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0" r:id="rId1"/>
  </p:sldMasterIdLst>
  <p:notesMasterIdLst>
    <p:notesMasterId r:id="rId25"/>
  </p:notesMasterIdLst>
  <p:sldIdLst>
    <p:sldId id="380" r:id="rId2"/>
    <p:sldId id="256" r:id="rId3"/>
    <p:sldId id="384" r:id="rId4"/>
    <p:sldId id="289" r:id="rId5"/>
    <p:sldId id="296" r:id="rId6"/>
    <p:sldId id="282" r:id="rId7"/>
    <p:sldId id="298" r:id="rId8"/>
    <p:sldId id="385" r:id="rId9"/>
    <p:sldId id="386" r:id="rId10"/>
    <p:sldId id="376" r:id="rId11"/>
    <p:sldId id="334" r:id="rId12"/>
    <p:sldId id="299" r:id="rId13"/>
    <p:sldId id="378" r:id="rId14"/>
    <p:sldId id="381" r:id="rId15"/>
    <p:sldId id="291" r:id="rId16"/>
    <p:sldId id="382" r:id="rId17"/>
    <p:sldId id="379" r:id="rId18"/>
    <p:sldId id="274" r:id="rId19"/>
    <p:sldId id="383" r:id="rId20"/>
    <p:sldId id="262" r:id="rId21"/>
    <p:sldId id="293" r:id="rId22"/>
    <p:sldId id="294" r:id="rId23"/>
    <p:sldId id="277"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8AD9546-A1F3-7D74-C9FB-655910DA0C5F}" name="Information" initials="I" userId="S::information@feantsa.org::6f899a9c-3102-4247-8307-fa28cd2ab3d7" providerId="AD"/>
  <p188:author id="{4CC77966-1111-0054-BF7E-CC1A4D27C5C0}" name="Migration" initials="M" userId="S::migration@feantsa.org::58a07852-7ccd-4983-83ea-46075670f872" providerId="AD"/>
  <p188:author id="{FE71B8EA-BB70-94A4-5C27-02832D162E1A}" name="Migration" initials="M" userId="Migration" providerId="None"/>
  <p188:author id="{E37CCCEA-1F4D-6144-5F8F-CB6812E33DBC}" name="Simona Barbu" initials="SB" userId="S::simona.barbu@feantsa.org::9fe21551-ad7a-4f5e-98d3-b6c0f0b67d5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imona Barbu" initials="SB" lastIdx="1" clrIdx="0">
    <p:extLst>
      <p:ext uri="{19B8F6BF-5375-455C-9EA6-DF929625EA0E}">
        <p15:presenceInfo xmlns:p15="http://schemas.microsoft.com/office/powerpoint/2012/main" userId="Simona Barbu"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29" autoAdjust="0"/>
    <p:restoredTop sz="80952" autoAdjust="0"/>
  </p:normalViewPr>
  <p:slideViewPr>
    <p:cSldViewPr snapToGrid="0">
      <p:cViewPr varScale="1">
        <p:scale>
          <a:sx n="54" d="100"/>
          <a:sy n="54" d="100"/>
        </p:scale>
        <p:origin x="1164" y="44"/>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80" d="100"/>
          <a:sy n="80" d="100"/>
        </p:scale>
        <p:origin x="2562" y="-3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_rels/data3.xml.rels><?xml version="1.0" encoding="UTF-8" standalone="yes"?>
<Relationships xmlns="http://schemas.openxmlformats.org/package/2006/relationships"><Relationship Id="rId3" Type="http://schemas.openxmlformats.org/officeDocument/2006/relationships/hyperlink" Target="https://ec.europa.eu/social/main.jsp?catId=1089" TargetMode="External"/><Relationship Id="rId2" Type="http://schemas.openxmlformats.org/officeDocument/2006/relationships/hyperlink" Target="https://op.europa.eu/en/publication-detail/-/publication/1c05db40-4c16-11ec-91ac-01aa75ed71a1/language-en/format-PDF/source-search" TargetMode="External"/><Relationship Id="rId1" Type="http://schemas.openxmlformats.org/officeDocument/2006/relationships/hyperlink" Target="2021portugal.eu/en/news/lisbon-declaration-on-the-european-platform-on-combatting-homelessness/" TargetMode="External"/><Relationship Id="rId4" Type="http://schemas.openxmlformats.org/officeDocument/2006/relationships/hyperlink" Target="https://www.feantsa.org/en/campaign/2021/08/09/the-way-we-address-homelessness-in-europe-must-change-in-the-wake-of-the-pandemic" TargetMode="External"/></Relationships>
</file>

<file path=ppt/diagrams/_rels/drawing3.xml.rels><?xml version="1.0" encoding="UTF-8" standalone="yes"?>
<Relationships xmlns="http://schemas.openxmlformats.org/package/2006/relationships"><Relationship Id="rId3" Type="http://schemas.openxmlformats.org/officeDocument/2006/relationships/hyperlink" Target="https://ec.europa.eu/social/main.jsp?catId=1089" TargetMode="External"/><Relationship Id="rId2" Type="http://schemas.openxmlformats.org/officeDocument/2006/relationships/hyperlink" Target="https://op.europa.eu/en/publication-detail/-/publication/1c05db40-4c16-11ec-91ac-01aa75ed71a1/language-en/format-PDF/source-search" TargetMode="External"/><Relationship Id="rId1" Type="http://schemas.openxmlformats.org/officeDocument/2006/relationships/hyperlink" Target="2021portugal.eu/en/news/lisbon-declaration-on-the-european-platform-on-combatting-homelessness/" TargetMode="External"/><Relationship Id="rId4" Type="http://schemas.openxmlformats.org/officeDocument/2006/relationships/hyperlink" Target="https://www.feantsa.org/en/campaign/2021/08/09/the-way-we-address-homelessness-in-europe-must-change-in-the-wake-of-the-pandemic" TargetMode="Externa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8395C8-F71D-45CA-BAD1-5928EE2D0E8B}"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A3EBE2F8-ED1A-4C37-A0B9-3B35DA5FC549}">
      <dgm:prSet/>
      <dgm:spPr/>
      <dgm:t>
        <a:bodyPr/>
        <a:lstStyle/>
        <a:p>
          <a:r>
            <a:rPr lang="fr-BE" b="1" dirty="0"/>
            <a:t>Most national policies are inadequate: predominant focus on temporary accommodation &amp; support. </a:t>
          </a:r>
          <a:endParaRPr lang="en-US" b="1" dirty="0"/>
        </a:p>
      </dgm:t>
    </dgm:pt>
    <dgm:pt modelId="{2D7771FB-8173-4417-90A0-D738207B468B}" type="parTrans" cxnId="{E0F9D850-5C54-4AF9-9B59-68FDB5174CDB}">
      <dgm:prSet/>
      <dgm:spPr/>
      <dgm:t>
        <a:bodyPr/>
        <a:lstStyle/>
        <a:p>
          <a:endParaRPr lang="en-US"/>
        </a:p>
      </dgm:t>
    </dgm:pt>
    <dgm:pt modelId="{D83D99B0-E4CF-4537-9840-2EF88376237B}" type="sibTrans" cxnId="{E0F9D850-5C54-4AF9-9B59-68FDB5174CDB}">
      <dgm:prSet/>
      <dgm:spPr/>
      <dgm:t>
        <a:bodyPr/>
        <a:lstStyle/>
        <a:p>
          <a:endParaRPr lang="en-US"/>
        </a:p>
      </dgm:t>
    </dgm:pt>
    <dgm:pt modelId="{746832C4-6AA0-45C1-B9B3-6548B1DDD898}">
      <dgm:prSet/>
      <dgm:spPr/>
      <dgm:t>
        <a:bodyPr/>
        <a:lstStyle/>
        <a:p>
          <a:r>
            <a:rPr lang="fr-BE" b="1" dirty="0"/>
            <a:t>Lack of EU harmonized datasets = no common definitions and methodologies = data not comparable.</a:t>
          </a:r>
          <a:endParaRPr lang="en-US" b="1" dirty="0"/>
        </a:p>
      </dgm:t>
    </dgm:pt>
    <dgm:pt modelId="{AB514A69-FE9A-4BB9-8DE1-D87D1D15E62F}" type="parTrans" cxnId="{1BE26F52-90DB-4CEA-9730-2D32D90AAF59}">
      <dgm:prSet/>
      <dgm:spPr/>
      <dgm:t>
        <a:bodyPr/>
        <a:lstStyle/>
        <a:p>
          <a:endParaRPr lang="en-US"/>
        </a:p>
      </dgm:t>
    </dgm:pt>
    <dgm:pt modelId="{A503E4E9-CCC2-426A-8996-F2DDE390692E}" type="sibTrans" cxnId="{1BE26F52-90DB-4CEA-9730-2D32D90AAF59}">
      <dgm:prSet/>
      <dgm:spPr/>
      <dgm:t>
        <a:bodyPr/>
        <a:lstStyle/>
        <a:p>
          <a:endParaRPr lang="en-US"/>
        </a:p>
      </dgm:t>
    </dgm:pt>
    <dgm:pt modelId="{A82277E6-F9CA-41F6-8607-93DCE6CA758B}">
      <dgm:prSet/>
      <dgm:spPr>
        <a:solidFill>
          <a:schemeClr val="accent2">
            <a:lumMod val="75000"/>
          </a:schemeClr>
        </a:solidFill>
      </dgm:spPr>
      <dgm:t>
        <a:bodyPr/>
        <a:lstStyle/>
        <a:p>
          <a:r>
            <a:rPr lang="fr-BE" b="1" dirty="0">
              <a:solidFill>
                <a:schemeClr val="bg1"/>
              </a:solidFill>
            </a:rPr>
            <a:t>Problem: EUSILC datasets do not include people out of housing markets/who are homeless.</a:t>
          </a:r>
          <a:r>
            <a:rPr lang="fr-BE" b="0" dirty="0">
              <a:solidFill>
                <a:schemeClr val="bg1"/>
              </a:solidFill>
            </a:rPr>
            <a:t> </a:t>
          </a:r>
          <a:r>
            <a:rPr lang="fr-BE" dirty="0"/>
            <a:t>There is no comprehensive data about the number of people who live without a home, their profiles or their needs.</a:t>
          </a:r>
          <a:endParaRPr lang="en-US" dirty="0"/>
        </a:p>
      </dgm:t>
    </dgm:pt>
    <dgm:pt modelId="{1711CE26-2555-441A-A7B7-BE3F49ED3193}" type="parTrans" cxnId="{66E1396E-CBC8-4EA9-BC6C-5E81DBECDB10}">
      <dgm:prSet/>
      <dgm:spPr/>
      <dgm:t>
        <a:bodyPr/>
        <a:lstStyle/>
        <a:p>
          <a:endParaRPr lang="en-US"/>
        </a:p>
      </dgm:t>
    </dgm:pt>
    <dgm:pt modelId="{E2D36069-79D2-4C93-B484-5F317A9B07A9}" type="sibTrans" cxnId="{66E1396E-CBC8-4EA9-BC6C-5E81DBECDB10}">
      <dgm:prSet/>
      <dgm:spPr/>
      <dgm:t>
        <a:bodyPr/>
        <a:lstStyle/>
        <a:p>
          <a:endParaRPr lang="en-US"/>
        </a:p>
      </dgm:t>
    </dgm:pt>
    <dgm:pt modelId="{002AA7A1-C6BC-4176-946C-8A34938BC4B2}">
      <dgm:prSet/>
      <dgm:spPr>
        <a:solidFill>
          <a:schemeClr val="accent4"/>
        </a:solidFill>
      </dgm:spPr>
      <dgm:t>
        <a:bodyPr/>
        <a:lstStyle/>
        <a:p>
          <a:r>
            <a:rPr lang="en-GB" b="1" strike="noStrike" dirty="0"/>
            <a:t>EU-wide housing crisis: </a:t>
          </a:r>
          <a:r>
            <a:rPr lang="en-GB" b="0" strike="noStrike" dirty="0"/>
            <a:t>increasing housing inequalities; widening housing cost gap between households classified as poor and those labelled non-poor; lack of affordable housing</a:t>
          </a:r>
          <a:r>
            <a:rPr lang="en-GB" b="1" strike="noStrike" dirty="0"/>
            <a:t>. </a:t>
          </a:r>
          <a:endParaRPr lang="en-US" strike="noStrike" dirty="0"/>
        </a:p>
      </dgm:t>
    </dgm:pt>
    <dgm:pt modelId="{A94168A8-44CB-4D61-96B5-D6A2961E6430}" type="parTrans" cxnId="{05B68B22-32E3-4ACA-B614-AC3118AEDDA9}">
      <dgm:prSet/>
      <dgm:spPr/>
      <dgm:t>
        <a:bodyPr/>
        <a:lstStyle/>
        <a:p>
          <a:endParaRPr lang="en-US"/>
        </a:p>
      </dgm:t>
    </dgm:pt>
    <dgm:pt modelId="{CB0E2D7B-F50D-4157-848B-E5356BC88FD2}" type="sibTrans" cxnId="{05B68B22-32E3-4ACA-B614-AC3118AEDDA9}">
      <dgm:prSet/>
      <dgm:spPr/>
      <dgm:t>
        <a:bodyPr/>
        <a:lstStyle/>
        <a:p>
          <a:endParaRPr lang="en-US"/>
        </a:p>
      </dgm:t>
    </dgm:pt>
    <dgm:pt modelId="{701F1464-40EC-4569-B11F-5E90251B5132}" type="pres">
      <dgm:prSet presAssocID="{088395C8-F71D-45CA-BAD1-5928EE2D0E8B}" presName="linear" presStyleCnt="0">
        <dgm:presLayoutVars>
          <dgm:animLvl val="lvl"/>
          <dgm:resizeHandles val="exact"/>
        </dgm:presLayoutVars>
      </dgm:prSet>
      <dgm:spPr/>
    </dgm:pt>
    <dgm:pt modelId="{06AA8E48-6720-4391-B71F-39BA359716B9}" type="pres">
      <dgm:prSet presAssocID="{A3EBE2F8-ED1A-4C37-A0B9-3B35DA5FC549}" presName="parentText" presStyleLbl="node1" presStyleIdx="0" presStyleCnt="4">
        <dgm:presLayoutVars>
          <dgm:chMax val="0"/>
          <dgm:bulletEnabled val="1"/>
        </dgm:presLayoutVars>
      </dgm:prSet>
      <dgm:spPr/>
    </dgm:pt>
    <dgm:pt modelId="{CD552B75-F328-4FE5-9101-4ADDECCD0C07}" type="pres">
      <dgm:prSet presAssocID="{D83D99B0-E4CF-4537-9840-2EF88376237B}" presName="spacer" presStyleCnt="0"/>
      <dgm:spPr/>
    </dgm:pt>
    <dgm:pt modelId="{0B47D0D2-6733-4D29-8577-D9F0011342EA}" type="pres">
      <dgm:prSet presAssocID="{746832C4-6AA0-45C1-B9B3-6548B1DDD898}" presName="parentText" presStyleLbl="node1" presStyleIdx="1" presStyleCnt="4">
        <dgm:presLayoutVars>
          <dgm:chMax val="0"/>
          <dgm:bulletEnabled val="1"/>
        </dgm:presLayoutVars>
      </dgm:prSet>
      <dgm:spPr/>
    </dgm:pt>
    <dgm:pt modelId="{0E3AEAB9-539B-428D-85D8-5733BD98114B}" type="pres">
      <dgm:prSet presAssocID="{A503E4E9-CCC2-426A-8996-F2DDE390692E}" presName="spacer" presStyleCnt="0"/>
      <dgm:spPr/>
    </dgm:pt>
    <dgm:pt modelId="{13638486-8EC2-4F2E-8FF1-B13AE05F2054}" type="pres">
      <dgm:prSet presAssocID="{A82277E6-F9CA-41F6-8607-93DCE6CA758B}" presName="parentText" presStyleLbl="node1" presStyleIdx="2" presStyleCnt="4">
        <dgm:presLayoutVars>
          <dgm:chMax val="0"/>
          <dgm:bulletEnabled val="1"/>
        </dgm:presLayoutVars>
      </dgm:prSet>
      <dgm:spPr/>
    </dgm:pt>
    <dgm:pt modelId="{9A793953-D535-4391-8EF3-54643E9E5940}" type="pres">
      <dgm:prSet presAssocID="{E2D36069-79D2-4C93-B484-5F317A9B07A9}" presName="spacer" presStyleCnt="0"/>
      <dgm:spPr/>
    </dgm:pt>
    <dgm:pt modelId="{29E9ADBA-A4CD-4F7E-B964-05E0C69EFB22}" type="pres">
      <dgm:prSet presAssocID="{002AA7A1-C6BC-4176-946C-8A34938BC4B2}" presName="parentText" presStyleLbl="node1" presStyleIdx="3" presStyleCnt="4">
        <dgm:presLayoutVars>
          <dgm:chMax val="0"/>
          <dgm:bulletEnabled val="1"/>
        </dgm:presLayoutVars>
      </dgm:prSet>
      <dgm:spPr/>
    </dgm:pt>
  </dgm:ptLst>
  <dgm:cxnLst>
    <dgm:cxn modelId="{AFCB4004-F192-4247-97AF-51D1B761EDC1}" type="presOf" srcId="{002AA7A1-C6BC-4176-946C-8A34938BC4B2}" destId="{29E9ADBA-A4CD-4F7E-B964-05E0C69EFB22}" srcOrd="0" destOrd="0" presId="urn:microsoft.com/office/officeart/2005/8/layout/vList2"/>
    <dgm:cxn modelId="{E3EC6708-4C34-45C0-87BE-AA7E54EB2106}" type="presOf" srcId="{746832C4-6AA0-45C1-B9B3-6548B1DDD898}" destId="{0B47D0D2-6733-4D29-8577-D9F0011342EA}" srcOrd="0" destOrd="0" presId="urn:microsoft.com/office/officeart/2005/8/layout/vList2"/>
    <dgm:cxn modelId="{5BA49C15-E300-42B0-A9CE-DA35139341FE}" type="presOf" srcId="{A3EBE2F8-ED1A-4C37-A0B9-3B35DA5FC549}" destId="{06AA8E48-6720-4391-B71F-39BA359716B9}" srcOrd="0" destOrd="0" presId="urn:microsoft.com/office/officeart/2005/8/layout/vList2"/>
    <dgm:cxn modelId="{05B68B22-32E3-4ACA-B614-AC3118AEDDA9}" srcId="{088395C8-F71D-45CA-BAD1-5928EE2D0E8B}" destId="{002AA7A1-C6BC-4176-946C-8A34938BC4B2}" srcOrd="3" destOrd="0" parTransId="{A94168A8-44CB-4D61-96B5-D6A2961E6430}" sibTransId="{CB0E2D7B-F50D-4157-848B-E5356BC88FD2}"/>
    <dgm:cxn modelId="{6AE0EA5E-1E52-418D-95CB-B951B427999E}" type="presOf" srcId="{088395C8-F71D-45CA-BAD1-5928EE2D0E8B}" destId="{701F1464-40EC-4569-B11F-5E90251B5132}" srcOrd="0" destOrd="0" presId="urn:microsoft.com/office/officeart/2005/8/layout/vList2"/>
    <dgm:cxn modelId="{3B85395F-9E6C-47D2-84E1-F494259C3883}" type="presOf" srcId="{A82277E6-F9CA-41F6-8607-93DCE6CA758B}" destId="{13638486-8EC2-4F2E-8FF1-B13AE05F2054}" srcOrd="0" destOrd="0" presId="urn:microsoft.com/office/officeart/2005/8/layout/vList2"/>
    <dgm:cxn modelId="{66E1396E-CBC8-4EA9-BC6C-5E81DBECDB10}" srcId="{088395C8-F71D-45CA-BAD1-5928EE2D0E8B}" destId="{A82277E6-F9CA-41F6-8607-93DCE6CA758B}" srcOrd="2" destOrd="0" parTransId="{1711CE26-2555-441A-A7B7-BE3F49ED3193}" sibTransId="{E2D36069-79D2-4C93-B484-5F317A9B07A9}"/>
    <dgm:cxn modelId="{E0F9D850-5C54-4AF9-9B59-68FDB5174CDB}" srcId="{088395C8-F71D-45CA-BAD1-5928EE2D0E8B}" destId="{A3EBE2F8-ED1A-4C37-A0B9-3B35DA5FC549}" srcOrd="0" destOrd="0" parTransId="{2D7771FB-8173-4417-90A0-D738207B468B}" sibTransId="{D83D99B0-E4CF-4537-9840-2EF88376237B}"/>
    <dgm:cxn modelId="{1BE26F52-90DB-4CEA-9730-2D32D90AAF59}" srcId="{088395C8-F71D-45CA-BAD1-5928EE2D0E8B}" destId="{746832C4-6AA0-45C1-B9B3-6548B1DDD898}" srcOrd="1" destOrd="0" parTransId="{AB514A69-FE9A-4BB9-8DE1-D87D1D15E62F}" sibTransId="{A503E4E9-CCC2-426A-8996-F2DDE390692E}"/>
    <dgm:cxn modelId="{6DA402A3-9CC4-4EC8-A23F-2A2768BE766C}" type="presParOf" srcId="{701F1464-40EC-4569-B11F-5E90251B5132}" destId="{06AA8E48-6720-4391-B71F-39BA359716B9}" srcOrd="0" destOrd="0" presId="urn:microsoft.com/office/officeart/2005/8/layout/vList2"/>
    <dgm:cxn modelId="{4116DE82-B86B-4885-9025-0DAD1077A3F7}" type="presParOf" srcId="{701F1464-40EC-4569-B11F-5E90251B5132}" destId="{CD552B75-F328-4FE5-9101-4ADDECCD0C07}" srcOrd="1" destOrd="0" presId="urn:microsoft.com/office/officeart/2005/8/layout/vList2"/>
    <dgm:cxn modelId="{95901F4D-7C85-4221-B4A5-4E0850EB6B70}" type="presParOf" srcId="{701F1464-40EC-4569-B11F-5E90251B5132}" destId="{0B47D0D2-6733-4D29-8577-D9F0011342EA}" srcOrd="2" destOrd="0" presId="urn:microsoft.com/office/officeart/2005/8/layout/vList2"/>
    <dgm:cxn modelId="{35B09E66-65A8-432F-9C8D-01F70C85EC9B}" type="presParOf" srcId="{701F1464-40EC-4569-B11F-5E90251B5132}" destId="{0E3AEAB9-539B-428D-85D8-5733BD98114B}" srcOrd="3" destOrd="0" presId="urn:microsoft.com/office/officeart/2005/8/layout/vList2"/>
    <dgm:cxn modelId="{7D1BC1F9-DAC5-4046-9416-B9972E133F17}" type="presParOf" srcId="{701F1464-40EC-4569-B11F-5E90251B5132}" destId="{13638486-8EC2-4F2E-8FF1-B13AE05F2054}" srcOrd="4" destOrd="0" presId="urn:microsoft.com/office/officeart/2005/8/layout/vList2"/>
    <dgm:cxn modelId="{5D53D959-2A4A-4D21-9DB0-B5B80EA77F42}" type="presParOf" srcId="{701F1464-40EC-4569-B11F-5E90251B5132}" destId="{9A793953-D535-4391-8EF3-54643E9E5940}" srcOrd="5" destOrd="0" presId="urn:microsoft.com/office/officeart/2005/8/layout/vList2"/>
    <dgm:cxn modelId="{60B7FF2C-2FEA-429C-8E0C-DC7F69496921}" type="presParOf" srcId="{701F1464-40EC-4569-B11F-5E90251B5132}" destId="{29E9ADBA-A4CD-4F7E-B964-05E0C69EFB22}"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7C96E9D-C101-4A6F-8B09-5E647D284051}"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C0331885-6F7C-45F6-89E6-E3AF1EA38880}">
      <dgm:prSet custT="1"/>
      <dgm:spPr/>
      <dgm:t>
        <a:bodyPr/>
        <a:lstStyle/>
        <a:p>
          <a:r>
            <a:rPr lang="fr-BE" sz="2000" b="1" dirty="0"/>
            <a:t>The Netherlands</a:t>
          </a:r>
          <a:endParaRPr lang="en-US" sz="2000" dirty="0"/>
        </a:p>
      </dgm:t>
    </dgm:pt>
    <dgm:pt modelId="{0CD847A9-AF17-4D23-BF90-50CF13543803}" type="parTrans" cxnId="{12F46CD9-4164-4516-A4C5-DBBE2231CCD2}">
      <dgm:prSet/>
      <dgm:spPr/>
      <dgm:t>
        <a:bodyPr/>
        <a:lstStyle/>
        <a:p>
          <a:endParaRPr lang="en-US"/>
        </a:p>
      </dgm:t>
    </dgm:pt>
    <dgm:pt modelId="{E33F511D-7A6E-4B50-8B6F-351433A5A807}" type="sibTrans" cxnId="{12F46CD9-4164-4516-A4C5-DBBE2231CCD2}">
      <dgm:prSet/>
      <dgm:spPr/>
      <dgm:t>
        <a:bodyPr/>
        <a:lstStyle/>
        <a:p>
          <a:endParaRPr lang="en-US"/>
        </a:p>
      </dgm:t>
    </dgm:pt>
    <dgm:pt modelId="{051A6A69-C3EA-45FA-BCC7-1232CCDBF2DF}">
      <dgm:prSet custT="1"/>
      <dgm:spPr/>
      <dgm:t>
        <a:bodyPr/>
        <a:lstStyle/>
        <a:p>
          <a:r>
            <a:rPr lang="en-GB" sz="1800" noProof="0" dirty="0"/>
            <a:t>Plan to invest 200 million Euros in new housing and accommodation for people experiencing homelessness in 2020/2021. </a:t>
          </a:r>
        </a:p>
      </dgm:t>
    </dgm:pt>
    <dgm:pt modelId="{FD9C11EC-E53E-4477-A942-88F818B24D6F}" type="parTrans" cxnId="{C951FA22-7625-47D2-8118-B3EC3937AF7A}">
      <dgm:prSet/>
      <dgm:spPr/>
      <dgm:t>
        <a:bodyPr/>
        <a:lstStyle/>
        <a:p>
          <a:endParaRPr lang="en-US"/>
        </a:p>
      </dgm:t>
    </dgm:pt>
    <dgm:pt modelId="{297A1D8E-FC27-4528-B0F8-89D7440D642A}" type="sibTrans" cxnId="{C951FA22-7625-47D2-8118-B3EC3937AF7A}">
      <dgm:prSet/>
      <dgm:spPr/>
      <dgm:t>
        <a:bodyPr/>
        <a:lstStyle/>
        <a:p>
          <a:endParaRPr lang="en-US"/>
        </a:p>
      </dgm:t>
    </dgm:pt>
    <dgm:pt modelId="{A46D09DE-0029-4B3B-A13E-3DD88DDD0382}">
      <dgm:prSet custT="1"/>
      <dgm:spPr/>
      <dgm:t>
        <a:bodyPr/>
        <a:lstStyle/>
        <a:p>
          <a:r>
            <a:rPr lang="en-GB" sz="1800" noProof="0" dirty="0"/>
            <a:t>10,000 supported housing units, increased prevention, shelter transformation</a:t>
          </a:r>
        </a:p>
      </dgm:t>
    </dgm:pt>
    <dgm:pt modelId="{91AFC2D0-8B3F-4E0D-ADAA-CF58DB2DEFFF}" type="parTrans" cxnId="{20E0B6CA-85CD-4146-BF9D-DDFB1873C915}">
      <dgm:prSet/>
      <dgm:spPr/>
      <dgm:t>
        <a:bodyPr/>
        <a:lstStyle/>
        <a:p>
          <a:endParaRPr lang="en-US"/>
        </a:p>
      </dgm:t>
    </dgm:pt>
    <dgm:pt modelId="{34705EFE-D84D-4F44-B8EB-07B69C0BEF75}" type="sibTrans" cxnId="{20E0B6CA-85CD-4146-BF9D-DDFB1873C915}">
      <dgm:prSet/>
      <dgm:spPr/>
      <dgm:t>
        <a:bodyPr/>
        <a:lstStyle/>
        <a:p>
          <a:endParaRPr lang="en-US"/>
        </a:p>
      </dgm:t>
    </dgm:pt>
    <dgm:pt modelId="{661573BE-BE9B-4614-880A-E384239C610C}">
      <dgm:prSet custT="1"/>
      <dgm:spPr/>
      <dgm:t>
        <a:bodyPr/>
        <a:lstStyle/>
        <a:p>
          <a:r>
            <a:rPr lang="en-GB" sz="1800" noProof="0" dirty="0"/>
            <a:t>Goals:  shift to a housing-based response; no one to stay longer than 3 months in shelter  </a:t>
          </a:r>
        </a:p>
      </dgm:t>
    </dgm:pt>
    <dgm:pt modelId="{3DB62827-B6C9-4BE4-A4E8-91BB5515EB98}" type="parTrans" cxnId="{4BA981F7-3A05-4F08-9E90-ACF304896697}">
      <dgm:prSet/>
      <dgm:spPr/>
      <dgm:t>
        <a:bodyPr/>
        <a:lstStyle/>
        <a:p>
          <a:endParaRPr lang="en-US"/>
        </a:p>
      </dgm:t>
    </dgm:pt>
    <dgm:pt modelId="{690EDE4A-2181-4BFB-BA0D-AD1ACA781B97}" type="sibTrans" cxnId="{4BA981F7-3A05-4F08-9E90-ACF304896697}">
      <dgm:prSet/>
      <dgm:spPr/>
      <dgm:t>
        <a:bodyPr/>
        <a:lstStyle/>
        <a:p>
          <a:endParaRPr lang="en-US"/>
        </a:p>
      </dgm:t>
    </dgm:pt>
    <dgm:pt modelId="{CB5BFBE6-7B74-4BEE-BE15-F49684D75ADC}">
      <dgm:prSet custT="1"/>
      <dgm:spPr/>
      <dgm:t>
        <a:bodyPr/>
        <a:lstStyle/>
        <a:p>
          <a:r>
            <a:rPr lang="fr-BE" sz="2000" b="1" dirty="0"/>
            <a:t>Lyon</a:t>
          </a:r>
          <a:r>
            <a:rPr lang="fr-BE" sz="1200" dirty="0"/>
            <a:t> </a:t>
          </a:r>
          <a:endParaRPr lang="en-US" sz="1200" dirty="0"/>
        </a:p>
      </dgm:t>
    </dgm:pt>
    <dgm:pt modelId="{2DEC51B0-8DE3-4A1A-8F3E-64FB0F532862}" type="parTrans" cxnId="{BF84EC26-6B94-4773-BE2C-C31A4E429652}">
      <dgm:prSet/>
      <dgm:spPr/>
      <dgm:t>
        <a:bodyPr/>
        <a:lstStyle/>
        <a:p>
          <a:endParaRPr lang="en-US"/>
        </a:p>
      </dgm:t>
    </dgm:pt>
    <dgm:pt modelId="{BACCB6E8-201A-4A29-A234-C5974A3BE18B}" type="sibTrans" cxnId="{BF84EC26-6B94-4773-BE2C-C31A4E429652}">
      <dgm:prSet/>
      <dgm:spPr/>
      <dgm:t>
        <a:bodyPr/>
        <a:lstStyle/>
        <a:p>
          <a:endParaRPr lang="en-US"/>
        </a:p>
      </dgm:t>
    </dgm:pt>
    <dgm:pt modelId="{32ED18C4-B59B-4404-BA85-B9B1D998FFFF}">
      <dgm:prSet custT="1"/>
      <dgm:spPr/>
      <dgm:t>
        <a:bodyPr/>
        <a:lstStyle/>
        <a:p>
          <a:r>
            <a:rPr lang="en-GB" sz="1800" noProof="0" dirty="0"/>
            <a:t>Commitment to « Zero Returns to the Street »</a:t>
          </a:r>
        </a:p>
      </dgm:t>
    </dgm:pt>
    <dgm:pt modelId="{5BADFB4F-1017-4AC0-9A2F-F9FC6FE85E9A}" type="parTrans" cxnId="{F219C9F5-6338-4442-B5DC-17F6E51BD914}">
      <dgm:prSet/>
      <dgm:spPr/>
      <dgm:t>
        <a:bodyPr/>
        <a:lstStyle/>
        <a:p>
          <a:endParaRPr lang="en-US"/>
        </a:p>
      </dgm:t>
    </dgm:pt>
    <dgm:pt modelId="{E9EA8F7A-34C3-4CD7-A746-8A748E20A0D5}" type="sibTrans" cxnId="{F219C9F5-6338-4442-B5DC-17F6E51BD914}">
      <dgm:prSet/>
      <dgm:spPr/>
      <dgm:t>
        <a:bodyPr/>
        <a:lstStyle/>
        <a:p>
          <a:endParaRPr lang="en-US"/>
        </a:p>
      </dgm:t>
    </dgm:pt>
    <dgm:pt modelId="{580AC8B0-FE0F-41CF-8CE6-1F26175E5AAD}">
      <dgm:prSet custT="1"/>
      <dgm:spPr/>
      <dgm:t>
        <a:bodyPr/>
        <a:lstStyle/>
        <a:p>
          <a:r>
            <a:rPr lang="en-GB" sz="1800" noProof="0" dirty="0"/>
            <a:t>Plan to mobilise 500 social housing units for this purpose in first phase</a:t>
          </a:r>
        </a:p>
      </dgm:t>
    </dgm:pt>
    <dgm:pt modelId="{EED02F1C-0876-4ECA-9F43-CD8A1209E199}" type="parTrans" cxnId="{0BF0FE05-8019-4017-8F32-1B64A847C87C}">
      <dgm:prSet/>
      <dgm:spPr/>
      <dgm:t>
        <a:bodyPr/>
        <a:lstStyle/>
        <a:p>
          <a:endParaRPr lang="en-US"/>
        </a:p>
      </dgm:t>
    </dgm:pt>
    <dgm:pt modelId="{7943B108-AEC3-4D46-8A04-CA971962A3FF}" type="sibTrans" cxnId="{0BF0FE05-8019-4017-8F32-1B64A847C87C}">
      <dgm:prSet/>
      <dgm:spPr/>
      <dgm:t>
        <a:bodyPr/>
        <a:lstStyle/>
        <a:p>
          <a:endParaRPr lang="en-US"/>
        </a:p>
      </dgm:t>
    </dgm:pt>
    <dgm:pt modelId="{53E27B28-5F49-48E3-8560-B240D6F07106}">
      <dgm:prSet custT="1"/>
      <dgm:spPr/>
      <dgm:t>
        <a:bodyPr/>
        <a:lstStyle/>
        <a:p>
          <a:r>
            <a:rPr lang="fr-BE" sz="2000" b="1" dirty="0"/>
            <a:t>Scotland </a:t>
          </a:r>
          <a:endParaRPr lang="en-US" sz="2000" dirty="0"/>
        </a:p>
      </dgm:t>
    </dgm:pt>
    <dgm:pt modelId="{B01B6619-24A0-441B-AA36-1B956EBF55CF}" type="parTrans" cxnId="{229A20E4-47B8-4134-93DA-9761613D323C}">
      <dgm:prSet/>
      <dgm:spPr/>
      <dgm:t>
        <a:bodyPr/>
        <a:lstStyle/>
        <a:p>
          <a:endParaRPr lang="en-US"/>
        </a:p>
      </dgm:t>
    </dgm:pt>
    <dgm:pt modelId="{71529E96-6BD7-469D-A962-9162825EFE9D}" type="sibTrans" cxnId="{229A20E4-47B8-4134-93DA-9761613D323C}">
      <dgm:prSet/>
      <dgm:spPr/>
      <dgm:t>
        <a:bodyPr/>
        <a:lstStyle/>
        <a:p>
          <a:endParaRPr lang="en-US"/>
        </a:p>
      </dgm:t>
    </dgm:pt>
    <dgm:pt modelId="{AC677A52-6E47-4A3F-B607-2007EFCDDB3D}">
      <dgm:prSet custT="1"/>
      <dgm:spPr/>
      <dgm:t>
        <a:bodyPr/>
        <a:lstStyle/>
        <a:p>
          <a:r>
            <a:rPr lang="en-GB" sz="1800" noProof="0" dirty="0"/>
            <a:t>Fast-tracked legislation limiting stays in temporary accommodation to  7 days post-pandemic, after which permanent housing must be offered </a:t>
          </a:r>
        </a:p>
      </dgm:t>
    </dgm:pt>
    <dgm:pt modelId="{C2894017-B7CB-4600-A755-F1053B891EFA}" type="parTrans" cxnId="{3B9C6882-3AEB-4CE5-A3E0-79147ABBBA1F}">
      <dgm:prSet/>
      <dgm:spPr/>
      <dgm:t>
        <a:bodyPr/>
        <a:lstStyle/>
        <a:p>
          <a:endParaRPr lang="en-US"/>
        </a:p>
      </dgm:t>
    </dgm:pt>
    <dgm:pt modelId="{8333A61E-53C9-4489-9CE5-A402A9CB643F}" type="sibTrans" cxnId="{3B9C6882-3AEB-4CE5-A3E0-79147ABBBA1F}">
      <dgm:prSet/>
      <dgm:spPr/>
      <dgm:t>
        <a:bodyPr/>
        <a:lstStyle/>
        <a:p>
          <a:endParaRPr lang="en-US"/>
        </a:p>
      </dgm:t>
    </dgm:pt>
    <dgm:pt modelId="{03782BA3-4ED4-4014-9ABD-4F9049F20000}">
      <dgm:prSet custT="1"/>
      <dgm:spPr/>
      <dgm:t>
        <a:bodyPr/>
        <a:lstStyle/>
        <a:p>
          <a:r>
            <a:rPr lang="fr-BE" sz="2000" b="1" dirty="0"/>
            <a:t>Prague</a:t>
          </a:r>
          <a:r>
            <a:rPr lang="fr-BE" sz="1200" b="1" dirty="0"/>
            <a:t> </a:t>
          </a:r>
          <a:endParaRPr lang="en-US" sz="1200" dirty="0"/>
        </a:p>
      </dgm:t>
    </dgm:pt>
    <dgm:pt modelId="{6295081C-38B9-4502-9921-61B4FB5348FA}" type="parTrans" cxnId="{DD3738A6-1270-4562-AA4A-0C441BE274D4}">
      <dgm:prSet/>
      <dgm:spPr/>
      <dgm:t>
        <a:bodyPr/>
        <a:lstStyle/>
        <a:p>
          <a:endParaRPr lang="en-US"/>
        </a:p>
      </dgm:t>
    </dgm:pt>
    <dgm:pt modelId="{6CBE5583-5122-46D7-8F48-DBE5FED116A2}" type="sibTrans" cxnId="{DD3738A6-1270-4562-AA4A-0C441BE274D4}">
      <dgm:prSet/>
      <dgm:spPr/>
      <dgm:t>
        <a:bodyPr/>
        <a:lstStyle/>
        <a:p>
          <a:endParaRPr lang="en-US"/>
        </a:p>
      </dgm:t>
    </dgm:pt>
    <dgm:pt modelId="{71F40496-D758-43D9-9C2F-F430E8A33BED}">
      <dgm:prSet custT="1"/>
      <dgm:spPr/>
      <dgm:t>
        <a:bodyPr/>
        <a:lstStyle/>
        <a:p>
          <a:r>
            <a:rPr lang="en-GB" sz="1800" noProof="0" dirty="0"/>
            <a:t>City Hall plans to continue to house hundreds in hotels </a:t>
          </a:r>
        </a:p>
      </dgm:t>
    </dgm:pt>
    <dgm:pt modelId="{EA1D2139-07F9-4F65-A5F8-1B864C71BA03}" type="parTrans" cxnId="{4388BA40-A992-4FAB-8134-27699F408A68}">
      <dgm:prSet/>
      <dgm:spPr/>
      <dgm:t>
        <a:bodyPr/>
        <a:lstStyle/>
        <a:p>
          <a:endParaRPr lang="en-US"/>
        </a:p>
      </dgm:t>
    </dgm:pt>
    <dgm:pt modelId="{9D235325-F230-437B-A072-CD996AE60766}" type="sibTrans" cxnId="{4388BA40-A992-4FAB-8134-27699F408A68}">
      <dgm:prSet/>
      <dgm:spPr/>
      <dgm:t>
        <a:bodyPr/>
        <a:lstStyle/>
        <a:p>
          <a:endParaRPr lang="en-US"/>
        </a:p>
      </dgm:t>
    </dgm:pt>
    <dgm:pt modelId="{2E1F318B-F728-452E-A602-7E15FFDB3B89}">
      <dgm:prSet custT="1"/>
      <dgm:spPr/>
      <dgm:t>
        <a:bodyPr/>
        <a:lstStyle/>
        <a:p>
          <a:r>
            <a:rPr lang="en-GB" sz="1800" noProof="0" dirty="0"/>
            <a:t>Looking into buying units to provide long-term supported housing </a:t>
          </a:r>
        </a:p>
      </dgm:t>
    </dgm:pt>
    <dgm:pt modelId="{692F7A42-95D6-4A3F-9C4A-7CA92C798382}" type="parTrans" cxnId="{76EB24A9-3F70-4F68-8975-3C7947E96C46}">
      <dgm:prSet/>
      <dgm:spPr/>
      <dgm:t>
        <a:bodyPr/>
        <a:lstStyle/>
        <a:p>
          <a:endParaRPr lang="en-US"/>
        </a:p>
      </dgm:t>
    </dgm:pt>
    <dgm:pt modelId="{101E49D7-98BF-4A2C-90D0-335776815689}" type="sibTrans" cxnId="{76EB24A9-3F70-4F68-8975-3C7947E96C46}">
      <dgm:prSet/>
      <dgm:spPr/>
      <dgm:t>
        <a:bodyPr/>
        <a:lstStyle/>
        <a:p>
          <a:endParaRPr lang="en-US"/>
        </a:p>
      </dgm:t>
    </dgm:pt>
    <dgm:pt modelId="{DDD47C0E-61EE-4757-841E-4C780E8DE392}">
      <dgm:prSet custT="1"/>
      <dgm:spPr/>
      <dgm:t>
        <a:bodyPr/>
        <a:lstStyle/>
        <a:p>
          <a:r>
            <a:rPr lang="en-GB" sz="1800" noProof="0" dirty="0"/>
            <a:t>Requested Council of Europe Development Bank Finance </a:t>
          </a:r>
        </a:p>
      </dgm:t>
    </dgm:pt>
    <dgm:pt modelId="{A25D6ED7-153D-49B5-99CB-750B1E4D7CD2}" type="parTrans" cxnId="{72B9629F-693B-4033-901E-53453C112385}">
      <dgm:prSet/>
      <dgm:spPr/>
      <dgm:t>
        <a:bodyPr/>
        <a:lstStyle/>
        <a:p>
          <a:endParaRPr lang="en-US"/>
        </a:p>
      </dgm:t>
    </dgm:pt>
    <dgm:pt modelId="{FEB81704-237F-4ED9-94D6-B9A3592F15D5}" type="sibTrans" cxnId="{72B9629F-693B-4033-901E-53453C112385}">
      <dgm:prSet/>
      <dgm:spPr/>
      <dgm:t>
        <a:bodyPr/>
        <a:lstStyle/>
        <a:p>
          <a:endParaRPr lang="en-US"/>
        </a:p>
      </dgm:t>
    </dgm:pt>
    <dgm:pt modelId="{5433C408-F4F5-4F20-B54B-073805A03148}" type="pres">
      <dgm:prSet presAssocID="{57C96E9D-C101-4A6F-8B09-5E647D284051}" presName="linear" presStyleCnt="0">
        <dgm:presLayoutVars>
          <dgm:dir/>
          <dgm:animLvl val="lvl"/>
          <dgm:resizeHandles val="exact"/>
        </dgm:presLayoutVars>
      </dgm:prSet>
      <dgm:spPr/>
    </dgm:pt>
    <dgm:pt modelId="{68A1F86A-7AE4-4DC8-A2A2-B7F8E5AFE1F0}" type="pres">
      <dgm:prSet presAssocID="{C0331885-6F7C-45F6-89E6-E3AF1EA38880}" presName="parentLin" presStyleCnt="0"/>
      <dgm:spPr/>
    </dgm:pt>
    <dgm:pt modelId="{59FAB7C0-B0A0-4E06-AA53-6A1ADF74E12F}" type="pres">
      <dgm:prSet presAssocID="{C0331885-6F7C-45F6-89E6-E3AF1EA38880}" presName="parentLeftMargin" presStyleLbl="node1" presStyleIdx="0" presStyleCnt="4"/>
      <dgm:spPr/>
    </dgm:pt>
    <dgm:pt modelId="{FAAFA29C-0EDB-4BE3-BC04-AB1657E8C3E5}" type="pres">
      <dgm:prSet presAssocID="{C0331885-6F7C-45F6-89E6-E3AF1EA38880}" presName="parentText" presStyleLbl="node1" presStyleIdx="0" presStyleCnt="4">
        <dgm:presLayoutVars>
          <dgm:chMax val="0"/>
          <dgm:bulletEnabled val="1"/>
        </dgm:presLayoutVars>
      </dgm:prSet>
      <dgm:spPr/>
    </dgm:pt>
    <dgm:pt modelId="{7E01BBD3-2E1E-4F8A-9647-8FBA2A0F84F8}" type="pres">
      <dgm:prSet presAssocID="{C0331885-6F7C-45F6-89E6-E3AF1EA38880}" presName="negativeSpace" presStyleCnt="0"/>
      <dgm:spPr/>
    </dgm:pt>
    <dgm:pt modelId="{915966C7-AC01-4324-AA09-B29CC878B100}" type="pres">
      <dgm:prSet presAssocID="{C0331885-6F7C-45F6-89E6-E3AF1EA38880}" presName="childText" presStyleLbl="conFgAcc1" presStyleIdx="0" presStyleCnt="4">
        <dgm:presLayoutVars>
          <dgm:bulletEnabled val="1"/>
        </dgm:presLayoutVars>
      </dgm:prSet>
      <dgm:spPr/>
    </dgm:pt>
    <dgm:pt modelId="{A9ED3D01-646F-43E0-851D-58301D9ADE02}" type="pres">
      <dgm:prSet presAssocID="{E33F511D-7A6E-4B50-8B6F-351433A5A807}" presName="spaceBetweenRectangles" presStyleCnt="0"/>
      <dgm:spPr/>
    </dgm:pt>
    <dgm:pt modelId="{A61C60DA-5DD2-453F-AD5A-D9349ED89210}" type="pres">
      <dgm:prSet presAssocID="{CB5BFBE6-7B74-4BEE-BE15-F49684D75ADC}" presName="parentLin" presStyleCnt="0"/>
      <dgm:spPr/>
    </dgm:pt>
    <dgm:pt modelId="{1364AE06-E51C-4CC7-9559-61DEFC37DDF9}" type="pres">
      <dgm:prSet presAssocID="{CB5BFBE6-7B74-4BEE-BE15-F49684D75ADC}" presName="parentLeftMargin" presStyleLbl="node1" presStyleIdx="0" presStyleCnt="4"/>
      <dgm:spPr/>
    </dgm:pt>
    <dgm:pt modelId="{26EAAD60-0D10-4271-9CB2-D72265FB8EDD}" type="pres">
      <dgm:prSet presAssocID="{CB5BFBE6-7B74-4BEE-BE15-F49684D75ADC}" presName="parentText" presStyleLbl="node1" presStyleIdx="1" presStyleCnt="4">
        <dgm:presLayoutVars>
          <dgm:chMax val="0"/>
          <dgm:bulletEnabled val="1"/>
        </dgm:presLayoutVars>
      </dgm:prSet>
      <dgm:spPr/>
    </dgm:pt>
    <dgm:pt modelId="{30148E64-9683-4F4F-9DCF-77DFE2015856}" type="pres">
      <dgm:prSet presAssocID="{CB5BFBE6-7B74-4BEE-BE15-F49684D75ADC}" presName="negativeSpace" presStyleCnt="0"/>
      <dgm:spPr/>
    </dgm:pt>
    <dgm:pt modelId="{E4946F2E-E01B-4C87-87F6-ED0778C8DC00}" type="pres">
      <dgm:prSet presAssocID="{CB5BFBE6-7B74-4BEE-BE15-F49684D75ADC}" presName="childText" presStyleLbl="conFgAcc1" presStyleIdx="1" presStyleCnt="4">
        <dgm:presLayoutVars>
          <dgm:bulletEnabled val="1"/>
        </dgm:presLayoutVars>
      </dgm:prSet>
      <dgm:spPr/>
    </dgm:pt>
    <dgm:pt modelId="{068E8BBF-E9FE-4AEE-9B27-198B56837E06}" type="pres">
      <dgm:prSet presAssocID="{BACCB6E8-201A-4A29-A234-C5974A3BE18B}" presName="spaceBetweenRectangles" presStyleCnt="0"/>
      <dgm:spPr/>
    </dgm:pt>
    <dgm:pt modelId="{4F5E7FAE-CB2B-4EA8-B9F7-2C50D32FAE6F}" type="pres">
      <dgm:prSet presAssocID="{53E27B28-5F49-48E3-8560-B240D6F07106}" presName="parentLin" presStyleCnt="0"/>
      <dgm:spPr/>
    </dgm:pt>
    <dgm:pt modelId="{765DD038-D2B3-4FEC-8427-2D9B6DA5B50C}" type="pres">
      <dgm:prSet presAssocID="{53E27B28-5F49-48E3-8560-B240D6F07106}" presName="parentLeftMargin" presStyleLbl="node1" presStyleIdx="1" presStyleCnt="4"/>
      <dgm:spPr/>
    </dgm:pt>
    <dgm:pt modelId="{A3B535EC-EF6B-4951-AC23-9556EDBF87BE}" type="pres">
      <dgm:prSet presAssocID="{53E27B28-5F49-48E3-8560-B240D6F07106}" presName="parentText" presStyleLbl="node1" presStyleIdx="2" presStyleCnt="4">
        <dgm:presLayoutVars>
          <dgm:chMax val="0"/>
          <dgm:bulletEnabled val="1"/>
        </dgm:presLayoutVars>
      </dgm:prSet>
      <dgm:spPr/>
    </dgm:pt>
    <dgm:pt modelId="{AE1D39FE-8360-48D8-BF68-1D49AC7BD31A}" type="pres">
      <dgm:prSet presAssocID="{53E27B28-5F49-48E3-8560-B240D6F07106}" presName="negativeSpace" presStyleCnt="0"/>
      <dgm:spPr/>
    </dgm:pt>
    <dgm:pt modelId="{E68BF3B4-73C4-4EEB-97CA-7D297B65A205}" type="pres">
      <dgm:prSet presAssocID="{53E27B28-5F49-48E3-8560-B240D6F07106}" presName="childText" presStyleLbl="conFgAcc1" presStyleIdx="2" presStyleCnt="4">
        <dgm:presLayoutVars>
          <dgm:bulletEnabled val="1"/>
        </dgm:presLayoutVars>
      </dgm:prSet>
      <dgm:spPr/>
    </dgm:pt>
    <dgm:pt modelId="{A91AC530-0D7D-4179-885D-0A0E5EB2F776}" type="pres">
      <dgm:prSet presAssocID="{71529E96-6BD7-469D-A962-9162825EFE9D}" presName="spaceBetweenRectangles" presStyleCnt="0"/>
      <dgm:spPr/>
    </dgm:pt>
    <dgm:pt modelId="{F20CF335-644B-4743-90AA-FD02689426B0}" type="pres">
      <dgm:prSet presAssocID="{03782BA3-4ED4-4014-9ABD-4F9049F20000}" presName="parentLin" presStyleCnt="0"/>
      <dgm:spPr/>
    </dgm:pt>
    <dgm:pt modelId="{3EA048AB-7A0B-47E9-BA00-DC86704D88FD}" type="pres">
      <dgm:prSet presAssocID="{03782BA3-4ED4-4014-9ABD-4F9049F20000}" presName="parentLeftMargin" presStyleLbl="node1" presStyleIdx="2" presStyleCnt="4"/>
      <dgm:spPr/>
    </dgm:pt>
    <dgm:pt modelId="{A6DC0F86-BA06-4468-9669-A0A6A65532B5}" type="pres">
      <dgm:prSet presAssocID="{03782BA3-4ED4-4014-9ABD-4F9049F20000}" presName="parentText" presStyleLbl="node1" presStyleIdx="3" presStyleCnt="4">
        <dgm:presLayoutVars>
          <dgm:chMax val="0"/>
          <dgm:bulletEnabled val="1"/>
        </dgm:presLayoutVars>
      </dgm:prSet>
      <dgm:spPr/>
    </dgm:pt>
    <dgm:pt modelId="{5D459348-FD51-4D56-8399-3CCDE1C5B943}" type="pres">
      <dgm:prSet presAssocID="{03782BA3-4ED4-4014-9ABD-4F9049F20000}" presName="negativeSpace" presStyleCnt="0"/>
      <dgm:spPr/>
    </dgm:pt>
    <dgm:pt modelId="{8D476AF6-1580-46C5-ACA9-F3A381B5B7DE}" type="pres">
      <dgm:prSet presAssocID="{03782BA3-4ED4-4014-9ABD-4F9049F20000}" presName="childText" presStyleLbl="conFgAcc1" presStyleIdx="3" presStyleCnt="4">
        <dgm:presLayoutVars>
          <dgm:bulletEnabled val="1"/>
        </dgm:presLayoutVars>
      </dgm:prSet>
      <dgm:spPr/>
    </dgm:pt>
  </dgm:ptLst>
  <dgm:cxnLst>
    <dgm:cxn modelId="{09EFFA00-464C-473A-A041-D8A835249568}" type="presOf" srcId="{53E27B28-5F49-48E3-8560-B240D6F07106}" destId="{765DD038-D2B3-4FEC-8427-2D9B6DA5B50C}" srcOrd="0" destOrd="0" presId="urn:microsoft.com/office/officeart/2005/8/layout/list1"/>
    <dgm:cxn modelId="{0BF0FE05-8019-4017-8F32-1B64A847C87C}" srcId="{CB5BFBE6-7B74-4BEE-BE15-F49684D75ADC}" destId="{580AC8B0-FE0F-41CF-8CE6-1F26175E5AAD}" srcOrd="1" destOrd="0" parTransId="{EED02F1C-0876-4ECA-9F43-CD8A1209E199}" sibTransId="{7943B108-AEC3-4D46-8A04-CA971962A3FF}"/>
    <dgm:cxn modelId="{1BA20408-D3B1-4E8C-B1E7-4FA4C5B13F38}" type="presOf" srcId="{03782BA3-4ED4-4014-9ABD-4F9049F20000}" destId="{3EA048AB-7A0B-47E9-BA00-DC86704D88FD}" srcOrd="0" destOrd="0" presId="urn:microsoft.com/office/officeart/2005/8/layout/list1"/>
    <dgm:cxn modelId="{83DAE612-8254-48F6-9CCC-793909705528}" type="presOf" srcId="{AC677A52-6E47-4A3F-B607-2007EFCDDB3D}" destId="{E68BF3B4-73C4-4EEB-97CA-7D297B65A205}" srcOrd="0" destOrd="0" presId="urn:microsoft.com/office/officeart/2005/8/layout/list1"/>
    <dgm:cxn modelId="{C951FA22-7625-47D2-8118-B3EC3937AF7A}" srcId="{C0331885-6F7C-45F6-89E6-E3AF1EA38880}" destId="{051A6A69-C3EA-45FA-BCC7-1232CCDBF2DF}" srcOrd="0" destOrd="0" parTransId="{FD9C11EC-E53E-4477-A942-88F818B24D6F}" sibTransId="{297A1D8E-FC27-4528-B0F8-89D7440D642A}"/>
    <dgm:cxn modelId="{BF84EC26-6B94-4773-BE2C-C31A4E429652}" srcId="{57C96E9D-C101-4A6F-8B09-5E647D284051}" destId="{CB5BFBE6-7B74-4BEE-BE15-F49684D75ADC}" srcOrd="1" destOrd="0" parTransId="{2DEC51B0-8DE3-4A1A-8F3E-64FB0F532862}" sibTransId="{BACCB6E8-201A-4A29-A234-C5974A3BE18B}"/>
    <dgm:cxn modelId="{4291592A-88A8-4026-AAD0-CBDFA3C17A62}" type="presOf" srcId="{A46D09DE-0029-4B3B-A13E-3DD88DDD0382}" destId="{915966C7-AC01-4324-AA09-B29CC878B100}" srcOrd="0" destOrd="1" presId="urn:microsoft.com/office/officeart/2005/8/layout/list1"/>
    <dgm:cxn modelId="{66839D2B-6AAF-4B09-9240-A94CF4AFE020}" type="presOf" srcId="{71F40496-D758-43D9-9C2F-F430E8A33BED}" destId="{8D476AF6-1580-46C5-ACA9-F3A381B5B7DE}" srcOrd="0" destOrd="0" presId="urn:microsoft.com/office/officeart/2005/8/layout/list1"/>
    <dgm:cxn modelId="{D75CB236-3064-4AED-90E9-977D0BAE9901}" type="presOf" srcId="{32ED18C4-B59B-4404-BA85-B9B1D998FFFF}" destId="{E4946F2E-E01B-4C87-87F6-ED0778C8DC00}" srcOrd="0" destOrd="0" presId="urn:microsoft.com/office/officeart/2005/8/layout/list1"/>
    <dgm:cxn modelId="{4388BA40-A992-4FAB-8134-27699F408A68}" srcId="{03782BA3-4ED4-4014-9ABD-4F9049F20000}" destId="{71F40496-D758-43D9-9C2F-F430E8A33BED}" srcOrd="0" destOrd="0" parTransId="{EA1D2139-07F9-4F65-A5F8-1B864C71BA03}" sibTransId="{9D235325-F230-437B-A072-CD996AE60766}"/>
    <dgm:cxn modelId="{CEBA1B66-D5FB-4D26-827A-BD41F237FABC}" type="presOf" srcId="{CB5BFBE6-7B74-4BEE-BE15-F49684D75ADC}" destId="{1364AE06-E51C-4CC7-9559-61DEFC37DDF9}" srcOrd="0" destOrd="0" presId="urn:microsoft.com/office/officeart/2005/8/layout/list1"/>
    <dgm:cxn modelId="{1B822C74-34E0-4DFF-96D3-3B1AF1BB677B}" type="presOf" srcId="{661573BE-BE9B-4614-880A-E384239C610C}" destId="{915966C7-AC01-4324-AA09-B29CC878B100}" srcOrd="0" destOrd="2" presId="urn:microsoft.com/office/officeart/2005/8/layout/list1"/>
    <dgm:cxn modelId="{66BC6380-6913-4CA6-8A39-260F4B64631D}" type="presOf" srcId="{DDD47C0E-61EE-4757-841E-4C780E8DE392}" destId="{8D476AF6-1580-46C5-ACA9-F3A381B5B7DE}" srcOrd="0" destOrd="2" presId="urn:microsoft.com/office/officeart/2005/8/layout/list1"/>
    <dgm:cxn modelId="{3B9C6882-3AEB-4CE5-A3E0-79147ABBBA1F}" srcId="{53E27B28-5F49-48E3-8560-B240D6F07106}" destId="{AC677A52-6E47-4A3F-B607-2007EFCDDB3D}" srcOrd="0" destOrd="0" parTransId="{C2894017-B7CB-4600-A755-F1053B891EFA}" sibTransId="{8333A61E-53C9-4489-9CE5-A402A9CB643F}"/>
    <dgm:cxn modelId="{CDC10D86-1773-40C8-98C8-EC380DF2C051}" type="presOf" srcId="{2E1F318B-F728-452E-A602-7E15FFDB3B89}" destId="{8D476AF6-1580-46C5-ACA9-F3A381B5B7DE}" srcOrd="0" destOrd="1" presId="urn:microsoft.com/office/officeart/2005/8/layout/list1"/>
    <dgm:cxn modelId="{0AE9BB94-792B-4B69-A7F0-0295797A76CE}" type="presOf" srcId="{580AC8B0-FE0F-41CF-8CE6-1F26175E5AAD}" destId="{E4946F2E-E01B-4C87-87F6-ED0778C8DC00}" srcOrd="0" destOrd="1" presId="urn:microsoft.com/office/officeart/2005/8/layout/list1"/>
    <dgm:cxn modelId="{72B9629F-693B-4033-901E-53453C112385}" srcId="{03782BA3-4ED4-4014-9ABD-4F9049F20000}" destId="{DDD47C0E-61EE-4757-841E-4C780E8DE392}" srcOrd="2" destOrd="0" parTransId="{A25D6ED7-153D-49B5-99CB-750B1E4D7CD2}" sibTransId="{FEB81704-237F-4ED9-94D6-B9A3592F15D5}"/>
    <dgm:cxn modelId="{26DF979F-A63E-465A-BD8C-A2E19A73EF49}" type="presOf" srcId="{57C96E9D-C101-4A6F-8B09-5E647D284051}" destId="{5433C408-F4F5-4F20-B54B-073805A03148}" srcOrd="0" destOrd="0" presId="urn:microsoft.com/office/officeart/2005/8/layout/list1"/>
    <dgm:cxn modelId="{DD3738A6-1270-4562-AA4A-0C441BE274D4}" srcId="{57C96E9D-C101-4A6F-8B09-5E647D284051}" destId="{03782BA3-4ED4-4014-9ABD-4F9049F20000}" srcOrd="3" destOrd="0" parTransId="{6295081C-38B9-4502-9921-61B4FB5348FA}" sibTransId="{6CBE5583-5122-46D7-8F48-DBE5FED116A2}"/>
    <dgm:cxn modelId="{76EB24A9-3F70-4F68-8975-3C7947E96C46}" srcId="{03782BA3-4ED4-4014-9ABD-4F9049F20000}" destId="{2E1F318B-F728-452E-A602-7E15FFDB3B89}" srcOrd="1" destOrd="0" parTransId="{692F7A42-95D6-4A3F-9C4A-7CA92C798382}" sibTransId="{101E49D7-98BF-4A2C-90D0-335776815689}"/>
    <dgm:cxn modelId="{AC8A1FB7-704F-4470-ACB5-F4EAB7FAE2AF}" type="presOf" srcId="{051A6A69-C3EA-45FA-BCC7-1232CCDBF2DF}" destId="{915966C7-AC01-4324-AA09-B29CC878B100}" srcOrd="0" destOrd="0" presId="urn:microsoft.com/office/officeart/2005/8/layout/list1"/>
    <dgm:cxn modelId="{20E0B6CA-85CD-4146-BF9D-DDFB1873C915}" srcId="{C0331885-6F7C-45F6-89E6-E3AF1EA38880}" destId="{A46D09DE-0029-4B3B-A13E-3DD88DDD0382}" srcOrd="1" destOrd="0" parTransId="{91AFC2D0-8B3F-4E0D-ADAA-CF58DB2DEFFF}" sibTransId="{34705EFE-D84D-4F44-B8EB-07B69C0BEF75}"/>
    <dgm:cxn modelId="{F56F91CD-350D-4D02-97A9-A430264D5D5B}" type="presOf" srcId="{C0331885-6F7C-45F6-89E6-E3AF1EA38880}" destId="{59FAB7C0-B0A0-4E06-AA53-6A1ADF74E12F}" srcOrd="0" destOrd="0" presId="urn:microsoft.com/office/officeart/2005/8/layout/list1"/>
    <dgm:cxn modelId="{E25511D5-123D-4737-A33A-06F4AC6BDB25}" type="presOf" srcId="{53E27B28-5F49-48E3-8560-B240D6F07106}" destId="{A3B535EC-EF6B-4951-AC23-9556EDBF87BE}" srcOrd="1" destOrd="0" presId="urn:microsoft.com/office/officeart/2005/8/layout/list1"/>
    <dgm:cxn modelId="{F8E64CD8-7470-44EE-97B8-CD154AB7E40D}" type="presOf" srcId="{C0331885-6F7C-45F6-89E6-E3AF1EA38880}" destId="{FAAFA29C-0EDB-4BE3-BC04-AB1657E8C3E5}" srcOrd="1" destOrd="0" presId="urn:microsoft.com/office/officeart/2005/8/layout/list1"/>
    <dgm:cxn modelId="{12F46CD9-4164-4516-A4C5-DBBE2231CCD2}" srcId="{57C96E9D-C101-4A6F-8B09-5E647D284051}" destId="{C0331885-6F7C-45F6-89E6-E3AF1EA38880}" srcOrd="0" destOrd="0" parTransId="{0CD847A9-AF17-4D23-BF90-50CF13543803}" sibTransId="{E33F511D-7A6E-4B50-8B6F-351433A5A807}"/>
    <dgm:cxn modelId="{B65F60DD-4399-4644-9EDF-FF7A6C69039F}" type="presOf" srcId="{03782BA3-4ED4-4014-9ABD-4F9049F20000}" destId="{A6DC0F86-BA06-4468-9669-A0A6A65532B5}" srcOrd="1" destOrd="0" presId="urn:microsoft.com/office/officeart/2005/8/layout/list1"/>
    <dgm:cxn modelId="{A7ECC3E2-3100-4818-9645-A44DA63CB825}" type="presOf" srcId="{CB5BFBE6-7B74-4BEE-BE15-F49684D75ADC}" destId="{26EAAD60-0D10-4271-9CB2-D72265FB8EDD}" srcOrd="1" destOrd="0" presId="urn:microsoft.com/office/officeart/2005/8/layout/list1"/>
    <dgm:cxn modelId="{229A20E4-47B8-4134-93DA-9761613D323C}" srcId="{57C96E9D-C101-4A6F-8B09-5E647D284051}" destId="{53E27B28-5F49-48E3-8560-B240D6F07106}" srcOrd="2" destOrd="0" parTransId="{B01B6619-24A0-441B-AA36-1B956EBF55CF}" sibTransId="{71529E96-6BD7-469D-A962-9162825EFE9D}"/>
    <dgm:cxn modelId="{F219C9F5-6338-4442-B5DC-17F6E51BD914}" srcId="{CB5BFBE6-7B74-4BEE-BE15-F49684D75ADC}" destId="{32ED18C4-B59B-4404-BA85-B9B1D998FFFF}" srcOrd="0" destOrd="0" parTransId="{5BADFB4F-1017-4AC0-9A2F-F9FC6FE85E9A}" sibTransId="{E9EA8F7A-34C3-4CD7-A746-8A748E20A0D5}"/>
    <dgm:cxn modelId="{4BA981F7-3A05-4F08-9E90-ACF304896697}" srcId="{C0331885-6F7C-45F6-89E6-E3AF1EA38880}" destId="{661573BE-BE9B-4614-880A-E384239C610C}" srcOrd="2" destOrd="0" parTransId="{3DB62827-B6C9-4BE4-A4E8-91BB5515EB98}" sibTransId="{690EDE4A-2181-4BFB-BA0D-AD1ACA781B97}"/>
    <dgm:cxn modelId="{0D9F51A2-73F2-406A-A833-3ABAC5E20347}" type="presParOf" srcId="{5433C408-F4F5-4F20-B54B-073805A03148}" destId="{68A1F86A-7AE4-4DC8-A2A2-B7F8E5AFE1F0}" srcOrd="0" destOrd="0" presId="urn:microsoft.com/office/officeart/2005/8/layout/list1"/>
    <dgm:cxn modelId="{53A022BD-B7A5-4B83-BE49-ED316943ED6D}" type="presParOf" srcId="{68A1F86A-7AE4-4DC8-A2A2-B7F8E5AFE1F0}" destId="{59FAB7C0-B0A0-4E06-AA53-6A1ADF74E12F}" srcOrd="0" destOrd="0" presId="urn:microsoft.com/office/officeart/2005/8/layout/list1"/>
    <dgm:cxn modelId="{C15A742D-264B-4DC2-846F-68C5A29FD17E}" type="presParOf" srcId="{68A1F86A-7AE4-4DC8-A2A2-B7F8E5AFE1F0}" destId="{FAAFA29C-0EDB-4BE3-BC04-AB1657E8C3E5}" srcOrd="1" destOrd="0" presId="urn:microsoft.com/office/officeart/2005/8/layout/list1"/>
    <dgm:cxn modelId="{9B448F82-2E49-4FFC-807D-1740B33D7CD2}" type="presParOf" srcId="{5433C408-F4F5-4F20-B54B-073805A03148}" destId="{7E01BBD3-2E1E-4F8A-9647-8FBA2A0F84F8}" srcOrd="1" destOrd="0" presId="urn:microsoft.com/office/officeart/2005/8/layout/list1"/>
    <dgm:cxn modelId="{D7D572BF-8644-4E3D-8714-1784EF5B5461}" type="presParOf" srcId="{5433C408-F4F5-4F20-B54B-073805A03148}" destId="{915966C7-AC01-4324-AA09-B29CC878B100}" srcOrd="2" destOrd="0" presId="urn:microsoft.com/office/officeart/2005/8/layout/list1"/>
    <dgm:cxn modelId="{4189935F-B464-4E4B-8548-29540549101C}" type="presParOf" srcId="{5433C408-F4F5-4F20-B54B-073805A03148}" destId="{A9ED3D01-646F-43E0-851D-58301D9ADE02}" srcOrd="3" destOrd="0" presId="urn:microsoft.com/office/officeart/2005/8/layout/list1"/>
    <dgm:cxn modelId="{81938AFC-67AB-4620-9F0A-F8C92C4EF382}" type="presParOf" srcId="{5433C408-F4F5-4F20-B54B-073805A03148}" destId="{A61C60DA-5DD2-453F-AD5A-D9349ED89210}" srcOrd="4" destOrd="0" presId="urn:microsoft.com/office/officeart/2005/8/layout/list1"/>
    <dgm:cxn modelId="{3ECB4592-FD67-42E9-A172-7C89F345DC7B}" type="presParOf" srcId="{A61C60DA-5DD2-453F-AD5A-D9349ED89210}" destId="{1364AE06-E51C-4CC7-9559-61DEFC37DDF9}" srcOrd="0" destOrd="0" presId="urn:microsoft.com/office/officeart/2005/8/layout/list1"/>
    <dgm:cxn modelId="{B0D7A7EF-A26A-4A28-B9B0-21489E2B2A33}" type="presParOf" srcId="{A61C60DA-5DD2-453F-AD5A-D9349ED89210}" destId="{26EAAD60-0D10-4271-9CB2-D72265FB8EDD}" srcOrd="1" destOrd="0" presId="urn:microsoft.com/office/officeart/2005/8/layout/list1"/>
    <dgm:cxn modelId="{F8F784C7-A970-45C4-AAE9-7B62ED52874E}" type="presParOf" srcId="{5433C408-F4F5-4F20-B54B-073805A03148}" destId="{30148E64-9683-4F4F-9DCF-77DFE2015856}" srcOrd="5" destOrd="0" presId="urn:microsoft.com/office/officeart/2005/8/layout/list1"/>
    <dgm:cxn modelId="{6EE95073-2DD9-4206-9264-7CD82A12E83F}" type="presParOf" srcId="{5433C408-F4F5-4F20-B54B-073805A03148}" destId="{E4946F2E-E01B-4C87-87F6-ED0778C8DC00}" srcOrd="6" destOrd="0" presId="urn:microsoft.com/office/officeart/2005/8/layout/list1"/>
    <dgm:cxn modelId="{49C7EDE7-A1B4-412B-BF87-B37F9B978918}" type="presParOf" srcId="{5433C408-F4F5-4F20-B54B-073805A03148}" destId="{068E8BBF-E9FE-4AEE-9B27-198B56837E06}" srcOrd="7" destOrd="0" presId="urn:microsoft.com/office/officeart/2005/8/layout/list1"/>
    <dgm:cxn modelId="{2C837CEF-5C13-4D93-A244-285D0570FA85}" type="presParOf" srcId="{5433C408-F4F5-4F20-B54B-073805A03148}" destId="{4F5E7FAE-CB2B-4EA8-B9F7-2C50D32FAE6F}" srcOrd="8" destOrd="0" presId="urn:microsoft.com/office/officeart/2005/8/layout/list1"/>
    <dgm:cxn modelId="{9271C1CB-925E-4087-90D5-02DA57378276}" type="presParOf" srcId="{4F5E7FAE-CB2B-4EA8-B9F7-2C50D32FAE6F}" destId="{765DD038-D2B3-4FEC-8427-2D9B6DA5B50C}" srcOrd="0" destOrd="0" presId="urn:microsoft.com/office/officeart/2005/8/layout/list1"/>
    <dgm:cxn modelId="{F7BD5D7A-92BD-4EE6-9707-98D6ED317A92}" type="presParOf" srcId="{4F5E7FAE-CB2B-4EA8-B9F7-2C50D32FAE6F}" destId="{A3B535EC-EF6B-4951-AC23-9556EDBF87BE}" srcOrd="1" destOrd="0" presId="urn:microsoft.com/office/officeart/2005/8/layout/list1"/>
    <dgm:cxn modelId="{B7D3AAB6-19F9-43EC-9E84-307082704B59}" type="presParOf" srcId="{5433C408-F4F5-4F20-B54B-073805A03148}" destId="{AE1D39FE-8360-48D8-BF68-1D49AC7BD31A}" srcOrd="9" destOrd="0" presId="urn:microsoft.com/office/officeart/2005/8/layout/list1"/>
    <dgm:cxn modelId="{8E3A1289-67C5-4AC9-ADD0-D8A545945DEF}" type="presParOf" srcId="{5433C408-F4F5-4F20-B54B-073805A03148}" destId="{E68BF3B4-73C4-4EEB-97CA-7D297B65A205}" srcOrd="10" destOrd="0" presId="urn:microsoft.com/office/officeart/2005/8/layout/list1"/>
    <dgm:cxn modelId="{1B83CE6D-3342-4C33-B631-CE181426C9EB}" type="presParOf" srcId="{5433C408-F4F5-4F20-B54B-073805A03148}" destId="{A91AC530-0D7D-4179-885D-0A0E5EB2F776}" srcOrd="11" destOrd="0" presId="urn:microsoft.com/office/officeart/2005/8/layout/list1"/>
    <dgm:cxn modelId="{405C5801-C823-4958-B3A8-54DD49B8061D}" type="presParOf" srcId="{5433C408-F4F5-4F20-B54B-073805A03148}" destId="{F20CF335-644B-4743-90AA-FD02689426B0}" srcOrd="12" destOrd="0" presId="urn:microsoft.com/office/officeart/2005/8/layout/list1"/>
    <dgm:cxn modelId="{25D299C3-970D-4C3D-9870-5EDE2BCC7A05}" type="presParOf" srcId="{F20CF335-644B-4743-90AA-FD02689426B0}" destId="{3EA048AB-7A0B-47E9-BA00-DC86704D88FD}" srcOrd="0" destOrd="0" presId="urn:microsoft.com/office/officeart/2005/8/layout/list1"/>
    <dgm:cxn modelId="{FD56365A-53D7-4DEC-A19F-0F154DB44B86}" type="presParOf" srcId="{F20CF335-644B-4743-90AA-FD02689426B0}" destId="{A6DC0F86-BA06-4468-9669-A0A6A65532B5}" srcOrd="1" destOrd="0" presId="urn:microsoft.com/office/officeart/2005/8/layout/list1"/>
    <dgm:cxn modelId="{C9770E27-352E-4B66-B106-61EB2A0B43F5}" type="presParOf" srcId="{5433C408-F4F5-4F20-B54B-073805A03148}" destId="{5D459348-FD51-4D56-8399-3CCDE1C5B943}" srcOrd="13" destOrd="0" presId="urn:microsoft.com/office/officeart/2005/8/layout/list1"/>
    <dgm:cxn modelId="{298B6D11-B630-4BE0-8A67-24362138B2A6}" type="presParOf" srcId="{5433C408-F4F5-4F20-B54B-073805A03148}" destId="{8D476AF6-1580-46C5-ACA9-F3A381B5B7DE}"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1132A68-B435-4FEC-889E-4935C5612B6F}"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C2FCA021-3466-4AE9-88E4-891FAF9886FA}">
      <dgm:prSet/>
      <dgm:spPr/>
      <dgm:t>
        <a:bodyPr/>
        <a:lstStyle/>
        <a:p>
          <a:r>
            <a:rPr lang="en-GB" dirty="0"/>
            <a:t>Policy support &amp; coordination</a:t>
          </a:r>
          <a:endParaRPr lang="en-US" dirty="0"/>
        </a:p>
      </dgm:t>
    </dgm:pt>
    <dgm:pt modelId="{E27D2FE8-CDDA-4CC8-A3B2-FF2E3AB177B1}" type="parTrans" cxnId="{5F0F2215-55A9-4229-AD2C-C831E6933B51}">
      <dgm:prSet/>
      <dgm:spPr/>
      <dgm:t>
        <a:bodyPr/>
        <a:lstStyle/>
        <a:p>
          <a:endParaRPr lang="en-US"/>
        </a:p>
      </dgm:t>
    </dgm:pt>
    <dgm:pt modelId="{C12F7FE0-A1E2-4788-888C-079265E1BE0C}" type="sibTrans" cxnId="{5F0F2215-55A9-4229-AD2C-C831E6933B51}">
      <dgm:prSet/>
      <dgm:spPr/>
      <dgm:t>
        <a:bodyPr/>
        <a:lstStyle/>
        <a:p>
          <a:endParaRPr lang="en-US"/>
        </a:p>
      </dgm:t>
    </dgm:pt>
    <dgm:pt modelId="{B51CD1EA-8FB8-4658-BA2C-C5E903F7EDB1}">
      <dgm:prSet/>
      <dgm:spPr/>
      <dgm:t>
        <a:bodyPr/>
        <a:lstStyle/>
        <a:p>
          <a:r>
            <a:rPr lang="en-GB" dirty="0">
              <a:solidFill>
                <a:schemeClr val="accent1"/>
              </a:solidFill>
              <a:hlinkClick xmlns:r="http://schemas.openxmlformats.org/officeDocument/2006/relationships" r:id="rId1" action="ppaction://hlinkfile">
                <a:extLst>
                  <a:ext uri="{A12FA001-AC4F-418D-AE19-62706E023703}">
                    <ahyp:hlinkClr xmlns:ahyp="http://schemas.microsoft.com/office/drawing/2018/hyperlinkcolor" val="tx"/>
                  </a:ext>
                </a:extLst>
              </a:hlinkClick>
            </a:rPr>
            <a:t>Launch of the European Platform on Combatting Homelessness</a:t>
          </a:r>
          <a:r>
            <a:rPr lang="en-GB" dirty="0">
              <a:solidFill>
                <a:schemeClr val="accent1"/>
              </a:solidFill>
            </a:rPr>
            <a:t> </a:t>
          </a:r>
          <a:r>
            <a:rPr lang="en-GB" dirty="0"/>
            <a:t>(Lisbon Declaration, June 2021) </a:t>
          </a:r>
          <a:endParaRPr lang="en-US" dirty="0"/>
        </a:p>
      </dgm:t>
    </dgm:pt>
    <dgm:pt modelId="{D95BAB8A-A967-4B50-BE0A-17A0A36E9828}" type="parTrans" cxnId="{E5D3BD29-411C-4481-9D55-FEF0FC820359}">
      <dgm:prSet/>
      <dgm:spPr/>
      <dgm:t>
        <a:bodyPr/>
        <a:lstStyle/>
        <a:p>
          <a:endParaRPr lang="en-US"/>
        </a:p>
      </dgm:t>
    </dgm:pt>
    <dgm:pt modelId="{8DB05C61-768C-4CB4-9E7F-E6279EA16F46}" type="sibTrans" cxnId="{E5D3BD29-411C-4481-9D55-FEF0FC820359}">
      <dgm:prSet/>
      <dgm:spPr/>
      <dgm:t>
        <a:bodyPr/>
        <a:lstStyle/>
        <a:p>
          <a:endParaRPr lang="en-US"/>
        </a:p>
      </dgm:t>
    </dgm:pt>
    <dgm:pt modelId="{EBEC7BA9-9E8C-4C24-BD40-A846F2E3EA78}">
      <dgm:prSet/>
      <dgm:spPr/>
      <dgm:t>
        <a:bodyPr/>
        <a:lstStyle/>
        <a:p>
          <a:r>
            <a:rPr lang="en-GB" dirty="0"/>
            <a:t>Political commitment to ending homelessness </a:t>
          </a:r>
          <a:endParaRPr lang="en-US" dirty="0"/>
        </a:p>
      </dgm:t>
    </dgm:pt>
    <dgm:pt modelId="{5363C61E-7249-4BC0-8C70-218D8295667A}" type="parTrans" cxnId="{8D87D42A-8BD8-4FCD-8D38-0084B97008F4}">
      <dgm:prSet/>
      <dgm:spPr/>
      <dgm:t>
        <a:bodyPr/>
        <a:lstStyle/>
        <a:p>
          <a:endParaRPr lang="en-US"/>
        </a:p>
      </dgm:t>
    </dgm:pt>
    <dgm:pt modelId="{D53511E8-8FD5-406F-8F23-DBF7693FEBCA}" type="sibTrans" cxnId="{8D87D42A-8BD8-4FCD-8D38-0084B97008F4}">
      <dgm:prSet/>
      <dgm:spPr/>
      <dgm:t>
        <a:bodyPr/>
        <a:lstStyle/>
        <a:p>
          <a:endParaRPr lang="en-US"/>
        </a:p>
      </dgm:t>
    </dgm:pt>
    <dgm:pt modelId="{079C203C-84CA-4F32-BEF1-552B913E71D9}">
      <dgm:prSet/>
      <dgm:spPr/>
      <dgm:t>
        <a:bodyPr/>
        <a:lstStyle/>
        <a:p>
          <a:r>
            <a:rPr lang="en-GB" dirty="0"/>
            <a:t>Monitoring, policy guidance, support to mobilise EU funding &amp; finance, scale-up Housing First.</a:t>
          </a:r>
          <a:endParaRPr lang="en-US" dirty="0"/>
        </a:p>
      </dgm:t>
    </dgm:pt>
    <dgm:pt modelId="{DF4D4818-18BC-43E6-9591-B987682A49EA}" type="parTrans" cxnId="{5AF01499-41F6-4BC9-982F-7B17DE8BBA98}">
      <dgm:prSet/>
      <dgm:spPr/>
      <dgm:t>
        <a:bodyPr/>
        <a:lstStyle/>
        <a:p>
          <a:endParaRPr lang="en-US"/>
        </a:p>
      </dgm:t>
    </dgm:pt>
    <dgm:pt modelId="{D7772C16-78B1-4A3E-9C28-085E491C02CC}" type="sibTrans" cxnId="{5AF01499-41F6-4BC9-982F-7B17DE8BBA98}">
      <dgm:prSet/>
      <dgm:spPr/>
      <dgm:t>
        <a:bodyPr/>
        <a:lstStyle/>
        <a:p>
          <a:endParaRPr lang="en-US"/>
        </a:p>
      </dgm:t>
    </dgm:pt>
    <dgm:pt modelId="{B6DC2F5A-2D12-4F11-98CB-F2B00C7E0D30}">
      <dgm:prSet/>
      <dgm:spPr/>
      <dgm:t>
        <a:bodyPr/>
        <a:lstStyle/>
        <a:p>
          <a:r>
            <a:rPr lang="en-GB" dirty="0"/>
            <a:t>Funding &amp; finance </a:t>
          </a:r>
          <a:endParaRPr lang="en-US" dirty="0"/>
        </a:p>
      </dgm:t>
    </dgm:pt>
    <dgm:pt modelId="{80EC36B6-891C-4A69-AB5A-7B670E1E68EC}" type="parTrans" cxnId="{7D8E0278-35ED-44F0-8AAC-1C023CC12AA0}">
      <dgm:prSet/>
      <dgm:spPr/>
      <dgm:t>
        <a:bodyPr/>
        <a:lstStyle/>
        <a:p>
          <a:endParaRPr lang="en-US"/>
        </a:p>
      </dgm:t>
    </dgm:pt>
    <dgm:pt modelId="{899154A7-C4E3-4F7E-936E-8D64899A5A69}" type="sibTrans" cxnId="{7D8E0278-35ED-44F0-8AAC-1C023CC12AA0}">
      <dgm:prSet/>
      <dgm:spPr/>
      <dgm:t>
        <a:bodyPr/>
        <a:lstStyle/>
        <a:p>
          <a:endParaRPr lang="en-US"/>
        </a:p>
      </dgm:t>
    </dgm:pt>
    <dgm:pt modelId="{A642CDA7-F352-47A2-9B90-814AE00DEF49}">
      <dgm:prSet/>
      <dgm:spPr/>
      <dgm:t>
        <a:bodyPr/>
        <a:lstStyle/>
        <a:p>
          <a:r>
            <a:rPr lang="en-GB" dirty="0"/>
            <a:t>MFF 2021 – 2027 </a:t>
          </a:r>
          <a:endParaRPr lang="en-US" dirty="0"/>
        </a:p>
      </dgm:t>
    </dgm:pt>
    <dgm:pt modelId="{1AA7CDF2-8415-4329-8BD4-053682ADD9CA}" type="parTrans" cxnId="{ED4B442E-7B67-43AC-AD7E-5F8E9F54181B}">
      <dgm:prSet/>
      <dgm:spPr/>
      <dgm:t>
        <a:bodyPr/>
        <a:lstStyle/>
        <a:p>
          <a:endParaRPr lang="en-US"/>
        </a:p>
      </dgm:t>
    </dgm:pt>
    <dgm:pt modelId="{1DF6B22A-93F8-47C5-A3AB-DE6F60A7FD2F}" type="sibTrans" cxnId="{ED4B442E-7B67-43AC-AD7E-5F8E9F54181B}">
      <dgm:prSet/>
      <dgm:spPr/>
      <dgm:t>
        <a:bodyPr/>
        <a:lstStyle/>
        <a:p>
          <a:endParaRPr lang="en-US"/>
        </a:p>
      </dgm:t>
    </dgm:pt>
    <dgm:pt modelId="{37D88D61-6B28-4C20-BE8C-550A9117D2A9}">
      <dgm:prSet/>
      <dgm:spPr/>
      <dgm:t>
        <a:bodyPr/>
        <a:lstStyle/>
        <a:p>
          <a:r>
            <a:rPr lang="en-GB" dirty="0"/>
            <a:t>Structural funds, InvestEU, </a:t>
          </a:r>
          <a:r>
            <a:rPr lang="en-GB" dirty="0">
              <a:solidFill>
                <a:schemeClr val="accent1"/>
              </a:solidFill>
              <a:hlinkClick xmlns:r="http://schemas.openxmlformats.org/officeDocument/2006/relationships" r:id="rId2">
                <a:extLst>
                  <a:ext uri="{A12FA001-AC4F-418D-AE19-62706E023703}">
                    <ahyp:hlinkClr xmlns:ahyp="http://schemas.microsoft.com/office/drawing/2018/hyperlinkcolor" val="tx"/>
                  </a:ext>
                </a:extLst>
              </a:hlinkClick>
            </a:rPr>
            <a:t>European Social Fund+, </a:t>
          </a:r>
          <a:r>
            <a:rPr lang="en-US" dirty="0">
              <a:solidFill>
                <a:schemeClr val="accent1"/>
              </a:solidFill>
              <a:hlinkClick xmlns:r="http://schemas.openxmlformats.org/officeDocument/2006/relationships" r:id="rId3">
                <a:extLst>
                  <a:ext uri="{A12FA001-AC4F-418D-AE19-62706E023703}">
                    <ahyp:hlinkClr xmlns:ahyp="http://schemas.microsoft.com/office/drawing/2018/hyperlinkcolor" val="tx"/>
                  </a:ext>
                </a:extLst>
              </a:hlinkClick>
            </a:rPr>
            <a:t>Fund for European Aid to the Most Deprived (FEAD)</a:t>
          </a:r>
          <a:endParaRPr lang="en-US" dirty="0">
            <a:solidFill>
              <a:schemeClr val="accent1"/>
            </a:solidFill>
          </a:endParaRPr>
        </a:p>
      </dgm:t>
    </dgm:pt>
    <dgm:pt modelId="{143313FF-9073-44DB-88D7-D6F047731427}" type="parTrans" cxnId="{8C20DB66-001A-4005-A109-950D06FF5F70}">
      <dgm:prSet/>
      <dgm:spPr/>
      <dgm:t>
        <a:bodyPr/>
        <a:lstStyle/>
        <a:p>
          <a:endParaRPr lang="en-US"/>
        </a:p>
      </dgm:t>
    </dgm:pt>
    <dgm:pt modelId="{C86F7556-1A30-49CD-A33E-36A307686A95}" type="sibTrans" cxnId="{8C20DB66-001A-4005-A109-950D06FF5F70}">
      <dgm:prSet/>
      <dgm:spPr/>
      <dgm:t>
        <a:bodyPr/>
        <a:lstStyle/>
        <a:p>
          <a:endParaRPr lang="en-US"/>
        </a:p>
      </dgm:t>
    </dgm:pt>
    <dgm:pt modelId="{02F4A5C3-CC57-4FAB-A681-C38907511F2B}">
      <dgm:prSet/>
      <dgm:spPr/>
      <dgm:t>
        <a:bodyPr/>
        <a:lstStyle/>
        <a:p>
          <a:r>
            <a:rPr lang="en-GB" dirty="0"/>
            <a:t>Next Generation EU </a:t>
          </a:r>
          <a:endParaRPr lang="en-US" dirty="0"/>
        </a:p>
      </dgm:t>
    </dgm:pt>
    <dgm:pt modelId="{907E8F47-DD03-4C22-96E4-63C950FF7D0C}" type="parTrans" cxnId="{9C94BB40-65E7-40DE-AF80-8126AFA34615}">
      <dgm:prSet/>
      <dgm:spPr/>
      <dgm:t>
        <a:bodyPr/>
        <a:lstStyle/>
        <a:p>
          <a:endParaRPr lang="en-US"/>
        </a:p>
      </dgm:t>
    </dgm:pt>
    <dgm:pt modelId="{10BB4E67-87FA-48AE-BF03-669DF0E4B352}" type="sibTrans" cxnId="{9C94BB40-65E7-40DE-AF80-8126AFA34615}">
      <dgm:prSet/>
      <dgm:spPr/>
      <dgm:t>
        <a:bodyPr/>
        <a:lstStyle/>
        <a:p>
          <a:endParaRPr lang="en-US"/>
        </a:p>
      </dgm:t>
    </dgm:pt>
    <dgm:pt modelId="{FD7323B0-9A01-4A60-97EA-E12D4C1254C9}">
      <dgm:prSet/>
      <dgm:spPr/>
      <dgm:t>
        <a:bodyPr/>
        <a:lstStyle/>
        <a:p>
          <a:r>
            <a:rPr lang="en-GB" dirty="0"/>
            <a:t>€750 billion Recovery &amp; Resilience Facility  </a:t>
          </a:r>
          <a:endParaRPr lang="en-US" dirty="0"/>
        </a:p>
      </dgm:t>
    </dgm:pt>
    <dgm:pt modelId="{D4181101-D343-4671-82BE-8247F409A584}" type="parTrans" cxnId="{9CCD2A06-7920-495E-97CA-0BFB54D03858}">
      <dgm:prSet/>
      <dgm:spPr/>
      <dgm:t>
        <a:bodyPr/>
        <a:lstStyle/>
        <a:p>
          <a:endParaRPr lang="en-US"/>
        </a:p>
      </dgm:t>
    </dgm:pt>
    <dgm:pt modelId="{B095ACAB-0033-4F2E-ABD6-C413C2B44D05}" type="sibTrans" cxnId="{9CCD2A06-7920-495E-97CA-0BFB54D03858}">
      <dgm:prSet/>
      <dgm:spPr/>
      <dgm:t>
        <a:bodyPr/>
        <a:lstStyle/>
        <a:p>
          <a:endParaRPr lang="en-US"/>
        </a:p>
      </dgm:t>
    </dgm:pt>
    <dgm:pt modelId="{9052914E-E57A-484D-8FE9-BF21BD380291}">
      <dgm:prSet/>
      <dgm:spPr/>
      <dgm:t>
        <a:bodyPr/>
        <a:lstStyle/>
        <a:p>
          <a:r>
            <a:rPr lang="en-GB" dirty="0">
              <a:solidFill>
                <a:schemeClr val="accent1"/>
              </a:solidFill>
              <a:hlinkClick xmlns:r="http://schemas.openxmlformats.org/officeDocument/2006/relationships" r:id="rId4">
                <a:extLst>
                  <a:ext uri="{A12FA001-AC4F-418D-AE19-62706E023703}">
                    <ahyp:hlinkClr xmlns:ahyp="http://schemas.microsoft.com/office/drawing/2018/hyperlinkcolor" val="tx"/>
                  </a:ext>
                </a:extLst>
              </a:hlinkClick>
            </a:rPr>
            <a:t>Opportunity to integrate housing to address homelessness in the recovery and resilience plan  </a:t>
          </a:r>
          <a:endParaRPr lang="en-US" dirty="0">
            <a:solidFill>
              <a:schemeClr val="accent1"/>
            </a:solidFill>
          </a:endParaRPr>
        </a:p>
      </dgm:t>
    </dgm:pt>
    <dgm:pt modelId="{6BB84CF9-970A-46AF-ADD9-D0A5E385B781}" type="parTrans" cxnId="{4E8FBAA1-D76C-4A25-B08A-837B7A26B5BC}">
      <dgm:prSet/>
      <dgm:spPr/>
      <dgm:t>
        <a:bodyPr/>
        <a:lstStyle/>
        <a:p>
          <a:endParaRPr lang="en-US"/>
        </a:p>
      </dgm:t>
    </dgm:pt>
    <dgm:pt modelId="{A3305DA8-3D95-4F54-82A0-8A154023CE94}" type="sibTrans" cxnId="{4E8FBAA1-D76C-4A25-B08A-837B7A26B5BC}">
      <dgm:prSet/>
      <dgm:spPr/>
      <dgm:t>
        <a:bodyPr/>
        <a:lstStyle/>
        <a:p>
          <a:endParaRPr lang="en-US"/>
        </a:p>
      </dgm:t>
    </dgm:pt>
    <dgm:pt modelId="{9ED0245A-8351-43F0-9638-3301F68FD666}" type="pres">
      <dgm:prSet presAssocID="{81132A68-B435-4FEC-889E-4935C5612B6F}" presName="linear" presStyleCnt="0">
        <dgm:presLayoutVars>
          <dgm:dir/>
          <dgm:animLvl val="lvl"/>
          <dgm:resizeHandles val="exact"/>
        </dgm:presLayoutVars>
      </dgm:prSet>
      <dgm:spPr/>
    </dgm:pt>
    <dgm:pt modelId="{F8542AAC-5339-4B54-81BE-94534B8CF83C}" type="pres">
      <dgm:prSet presAssocID="{C2FCA021-3466-4AE9-88E4-891FAF9886FA}" presName="parentLin" presStyleCnt="0"/>
      <dgm:spPr/>
    </dgm:pt>
    <dgm:pt modelId="{1FC6A0DB-32EA-42AA-AF01-4ABECCA92B4C}" type="pres">
      <dgm:prSet presAssocID="{C2FCA021-3466-4AE9-88E4-891FAF9886FA}" presName="parentLeftMargin" presStyleLbl="node1" presStyleIdx="0" presStyleCnt="2"/>
      <dgm:spPr/>
    </dgm:pt>
    <dgm:pt modelId="{ECEC0AB3-6DE3-44ED-B751-BFF66305B136}" type="pres">
      <dgm:prSet presAssocID="{C2FCA021-3466-4AE9-88E4-891FAF9886FA}" presName="parentText" presStyleLbl="node1" presStyleIdx="0" presStyleCnt="2">
        <dgm:presLayoutVars>
          <dgm:chMax val="0"/>
          <dgm:bulletEnabled val="1"/>
        </dgm:presLayoutVars>
      </dgm:prSet>
      <dgm:spPr/>
    </dgm:pt>
    <dgm:pt modelId="{89A0CF5D-F552-4AEA-980F-3A7BBD259808}" type="pres">
      <dgm:prSet presAssocID="{C2FCA021-3466-4AE9-88E4-891FAF9886FA}" presName="negativeSpace" presStyleCnt="0"/>
      <dgm:spPr/>
    </dgm:pt>
    <dgm:pt modelId="{CC4C93E6-111B-460C-A64F-753748FF9303}" type="pres">
      <dgm:prSet presAssocID="{C2FCA021-3466-4AE9-88E4-891FAF9886FA}" presName="childText" presStyleLbl="conFgAcc1" presStyleIdx="0" presStyleCnt="2">
        <dgm:presLayoutVars>
          <dgm:bulletEnabled val="1"/>
        </dgm:presLayoutVars>
      </dgm:prSet>
      <dgm:spPr/>
    </dgm:pt>
    <dgm:pt modelId="{6EAEF644-B5CA-4C65-8B01-4C33C53BCFCC}" type="pres">
      <dgm:prSet presAssocID="{C12F7FE0-A1E2-4788-888C-079265E1BE0C}" presName="spaceBetweenRectangles" presStyleCnt="0"/>
      <dgm:spPr/>
    </dgm:pt>
    <dgm:pt modelId="{1A46B1D8-FDE2-4536-A709-39D78FA97A72}" type="pres">
      <dgm:prSet presAssocID="{B6DC2F5A-2D12-4F11-98CB-F2B00C7E0D30}" presName="parentLin" presStyleCnt="0"/>
      <dgm:spPr/>
    </dgm:pt>
    <dgm:pt modelId="{9641140C-69D5-4634-A25A-55454B2B09F5}" type="pres">
      <dgm:prSet presAssocID="{B6DC2F5A-2D12-4F11-98CB-F2B00C7E0D30}" presName="parentLeftMargin" presStyleLbl="node1" presStyleIdx="0" presStyleCnt="2"/>
      <dgm:spPr/>
    </dgm:pt>
    <dgm:pt modelId="{6C72F1E5-8FBB-4260-BC9F-84202CE1A212}" type="pres">
      <dgm:prSet presAssocID="{B6DC2F5A-2D12-4F11-98CB-F2B00C7E0D30}" presName="parentText" presStyleLbl="node1" presStyleIdx="1" presStyleCnt="2">
        <dgm:presLayoutVars>
          <dgm:chMax val="0"/>
          <dgm:bulletEnabled val="1"/>
        </dgm:presLayoutVars>
      </dgm:prSet>
      <dgm:spPr/>
    </dgm:pt>
    <dgm:pt modelId="{544AC41B-05D6-4F41-A83B-D2DFF113FD0F}" type="pres">
      <dgm:prSet presAssocID="{B6DC2F5A-2D12-4F11-98CB-F2B00C7E0D30}" presName="negativeSpace" presStyleCnt="0"/>
      <dgm:spPr/>
    </dgm:pt>
    <dgm:pt modelId="{90DAB31E-8680-4D94-AF30-784C860DB0E9}" type="pres">
      <dgm:prSet presAssocID="{B6DC2F5A-2D12-4F11-98CB-F2B00C7E0D30}" presName="childText" presStyleLbl="conFgAcc1" presStyleIdx="1" presStyleCnt="2">
        <dgm:presLayoutVars>
          <dgm:bulletEnabled val="1"/>
        </dgm:presLayoutVars>
      </dgm:prSet>
      <dgm:spPr/>
    </dgm:pt>
  </dgm:ptLst>
  <dgm:cxnLst>
    <dgm:cxn modelId="{C83C1F05-E1D8-44C0-BEA5-6A3870DAEAFD}" type="presOf" srcId="{B51CD1EA-8FB8-4658-BA2C-C5E903F7EDB1}" destId="{CC4C93E6-111B-460C-A64F-753748FF9303}" srcOrd="0" destOrd="0" presId="urn:microsoft.com/office/officeart/2005/8/layout/list1"/>
    <dgm:cxn modelId="{9CCD2A06-7920-495E-97CA-0BFB54D03858}" srcId="{02F4A5C3-CC57-4FAB-A681-C38907511F2B}" destId="{FD7323B0-9A01-4A60-97EA-E12D4C1254C9}" srcOrd="0" destOrd="0" parTransId="{D4181101-D343-4671-82BE-8247F409A584}" sibTransId="{B095ACAB-0033-4F2E-ABD6-C413C2B44D05}"/>
    <dgm:cxn modelId="{5F0F2215-55A9-4229-AD2C-C831E6933B51}" srcId="{81132A68-B435-4FEC-889E-4935C5612B6F}" destId="{C2FCA021-3466-4AE9-88E4-891FAF9886FA}" srcOrd="0" destOrd="0" parTransId="{E27D2FE8-CDDA-4CC8-A3B2-FF2E3AB177B1}" sibTransId="{C12F7FE0-A1E2-4788-888C-079265E1BE0C}"/>
    <dgm:cxn modelId="{E5D3BD29-411C-4481-9D55-FEF0FC820359}" srcId="{C2FCA021-3466-4AE9-88E4-891FAF9886FA}" destId="{B51CD1EA-8FB8-4658-BA2C-C5E903F7EDB1}" srcOrd="0" destOrd="0" parTransId="{D95BAB8A-A967-4B50-BE0A-17A0A36E9828}" sibTransId="{8DB05C61-768C-4CB4-9E7F-E6279EA16F46}"/>
    <dgm:cxn modelId="{44D3B02A-6521-41C7-83E2-AD4F4D144939}" type="presOf" srcId="{C2FCA021-3466-4AE9-88E4-891FAF9886FA}" destId="{ECEC0AB3-6DE3-44ED-B751-BFF66305B136}" srcOrd="1" destOrd="0" presId="urn:microsoft.com/office/officeart/2005/8/layout/list1"/>
    <dgm:cxn modelId="{8D87D42A-8BD8-4FCD-8D38-0084B97008F4}" srcId="{B51CD1EA-8FB8-4658-BA2C-C5E903F7EDB1}" destId="{EBEC7BA9-9E8C-4C24-BD40-A846F2E3EA78}" srcOrd="0" destOrd="0" parTransId="{5363C61E-7249-4BC0-8C70-218D8295667A}" sibTransId="{D53511E8-8FD5-406F-8F23-DBF7693FEBCA}"/>
    <dgm:cxn modelId="{ED4B442E-7B67-43AC-AD7E-5F8E9F54181B}" srcId="{B6DC2F5A-2D12-4F11-98CB-F2B00C7E0D30}" destId="{A642CDA7-F352-47A2-9B90-814AE00DEF49}" srcOrd="0" destOrd="0" parTransId="{1AA7CDF2-8415-4329-8BD4-053682ADD9CA}" sibTransId="{1DF6B22A-93F8-47C5-A3AB-DE6F60A7FD2F}"/>
    <dgm:cxn modelId="{4599DD36-F197-4983-9B27-A0174D6EA8A4}" type="presOf" srcId="{A642CDA7-F352-47A2-9B90-814AE00DEF49}" destId="{90DAB31E-8680-4D94-AF30-784C860DB0E9}" srcOrd="0" destOrd="0" presId="urn:microsoft.com/office/officeart/2005/8/layout/list1"/>
    <dgm:cxn modelId="{352B4140-45F3-4D5D-A372-694BC535B117}" type="presOf" srcId="{02F4A5C3-CC57-4FAB-A681-C38907511F2B}" destId="{90DAB31E-8680-4D94-AF30-784C860DB0E9}" srcOrd="0" destOrd="2" presId="urn:microsoft.com/office/officeart/2005/8/layout/list1"/>
    <dgm:cxn modelId="{9C94BB40-65E7-40DE-AF80-8126AFA34615}" srcId="{B6DC2F5A-2D12-4F11-98CB-F2B00C7E0D30}" destId="{02F4A5C3-CC57-4FAB-A681-C38907511F2B}" srcOrd="1" destOrd="0" parTransId="{907E8F47-DD03-4C22-96E4-63C950FF7D0C}" sibTransId="{10BB4E67-87FA-48AE-BF03-669DF0E4B352}"/>
    <dgm:cxn modelId="{65CEB25F-7875-4A4E-8443-CDA81CAF83DC}" type="presOf" srcId="{FD7323B0-9A01-4A60-97EA-E12D4C1254C9}" destId="{90DAB31E-8680-4D94-AF30-784C860DB0E9}" srcOrd="0" destOrd="3" presId="urn:microsoft.com/office/officeart/2005/8/layout/list1"/>
    <dgm:cxn modelId="{DEEC4C61-6FAF-4066-ACA9-3833636430DE}" type="presOf" srcId="{C2FCA021-3466-4AE9-88E4-891FAF9886FA}" destId="{1FC6A0DB-32EA-42AA-AF01-4ABECCA92B4C}" srcOrd="0" destOrd="0" presId="urn:microsoft.com/office/officeart/2005/8/layout/list1"/>
    <dgm:cxn modelId="{8C20DB66-001A-4005-A109-950D06FF5F70}" srcId="{A642CDA7-F352-47A2-9B90-814AE00DEF49}" destId="{37D88D61-6B28-4C20-BE8C-550A9117D2A9}" srcOrd="0" destOrd="0" parTransId="{143313FF-9073-44DB-88D7-D6F047731427}" sibTransId="{C86F7556-1A30-49CD-A33E-36A307686A95}"/>
    <dgm:cxn modelId="{AEA3F469-0B6E-4E5A-B611-0EF25BBFD3D3}" type="presOf" srcId="{079C203C-84CA-4F32-BEF1-552B913E71D9}" destId="{CC4C93E6-111B-460C-A64F-753748FF9303}" srcOrd="0" destOrd="2" presId="urn:microsoft.com/office/officeart/2005/8/layout/list1"/>
    <dgm:cxn modelId="{DF71336B-A63E-4384-8516-8555FD67DA99}" type="presOf" srcId="{37D88D61-6B28-4C20-BE8C-550A9117D2A9}" destId="{90DAB31E-8680-4D94-AF30-784C860DB0E9}" srcOrd="0" destOrd="1" presId="urn:microsoft.com/office/officeart/2005/8/layout/list1"/>
    <dgm:cxn modelId="{7D8E0278-35ED-44F0-8AAC-1C023CC12AA0}" srcId="{81132A68-B435-4FEC-889E-4935C5612B6F}" destId="{B6DC2F5A-2D12-4F11-98CB-F2B00C7E0D30}" srcOrd="1" destOrd="0" parTransId="{80EC36B6-891C-4A69-AB5A-7B670E1E68EC}" sibTransId="{899154A7-C4E3-4F7E-936E-8D64899A5A69}"/>
    <dgm:cxn modelId="{716DEE7C-D393-4925-B19C-80B0737B5B41}" type="presOf" srcId="{B6DC2F5A-2D12-4F11-98CB-F2B00C7E0D30}" destId="{6C72F1E5-8FBB-4260-BC9F-84202CE1A212}" srcOrd="1" destOrd="0" presId="urn:microsoft.com/office/officeart/2005/8/layout/list1"/>
    <dgm:cxn modelId="{5AF01499-41F6-4BC9-982F-7B17DE8BBA98}" srcId="{B51CD1EA-8FB8-4658-BA2C-C5E903F7EDB1}" destId="{079C203C-84CA-4F32-BEF1-552B913E71D9}" srcOrd="1" destOrd="0" parTransId="{DF4D4818-18BC-43E6-9591-B987682A49EA}" sibTransId="{D7772C16-78B1-4A3E-9C28-085E491C02CC}"/>
    <dgm:cxn modelId="{4E8FBAA1-D76C-4A25-B08A-837B7A26B5BC}" srcId="{FD7323B0-9A01-4A60-97EA-E12D4C1254C9}" destId="{9052914E-E57A-484D-8FE9-BF21BD380291}" srcOrd="0" destOrd="0" parTransId="{6BB84CF9-970A-46AF-ADD9-D0A5E385B781}" sibTransId="{A3305DA8-3D95-4F54-82A0-8A154023CE94}"/>
    <dgm:cxn modelId="{B4C21CEB-58F3-4CE1-95E4-CAFD3699E5E2}" type="presOf" srcId="{B6DC2F5A-2D12-4F11-98CB-F2B00C7E0D30}" destId="{9641140C-69D5-4634-A25A-55454B2B09F5}" srcOrd="0" destOrd="0" presId="urn:microsoft.com/office/officeart/2005/8/layout/list1"/>
    <dgm:cxn modelId="{0C6AC9EC-9C36-4D68-BA4C-A901344F006D}" type="presOf" srcId="{81132A68-B435-4FEC-889E-4935C5612B6F}" destId="{9ED0245A-8351-43F0-9638-3301F68FD666}" srcOrd="0" destOrd="0" presId="urn:microsoft.com/office/officeart/2005/8/layout/list1"/>
    <dgm:cxn modelId="{057A4BF1-17C7-4EA2-9EA4-825D0005C1A9}" type="presOf" srcId="{EBEC7BA9-9E8C-4C24-BD40-A846F2E3EA78}" destId="{CC4C93E6-111B-460C-A64F-753748FF9303}" srcOrd="0" destOrd="1" presId="urn:microsoft.com/office/officeart/2005/8/layout/list1"/>
    <dgm:cxn modelId="{3A96E5F4-B53E-4902-BA87-D8ECE2117E08}" type="presOf" srcId="{9052914E-E57A-484D-8FE9-BF21BD380291}" destId="{90DAB31E-8680-4D94-AF30-784C860DB0E9}" srcOrd="0" destOrd="4" presId="urn:microsoft.com/office/officeart/2005/8/layout/list1"/>
    <dgm:cxn modelId="{0FD7D612-6AD5-462F-A4F4-68922027F744}" type="presParOf" srcId="{9ED0245A-8351-43F0-9638-3301F68FD666}" destId="{F8542AAC-5339-4B54-81BE-94534B8CF83C}" srcOrd="0" destOrd="0" presId="urn:microsoft.com/office/officeart/2005/8/layout/list1"/>
    <dgm:cxn modelId="{84BB432D-B589-4194-BF86-1BE805EF9F9C}" type="presParOf" srcId="{F8542AAC-5339-4B54-81BE-94534B8CF83C}" destId="{1FC6A0DB-32EA-42AA-AF01-4ABECCA92B4C}" srcOrd="0" destOrd="0" presId="urn:microsoft.com/office/officeart/2005/8/layout/list1"/>
    <dgm:cxn modelId="{35FF6DA7-69F6-4066-9B81-D53582A6C7D7}" type="presParOf" srcId="{F8542AAC-5339-4B54-81BE-94534B8CF83C}" destId="{ECEC0AB3-6DE3-44ED-B751-BFF66305B136}" srcOrd="1" destOrd="0" presId="urn:microsoft.com/office/officeart/2005/8/layout/list1"/>
    <dgm:cxn modelId="{79033619-A0D8-4B54-AEF3-1D5DB3243D0D}" type="presParOf" srcId="{9ED0245A-8351-43F0-9638-3301F68FD666}" destId="{89A0CF5D-F552-4AEA-980F-3A7BBD259808}" srcOrd="1" destOrd="0" presId="urn:microsoft.com/office/officeart/2005/8/layout/list1"/>
    <dgm:cxn modelId="{7EE0638A-428B-4A04-B139-229FA495AB2C}" type="presParOf" srcId="{9ED0245A-8351-43F0-9638-3301F68FD666}" destId="{CC4C93E6-111B-460C-A64F-753748FF9303}" srcOrd="2" destOrd="0" presId="urn:microsoft.com/office/officeart/2005/8/layout/list1"/>
    <dgm:cxn modelId="{99AD6073-D27D-41F5-B80C-17504155FB39}" type="presParOf" srcId="{9ED0245A-8351-43F0-9638-3301F68FD666}" destId="{6EAEF644-B5CA-4C65-8B01-4C33C53BCFCC}" srcOrd="3" destOrd="0" presId="urn:microsoft.com/office/officeart/2005/8/layout/list1"/>
    <dgm:cxn modelId="{124F944D-9E46-4623-A9CE-D40DC47AE869}" type="presParOf" srcId="{9ED0245A-8351-43F0-9638-3301F68FD666}" destId="{1A46B1D8-FDE2-4536-A709-39D78FA97A72}" srcOrd="4" destOrd="0" presId="urn:microsoft.com/office/officeart/2005/8/layout/list1"/>
    <dgm:cxn modelId="{4859585B-3D78-4801-A0E1-97BABFF2430D}" type="presParOf" srcId="{1A46B1D8-FDE2-4536-A709-39D78FA97A72}" destId="{9641140C-69D5-4634-A25A-55454B2B09F5}" srcOrd="0" destOrd="0" presId="urn:microsoft.com/office/officeart/2005/8/layout/list1"/>
    <dgm:cxn modelId="{B3364D66-1A09-42F9-88BB-6FA5F6C7369B}" type="presParOf" srcId="{1A46B1D8-FDE2-4536-A709-39D78FA97A72}" destId="{6C72F1E5-8FBB-4260-BC9F-84202CE1A212}" srcOrd="1" destOrd="0" presId="urn:microsoft.com/office/officeart/2005/8/layout/list1"/>
    <dgm:cxn modelId="{9BA518D6-06F8-48A5-A7DD-89EB9E21B502}" type="presParOf" srcId="{9ED0245A-8351-43F0-9638-3301F68FD666}" destId="{544AC41B-05D6-4F41-A83B-D2DFF113FD0F}" srcOrd="5" destOrd="0" presId="urn:microsoft.com/office/officeart/2005/8/layout/list1"/>
    <dgm:cxn modelId="{150D13DF-15A8-424A-9CB8-CD46C19CD7BE}" type="presParOf" srcId="{9ED0245A-8351-43F0-9638-3301F68FD666}" destId="{90DAB31E-8680-4D94-AF30-784C860DB0E9}"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AA8E48-6720-4391-B71F-39BA359716B9}">
      <dsp:nvSpPr>
        <dsp:cNvPr id="0" name=""/>
        <dsp:cNvSpPr/>
      </dsp:nvSpPr>
      <dsp:spPr>
        <a:xfrm>
          <a:off x="0" y="122816"/>
          <a:ext cx="7443787" cy="1485936"/>
        </a:xfrm>
        <a:prstGeom prst="roundRect">
          <a:avLst/>
        </a:prstGeom>
        <a:gradFill rotWithShape="0">
          <a:gsLst>
            <a:gs pos="0">
              <a:schemeClr val="accent2">
                <a:hueOff val="0"/>
                <a:satOff val="0"/>
                <a:lumOff val="0"/>
                <a:alphaOff val="0"/>
                <a:tint val="100000"/>
                <a:shade val="85000"/>
                <a:satMod val="100000"/>
                <a:lumMod val="100000"/>
              </a:schemeClr>
            </a:gs>
            <a:gs pos="100000">
              <a:schemeClr val="accent2">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fr-BE" sz="2300" b="1" kern="1200" dirty="0"/>
            <a:t>Most national policies are inadequate: predominant focus on temporary accommodation &amp; support. </a:t>
          </a:r>
          <a:endParaRPr lang="en-US" sz="2300" b="1" kern="1200" dirty="0"/>
        </a:p>
      </dsp:txBody>
      <dsp:txXfrm>
        <a:off x="72537" y="195353"/>
        <a:ext cx="7298713" cy="1340862"/>
      </dsp:txXfrm>
    </dsp:sp>
    <dsp:sp modelId="{0B47D0D2-6733-4D29-8577-D9F0011342EA}">
      <dsp:nvSpPr>
        <dsp:cNvPr id="0" name=""/>
        <dsp:cNvSpPr/>
      </dsp:nvSpPr>
      <dsp:spPr>
        <a:xfrm>
          <a:off x="0" y="1674993"/>
          <a:ext cx="7443787" cy="1485936"/>
        </a:xfrm>
        <a:prstGeom prst="roundRect">
          <a:avLst/>
        </a:prstGeom>
        <a:gradFill rotWithShape="0">
          <a:gsLst>
            <a:gs pos="0">
              <a:schemeClr val="accent2">
                <a:hueOff val="-441124"/>
                <a:satOff val="497"/>
                <a:lumOff val="1177"/>
                <a:alphaOff val="0"/>
                <a:tint val="100000"/>
                <a:shade val="85000"/>
                <a:satMod val="100000"/>
                <a:lumMod val="100000"/>
              </a:schemeClr>
            </a:gs>
            <a:gs pos="100000">
              <a:schemeClr val="accent2">
                <a:hueOff val="-441124"/>
                <a:satOff val="497"/>
                <a:lumOff val="1177"/>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fr-BE" sz="2300" b="1" kern="1200" dirty="0"/>
            <a:t>Lack of EU harmonized datasets = no common definitions and methodologies = data not comparable.</a:t>
          </a:r>
          <a:endParaRPr lang="en-US" sz="2300" b="1" kern="1200" dirty="0"/>
        </a:p>
      </dsp:txBody>
      <dsp:txXfrm>
        <a:off x="72537" y="1747530"/>
        <a:ext cx="7298713" cy="1340862"/>
      </dsp:txXfrm>
    </dsp:sp>
    <dsp:sp modelId="{13638486-8EC2-4F2E-8FF1-B13AE05F2054}">
      <dsp:nvSpPr>
        <dsp:cNvPr id="0" name=""/>
        <dsp:cNvSpPr/>
      </dsp:nvSpPr>
      <dsp:spPr>
        <a:xfrm>
          <a:off x="0" y="3227170"/>
          <a:ext cx="7443787" cy="1485936"/>
        </a:xfrm>
        <a:prstGeom prst="roundRect">
          <a:avLst/>
        </a:prstGeom>
        <a:solidFill>
          <a:schemeClr val="accent2">
            <a:lumMod val="75000"/>
          </a:schemeClr>
        </a:soli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fr-BE" sz="2300" b="1" kern="1200" dirty="0">
              <a:solidFill>
                <a:schemeClr val="bg1"/>
              </a:solidFill>
            </a:rPr>
            <a:t>Problem: EUSILC datasets do not include people out of housing markets/who are homeless.</a:t>
          </a:r>
          <a:r>
            <a:rPr lang="fr-BE" sz="2300" b="0" kern="1200" dirty="0">
              <a:solidFill>
                <a:schemeClr val="bg1"/>
              </a:solidFill>
            </a:rPr>
            <a:t> </a:t>
          </a:r>
          <a:r>
            <a:rPr lang="fr-BE" sz="2300" kern="1200" dirty="0"/>
            <a:t>There is no comprehensive data about the number of people who live without a home, their profiles or their needs.</a:t>
          </a:r>
          <a:endParaRPr lang="en-US" sz="2300" kern="1200" dirty="0"/>
        </a:p>
      </dsp:txBody>
      <dsp:txXfrm>
        <a:off x="72537" y="3299707"/>
        <a:ext cx="7298713" cy="1340862"/>
      </dsp:txXfrm>
    </dsp:sp>
    <dsp:sp modelId="{29E9ADBA-A4CD-4F7E-B964-05E0C69EFB22}">
      <dsp:nvSpPr>
        <dsp:cNvPr id="0" name=""/>
        <dsp:cNvSpPr/>
      </dsp:nvSpPr>
      <dsp:spPr>
        <a:xfrm>
          <a:off x="0" y="4779346"/>
          <a:ext cx="7443787" cy="1485936"/>
        </a:xfrm>
        <a:prstGeom prst="roundRect">
          <a:avLst/>
        </a:prstGeom>
        <a:solidFill>
          <a:schemeClr val="accent4"/>
        </a:soli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b="1" strike="noStrike" kern="1200" dirty="0"/>
            <a:t>EU-wide housing crisis: </a:t>
          </a:r>
          <a:r>
            <a:rPr lang="en-GB" sz="2300" b="0" strike="noStrike" kern="1200" dirty="0"/>
            <a:t>increasing housing inequalities; widening housing cost gap between households classified as poor and those labelled non-poor; lack of affordable housing</a:t>
          </a:r>
          <a:r>
            <a:rPr lang="en-GB" sz="2300" b="1" strike="noStrike" kern="1200" dirty="0"/>
            <a:t>. </a:t>
          </a:r>
          <a:endParaRPr lang="en-US" sz="2300" strike="noStrike" kern="1200" dirty="0"/>
        </a:p>
      </dsp:txBody>
      <dsp:txXfrm>
        <a:off x="72537" y="4851883"/>
        <a:ext cx="7298713" cy="13408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5966C7-AC01-4324-AA09-B29CC878B100}">
      <dsp:nvSpPr>
        <dsp:cNvPr id="0" name=""/>
        <dsp:cNvSpPr/>
      </dsp:nvSpPr>
      <dsp:spPr>
        <a:xfrm>
          <a:off x="0" y="187898"/>
          <a:ext cx="7337503" cy="2009700"/>
        </a:xfrm>
        <a:prstGeom prst="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9472" tIns="229108" rIns="569472" bIns="128016" numCol="1" spcCol="1270" anchor="t" anchorCtr="0">
          <a:noAutofit/>
        </a:bodyPr>
        <a:lstStyle/>
        <a:p>
          <a:pPr marL="171450" lvl="1" indent="-171450" algn="l" defTabSz="800100">
            <a:lnSpc>
              <a:spcPct val="90000"/>
            </a:lnSpc>
            <a:spcBef>
              <a:spcPct val="0"/>
            </a:spcBef>
            <a:spcAft>
              <a:spcPct val="15000"/>
            </a:spcAft>
            <a:buChar char="•"/>
          </a:pPr>
          <a:r>
            <a:rPr lang="en-GB" sz="1800" kern="1200" noProof="0" dirty="0"/>
            <a:t>Plan to invest 200 million Euros in new housing and accommodation for people experiencing homelessness in 2020/2021. </a:t>
          </a:r>
        </a:p>
        <a:p>
          <a:pPr marL="171450" lvl="1" indent="-171450" algn="l" defTabSz="800100">
            <a:lnSpc>
              <a:spcPct val="90000"/>
            </a:lnSpc>
            <a:spcBef>
              <a:spcPct val="0"/>
            </a:spcBef>
            <a:spcAft>
              <a:spcPct val="15000"/>
            </a:spcAft>
            <a:buChar char="•"/>
          </a:pPr>
          <a:r>
            <a:rPr lang="en-GB" sz="1800" kern="1200" noProof="0" dirty="0"/>
            <a:t>10,000 supported housing units, increased prevention, shelter transformation</a:t>
          </a:r>
        </a:p>
        <a:p>
          <a:pPr marL="171450" lvl="1" indent="-171450" algn="l" defTabSz="800100">
            <a:lnSpc>
              <a:spcPct val="90000"/>
            </a:lnSpc>
            <a:spcBef>
              <a:spcPct val="0"/>
            </a:spcBef>
            <a:spcAft>
              <a:spcPct val="15000"/>
            </a:spcAft>
            <a:buChar char="•"/>
          </a:pPr>
          <a:r>
            <a:rPr lang="en-GB" sz="1800" kern="1200" noProof="0" dirty="0"/>
            <a:t>Goals:  shift to a housing-based response; no one to stay longer than 3 months in shelter  </a:t>
          </a:r>
        </a:p>
      </dsp:txBody>
      <dsp:txXfrm>
        <a:off x="0" y="187898"/>
        <a:ext cx="7337503" cy="2009700"/>
      </dsp:txXfrm>
    </dsp:sp>
    <dsp:sp modelId="{FAAFA29C-0EDB-4BE3-BC04-AB1657E8C3E5}">
      <dsp:nvSpPr>
        <dsp:cNvPr id="0" name=""/>
        <dsp:cNvSpPr/>
      </dsp:nvSpPr>
      <dsp:spPr>
        <a:xfrm>
          <a:off x="366875" y="25538"/>
          <a:ext cx="5136252" cy="32472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138" tIns="0" rIns="194138" bIns="0" numCol="1" spcCol="1270" anchor="ctr" anchorCtr="0">
          <a:noAutofit/>
        </a:bodyPr>
        <a:lstStyle/>
        <a:p>
          <a:pPr marL="0" lvl="0" indent="0" algn="l" defTabSz="889000">
            <a:lnSpc>
              <a:spcPct val="90000"/>
            </a:lnSpc>
            <a:spcBef>
              <a:spcPct val="0"/>
            </a:spcBef>
            <a:spcAft>
              <a:spcPct val="35000"/>
            </a:spcAft>
            <a:buNone/>
          </a:pPr>
          <a:r>
            <a:rPr lang="fr-BE" sz="2000" b="1" kern="1200" dirty="0"/>
            <a:t>The Netherlands</a:t>
          </a:r>
          <a:endParaRPr lang="en-US" sz="2000" kern="1200" dirty="0"/>
        </a:p>
      </dsp:txBody>
      <dsp:txXfrm>
        <a:off x="382727" y="41390"/>
        <a:ext cx="5104548" cy="293016"/>
      </dsp:txXfrm>
    </dsp:sp>
    <dsp:sp modelId="{E4946F2E-E01B-4C87-87F6-ED0778C8DC00}">
      <dsp:nvSpPr>
        <dsp:cNvPr id="0" name=""/>
        <dsp:cNvSpPr/>
      </dsp:nvSpPr>
      <dsp:spPr>
        <a:xfrm>
          <a:off x="0" y="2419358"/>
          <a:ext cx="7337503" cy="1074150"/>
        </a:xfrm>
        <a:prstGeom prst="rect">
          <a:avLst/>
        </a:prstGeom>
        <a:solidFill>
          <a:schemeClr val="lt1">
            <a:alpha val="90000"/>
            <a:hueOff val="0"/>
            <a:satOff val="0"/>
            <a:lumOff val="0"/>
            <a:alphaOff val="0"/>
          </a:schemeClr>
        </a:solidFill>
        <a:ln w="15875" cap="flat" cmpd="sng" algn="ctr">
          <a:solidFill>
            <a:schemeClr val="accent2">
              <a:hueOff val="-441124"/>
              <a:satOff val="497"/>
              <a:lumOff val="117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9472" tIns="229108" rIns="569472" bIns="128016" numCol="1" spcCol="1270" anchor="t" anchorCtr="0">
          <a:noAutofit/>
        </a:bodyPr>
        <a:lstStyle/>
        <a:p>
          <a:pPr marL="171450" lvl="1" indent="-171450" algn="l" defTabSz="800100">
            <a:lnSpc>
              <a:spcPct val="90000"/>
            </a:lnSpc>
            <a:spcBef>
              <a:spcPct val="0"/>
            </a:spcBef>
            <a:spcAft>
              <a:spcPct val="15000"/>
            </a:spcAft>
            <a:buChar char="•"/>
          </a:pPr>
          <a:r>
            <a:rPr lang="en-GB" sz="1800" kern="1200" noProof="0" dirty="0"/>
            <a:t>Commitment to « Zero Returns to the Street »</a:t>
          </a:r>
        </a:p>
        <a:p>
          <a:pPr marL="171450" lvl="1" indent="-171450" algn="l" defTabSz="800100">
            <a:lnSpc>
              <a:spcPct val="90000"/>
            </a:lnSpc>
            <a:spcBef>
              <a:spcPct val="0"/>
            </a:spcBef>
            <a:spcAft>
              <a:spcPct val="15000"/>
            </a:spcAft>
            <a:buChar char="•"/>
          </a:pPr>
          <a:r>
            <a:rPr lang="en-GB" sz="1800" kern="1200" noProof="0" dirty="0"/>
            <a:t>Plan to mobilise 500 social housing units for this purpose in first phase</a:t>
          </a:r>
        </a:p>
      </dsp:txBody>
      <dsp:txXfrm>
        <a:off x="0" y="2419358"/>
        <a:ext cx="7337503" cy="1074150"/>
      </dsp:txXfrm>
    </dsp:sp>
    <dsp:sp modelId="{26EAAD60-0D10-4271-9CB2-D72265FB8EDD}">
      <dsp:nvSpPr>
        <dsp:cNvPr id="0" name=""/>
        <dsp:cNvSpPr/>
      </dsp:nvSpPr>
      <dsp:spPr>
        <a:xfrm>
          <a:off x="366875" y="2256998"/>
          <a:ext cx="5136252" cy="324720"/>
        </a:xfrm>
        <a:prstGeom prst="roundRect">
          <a:avLst/>
        </a:prstGeom>
        <a:solidFill>
          <a:schemeClr val="accent2">
            <a:hueOff val="-441124"/>
            <a:satOff val="497"/>
            <a:lumOff val="117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138" tIns="0" rIns="194138" bIns="0" numCol="1" spcCol="1270" anchor="ctr" anchorCtr="0">
          <a:noAutofit/>
        </a:bodyPr>
        <a:lstStyle/>
        <a:p>
          <a:pPr marL="0" lvl="0" indent="0" algn="l" defTabSz="889000">
            <a:lnSpc>
              <a:spcPct val="90000"/>
            </a:lnSpc>
            <a:spcBef>
              <a:spcPct val="0"/>
            </a:spcBef>
            <a:spcAft>
              <a:spcPct val="35000"/>
            </a:spcAft>
            <a:buNone/>
          </a:pPr>
          <a:r>
            <a:rPr lang="fr-BE" sz="2000" b="1" kern="1200" dirty="0"/>
            <a:t>Lyon</a:t>
          </a:r>
          <a:r>
            <a:rPr lang="fr-BE" sz="1200" kern="1200" dirty="0"/>
            <a:t> </a:t>
          </a:r>
          <a:endParaRPr lang="en-US" sz="1200" kern="1200" dirty="0"/>
        </a:p>
      </dsp:txBody>
      <dsp:txXfrm>
        <a:off x="382727" y="2272850"/>
        <a:ext cx="5104548" cy="293016"/>
      </dsp:txXfrm>
    </dsp:sp>
    <dsp:sp modelId="{E68BF3B4-73C4-4EEB-97CA-7D297B65A205}">
      <dsp:nvSpPr>
        <dsp:cNvPr id="0" name=""/>
        <dsp:cNvSpPr/>
      </dsp:nvSpPr>
      <dsp:spPr>
        <a:xfrm>
          <a:off x="0" y="3715268"/>
          <a:ext cx="7337503" cy="1039500"/>
        </a:xfrm>
        <a:prstGeom prst="rect">
          <a:avLst/>
        </a:prstGeom>
        <a:solidFill>
          <a:schemeClr val="lt1">
            <a:alpha val="90000"/>
            <a:hueOff val="0"/>
            <a:satOff val="0"/>
            <a:lumOff val="0"/>
            <a:alphaOff val="0"/>
          </a:schemeClr>
        </a:solidFill>
        <a:ln w="15875" cap="flat" cmpd="sng" algn="ctr">
          <a:solidFill>
            <a:schemeClr val="accent2">
              <a:hueOff val="-882249"/>
              <a:satOff val="995"/>
              <a:lumOff val="235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9472" tIns="229108" rIns="569472" bIns="128016" numCol="1" spcCol="1270" anchor="t" anchorCtr="0">
          <a:noAutofit/>
        </a:bodyPr>
        <a:lstStyle/>
        <a:p>
          <a:pPr marL="171450" lvl="1" indent="-171450" algn="l" defTabSz="800100">
            <a:lnSpc>
              <a:spcPct val="90000"/>
            </a:lnSpc>
            <a:spcBef>
              <a:spcPct val="0"/>
            </a:spcBef>
            <a:spcAft>
              <a:spcPct val="15000"/>
            </a:spcAft>
            <a:buChar char="•"/>
          </a:pPr>
          <a:r>
            <a:rPr lang="en-GB" sz="1800" kern="1200" noProof="0" dirty="0"/>
            <a:t>Fast-tracked legislation limiting stays in temporary accommodation to  7 days post-pandemic, after which permanent housing must be offered </a:t>
          </a:r>
        </a:p>
      </dsp:txBody>
      <dsp:txXfrm>
        <a:off x="0" y="3715268"/>
        <a:ext cx="7337503" cy="1039500"/>
      </dsp:txXfrm>
    </dsp:sp>
    <dsp:sp modelId="{A3B535EC-EF6B-4951-AC23-9556EDBF87BE}">
      <dsp:nvSpPr>
        <dsp:cNvPr id="0" name=""/>
        <dsp:cNvSpPr/>
      </dsp:nvSpPr>
      <dsp:spPr>
        <a:xfrm>
          <a:off x="366875" y="3552908"/>
          <a:ext cx="5136252" cy="324720"/>
        </a:xfrm>
        <a:prstGeom prst="roundRect">
          <a:avLst/>
        </a:prstGeom>
        <a:solidFill>
          <a:schemeClr val="accent2">
            <a:hueOff val="-882249"/>
            <a:satOff val="995"/>
            <a:lumOff val="235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138" tIns="0" rIns="194138" bIns="0" numCol="1" spcCol="1270" anchor="ctr" anchorCtr="0">
          <a:noAutofit/>
        </a:bodyPr>
        <a:lstStyle/>
        <a:p>
          <a:pPr marL="0" lvl="0" indent="0" algn="l" defTabSz="889000">
            <a:lnSpc>
              <a:spcPct val="90000"/>
            </a:lnSpc>
            <a:spcBef>
              <a:spcPct val="0"/>
            </a:spcBef>
            <a:spcAft>
              <a:spcPct val="35000"/>
            </a:spcAft>
            <a:buNone/>
          </a:pPr>
          <a:r>
            <a:rPr lang="fr-BE" sz="2000" b="1" kern="1200" dirty="0"/>
            <a:t>Scotland </a:t>
          </a:r>
          <a:endParaRPr lang="en-US" sz="2000" kern="1200" dirty="0"/>
        </a:p>
      </dsp:txBody>
      <dsp:txXfrm>
        <a:off x="382727" y="3568760"/>
        <a:ext cx="5104548" cy="293016"/>
      </dsp:txXfrm>
    </dsp:sp>
    <dsp:sp modelId="{8D476AF6-1580-46C5-ACA9-F3A381B5B7DE}">
      <dsp:nvSpPr>
        <dsp:cNvPr id="0" name=""/>
        <dsp:cNvSpPr/>
      </dsp:nvSpPr>
      <dsp:spPr>
        <a:xfrm>
          <a:off x="0" y="4976528"/>
          <a:ext cx="7337503" cy="1108800"/>
        </a:xfrm>
        <a:prstGeom prst="rect">
          <a:avLst/>
        </a:prstGeom>
        <a:solidFill>
          <a:schemeClr val="lt1">
            <a:alpha val="90000"/>
            <a:hueOff val="0"/>
            <a:satOff val="0"/>
            <a:lumOff val="0"/>
            <a:alphaOff val="0"/>
          </a:schemeClr>
        </a:solidFill>
        <a:ln w="15875" cap="flat" cmpd="sng" algn="ctr">
          <a:solidFill>
            <a:schemeClr val="accent2">
              <a:hueOff val="-1323373"/>
              <a:satOff val="1492"/>
              <a:lumOff val="353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9472" tIns="229108" rIns="569472" bIns="128016" numCol="1" spcCol="1270" anchor="t" anchorCtr="0">
          <a:noAutofit/>
        </a:bodyPr>
        <a:lstStyle/>
        <a:p>
          <a:pPr marL="171450" lvl="1" indent="-171450" algn="l" defTabSz="800100">
            <a:lnSpc>
              <a:spcPct val="90000"/>
            </a:lnSpc>
            <a:spcBef>
              <a:spcPct val="0"/>
            </a:spcBef>
            <a:spcAft>
              <a:spcPct val="15000"/>
            </a:spcAft>
            <a:buChar char="•"/>
          </a:pPr>
          <a:r>
            <a:rPr lang="en-GB" sz="1800" kern="1200" noProof="0" dirty="0"/>
            <a:t>City Hall plans to continue to house hundreds in hotels </a:t>
          </a:r>
        </a:p>
        <a:p>
          <a:pPr marL="171450" lvl="1" indent="-171450" algn="l" defTabSz="800100">
            <a:lnSpc>
              <a:spcPct val="90000"/>
            </a:lnSpc>
            <a:spcBef>
              <a:spcPct val="0"/>
            </a:spcBef>
            <a:spcAft>
              <a:spcPct val="15000"/>
            </a:spcAft>
            <a:buChar char="•"/>
          </a:pPr>
          <a:r>
            <a:rPr lang="en-GB" sz="1800" kern="1200" noProof="0" dirty="0"/>
            <a:t>Looking into buying units to provide long-term supported housing </a:t>
          </a:r>
        </a:p>
        <a:p>
          <a:pPr marL="171450" lvl="1" indent="-171450" algn="l" defTabSz="800100">
            <a:lnSpc>
              <a:spcPct val="90000"/>
            </a:lnSpc>
            <a:spcBef>
              <a:spcPct val="0"/>
            </a:spcBef>
            <a:spcAft>
              <a:spcPct val="15000"/>
            </a:spcAft>
            <a:buChar char="•"/>
          </a:pPr>
          <a:r>
            <a:rPr lang="en-GB" sz="1800" kern="1200" noProof="0" dirty="0"/>
            <a:t>Requested Council of Europe Development Bank Finance </a:t>
          </a:r>
        </a:p>
      </dsp:txBody>
      <dsp:txXfrm>
        <a:off x="0" y="4976528"/>
        <a:ext cx="7337503" cy="1108800"/>
      </dsp:txXfrm>
    </dsp:sp>
    <dsp:sp modelId="{A6DC0F86-BA06-4468-9669-A0A6A65532B5}">
      <dsp:nvSpPr>
        <dsp:cNvPr id="0" name=""/>
        <dsp:cNvSpPr/>
      </dsp:nvSpPr>
      <dsp:spPr>
        <a:xfrm>
          <a:off x="366875" y="4814168"/>
          <a:ext cx="5136252" cy="324720"/>
        </a:xfrm>
        <a:prstGeom prst="roundRect">
          <a:avLst/>
        </a:prstGeom>
        <a:solidFill>
          <a:schemeClr val="accent2">
            <a:hueOff val="-1323373"/>
            <a:satOff val="1492"/>
            <a:lumOff val="353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138" tIns="0" rIns="194138" bIns="0" numCol="1" spcCol="1270" anchor="ctr" anchorCtr="0">
          <a:noAutofit/>
        </a:bodyPr>
        <a:lstStyle/>
        <a:p>
          <a:pPr marL="0" lvl="0" indent="0" algn="l" defTabSz="889000">
            <a:lnSpc>
              <a:spcPct val="90000"/>
            </a:lnSpc>
            <a:spcBef>
              <a:spcPct val="0"/>
            </a:spcBef>
            <a:spcAft>
              <a:spcPct val="35000"/>
            </a:spcAft>
            <a:buNone/>
          </a:pPr>
          <a:r>
            <a:rPr lang="fr-BE" sz="2000" b="1" kern="1200" dirty="0"/>
            <a:t>Prague</a:t>
          </a:r>
          <a:r>
            <a:rPr lang="fr-BE" sz="1200" b="1" kern="1200" dirty="0"/>
            <a:t> </a:t>
          </a:r>
          <a:endParaRPr lang="en-US" sz="1200" kern="1200" dirty="0"/>
        </a:p>
      </dsp:txBody>
      <dsp:txXfrm>
        <a:off x="382727" y="4830020"/>
        <a:ext cx="5104548" cy="2930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4C93E6-111B-460C-A64F-753748FF9303}">
      <dsp:nvSpPr>
        <dsp:cNvPr id="0" name=""/>
        <dsp:cNvSpPr/>
      </dsp:nvSpPr>
      <dsp:spPr>
        <a:xfrm>
          <a:off x="0" y="385271"/>
          <a:ext cx="7543799" cy="19845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85483" tIns="437388" rIns="585483" bIns="149352" numCol="1" spcCol="1270" anchor="t" anchorCtr="0">
          <a:noAutofit/>
        </a:bodyPr>
        <a:lstStyle/>
        <a:p>
          <a:pPr marL="228600" lvl="1" indent="-228600" algn="l" defTabSz="933450">
            <a:lnSpc>
              <a:spcPct val="90000"/>
            </a:lnSpc>
            <a:spcBef>
              <a:spcPct val="0"/>
            </a:spcBef>
            <a:spcAft>
              <a:spcPct val="15000"/>
            </a:spcAft>
            <a:buChar char="•"/>
          </a:pPr>
          <a:r>
            <a:rPr lang="en-GB" sz="2100" kern="1200" dirty="0">
              <a:solidFill>
                <a:schemeClr val="accent1"/>
              </a:solidFill>
              <a:hlinkClick xmlns:r="http://schemas.openxmlformats.org/officeDocument/2006/relationships" r:id="rId1" action="ppaction://hlinkfile">
                <a:extLst>
                  <a:ext uri="{A12FA001-AC4F-418D-AE19-62706E023703}">
                    <ahyp:hlinkClr xmlns:ahyp="http://schemas.microsoft.com/office/drawing/2018/hyperlinkcolor" val="tx"/>
                  </a:ext>
                </a:extLst>
              </a:hlinkClick>
            </a:rPr>
            <a:t>Launch of the European Platform on Combatting Homelessness</a:t>
          </a:r>
          <a:r>
            <a:rPr lang="en-GB" sz="2100" kern="1200" dirty="0">
              <a:solidFill>
                <a:schemeClr val="accent1"/>
              </a:solidFill>
            </a:rPr>
            <a:t> </a:t>
          </a:r>
          <a:r>
            <a:rPr lang="en-GB" sz="2100" kern="1200" dirty="0"/>
            <a:t>(Lisbon Declaration, June 2021) </a:t>
          </a:r>
          <a:endParaRPr lang="en-US" sz="2100" kern="1200" dirty="0"/>
        </a:p>
        <a:p>
          <a:pPr marL="457200" lvl="2" indent="-228600" algn="l" defTabSz="933450">
            <a:lnSpc>
              <a:spcPct val="90000"/>
            </a:lnSpc>
            <a:spcBef>
              <a:spcPct val="0"/>
            </a:spcBef>
            <a:spcAft>
              <a:spcPct val="15000"/>
            </a:spcAft>
            <a:buChar char="•"/>
          </a:pPr>
          <a:r>
            <a:rPr lang="en-GB" sz="2100" kern="1200" dirty="0"/>
            <a:t>Political commitment to ending homelessness </a:t>
          </a:r>
          <a:endParaRPr lang="en-US" sz="2100" kern="1200" dirty="0"/>
        </a:p>
        <a:p>
          <a:pPr marL="457200" lvl="2" indent="-228600" algn="l" defTabSz="933450">
            <a:lnSpc>
              <a:spcPct val="90000"/>
            </a:lnSpc>
            <a:spcBef>
              <a:spcPct val="0"/>
            </a:spcBef>
            <a:spcAft>
              <a:spcPct val="15000"/>
            </a:spcAft>
            <a:buChar char="•"/>
          </a:pPr>
          <a:r>
            <a:rPr lang="en-GB" sz="2100" kern="1200" dirty="0"/>
            <a:t>Monitoring, policy guidance, support to mobilise EU funding &amp; finance, scale-up Housing First.</a:t>
          </a:r>
          <a:endParaRPr lang="en-US" sz="2100" kern="1200" dirty="0"/>
        </a:p>
      </dsp:txBody>
      <dsp:txXfrm>
        <a:off x="0" y="385271"/>
        <a:ext cx="7543799" cy="1984500"/>
      </dsp:txXfrm>
    </dsp:sp>
    <dsp:sp modelId="{ECEC0AB3-6DE3-44ED-B751-BFF66305B136}">
      <dsp:nvSpPr>
        <dsp:cNvPr id="0" name=""/>
        <dsp:cNvSpPr/>
      </dsp:nvSpPr>
      <dsp:spPr>
        <a:xfrm>
          <a:off x="377189" y="75311"/>
          <a:ext cx="5280659" cy="61992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596" tIns="0" rIns="199596" bIns="0" numCol="1" spcCol="1270" anchor="ctr" anchorCtr="0">
          <a:noAutofit/>
        </a:bodyPr>
        <a:lstStyle/>
        <a:p>
          <a:pPr marL="0" lvl="0" indent="0" algn="l" defTabSz="933450">
            <a:lnSpc>
              <a:spcPct val="90000"/>
            </a:lnSpc>
            <a:spcBef>
              <a:spcPct val="0"/>
            </a:spcBef>
            <a:spcAft>
              <a:spcPct val="35000"/>
            </a:spcAft>
            <a:buNone/>
          </a:pPr>
          <a:r>
            <a:rPr lang="en-GB" sz="2100" kern="1200" dirty="0"/>
            <a:t>Policy support &amp; coordination</a:t>
          </a:r>
          <a:endParaRPr lang="en-US" sz="2100" kern="1200" dirty="0"/>
        </a:p>
      </dsp:txBody>
      <dsp:txXfrm>
        <a:off x="407451" y="105573"/>
        <a:ext cx="5220135" cy="559396"/>
      </dsp:txXfrm>
    </dsp:sp>
    <dsp:sp modelId="{90DAB31E-8680-4D94-AF30-784C860DB0E9}">
      <dsp:nvSpPr>
        <dsp:cNvPr id="0" name=""/>
        <dsp:cNvSpPr/>
      </dsp:nvSpPr>
      <dsp:spPr>
        <a:xfrm>
          <a:off x="0" y="2793131"/>
          <a:ext cx="7543799" cy="26460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85483" tIns="437388" rIns="585483" bIns="149352" numCol="1" spcCol="1270" anchor="t" anchorCtr="0">
          <a:noAutofit/>
        </a:bodyPr>
        <a:lstStyle/>
        <a:p>
          <a:pPr marL="228600" lvl="1" indent="-228600" algn="l" defTabSz="933450">
            <a:lnSpc>
              <a:spcPct val="90000"/>
            </a:lnSpc>
            <a:spcBef>
              <a:spcPct val="0"/>
            </a:spcBef>
            <a:spcAft>
              <a:spcPct val="15000"/>
            </a:spcAft>
            <a:buChar char="•"/>
          </a:pPr>
          <a:r>
            <a:rPr lang="en-GB" sz="2100" kern="1200" dirty="0"/>
            <a:t>MFF 2021 – 2027 </a:t>
          </a:r>
          <a:endParaRPr lang="en-US" sz="2100" kern="1200" dirty="0"/>
        </a:p>
        <a:p>
          <a:pPr marL="457200" lvl="2" indent="-228600" algn="l" defTabSz="933450">
            <a:lnSpc>
              <a:spcPct val="90000"/>
            </a:lnSpc>
            <a:spcBef>
              <a:spcPct val="0"/>
            </a:spcBef>
            <a:spcAft>
              <a:spcPct val="15000"/>
            </a:spcAft>
            <a:buChar char="•"/>
          </a:pPr>
          <a:r>
            <a:rPr lang="en-GB" sz="2100" kern="1200" dirty="0"/>
            <a:t>Structural funds, InvestEU, </a:t>
          </a:r>
          <a:r>
            <a:rPr lang="en-GB" sz="2100" kern="1200" dirty="0">
              <a:solidFill>
                <a:schemeClr val="accent1"/>
              </a:solidFill>
              <a:hlinkClick xmlns:r="http://schemas.openxmlformats.org/officeDocument/2006/relationships" r:id="rId2">
                <a:extLst>
                  <a:ext uri="{A12FA001-AC4F-418D-AE19-62706E023703}">
                    <ahyp:hlinkClr xmlns:ahyp="http://schemas.microsoft.com/office/drawing/2018/hyperlinkcolor" val="tx"/>
                  </a:ext>
                </a:extLst>
              </a:hlinkClick>
            </a:rPr>
            <a:t>European Social Fund+, </a:t>
          </a:r>
          <a:r>
            <a:rPr lang="en-US" sz="2100" kern="1200" dirty="0">
              <a:solidFill>
                <a:schemeClr val="accent1"/>
              </a:solidFill>
              <a:hlinkClick xmlns:r="http://schemas.openxmlformats.org/officeDocument/2006/relationships" r:id="rId3">
                <a:extLst>
                  <a:ext uri="{A12FA001-AC4F-418D-AE19-62706E023703}">
                    <ahyp:hlinkClr xmlns:ahyp="http://schemas.microsoft.com/office/drawing/2018/hyperlinkcolor" val="tx"/>
                  </a:ext>
                </a:extLst>
              </a:hlinkClick>
            </a:rPr>
            <a:t>Fund for European Aid to the Most Deprived (FEAD)</a:t>
          </a:r>
          <a:endParaRPr lang="en-US" sz="2100" kern="1200" dirty="0">
            <a:solidFill>
              <a:schemeClr val="accent1"/>
            </a:solidFill>
          </a:endParaRPr>
        </a:p>
        <a:p>
          <a:pPr marL="228600" lvl="1" indent="-228600" algn="l" defTabSz="933450">
            <a:lnSpc>
              <a:spcPct val="90000"/>
            </a:lnSpc>
            <a:spcBef>
              <a:spcPct val="0"/>
            </a:spcBef>
            <a:spcAft>
              <a:spcPct val="15000"/>
            </a:spcAft>
            <a:buChar char="•"/>
          </a:pPr>
          <a:r>
            <a:rPr lang="en-GB" sz="2100" kern="1200" dirty="0"/>
            <a:t>Next Generation EU </a:t>
          </a:r>
          <a:endParaRPr lang="en-US" sz="2100" kern="1200" dirty="0"/>
        </a:p>
        <a:p>
          <a:pPr marL="457200" lvl="2" indent="-228600" algn="l" defTabSz="933450">
            <a:lnSpc>
              <a:spcPct val="90000"/>
            </a:lnSpc>
            <a:spcBef>
              <a:spcPct val="0"/>
            </a:spcBef>
            <a:spcAft>
              <a:spcPct val="15000"/>
            </a:spcAft>
            <a:buChar char="•"/>
          </a:pPr>
          <a:r>
            <a:rPr lang="en-GB" sz="2100" kern="1200" dirty="0"/>
            <a:t>€750 billion Recovery &amp; Resilience Facility  </a:t>
          </a:r>
          <a:endParaRPr lang="en-US" sz="2100" kern="1200" dirty="0"/>
        </a:p>
        <a:p>
          <a:pPr marL="685800" lvl="3" indent="-228600" algn="l" defTabSz="933450">
            <a:lnSpc>
              <a:spcPct val="90000"/>
            </a:lnSpc>
            <a:spcBef>
              <a:spcPct val="0"/>
            </a:spcBef>
            <a:spcAft>
              <a:spcPct val="15000"/>
            </a:spcAft>
            <a:buChar char="•"/>
          </a:pPr>
          <a:r>
            <a:rPr lang="en-GB" sz="2100" kern="1200" dirty="0">
              <a:solidFill>
                <a:schemeClr val="accent1"/>
              </a:solidFill>
              <a:hlinkClick xmlns:r="http://schemas.openxmlformats.org/officeDocument/2006/relationships" r:id="rId4">
                <a:extLst>
                  <a:ext uri="{A12FA001-AC4F-418D-AE19-62706E023703}">
                    <ahyp:hlinkClr xmlns:ahyp="http://schemas.microsoft.com/office/drawing/2018/hyperlinkcolor" val="tx"/>
                  </a:ext>
                </a:extLst>
              </a:hlinkClick>
            </a:rPr>
            <a:t>Opportunity to integrate housing to address homelessness in the recovery and resilience plan  </a:t>
          </a:r>
          <a:endParaRPr lang="en-US" sz="2100" kern="1200" dirty="0">
            <a:solidFill>
              <a:schemeClr val="accent1"/>
            </a:solidFill>
          </a:endParaRPr>
        </a:p>
      </dsp:txBody>
      <dsp:txXfrm>
        <a:off x="0" y="2793131"/>
        <a:ext cx="7543799" cy="2646000"/>
      </dsp:txXfrm>
    </dsp:sp>
    <dsp:sp modelId="{6C72F1E5-8FBB-4260-BC9F-84202CE1A212}">
      <dsp:nvSpPr>
        <dsp:cNvPr id="0" name=""/>
        <dsp:cNvSpPr/>
      </dsp:nvSpPr>
      <dsp:spPr>
        <a:xfrm>
          <a:off x="377189" y="2483171"/>
          <a:ext cx="5280659" cy="61992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596" tIns="0" rIns="199596" bIns="0" numCol="1" spcCol="1270" anchor="ctr" anchorCtr="0">
          <a:noAutofit/>
        </a:bodyPr>
        <a:lstStyle/>
        <a:p>
          <a:pPr marL="0" lvl="0" indent="0" algn="l" defTabSz="933450">
            <a:lnSpc>
              <a:spcPct val="90000"/>
            </a:lnSpc>
            <a:spcBef>
              <a:spcPct val="0"/>
            </a:spcBef>
            <a:spcAft>
              <a:spcPct val="35000"/>
            </a:spcAft>
            <a:buNone/>
          </a:pPr>
          <a:r>
            <a:rPr lang="en-GB" sz="2100" kern="1200" dirty="0"/>
            <a:t>Funding &amp; finance </a:t>
          </a:r>
          <a:endParaRPr lang="en-US" sz="2100" kern="1200" dirty="0"/>
        </a:p>
      </dsp:txBody>
      <dsp:txXfrm>
        <a:off x="407451" y="2513433"/>
        <a:ext cx="5220135" cy="55939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93835C-BE1B-41B5-9B76-82A737A935B6}" type="datetimeFigureOut">
              <a:rPr lang="en-GB" smtClean="0"/>
              <a:t>25/07/2022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A835F5-E1B3-45CC-9B74-7CE7048C9324}" type="slidenum">
              <a:rPr lang="en-GB" smtClean="0"/>
              <a:t>‹#›</a:t>
            </a:fld>
            <a:endParaRPr lang="en-GB" dirty="0"/>
          </a:p>
        </p:txBody>
      </p:sp>
    </p:spTree>
    <p:extLst>
      <p:ext uri="{BB962C8B-B14F-4D97-AF65-F5344CB8AC3E}">
        <p14:creationId xmlns:p14="http://schemas.microsoft.com/office/powerpoint/2010/main" val="1163771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op.europa.eu/en/publication-detail/-/publication/2dd1bd61-d834-11e9-9c4e-01aa75ed71a1/language-e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eantsa.org/download/ethos2484215748748239888.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eantsaresearch.org/public/user/Observatory/2021/EJH_14-3/EJH_14-3_FullVersion_web2.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fr.euronews.com/2022/05/31/avec-la-guerre-en-ukraine-et-les-sanctions-l-inflation-atteint-un-nouveau-record-en-Europ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Aft>
                <a:spcPts val="800"/>
              </a:spcAft>
            </a:pPr>
            <a:r>
              <a:rPr lang="en-GB" dirty="0">
                <a:effectLst/>
                <a:ea typeface="Calibri" panose="020F0502020204030204" pitchFamily="34" charset="0"/>
                <a:cs typeface="Times New Roman" panose="02020603050405020304" pitchFamily="18" charset="0"/>
              </a:rPr>
              <a:t>Hello and welcome to our new tool for </a:t>
            </a:r>
            <a:r>
              <a:rPr lang="en-GB" dirty="0"/>
              <a:t>professionals working with mobile EU citizens in destitution.</a:t>
            </a:r>
            <a:endParaRPr lang="en-GB" dirty="0">
              <a:effectLst/>
              <a:ea typeface="Calibri" panose="020F0502020204030204" pitchFamily="34" charset="0"/>
              <a:cs typeface="Times New Roman" panose="02020603050405020304" pitchFamily="18" charset="0"/>
            </a:endParaRPr>
          </a:p>
          <a:p>
            <a:pPr algn="just">
              <a:spcAft>
                <a:spcPts val="800"/>
              </a:spcAft>
            </a:pPr>
            <a:r>
              <a:rPr lang="en-GB" dirty="0">
                <a:effectLst/>
                <a:ea typeface="Calibri" panose="020F0502020204030204" pitchFamily="34" charset="0"/>
                <a:cs typeface="Times New Roman" panose="02020603050405020304" pitchFamily="18" charset="0"/>
              </a:rPr>
              <a:t>This is a series of three modules on homelessness among mobile EU citizens, designed for legal experts and local authorities working with destitute mobile EU citizens, but useful for everyone who wants to learn more about this subject. </a:t>
            </a:r>
          </a:p>
          <a:p>
            <a:pPr algn="just">
              <a:spcAft>
                <a:spcPts val="800"/>
              </a:spcAft>
            </a:pPr>
            <a:r>
              <a:rPr lang="en-GB" dirty="0">
                <a:effectLst/>
                <a:ea typeface="Calibri" panose="020F0502020204030204" pitchFamily="34" charset="0"/>
                <a:cs typeface="Times New Roman" panose="02020603050405020304" pitchFamily="18" charset="0"/>
              </a:rPr>
              <a:t>Each module focuses on a particular topic: </a:t>
            </a:r>
            <a:r>
              <a:rPr lang="en-GB" dirty="0">
                <a:effectLst/>
                <a:ea typeface="Calibri" panose="020F0502020204030204" pitchFamily="34" charset="0"/>
                <a:cs typeface="Times New Roman" panose="02020603050405020304" pitchFamily="18" charset="0"/>
                <a:sym typeface="Wingdings" panose="05000000000000000000" pitchFamily="2" charset="2"/>
              </a:rPr>
              <a:t>this first module i</a:t>
            </a:r>
            <a:r>
              <a:rPr lang="en-GB" dirty="0">
                <a:sym typeface="Wingdings" panose="05000000000000000000" pitchFamily="2" charset="2"/>
              </a:rPr>
              <a:t>ntroduces us to the concept of homelessness and the current situation in Europe. Module number two focuses on a specific segment of the people who are experiencing homelessness in Europe: those who move from one EU country to another, mobile EU citizens. Finally, the third module introduces good practices for supporting mobile EU citizens experiencing homelessness.</a:t>
            </a:r>
          </a:p>
          <a:p>
            <a:pPr marL="0" marR="0" lvl="0" indent="0" algn="just" defTabSz="914400" rtl="0" eaLnBrk="1" fontAlgn="auto" latinLnBrk="0" hangingPunct="1">
              <a:spcBef>
                <a:spcPts val="0"/>
              </a:spcBef>
              <a:spcAft>
                <a:spcPts val="0"/>
              </a:spcAft>
              <a:buClrTx/>
              <a:buSzTx/>
              <a:buFontTx/>
              <a:buNone/>
              <a:tabLst/>
              <a:defRPr/>
            </a:pPr>
            <a:r>
              <a:rPr lang="en-GB" dirty="0"/>
              <a:t>We hope you will enjoy the modules and find this tool useful!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0A9AA34-C42E-4BE2-8A38-E141ABA62A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6159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dirty="0">
                <a:solidFill>
                  <a:srgbClr val="000000"/>
                </a:solidFill>
              </a:rPr>
              <a:t>FEANTSA estimated that in 2020, there were at least 700,000 people sleeping rough in Europe (including the UK). In 24 of the 27 EU Member States, it is estimated that homelessness has increased over the last decade, resulting in a rise in homelessness by 70% on a Europe-wide average. Finland is the only country of the EU to have significantly reduced homelessness over the last 30 years.</a:t>
            </a:r>
          </a:p>
          <a:p>
            <a:pPr algn="just"/>
            <a:endParaRPr lang="en-GB" dirty="0">
              <a:solidFill>
                <a:srgbClr val="000000"/>
              </a:solidFill>
            </a:endParaRPr>
          </a:p>
          <a:p>
            <a:pPr algn="just"/>
            <a:r>
              <a:rPr lang="en-GB" dirty="0">
                <a:solidFill>
                  <a:srgbClr val="000000"/>
                </a:solidFill>
              </a:rPr>
              <a:t>Even if the UK has left the EU, it is important to mention that the number of people experiencing homelessness there has increased during the last decade as well.</a:t>
            </a:r>
          </a:p>
        </p:txBody>
      </p:sp>
      <p:sp>
        <p:nvSpPr>
          <p:cNvPr id="4" name="Slide Number Placeholder 3"/>
          <p:cNvSpPr>
            <a:spLocks noGrp="1"/>
          </p:cNvSpPr>
          <p:nvPr>
            <p:ph type="sldNum" sz="quarter" idx="5"/>
          </p:nvPr>
        </p:nvSpPr>
        <p:spPr/>
        <p:txBody>
          <a:bodyPr/>
          <a:lstStyle/>
          <a:p>
            <a:fld id="{D4A835F5-E1B3-45CC-9B74-7CE7048C9324}" type="slidenum">
              <a:rPr lang="en-GB" smtClean="0"/>
              <a:t>10</a:t>
            </a:fld>
            <a:endParaRPr lang="en-GB" dirty="0"/>
          </a:p>
        </p:txBody>
      </p:sp>
    </p:spTree>
    <p:extLst>
      <p:ext uri="{BB962C8B-B14F-4D97-AF65-F5344CB8AC3E}">
        <p14:creationId xmlns:p14="http://schemas.microsoft.com/office/powerpoint/2010/main" val="263259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752850"/>
          </a:xfrm>
        </p:spPr>
        <p:txBody>
          <a:bodyPr/>
          <a:lstStyle/>
          <a:p>
            <a:pPr algn="just"/>
            <a:r>
              <a:rPr lang="en-US" dirty="0">
                <a:effectLst/>
              </a:rPr>
              <a:t>Data is being collected differently in every Member State. </a:t>
            </a:r>
          </a:p>
          <a:p>
            <a:pPr algn="just"/>
            <a:endParaRPr lang="en-US" dirty="0"/>
          </a:p>
          <a:p>
            <a:pPr algn="just"/>
            <a:r>
              <a:rPr lang="en-US" dirty="0"/>
              <a:t>T</a:t>
            </a:r>
            <a:r>
              <a:rPr lang="en-US" dirty="0">
                <a:effectLst/>
              </a:rPr>
              <a:t>he official statistics institution in Spain estimated an average of people </a:t>
            </a:r>
            <a:r>
              <a:rPr lang="en-US" dirty="0"/>
              <a:t>sleeping in emergency accommodation on any given day of 2020. In the Czech Republic, the Ministry organized a one-week count</a:t>
            </a:r>
            <a:r>
              <a:rPr lang="en-GB" dirty="0"/>
              <a:t> in the emergency reception services for homeless people and the hospital or prison services of 403 municipalities</a:t>
            </a:r>
            <a:r>
              <a:rPr lang="en-US" dirty="0"/>
              <a:t>. In France, the only available official statistics are from a o</a:t>
            </a:r>
            <a:r>
              <a:rPr lang="en-GB" dirty="0"/>
              <a:t>ne-night survey carried out in 2012 (with 143,000 people counted), while the NGO Fondation Abbé Pierre estimated this number has doubled now, considering people sleeping rough, in homeless accommodation, or asylum seeker accommodation.</a:t>
            </a:r>
            <a:endParaRPr lang="en-US" dirty="0">
              <a:effectLst/>
            </a:endParaRPr>
          </a:p>
          <a:p>
            <a:pPr algn="just"/>
            <a:endParaRPr lang="en-GB" dirty="0">
              <a:effectLst/>
            </a:endParaRPr>
          </a:p>
          <a:p>
            <a:pPr algn="just"/>
            <a:r>
              <a:rPr lang="en-GB" dirty="0">
                <a:effectLst/>
              </a:rPr>
              <a:t>Comparing the number of people experiencing homelessness in the different Member States gives insight into the differences that exist at the national level. </a:t>
            </a:r>
            <a:r>
              <a:rPr lang="en-US" dirty="0">
                <a:effectLst/>
              </a:rPr>
              <a:t>For example, the number of </a:t>
            </a:r>
            <a:r>
              <a:rPr lang="en-US" dirty="0"/>
              <a:t>people who are in homelessness in Poland doubles the one for Spain, even though there are more inhabitants in this country. On the contrary, this number is estimated to be ten times bigger in France than in Poland, despite their population is only half of the French one.</a:t>
            </a:r>
            <a:endParaRPr lang="fr-BE" dirty="0"/>
          </a:p>
        </p:txBody>
      </p:sp>
      <p:sp>
        <p:nvSpPr>
          <p:cNvPr id="4" name="Slide Number Placeholder 3"/>
          <p:cNvSpPr>
            <a:spLocks noGrp="1"/>
          </p:cNvSpPr>
          <p:nvPr>
            <p:ph type="sldNum" sz="quarter" idx="5"/>
          </p:nvPr>
        </p:nvSpPr>
        <p:spPr/>
        <p:txBody>
          <a:bodyPr/>
          <a:lstStyle/>
          <a:p>
            <a:fld id="{30B44AF6-A672-4CAD-AE2B-3BF488149367}" type="slidenum">
              <a:rPr lang="fr-BE" smtClean="0"/>
              <a:t>11</a:t>
            </a:fld>
            <a:endParaRPr lang="fr-BE" dirty="0"/>
          </a:p>
        </p:txBody>
      </p:sp>
    </p:spTree>
    <p:extLst>
      <p:ext uri="{BB962C8B-B14F-4D97-AF65-F5344CB8AC3E}">
        <p14:creationId xmlns:p14="http://schemas.microsoft.com/office/powerpoint/2010/main" val="36040554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n-GB" dirty="0"/>
              <a:t>As stated before, there is a lack of a common definition of homelessness and of methodologies to measure it in Europe. This lack of comparable data is indeed a challenge because it makes it difficult to provide nuanced and complete analysis, monitor policy progress, or compare developments across Europe. </a:t>
            </a:r>
          </a:p>
          <a:p>
            <a:pPr algn="just"/>
            <a:endParaRPr lang="en-GB" dirty="0"/>
          </a:p>
          <a:p>
            <a:pPr marL="0" marR="0" lvl="0" indent="0" algn="just" defTabSz="914400" rtl="0" eaLnBrk="1" fontAlgn="auto" latinLnBrk="0" hangingPunct="1">
              <a:spcBef>
                <a:spcPts val="0"/>
              </a:spcBef>
              <a:spcAft>
                <a:spcPts val="0"/>
              </a:spcAft>
              <a:buClrTx/>
              <a:buSzTx/>
              <a:buFontTx/>
              <a:buNone/>
              <a:tabLst/>
              <a:defRPr/>
            </a:pPr>
            <a:r>
              <a:rPr lang="en-GB" dirty="0"/>
              <a:t>In addition, EUSILC datasets managed by Eurostat are based on households, therefore excluding people that are experiencing certain types of homelessness. There is also an </a:t>
            </a:r>
            <a:r>
              <a:rPr lang="en-GB" sz="1200" dirty="0"/>
              <a:t>EU-wide housing crisis, with a lack of affordable housing and increasing inequalities between </a:t>
            </a:r>
            <a:r>
              <a:rPr lang="en-GB" b="0" strike="noStrike" dirty="0"/>
              <a:t>households classified as poor and those labelled non-poor</a:t>
            </a:r>
            <a:r>
              <a:rPr lang="en-GB" sz="1200" dirty="0"/>
              <a:t>.</a:t>
            </a:r>
          </a:p>
          <a:p>
            <a:pPr algn="just"/>
            <a:endParaRPr lang="en-GB" sz="1200" dirty="0"/>
          </a:p>
          <a:p>
            <a:pPr algn="just"/>
            <a:r>
              <a:rPr lang="en-GB" dirty="0"/>
              <a:t>The fact that only ten Member States have some kind of national homeless strategy (as stated in the report drafted by the European Social Policy Network in 2019: </a:t>
            </a:r>
            <a:r>
              <a:rPr lang="en-GB" dirty="0">
                <a:hlinkClick r:id="rId3"/>
              </a:rPr>
              <a:t>https://op.europa.eu/en/publication-detail/-/publication/2dd1bd61-d834-11e9-9c4e-01aa75ed71a1/language-en</a:t>
            </a:r>
            <a:r>
              <a:rPr lang="en-GB" dirty="0"/>
              <a:t>) shows that more ambition is needed to combat homelessness.</a:t>
            </a:r>
          </a:p>
        </p:txBody>
      </p:sp>
      <p:sp>
        <p:nvSpPr>
          <p:cNvPr id="4" name="Marcador de número de diapositiva 3"/>
          <p:cNvSpPr>
            <a:spLocks noGrp="1"/>
          </p:cNvSpPr>
          <p:nvPr>
            <p:ph type="sldNum" sz="quarter" idx="5"/>
          </p:nvPr>
        </p:nvSpPr>
        <p:spPr/>
        <p:txBody>
          <a:bodyPr/>
          <a:lstStyle/>
          <a:p>
            <a:fld id="{D4A835F5-E1B3-45CC-9B74-7CE7048C9324}" type="slidenum">
              <a:rPr lang="en-GB" smtClean="0"/>
              <a:t>12</a:t>
            </a:fld>
            <a:endParaRPr lang="en-GB" dirty="0"/>
          </a:p>
        </p:txBody>
      </p:sp>
    </p:spTree>
    <p:extLst>
      <p:ext uri="{BB962C8B-B14F-4D97-AF65-F5344CB8AC3E}">
        <p14:creationId xmlns:p14="http://schemas.microsoft.com/office/powerpoint/2010/main" val="25199882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Homelessness varies across Europe and it affects different groups. </a:t>
            </a:r>
          </a:p>
        </p:txBody>
      </p:sp>
      <p:sp>
        <p:nvSpPr>
          <p:cNvPr id="4" name="Slide Number Placeholder 3"/>
          <p:cNvSpPr>
            <a:spLocks noGrp="1"/>
          </p:cNvSpPr>
          <p:nvPr>
            <p:ph type="sldNum" sz="quarter" idx="5"/>
          </p:nvPr>
        </p:nvSpPr>
        <p:spPr/>
        <p:txBody>
          <a:bodyPr/>
          <a:lstStyle/>
          <a:p>
            <a:fld id="{D4A835F5-E1B3-45CC-9B74-7CE7048C9324}" type="slidenum">
              <a:rPr lang="en-GB" smtClean="0"/>
              <a:t>13</a:t>
            </a:fld>
            <a:endParaRPr lang="en-GB" dirty="0"/>
          </a:p>
        </p:txBody>
      </p:sp>
    </p:spTree>
    <p:extLst>
      <p:ext uri="{BB962C8B-B14F-4D97-AF65-F5344CB8AC3E}">
        <p14:creationId xmlns:p14="http://schemas.microsoft.com/office/powerpoint/2010/main" val="2245674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b="0" dirty="0"/>
              <a:t>Homelessness among women and families (mostly single women with their children) is present across Europe, with a worrying upwards trend for the last decades. For example, data </a:t>
            </a:r>
            <a:r>
              <a:rPr lang="en-GB" dirty="0"/>
              <a:t>from Sweden show that the proportion of women among people experiencing homelessness (compared to men) has doubled since the early 90s.</a:t>
            </a:r>
          </a:p>
          <a:p>
            <a:pPr algn="just"/>
            <a:endParaRPr lang="en-GB" dirty="0"/>
          </a:p>
          <a:p>
            <a:pPr algn="just"/>
            <a:r>
              <a:rPr lang="en-GB" b="0" dirty="0"/>
              <a:t>However, homelessness among women is still difficult to estimate and to record. </a:t>
            </a:r>
            <a:r>
              <a:rPr lang="en-GB" dirty="0"/>
              <a:t>For example, it is difficult to record when a woman is suffering gender-based violence in her own house (one of the categories in ETHOS), or </a:t>
            </a:r>
            <a:r>
              <a:rPr lang="en-GB" dirty="0">
                <a:effectLst/>
              </a:rPr>
              <a:t>when she has left an abusive situation to stay with relatives or friends (another of the ETHOS categories).</a:t>
            </a:r>
            <a:endParaRPr lang="en-GB" b="0" dirty="0"/>
          </a:p>
        </p:txBody>
      </p:sp>
      <p:sp>
        <p:nvSpPr>
          <p:cNvPr id="4" name="Slide Number Placeholder 3"/>
          <p:cNvSpPr>
            <a:spLocks noGrp="1"/>
          </p:cNvSpPr>
          <p:nvPr>
            <p:ph type="sldNum" sz="quarter" idx="5"/>
          </p:nvPr>
        </p:nvSpPr>
        <p:spPr/>
        <p:txBody>
          <a:bodyPr/>
          <a:lstStyle/>
          <a:p>
            <a:fld id="{D4A835F5-E1B3-45CC-9B74-7CE7048C9324}" type="slidenum">
              <a:rPr lang="en-GB" smtClean="0"/>
              <a:t>14</a:t>
            </a:fld>
            <a:endParaRPr lang="en-GB" dirty="0"/>
          </a:p>
        </p:txBody>
      </p:sp>
    </p:spTree>
    <p:extLst>
      <p:ext uri="{BB962C8B-B14F-4D97-AF65-F5344CB8AC3E}">
        <p14:creationId xmlns:p14="http://schemas.microsoft.com/office/powerpoint/2010/main" val="4365238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b="0" dirty="0"/>
              <a:t>Likewise, homelessness is increasing among youn</a:t>
            </a:r>
            <a:r>
              <a:rPr lang="en-GB" dirty="0"/>
              <a:t>g people in Europe. The number of youth experiencing homelessness more than tripled in the Netherlands in only 9 years, while in some Austrian cities people under 30 represent up to half of the total homeless population. </a:t>
            </a:r>
            <a:r>
              <a:rPr lang="en-GB" b="0" dirty="0"/>
              <a:t>It is the case as well for Paris, where </a:t>
            </a:r>
            <a:r>
              <a:rPr lang="en-GB" dirty="0"/>
              <a:t>47% of the people counted in the Solidarity Night were less than 40 years old.</a:t>
            </a:r>
          </a:p>
          <a:p>
            <a:pPr algn="just"/>
            <a:endParaRPr lang="en-GB" b="0" dirty="0"/>
          </a:p>
          <a:p>
            <a:pPr algn="just"/>
            <a:r>
              <a:rPr lang="en-GB" b="0" dirty="0"/>
              <a:t>It is also important to </a:t>
            </a:r>
            <a:r>
              <a:rPr lang="en-GB" dirty="0"/>
              <a:t>highlight the worrying prevalence of homelessness within the LGBTIQ+ community in Europe in general as well as within certain groups, such as transgender and intersex people, specifically.</a:t>
            </a:r>
            <a:endParaRPr lang="en-GB" b="0" dirty="0"/>
          </a:p>
        </p:txBody>
      </p:sp>
      <p:sp>
        <p:nvSpPr>
          <p:cNvPr id="4" name="Slide Number Placeholder 3"/>
          <p:cNvSpPr>
            <a:spLocks noGrp="1"/>
          </p:cNvSpPr>
          <p:nvPr>
            <p:ph type="sldNum" sz="quarter" idx="5"/>
          </p:nvPr>
        </p:nvSpPr>
        <p:spPr/>
        <p:txBody>
          <a:bodyPr/>
          <a:lstStyle/>
          <a:p>
            <a:fld id="{D4A835F5-E1B3-45CC-9B74-7CE7048C9324}" type="slidenum">
              <a:rPr lang="en-GB" smtClean="0"/>
              <a:t>15</a:t>
            </a:fld>
            <a:endParaRPr lang="en-GB" dirty="0"/>
          </a:p>
        </p:txBody>
      </p:sp>
    </p:spTree>
    <p:extLst>
      <p:ext uri="{BB962C8B-B14F-4D97-AF65-F5344CB8AC3E}">
        <p14:creationId xmlns:p14="http://schemas.microsoft.com/office/powerpoint/2010/main" val="31279017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b="0" dirty="0"/>
              <a:t>In the past years, migrants – including both third country nationals as well as mobile EU citizens - have increasingly experienced homelessness in many European cities. Again, there is a lack of comprehensive data, but estimations from cities show that at least for mobile EU citizens the numbers can be as high as thousands, as we will see in the next module. </a:t>
            </a:r>
          </a:p>
          <a:p>
            <a:pPr algn="just"/>
            <a:endParaRPr lang="en-GB" b="0" dirty="0"/>
          </a:p>
          <a:p>
            <a:pPr algn="just"/>
            <a:r>
              <a:rPr lang="en-GB" b="0" dirty="0"/>
              <a:t>The high number of asylum seekers arriving in Europe in 2015 and the limited capacity of asylum systems across MS have led to a “reception crisis” in what concerns the applicants for international protection – increasing episodes of homelessness are reported in cases where individuals wait to apply for asylum or to receive an answer on their application, despite the EU commitment to ensure adequate accommodation for those who are in search of asylum on EU territory. Furthermore, even after being granted protection, there is no guarantee that access to housing will be achieved. </a:t>
            </a:r>
          </a:p>
        </p:txBody>
      </p:sp>
      <p:sp>
        <p:nvSpPr>
          <p:cNvPr id="4" name="Slide Number Placeholder 3"/>
          <p:cNvSpPr>
            <a:spLocks noGrp="1"/>
          </p:cNvSpPr>
          <p:nvPr>
            <p:ph type="sldNum" sz="quarter" idx="5"/>
          </p:nvPr>
        </p:nvSpPr>
        <p:spPr/>
        <p:txBody>
          <a:bodyPr/>
          <a:lstStyle/>
          <a:p>
            <a:fld id="{D4A835F5-E1B3-45CC-9B74-7CE7048C9324}" type="slidenum">
              <a:rPr lang="en-GB" smtClean="0"/>
              <a:t>16</a:t>
            </a:fld>
            <a:endParaRPr lang="en-GB" dirty="0"/>
          </a:p>
        </p:txBody>
      </p:sp>
    </p:spTree>
    <p:extLst>
      <p:ext uri="{BB962C8B-B14F-4D97-AF65-F5344CB8AC3E}">
        <p14:creationId xmlns:p14="http://schemas.microsoft.com/office/powerpoint/2010/main" val="24238848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4" name="Marcador de número de diapositiva 3"/>
          <p:cNvSpPr>
            <a:spLocks noGrp="1"/>
          </p:cNvSpPr>
          <p:nvPr>
            <p:ph type="sldNum" sz="quarter" idx="5"/>
          </p:nvPr>
        </p:nvSpPr>
        <p:spPr/>
        <p:txBody>
          <a:bodyPr/>
          <a:lstStyle/>
          <a:p>
            <a:fld id="{D4A835F5-E1B3-45CC-9B74-7CE7048C9324}" type="slidenum">
              <a:rPr lang="en-GB" smtClean="0"/>
              <a:t>17</a:t>
            </a:fld>
            <a:endParaRPr lang="en-GB" dirty="0"/>
          </a:p>
        </p:txBody>
      </p:sp>
      <p:sp>
        <p:nvSpPr>
          <p:cNvPr id="3" name="Notes Placeholder 2">
            <a:extLst>
              <a:ext uri="{FF2B5EF4-FFF2-40B4-BE49-F238E27FC236}">
                <a16:creationId xmlns:a16="http://schemas.microsoft.com/office/drawing/2014/main" id="{C0B94187-F040-9B6E-7118-05F3DB2D7EF0}"/>
              </a:ext>
            </a:extLst>
          </p:cNvPr>
          <p:cNvSpPr>
            <a:spLocks noGrp="1"/>
          </p:cNvSpPr>
          <p:nvPr>
            <p:ph type="body" idx="1"/>
          </p:nvPr>
        </p:nvSpPr>
        <p:spPr/>
        <p:txBody>
          <a:bodyPr/>
          <a:lstStyle/>
          <a:p>
            <a:r>
              <a:rPr lang="en-GB" dirty="0"/>
              <a:t>These numbers from different cities across the continent provide an overview on the high number of migrants who are experiencing homelessness in Europe.</a:t>
            </a:r>
          </a:p>
        </p:txBody>
      </p:sp>
    </p:spTree>
    <p:extLst>
      <p:ext uri="{BB962C8B-B14F-4D97-AF65-F5344CB8AC3E}">
        <p14:creationId xmlns:p14="http://schemas.microsoft.com/office/powerpoint/2010/main" val="24694048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t>FEANTSA (the European Federation of National Organisations Working with Homeless People) is a coalition of over 120 members from across the EU (and several non-EU members), primarily non-profit services that work to support people experiencing homelessness. Since 2019 it also includes actors such as </a:t>
            </a:r>
            <a:r>
              <a:rPr kumimoji="0" lang="en-GB" sz="1200" b="0" i="0" u="none" strike="noStrike" kern="1200" cap="none" spc="0" normalizeH="0" baseline="0" noProof="0" dirty="0">
                <a:ln>
                  <a:noFill/>
                </a:ln>
                <a:solidFill>
                  <a:prstClr val="black"/>
                </a:solidFill>
                <a:effectLst/>
                <a:uLnTx/>
                <a:uFillTx/>
                <a:ea typeface="+mn-ea"/>
                <a:cs typeface="+mn-cs"/>
              </a:rPr>
              <a:t>national/regional public authorities, cities, public agencies or foundations</a:t>
            </a:r>
            <a:r>
              <a:rPr lang="en-US" dirty="0"/>
              <a:t>. FEANTSA was established in 1989 and is the only European NGO focusing exclusively on the fight against homelessness. </a:t>
            </a:r>
          </a:p>
          <a:p>
            <a:pPr algn="just"/>
            <a:endParaRPr lang="en-US" dirty="0"/>
          </a:p>
          <a:p>
            <a:pPr algn="just"/>
            <a:r>
              <a:rPr lang="en-US" dirty="0"/>
              <a:t>Through national members and the secretariat in Brussels, FEANTSA is in constant dialogue with the European institutions, as well as national and regional governments to promote the development and implementation of effective measures to end homelessness.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6D4250-895F-436A-8ABF-3E5B2DA6B84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72552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1200" dirty="0"/>
              <a:t>FEANTSA also coordinates three different platforms in the area of housing to advance work on research and advocacy regarding housing exclusion and homelessness in Europe, as well as an Observatory led by researchers and academics working on homelessness.</a:t>
            </a:r>
          </a:p>
        </p:txBody>
      </p:sp>
      <p:sp>
        <p:nvSpPr>
          <p:cNvPr id="4" name="Marcador de número de diapositiva 3"/>
          <p:cNvSpPr>
            <a:spLocks noGrp="1"/>
          </p:cNvSpPr>
          <p:nvPr>
            <p:ph type="sldNum" sz="quarter" idx="5"/>
          </p:nvPr>
        </p:nvSpPr>
        <p:spPr/>
        <p:txBody>
          <a:bodyPr/>
          <a:lstStyle/>
          <a:p>
            <a:fld id="{D4A835F5-E1B3-45CC-9B74-7CE7048C9324}" type="slidenum">
              <a:rPr lang="en-GB" smtClean="0"/>
              <a:t>19</a:t>
            </a:fld>
            <a:endParaRPr lang="en-GB" dirty="0"/>
          </a:p>
        </p:txBody>
      </p:sp>
    </p:spTree>
    <p:extLst>
      <p:ext uri="{BB962C8B-B14F-4D97-AF65-F5344CB8AC3E}">
        <p14:creationId xmlns:p14="http://schemas.microsoft.com/office/powerpoint/2010/main" val="2924559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sz="1200" dirty="0">
                <a:effectLst/>
                <a:latin typeface="Calibri" panose="020F0502020204030204" pitchFamily="34" charset="0"/>
                <a:ea typeface="DengXian" panose="02010600030101010101" pitchFamily="2" charset="-122"/>
              </a:rPr>
              <a:t>In this first module, we will address the following questions:</a:t>
            </a:r>
          </a:p>
          <a:p>
            <a:pPr marL="171450" indent="-171450" algn="just">
              <a:buFont typeface="Arial" panose="020B0604020202020204" pitchFamily="34" charset="0"/>
              <a:buChar char="•"/>
            </a:pPr>
            <a:r>
              <a:rPr lang="en-GB" dirty="0">
                <a:latin typeface="Calibri" panose="020F0502020204030204" pitchFamily="34" charset="0"/>
                <a:ea typeface="DengXian" panose="02010600030101010101" pitchFamily="2" charset="-122"/>
              </a:rPr>
              <a:t>How is homelessness defined?</a:t>
            </a:r>
          </a:p>
          <a:p>
            <a:pPr marL="171450" indent="-171450" algn="just">
              <a:buFont typeface="Arial" panose="020B0604020202020204" pitchFamily="34" charset="0"/>
              <a:buChar char="•"/>
            </a:pPr>
            <a:r>
              <a:rPr lang="en-GB" sz="1200" dirty="0">
                <a:effectLst/>
                <a:latin typeface="Calibri" panose="020F0502020204030204" pitchFamily="34" charset="0"/>
                <a:ea typeface="DengXian" panose="02010600030101010101" pitchFamily="2" charset="-122"/>
              </a:rPr>
              <a:t>What is the current situation of housing exclusion and homelessness in Europe? What data are available?</a:t>
            </a:r>
          </a:p>
          <a:p>
            <a:pPr marL="171450" indent="-171450" algn="just">
              <a:buFont typeface="Arial" panose="020B0604020202020204" pitchFamily="34" charset="0"/>
              <a:buChar char="•"/>
            </a:pPr>
            <a:r>
              <a:rPr lang="en-GB" dirty="0">
                <a:latin typeface="Calibri" panose="020F0502020204030204" pitchFamily="34" charset="0"/>
                <a:ea typeface="DengXian" panose="02010600030101010101" pitchFamily="2" charset="-122"/>
              </a:rPr>
              <a:t>What are the different profiles of homelessness in Europe?</a:t>
            </a:r>
          </a:p>
          <a:p>
            <a:pPr marL="171450" indent="-171450" algn="just">
              <a:buFont typeface="Arial" panose="020B0604020202020204" pitchFamily="34" charset="0"/>
              <a:buChar char="•"/>
            </a:pPr>
            <a:r>
              <a:rPr lang="en-GB" sz="1200" dirty="0">
                <a:effectLst/>
                <a:latin typeface="Calibri" panose="020F0502020204030204" pitchFamily="34" charset="0"/>
                <a:ea typeface="DengXian" panose="02010600030101010101" pitchFamily="2" charset="-122"/>
              </a:rPr>
              <a:t>What is FEANTSA, and what does it do?</a:t>
            </a:r>
          </a:p>
          <a:p>
            <a:pPr marL="0" indent="0" algn="just">
              <a:buFont typeface="Arial" panose="020B0604020202020204" pitchFamily="34" charset="0"/>
              <a:buNone/>
            </a:pPr>
            <a:endParaRPr lang="en-GB" sz="1200" dirty="0">
              <a:effectLst/>
              <a:latin typeface="Calibri" panose="020F0502020204030204" pitchFamily="34" charset="0"/>
              <a:ea typeface="DengXian" panose="02010600030101010101" pitchFamily="2" charset="-122"/>
            </a:endParaRPr>
          </a:p>
          <a:p>
            <a:pPr algn="just"/>
            <a:r>
              <a:rPr lang="en-GB" dirty="0">
                <a:latin typeface="Calibri" panose="020F0502020204030204" pitchFamily="34" charset="0"/>
                <a:ea typeface="DengXian" panose="02010600030101010101" pitchFamily="2" charset="-122"/>
              </a:rPr>
              <a:t>Finally,</a:t>
            </a:r>
            <a:r>
              <a:rPr lang="en-GB" sz="1200" dirty="0">
                <a:effectLst/>
                <a:latin typeface="Calibri" panose="020F0502020204030204" pitchFamily="34" charset="0"/>
                <a:ea typeface="DengXian" panose="02010600030101010101" pitchFamily="2" charset="-122"/>
              </a:rPr>
              <a:t> we will present solutions for </a:t>
            </a:r>
            <a:r>
              <a:rPr lang="en-GB" dirty="0">
                <a:latin typeface="Calibri" panose="020F0502020204030204" pitchFamily="34" charset="0"/>
                <a:ea typeface="DengXian" panose="02010600030101010101" pitchFamily="2" charset="-122"/>
              </a:rPr>
              <a:t>putting an end to homelessness in Europe.</a:t>
            </a:r>
            <a:endParaRPr lang="en-GB" sz="1200" dirty="0">
              <a:effectLst/>
              <a:latin typeface="Calibri" panose="020F0502020204030204" pitchFamily="34" charset="0"/>
              <a:ea typeface="DengXian" panose="02010600030101010101" pitchFamily="2" charset="-122"/>
            </a:endParaRPr>
          </a:p>
        </p:txBody>
      </p:sp>
      <p:sp>
        <p:nvSpPr>
          <p:cNvPr id="4" name="Slide Number Placeholder 3"/>
          <p:cNvSpPr>
            <a:spLocks noGrp="1"/>
          </p:cNvSpPr>
          <p:nvPr>
            <p:ph type="sldNum" sz="quarter" idx="5"/>
          </p:nvPr>
        </p:nvSpPr>
        <p:spPr/>
        <p:txBody>
          <a:bodyPr/>
          <a:lstStyle/>
          <a:p>
            <a:fld id="{D4A835F5-E1B3-45CC-9B74-7CE7048C9324}" type="slidenum">
              <a:rPr lang="en-GB" smtClean="0"/>
              <a:t>2</a:t>
            </a:fld>
            <a:endParaRPr lang="en-GB" dirty="0"/>
          </a:p>
        </p:txBody>
      </p:sp>
    </p:spTree>
    <p:extLst>
      <p:ext uri="{BB962C8B-B14F-4D97-AF65-F5344CB8AC3E}">
        <p14:creationId xmlns:p14="http://schemas.microsoft.com/office/powerpoint/2010/main" val="35383891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3888317"/>
          </a:xfrm>
        </p:spPr>
        <p:txBody>
          <a:bodyPr/>
          <a:lstStyle/>
          <a:p>
            <a:pPr marL="0" marR="0" lvl="0" indent="0" algn="just" defTabSz="914400" rtl="0" eaLnBrk="1" fontAlgn="auto" latinLnBrk="0" hangingPunct="1">
              <a:spcBef>
                <a:spcPts val="0"/>
              </a:spcBef>
              <a:spcAft>
                <a:spcPts val="800"/>
              </a:spcAft>
              <a:buClrTx/>
              <a:buSzTx/>
              <a:buFontTx/>
              <a:buNone/>
              <a:tabLst/>
              <a:defRPr/>
            </a:pPr>
            <a:r>
              <a:rPr lang="en-GB" dirty="0"/>
              <a:t>Scientific research suggests that current existing policies addressing homelessness are not successful (as shown, a 70% increase in homelessness was registered during the last decade) and that they should be replaced with a housing-led approach, which is also more cost-effective. </a:t>
            </a:r>
          </a:p>
          <a:p>
            <a:pPr marL="0" marR="0" lvl="0" indent="0" algn="just" defTabSz="914400" rtl="0" eaLnBrk="1" fontAlgn="auto" latinLnBrk="0" hangingPunct="1">
              <a:spcBef>
                <a:spcPts val="0"/>
              </a:spcBef>
              <a:spcAft>
                <a:spcPts val="800"/>
              </a:spcAft>
              <a:buClrTx/>
              <a:buSzTx/>
              <a:buFontTx/>
              <a:buNone/>
              <a:tabLst/>
              <a:defRPr/>
            </a:pPr>
            <a:r>
              <a:rPr lang="en-GB" dirty="0"/>
              <a:t>Instead of focusing on the emergency response, policy makers should invest more in the prevention of homelessness and in providing adequate, stable accommodation together with support measures.</a:t>
            </a:r>
          </a:p>
          <a:p>
            <a:pPr algn="just">
              <a:spcAft>
                <a:spcPts val="800"/>
              </a:spcAft>
            </a:pPr>
            <a:r>
              <a:rPr lang="en-GB" dirty="0"/>
              <a:t>The traditional system in place to support people living in homelessness is based on an emergency response. It is focused on shelters, provision of basic needs, etc. </a:t>
            </a:r>
            <a:r>
              <a:rPr lang="en-GB" dirty="0">
                <a:effectLst/>
              </a:rPr>
              <a:t>However, this system does not work when people experience homelessness for a long time (as they are no longer in an emergency situation),  and it will not help them regain stability as quickly as possible</a:t>
            </a:r>
            <a:r>
              <a:rPr lang="en-GB" dirty="0"/>
              <a:t>. </a:t>
            </a:r>
          </a:p>
          <a:p>
            <a:pPr algn="just">
              <a:spcAft>
                <a:spcPts val="800"/>
              </a:spcAft>
            </a:pPr>
            <a:r>
              <a:rPr lang="en-GB" dirty="0"/>
              <a:t>In sum, housing should be considered a basic right and, therefore, a lack of it should be overcome as quickly as possible with housing-led policies that ensure this basic right is respected.</a:t>
            </a:r>
          </a:p>
        </p:txBody>
      </p:sp>
      <p:sp>
        <p:nvSpPr>
          <p:cNvPr id="4" name="Slide Number Placeholder 3"/>
          <p:cNvSpPr>
            <a:spLocks noGrp="1"/>
          </p:cNvSpPr>
          <p:nvPr>
            <p:ph type="sldNum" sz="quarter" idx="5"/>
          </p:nvPr>
        </p:nvSpPr>
        <p:spPr/>
        <p:txBody>
          <a:bodyPr/>
          <a:lstStyle/>
          <a:p>
            <a:fld id="{D4A835F5-E1B3-45CC-9B74-7CE7048C9324}" type="slidenum">
              <a:rPr lang="en-GB" smtClean="0"/>
              <a:t>20</a:t>
            </a:fld>
            <a:endParaRPr lang="en-GB" dirty="0"/>
          </a:p>
        </p:txBody>
      </p:sp>
    </p:spTree>
    <p:extLst>
      <p:ext uri="{BB962C8B-B14F-4D97-AF65-F5344CB8AC3E}">
        <p14:creationId xmlns:p14="http://schemas.microsoft.com/office/powerpoint/2010/main" val="13729773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Aft>
                <a:spcPts val="800"/>
              </a:spcAft>
            </a:pPr>
            <a:r>
              <a:rPr lang="en-GB" dirty="0"/>
              <a:t>The housing-led approach is increasingly being adopted in many areas across Europe, with examples from the Netherlands, Prague or Scotland. However, this approach still needs to be mainstreamed in homelessness policies. FEANTSA advocates for this systemic change and works for this to become a reality in Europe.</a:t>
            </a:r>
          </a:p>
          <a:p>
            <a:pPr algn="just">
              <a:spcAft>
                <a:spcPts val="800"/>
              </a:spcAft>
            </a:pPr>
            <a:endParaRPr lang="en-GB" dirty="0"/>
          </a:p>
          <a:p>
            <a:pPr algn="just">
              <a:spcAft>
                <a:spcPts val="800"/>
              </a:spcAft>
            </a:pPr>
            <a:r>
              <a:rPr lang="en-GB" dirty="0"/>
              <a:t>The COVID-19 health crisis has brought more attention to homelessness as a matter of public health. It proved the importance of housing as a health determinant, therefore many promising policies were put in place to shelter people from the virus. </a:t>
            </a:r>
          </a:p>
        </p:txBody>
      </p:sp>
      <p:sp>
        <p:nvSpPr>
          <p:cNvPr id="4" name="Slide Number Placeholder 3"/>
          <p:cNvSpPr>
            <a:spLocks noGrp="1"/>
          </p:cNvSpPr>
          <p:nvPr>
            <p:ph type="sldNum" sz="quarter" idx="5"/>
          </p:nvPr>
        </p:nvSpPr>
        <p:spPr/>
        <p:txBody>
          <a:bodyPr/>
          <a:lstStyle/>
          <a:p>
            <a:fld id="{D4A835F5-E1B3-45CC-9B74-7CE7048C9324}" type="slidenum">
              <a:rPr lang="en-GB" smtClean="0"/>
              <a:t>21</a:t>
            </a:fld>
            <a:endParaRPr lang="en-GB" dirty="0"/>
          </a:p>
        </p:txBody>
      </p:sp>
    </p:spTree>
    <p:extLst>
      <p:ext uri="{BB962C8B-B14F-4D97-AF65-F5344CB8AC3E}">
        <p14:creationId xmlns:p14="http://schemas.microsoft.com/office/powerpoint/2010/main" val="98486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Aft>
                <a:spcPts val="800"/>
              </a:spcAft>
            </a:pPr>
            <a:r>
              <a:rPr lang="en-GB" dirty="0"/>
              <a:t>Finally, the EU has an important role in the fight to end homelessness. As shown, homelessness and housing exclusion are problems affecting all EU Member States. Therefore, solutions should not only come from national/regional/local authorities, but also from EU institutions.</a:t>
            </a:r>
          </a:p>
          <a:p>
            <a:pPr algn="just">
              <a:spcAft>
                <a:spcPts val="800"/>
              </a:spcAft>
            </a:pPr>
            <a:endParaRPr lang="en-GB" dirty="0"/>
          </a:p>
          <a:p>
            <a:pPr marL="0" marR="0" lvl="0" indent="0" algn="just" defTabSz="914400" rtl="0" eaLnBrk="1" fontAlgn="auto" latinLnBrk="0" hangingPunct="1">
              <a:spcBef>
                <a:spcPts val="0"/>
              </a:spcBef>
              <a:spcAft>
                <a:spcPts val="800"/>
              </a:spcAft>
              <a:buClrTx/>
              <a:buSzTx/>
              <a:buFontTx/>
              <a:buNone/>
              <a:tabLst/>
              <a:defRPr/>
            </a:pPr>
            <a:r>
              <a:rPr lang="en-GB" dirty="0"/>
              <a:t>In this regard, the use of EU funds to address homelessness and especially the launch of the European Platform on Combatting Homelessness (EPOCH) are very important tools. The Lisbon Declaration signed in June last year, establishing the Platform, was the first time when all Member States and EU institutions committed to working together towards ending homelessness by 2030. </a:t>
            </a:r>
            <a:r>
              <a:rPr lang="en-US" dirty="0"/>
              <a:t>FEANTSA is part of the Steering Committee that coordinates the implementation of the EPOCH.</a:t>
            </a:r>
          </a:p>
        </p:txBody>
      </p:sp>
      <p:sp>
        <p:nvSpPr>
          <p:cNvPr id="4" name="Slide Number Placeholder 3"/>
          <p:cNvSpPr>
            <a:spLocks noGrp="1"/>
          </p:cNvSpPr>
          <p:nvPr>
            <p:ph type="sldNum" sz="quarter" idx="5"/>
          </p:nvPr>
        </p:nvSpPr>
        <p:spPr/>
        <p:txBody>
          <a:bodyPr/>
          <a:lstStyle/>
          <a:p>
            <a:fld id="{D4A835F5-E1B3-45CC-9B74-7CE7048C9324}" type="slidenum">
              <a:rPr lang="en-GB" smtClean="0"/>
              <a:t>22</a:t>
            </a:fld>
            <a:endParaRPr lang="en-GB" dirty="0"/>
          </a:p>
        </p:txBody>
      </p:sp>
    </p:spTree>
    <p:extLst>
      <p:ext uri="{BB962C8B-B14F-4D97-AF65-F5344CB8AC3E}">
        <p14:creationId xmlns:p14="http://schemas.microsoft.com/office/powerpoint/2010/main" val="7462837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n-GB" sz="1200" kern="1200" dirty="0">
                <a:solidFill>
                  <a:schemeClr val="tx1"/>
                </a:solidFill>
                <a:effectLst/>
                <a:latin typeface="+mn-lt"/>
                <a:ea typeface="+mn-ea"/>
                <a:cs typeface="+mn-cs"/>
              </a:rPr>
              <a:t>We have reached the end of this module. </a:t>
            </a:r>
            <a:endParaRPr lang="es-ES" sz="1200" kern="1200" dirty="0">
              <a:solidFill>
                <a:schemeClr val="tx1"/>
              </a:solidFill>
              <a:effectLst/>
              <a:latin typeface="+mn-lt"/>
              <a:ea typeface="+mn-ea"/>
              <a:cs typeface="+mn-cs"/>
            </a:endParaRPr>
          </a:p>
          <a:p>
            <a:pPr algn="just"/>
            <a:endParaRPr lang="en-GB" sz="1200" kern="1200" dirty="0">
              <a:solidFill>
                <a:schemeClr val="tx1"/>
              </a:solidFill>
              <a:effectLst/>
              <a:latin typeface="+mn-lt"/>
              <a:ea typeface="+mn-ea"/>
              <a:cs typeface="+mn-cs"/>
            </a:endParaRPr>
          </a:p>
          <a:p>
            <a:pPr algn="just"/>
            <a:r>
              <a:rPr lang="en-GB" sz="1200" kern="1200" dirty="0">
                <a:solidFill>
                  <a:schemeClr val="tx1"/>
                </a:solidFill>
                <a:effectLst/>
                <a:latin typeface="+mn-lt"/>
                <a:ea typeface="+mn-ea"/>
                <a:cs typeface="+mn-cs"/>
              </a:rPr>
              <a:t>In the next module, we will find out more about homelessness among mobile EU citizens specifically. </a:t>
            </a:r>
            <a:endParaRPr lang="es-ES" sz="1200" kern="1200" dirty="0">
              <a:solidFill>
                <a:schemeClr val="tx1"/>
              </a:solidFill>
              <a:effectLst/>
              <a:latin typeface="+mn-lt"/>
              <a:ea typeface="+mn-ea"/>
              <a:cs typeface="+mn-cs"/>
            </a:endParaRPr>
          </a:p>
          <a:p>
            <a:pPr algn="just"/>
            <a:endParaRPr lang="en-GB" sz="1200" kern="1200" dirty="0">
              <a:solidFill>
                <a:schemeClr val="tx1"/>
              </a:solidFill>
              <a:effectLst/>
              <a:latin typeface="+mn-lt"/>
              <a:ea typeface="+mn-ea"/>
              <a:cs typeface="+mn-cs"/>
            </a:endParaRPr>
          </a:p>
          <a:p>
            <a:pPr marL="0" marR="0" lvl="0" indent="0" algn="just" defTabSz="914400" rtl="0" eaLnBrk="1" fontAlgn="auto" latinLnBrk="0" hangingPunct="1">
              <a:spcBef>
                <a:spcPts val="0"/>
              </a:spcBef>
              <a:spcAft>
                <a:spcPts val="0"/>
              </a:spcAft>
              <a:buClrTx/>
              <a:buSzTx/>
              <a:buFontTx/>
              <a:buNone/>
              <a:tabLst/>
              <a:defRPr/>
            </a:pPr>
            <a:r>
              <a:rPr lang="en-GB" sz="1200" kern="1200" dirty="0">
                <a:solidFill>
                  <a:schemeClr val="tx1"/>
                </a:solidFill>
                <a:effectLst/>
                <a:latin typeface="+mn-lt"/>
                <a:ea typeface="+mn-ea"/>
                <a:cs typeface="+mn-cs"/>
              </a:rPr>
              <a:t>Thank you for your attention!</a:t>
            </a:r>
            <a:endParaRPr lang="es-ES" sz="1200" kern="1200" dirty="0">
              <a:solidFill>
                <a:schemeClr val="tx1"/>
              </a:solidFill>
              <a:effectLst/>
              <a:latin typeface="+mn-lt"/>
              <a:ea typeface="+mn-ea"/>
              <a:cs typeface="+mn-cs"/>
            </a:endParaRPr>
          </a:p>
          <a:p>
            <a:endParaRPr lang="en-GB" dirty="0"/>
          </a:p>
        </p:txBody>
      </p:sp>
      <p:sp>
        <p:nvSpPr>
          <p:cNvPr id="4" name="Marcador de número de diapositiva 3"/>
          <p:cNvSpPr>
            <a:spLocks noGrp="1"/>
          </p:cNvSpPr>
          <p:nvPr>
            <p:ph type="sldNum" sz="quarter" idx="5"/>
          </p:nvPr>
        </p:nvSpPr>
        <p:spPr/>
        <p:txBody>
          <a:bodyPr/>
          <a:lstStyle/>
          <a:p>
            <a:fld id="{D4A835F5-E1B3-45CC-9B74-7CE7048C9324}" type="slidenum">
              <a:rPr lang="en-GB" smtClean="0"/>
              <a:t>23</a:t>
            </a:fld>
            <a:endParaRPr lang="en-GB" dirty="0"/>
          </a:p>
        </p:txBody>
      </p:sp>
    </p:spTree>
    <p:extLst>
      <p:ext uri="{BB962C8B-B14F-4D97-AF65-F5344CB8AC3E}">
        <p14:creationId xmlns:p14="http://schemas.microsoft.com/office/powerpoint/2010/main" val="2768492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n-GB" dirty="0"/>
              <a:t>Presently, no common definition of homelessness has been adopted, neither at international nor at European level.</a:t>
            </a:r>
          </a:p>
          <a:p>
            <a:pPr algn="just"/>
            <a:endParaRPr lang="en-GB" dirty="0"/>
          </a:p>
          <a:p>
            <a:pPr algn="just"/>
            <a:r>
              <a:rPr lang="en-GB" dirty="0"/>
              <a:t>Even if there are some similarities between existing definitions at the national level, each Member State of the European Union has a different way of defining homelessness. Some do not have any official definition yet.</a:t>
            </a:r>
          </a:p>
          <a:p>
            <a:pPr algn="just"/>
            <a:endParaRPr lang="en-GB" dirty="0"/>
          </a:p>
          <a:p>
            <a:pPr algn="just"/>
            <a:r>
              <a:rPr lang="en-GB" dirty="0"/>
              <a:t>At the level of the United Nations, a categorisation is provided in order to collect and produce statistical data on homelessness.</a:t>
            </a:r>
          </a:p>
        </p:txBody>
      </p:sp>
      <p:sp>
        <p:nvSpPr>
          <p:cNvPr id="4" name="Marcador de número de diapositiva 3"/>
          <p:cNvSpPr>
            <a:spLocks noGrp="1"/>
          </p:cNvSpPr>
          <p:nvPr>
            <p:ph type="sldNum" sz="quarter" idx="5"/>
          </p:nvPr>
        </p:nvSpPr>
        <p:spPr/>
        <p:txBody>
          <a:bodyPr/>
          <a:lstStyle/>
          <a:p>
            <a:fld id="{D4A835F5-E1B3-45CC-9B74-7CE7048C9324}" type="slidenum">
              <a:rPr lang="en-GB" smtClean="0"/>
              <a:t>3</a:t>
            </a:fld>
            <a:endParaRPr lang="en-GB" dirty="0"/>
          </a:p>
        </p:txBody>
      </p:sp>
    </p:spTree>
    <p:extLst>
      <p:ext uri="{BB962C8B-B14F-4D97-AF65-F5344CB8AC3E}">
        <p14:creationId xmlns:p14="http://schemas.microsoft.com/office/powerpoint/2010/main" val="2944896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b="0" dirty="0"/>
              <a:t>As properly defining homelessness is key to addressing it, in 2005 FEANTSA organised a collective effort with researchers and experts to establish some common standards. The result was ETHOS: the European Typology on Homelessness and Housing Exclusion.</a:t>
            </a:r>
          </a:p>
          <a:p>
            <a:pPr algn="just"/>
            <a:endParaRPr lang="en-GB" b="0" dirty="0"/>
          </a:p>
          <a:p>
            <a:pPr algn="just"/>
            <a:r>
              <a:rPr lang="en-GB" dirty="0"/>
              <a:t>This Typology categorises homelessness into 4 main definitions: rooflessness, houselessness, insecure housing and inadequate housing. </a:t>
            </a:r>
          </a:p>
          <a:p>
            <a:pPr algn="just"/>
            <a:r>
              <a:rPr lang="en-GB" dirty="0"/>
              <a:t>To find out more, we invite you to consult our website - </a:t>
            </a:r>
            <a:r>
              <a:rPr lang="en-GB" dirty="0">
                <a:hlinkClick r:id="rId3"/>
              </a:rPr>
              <a:t>https://www.feantsa.org/download/ethos2484215748748239888.pdf</a:t>
            </a:r>
            <a:r>
              <a:rPr lang="en-GB" dirty="0"/>
              <a:t> </a:t>
            </a:r>
          </a:p>
          <a:p>
            <a:pPr algn="just"/>
            <a:endParaRPr lang="en-GB" dirty="0"/>
          </a:p>
          <a:p>
            <a:pPr algn="just"/>
            <a:r>
              <a:rPr lang="en-GB" b="0" dirty="0"/>
              <a:t>Since its estab</a:t>
            </a:r>
            <a:r>
              <a:rPr lang="en-GB" dirty="0"/>
              <a:t>lishment, ETHOS has been widely used in academia, statistics and policies related to homelessness in Europe.</a:t>
            </a:r>
            <a:endParaRPr lang="en-GB" b="0" dirty="0"/>
          </a:p>
        </p:txBody>
      </p:sp>
      <p:sp>
        <p:nvSpPr>
          <p:cNvPr id="4" name="Slide Number Placeholder 3"/>
          <p:cNvSpPr>
            <a:spLocks noGrp="1"/>
          </p:cNvSpPr>
          <p:nvPr>
            <p:ph type="sldNum" sz="quarter" idx="5"/>
          </p:nvPr>
        </p:nvSpPr>
        <p:spPr/>
        <p:txBody>
          <a:bodyPr/>
          <a:lstStyle/>
          <a:p>
            <a:fld id="{D4A835F5-E1B3-45CC-9B74-7CE7048C9324}" type="slidenum">
              <a:rPr lang="en-GB" smtClean="0"/>
              <a:t>4</a:t>
            </a:fld>
            <a:endParaRPr lang="en-GB" dirty="0"/>
          </a:p>
        </p:txBody>
      </p:sp>
    </p:spTree>
    <p:extLst>
      <p:ext uri="{BB962C8B-B14F-4D97-AF65-F5344CB8AC3E}">
        <p14:creationId xmlns:p14="http://schemas.microsoft.com/office/powerpoint/2010/main" val="514413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b="0" dirty="0"/>
              <a:t>The four conceptual categories used to define homelessness represent several living situations, encompassing a wide understanding of homelessness. </a:t>
            </a:r>
          </a:p>
          <a:p>
            <a:pPr algn="just"/>
            <a:endParaRPr lang="en-GB" b="0" dirty="0"/>
          </a:p>
          <a:p>
            <a:pPr algn="just"/>
            <a:r>
              <a:rPr lang="en-GB" dirty="0"/>
              <a:t>ETHOS determines that having a ‘home’ is much more than its physical component: a roof over one’s head, a shelter or a house does not always mean having a home. The living spaces of people in inadequate housing, or of the women suffering from gender-based violence, cannot be considered a ‘home’.</a:t>
            </a:r>
            <a:endParaRPr lang="en-GB" b="0" dirty="0"/>
          </a:p>
        </p:txBody>
      </p:sp>
      <p:sp>
        <p:nvSpPr>
          <p:cNvPr id="4" name="Slide Number Placeholder 3"/>
          <p:cNvSpPr>
            <a:spLocks noGrp="1"/>
          </p:cNvSpPr>
          <p:nvPr>
            <p:ph type="sldNum" sz="quarter" idx="5"/>
          </p:nvPr>
        </p:nvSpPr>
        <p:spPr/>
        <p:txBody>
          <a:bodyPr/>
          <a:lstStyle/>
          <a:p>
            <a:fld id="{D4A835F5-E1B3-45CC-9B74-7CE7048C9324}" type="slidenum">
              <a:rPr lang="en-GB" smtClean="0"/>
              <a:t>5</a:t>
            </a:fld>
            <a:endParaRPr lang="en-GB" dirty="0"/>
          </a:p>
        </p:txBody>
      </p:sp>
    </p:spTree>
    <p:extLst>
      <p:ext uri="{BB962C8B-B14F-4D97-AF65-F5344CB8AC3E}">
        <p14:creationId xmlns:p14="http://schemas.microsoft.com/office/powerpoint/2010/main" val="1050585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4A835F5-E1B3-45CC-9B74-7CE7048C9324}" type="slidenum">
              <a:rPr lang="en-GB" smtClean="0"/>
              <a:t>6</a:t>
            </a:fld>
            <a:endParaRPr lang="en-GB" dirty="0"/>
          </a:p>
        </p:txBody>
      </p:sp>
    </p:spTree>
    <p:extLst>
      <p:ext uri="{BB962C8B-B14F-4D97-AF65-F5344CB8AC3E}">
        <p14:creationId xmlns:p14="http://schemas.microsoft.com/office/powerpoint/2010/main" val="620368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b="0" dirty="0"/>
              <a:t>Eurostat periodically collects data on the housing conditions of European households. </a:t>
            </a:r>
          </a:p>
          <a:p>
            <a:pPr algn="just"/>
            <a:endParaRPr lang="en-GB" dirty="0"/>
          </a:p>
          <a:p>
            <a:pPr algn="just"/>
            <a:r>
              <a:rPr lang="en-GB" b="0" dirty="0"/>
              <a:t>From the 2020 results, we know t</a:t>
            </a:r>
            <a:r>
              <a:rPr lang="en-GB" dirty="0"/>
              <a:t>hat almost 8.5 million households (4%) were facing severe housing deprivation, and that 29 million households (14.8% of the total) live in damp conditions. It is also relevant to highlight that 7.4% of all households struggle to have an adequate housing temperature, while almost the same percentage of households are overburdened by housing costs.</a:t>
            </a:r>
          </a:p>
          <a:p>
            <a:pPr algn="just"/>
            <a:endParaRPr lang="en-GB" dirty="0"/>
          </a:p>
          <a:p>
            <a:pPr algn="just"/>
            <a:r>
              <a:rPr lang="en-GB" dirty="0"/>
              <a:t>However</a:t>
            </a:r>
            <a:r>
              <a:rPr lang="en-GB" b="0" dirty="0"/>
              <a:t>, the number of people experiencing homelessness in Europe remains unknown. This is because of the lack of harmonised definitions and data on homelessness across Europe: Member States may categorise “homelessness” under diverse situations, others may not have an official definition of the concept, and homelessness counts may be organised differently –at national or local level, a one-time survey or a continuous monitoring, produced by statistical institutions or public administrations, etc. More information about this can be found in Vol.14 (3) of the European Journal of Homelessness (2020), available at: </a:t>
            </a:r>
            <a:r>
              <a:rPr lang="en-GB" b="0" dirty="0">
                <a:hlinkClick r:id="rId3"/>
              </a:rPr>
              <a:t>https://www.feantsaresearch.org/public/user/Observatory/2021/EJH_14-3/EJH_14-3_FullVersion_web2.pdf</a:t>
            </a:r>
            <a:r>
              <a:rPr lang="en-GB" b="0" dirty="0"/>
              <a:t>  </a:t>
            </a:r>
          </a:p>
          <a:p>
            <a:endParaRPr lang="en-GB" b="0" dirty="0"/>
          </a:p>
        </p:txBody>
      </p:sp>
      <p:sp>
        <p:nvSpPr>
          <p:cNvPr id="4" name="Slide Number Placeholder 3"/>
          <p:cNvSpPr>
            <a:spLocks noGrp="1"/>
          </p:cNvSpPr>
          <p:nvPr>
            <p:ph type="sldNum" sz="quarter" idx="5"/>
          </p:nvPr>
        </p:nvSpPr>
        <p:spPr/>
        <p:txBody>
          <a:bodyPr/>
          <a:lstStyle/>
          <a:p>
            <a:fld id="{D4A835F5-E1B3-45CC-9B74-7CE7048C9324}" type="slidenum">
              <a:rPr lang="en-GB" smtClean="0"/>
              <a:t>7</a:t>
            </a:fld>
            <a:endParaRPr lang="en-GB" dirty="0"/>
          </a:p>
        </p:txBody>
      </p:sp>
    </p:spTree>
    <p:extLst>
      <p:ext uri="{BB962C8B-B14F-4D97-AF65-F5344CB8AC3E}">
        <p14:creationId xmlns:p14="http://schemas.microsoft.com/office/powerpoint/2010/main" val="12359058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b="0" dirty="0"/>
              <a:t>The number of European households in indebtedness has grown by 22% from 2019 to 2020, affecting in particular poor households: 8% of them are in rent or mortgage arrears. However, there are big differences across the EU: while the number of indebted poor households in Spain, France, Ireland or Greece varies between 15-20%, Central and Eastern European countries have the lowest percentages.</a:t>
            </a:r>
          </a:p>
          <a:p>
            <a:pPr algn="just"/>
            <a:endParaRPr lang="en-GB" b="0" dirty="0"/>
          </a:p>
          <a:p>
            <a:pPr algn="just"/>
            <a:r>
              <a:rPr lang="en-GB" b="0" dirty="0"/>
              <a:t>The housing conditions of families are important as well, and in that regard it is very worrying that almost one in every four poor children in the EU27 lived in unfit housing in 2020. A total of 13 countries have a percentage even higher than the EU average. </a:t>
            </a:r>
          </a:p>
        </p:txBody>
      </p:sp>
      <p:sp>
        <p:nvSpPr>
          <p:cNvPr id="4" name="Slide Number Placeholder 3"/>
          <p:cNvSpPr>
            <a:spLocks noGrp="1"/>
          </p:cNvSpPr>
          <p:nvPr>
            <p:ph type="sldNum" sz="quarter" idx="5"/>
          </p:nvPr>
        </p:nvSpPr>
        <p:spPr/>
        <p:txBody>
          <a:bodyPr/>
          <a:lstStyle/>
          <a:p>
            <a:fld id="{D4A835F5-E1B3-45CC-9B74-7CE7048C9324}" type="slidenum">
              <a:rPr lang="en-GB" smtClean="0"/>
              <a:t>8</a:t>
            </a:fld>
            <a:endParaRPr lang="en-GB" dirty="0"/>
          </a:p>
        </p:txBody>
      </p:sp>
    </p:spTree>
    <p:extLst>
      <p:ext uri="{BB962C8B-B14F-4D97-AF65-F5344CB8AC3E}">
        <p14:creationId xmlns:p14="http://schemas.microsoft.com/office/powerpoint/2010/main" val="730083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b="0" dirty="0"/>
              <a:t>In addition, an increasing number of households are experiencing difficulties in maintaining an adequate housing temperature: from 2019 to 2020, there has been a growth of 7% on the EU27 average for the total population. Nevertheless, it is specially worrying that between 17-27% of the total number of households in Bulgaria, Cyprus, Greece, Portugal or Lithuania have financial difficulties to keep adequate housing temperatures. This percentage almost doubles in the case of poor households in these countries.</a:t>
            </a:r>
          </a:p>
          <a:p>
            <a:pPr algn="just"/>
            <a:endParaRPr lang="en-GB" b="0" dirty="0"/>
          </a:p>
          <a:p>
            <a:pPr algn="just"/>
            <a:r>
              <a:rPr lang="en-GB" b="0" dirty="0"/>
              <a:t>Although data do not exist for 2022 yet, it is expected that the percentage of households with financial difficulties has increased, given that the price for energy sources in the EU was almost 50% higher in January 2022 than in the same month of 2020. The inflation caused by the invasion of Ukraine is likely to continue as long as the war does not cease, having an impact in the number of households facing energy poverty in Europe in the coming years (for more information: </a:t>
            </a:r>
            <a:r>
              <a:rPr lang="en-GB" b="0" dirty="0">
                <a:hlinkClick r:id="rId3"/>
              </a:rPr>
              <a:t>https://fr.euronews.com/2022/05/31/avec-la-guerre-en-ukraine-et-les-sanctions-l-inflation-atteint-un-nouveau-record-en-Europe</a:t>
            </a:r>
            <a:r>
              <a:rPr lang="en-GB" b="0" dirty="0"/>
              <a:t>) </a:t>
            </a:r>
          </a:p>
        </p:txBody>
      </p:sp>
      <p:sp>
        <p:nvSpPr>
          <p:cNvPr id="4" name="Slide Number Placeholder 3"/>
          <p:cNvSpPr>
            <a:spLocks noGrp="1"/>
          </p:cNvSpPr>
          <p:nvPr>
            <p:ph type="sldNum" sz="quarter" idx="5"/>
          </p:nvPr>
        </p:nvSpPr>
        <p:spPr/>
        <p:txBody>
          <a:bodyPr/>
          <a:lstStyle/>
          <a:p>
            <a:fld id="{D4A835F5-E1B3-45CC-9B74-7CE7048C9324}" type="slidenum">
              <a:rPr lang="en-GB" smtClean="0"/>
              <a:t>9</a:t>
            </a:fld>
            <a:endParaRPr lang="en-GB" dirty="0"/>
          </a:p>
        </p:txBody>
      </p:sp>
    </p:spTree>
    <p:extLst>
      <p:ext uri="{BB962C8B-B14F-4D97-AF65-F5344CB8AC3E}">
        <p14:creationId xmlns:p14="http://schemas.microsoft.com/office/powerpoint/2010/main" val="2402064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77B21844-686B-42C8-A2EE-A61D153721E4}" type="datetimeFigureOut">
              <a:rPr lang="en-GB" smtClean="0"/>
              <a:t>25/07/2022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0AEA69B-28C2-46D9-A452-75D1762AE282}" type="slidenum">
              <a:rPr lang="en-GB" smtClean="0"/>
              <a:t>‹#›</a:t>
            </a:fld>
            <a:endParaRPr lang="en-GB"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5956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B21844-686B-42C8-A2EE-A61D153721E4}" type="datetimeFigureOut">
              <a:rPr lang="en-GB" smtClean="0"/>
              <a:t>25/07/2022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0AEA69B-28C2-46D9-A452-75D1762AE282}" type="slidenum">
              <a:rPr lang="en-GB" smtClean="0"/>
              <a:t>‹#›</a:t>
            </a:fld>
            <a:endParaRPr lang="en-GB" dirty="0"/>
          </a:p>
        </p:txBody>
      </p:sp>
    </p:spTree>
    <p:extLst>
      <p:ext uri="{BB962C8B-B14F-4D97-AF65-F5344CB8AC3E}">
        <p14:creationId xmlns:p14="http://schemas.microsoft.com/office/powerpoint/2010/main" val="1167391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B21844-686B-42C8-A2EE-A61D153721E4}" type="datetimeFigureOut">
              <a:rPr lang="en-GB" smtClean="0"/>
              <a:t>25/07/2022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0AEA69B-28C2-46D9-A452-75D1762AE282}" type="slidenum">
              <a:rPr lang="en-GB" smtClean="0"/>
              <a:t>‹#›</a:t>
            </a:fld>
            <a:endParaRPr lang="en-GB"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4109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B21844-686B-42C8-A2EE-A61D153721E4}" type="datetimeFigureOut">
              <a:rPr lang="en-GB" smtClean="0"/>
              <a:t>25/07/2022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0AEA69B-28C2-46D9-A452-75D1762AE282}" type="slidenum">
              <a:rPr lang="en-GB" smtClean="0"/>
              <a:t>‹#›</a:t>
            </a:fld>
            <a:endParaRPr lang="en-GB" dirty="0"/>
          </a:p>
        </p:txBody>
      </p:sp>
    </p:spTree>
    <p:extLst>
      <p:ext uri="{BB962C8B-B14F-4D97-AF65-F5344CB8AC3E}">
        <p14:creationId xmlns:p14="http://schemas.microsoft.com/office/powerpoint/2010/main" val="1139442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7B21844-686B-42C8-A2EE-A61D153721E4}" type="datetimeFigureOut">
              <a:rPr lang="en-GB" smtClean="0"/>
              <a:t>25/07/2022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0AEA69B-28C2-46D9-A452-75D1762AE282}" type="slidenum">
              <a:rPr lang="en-GB" smtClean="0"/>
              <a:t>‹#›</a:t>
            </a:fld>
            <a:endParaRPr lang="en-GB"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7633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7B21844-686B-42C8-A2EE-A61D153721E4}" type="datetimeFigureOut">
              <a:rPr lang="en-GB" smtClean="0"/>
              <a:t>25/07/2022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90AEA69B-28C2-46D9-A452-75D1762AE282}" type="slidenum">
              <a:rPr lang="en-GB" smtClean="0"/>
              <a:t>‹#›</a:t>
            </a:fld>
            <a:endParaRPr lang="en-GB" dirty="0"/>
          </a:p>
        </p:txBody>
      </p:sp>
    </p:spTree>
    <p:extLst>
      <p:ext uri="{BB962C8B-B14F-4D97-AF65-F5344CB8AC3E}">
        <p14:creationId xmlns:p14="http://schemas.microsoft.com/office/powerpoint/2010/main" val="13406584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7B21844-686B-42C8-A2EE-A61D153721E4}" type="datetimeFigureOut">
              <a:rPr lang="en-GB" smtClean="0"/>
              <a:t>25/07/2022</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90AEA69B-28C2-46D9-A452-75D1762AE282}" type="slidenum">
              <a:rPr lang="en-GB" smtClean="0"/>
              <a:t>‹#›</a:t>
            </a:fld>
            <a:endParaRPr lang="en-GB" dirty="0"/>
          </a:p>
        </p:txBody>
      </p:sp>
    </p:spTree>
    <p:extLst>
      <p:ext uri="{BB962C8B-B14F-4D97-AF65-F5344CB8AC3E}">
        <p14:creationId xmlns:p14="http://schemas.microsoft.com/office/powerpoint/2010/main" val="2283561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7B21844-686B-42C8-A2EE-A61D153721E4}" type="datetimeFigureOut">
              <a:rPr lang="en-GB" smtClean="0"/>
              <a:t>25/07/2022</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90AEA69B-28C2-46D9-A452-75D1762AE282}" type="slidenum">
              <a:rPr lang="en-GB" smtClean="0"/>
              <a:t>‹#›</a:t>
            </a:fld>
            <a:endParaRPr lang="en-GB" dirty="0"/>
          </a:p>
        </p:txBody>
      </p:sp>
    </p:spTree>
    <p:extLst>
      <p:ext uri="{BB962C8B-B14F-4D97-AF65-F5344CB8AC3E}">
        <p14:creationId xmlns:p14="http://schemas.microsoft.com/office/powerpoint/2010/main" val="1623705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B21844-686B-42C8-A2EE-A61D153721E4}" type="datetimeFigureOut">
              <a:rPr lang="en-GB" smtClean="0"/>
              <a:t>25/07/2022</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90AEA69B-28C2-46D9-A452-75D1762AE282}" type="slidenum">
              <a:rPr lang="en-GB" smtClean="0"/>
              <a:t>‹#›</a:t>
            </a:fld>
            <a:endParaRPr lang="en-GB" dirty="0"/>
          </a:p>
        </p:txBody>
      </p:sp>
    </p:spTree>
    <p:extLst>
      <p:ext uri="{BB962C8B-B14F-4D97-AF65-F5344CB8AC3E}">
        <p14:creationId xmlns:p14="http://schemas.microsoft.com/office/powerpoint/2010/main" val="2767082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7B21844-686B-42C8-A2EE-A61D153721E4}" type="datetimeFigureOut">
              <a:rPr lang="en-GB" smtClean="0"/>
              <a:t>25/07/2022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90AEA69B-28C2-46D9-A452-75D1762AE282}" type="slidenum">
              <a:rPr lang="en-GB" smtClean="0"/>
              <a:t>‹#›</a:t>
            </a:fld>
            <a:endParaRPr lang="en-GB" dirty="0"/>
          </a:p>
        </p:txBody>
      </p:sp>
    </p:spTree>
    <p:extLst>
      <p:ext uri="{BB962C8B-B14F-4D97-AF65-F5344CB8AC3E}">
        <p14:creationId xmlns:p14="http://schemas.microsoft.com/office/powerpoint/2010/main" val="4274982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7B21844-686B-42C8-A2EE-A61D153721E4}" type="datetimeFigureOut">
              <a:rPr lang="en-GB" smtClean="0"/>
              <a:t>25/07/2022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90AEA69B-28C2-46D9-A452-75D1762AE282}" type="slidenum">
              <a:rPr lang="en-GB" smtClean="0"/>
              <a:t>‹#›</a:t>
            </a:fld>
            <a:endParaRPr lang="en-GB"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1673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77B21844-686B-42C8-A2EE-A61D153721E4}" type="datetimeFigureOut">
              <a:rPr lang="en-GB" smtClean="0"/>
              <a:t>25/07/2022</a:t>
            </a:fld>
            <a:endParaRPr lang="en-GB"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GB"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AEA69B-28C2-46D9-A452-75D1762AE282}" type="slidenum">
              <a:rPr lang="en-GB" smtClean="0"/>
              <a:t>‹#›</a:t>
            </a:fld>
            <a:endParaRPr lang="en-GB"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5348418"/>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feantsaresearch.org/en/project/2022/04/22/prodec-protecting-the-rights-of-destitute-mobile-eu-citizens-2017-to-2023" TargetMode="External"/><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2.jpeg"/><Relationship Id="rId4" Type="http://schemas.openxmlformats.org/officeDocument/2006/relationships/hyperlink" Target="mailto:migration@feantsa.or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hyperlink" Target="https://www.feantsa.org/en/event/2022/06/30/?bcParent=27" TargetMode="External"/><Relationship Id="rId3" Type="http://schemas.openxmlformats.org/officeDocument/2006/relationships/image" Target="../media/image17.png"/><Relationship Id="rId7" Type="http://schemas.openxmlformats.org/officeDocument/2006/relationships/image" Target="../media/image21.gi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18.png"/><Relationship Id="rId9"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hyperlink" Target="https://www.apur.org/sites/default/files/nuit_solidarite_2021_synthese.pdf?token=2sKWKD7s" TargetMode="External"/><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hyperlink" Target="https://www.feantsa.org/public/user/Resources/reports/2022/BCN_report_EN.pdf"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hyperlink" Target="https://jrseurope.org/en/news/increased-homelessness-and-destitution/" TargetMode="External"/><Relationship Id="rId4" Type="http://schemas.openxmlformats.org/officeDocument/2006/relationships/hyperlink" Target="https://www.feantsa.org/public/user/Resources/reports/2022/Mobile_EU_Citizens_Brussels_EN_v2138637.pdf"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hyperlink" Target="http://www.feantsa.org/"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hyperlink" Target="https://housingfirsteurope.eu/" TargetMode="External"/><Relationship Id="rId7"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hyperlink" Target="https://www.feantsaresearch.org/en/about/what-is-the-european-observatory-on-homelessness" TargetMode="External"/><Relationship Id="rId5" Type="http://schemas.openxmlformats.org/officeDocument/2006/relationships/hyperlink" Target="https://www.housingrightswatch.org/" TargetMode="External"/><Relationship Id="rId10" Type="http://schemas.openxmlformats.org/officeDocument/2006/relationships/image" Target="../media/image27.png"/><Relationship Id="rId4" Type="http://schemas.openxmlformats.org/officeDocument/2006/relationships/hyperlink" Target="https://www.housing-solutions-platform.org/" TargetMode="External"/><Relationship Id="rId9"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www.feantsa.org/" TargetMode="External"/><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ww.feantsa.org/download/ethos2484215748748239888.pdf" TargetMode="External"/><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hyperlink" Target="https://www.feantsa.org/en/event/2022/06/30/?bcParent=27" TargetMode="Externa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hyperlink" Target="https://www.feantsa.org/en/event/2022/06/30/?bcParent=27"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hyperlink" Target="https://www.feantsa.org/en/event/2022/06/30/?bcParent=27"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 name="Rectangle 61">
            <a:extLst>
              <a:ext uri="{FF2B5EF4-FFF2-40B4-BE49-F238E27FC236}">
                <a16:creationId xmlns:a16="http://schemas.microsoft.com/office/drawing/2014/main" id="{B326B0A2-4DB7-4F68-8F21-B4804249A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274"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69" name="Rectangle 63">
            <a:extLst>
              <a:ext uri="{FF2B5EF4-FFF2-40B4-BE49-F238E27FC236}">
                <a16:creationId xmlns:a16="http://schemas.microsoft.com/office/drawing/2014/main" id="{F57FAECC-C95D-40A3-8073-A49E2DB13A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0802" y="620720"/>
            <a:ext cx="7331021" cy="55931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9" name="Subtitle 8">
            <a:extLst>
              <a:ext uri="{FF2B5EF4-FFF2-40B4-BE49-F238E27FC236}">
                <a16:creationId xmlns:a16="http://schemas.microsoft.com/office/drawing/2014/main" id="{3AA6C891-885B-4B8B-A7DC-B44921DDF297}"/>
              </a:ext>
            </a:extLst>
          </p:cNvPr>
          <p:cNvSpPr>
            <a:spLocks noGrp="1"/>
          </p:cNvSpPr>
          <p:nvPr>
            <p:ph type="subTitle" idx="1"/>
          </p:nvPr>
        </p:nvSpPr>
        <p:spPr>
          <a:xfrm>
            <a:off x="4295553" y="914401"/>
            <a:ext cx="7166345" cy="4827180"/>
          </a:xfrm>
        </p:spPr>
        <p:txBody>
          <a:bodyPr anchor="t">
            <a:normAutofit lnSpcReduction="10000"/>
          </a:bodyPr>
          <a:lstStyle/>
          <a:p>
            <a:pPr marL="0" marR="0" lvl="0" indent="0" algn="l" defTabSz="914400" rtl="0" eaLnBrk="1" fontAlgn="auto" latinLnBrk="0" hangingPunct="1">
              <a:lnSpc>
                <a:spcPct val="90000"/>
              </a:lnSpc>
              <a:spcBef>
                <a:spcPts val="0"/>
              </a:spcBef>
              <a:spcAft>
                <a:spcPts val="200"/>
              </a:spcAft>
              <a:buClr>
                <a:srgbClr val="1CADE4"/>
              </a:buClr>
              <a:buSzPct val="100000"/>
              <a:buFont typeface="Tw Cen MT" panose="020B0602020104020603" pitchFamily="34" charset="0"/>
              <a:buNone/>
              <a:tabLst/>
              <a:defRPr/>
            </a:pPr>
            <a:r>
              <a:rPr kumimoji="0" lang="en-GB" sz="2800" b="1" i="0" u="none" strike="noStrike" kern="1200" cap="none" spc="0" normalizeH="0" baseline="0" noProof="0" dirty="0">
                <a:ln>
                  <a:noFill/>
                </a:ln>
                <a:solidFill>
                  <a:srgbClr val="FFFFFF"/>
                </a:solidFill>
                <a:effectLst/>
                <a:uLnTx/>
                <a:uFillTx/>
                <a:latin typeface="Tw Cen MT" panose="020B0602020104020603"/>
                <a:ea typeface="+mn-ea"/>
                <a:cs typeface="+mn-cs"/>
              </a:rPr>
              <a:t>Homelessness among mobile EU citizens:</a:t>
            </a:r>
          </a:p>
          <a:p>
            <a:pPr marL="0" marR="0" lvl="0" indent="0" algn="l" defTabSz="914400" rtl="0" eaLnBrk="1" fontAlgn="auto" latinLnBrk="0" hangingPunct="1">
              <a:lnSpc>
                <a:spcPct val="90000"/>
              </a:lnSpc>
              <a:spcBef>
                <a:spcPts val="0"/>
              </a:spcBef>
              <a:spcAft>
                <a:spcPts val="200"/>
              </a:spcAft>
              <a:buClr>
                <a:srgbClr val="1CADE4"/>
              </a:buClr>
              <a:buSzPct val="100000"/>
              <a:buFont typeface="Tw Cen MT" panose="020B0602020104020603" pitchFamily="34" charset="0"/>
              <a:buNone/>
              <a:tabLst/>
              <a:defRPr/>
            </a:pPr>
            <a:r>
              <a:rPr kumimoji="0" lang="en-GB" sz="2800" b="1" i="0" u="none" strike="noStrike" kern="1200" cap="none" spc="0" normalizeH="0" baseline="0" noProof="0" dirty="0">
                <a:ln>
                  <a:noFill/>
                </a:ln>
                <a:solidFill>
                  <a:srgbClr val="FFFFFF"/>
                </a:solidFill>
                <a:effectLst/>
                <a:uLnTx/>
                <a:uFillTx/>
                <a:latin typeface="Tw Cen MT" panose="020B0602020104020603"/>
                <a:ea typeface="+mn-ea"/>
                <a:cs typeface="+mn-cs"/>
              </a:rPr>
              <a:t>A tool for legal experts and local authorities working with </a:t>
            </a:r>
            <a:r>
              <a:rPr lang="en-GB" sz="2800" b="1" dirty="0">
                <a:solidFill>
                  <a:srgbClr val="FFFFFF"/>
                </a:solidFill>
                <a:latin typeface="Tw Cen MT" panose="020B0602020104020603"/>
              </a:rPr>
              <a:t>mobile EU citizens in destitution</a:t>
            </a:r>
            <a:endParaRPr kumimoji="0" lang="en-GB" sz="2800" b="1" i="0" u="none" strike="noStrike" kern="1200" cap="none" spc="0" normalizeH="0" baseline="0" noProof="0" dirty="0">
              <a:ln>
                <a:noFill/>
              </a:ln>
              <a:solidFill>
                <a:srgbClr val="FFFFFF"/>
              </a:solidFill>
              <a:effectLst/>
              <a:uLnTx/>
              <a:uFillTx/>
              <a:latin typeface="Tw Cen MT" panose="020B0602020104020603"/>
              <a:ea typeface="+mn-ea"/>
              <a:cs typeface="+mn-cs"/>
            </a:endParaRPr>
          </a:p>
          <a:p>
            <a:pPr>
              <a:lnSpc>
                <a:spcPct val="90000"/>
              </a:lnSpc>
            </a:pPr>
            <a:endParaRPr lang="en-GB" sz="1600" dirty="0">
              <a:solidFill>
                <a:srgbClr val="FFFFFF"/>
              </a:solidFill>
              <a:sym typeface="Wingdings" panose="05000000000000000000" pitchFamily="2" charset="2"/>
            </a:endParaRPr>
          </a:p>
          <a:p>
            <a:pPr>
              <a:lnSpc>
                <a:spcPct val="90000"/>
              </a:lnSpc>
            </a:pPr>
            <a:r>
              <a:rPr lang="en-GB" sz="2400" dirty="0">
                <a:solidFill>
                  <a:srgbClr val="FFFFFF"/>
                </a:solidFill>
              </a:rPr>
              <a:t>3 modules</a:t>
            </a:r>
          </a:p>
          <a:p>
            <a:pPr>
              <a:lnSpc>
                <a:spcPct val="90000"/>
              </a:lnSpc>
            </a:pPr>
            <a:r>
              <a:rPr lang="en-GB" sz="2400" dirty="0">
                <a:solidFill>
                  <a:srgbClr val="FFFFFF"/>
                </a:solidFill>
                <a:sym typeface="Wingdings" panose="05000000000000000000" pitchFamily="2" charset="2"/>
              </a:rPr>
              <a:t> </a:t>
            </a:r>
            <a:r>
              <a:rPr lang="en-GB" sz="2400" b="1" dirty="0">
                <a:solidFill>
                  <a:srgbClr val="FFFFFF"/>
                </a:solidFill>
                <a:sym typeface="Wingdings" panose="05000000000000000000" pitchFamily="2" charset="2"/>
              </a:rPr>
              <a:t>An overview of homelessness in Europe</a:t>
            </a:r>
          </a:p>
          <a:p>
            <a:pPr>
              <a:lnSpc>
                <a:spcPct val="90000"/>
              </a:lnSpc>
            </a:pPr>
            <a:r>
              <a:rPr lang="en-GB" sz="2400" dirty="0">
                <a:solidFill>
                  <a:srgbClr val="FFFFFF"/>
                </a:solidFill>
                <a:sym typeface="Wingdings" panose="05000000000000000000" pitchFamily="2" charset="2"/>
              </a:rPr>
              <a:t> </a:t>
            </a:r>
            <a:r>
              <a:rPr lang="en-GB" sz="2400" dirty="0">
                <a:solidFill>
                  <a:srgbClr val="FFFFFF"/>
                </a:solidFill>
              </a:rPr>
              <a:t>Homelessness among mobile EU citizens</a:t>
            </a:r>
          </a:p>
          <a:p>
            <a:pPr>
              <a:lnSpc>
                <a:spcPct val="90000"/>
              </a:lnSpc>
            </a:pPr>
            <a:r>
              <a:rPr lang="en-GB" sz="2400" dirty="0">
                <a:solidFill>
                  <a:srgbClr val="FFFFFF"/>
                </a:solidFill>
                <a:sym typeface="Wingdings" panose="05000000000000000000" pitchFamily="2" charset="2"/>
              </a:rPr>
              <a:t> </a:t>
            </a:r>
            <a:r>
              <a:rPr lang="en-GB" sz="2400" dirty="0">
                <a:solidFill>
                  <a:srgbClr val="FFFFFF"/>
                </a:solidFill>
              </a:rPr>
              <a:t>Support measures for mobile EU citizens experiencing     	homelessness</a:t>
            </a:r>
          </a:p>
          <a:p>
            <a:pPr marL="285750" indent="-285750">
              <a:lnSpc>
                <a:spcPct val="90000"/>
              </a:lnSpc>
              <a:buFont typeface="Wingdings" panose="05000000000000000000" pitchFamily="2" charset="2"/>
              <a:buChar char="à"/>
            </a:pPr>
            <a:endParaRPr lang="en-GB" sz="1600" dirty="0">
              <a:solidFill>
                <a:srgbClr val="FFFFFF"/>
              </a:solidFill>
            </a:endParaRPr>
          </a:p>
          <a:p>
            <a:pPr marL="285750" indent="-285750">
              <a:lnSpc>
                <a:spcPct val="90000"/>
              </a:lnSpc>
              <a:buFont typeface="Wingdings" panose="05000000000000000000" pitchFamily="2" charset="2"/>
              <a:buChar char="à"/>
            </a:pPr>
            <a:endParaRPr lang="en-GB" sz="1600" dirty="0">
              <a:solidFill>
                <a:srgbClr val="FFFFFF"/>
              </a:solidFill>
            </a:endParaRPr>
          </a:p>
          <a:p>
            <a:pPr marL="285750" indent="-285750">
              <a:lnSpc>
                <a:spcPct val="90000"/>
              </a:lnSpc>
              <a:buFont typeface="Wingdings" panose="05000000000000000000" pitchFamily="2" charset="2"/>
              <a:buChar char="à"/>
            </a:pPr>
            <a:endParaRPr lang="en-GB" sz="1600" dirty="0">
              <a:solidFill>
                <a:srgbClr val="FFFFFF"/>
              </a:solidFill>
            </a:endParaRPr>
          </a:p>
          <a:p>
            <a:pPr>
              <a:lnSpc>
                <a:spcPct val="90000"/>
              </a:lnSpc>
            </a:pPr>
            <a:endParaRPr lang="en-GB" sz="1600" dirty="0">
              <a:solidFill>
                <a:srgbClr val="FFFFFF"/>
              </a:solidFill>
            </a:endParaRPr>
          </a:p>
          <a:p>
            <a:pPr marL="0" marR="0" lvl="0" indent="0" algn="l" defTabSz="914400" rtl="0" eaLnBrk="1" fontAlgn="auto" latinLnBrk="0" hangingPunct="1">
              <a:lnSpc>
                <a:spcPct val="90000"/>
              </a:lnSpc>
              <a:spcBef>
                <a:spcPts val="0"/>
              </a:spcBef>
              <a:spcAft>
                <a:spcPts val="200"/>
              </a:spcAft>
              <a:buClr>
                <a:srgbClr val="1CADE4"/>
              </a:buClr>
              <a:buSzPct val="100000"/>
              <a:buFont typeface="Tw Cen MT" panose="020B0602020104020603" pitchFamily="34" charset="0"/>
              <a:buNone/>
              <a:tabLst/>
              <a:defRPr/>
            </a:pPr>
            <a:r>
              <a:rPr kumimoji="0" lang="en-GB" sz="1600" b="0" i="0" u="none" strike="noStrike" kern="1200" cap="none" spc="0" normalizeH="0" baseline="0" noProof="0" dirty="0">
                <a:ln>
                  <a:noFill/>
                </a:ln>
                <a:solidFill>
                  <a:srgbClr val="FFFFFF"/>
                </a:solidFill>
                <a:effectLst/>
                <a:uLnTx/>
                <a:uFillTx/>
                <a:latin typeface="Tw Cen MT" panose="020B0602020104020603"/>
                <a:ea typeface="+mn-ea"/>
                <a:cs typeface="+mn-cs"/>
              </a:rPr>
              <a:t>This material has been </a:t>
            </a:r>
            <a:r>
              <a:rPr lang="en-GB" sz="1600" dirty="0">
                <a:solidFill>
                  <a:srgbClr val="FFFFFF"/>
                </a:solidFill>
                <a:latin typeface="Tw Cen MT" panose="020B0602020104020603"/>
              </a:rPr>
              <a:t>prepared by FEANTSA team </a:t>
            </a:r>
            <a:r>
              <a:rPr kumimoji="0" lang="en-GB" sz="1600" b="0" i="0" u="none" strike="noStrike" kern="1200" cap="none" spc="0" normalizeH="0" baseline="0" noProof="0" dirty="0">
                <a:ln>
                  <a:noFill/>
                </a:ln>
                <a:solidFill>
                  <a:srgbClr val="FFFFFF"/>
                </a:solidFill>
                <a:effectLst/>
                <a:uLnTx/>
                <a:uFillTx/>
                <a:latin typeface="Tw Cen MT" panose="020B0602020104020603"/>
                <a:ea typeface="+mn-ea"/>
                <a:cs typeface="+mn-cs"/>
              </a:rPr>
              <a:t>in the context of </a:t>
            </a:r>
            <a:r>
              <a:rPr kumimoji="0" lang="en-GB" sz="1600" b="0" i="0" u="none" strike="noStrike" kern="1200" cap="none" spc="0" normalizeH="0" baseline="0" noProof="0" dirty="0">
                <a:ln>
                  <a:noFill/>
                </a:ln>
                <a:solidFill>
                  <a:srgbClr val="FF0000"/>
                </a:solidFill>
                <a:effectLst/>
                <a:uLnTx/>
                <a:uFillTx/>
                <a:latin typeface="Tw Cen MT" panose="020B0602020104020603"/>
                <a:ea typeface="+mn-ea"/>
                <a:cs typeface="+mn-cs"/>
                <a:hlinkClick r:id="rId3">
                  <a:extLst>
                    <a:ext uri="{A12FA001-AC4F-418D-AE19-62706E023703}">
                      <ahyp:hlinkClr xmlns:ahyp="http://schemas.microsoft.com/office/drawing/2018/hyperlinkcolor" val="tx"/>
                    </a:ext>
                  </a:extLst>
                </a:hlinkClick>
              </a:rPr>
              <a:t>PRODEC</a:t>
            </a:r>
            <a:r>
              <a:rPr kumimoji="0" lang="en-GB" sz="1600" b="0" i="0" u="none" strike="noStrike" kern="1200" cap="none" spc="0" normalizeH="0" baseline="0" noProof="0" dirty="0">
                <a:ln>
                  <a:noFill/>
                </a:ln>
                <a:solidFill>
                  <a:srgbClr val="FFFFFF"/>
                </a:solidFill>
                <a:effectLst/>
                <a:uLnTx/>
                <a:uFillTx/>
                <a:latin typeface="Tw Cen MT" panose="020B0602020104020603"/>
                <a:ea typeface="+mn-ea"/>
                <a:cs typeface="+mn-cs"/>
              </a:rPr>
              <a:t> project –Protecting the Rights Of Destitute mobile EU Citizens.</a:t>
            </a:r>
          </a:p>
          <a:p>
            <a:pPr>
              <a:lnSpc>
                <a:spcPct val="90000"/>
              </a:lnSpc>
            </a:pPr>
            <a:r>
              <a:rPr lang="en-GB" sz="1600" dirty="0">
                <a:solidFill>
                  <a:srgbClr val="FFFFFF"/>
                </a:solidFill>
              </a:rPr>
              <a:t>Contact us at </a:t>
            </a:r>
            <a:r>
              <a:rPr lang="en-GB" sz="1600" dirty="0">
                <a:solidFill>
                  <a:srgbClr val="FF0000"/>
                </a:solidFill>
                <a:hlinkClick r:id="rId4">
                  <a:extLst>
                    <a:ext uri="{A12FA001-AC4F-418D-AE19-62706E023703}">
                      <ahyp:hlinkClr xmlns:ahyp="http://schemas.microsoft.com/office/drawing/2018/hyperlinkcolor" val="tx"/>
                    </a:ext>
                  </a:extLst>
                </a:hlinkClick>
              </a:rPr>
              <a:t>migration@feantsa.org</a:t>
            </a:r>
            <a:r>
              <a:rPr lang="en-GB" sz="1600" dirty="0">
                <a:solidFill>
                  <a:srgbClr val="FF0000"/>
                </a:solidFill>
              </a:rPr>
              <a:t> </a:t>
            </a:r>
          </a:p>
          <a:p>
            <a:pPr>
              <a:lnSpc>
                <a:spcPct val="90000"/>
              </a:lnSpc>
            </a:pPr>
            <a:r>
              <a:rPr lang="en-GB" sz="1600" dirty="0">
                <a:solidFill>
                  <a:srgbClr val="FFFFFF"/>
                </a:solidFill>
              </a:rPr>
              <a:t>July 2022</a:t>
            </a:r>
          </a:p>
          <a:p>
            <a:pPr>
              <a:lnSpc>
                <a:spcPct val="90000"/>
              </a:lnSpc>
            </a:pPr>
            <a:endParaRPr lang="en-GB" sz="800" dirty="0">
              <a:solidFill>
                <a:srgbClr val="FFFFFF"/>
              </a:solidFill>
            </a:endParaRPr>
          </a:p>
        </p:txBody>
      </p:sp>
      <p:pic>
        <p:nvPicPr>
          <p:cNvPr id="33" name="Image 12">
            <a:extLst>
              <a:ext uri="{FF2B5EF4-FFF2-40B4-BE49-F238E27FC236}">
                <a16:creationId xmlns:a16="http://schemas.microsoft.com/office/drawing/2014/main" id="{1EC9E3C7-E176-4852-AAF0-2CD1773BA0D6}"/>
              </a:ext>
            </a:extLst>
          </p:cNvPr>
          <p:cNvPicPr/>
          <p:nvPr/>
        </p:nvPicPr>
        <p:blipFill rotWithShape="1">
          <a:blip r:embed="rId5">
            <a:extLst>
              <a:ext uri="{28A0092B-C50C-407E-A947-70E740481C1C}">
                <a14:useLocalDpi xmlns:a14="http://schemas.microsoft.com/office/drawing/2010/main" val="0"/>
              </a:ext>
            </a:extLst>
          </a:blip>
          <a:srcRect t="16324" r="-4" b="-4"/>
          <a:stretch/>
        </p:blipFill>
        <p:spPr>
          <a:xfrm>
            <a:off x="1114081" y="3210533"/>
            <a:ext cx="2016904" cy="1292649"/>
          </a:xfrm>
          <a:prstGeom prst="rect">
            <a:avLst/>
          </a:prstGeom>
        </p:spPr>
      </p:pic>
      <p:cxnSp>
        <p:nvCxnSpPr>
          <p:cNvPr id="70" name="Straight Connector 65">
            <a:extLst>
              <a:ext uri="{FF2B5EF4-FFF2-40B4-BE49-F238E27FC236}">
                <a16:creationId xmlns:a16="http://schemas.microsoft.com/office/drawing/2014/main" id="{6B8C7C26-CFAA-43F6-A5AA-4B06CEF427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4214336"/>
            <a:ext cx="548640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51" name="Picture 50" descr="A drawing of a face&#10;&#10;Description automatically generated">
            <a:extLst>
              <a:ext uri="{FF2B5EF4-FFF2-40B4-BE49-F238E27FC236}">
                <a16:creationId xmlns:a16="http://schemas.microsoft.com/office/drawing/2014/main" id="{AEEBDC43-7EA8-400F-B851-13EB505D2B01}"/>
              </a:ext>
            </a:extLst>
          </p:cNvPr>
          <p:cNvPicPr>
            <a:picLocks noChangeAspect="1"/>
          </p:cNvPicPr>
          <p:nvPr/>
        </p:nvPicPr>
        <p:blipFill>
          <a:blip r:embed="rId6"/>
          <a:stretch>
            <a:fillRect/>
          </a:stretch>
        </p:blipFill>
        <p:spPr>
          <a:xfrm>
            <a:off x="1259329" y="4838712"/>
            <a:ext cx="1491931" cy="1292648"/>
          </a:xfrm>
          <a:prstGeom prst="rect">
            <a:avLst/>
          </a:prstGeom>
        </p:spPr>
      </p:pic>
      <p:pic>
        <p:nvPicPr>
          <p:cNvPr id="3" name="Imagen 2">
            <a:extLst>
              <a:ext uri="{FF2B5EF4-FFF2-40B4-BE49-F238E27FC236}">
                <a16:creationId xmlns:a16="http://schemas.microsoft.com/office/drawing/2014/main" id="{39B69C5C-C85C-EFAC-0610-1C233D974E5B}"/>
              </a:ext>
            </a:extLst>
          </p:cNvPr>
          <p:cNvPicPr>
            <a:picLocks noChangeAspect="1"/>
          </p:cNvPicPr>
          <p:nvPr/>
        </p:nvPicPr>
        <p:blipFill>
          <a:blip r:embed="rId7"/>
          <a:stretch>
            <a:fillRect/>
          </a:stretch>
        </p:blipFill>
        <p:spPr>
          <a:xfrm>
            <a:off x="1114081" y="726640"/>
            <a:ext cx="1868337" cy="1868337"/>
          </a:xfrm>
          <a:prstGeom prst="rect">
            <a:avLst/>
          </a:prstGeom>
        </p:spPr>
      </p:pic>
    </p:spTree>
    <p:extLst>
      <p:ext uri="{BB962C8B-B14F-4D97-AF65-F5344CB8AC3E}">
        <p14:creationId xmlns:p14="http://schemas.microsoft.com/office/powerpoint/2010/main" val="8823518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Map&#10;&#10;Description automatically generated">
            <a:extLst>
              <a:ext uri="{FF2B5EF4-FFF2-40B4-BE49-F238E27FC236}">
                <a16:creationId xmlns:a16="http://schemas.microsoft.com/office/drawing/2014/main" id="{08023153-1ED3-4869-943F-F240575C0C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878" y="358308"/>
            <a:ext cx="6288874" cy="5800659"/>
          </a:xfrm>
          <a:prstGeom prst="rect">
            <a:avLst/>
          </a:prstGeom>
        </p:spPr>
      </p:pic>
      <p:pic>
        <p:nvPicPr>
          <p:cNvPr id="3" name="Picture 11" descr="A picture containing flower&#10;&#10;Description automatically generated">
            <a:extLst>
              <a:ext uri="{FF2B5EF4-FFF2-40B4-BE49-F238E27FC236}">
                <a16:creationId xmlns:a16="http://schemas.microsoft.com/office/drawing/2014/main" id="{639871F2-5680-4B0F-9A0E-12CB0E80F703}"/>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b="30822"/>
          <a:stretch/>
        </p:blipFill>
        <p:spPr>
          <a:xfrm>
            <a:off x="6482752" y="490860"/>
            <a:ext cx="5489305" cy="1888090"/>
          </a:xfrm>
          <a:prstGeom prst="rect">
            <a:avLst/>
          </a:prstGeom>
        </p:spPr>
      </p:pic>
      <p:sp>
        <p:nvSpPr>
          <p:cNvPr id="4" name="Equals 14">
            <a:extLst>
              <a:ext uri="{FF2B5EF4-FFF2-40B4-BE49-F238E27FC236}">
                <a16:creationId xmlns:a16="http://schemas.microsoft.com/office/drawing/2014/main" id="{99FABB79-6137-4548-B02C-5AECE542785C}"/>
              </a:ext>
            </a:extLst>
          </p:cNvPr>
          <p:cNvSpPr/>
          <p:nvPr/>
        </p:nvSpPr>
        <p:spPr>
          <a:xfrm>
            <a:off x="7767907" y="3429000"/>
            <a:ext cx="890337" cy="709863"/>
          </a:xfrm>
          <a:prstGeom prst="mathEqua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BE" dirty="0">
              <a:solidFill>
                <a:schemeClr val="tx1"/>
              </a:solidFill>
            </a:endParaRPr>
          </a:p>
        </p:txBody>
      </p:sp>
      <p:sp>
        <p:nvSpPr>
          <p:cNvPr id="5" name="ZoneTexte 10">
            <a:extLst>
              <a:ext uri="{FF2B5EF4-FFF2-40B4-BE49-F238E27FC236}">
                <a16:creationId xmlns:a16="http://schemas.microsoft.com/office/drawing/2014/main" id="{F9327422-87E9-448F-A2FB-2A1A47626660}"/>
              </a:ext>
            </a:extLst>
          </p:cNvPr>
          <p:cNvSpPr txBox="1"/>
          <p:nvPr/>
        </p:nvSpPr>
        <p:spPr>
          <a:xfrm>
            <a:off x="8658244" y="3060656"/>
            <a:ext cx="2995864" cy="1446550"/>
          </a:xfrm>
          <a:prstGeom prst="rect">
            <a:avLst/>
          </a:prstGeom>
          <a:noFill/>
        </p:spPr>
        <p:txBody>
          <a:bodyPr wrap="square" rtlCol="0">
            <a:spAutoFit/>
          </a:bodyPr>
          <a:lstStyle/>
          <a:p>
            <a:pPr algn="ctr"/>
            <a:r>
              <a:rPr lang="en-GB" sz="6000" b="1" dirty="0">
                <a:latin typeface="Arial Black" panose="020B0A04020102020204" pitchFamily="34" charset="0"/>
              </a:rPr>
              <a:t>+ 70% </a:t>
            </a:r>
          </a:p>
          <a:p>
            <a:pPr algn="ctr"/>
            <a:r>
              <a:rPr lang="en-GB" sz="2800" b="1" dirty="0">
                <a:latin typeface="Arial Black" panose="020B0A04020102020204" pitchFamily="34" charset="0"/>
              </a:rPr>
              <a:t>in 10 years</a:t>
            </a:r>
          </a:p>
        </p:txBody>
      </p:sp>
      <p:sp>
        <p:nvSpPr>
          <p:cNvPr id="6" name="CuadroTexto 5">
            <a:extLst>
              <a:ext uri="{FF2B5EF4-FFF2-40B4-BE49-F238E27FC236}">
                <a16:creationId xmlns:a16="http://schemas.microsoft.com/office/drawing/2014/main" id="{D9A8D289-42CC-4A95-8F09-F37986A81AEF}"/>
              </a:ext>
            </a:extLst>
          </p:cNvPr>
          <p:cNvSpPr txBox="1"/>
          <p:nvPr/>
        </p:nvSpPr>
        <p:spPr>
          <a:xfrm>
            <a:off x="9227404" y="6249618"/>
            <a:ext cx="2800347" cy="415498"/>
          </a:xfrm>
          <a:prstGeom prst="rect">
            <a:avLst/>
          </a:prstGeom>
          <a:noFill/>
        </p:spPr>
        <p:txBody>
          <a:bodyPr wrap="square" rtlCol="0">
            <a:spAutoFit/>
          </a:bodyPr>
          <a:lstStyle/>
          <a:p>
            <a:pPr algn="r"/>
            <a:r>
              <a:rPr lang="en-GB" sz="1050" i="1" dirty="0"/>
              <a:t>Source: ‘Fifth overview of Housing exclusion in Europe’ (FEANTSA, 2020)</a:t>
            </a:r>
          </a:p>
        </p:txBody>
      </p:sp>
    </p:spTree>
    <p:extLst>
      <p:ext uri="{BB962C8B-B14F-4D97-AF65-F5344CB8AC3E}">
        <p14:creationId xmlns:p14="http://schemas.microsoft.com/office/powerpoint/2010/main" val="11484632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E0FB7B-B974-C0D5-13F9-76D272BDB1AE}"/>
              </a:ext>
            </a:extLst>
          </p:cNvPr>
          <p:cNvPicPr>
            <a:picLocks noChangeAspect="1"/>
          </p:cNvPicPr>
          <p:nvPr/>
        </p:nvPicPr>
        <p:blipFill>
          <a:blip r:embed="rId3">
            <a:alphaModFix amt="59000"/>
          </a:blip>
          <a:stretch>
            <a:fillRect/>
          </a:stretch>
        </p:blipFill>
        <p:spPr>
          <a:xfrm>
            <a:off x="9777414" y="1877811"/>
            <a:ext cx="1752724" cy="1689873"/>
          </a:xfrm>
          <a:prstGeom prst="ellipse">
            <a:avLst/>
          </a:prstGeom>
          <a:ln>
            <a:solidFill>
              <a:schemeClr val="tx1"/>
            </a:solidFill>
            <a:prstDash val="dash"/>
          </a:ln>
          <a:effectLst>
            <a:softEdge rad="0"/>
          </a:effectLst>
        </p:spPr>
      </p:pic>
      <p:pic>
        <p:nvPicPr>
          <p:cNvPr id="1028" name="Picture 4" descr="Afficher l’image source">
            <a:extLst>
              <a:ext uri="{FF2B5EF4-FFF2-40B4-BE49-F238E27FC236}">
                <a16:creationId xmlns:a16="http://schemas.microsoft.com/office/drawing/2014/main" id="{8C4F7856-07FA-85BC-DDEC-2DC823E6532D}"/>
              </a:ext>
            </a:extLst>
          </p:cNvPr>
          <p:cNvPicPr>
            <a:picLocks noChangeAspect="1" noChangeArrowheads="1"/>
          </p:cNvPicPr>
          <p:nvPr/>
        </p:nvPicPr>
        <p:blipFill>
          <a:blip r:embed="rId4">
            <a:alphaModFix amt="44000"/>
            <a:extLst>
              <a:ext uri="{28A0092B-C50C-407E-A947-70E740481C1C}">
                <a14:useLocalDpi xmlns:a14="http://schemas.microsoft.com/office/drawing/2010/main" val="0"/>
              </a:ext>
            </a:extLst>
          </a:blip>
          <a:srcRect/>
          <a:stretch>
            <a:fillRect/>
          </a:stretch>
        </p:blipFill>
        <p:spPr bwMode="auto">
          <a:xfrm>
            <a:off x="618224" y="3734417"/>
            <a:ext cx="1745548" cy="1616323"/>
          </a:xfrm>
          <a:prstGeom prst="ellipse">
            <a:avLst/>
          </a:prstGeom>
          <a:noFill/>
          <a:ln>
            <a:noFill/>
          </a:ln>
          <a:effectLst>
            <a:glow>
              <a:schemeClr val="accent1"/>
            </a:glow>
            <a:outerShdw sx="1000" sy="1000" algn="ctr" rotWithShape="0">
              <a:srgbClr val="000000"/>
            </a:outerShdw>
            <a:reflection endPos="0" dir="5400000" sy="-100000" algn="bl" rotWithShape="0"/>
            <a:softEdge rad="112500"/>
          </a:effectLst>
        </p:spPr>
      </p:pic>
      <p:sp>
        <p:nvSpPr>
          <p:cNvPr id="3" name="Oval 2">
            <a:extLst>
              <a:ext uri="{FF2B5EF4-FFF2-40B4-BE49-F238E27FC236}">
                <a16:creationId xmlns:a16="http://schemas.microsoft.com/office/drawing/2014/main" id="{8512E30C-8195-4AF6-8731-5AC45C63569A}"/>
              </a:ext>
            </a:extLst>
          </p:cNvPr>
          <p:cNvSpPr/>
          <p:nvPr/>
        </p:nvSpPr>
        <p:spPr>
          <a:xfrm>
            <a:off x="593557" y="690952"/>
            <a:ext cx="1794882" cy="1750972"/>
          </a:xfrm>
          <a:prstGeom prst="ellipse">
            <a:avLst/>
          </a:prstGeom>
          <a:blipFill dpi="0" rotWithShape="1">
            <a:blip r:embed="rId5">
              <a:alphaModFix amt="60000"/>
            </a:blip>
            <a:srcRect/>
            <a:stretch>
              <a:fillRect/>
            </a:stretch>
          </a:blip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BE" dirty="0"/>
          </a:p>
        </p:txBody>
      </p:sp>
      <p:sp>
        <p:nvSpPr>
          <p:cNvPr id="7" name="TextBox 6">
            <a:extLst>
              <a:ext uri="{FF2B5EF4-FFF2-40B4-BE49-F238E27FC236}">
                <a16:creationId xmlns:a16="http://schemas.microsoft.com/office/drawing/2014/main" id="{B39A4B17-A06D-46D4-A2F8-6FA3E655E1B7}"/>
              </a:ext>
            </a:extLst>
          </p:cNvPr>
          <p:cNvSpPr txBox="1"/>
          <p:nvPr/>
        </p:nvSpPr>
        <p:spPr>
          <a:xfrm>
            <a:off x="793768" y="2383945"/>
            <a:ext cx="1419727" cy="369332"/>
          </a:xfrm>
          <a:prstGeom prst="rect">
            <a:avLst/>
          </a:prstGeom>
          <a:noFill/>
        </p:spPr>
        <p:txBody>
          <a:bodyPr wrap="square" rtlCol="0">
            <a:spAutoFit/>
          </a:bodyPr>
          <a:lstStyle/>
          <a:p>
            <a:r>
              <a:rPr lang="fr-BE" dirty="0">
                <a:solidFill>
                  <a:srgbClr val="FFFFFF"/>
                </a:solidFill>
                <a:highlight>
                  <a:srgbClr val="000000"/>
                </a:highlight>
                <a:latin typeface="Arial Black" panose="020B0A04020102020204" pitchFamily="34" charset="0"/>
              </a:rPr>
              <a:t> FRANCE</a:t>
            </a:r>
            <a:r>
              <a:rPr lang="fr-BE" dirty="0">
                <a:highlight>
                  <a:srgbClr val="000000"/>
                </a:highlight>
                <a:latin typeface="Arial Black" panose="020B0A04020102020204" pitchFamily="34" charset="0"/>
              </a:rPr>
              <a:t>.</a:t>
            </a:r>
            <a:r>
              <a:rPr lang="fr-BE" dirty="0">
                <a:solidFill>
                  <a:srgbClr val="FFFFFF"/>
                </a:solidFill>
                <a:highlight>
                  <a:srgbClr val="000000"/>
                </a:highlight>
                <a:latin typeface="Arial Black" panose="020B0A04020102020204" pitchFamily="34" charset="0"/>
              </a:rPr>
              <a:t>  </a:t>
            </a:r>
          </a:p>
        </p:txBody>
      </p:sp>
      <p:sp>
        <p:nvSpPr>
          <p:cNvPr id="8" name="TextBox 7">
            <a:extLst>
              <a:ext uri="{FF2B5EF4-FFF2-40B4-BE49-F238E27FC236}">
                <a16:creationId xmlns:a16="http://schemas.microsoft.com/office/drawing/2014/main" id="{6408F3B5-7FC2-4707-B744-E20475F24C6C}"/>
              </a:ext>
            </a:extLst>
          </p:cNvPr>
          <p:cNvSpPr txBox="1"/>
          <p:nvPr/>
        </p:nvSpPr>
        <p:spPr>
          <a:xfrm>
            <a:off x="793768" y="967288"/>
            <a:ext cx="1419727" cy="1138773"/>
          </a:xfrm>
          <a:prstGeom prst="rect">
            <a:avLst/>
          </a:prstGeom>
          <a:noFill/>
        </p:spPr>
        <p:txBody>
          <a:bodyPr wrap="square" rtlCol="0">
            <a:spAutoFit/>
          </a:bodyPr>
          <a:lstStyle/>
          <a:p>
            <a:pPr algn="ctr"/>
            <a:r>
              <a:rPr lang="fr-BE" sz="2800" b="1" dirty="0">
                <a:latin typeface="Arial Nova" panose="020B0504020202020204" pitchFamily="34" charset="0"/>
              </a:rPr>
              <a:t>+100%</a:t>
            </a:r>
          </a:p>
          <a:p>
            <a:pPr algn="ctr"/>
            <a:r>
              <a:rPr lang="en-GB" sz="2000" dirty="0">
                <a:latin typeface="Arial Nova" panose="020B0504020202020204" pitchFamily="34" charset="0"/>
              </a:rPr>
              <a:t>from</a:t>
            </a:r>
            <a:r>
              <a:rPr lang="fr-BE" sz="2000" dirty="0">
                <a:latin typeface="Arial Nova" panose="020B0504020202020204" pitchFamily="34" charset="0"/>
              </a:rPr>
              <a:t> 2012 to 2021</a:t>
            </a:r>
          </a:p>
        </p:txBody>
      </p:sp>
      <p:sp>
        <p:nvSpPr>
          <p:cNvPr id="9" name="TextBox 8">
            <a:extLst>
              <a:ext uri="{FF2B5EF4-FFF2-40B4-BE49-F238E27FC236}">
                <a16:creationId xmlns:a16="http://schemas.microsoft.com/office/drawing/2014/main" id="{02E1D1CB-A87C-4307-87B6-AF5545D4A76E}"/>
              </a:ext>
            </a:extLst>
          </p:cNvPr>
          <p:cNvSpPr txBox="1"/>
          <p:nvPr/>
        </p:nvSpPr>
        <p:spPr>
          <a:xfrm>
            <a:off x="73626" y="2670825"/>
            <a:ext cx="2995689" cy="923330"/>
          </a:xfrm>
          <a:prstGeom prst="rect">
            <a:avLst/>
          </a:prstGeom>
          <a:noFill/>
        </p:spPr>
        <p:txBody>
          <a:bodyPr wrap="square" rtlCol="0">
            <a:spAutoFit/>
          </a:bodyPr>
          <a:lstStyle/>
          <a:p>
            <a:pPr algn="ctr"/>
            <a:r>
              <a:rPr lang="en-GB" dirty="0">
                <a:latin typeface="Arial Nova" panose="020B0504020202020204" pitchFamily="34" charset="0"/>
              </a:rPr>
              <a:t>Estimated 300,000 people in homelessness in 2021 </a:t>
            </a:r>
            <a:r>
              <a:rPr lang="en-GB" i="1" dirty="0">
                <a:latin typeface="Arial Nova" panose="020B0504020202020204" pitchFamily="34" charset="0"/>
              </a:rPr>
              <a:t>(Fondation Abbé Pierre)</a:t>
            </a:r>
          </a:p>
        </p:txBody>
      </p:sp>
      <p:sp>
        <p:nvSpPr>
          <p:cNvPr id="14" name="Oval 13">
            <a:extLst>
              <a:ext uri="{FF2B5EF4-FFF2-40B4-BE49-F238E27FC236}">
                <a16:creationId xmlns:a16="http://schemas.microsoft.com/office/drawing/2014/main" id="{5AC592A8-519B-46CE-AD25-BE215842869B}"/>
              </a:ext>
            </a:extLst>
          </p:cNvPr>
          <p:cNvSpPr/>
          <p:nvPr/>
        </p:nvSpPr>
        <p:spPr>
          <a:xfrm>
            <a:off x="3584303" y="2203328"/>
            <a:ext cx="1632708" cy="1495193"/>
          </a:xfrm>
          <a:prstGeom prst="ellipse">
            <a:avLst/>
          </a:prstGeom>
          <a:blipFill dpi="0" rotWithShape="1">
            <a:blip r:embed="rId6">
              <a:alphaModFix amt="60000"/>
            </a:blip>
            <a:srcRect/>
            <a:stretch>
              <a:fillRect/>
            </a:stretch>
          </a:blip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BE" dirty="0"/>
          </a:p>
        </p:txBody>
      </p:sp>
      <p:sp>
        <p:nvSpPr>
          <p:cNvPr id="18" name="TextBox 17">
            <a:extLst>
              <a:ext uri="{FF2B5EF4-FFF2-40B4-BE49-F238E27FC236}">
                <a16:creationId xmlns:a16="http://schemas.microsoft.com/office/drawing/2014/main" id="{32987384-C442-4631-8758-9EA19369C200}"/>
              </a:ext>
            </a:extLst>
          </p:cNvPr>
          <p:cNvSpPr txBox="1"/>
          <p:nvPr/>
        </p:nvSpPr>
        <p:spPr>
          <a:xfrm>
            <a:off x="3450612" y="2363049"/>
            <a:ext cx="1877634" cy="1231106"/>
          </a:xfrm>
          <a:prstGeom prst="rect">
            <a:avLst/>
          </a:prstGeom>
          <a:noFill/>
        </p:spPr>
        <p:txBody>
          <a:bodyPr wrap="square" rtlCol="0">
            <a:spAutoFit/>
          </a:bodyPr>
          <a:lstStyle/>
          <a:p>
            <a:pPr algn="ctr"/>
            <a:r>
              <a:rPr lang="fr-BE" sz="2000" dirty="0">
                <a:latin typeface="Arial Black" panose="020B0A04020102020204" pitchFamily="34" charset="0"/>
              </a:rPr>
              <a:t>+19% </a:t>
            </a:r>
          </a:p>
          <a:p>
            <a:pPr algn="ctr"/>
            <a:r>
              <a:rPr lang="fr-BE" dirty="0">
                <a:latin typeface="Arial Nova" panose="020B0504020202020204" pitchFamily="34" charset="0"/>
              </a:rPr>
              <a:t>from May 2021 to February 2022</a:t>
            </a:r>
          </a:p>
        </p:txBody>
      </p:sp>
      <p:sp>
        <p:nvSpPr>
          <p:cNvPr id="19" name="TextBox 18">
            <a:extLst>
              <a:ext uri="{FF2B5EF4-FFF2-40B4-BE49-F238E27FC236}">
                <a16:creationId xmlns:a16="http://schemas.microsoft.com/office/drawing/2014/main" id="{3332238F-4A76-4017-924A-D679982C761E}"/>
              </a:ext>
            </a:extLst>
          </p:cNvPr>
          <p:cNvSpPr txBox="1"/>
          <p:nvPr/>
        </p:nvSpPr>
        <p:spPr>
          <a:xfrm>
            <a:off x="3689076" y="3661876"/>
            <a:ext cx="1527008" cy="369332"/>
          </a:xfrm>
          <a:prstGeom prst="rect">
            <a:avLst/>
          </a:prstGeom>
          <a:noFill/>
        </p:spPr>
        <p:txBody>
          <a:bodyPr wrap="square" rtlCol="0">
            <a:spAutoFit/>
          </a:bodyPr>
          <a:lstStyle/>
          <a:p>
            <a:r>
              <a:rPr lang="fr-BE" dirty="0">
                <a:solidFill>
                  <a:srgbClr val="FFFFFF"/>
                </a:solidFill>
                <a:highlight>
                  <a:srgbClr val="000000"/>
                </a:highlight>
                <a:latin typeface="Arial Black" panose="020B0A04020102020204" pitchFamily="34" charset="0"/>
              </a:rPr>
              <a:t> IRELAND</a:t>
            </a:r>
            <a:r>
              <a:rPr lang="fr-BE" dirty="0">
                <a:highlight>
                  <a:srgbClr val="000000"/>
                </a:highlight>
                <a:latin typeface="Arial Black" panose="020B0A04020102020204" pitchFamily="34" charset="0"/>
              </a:rPr>
              <a:t>.</a:t>
            </a:r>
            <a:r>
              <a:rPr lang="fr-BE" dirty="0">
                <a:solidFill>
                  <a:srgbClr val="FFFFFF"/>
                </a:solidFill>
                <a:highlight>
                  <a:srgbClr val="000000"/>
                </a:highlight>
                <a:latin typeface="Arial Black" panose="020B0A04020102020204" pitchFamily="34" charset="0"/>
              </a:rPr>
              <a:t>  </a:t>
            </a:r>
          </a:p>
        </p:txBody>
      </p:sp>
      <p:sp>
        <p:nvSpPr>
          <p:cNvPr id="20" name="TextBox 19">
            <a:extLst>
              <a:ext uri="{FF2B5EF4-FFF2-40B4-BE49-F238E27FC236}">
                <a16:creationId xmlns:a16="http://schemas.microsoft.com/office/drawing/2014/main" id="{198BB7FC-68CC-4373-BEA4-D7342CA472DD}"/>
              </a:ext>
            </a:extLst>
          </p:cNvPr>
          <p:cNvSpPr txBox="1"/>
          <p:nvPr/>
        </p:nvSpPr>
        <p:spPr>
          <a:xfrm>
            <a:off x="2795988" y="3994281"/>
            <a:ext cx="3313184" cy="923330"/>
          </a:xfrm>
          <a:prstGeom prst="rect">
            <a:avLst/>
          </a:prstGeom>
          <a:noFill/>
        </p:spPr>
        <p:txBody>
          <a:bodyPr wrap="square" rtlCol="0">
            <a:spAutoFit/>
          </a:bodyPr>
          <a:lstStyle/>
          <a:p>
            <a:pPr algn="ctr"/>
            <a:r>
              <a:rPr lang="en-GB" dirty="0">
                <a:latin typeface="Arial Nova" panose="020B0504020202020204" pitchFamily="34" charset="0"/>
              </a:rPr>
              <a:t>9,492 people in emergency accommodation in February 2022 (</a:t>
            </a:r>
            <a:r>
              <a:rPr lang="en-GB" i="1" dirty="0">
                <a:latin typeface="Arial Nova" panose="020B0504020202020204" pitchFamily="34" charset="0"/>
              </a:rPr>
              <a:t>Department of Housing) </a:t>
            </a:r>
            <a:endParaRPr lang="en-GB" dirty="0">
              <a:latin typeface="Arial Nova" panose="020B0504020202020204" pitchFamily="34" charset="0"/>
            </a:endParaRPr>
          </a:p>
        </p:txBody>
      </p:sp>
      <p:sp>
        <p:nvSpPr>
          <p:cNvPr id="21" name="Oval 20">
            <a:extLst>
              <a:ext uri="{FF2B5EF4-FFF2-40B4-BE49-F238E27FC236}">
                <a16:creationId xmlns:a16="http://schemas.microsoft.com/office/drawing/2014/main" id="{024EA5EC-47E5-449D-AE83-AFAF187E64EB}"/>
              </a:ext>
            </a:extLst>
          </p:cNvPr>
          <p:cNvSpPr/>
          <p:nvPr/>
        </p:nvSpPr>
        <p:spPr>
          <a:xfrm>
            <a:off x="6105151" y="891260"/>
            <a:ext cx="1664369" cy="1576098"/>
          </a:xfrm>
          <a:prstGeom prst="ellipse">
            <a:avLst/>
          </a:prstGeom>
          <a:blipFill>
            <a:blip r:embed="rId7">
              <a:alphaModFix amt="60000"/>
            </a:blip>
            <a:stretch>
              <a:fillRect/>
            </a:stretch>
          </a:blip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BE" dirty="0"/>
          </a:p>
        </p:txBody>
      </p:sp>
      <p:sp>
        <p:nvSpPr>
          <p:cNvPr id="22" name="TextBox 21">
            <a:extLst>
              <a:ext uri="{FF2B5EF4-FFF2-40B4-BE49-F238E27FC236}">
                <a16:creationId xmlns:a16="http://schemas.microsoft.com/office/drawing/2014/main" id="{1421416E-30B0-412B-9F0F-32F75F8717FC}"/>
              </a:ext>
            </a:extLst>
          </p:cNvPr>
          <p:cNvSpPr txBox="1"/>
          <p:nvPr/>
        </p:nvSpPr>
        <p:spPr>
          <a:xfrm>
            <a:off x="6109474" y="1170979"/>
            <a:ext cx="1634288" cy="1138773"/>
          </a:xfrm>
          <a:prstGeom prst="rect">
            <a:avLst/>
          </a:prstGeom>
          <a:noFill/>
        </p:spPr>
        <p:txBody>
          <a:bodyPr wrap="square" rtlCol="0">
            <a:spAutoFit/>
          </a:bodyPr>
          <a:lstStyle/>
          <a:p>
            <a:pPr algn="ctr"/>
            <a:r>
              <a:rPr lang="fr-BE" sz="2800" dirty="0">
                <a:latin typeface="Arial Black" panose="020B0A04020102020204" pitchFamily="34" charset="0"/>
              </a:rPr>
              <a:t>+90% </a:t>
            </a:r>
          </a:p>
          <a:p>
            <a:pPr algn="ctr"/>
            <a:r>
              <a:rPr lang="fr-BE" sz="2000" dirty="0">
                <a:latin typeface="Arial Nova" panose="020B0504020202020204" pitchFamily="34" charset="0"/>
              </a:rPr>
              <a:t>from 2009 to 2021</a:t>
            </a:r>
          </a:p>
        </p:txBody>
      </p:sp>
      <p:sp>
        <p:nvSpPr>
          <p:cNvPr id="23" name="TextBox 22">
            <a:extLst>
              <a:ext uri="{FF2B5EF4-FFF2-40B4-BE49-F238E27FC236}">
                <a16:creationId xmlns:a16="http://schemas.microsoft.com/office/drawing/2014/main" id="{BAD059BC-65F0-4402-B708-77D757BE7674}"/>
              </a:ext>
            </a:extLst>
          </p:cNvPr>
          <p:cNvSpPr txBox="1"/>
          <p:nvPr/>
        </p:nvSpPr>
        <p:spPr>
          <a:xfrm>
            <a:off x="5612135" y="2416953"/>
            <a:ext cx="2937713" cy="369332"/>
          </a:xfrm>
          <a:prstGeom prst="rect">
            <a:avLst/>
          </a:prstGeom>
          <a:noFill/>
        </p:spPr>
        <p:txBody>
          <a:bodyPr wrap="square" rtlCol="0">
            <a:spAutoFit/>
          </a:bodyPr>
          <a:lstStyle/>
          <a:p>
            <a:r>
              <a:rPr lang="fr-BE" dirty="0">
                <a:solidFill>
                  <a:srgbClr val="FFFFFF"/>
                </a:solidFill>
                <a:highlight>
                  <a:srgbClr val="000000"/>
                </a:highlight>
                <a:latin typeface="Arial Black" panose="020B0A04020102020204" pitchFamily="34" charset="0"/>
              </a:rPr>
              <a:t> THE NETHERLANDS</a:t>
            </a:r>
            <a:r>
              <a:rPr lang="fr-BE" dirty="0">
                <a:highlight>
                  <a:srgbClr val="000000"/>
                </a:highlight>
                <a:latin typeface="Arial Black" panose="020B0A04020102020204" pitchFamily="34" charset="0"/>
              </a:rPr>
              <a:t>.</a:t>
            </a:r>
            <a:r>
              <a:rPr lang="fr-BE" dirty="0">
                <a:solidFill>
                  <a:srgbClr val="FFFFFF"/>
                </a:solidFill>
                <a:highlight>
                  <a:srgbClr val="000000"/>
                </a:highlight>
                <a:latin typeface="Arial Black" panose="020B0A04020102020204" pitchFamily="34" charset="0"/>
              </a:rPr>
              <a:t>  </a:t>
            </a:r>
          </a:p>
        </p:txBody>
      </p:sp>
      <p:sp>
        <p:nvSpPr>
          <p:cNvPr id="24" name="TextBox 23">
            <a:extLst>
              <a:ext uri="{FF2B5EF4-FFF2-40B4-BE49-F238E27FC236}">
                <a16:creationId xmlns:a16="http://schemas.microsoft.com/office/drawing/2014/main" id="{3B6D8633-70FA-4170-9A68-90425C88C23D}"/>
              </a:ext>
            </a:extLst>
          </p:cNvPr>
          <p:cNvSpPr txBox="1"/>
          <p:nvPr/>
        </p:nvSpPr>
        <p:spPr>
          <a:xfrm>
            <a:off x="5500692" y="2764586"/>
            <a:ext cx="3160600" cy="923330"/>
          </a:xfrm>
          <a:prstGeom prst="rect">
            <a:avLst/>
          </a:prstGeom>
          <a:noFill/>
        </p:spPr>
        <p:txBody>
          <a:bodyPr wrap="square" rtlCol="0">
            <a:spAutoFit/>
          </a:bodyPr>
          <a:lstStyle/>
          <a:p>
            <a:pPr algn="ctr"/>
            <a:r>
              <a:rPr lang="en-GB" dirty="0">
                <a:latin typeface="Arial Nova" panose="020B0504020202020204" pitchFamily="34" charset="0"/>
              </a:rPr>
              <a:t>32,000 people at 1 January 2021 </a:t>
            </a:r>
            <a:r>
              <a:rPr lang="en-GB" i="1" dirty="0">
                <a:latin typeface="Arial Nova" panose="020B0504020202020204" pitchFamily="34" charset="0"/>
              </a:rPr>
              <a:t>(CBS - official statistics of the Netherlands)</a:t>
            </a:r>
          </a:p>
        </p:txBody>
      </p:sp>
      <p:sp>
        <p:nvSpPr>
          <p:cNvPr id="27" name="TextBox 26">
            <a:extLst>
              <a:ext uri="{FF2B5EF4-FFF2-40B4-BE49-F238E27FC236}">
                <a16:creationId xmlns:a16="http://schemas.microsoft.com/office/drawing/2014/main" id="{EF5B24A7-B231-4439-A978-83A2DE45DD7F}"/>
              </a:ext>
            </a:extLst>
          </p:cNvPr>
          <p:cNvSpPr txBox="1"/>
          <p:nvPr/>
        </p:nvSpPr>
        <p:spPr>
          <a:xfrm>
            <a:off x="4846291" y="5740511"/>
            <a:ext cx="3950859" cy="923330"/>
          </a:xfrm>
          <a:prstGeom prst="rect">
            <a:avLst/>
          </a:prstGeom>
          <a:noFill/>
        </p:spPr>
        <p:txBody>
          <a:bodyPr wrap="square" rtlCol="0">
            <a:spAutoFit/>
          </a:bodyPr>
          <a:lstStyle/>
          <a:p>
            <a:pPr algn="ctr"/>
            <a:r>
              <a:rPr lang="en-GB" dirty="0">
                <a:latin typeface="Arial Nova" panose="020B0504020202020204" pitchFamily="34" charset="0"/>
              </a:rPr>
              <a:t>Received welfare benefits due to homelessness </a:t>
            </a:r>
            <a:r>
              <a:rPr lang="en-GB" i="1" dirty="0">
                <a:latin typeface="Arial Nova" panose="020B0504020202020204" pitchFamily="34" charset="0"/>
              </a:rPr>
              <a:t>(Ministry of Family, Labour and Social Policy)</a:t>
            </a:r>
          </a:p>
        </p:txBody>
      </p:sp>
      <p:sp>
        <p:nvSpPr>
          <p:cNvPr id="28" name="TextBox 27">
            <a:extLst>
              <a:ext uri="{FF2B5EF4-FFF2-40B4-BE49-F238E27FC236}">
                <a16:creationId xmlns:a16="http://schemas.microsoft.com/office/drawing/2014/main" id="{9FC9CC4C-0455-48E6-86EC-BCDE6AD89C02}"/>
              </a:ext>
            </a:extLst>
          </p:cNvPr>
          <p:cNvSpPr txBox="1"/>
          <p:nvPr/>
        </p:nvSpPr>
        <p:spPr>
          <a:xfrm>
            <a:off x="7147599" y="5449948"/>
            <a:ext cx="1927933" cy="369332"/>
          </a:xfrm>
          <a:prstGeom prst="rect">
            <a:avLst/>
          </a:prstGeom>
          <a:noFill/>
        </p:spPr>
        <p:txBody>
          <a:bodyPr wrap="square" rtlCol="0">
            <a:spAutoFit/>
          </a:bodyPr>
          <a:lstStyle/>
          <a:p>
            <a:r>
              <a:rPr lang="fr-BE" dirty="0">
                <a:solidFill>
                  <a:srgbClr val="FFFFFF"/>
                </a:solidFill>
                <a:highlight>
                  <a:srgbClr val="000000"/>
                </a:highlight>
                <a:latin typeface="Arial Black" panose="020B0A04020102020204" pitchFamily="34" charset="0"/>
              </a:rPr>
              <a:t> POLAND</a:t>
            </a:r>
            <a:r>
              <a:rPr lang="fr-BE" dirty="0">
                <a:highlight>
                  <a:srgbClr val="000000"/>
                </a:highlight>
                <a:latin typeface="Arial Black" panose="020B0A04020102020204" pitchFamily="34" charset="0"/>
              </a:rPr>
              <a:t>.</a:t>
            </a:r>
            <a:r>
              <a:rPr lang="fr-BE" dirty="0">
                <a:solidFill>
                  <a:srgbClr val="FFFFFF"/>
                </a:solidFill>
                <a:highlight>
                  <a:srgbClr val="000000"/>
                </a:highlight>
                <a:latin typeface="Arial Black" panose="020B0A04020102020204" pitchFamily="34" charset="0"/>
              </a:rPr>
              <a:t>  </a:t>
            </a:r>
          </a:p>
        </p:txBody>
      </p:sp>
      <p:sp>
        <p:nvSpPr>
          <p:cNvPr id="30" name="TextBox 29">
            <a:extLst>
              <a:ext uri="{FF2B5EF4-FFF2-40B4-BE49-F238E27FC236}">
                <a16:creationId xmlns:a16="http://schemas.microsoft.com/office/drawing/2014/main" id="{0B514BB6-7E8F-4272-BD3C-251334E0D93E}"/>
              </a:ext>
            </a:extLst>
          </p:cNvPr>
          <p:cNvSpPr txBox="1"/>
          <p:nvPr/>
        </p:nvSpPr>
        <p:spPr>
          <a:xfrm>
            <a:off x="793768" y="3993887"/>
            <a:ext cx="1419727" cy="1138773"/>
          </a:xfrm>
          <a:prstGeom prst="rect">
            <a:avLst/>
          </a:prstGeom>
          <a:noFill/>
        </p:spPr>
        <p:txBody>
          <a:bodyPr wrap="square" rtlCol="0">
            <a:spAutoFit/>
          </a:bodyPr>
          <a:lstStyle/>
          <a:p>
            <a:pPr algn="ctr"/>
            <a:r>
              <a:rPr lang="fr-BE" sz="2800" dirty="0">
                <a:latin typeface="Arial Black" panose="020B0A04020102020204" pitchFamily="34" charset="0"/>
              </a:rPr>
              <a:t>+30% </a:t>
            </a:r>
          </a:p>
          <a:p>
            <a:pPr algn="ctr"/>
            <a:r>
              <a:rPr lang="fr-BE" sz="2000" dirty="0">
                <a:latin typeface="Arial Nova" panose="020B0504020202020204" pitchFamily="34" charset="0"/>
              </a:rPr>
              <a:t>from 2010 to 2020</a:t>
            </a:r>
          </a:p>
        </p:txBody>
      </p:sp>
      <p:sp>
        <p:nvSpPr>
          <p:cNvPr id="31" name="TextBox 30">
            <a:extLst>
              <a:ext uri="{FF2B5EF4-FFF2-40B4-BE49-F238E27FC236}">
                <a16:creationId xmlns:a16="http://schemas.microsoft.com/office/drawing/2014/main" id="{4846FB8E-7551-40DA-8E3F-B3B7BE3B0291}"/>
              </a:ext>
            </a:extLst>
          </p:cNvPr>
          <p:cNvSpPr txBox="1"/>
          <p:nvPr/>
        </p:nvSpPr>
        <p:spPr>
          <a:xfrm>
            <a:off x="1037131" y="5229170"/>
            <a:ext cx="1882121" cy="338554"/>
          </a:xfrm>
          <a:prstGeom prst="rect">
            <a:avLst/>
          </a:prstGeom>
          <a:noFill/>
        </p:spPr>
        <p:txBody>
          <a:bodyPr wrap="square" rtlCol="0">
            <a:spAutoFit/>
          </a:bodyPr>
          <a:lstStyle/>
          <a:p>
            <a:r>
              <a:rPr lang="fr-BE" sz="1600" dirty="0">
                <a:solidFill>
                  <a:srgbClr val="FFFFFF"/>
                </a:solidFill>
                <a:highlight>
                  <a:srgbClr val="000000"/>
                </a:highlight>
                <a:latin typeface="Arial Black" panose="020B0A04020102020204" pitchFamily="34" charset="0"/>
              </a:rPr>
              <a:t> SPAIN</a:t>
            </a:r>
            <a:r>
              <a:rPr lang="fr-BE" sz="1600" dirty="0">
                <a:highlight>
                  <a:srgbClr val="000000"/>
                </a:highlight>
                <a:latin typeface="Arial Black" panose="020B0A04020102020204" pitchFamily="34" charset="0"/>
              </a:rPr>
              <a:t>.</a:t>
            </a:r>
            <a:r>
              <a:rPr lang="fr-BE" sz="1600" dirty="0">
                <a:solidFill>
                  <a:srgbClr val="FFFFFF"/>
                </a:solidFill>
                <a:highlight>
                  <a:srgbClr val="000000"/>
                </a:highlight>
                <a:latin typeface="Arial Black" panose="020B0A04020102020204" pitchFamily="34" charset="0"/>
              </a:rPr>
              <a:t>  </a:t>
            </a:r>
          </a:p>
        </p:txBody>
      </p:sp>
      <p:sp>
        <p:nvSpPr>
          <p:cNvPr id="32" name="TextBox 31">
            <a:extLst>
              <a:ext uri="{FF2B5EF4-FFF2-40B4-BE49-F238E27FC236}">
                <a16:creationId xmlns:a16="http://schemas.microsoft.com/office/drawing/2014/main" id="{0B022D29-D528-4377-B301-FE0A77DEC1DD}"/>
              </a:ext>
            </a:extLst>
          </p:cNvPr>
          <p:cNvSpPr txBox="1"/>
          <p:nvPr/>
        </p:nvSpPr>
        <p:spPr>
          <a:xfrm>
            <a:off x="0" y="5543760"/>
            <a:ext cx="3714895" cy="923330"/>
          </a:xfrm>
          <a:prstGeom prst="rect">
            <a:avLst/>
          </a:prstGeom>
          <a:noFill/>
        </p:spPr>
        <p:txBody>
          <a:bodyPr wrap="square" rtlCol="0">
            <a:spAutoFit/>
          </a:bodyPr>
          <a:lstStyle/>
          <a:p>
            <a:pPr algn="ctr"/>
            <a:r>
              <a:rPr lang="en-GB" dirty="0">
                <a:latin typeface="Arial Nova" panose="020B0504020202020204" pitchFamily="34" charset="0"/>
              </a:rPr>
              <a:t>Average of 17,772 people/day in emergency accommodation </a:t>
            </a:r>
            <a:r>
              <a:rPr lang="en-GB" i="1" dirty="0">
                <a:latin typeface="Arial Nova" panose="020B0504020202020204" pitchFamily="34" charset="0"/>
              </a:rPr>
              <a:t>(National Institute of Statistics)</a:t>
            </a:r>
          </a:p>
        </p:txBody>
      </p:sp>
      <p:sp>
        <p:nvSpPr>
          <p:cNvPr id="34" name="TextBox 33">
            <a:extLst>
              <a:ext uri="{FF2B5EF4-FFF2-40B4-BE49-F238E27FC236}">
                <a16:creationId xmlns:a16="http://schemas.microsoft.com/office/drawing/2014/main" id="{6698906C-849D-4462-8F4C-B44C9EFF2ABA}"/>
              </a:ext>
            </a:extLst>
          </p:cNvPr>
          <p:cNvSpPr txBox="1"/>
          <p:nvPr/>
        </p:nvSpPr>
        <p:spPr>
          <a:xfrm>
            <a:off x="9649592" y="2180738"/>
            <a:ext cx="1948851" cy="1015663"/>
          </a:xfrm>
          <a:prstGeom prst="rect">
            <a:avLst/>
          </a:prstGeom>
          <a:noFill/>
        </p:spPr>
        <p:txBody>
          <a:bodyPr wrap="square" rtlCol="0">
            <a:spAutoFit/>
          </a:bodyPr>
          <a:lstStyle/>
          <a:p>
            <a:pPr algn="ctr"/>
            <a:r>
              <a:rPr lang="fr-BE" sz="2400" b="1" dirty="0">
                <a:latin typeface="Arial Nova" panose="020B0504020202020204" pitchFamily="34" charset="0"/>
                <a:cs typeface="Arial" panose="020B0604020202020204" pitchFamily="34" charset="0"/>
              </a:rPr>
              <a:t>2,600</a:t>
            </a:r>
            <a:r>
              <a:rPr lang="fr-BE" sz="2000" b="1" dirty="0">
                <a:latin typeface="Arial Nova" panose="020B0504020202020204" pitchFamily="34" charset="0"/>
                <a:cs typeface="Arial" panose="020B0604020202020204" pitchFamily="34" charset="0"/>
              </a:rPr>
              <a:t> </a:t>
            </a:r>
          </a:p>
          <a:p>
            <a:pPr algn="ctr"/>
            <a:r>
              <a:rPr lang="fr-BE" dirty="0">
                <a:latin typeface="Arial Nova" panose="020B0504020202020204" pitchFamily="34" charset="0"/>
                <a:cs typeface="Arial" panose="020B0604020202020204" pitchFamily="34" charset="0"/>
              </a:rPr>
              <a:t>minors living in homelessness</a:t>
            </a:r>
          </a:p>
        </p:txBody>
      </p:sp>
      <p:sp>
        <p:nvSpPr>
          <p:cNvPr id="38" name="Title 6">
            <a:extLst>
              <a:ext uri="{FF2B5EF4-FFF2-40B4-BE49-F238E27FC236}">
                <a16:creationId xmlns:a16="http://schemas.microsoft.com/office/drawing/2014/main" id="{82D1277D-5909-6EC0-49C8-D4ED834892DF}"/>
              </a:ext>
            </a:extLst>
          </p:cNvPr>
          <p:cNvSpPr txBox="1">
            <a:spLocks/>
          </p:cNvSpPr>
          <p:nvPr/>
        </p:nvSpPr>
        <p:spPr>
          <a:xfrm>
            <a:off x="2213495" y="222813"/>
            <a:ext cx="9720263" cy="601663"/>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n-GB" dirty="0"/>
              <a:t>Estimated numbers of people experiencing homelessness</a:t>
            </a:r>
          </a:p>
        </p:txBody>
      </p:sp>
      <p:sp>
        <p:nvSpPr>
          <p:cNvPr id="39" name="CuadroTexto 7">
            <a:extLst>
              <a:ext uri="{FF2B5EF4-FFF2-40B4-BE49-F238E27FC236}">
                <a16:creationId xmlns:a16="http://schemas.microsoft.com/office/drawing/2014/main" id="{ECFD1B55-8AAE-5AF7-51D2-13214F84878F}"/>
              </a:ext>
            </a:extLst>
          </p:cNvPr>
          <p:cNvSpPr txBox="1"/>
          <p:nvPr/>
        </p:nvSpPr>
        <p:spPr>
          <a:xfrm>
            <a:off x="8293408" y="6396317"/>
            <a:ext cx="3862873" cy="430887"/>
          </a:xfrm>
          <a:prstGeom prst="rect">
            <a:avLst/>
          </a:prstGeom>
          <a:noFill/>
        </p:spPr>
        <p:txBody>
          <a:bodyPr wrap="square" rtlCol="0">
            <a:spAutoFit/>
          </a:bodyPr>
          <a:lstStyle/>
          <a:p>
            <a:pPr algn="r"/>
            <a:r>
              <a:rPr lang="en-GB" sz="1100" i="1" dirty="0"/>
              <a:t>Source: </a:t>
            </a:r>
            <a:r>
              <a:rPr lang="en-GB" sz="1100" i="1" dirty="0">
                <a:solidFill>
                  <a:srgbClr val="6B9F25"/>
                </a:solidFill>
                <a:hlinkClick r:id="rId8">
                  <a:extLst>
                    <a:ext uri="{A12FA001-AC4F-418D-AE19-62706E023703}">
                      <ahyp:hlinkClr xmlns:ahyp="http://schemas.microsoft.com/office/drawing/2018/hyperlinkcolor" val="tx"/>
                    </a:ext>
                  </a:extLst>
                </a:hlinkClick>
              </a:rPr>
              <a:t>‘</a:t>
            </a:r>
            <a:r>
              <a:rPr lang="en-GB" sz="1100" i="1" dirty="0">
                <a:solidFill>
                  <a:schemeClr val="accent1"/>
                </a:solidFill>
                <a:hlinkClick r:id="rId8">
                  <a:extLst>
                    <a:ext uri="{A12FA001-AC4F-418D-AE19-62706E023703}">
                      <ahyp:hlinkClr xmlns:ahyp="http://schemas.microsoft.com/office/drawing/2018/hyperlinkcolor" val="tx"/>
                    </a:ext>
                  </a:extLst>
                </a:hlinkClick>
              </a:rPr>
              <a:t>Seventh overview of Housing exclusion in Europe</a:t>
            </a:r>
            <a:r>
              <a:rPr lang="en-GB" sz="1100" i="1" dirty="0"/>
              <a:t>’ (FEANTSA, 2022), extracted from EUROSTAT/EUSILC (2020</a:t>
            </a:r>
            <a:r>
              <a:rPr lang="es-ES" sz="1100" i="1" dirty="0"/>
              <a:t>)</a:t>
            </a:r>
          </a:p>
        </p:txBody>
      </p:sp>
      <p:pic>
        <p:nvPicPr>
          <p:cNvPr id="1026" name="Picture 2" descr="Afficher l’image source">
            <a:extLst>
              <a:ext uri="{FF2B5EF4-FFF2-40B4-BE49-F238E27FC236}">
                <a16:creationId xmlns:a16="http://schemas.microsoft.com/office/drawing/2014/main" id="{50E37CE4-D562-3FC0-4E43-362662D32D7C}"/>
              </a:ext>
            </a:extLst>
          </p:cNvPr>
          <p:cNvPicPr>
            <a:picLocks noChangeAspect="1" noChangeArrowheads="1"/>
          </p:cNvPicPr>
          <p:nvPr/>
        </p:nvPicPr>
        <p:blipFill>
          <a:blip r:embed="rId9">
            <a:alphaModFix amt="68000"/>
            <a:extLst>
              <a:ext uri="{28A0092B-C50C-407E-A947-70E740481C1C}">
                <a14:useLocalDpi xmlns:a14="http://schemas.microsoft.com/office/drawing/2010/main" val="0"/>
              </a:ext>
            </a:extLst>
          </a:blip>
          <a:srcRect/>
          <a:stretch>
            <a:fillRect/>
          </a:stretch>
        </p:blipFill>
        <p:spPr bwMode="auto">
          <a:xfrm>
            <a:off x="7028584" y="3815648"/>
            <a:ext cx="1632708" cy="1629103"/>
          </a:xfrm>
          <a:prstGeom prst="ellipse">
            <a:avLst/>
          </a:prstGeom>
          <a:ln w="9525">
            <a:solidFill>
              <a:schemeClr val="tx1"/>
            </a:solidFill>
            <a:prstDash val="dash"/>
          </a:ln>
          <a:effectLst>
            <a:softEdge rad="0"/>
          </a:effectLst>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B80B6699-2B5C-48D0-B8AA-99E34B56D263}"/>
              </a:ext>
            </a:extLst>
          </p:cNvPr>
          <p:cNvSpPr txBox="1"/>
          <p:nvPr/>
        </p:nvSpPr>
        <p:spPr>
          <a:xfrm>
            <a:off x="7154875" y="4158363"/>
            <a:ext cx="1419727" cy="1138773"/>
          </a:xfrm>
          <a:prstGeom prst="rect">
            <a:avLst/>
          </a:prstGeom>
          <a:noFill/>
        </p:spPr>
        <p:txBody>
          <a:bodyPr wrap="square" rtlCol="0">
            <a:spAutoFit/>
          </a:bodyPr>
          <a:lstStyle/>
          <a:p>
            <a:pPr algn="ctr"/>
            <a:r>
              <a:rPr lang="fr-BE" sz="2800" b="1" dirty="0">
                <a:latin typeface="Arial Nova" panose="020B0504020202020204" pitchFamily="34" charset="0"/>
              </a:rPr>
              <a:t>37,705</a:t>
            </a:r>
            <a:r>
              <a:rPr lang="fr-BE" dirty="0">
                <a:latin typeface="Arial Nova" panose="020B0504020202020204" pitchFamily="34" charset="0"/>
              </a:rPr>
              <a:t> </a:t>
            </a:r>
            <a:r>
              <a:rPr lang="fr-BE" sz="2000" dirty="0">
                <a:latin typeface="Arial Nova" panose="020B0504020202020204" pitchFamily="34" charset="0"/>
              </a:rPr>
              <a:t>people in 2020</a:t>
            </a:r>
            <a:endParaRPr lang="fr-BE" dirty="0">
              <a:latin typeface="Arial Nova" panose="020B0504020202020204" pitchFamily="34" charset="0"/>
            </a:endParaRPr>
          </a:p>
        </p:txBody>
      </p:sp>
      <p:sp>
        <p:nvSpPr>
          <p:cNvPr id="37" name="TextBox 36">
            <a:extLst>
              <a:ext uri="{FF2B5EF4-FFF2-40B4-BE49-F238E27FC236}">
                <a16:creationId xmlns:a16="http://schemas.microsoft.com/office/drawing/2014/main" id="{9C883778-13F7-D78D-801B-170EF23FCBC1}"/>
              </a:ext>
            </a:extLst>
          </p:cNvPr>
          <p:cNvSpPr txBox="1"/>
          <p:nvPr/>
        </p:nvSpPr>
        <p:spPr>
          <a:xfrm>
            <a:off x="9285666" y="3549751"/>
            <a:ext cx="2937713" cy="369332"/>
          </a:xfrm>
          <a:prstGeom prst="rect">
            <a:avLst/>
          </a:prstGeom>
          <a:noFill/>
        </p:spPr>
        <p:txBody>
          <a:bodyPr wrap="square" rtlCol="0">
            <a:spAutoFit/>
          </a:bodyPr>
          <a:lstStyle/>
          <a:p>
            <a:r>
              <a:rPr lang="fr-BE" dirty="0">
                <a:solidFill>
                  <a:srgbClr val="FFFFFF"/>
                </a:solidFill>
                <a:highlight>
                  <a:srgbClr val="000000"/>
                </a:highlight>
                <a:latin typeface="Arial Black" panose="020B0A04020102020204" pitchFamily="34" charset="0"/>
              </a:rPr>
              <a:t> CZECH REPUBLIC</a:t>
            </a:r>
            <a:r>
              <a:rPr lang="fr-BE" dirty="0">
                <a:highlight>
                  <a:srgbClr val="000000"/>
                </a:highlight>
                <a:latin typeface="Arial Black" panose="020B0A04020102020204" pitchFamily="34" charset="0"/>
              </a:rPr>
              <a:t>.</a:t>
            </a:r>
            <a:r>
              <a:rPr lang="fr-BE" dirty="0">
                <a:solidFill>
                  <a:srgbClr val="FFFFFF"/>
                </a:solidFill>
                <a:highlight>
                  <a:srgbClr val="000000"/>
                </a:highlight>
                <a:latin typeface="Arial Black" panose="020B0A04020102020204" pitchFamily="34" charset="0"/>
              </a:rPr>
              <a:t>  </a:t>
            </a:r>
          </a:p>
        </p:txBody>
      </p:sp>
      <p:sp>
        <p:nvSpPr>
          <p:cNvPr id="40" name="TextBox 39">
            <a:extLst>
              <a:ext uri="{FF2B5EF4-FFF2-40B4-BE49-F238E27FC236}">
                <a16:creationId xmlns:a16="http://schemas.microsoft.com/office/drawing/2014/main" id="{EBD92A21-A172-09C8-C192-EB1B10F2ACA4}"/>
              </a:ext>
            </a:extLst>
          </p:cNvPr>
          <p:cNvSpPr txBox="1"/>
          <p:nvPr/>
        </p:nvSpPr>
        <p:spPr>
          <a:xfrm>
            <a:off x="8986829" y="3839016"/>
            <a:ext cx="3137769" cy="1077218"/>
          </a:xfrm>
          <a:prstGeom prst="rect">
            <a:avLst/>
          </a:prstGeom>
          <a:noFill/>
        </p:spPr>
        <p:txBody>
          <a:bodyPr wrap="square" rtlCol="0">
            <a:spAutoFit/>
          </a:bodyPr>
          <a:lstStyle/>
          <a:p>
            <a:pPr algn="ctr"/>
            <a:r>
              <a:rPr lang="en-GB" sz="1600" dirty="0">
                <a:latin typeface="Arial Nova" panose="020B0504020202020204" pitchFamily="34" charset="0"/>
              </a:rPr>
              <a:t>Out of 21,230 people counted in spring 2019 </a:t>
            </a:r>
          </a:p>
          <a:p>
            <a:pPr algn="ctr"/>
            <a:r>
              <a:rPr lang="en-GB" sz="1600" i="1" dirty="0">
                <a:latin typeface="Arial Nova" panose="020B0504020202020204" pitchFamily="34" charset="0"/>
              </a:rPr>
              <a:t>(Ministry of Employment and Social Affairs)</a:t>
            </a:r>
          </a:p>
        </p:txBody>
      </p:sp>
    </p:spTree>
    <p:extLst>
      <p:ext uri="{BB962C8B-B14F-4D97-AF65-F5344CB8AC3E}">
        <p14:creationId xmlns:p14="http://schemas.microsoft.com/office/powerpoint/2010/main" val="42064109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C8548D-6BDA-41EC-AD42-0B6A35D706C9}"/>
              </a:ext>
            </a:extLst>
          </p:cNvPr>
          <p:cNvSpPr>
            <a:spLocks noGrp="1"/>
          </p:cNvSpPr>
          <p:nvPr>
            <p:ph type="title" idx="4294967295"/>
          </p:nvPr>
        </p:nvSpPr>
        <p:spPr>
          <a:xfrm>
            <a:off x="215153" y="542925"/>
            <a:ext cx="3818965" cy="5772150"/>
          </a:xfrm>
        </p:spPr>
        <p:txBody>
          <a:bodyPr vert="horz" lIns="91440" tIns="45720" rIns="91440" bIns="45720" rtlCol="0" anchor="ctr">
            <a:normAutofit/>
          </a:bodyPr>
          <a:lstStyle/>
          <a:p>
            <a:r>
              <a:rPr lang="en-GB" b="1" dirty="0"/>
              <a:t>Challenges in combatting homelessness</a:t>
            </a:r>
            <a:br>
              <a:rPr lang="en-US" b="1" dirty="0"/>
            </a:br>
            <a:endParaRPr lang="en-US" dirty="0"/>
          </a:p>
        </p:txBody>
      </p:sp>
      <p:graphicFrame>
        <p:nvGraphicFramePr>
          <p:cNvPr id="10" name="Marcador de contenido 7">
            <a:extLst>
              <a:ext uri="{FF2B5EF4-FFF2-40B4-BE49-F238E27FC236}">
                <a16:creationId xmlns:a16="http://schemas.microsoft.com/office/drawing/2014/main" id="{CCAF3777-0737-45E5-832F-D1CDADDC9564}"/>
              </a:ext>
            </a:extLst>
          </p:cNvPr>
          <p:cNvGraphicFramePr>
            <a:graphicFrameLocks noGrp="1"/>
          </p:cNvGraphicFramePr>
          <p:nvPr>
            <p:ph idx="4294967295"/>
            <p:extLst>
              <p:ext uri="{D42A27DB-BD31-4B8C-83A1-F6EECF244321}">
                <p14:modId xmlns:p14="http://schemas.microsoft.com/office/powerpoint/2010/main" val="895854417"/>
              </p:ext>
            </p:extLst>
          </p:nvPr>
        </p:nvGraphicFramePr>
        <p:xfrm>
          <a:off x="4748213" y="231775"/>
          <a:ext cx="7443787" cy="6388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577631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BE194971-2F2D-44B0-8AE6-FF2DCCEE0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Oval 5">
            <a:extLst>
              <a:ext uri="{FF2B5EF4-FFF2-40B4-BE49-F238E27FC236}">
                <a16:creationId xmlns:a16="http://schemas.microsoft.com/office/drawing/2014/main" id="{1FF9A61E-EB11-4C46-82E1-3E00A3B4B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6" name="Straight Connector 25">
            <a:extLst>
              <a:ext uri="{FF2B5EF4-FFF2-40B4-BE49-F238E27FC236}">
                <a16:creationId xmlns:a16="http://schemas.microsoft.com/office/drawing/2014/main" id="{5E564EB3-35F2-4EFF-87DC-642DC02052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62AE8E50-35D4-4D5A-A4BB-168CBB027D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16">
            <a:extLst>
              <a:ext uri="{FF2B5EF4-FFF2-40B4-BE49-F238E27FC236}">
                <a16:creationId xmlns:a16="http://schemas.microsoft.com/office/drawing/2014/main" id="{C37D1D6D-17D8-4296-B000-665D1892D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396" y="1276539"/>
            <a:ext cx="5570417" cy="4304276"/>
          </a:xfrm>
          <a:custGeom>
            <a:avLst/>
            <a:gdLst>
              <a:gd name="connsiteX0" fmla="*/ 4985599 w 5593163"/>
              <a:gd name="connsiteY0" fmla="*/ 636203 h 4305008"/>
              <a:gd name="connsiteX1" fmla="*/ 5528908 w 5593163"/>
              <a:gd name="connsiteY1" fmla="*/ 1181049 h 4305008"/>
              <a:gd name="connsiteX2" fmla="*/ 4985599 w 5593163"/>
              <a:gd name="connsiteY2" fmla="*/ 636203 h 4305008"/>
              <a:gd name="connsiteX3" fmla="*/ 4985599 w 5593163"/>
              <a:gd name="connsiteY3" fmla="*/ 2333028 h 4305008"/>
              <a:gd name="connsiteX4" fmla="*/ 5528908 w 5593163"/>
              <a:gd name="connsiteY4" fmla="*/ 2877874 h 4305008"/>
              <a:gd name="connsiteX5" fmla="*/ 4985599 w 5593163"/>
              <a:gd name="connsiteY5" fmla="*/ 2333028 h 4305008"/>
              <a:gd name="connsiteX6" fmla="*/ 4985597 w 5593163"/>
              <a:gd name="connsiteY6" fmla="*/ 2034258 h 4305008"/>
              <a:gd name="connsiteX7" fmla="*/ 5528906 w 5593163"/>
              <a:gd name="connsiteY7" fmla="*/ 1493690 h 4305008"/>
              <a:gd name="connsiteX8" fmla="*/ 4985597 w 5593163"/>
              <a:gd name="connsiteY8" fmla="*/ 2034258 h 4305008"/>
              <a:gd name="connsiteX9" fmla="*/ 4985597 w 5593163"/>
              <a:gd name="connsiteY9" fmla="*/ 3731083 h 4305008"/>
              <a:gd name="connsiteX10" fmla="*/ 5528906 w 5593163"/>
              <a:gd name="connsiteY10" fmla="*/ 3190516 h 4305008"/>
              <a:gd name="connsiteX11" fmla="*/ 4985597 w 5593163"/>
              <a:gd name="connsiteY11" fmla="*/ 3731083 h 4305008"/>
              <a:gd name="connsiteX12" fmla="*/ 4842232 w 5593163"/>
              <a:gd name="connsiteY12" fmla="*/ 503273 h 4305008"/>
              <a:gd name="connsiteX13" fmla="*/ 4842826 w 5593163"/>
              <a:gd name="connsiteY13" fmla="*/ 491833 h 4305008"/>
              <a:gd name="connsiteX14" fmla="*/ 4843324 w 5593163"/>
              <a:gd name="connsiteY14" fmla="*/ 491866 h 4305008"/>
              <a:gd name="connsiteX15" fmla="*/ 4843350 w 5593163"/>
              <a:gd name="connsiteY15" fmla="*/ 491372 h 4305008"/>
              <a:gd name="connsiteX16" fmla="*/ 4860437 w 5593163"/>
              <a:gd name="connsiteY16" fmla="*/ 492995 h 4305008"/>
              <a:gd name="connsiteX17" fmla="*/ 4955899 w 5593163"/>
              <a:gd name="connsiteY17" fmla="*/ 502060 h 4305008"/>
              <a:gd name="connsiteX18" fmla="*/ 4972112 w 5593163"/>
              <a:gd name="connsiteY18" fmla="*/ 503599 h 4305008"/>
              <a:gd name="connsiteX19" fmla="*/ 4972229 w 5593163"/>
              <a:gd name="connsiteY19" fmla="*/ 504747 h 4305008"/>
              <a:gd name="connsiteX20" fmla="*/ 5583809 w 5593163"/>
              <a:gd name="connsiteY20" fmla="*/ 948988 h 4305008"/>
              <a:gd name="connsiteX21" fmla="*/ 5593163 w 5593163"/>
              <a:gd name="connsiteY21" fmla="*/ 971822 h 4305008"/>
              <a:gd name="connsiteX22" fmla="*/ 5593163 w 5593163"/>
              <a:gd name="connsiteY22" fmla="*/ 1318474 h 4305008"/>
              <a:gd name="connsiteX23" fmla="*/ 5558612 w 5593163"/>
              <a:gd name="connsiteY23" fmla="*/ 1315193 h 4305008"/>
              <a:gd name="connsiteX24" fmla="*/ 5542395 w 5593163"/>
              <a:gd name="connsiteY24" fmla="*/ 1313653 h 4305008"/>
              <a:gd name="connsiteX25" fmla="*/ 5542279 w 5593163"/>
              <a:gd name="connsiteY25" fmla="*/ 1312505 h 4305008"/>
              <a:gd name="connsiteX26" fmla="*/ 4852114 w 5593163"/>
              <a:gd name="connsiteY26" fmla="*/ 619464 h 4305008"/>
              <a:gd name="connsiteX27" fmla="*/ 4851608 w 5593163"/>
              <a:gd name="connsiteY27" fmla="*/ 619401 h 4305008"/>
              <a:gd name="connsiteX28" fmla="*/ 4851070 w 5593163"/>
              <a:gd name="connsiteY28" fmla="*/ 612725 h 4305008"/>
              <a:gd name="connsiteX29" fmla="*/ 4843603 w 5593163"/>
              <a:gd name="connsiteY29" fmla="*/ 520249 h 4305008"/>
              <a:gd name="connsiteX30" fmla="*/ 4842232 w 5593163"/>
              <a:gd name="connsiteY30" fmla="*/ 503273 h 4305008"/>
              <a:gd name="connsiteX31" fmla="*/ 4842232 w 5593163"/>
              <a:gd name="connsiteY31" fmla="*/ 2200098 h 4305008"/>
              <a:gd name="connsiteX32" fmla="*/ 4842826 w 5593163"/>
              <a:gd name="connsiteY32" fmla="*/ 2188658 h 4305008"/>
              <a:gd name="connsiteX33" fmla="*/ 4843324 w 5593163"/>
              <a:gd name="connsiteY33" fmla="*/ 2188691 h 4305008"/>
              <a:gd name="connsiteX34" fmla="*/ 4843350 w 5593163"/>
              <a:gd name="connsiteY34" fmla="*/ 2188197 h 4305008"/>
              <a:gd name="connsiteX35" fmla="*/ 4860437 w 5593163"/>
              <a:gd name="connsiteY35" fmla="*/ 2189820 h 4305008"/>
              <a:gd name="connsiteX36" fmla="*/ 4955899 w 5593163"/>
              <a:gd name="connsiteY36" fmla="*/ 2198885 h 4305008"/>
              <a:gd name="connsiteX37" fmla="*/ 4972112 w 5593163"/>
              <a:gd name="connsiteY37" fmla="*/ 2200424 h 4305008"/>
              <a:gd name="connsiteX38" fmla="*/ 4972229 w 5593163"/>
              <a:gd name="connsiteY38" fmla="*/ 2201572 h 4305008"/>
              <a:gd name="connsiteX39" fmla="*/ 5583809 w 5593163"/>
              <a:gd name="connsiteY39" fmla="*/ 2645813 h 4305008"/>
              <a:gd name="connsiteX40" fmla="*/ 5593163 w 5593163"/>
              <a:gd name="connsiteY40" fmla="*/ 2668647 h 4305008"/>
              <a:gd name="connsiteX41" fmla="*/ 5593163 w 5593163"/>
              <a:gd name="connsiteY41" fmla="*/ 3015299 h 4305008"/>
              <a:gd name="connsiteX42" fmla="*/ 5558612 w 5593163"/>
              <a:gd name="connsiteY42" fmla="*/ 3012018 h 4305008"/>
              <a:gd name="connsiteX43" fmla="*/ 5542395 w 5593163"/>
              <a:gd name="connsiteY43" fmla="*/ 3010478 h 4305008"/>
              <a:gd name="connsiteX44" fmla="*/ 5542279 w 5593163"/>
              <a:gd name="connsiteY44" fmla="*/ 3009330 h 4305008"/>
              <a:gd name="connsiteX45" fmla="*/ 4852114 w 5593163"/>
              <a:gd name="connsiteY45" fmla="*/ 2316289 h 4305008"/>
              <a:gd name="connsiteX46" fmla="*/ 4851608 w 5593163"/>
              <a:gd name="connsiteY46" fmla="*/ 2316226 h 4305008"/>
              <a:gd name="connsiteX47" fmla="*/ 4851070 w 5593163"/>
              <a:gd name="connsiteY47" fmla="*/ 2309550 h 4305008"/>
              <a:gd name="connsiteX48" fmla="*/ 4843603 w 5593163"/>
              <a:gd name="connsiteY48" fmla="*/ 2217074 h 4305008"/>
              <a:gd name="connsiteX49" fmla="*/ 4842232 w 5593163"/>
              <a:gd name="connsiteY49" fmla="*/ 2200098 h 4305008"/>
              <a:gd name="connsiteX50" fmla="*/ 4842232 w 5593163"/>
              <a:gd name="connsiteY50" fmla="*/ 3896923 h 4305008"/>
              <a:gd name="connsiteX51" fmla="*/ 4842826 w 5593163"/>
              <a:gd name="connsiteY51" fmla="*/ 3885483 h 4305008"/>
              <a:gd name="connsiteX52" fmla="*/ 4843324 w 5593163"/>
              <a:gd name="connsiteY52" fmla="*/ 3885516 h 4305008"/>
              <a:gd name="connsiteX53" fmla="*/ 4843350 w 5593163"/>
              <a:gd name="connsiteY53" fmla="*/ 3885022 h 4305008"/>
              <a:gd name="connsiteX54" fmla="*/ 4860437 w 5593163"/>
              <a:gd name="connsiteY54" fmla="*/ 3886645 h 4305008"/>
              <a:gd name="connsiteX55" fmla="*/ 4955899 w 5593163"/>
              <a:gd name="connsiteY55" fmla="*/ 3895710 h 4305008"/>
              <a:gd name="connsiteX56" fmla="*/ 4972112 w 5593163"/>
              <a:gd name="connsiteY56" fmla="*/ 3897249 h 4305008"/>
              <a:gd name="connsiteX57" fmla="*/ 4972229 w 5593163"/>
              <a:gd name="connsiteY57" fmla="*/ 3898397 h 4305008"/>
              <a:gd name="connsiteX58" fmla="*/ 5532481 w 5593163"/>
              <a:gd name="connsiteY58" fmla="*/ 4255797 h 4305008"/>
              <a:gd name="connsiteX59" fmla="*/ 5560926 w 5593163"/>
              <a:gd name="connsiteY59" fmla="*/ 4305008 h 4305008"/>
              <a:gd name="connsiteX60" fmla="*/ 5409877 w 5593163"/>
              <a:gd name="connsiteY60" fmla="*/ 4305008 h 4305008"/>
              <a:gd name="connsiteX61" fmla="*/ 5357754 w 5593163"/>
              <a:gd name="connsiteY61" fmla="*/ 4241205 h 4305008"/>
              <a:gd name="connsiteX62" fmla="*/ 4985599 w 5593163"/>
              <a:gd name="connsiteY62" fmla="*/ 4029853 h 4305008"/>
              <a:gd name="connsiteX63" fmla="*/ 5084780 w 5593163"/>
              <a:gd name="connsiteY63" fmla="*/ 4271827 h 4305008"/>
              <a:gd name="connsiteX64" fmla="*/ 5111462 w 5593163"/>
              <a:gd name="connsiteY64" fmla="*/ 4305008 h 4305008"/>
              <a:gd name="connsiteX65" fmla="*/ 4957353 w 5593163"/>
              <a:gd name="connsiteY65" fmla="*/ 4305008 h 4305008"/>
              <a:gd name="connsiteX66" fmla="*/ 4927231 w 5593163"/>
              <a:gd name="connsiteY66" fmla="*/ 4254710 h 4305008"/>
              <a:gd name="connsiteX67" fmla="*/ 4852114 w 5593163"/>
              <a:gd name="connsiteY67" fmla="*/ 4013114 h 4305008"/>
              <a:gd name="connsiteX68" fmla="*/ 4851608 w 5593163"/>
              <a:gd name="connsiteY68" fmla="*/ 4013051 h 4305008"/>
              <a:gd name="connsiteX69" fmla="*/ 4851070 w 5593163"/>
              <a:gd name="connsiteY69" fmla="*/ 4006375 h 4305008"/>
              <a:gd name="connsiteX70" fmla="*/ 4843603 w 5593163"/>
              <a:gd name="connsiteY70" fmla="*/ 3913899 h 4305008"/>
              <a:gd name="connsiteX71" fmla="*/ 4842232 w 5593163"/>
              <a:gd name="connsiteY71" fmla="*/ 3896923 h 4305008"/>
              <a:gd name="connsiteX72" fmla="*/ 4842230 w 5593163"/>
              <a:gd name="connsiteY72" fmla="*/ 469318 h 4305008"/>
              <a:gd name="connsiteX73" fmla="*/ 4843601 w 5593163"/>
              <a:gd name="connsiteY73" fmla="*/ 452471 h 4305008"/>
              <a:gd name="connsiteX74" fmla="*/ 4851065 w 5593163"/>
              <a:gd name="connsiteY74" fmla="*/ 360740 h 4305008"/>
              <a:gd name="connsiteX75" fmla="*/ 4851605 w 5593163"/>
              <a:gd name="connsiteY75" fmla="*/ 354103 h 4305008"/>
              <a:gd name="connsiteX76" fmla="*/ 4852110 w 5593163"/>
              <a:gd name="connsiteY76" fmla="*/ 354040 h 4305008"/>
              <a:gd name="connsiteX77" fmla="*/ 4936323 w 5593163"/>
              <a:gd name="connsiteY77" fmla="*/ 96778 h 4305008"/>
              <a:gd name="connsiteX78" fmla="*/ 4998957 w 5593163"/>
              <a:gd name="connsiteY78" fmla="*/ 0 h 4305008"/>
              <a:gd name="connsiteX79" fmla="*/ 5167333 w 5593163"/>
              <a:gd name="connsiteY79" fmla="*/ 0 h 4305008"/>
              <a:gd name="connsiteX80" fmla="*/ 5099105 w 5593163"/>
              <a:gd name="connsiteY80" fmla="*/ 76659 h 4305008"/>
              <a:gd name="connsiteX81" fmla="*/ 4985597 w 5593163"/>
              <a:gd name="connsiteY81" fmla="*/ 337433 h 4305008"/>
              <a:gd name="connsiteX82" fmla="*/ 5424571 w 5593163"/>
              <a:gd name="connsiteY82" fmla="*/ 44350 h 4305008"/>
              <a:gd name="connsiteX83" fmla="*/ 5446799 w 5593163"/>
              <a:gd name="connsiteY83" fmla="*/ 0 h 4305008"/>
              <a:gd name="connsiteX84" fmla="*/ 5593163 w 5593163"/>
              <a:gd name="connsiteY84" fmla="*/ 0 h 4305008"/>
              <a:gd name="connsiteX85" fmla="*/ 5593163 w 5593163"/>
              <a:gd name="connsiteY85" fmla="*/ 4197 h 4305008"/>
              <a:gd name="connsiteX86" fmla="*/ 5543598 w 5593163"/>
              <a:gd name="connsiteY86" fmla="*/ 95636 h 4305008"/>
              <a:gd name="connsiteX87" fmla="*/ 4972226 w 5593163"/>
              <a:gd name="connsiteY87" fmla="*/ 467856 h 4305008"/>
              <a:gd name="connsiteX88" fmla="*/ 4972110 w 5593163"/>
              <a:gd name="connsiteY88" fmla="*/ 468995 h 4305008"/>
              <a:gd name="connsiteX89" fmla="*/ 4955893 w 5593163"/>
              <a:gd name="connsiteY89" fmla="*/ 470523 h 4305008"/>
              <a:gd name="connsiteX90" fmla="*/ 4860466 w 5593163"/>
              <a:gd name="connsiteY90" fmla="*/ 479514 h 4305008"/>
              <a:gd name="connsiteX91" fmla="*/ 4843348 w 5593163"/>
              <a:gd name="connsiteY91" fmla="*/ 481127 h 4305008"/>
              <a:gd name="connsiteX92" fmla="*/ 4843322 w 5593163"/>
              <a:gd name="connsiteY92" fmla="*/ 480636 h 4305008"/>
              <a:gd name="connsiteX93" fmla="*/ 4842823 w 5593163"/>
              <a:gd name="connsiteY93" fmla="*/ 480669 h 4305008"/>
              <a:gd name="connsiteX94" fmla="*/ 4842230 w 5593163"/>
              <a:gd name="connsiteY94" fmla="*/ 469318 h 4305008"/>
              <a:gd name="connsiteX95" fmla="*/ 4842230 w 5593163"/>
              <a:gd name="connsiteY95" fmla="*/ 2166144 h 4305008"/>
              <a:gd name="connsiteX96" fmla="*/ 4843601 w 5593163"/>
              <a:gd name="connsiteY96" fmla="*/ 2149296 h 4305008"/>
              <a:gd name="connsiteX97" fmla="*/ 4851065 w 5593163"/>
              <a:gd name="connsiteY97" fmla="*/ 2057565 h 4305008"/>
              <a:gd name="connsiteX98" fmla="*/ 4851605 w 5593163"/>
              <a:gd name="connsiteY98" fmla="*/ 2050928 h 4305008"/>
              <a:gd name="connsiteX99" fmla="*/ 4852110 w 5593163"/>
              <a:gd name="connsiteY99" fmla="*/ 2050865 h 4305008"/>
              <a:gd name="connsiteX100" fmla="*/ 5542276 w 5593163"/>
              <a:gd name="connsiteY100" fmla="*/ 1363267 h 4305008"/>
              <a:gd name="connsiteX101" fmla="*/ 5542393 w 5593163"/>
              <a:gd name="connsiteY101" fmla="*/ 1362128 h 4305008"/>
              <a:gd name="connsiteX102" fmla="*/ 5558606 w 5593163"/>
              <a:gd name="connsiteY102" fmla="*/ 1360601 h 4305008"/>
              <a:gd name="connsiteX103" fmla="*/ 5593163 w 5593163"/>
              <a:gd name="connsiteY103" fmla="*/ 1357345 h 4305008"/>
              <a:gd name="connsiteX104" fmla="*/ 5593163 w 5593163"/>
              <a:gd name="connsiteY104" fmla="*/ 1701268 h 4305008"/>
              <a:gd name="connsiteX105" fmla="*/ 5583807 w 5593163"/>
              <a:gd name="connsiteY105" fmla="*/ 1723929 h 4305008"/>
              <a:gd name="connsiteX106" fmla="*/ 4972226 w 5593163"/>
              <a:gd name="connsiteY106" fmla="*/ 2164681 h 4305008"/>
              <a:gd name="connsiteX107" fmla="*/ 4972110 w 5593163"/>
              <a:gd name="connsiteY107" fmla="*/ 2165820 h 4305008"/>
              <a:gd name="connsiteX108" fmla="*/ 4955893 w 5593163"/>
              <a:gd name="connsiteY108" fmla="*/ 2167348 h 4305008"/>
              <a:gd name="connsiteX109" fmla="*/ 4860466 w 5593163"/>
              <a:gd name="connsiteY109" fmla="*/ 2176339 h 4305008"/>
              <a:gd name="connsiteX110" fmla="*/ 4843348 w 5593163"/>
              <a:gd name="connsiteY110" fmla="*/ 2177952 h 4305008"/>
              <a:gd name="connsiteX111" fmla="*/ 4843322 w 5593163"/>
              <a:gd name="connsiteY111" fmla="*/ 2177461 h 4305008"/>
              <a:gd name="connsiteX112" fmla="*/ 4842823 w 5593163"/>
              <a:gd name="connsiteY112" fmla="*/ 2177494 h 4305008"/>
              <a:gd name="connsiteX113" fmla="*/ 4842230 w 5593163"/>
              <a:gd name="connsiteY113" fmla="*/ 2166144 h 4305008"/>
              <a:gd name="connsiteX114" fmla="*/ 4842230 w 5593163"/>
              <a:gd name="connsiteY114" fmla="*/ 3862969 h 4305008"/>
              <a:gd name="connsiteX115" fmla="*/ 4843601 w 5593163"/>
              <a:gd name="connsiteY115" fmla="*/ 3846121 h 4305008"/>
              <a:gd name="connsiteX116" fmla="*/ 4851065 w 5593163"/>
              <a:gd name="connsiteY116" fmla="*/ 3754390 h 4305008"/>
              <a:gd name="connsiteX117" fmla="*/ 4851605 w 5593163"/>
              <a:gd name="connsiteY117" fmla="*/ 3747753 h 4305008"/>
              <a:gd name="connsiteX118" fmla="*/ 4852110 w 5593163"/>
              <a:gd name="connsiteY118" fmla="*/ 3747690 h 4305008"/>
              <a:gd name="connsiteX119" fmla="*/ 5542276 w 5593163"/>
              <a:gd name="connsiteY119" fmla="*/ 3060092 h 4305008"/>
              <a:gd name="connsiteX120" fmla="*/ 5542393 w 5593163"/>
              <a:gd name="connsiteY120" fmla="*/ 3058953 h 4305008"/>
              <a:gd name="connsiteX121" fmla="*/ 5558606 w 5593163"/>
              <a:gd name="connsiteY121" fmla="*/ 3057426 h 4305008"/>
              <a:gd name="connsiteX122" fmla="*/ 5593163 w 5593163"/>
              <a:gd name="connsiteY122" fmla="*/ 3054170 h 4305008"/>
              <a:gd name="connsiteX123" fmla="*/ 5593163 w 5593163"/>
              <a:gd name="connsiteY123" fmla="*/ 3398093 h 4305008"/>
              <a:gd name="connsiteX124" fmla="*/ 5583807 w 5593163"/>
              <a:gd name="connsiteY124" fmla="*/ 3420754 h 4305008"/>
              <a:gd name="connsiteX125" fmla="*/ 4972226 w 5593163"/>
              <a:gd name="connsiteY125" fmla="*/ 3861506 h 4305008"/>
              <a:gd name="connsiteX126" fmla="*/ 4972110 w 5593163"/>
              <a:gd name="connsiteY126" fmla="*/ 3862645 h 4305008"/>
              <a:gd name="connsiteX127" fmla="*/ 4955893 w 5593163"/>
              <a:gd name="connsiteY127" fmla="*/ 3864173 h 4305008"/>
              <a:gd name="connsiteX128" fmla="*/ 4860466 w 5593163"/>
              <a:gd name="connsiteY128" fmla="*/ 3873164 h 4305008"/>
              <a:gd name="connsiteX129" fmla="*/ 4843348 w 5593163"/>
              <a:gd name="connsiteY129" fmla="*/ 3874777 h 4305008"/>
              <a:gd name="connsiteX130" fmla="*/ 4843322 w 5593163"/>
              <a:gd name="connsiteY130" fmla="*/ 3874286 h 4305008"/>
              <a:gd name="connsiteX131" fmla="*/ 4842823 w 5593163"/>
              <a:gd name="connsiteY131" fmla="*/ 3874319 h 4305008"/>
              <a:gd name="connsiteX132" fmla="*/ 4842230 w 5593163"/>
              <a:gd name="connsiteY132" fmla="*/ 3862969 h 4305008"/>
              <a:gd name="connsiteX133" fmla="*/ 4135041 w 5593163"/>
              <a:gd name="connsiteY133" fmla="*/ 1181049 h 4305008"/>
              <a:gd name="connsiteX134" fmla="*/ 4678350 w 5593163"/>
              <a:gd name="connsiteY134" fmla="*/ 636203 h 4305008"/>
              <a:gd name="connsiteX135" fmla="*/ 4135041 w 5593163"/>
              <a:gd name="connsiteY135" fmla="*/ 1181049 h 4305008"/>
              <a:gd name="connsiteX136" fmla="*/ 4135041 w 5593163"/>
              <a:gd name="connsiteY136" fmla="*/ 1493690 h 4305008"/>
              <a:gd name="connsiteX137" fmla="*/ 4678350 w 5593163"/>
              <a:gd name="connsiteY137" fmla="*/ 2034258 h 4305008"/>
              <a:gd name="connsiteX138" fmla="*/ 4135041 w 5593163"/>
              <a:gd name="connsiteY138" fmla="*/ 1493690 h 4305008"/>
              <a:gd name="connsiteX139" fmla="*/ 4135041 w 5593163"/>
              <a:gd name="connsiteY139" fmla="*/ 2877874 h 4305008"/>
              <a:gd name="connsiteX140" fmla="*/ 4678350 w 5593163"/>
              <a:gd name="connsiteY140" fmla="*/ 2333028 h 4305008"/>
              <a:gd name="connsiteX141" fmla="*/ 4135041 w 5593163"/>
              <a:gd name="connsiteY141" fmla="*/ 2877874 h 4305008"/>
              <a:gd name="connsiteX142" fmla="*/ 4135041 w 5593163"/>
              <a:gd name="connsiteY142" fmla="*/ 3190516 h 4305008"/>
              <a:gd name="connsiteX143" fmla="*/ 4678350 w 5593163"/>
              <a:gd name="connsiteY143" fmla="*/ 3731083 h 4305008"/>
              <a:gd name="connsiteX144" fmla="*/ 4135041 w 5593163"/>
              <a:gd name="connsiteY144" fmla="*/ 3190516 h 4305008"/>
              <a:gd name="connsiteX145" fmla="*/ 4103022 w 5593163"/>
              <a:gd name="connsiteY145" fmla="*/ 4305008 h 4305008"/>
              <a:gd name="connsiteX146" fmla="*/ 4131467 w 5593163"/>
              <a:gd name="connsiteY146" fmla="*/ 4255797 h 4305008"/>
              <a:gd name="connsiteX147" fmla="*/ 4691720 w 5593163"/>
              <a:gd name="connsiteY147" fmla="*/ 3898397 h 4305008"/>
              <a:gd name="connsiteX148" fmla="*/ 4691837 w 5593163"/>
              <a:gd name="connsiteY148" fmla="*/ 3897249 h 4305008"/>
              <a:gd name="connsiteX149" fmla="*/ 4708050 w 5593163"/>
              <a:gd name="connsiteY149" fmla="*/ 3895710 h 4305008"/>
              <a:gd name="connsiteX150" fmla="*/ 4803512 w 5593163"/>
              <a:gd name="connsiteY150" fmla="*/ 3886645 h 4305008"/>
              <a:gd name="connsiteX151" fmla="*/ 4820599 w 5593163"/>
              <a:gd name="connsiteY151" fmla="*/ 3885022 h 4305008"/>
              <a:gd name="connsiteX152" fmla="*/ 4820625 w 5593163"/>
              <a:gd name="connsiteY152" fmla="*/ 3885516 h 4305008"/>
              <a:gd name="connsiteX153" fmla="*/ 4821123 w 5593163"/>
              <a:gd name="connsiteY153" fmla="*/ 3885483 h 4305008"/>
              <a:gd name="connsiteX154" fmla="*/ 4821717 w 5593163"/>
              <a:gd name="connsiteY154" fmla="*/ 3896923 h 4305008"/>
              <a:gd name="connsiteX155" fmla="*/ 4820346 w 5593163"/>
              <a:gd name="connsiteY155" fmla="*/ 3913899 h 4305008"/>
              <a:gd name="connsiteX156" fmla="*/ 4812879 w 5593163"/>
              <a:gd name="connsiteY156" fmla="*/ 4006375 h 4305008"/>
              <a:gd name="connsiteX157" fmla="*/ 4812341 w 5593163"/>
              <a:gd name="connsiteY157" fmla="*/ 4013051 h 4305008"/>
              <a:gd name="connsiteX158" fmla="*/ 4811835 w 5593163"/>
              <a:gd name="connsiteY158" fmla="*/ 4013114 h 4305008"/>
              <a:gd name="connsiteX159" fmla="*/ 4736718 w 5593163"/>
              <a:gd name="connsiteY159" fmla="*/ 4254710 h 4305008"/>
              <a:gd name="connsiteX160" fmla="*/ 4706597 w 5593163"/>
              <a:gd name="connsiteY160" fmla="*/ 4305008 h 4305008"/>
              <a:gd name="connsiteX161" fmla="*/ 4552487 w 5593163"/>
              <a:gd name="connsiteY161" fmla="*/ 4305008 h 4305008"/>
              <a:gd name="connsiteX162" fmla="*/ 4579169 w 5593163"/>
              <a:gd name="connsiteY162" fmla="*/ 4271827 h 4305008"/>
              <a:gd name="connsiteX163" fmla="*/ 4678350 w 5593163"/>
              <a:gd name="connsiteY163" fmla="*/ 4029853 h 4305008"/>
              <a:gd name="connsiteX164" fmla="*/ 4306196 w 5593163"/>
              <a:gd name="connsiteY164" fmla="*/ 4241205 h 4305008"/>
              <a:gd name="connsiteX165" fmla="*/ 4254073 w 5593163"/>
              <a:gd name="connsiteY165" fmla="*/ 4305008 h 4305008"/>
              <a:gd name="connsiteX166" fmla="*/ 4068511 w 5593163"/>
              <a:gd name="connsiteY166" fmla="*/ 0 h 4305008"/>
              <a:gd name="connsiteX167" fmla="*/ 4217148 w 5593163"/>
              <a:gd name="connsiteY167" fmla="*/ 0 h 4305008"/>
              <a:gd name="connsiteX168" fmla="*/ 4239376 w 5593163"/>
              <a:gd name="connsiteY168" fmla="*/ 44350 h 4305008"/>
              <a:gd name="connsiteX169" fmla="*/ 4678350 w 5593163"/>
              <a:gd name="connsiteY169" fmla="*/ 337433 h 4305008"/>
              <a:gd name="connsiteX170" fmla="*/ 4564842 w 5593163"/>
              <a:gd name="connsiteY170" fmla="*/ 76659 h 4305008"/>
              <a:gd name="connsiteX171" fmla="*/ 4496615 w 5593163"/>
              <a:gd name="connsiteY171" fmla="*/ 0 h 4305008"/>
              <a:gd name="connsiteX172" fmla="*/ 4664989 w 5593163"/>
              <a:gd name="connsiteY172" fmla="*/ 0 h 4305008"/>
              <a:gd name="connsiteX173" fmla="*/ 4727623 w 5593163"/>
              <a:gd name="connsiteY173" fmla="*/ 96778 h 4305008"/>
              <a:gd name="connsiteX174" fmla="*/ 4811836 w 5593163"/>
              <a:gd name="connsiteY174" fmla="*/ 354040 h 4305008"/>
              <a:gd name="connsiteX175" fmla="*/ 4812342 w 5593163"/>
              <a:gd name="connsiteY175" fmla="*/ 354103 h 4305008"/>
              <a:gd name="connsiteX176" fmla="*/ 4812882 w 5593163"/>
              <a:gd name="connsiteY176" fmla="*/ 360740 h 4305008"/>
              <a:gd name="connsiteX177" fmla="*/ 4820346 w 5593163"/>
              <a:gd name="connsiteY177" fmla="*/ 452471 h 4305008"/>
              <a:gd name="connsiteX178" fmla="*/ 4821717 w 5593163"/>
              <a:gd name="connsiteY178" fmla="*/ 469318 h 4305008"/>
              <a:gd name="connsiteX179" fmla="*/ 4821124 w 5593163"/>
              <a:gd name="connsiteY179" fmla="*/ 480669 h 4305008"/>
              <a:gd name="connsiteX180" fmla="*/ 4820625 w 5593163"/>
              <a:gd name="connsiteY180" fmla="*/ 480636 h 4305008"/>
              <a:gd name="connsiteX181" fmla="*/ 4820599 w 5593163"/>
              <a:gd name="connsiteY181" fmla="*/ 481127 h 4305008"/>
              <a:gd name="connsiteX182" fmla="*/ 4803481 w 5593163"/>
              <a:gd name="connsiteY182" fmla="*/ 479514 h 4305008"/>
              <a:gd name="connsiteX183" fmla="*/ 4708054 w 5593163"/>
              <a:gd name="connsiteY183" fmla="*/ 470523 h 4305008"/>
              <a:gd name="connsiteX184" fmla="*/ 4691837 w 5593163"/>
              <a:gd name="connsiteY184" fmla="*/ 468995 h 4305008"/>
              <a:gd name="connsiteX185" fmla="*/ 4691721 w 5593163"/>
              <a:gd name="connsiteY185" fmla="*/ 467856 h 4305008"/>
              <a:gd name="connsiteX186" fmla="*/ 4120350 w 5593163"/>
              <a:gd name="connsiteY186" fmla="*/ 95636 h 4305008"/>
              <a:gd name="connsiteX187" fmla="*/ 3991674 w 5593163"/>
              <a:gd name="connsiteY187" fmla="*/ 1313979 h 4305008"/>
              <a:gd name="connsiteX188" fmla="*/ 3993045 w 5593163"/>
              <a:gd name="connsiteY188" fmla="*/ 1296998 h 4305008"/>
              <a:gd name="connsiteX189" fmla="*/ 4000509 w 5593163"/>
              <a:gd name="connsiteY189" fmla="*/ 1204541 h 4305008"/>
              <a:gd name="connsiteX190" fmla="*/ 4001049 w 5593163"/>
              <a:gd name="connsiteY190" fmla="*/ 1197851 h 4305008"/>
              <a:gd name="connsiteX191" fmla="*/ 4001555 w 5593163"/>
              <a:gd name="connsiteY191" fmla="*/ 1197788 h 4305008"/>
              <a:gd name="connsiteX192" fmla="*/ 4691720 w 5593163"/>
              <a:gd name="connsiteY192" fmla="*/ 504747 h 4305008"/>
              <a:gd name="connsiteX193" fmla="*/ 4691837 w 5593163"/>
              <a:gd name="connsiteY193" fmla="*/ 503599 h 4305008"/>
              <a:gd name="connsiteX194" fmla="*/ 4708050 w 5593163"/>
              <a:gd name="connsiteY194" fmla="*/ 502060 h 4305008"/>
              <a:gd name="connsiteX195" fmla="*/ 4803512 w 5593163"/>
              <a:gd name="connsiteY195" fmla="*/ 492995 h 4305008"/>
              <a:gd name="connsiteX196" fmla="*/ 4820599 w 5593163"/>
              <a:gd name="connsiteY196" fmla="*/ 491372 h 4305008"/>
              <a:gd name="connsiteX197" fmla="*/ 4820625 w 5593163"/>
              <a:gd name="connsiteY197" fmla="*/ 491866 h 4305008"/>
              <a:gd name="connsiteX198" fmla="*/ 4821123 w 5593163"/>
              <a:gd name="connsiteY198" fmla="*/ 491833 h 4305008"/>
              <a:gd name="connsiteX199" fmla="*/ 4821717 w 5593163"/>
              <a:gd name="connsiteY199" fmla="*/ 503273 h 4305008"/>
              <a:gd name="connsiteX200" fmla="*/ 4820346 w 5593163"/>
              <a:gd name="connsiteY200" fmla="*/ 520249 h 4305008"/>
              <a:gd name="connsiteX201" fmla="*/ 4812879 w 5593163"/>
              <a:gd name="connsiteY201" fmla="*/ 612725 h 4305008"/>
              <a:gd name="connsiteX202" fmla="*/ 4812341 w 5593163"/>
              <a:gd name="connsiteY202" fmla="*/ 619401 h 4305008"/>
              <a:gd name="connsiteX203" fmla="*/ 4811835 w 5593163"/>
              <a:gd name="connsiteY203" fmla="*/ 619464 h 4305008"/>
              <a:gd name="connsiteX204" fmla="*/ 4121670 w 5593163"/>
              <a:gd name="connsiteY204" fmla="*/ 1312505 h 4305008"/>
              <a:gd name="connsiteX205" fmla="*/ 4121554 w 5593163"/>
              <a:gd name="connsiteY205" fmla="*/ 1313653 h 4305008"/>
              <a:gd name="connsiteX206" fmla="*/ 4105337 w 5593163"/>
              <a:gd name="connsiteY206" fmla="*/ 1315193 h 4305008"/>
              <a:gd name="connsiteX207" fmla="*/ 4009911 w 5593163"/>
              <a:gd name="connsiteY207" fmla="*/ 1324255 h 4305008"/>
              <a:gd name="connsiteX208" fmla="*/ 3992792 w 5593163"/>
              <a:gd name="connsiteY208" fmla="*/ 1325881 h 4305008"/>
              <a:gd name="connsiteX209" fmla="*/ 3992766 w 5593163"/>
              <a:gd name="connsiteY209" fmla="*/ 1325386 h 4305008"/>
              <a:gd name="connsiteX210" fmla="*/ 3992267 w 5593163"/>
              <a:gd name="connsiteY210" fmla="*/ 1325419 h 4305008"/>
              <a:gd name="connsiteX211" fmla="*/ 3991674 w 5593163"/>
              <a:gd name="connsiteY211" fmla="*/ 1313979 h 4305008"/>
              <a:gd name="connsiteX212" fmla="*/ 3991674 w 5593163"/>
              <a:gd name="connsiteY212" fmla="*/ 1361805 h 4305008"/>
              <a:gd name="connsiteX213" fmla="*/ 3992268 w 5593163"/>
              <a:gd name="connsiteY213" fmla="*/ 1350455 h 4305008"/>
              <a:gd name="connsiteX214" fmla="*/ 3992766 w 5593163"/>
              <a:gd name="connsiteY214" fmla="*/ 1350487 h 4305008"/>
              <a:gd name="connsiteX215" fmla="*/ 3992792 w 5593163"/>
              <a:gd name="connsiteY215" fmla="*/ 1349997 h 4305008"/>
              <a:gd name="connsiteX216" fmla="*/ 4009880 w 5593163"/>
              <a:gd name="connsiteY216" fmla="*/ 1351607 h 4305008"/>
              <a:gd name="connsiteX217" fmla="*/ 4105341 w 5593163"/>
              <a:gd name="connsiteY217" fmla="*/ 1360601 h 4305008"/>
              <a:gd name="connsiteX218" fmla="*/ 4121554 w 5593163"/>
              <a:gd name="connsiteY218" fmla="*/ 1362128 h 4305008"/>
              <a:gd name="connsiteX219" fmla="*/ 4121671 w 5593163"/>
              <a:gd name="connsiteY219" fmla="*/ 1363267 h 4305008"/>
              <a:gd name="connsiteX220" fmla="*/ 4811836 w 5593163"/>
              <a:gd name="connsiteY220" fmla="*/ 2050865 h 4305008"/>
              <a:gd name="connsiteX221" fmla="*/ 4812342 w 5593163"/>
              <a:gd name="connsiteY221" fmla="*/ 2050928 h 4305008"/>
              <a:gd name="connsiteX222" fmla="*/ 4812882 w 5593163"/>
              <a:gd name="connsiteY222" fmla="*/ 2057565 h 4305008"/>
              <a:gd name="connsiteX223" fmla="*/ 4820346 w 5593163"/>
              <a:gd name="connsiteY223" fmla="*/ 2149296 h 4305008"/>
              <a:gd name="connsiteX224" fmla="*/ 4821717 w 5593163"/>
              <a:gd name="connsiteY224" fmla="*/ 2166144 h 4305008"/>
              <a:gd name="connsiteX225" fmla="*/ 4821124 w 5593163"/>
              <a:gd name="connsiteY225" fmla="*/ 2177494 h 4305008"/>
              <a:gd name="connsiteX226" fmla="*/ 4820625 w 5593163"/>
              <a:gd name="connsiteY226" fmla="*/ 2177461 h 4305008"/>
              <a:gd name="connsiteX227" fmla="*/ 4820599 w 5593163"/>
              <a:gd name="connsiteY227" fmla="*/ 2177952 h 4305008"/>
              <a:gd name="connsiteX228" fmla="*/ 4803481 w 5593163"/>
              <a:gd name="connsiteY228" fmla="*/ 2176339 h 4305008"/>
              <a:gd name="connsiteX229" fmla="*/ 4708054 w 5593163"/>
              <a:gd name="connsiteY229" fmla="*/ 2167348 h 4305008"/>
              <a:gd name="connsiteX230" fmla="*/ 4691837 w 5593163"/>
              <a:gd name="connsiteY230" fmla="*/ 2165820 h 4305008"/>
              <a:gd name="connsiteX231" fmla="*/ 4691721 w 5593163"/>
              <a:gd name="connsiteY231" fmla="*/ 2164681 h 4305008"/>
              <a:gd name="connsiteX232" fmla="*/ 4001556 w 5593163"/>
              <a:gd name="connsiteY232" fmla="*/ 1477083 h 4305008"/>
              <a:gd name="connsiteX233" fmla="*/ 4001050 w 5593163"/>
              <a:gd name="connsiteY233" fmla="*/ 1477021 h 4305008"/>
              <a:gd name="connsiteX234" fmla="*/ 4000512 w 5593163"/>
              <a:gd name="connsiteY234" fmla="*/ 1470397 h 4305008"/>
              <a:gd name="connsiteX235" fmla="*/ 3993045 w 5593163"/>
              <a:gd name="connsiteY235" fmla="*/ 1378647 h 4305008"/>
              <a:gd name="connsiteX236" fmla="*/ 3991674 w 5593163"/>
              <a:gd name="connsiteY236" fmla="*/ 1361805 h 4305008"/>
              <a:gd name="connsiteX237" fmla="*/ 3991674 w 5593163"/>
              <a:gd name="connsiteY237" fmla="*/ 3010804 h 4305008"/>
              <a:gd name="connsiteX238" fmla="*/ 3993045 w 5593163"/>
              <a:gd name="connsiteY238" fmla="*/ 2993823 h 4305008"/>
              <a:gd name="connsiteX239" fmla="*/ 4000509 w 5593163"/>
              <a:gd name="connsiteY239" fmla="*/ 2901366 h 4305008"/>
              <a:gd name="connsiteX240" fmla="*/ 4001049 w 5593163"/>
              <a:gd name="connsiteY240" fmla="*/ 2894676 h 4305008"/>
              <a:gd name="connsiteX241" fmla="*/ 4001555 w 5593163"/>
              <a:gd name="connsiteY241" fmla="*/ 2894613 h 4305008"/>
              <a:gd name="connsiteX242" fmla="*/ 4691720 w 5593163"/>
              <a:gd name="connsiteY242" fmla="*/ 2201572 h 4305008"/>
              <a:gd name="connsiteX243" fmla="*/ 4691837 w 5593163"/>
              <a:gd name="connsiteY243" fmla="*/ 2200424 h 4305008"/>
              <a:gd name="connsiteX244" fmla="*/ 4708050 w 5593163"/>
              <a:gd name="connsiteY244" fmla="*/ 2198885 h 4305008"/>
              <a:gd name="connsiteX245" fmla="*/ 4803512 w 5593163"/>
              <a:gd name="connsiteY245" fmla="*/ 2189820 h 4305008"/>
              <a:gd name="connsiteX246" fmla="*/ 4820599 w 5593163"/>
              <a:gd name="connsiteY246" fmla="*/ 2188197 h 4305008"/>
              <a:gd name="connsiteX247" fmla="*/ 4820625 w 5593163"/>
              <a:gd name="connsiteY247" fmla="*/ 2188691 h 4305008"/>
              <a:gd name="connsiteX248" fmla="*/ 4821123 w 5593163"/>
              <a:gd name="connsiteY248" fmla="*/ 2188658 h 4305008"/>
              <a:gd name="connsiteX249" fmla="*/ 4821717 w 5593163"/>
              <a:gd name="connsiteY249" fmla="*/ 2200098 h 4305008"/>
              <a:gd name="connsiteX250" fmla="*/ 4820346 w 5593163"/>
              <a:gd name="connsiteY250" fmla="*/ 2217074 h 4305008"/>
              <a:gd name="connsiteX251" fmla="*/ 4812879 w 5593163"/>
              <a:gd name="connsiteY251" fmla="*/ 2309550 h 4305008"/>
              <a:gd name="connsiteX252" fmla="*/ 4812341 w 5593163"/>
              <a:gd name="connsiteY252" fmla="*/ 2316226 h 4305008"/>
              <a:gd name="connsiteX253" fmla="*/ 4811835 w 5593163"/>
              <a:gd name="connsiteY253" fmla="*/ 2316289 h 4305008"/>
              <a:gd name="connsiteX254" fmla="*/ 4121670 w 5593163"/>
              <a:gd name="connsiteY254" fmla="*/ 3009330 h 4305008"/>
              <a:gd name="connsiteX255" fmla="*/ 4121554 w 5593163"/>
              <a:gd name="connsiteY255" fmla="*/ 3010478 h 4305008"/>
              <a:gd name="connsiteX256" fmla="*/ 4105337 w 5593163"/>
              <a:gd name="connsiteY256" fmla="*/ 3012018 h 4305008"/>
              <a:gd name="connsiteX257" fmla="*/ 4009911 w 5593163"/>
              <a:gd name="connsiteY257" fmla="*/ 3021080 h 4305008"/>
              <a:gd name="connsiteX258" fmla="*/ 3992792 w 5593163"/>
              <a:gd name="connsiteY258" fmla="*/ 3022706 h 4305008"/>
              <a:gd name="connsiteX259" fmla="*/ 3992766 w 5593163"/>
              <a:gd name="connsiteY259" fmla="*/ 3022211 h 4305008"/>
              <a:gd name="connsiteX260" fmla="*/ 3992267 w 5593163"/>
              <a:gd name="connsiteY260" fmla="*/ 3022244 h 4305008"/>
              <a:gd name="connsiteX261" fmla="*/ 3991674 w 5593163"/>
              <a:gd name="connsiteY261" fmla="*/ 3010804 h 4305008"/>
              <a:gd name="connsiteX262" fmla="*/ 3991674 w 5593163"/>
              <a:gd name="connsiteY262" fmla="*/ 3058630 h 4305008"/>
              <a:gd name="connsiteX263" fmla="*/ 3992268 w 5593163"/>
              <a:gd name="connsiteY263" fmla="*/ 3047280 h 4305008"/>
              <a:gd name="connsiteX264" fmla="*/ 3992766 w 5593163"/>
              <a:gd name="connsiteY264" fmla="*/ 3047312 h 4305008"/>
              <a:gd name="connsiteX265" fmla="*/ 3992792 w 5593163"/>
              <a:gd name="connsiteY265" fmla="*/ 3046822 h 4305008"/>
              <a:gd name="connsiteX266" fmla="*/ 4009880 w 5593163"/>
              <a:gd name="connsiteY266" fmla="*/ 3048432 h 4305008"/>
              <a:gd name="connsiteX267" fmla="*/ 4105341 w 5593163"/>
              <a:gd name="connsiteY267" fmla="*/ 3057426 h 4305008"/>
              <a:gd name="connsiteX268" fmla="*/ 4121554 w 5593163"/>
              <a:gd name="connsiteY268" fmla="*/ 3058953 h 4305008"/>
              <a:gd name="connsiteX269" fmla="*/ 4121671 w 5593163"/>
              <a:gd name="connsiteY269" fmla="*/ 3060092 h 4305008"/>
              <a:gd name="connsiteX270" fmla="*/ 4811836 w 5593163"/>
              <a:gd name="connsiteY270" fmla="*/ 3747690 h 4305008"/>
              <a:gd name="connsiteX271" fmla="*/ 4812342 w 5593163"/>
              <a:gd name="connsiteY271" fmla="*/ 3747753 h 4305008"/>
              <a:gd name="connsiteX272" fmla="*/ 4812882 w 5593163"/>
              <a:gd name="connsiteY272" fmla="*/ 3754390 h 4305008"/>
              <a:gd name="connsiteX273" fmla="*/ 4820346 w 5593163"/>
              <a:gd name="connsiteY273" fmla="*/ 3846121 h 4305008"/>
              <a:gd name="connsiteX274" fmla="*/ 4821717 w 5593163"/>
              <a:gd name="connsiteY274" fmla="*/ 3862969 h 4305008"/>
              <a:gd name="connsiteX275" fmla="*/ 4821124 w 5593163"/>
              <a:gd name="connsiteY275" fmla="*/ 3874319 h 4305008"/>
              <a:gd name="connsiteX276" fmla="*/ 4820625 w 5593163"/>
              <a:gd name="connsiteY276" fmla="*/ 3874286 h 4305008"/>
              <a:gd name="connsiteX277" fmla="*/ 4820599 w 5593163"/>
              <a:gd name="connsiteY277" fmla="*/ 3874777 h 4305008"/>
              <a:gd name="connsiteX278" fmla="*/ 4803481 w 5593163"/>
              <a:gd name="connsiteY278" fmla="*/ 3873164 h 4305008"/>
              <a:gd name="connsiteX279" fmla="*/ 4708054 w 5593163"/>
              <a:gd name="connsiteY279" fmla="*/ 3864173 h 4305008"/>
              <a:gd name="connsiteX280" fmla="*/ 4691837 w 5593163"/>
              <a:gd name="connsiteY280" fmla="*/ 3862645 h 4305008"/>
              <a:gd name="connsiteX281" fmla="*/ 4691721 w 5593163"/>
              <a:gd name="connsiteY281" fmla="*/ 3861506 h 4305008"/>
              <a:gd name="connsiteX282" fmla="*/ 4001556 w 5593163"/>
              <a:gd name="connsiteY282" fmla="*/ 3173908 h 4305008"/>
              <a:gd name="connsiteX283" fmla="*/ 4001050 w 5593163"/>
              <a:gd name="connsiteY283" fmla="*/ 3173846 h 4305008"/>
              <a:gd name="connsiteX284" fmla="*/ 4000512 w 5593163"/>
              <a:gd name="connsiteY284" fmla="*/ 3167222 h 4305008"/>
              <a:gd name="connsiteX285" fmla="*/ 3993045 w 5593163"/>
              <a:gd name="connsiteY285" fmla="*/ 3075472 h 4305008"/>
              <a:gd name="connsiteX286" fmla="*/ 3991674 w 5593163"/>
              <a:gd name="connsiteY286" fmla="*/ 3058630 h 4305008"/>
              <a:gd name="connsiteX287" fmla="*/ 3293448 w 5593163"/>
              <a:gd name="connsiteY287" fmla="*/ 636203 h 4305008"/>
              <a:gd name="connsiteX288" fmla="*/ 3836757 w 5593163"/>
              <a:gd name="connsiteY288" fmla="*/ 1181049 h 4305008"/>
              <a:gd name="connsiteX289" fmla="*/ 3293448 w 5593163"/>
              <a:gd name="connsiteY289" fmla="*/ 636203 h 4305008"/>
              <a:gd name="connsiteX290" fmla="*/ 3293448 w 5593163"/>
              <a:gd name="connsiteY290" fmla="*/ 2333028 h 4305008"/>
              <a:gd name="connsiteX291" fmla="*/ 3836757 w 5593163"/>
              <a:gd name="connsiteY291" fmla="*/ 2877874 h 4305008"/>
              <a:gd name="connsiteX292" fmla="*/ 3293448 w 5593163"/>
              <a:gd name="connsiteY292" fmla="*/ 2333028 h 4305008"/>
              <a:gd name="connsiteX293" fmla="*/ 3293446 w 5593163"/>
              <a:gd name="connsiteY293" fmla="*/ 2034258 h 4305008"/>
              <a:gd name="connsiteX294" fmla="*/ 3836755 w 5593163"/>
              <a:gd name="connsiteY294" fmla="*/ 1493690 h 4305008"/>
              <a:gd name="connsiteX295" fmla="*/ 3293446 w 5593163"/>
              <a:gd name="connsiteY295" fmla="*/ 2034258 h 4305008"/>
              <a:gd name="connsiteX296" fmla="*/ 3293446 w 5593163"/>
              <a:gd name="connsiteY296" fmla="*/ 3731083 h 4305008"/>
              <a:gd name="connsiteX297" fmla="*/ 3836755 w 5593163"/>
              <a:gd name="connsiteY297" fmla="*/ 3190516 h 4305008"/>
              <a:gd name="connsiteX298" fmla="*/ 3293446 w 5593163"/>
              <a:gd name="connsiteY298" fmla="*/ 3731083 h 4305008"/>
              <a:gd name="connsiteX299" fmla="*/ 3150081 w 5593163"/>
              <a:gd name="connsiteY299" fmla="*/ 503273 h 4305008"/>
              <a:gd name="connsiteX300" fmla="*/ 3150675 w 5593163"/>
              <a:gd name="connsiteY300" fmla="*/ 491833 h 4305008"/>
              <a:gd name="connsiteX301" fmla="*/ 3151173 w 5593163"/>
              <a:gd name="connsiteY301" fmla="*/ 491866 h 4305008"/>
              <a:gd name="connsiteX302" fmla="*/ 3151199 w 5593163"/>
              <a:gd name="connsiteY302" fmla="*/ 491372 h 4305008"/>
              <a:gd name="connsiteX303" fmla="*/ 3168287 w 5593163"/>
              <a:gd name="connsiteY303" fmla="*/ 492995 h 4305008"/>
              <a:gd name="connsiteX304" fmla="*/ 3263748 w 5593163"/>
              <a:gd name="connsiteY304" fmla="*/ 502060 h 4305008"/>
              <a:gd name="connsiteX305" fmla="*/ 3279961 w 5593163"/>
              <a:gd name="connsiteY305" fmla="*/ 503599 h 4305008"/>
              <a:gd name="connsiteX306" fmla="*/ 3280078 w 5593163"/>
              <a:gd name="connsiteY306" fmla="*/ 504747 h 4305008"/>
              <a:gd name="connsiteX307" fmla="*/ 3970244 w 5593163"/>
              <a:gd name="connsiteY307" fmla="*/ 1197788 h 4305008"/>
              <a:gd name="connsiteX308" fmla="*/ 3970749 w 5593163"/>
              <a:gd name="connsiteY308" fmla="*/ 1197851 h 4305008"/>
              <a:gd name="connsiteX309" fmla="*/ 3971290 w 5593163"/>
              <a:gd name="connsiteY309" fmla="*/ 1204541 h 4305008"/>
              <a:gd name="connsiteX310" fmla="*/ 3978754 w 5593163"/>
              <a:gd name="connsiteY310" fmla="*/ 1296998 h 4305008"/>
              <a:gd name="connsiteX311" fmla="*/ 3980124 w 5593163"/>
              <a:gd name="connsiteY311" fmla="*/ 1313979 h 4305008"/>
              <a:gd name="connsiteX312" fmla="*/ 3979531 w 5593163"/>
              <a:gd name="connsiteY312" fmla="*/ 1325419 h 4305008"/>
              <a:gd name="connsiteX313" fmla="*/ 3979032 w 5593163"/>
              <a:gd name="connsiteY313" fmla="*/ 1325386 h 4305008"/>
              <a:gd name="connsiteX314" fmla="*/ 3979006 w 5593163"/>
              <a:gd name="connsiteY314" fmla="*/ 1325881 h 4305008"/>
              <a:gd name="connsiteX315" fmla="*/ 3961888 w 5593163"/>
              <a:gd name="connsiteY315" fmla="*/ 1324255 h 4305008"/>
              <a:gd name="connsiteX316" fmla="*/ 3866461 w 5593163"/>
              <a:gd name="connsiteY316" fmla="*/ 1315193 h 4305008"/>
              <a:gd name="connsiteX317" fmla="*/ 3850245 w 5593163"/>
              <a:gd name="connsiteY317" fmla="*/ 1313653 h 4305008"/>
              <a:gd name="connsiteX318" fmla="*/ 3850129 w 5593163"/>
              <a:gd name="connsiteY318" fmla="*/ 1312505 h 4305008"/>
              <a:gd name="connsiteX319" fmla="*/ 3159963 w 5593163"/>
              <a:gd name="connsiteY319" fmla="*/ 619464 h 4305008"/>
              <a:gd name="connsiteX320" fmla="*/ 3159457 w 5593163"/>
              <a:gd name="connsiteY320" fmla="*/ 619401 h 4305008"/>
              <a:gd name="connsiteX321" fmla="*/ 3158919 w 5593163"/>
              <a:gd name="connsiteY321" fmla="*/ 612725 h 4305008"/>
              <a:gd name="connsiteX322" fmla="*/ 3151452 w 5593163"/>
              <a:gd name="connsiteY322" fmla="*/ 520249 h 4305008"/>
              <a:gd name="connsiteX323" fmla="*/ 3150081 w 5593163"/>
              <a:gd name="connsiteY323" fmla="*/ 503273 h 4305008"/>
              <a:gd name="connsiteX324" fmla="*/ 3150081 w 5593163"/>
              <a:gd name="connsiteY324" fmla="*/ 2200098 h 4305008"/>
              <a:gd name="connsiteX325" fmla="*/ 3150675 w 5593163"/>
              <a:gd name="connsiteY325" fmla="*/ 2188658 h 4305008"/>
              <a:gd name="connsiteX326" fmla="*/ 3151173 w 5593163"/>
              <a:gd name="connsiteY326" fmla="*/ 2188691 h 4305008"/>
              <a:gd name="connsiteX327" fmla="*/ 3151199 w 5593163"/>
              <a:gd name="connsiteY327" fmla="*/ 2188197 h 4305008"/>
              <a:gd name="connsiteX328" fmla="*/ 3168287 w 5593163"/>
              <a:gd name="connsiteY328" fmla="*/ 2189820 h 4305008"/>
              <a:gd name="connsiteX329" fmla="*/ 3263748 w 5593163"/>
              <a:gd name="connsiteY329" fmla="*/ 2198885 h 4305008"/>
              <a:gd name="connsiteX330" fmla="*/ 3279961 w 5593163"/>
              <a:gd name="connsiteY330" fmla="*/ 2200424 h 4305008"/>
              <a:gd name="connsiteX331" fmla="*/ 3280078 w 5593163"/>
              <a:gd name="connsiteY331" fmla="*/ 2201572 h 4305008"/>
              <a:gd name="connsiteX332" fmla="*/ 3970244 w 5593163"/>
              <a:gd name="connsiteY332" fmla="*/ 2894613 h 4305008"/>
              <a:gd name="connsiteX333" fmla="*/ 3970749 w 5593163"/>
              <a:gd name="connsiteY333" fmla="*/ 2894676 h 4305008"/>
              <a:gd name="connsiteX334" fmla="*/ 3971290 w 5593163"/>
              <a:gd name="connsiteY334" fmla="*/ 2901366 h 4305008"/>
              <a:gd name="connsiteX335" fmla="*/ 3978754 w 5593163"/>
              <a:gd name="connsiteY335" fmla="*/ 2993823 h 4305008"/>
              <a:gd name="connsiteX336" fmla="*/ 3980124 w 5593163"/>
              <a:gd name="connsiteY336" fmla="*/ 3010804 h 4305008"/>
              <a:gd name="connsiteX337" fmla="*/ 3979531 w 5593163"/>
              <a:gd name="connsiteY337" fmla="*/ 3022244 h 4305008"/>
              <a:gd name="connsiteX338" fmla="*/ 3979032 w 5593163"/>
              <a:gd name="connsiteY338" fmla="*/ 3022211 h 4305008"/>
              <a:gd name="connsiteX339" fmla="*/ 3979006 w 5593163"/>
              <a:gd name="connsiteY339" fmla="*/ 3022706 h 4305008"/>
              <a:gd name="connsiteX340" fmla="*/ 3961888 w 5593163"/>
              <a:gd name="connsiteY340" fmla="*/ 3021080 h 4305008"/>
              <a:gd name="connsiteX341" fmla="*/ 3866461 w 5593163"/>
              <a:gd name="connsiteY341" fmla="*/ 3012018 h 4305008"/>
              <a:gd name="connsiteX342" fmla="*/ 3850245 w 5593163"/>
              <a:gd name="connsiteY342" fmla="*/ 3010478 h 4305008"/>
              <a:gd name="connsiteX343" fmla="*/ 3850129 w 5593163"/>
              <a:gd name="connsiteY343" fmla="*/ 3009330 h 4305008"/>
              <a:gd name="connsiteX344" fmla="*/ 3159963 w 5593163"/>
              <a:gd name="connsiteY344" fmla="*/ 2316289 h 4305008"/>
              <a:gd name="connsiteX345" fmla="*/ 3159457 w 5593163"/>
              <a:gd name="connsiteY345" fmla="*/ 2316226 h 4305008"/>
              <a:gd name="connsiteX346" fmla="*/ 3158919 w 5593163"/>
              <a:gd name="connsiteY346" fmla="*/ 2309550 h 4305008"/>
              <a:gd name="connsiteX347" fmla="*/ 3151452 w 5593163"/>
              <a:gd name="connsiteY347" fmla="*/ 2217074 h 4305008"/>
              <a:gd name="connsiteX348" fmla="*/ 3150081 w 5593163"/>
              <a:gd name="connsiteY348" fmla="*/ 2200098 h 4305008"/>
              <a:gd name="connsiteX349" fmla="*/ 3150081 w 5593163"/>
              <a:gd name="connsiteY349" fmla="*/ 3896923 h 4305008"/>
              <a:gd name="connsiteX350" fmla="*/ 3150675 w 5593163"/>
              <a:gd name="connsiteY350" fmla="*/ 3885483 h 4305008"/>
              <a:gd name="connsiteX351" fmla="*/ 3151173 w 5593163"/>
              <a:gd name="connsiteY351" fmla="*/ 3885516 h 4305008"/>
              <a:gd name="connsiteX352" fmla="*/ 3151199 w 5593163"/>
              <a:gd name="connsiteY352" fmla="*/ 3885022 h 4305008"/>
              <a:gd name="connsiteX353" fmla="*/ 3168287 w 5593163"/>
              <a:gd name="connsiteY353" fmla="*/ 3886645 h 4305008"/>
              <a:gd name="connsiteX354" fmla="*/ 3263748 w 5593163"/>
              <a:gd name="connsiteY354" fmla="*/ 3895710 h 4305008"/>
              <a:gd name="connsiteX355" fmla="*/ 3279961 w 5593163"/>
              <a:gd name="connsiteY355" fmla="*/ 3897249 h 4305008"/>
              <a:gd name="connsiteX356" fmla="*/ 3280078 w 5593163"/>
              <a:gd name="connsiteY356" fmla="*/ 3898397 h 4305008"/>
              <a:gd name="connsiteX357" fmla="*/ 3840331 w 5593163"/>
              <a:gd name="connsiteY357" fmla="*/ 4255797 h 4305008"/>
              <a:gd name="connsiteX358" fmla="*/ 3868775 w 5593163"/>
              <a:gd name="connsiteY358" fmla="*/ 4305008 h 4305008"/>
              <a:gd name="connsiteX359" fmla="*/ 3717725 w 5593163"/>
              <a:gd name="connsiteY359" fmla="*/ 4305008 h 4305008"/>
              <a:gd name="connsiteX360" fmla="*/ 3665602 w 5593163"/>
              <a:gd name="connsiteY360" fmla="*/ 4241205 h 4305008"/>
              <a:gd name="connsiteX361" fmla="*/ 3293448 w 5593163"/>
              <a:gd name="connsiteY361" fmla="*/ 4029853 h 4305008"/>
              <a:gd name="connsiteX362" fmla="*/ 3392629 w 5593163"/>
              <a:gd name="connsiteY362" fmla="*/ 4271827 h 4305008"/>
              <a:gd name="connsiteX363" fmla="*/ 3419311 w 5593163"/>
              <a:gd name="connsiteY363" fmla="*/ 4305008 h 4305008"/>
              <a:gd name="connsiteX364" fmla="*/ 3265201 w 5593163"/>
              <a:gd name="connsiteY364" fmla="*/ 4305008 h 4305008"/>
              <a:gd name="connsiteX365" fmla="*/ 3235080 w 5593163"/>
              <a:gd name="connsiteY365" fmla="*/ 4254710 h 4305008"/>
              <a:gd name="connsiteX366" fmla="*/ 3159963 w 5593163"/>
              <a:gd name="connsiteY366" fmla="*/ 4013114 h 4305008"/>
              <a:gd name="connsiteX367" fmla="*/ 3159457 w 5593163"/>
              <a:gd name="connsiteY367" fmla="*/ 4013051 h 4305008"/>
              <a:gd name="connsiteX368" fmla="*/ 3158919 w 5593163"/>
              <a:gd name="connsiteY368" fmla="*/ 4006375 h 4305008"/>
              <a:gd name="connsiteX369" fmla="*/ 3151452 w 5593163"/>
              <a:gd name="connsiteY369" fmla="*/ 3913899 h 4305008"/>
              <a:gd name="connsiteX370" fmla="*/ 3150081 w 5593163"/>
              <a:gd name="connsiteY370" fmla="*/ 3896923 h 4305008"/>
              <a:gd name="connsiteX371" fmla="*/ 3150079 w 5593163"/>
              <a:gd name="connsiteY371" fmla="*/ 469318 h 4305008"/>
              <a:gd name="connsiteX372" fmla="*/ 3151450 w 5593163"/>
              <a:gd name="connsiteY372" fmla="*/ 452471 h 4305008"/>
              <a:gd name="connsiteX373" fmla="*/ 3158914 w 5593163"/>
              <a:gd name="connsiteY373" fmla="*/ 360740 h 4305008"/>
              <a:gd name="connsiteX374" fmla="*/ 3159454 w 5593163"/>
              <a:gd name="connsiteY374" fmla="*/ 354103 h 4305008"/>
              <a:gd name="connsiteX375" fmla="*/ 3159960 w 5593163"/>
              <a:gd name="connsiteY375" fmla="*/ 354040 h 4305008"/>
              <a:gd name="connsiteX376" fmla="*/ 3244173 w 5593163"/>
              <a:gd name="connsiteY376" fmla="*/ 96778 h 4305008"/>
              <a:gd name="connsiteX377" fmla="*/ 3306807 w 5593163"/>
              <a:gd name="connsiteY377" fmla="*/ 0 h 4305008"/>
              <a:gd name="connsiteX378" fmla="*/ 3475182 w 5593163"/>
              <a:gd name="connsiteY378" fmla="*/ 0 h 4305008"/>
              <a:gd name="connsiteX379" fmla="*/ 3406954 w 5593163"/>
              <a:gd name="connsiteY379" fmla="*/ 76659 h 4305008"/>
              <a:gd name="connsiteX380" fmla="*/ 3293446 w 5593163"/>
              <a:gd name="connsiteY380" fmla="*/ 337433 h 4305008"/>
              <a:gd name="connsiteX381" fmla="*/ 3732420 w 5593163"/>
              <a:gd name="connsiteY381" fmla="*/ 44350 h 4305008"/>
              <a:gd name="connsiteX382" fmla="*/ 3754649 w 5593163"/>
              <a:gd name="connsiteY382" fmla="*/ 0 h 4305008"/>
              <a:gd name="connsiteX383" fmla="*/ 3903287 w 5593163"/>
              <a:gd name="connsiteY383" fmla="*/ 0 h 4305008"/>
              <a:gd name="connsiteX384" fmla="*/ 3851448 w 5593163"/>
              <a:gd name="connsiteY384" fmla="*/ 95636 h 4305008"/>
              <a:gd name="connsiteX385" fmla="*/ 3280075 w 5593163"/>
              <a:gd name="connsiteY385" fmla="*/ 467856 h 4305008"/>
              <a:gd name="connsiteX386" fmla="*/ 3279959 w 5593163"/>
              <a:gd name="connsiteY386" fmla="*/ 468995 h 4305008"/>
              <a:gd name="connsiteX387" fmla="*/ 3263742 w 5593163"/>
              <a:gd name="connsiteY387" fmla="*/ 470523 h 4305008"/>
              <a:gd name="connsiteX388" fmla="*/ 3168316 w 5593163"/>
              <a:gd name="connsiteY388" fmla="*/ 479514 h 4305008"/>
              <a:gd name="connsiteX389" fmla="*/ 3151197 w 5593163"/>
              <a:gd name="connsiteY389" fmla="*/ 481127 h 4305008"/>
              <a:gd name="connsiteX390" fmla="*/ 3151171 w 5593163"/>
              <a:gd name="connsiteY390" fmla="*/ 480636 h 4305008"/>
              <a:gd name="connsiteX391" fmla="*/ 3150672 w 5593163"/>
              <a:gd name="connsiteY391" fmla="*/ 480669 h 4305008"/>
              <a:gd name="connsiteX392" fmla="*/ 3150079 w 5593163"/>
              <a:gd name="connsiteY392" fmla="*/ 469318 h 4305008"/>
              <a:gd name="connsiteX393" fmla="*/ 3150079 w 5593163"/>
              <a:gd name="connsiteY393" fmla="*/ 2166144 h 4305008"/>
              <a:gd name="connsiteX394" fmla="*/ 3151450 w 5593163"/>
              <a:gd name="connsiteY394" fmla="*/ 2149296 h 4305008"/>
              <a:gd name="connsiteX395" fmla="*/ 3158914 w 5593163"/>
              <a:gd name="connsiteY395" fmla="*/ 2057565 h 4305008"/>
              <a:gd name="connsiteX396" fmla="*/ 3159454 w 5593163"/>
              <a:gd name="connsiteY396" fmla="*/ 2050928 h 4305008"/>
              <a:gd name="connsiteX397" fmla="*/ 3159960 w 5593163"/>
              <a:gd name="connsiteY397" fmla="*/ 2050865 h 4305008"/>
              <a:gd name="connsiteX398" fmla="*/ 3850126 w 5593163"/>
              <a:gd name="connsiteY398" fmla="*/ 1363267 h 4305008"/>
              <a:gd name="connsiteX399" fmla="*/ 3850243 w 5593163"/>
              <a:gd name="connsiteY399" fmla="*/ 1362128 h 4305008"/>
              <a:gd name="connsiteX400" fmla="*/ 3866455 w 5593163"/>
              <a:gd name="connsiteY400" fmla="*/ 1360601 h 4305008"/>
              <a:gd name="connsiteX401" fmla="*/ 3961917 w 5593163"/>
              <a:gd name="connsiteY401" fmla="*/ 1351607 h 4305008"/>
              <a:gd name="connsiteX402" fmla="*/ 3979004 w 5593163"/>
              <a:gd name="connsiteY402" fmla="*/ 1349997 h 4305008"/>
              <a:gd name="connsiteX403" fmla="*/ 3979030 w 5593163"/>
              <a:gd name="connsiteY403" fmla="*/ 1350487 h 4305008"/>
              <a:gd name="connsiteX404" fmla="*/ 3979528 w 5593163"/>
              <a:gd name="connsiteY404" fmla="*/ 1350455 h 4305008"/>
              <a:gd name="connsiteX405" fmla="*/ 3980122 w 5593163"/>
              <a:gd name="connsiteY405" fmla="*/ 1361805 h 4305008"/>
              <a:gd name="connsiteX406" fmla="*/ 3978752 w 5593163"/>
              <a:gd name="connsiteY406" fmla="*/ 1378647 h 4305008"/>
              <a:gd name="connsiteX407" fmla="*/ 3971285 w 5593163"/>
              <a:gd name="connsiteY407" fmla="*/ 1470397 h 4305008"/>
              <a:gd name="connsiteX408" fmla="*/ 3970746 w 5593163"/>
              <a:gd name="connsiteY408" fmla="*/ 1477021 h 4305008"/>
              <a:gd name="connsiteX409" fmla="*/ 3970241 w 5593163"/>
              <a:gd name="connsiteY409" fmla="*/ 1477083 h 4305008"/>
              <a:gd name="connsiteX410" fmla="*/ 3280075 w 5593163"/>
              <a:gd name="connsiteY410" fmla="*/ 2164681 h 4305008"/>
              <a:gd name="connsiteX411" fmla="*/ 3279959 w 5593163"/>
              <a:gd name="connsiteY411" fmla="*/ 2165820 h 4305008"/>
              <a:gd name="connsiteX412" fmla="*/ 3263742 w 5593163"/>
              <a:gd name="connsiteY412" fmla="*/ 2167348 h 4305008"/>
              <a:gd name="connsiteX413" fmla="*/ 3168316 w 5593163"/>
              <a:gd name="connsiteY413" fmla="*/ 2176339 h 4305008"/>
              <a:gd name="connsiteX414" fmla="*/ 3151197 w 5593163"/>
              <a:gd name="connsiteY414" fmla="*/ 2177952 h 4305008"/>
              <a:gd name="connsiteX415" fmla="*/ 3151171 w 5593163"/>
              <a:gd name="connsiteY415" fmla="*/ 2177461 h 4305008"/>
              <a:gd name="connsiteX416" fmla="*/ 3150672 w 5593163"/>
              <a:gd name="connsiteY416" fmla="*/ 2177494 h 4305008"/>
              <a:gd name="connsiteX417" fmla="*/ 3150079 w 5593163"/>
              <a:gd name="connsiteY417" fmla="*/ 2166144 h 4305008"/>
              <a:gd name="connsiteX418" fmla="*/ 3150079 w 5593163"/>
              <a:gd name="connsiteY418" fmla="*/ 3862969 h 4305008"/>
              <a:gd name="connsiteX419" fmla="*/ 3151450 w 5593163"/>
              <a:gd name="connsiteY419" fmla="*/ 3846121 h 4305008"/>
              <a:gd name="connsiteX420" fmla="*/ 3158914 w 5593163"/>
              <a:gd name="connsiteY420" fmla="*/ 3754390 h 4305008"/>
              <a:gd name="connsiteX421" fmla="*/ 3159454 w 5593163"/>
              <a:gd name="connsiteY421" fmla="*/ 3747753 h 4305008"/>
              <a:gd name="connsiteX422" fmla="*/ 3159960 w 5593163"/>
              <a:gd name="connsiteY422" fmla="*/ 3747690 h 4305008"/>
              <a:gd name="connsiteX423" fmla="*/ 3850126 w 5593163"/>
              <a:gd name="connsiteY423" fmla="*/ 3060092 h 4305008"/>
              <a:gd name="connsiteX424" fmla="*/ 3850243 w 5593163"/>
              <a:gd name="connsiteY424" fmla="*/ 3058953 h 4305008"/>
              <a:gd name="connsiteX425" fmla="*/ 3866455 w 5593163"/>
              <a:gd name="connsiteY425" fmla="*/ 3057426 h 4305008"/>
              <a:gd name="connsiteX426" fmla="*/ 3961917 w 5593163"/>
              <a:gd name="connsiteY426" fmla="*/ 3048432 h 4305008"/>
              <a:gd name="connsiteX427" fmla="*/ 3979004 w 5593163"/>
              <a:gd name="connsiteY427" fmla="*/ 3046822 h 4305008"/>
              <a:gd name="connsiteX428" fmla="*/ 3979030 w 5593163"/>
              <a:gd name="connsiteY428" fmla="*/ 3047312 h 4305008"/>
              <a:gd name="connsiteX429" fmla="*/ 3979528 w 5593163"/>
              <a:gd name="connsiteY429" fmla="*/ 3047280 h 4305008"/>
              <a:gd name="connsiteX430" fmla="*/ 3980122 w 5593163"/>
              <a:gd name="connsiteY430" fmla="*/ 3058630 h 4305008"/>
              <a:gd name="connsiteX431" fmla="*/ 3978752 w 5593163"/>
              <a:gd name="connsiteY431" fmla="*/ 3075472 h 4305008"/>
              <a:gd name="connsiteX432" fmla="*/ 3971285 w 5593163"/>
              <a:gd name="connsiteY432" fmla="*/ 3167222 h 4305008"/>
              <a:gd name="connsiteX433" fmla="*/ 3970746 w 5593163"/>
              <a:gd name="connsiteY433" fmla="*/ 3173846 h 4305008"/>
              <a:gd name="connsiteX434" fmla="*/ 3970241 w 5593163"/>
              <a:gd name="connsiteY434" fmla="*/ 3173908 h 4305008"/>
              <a:gd name="connsiteX435" fmla="*/ 3280075 w 5593163"/>
              <a:gd name="connsiteY435" fmla="*/ 3861506 h 4305008"/>
              <a:gd name="connsiteX436" fmla="*/ 3279959 w 5593163"/>
              <a:gd name="connsiteY436" fmla="*/ 3862645 h 4305008"/>
              <a:gd name="connsiteX437" fmla="*/ 3263742 w 5593163"/>
              <a:gd name="connsiteY437" fmla="*/ 3864173 h 4305008"/>
              <a:gd name="connsiteX438" fmla="*/ 3168316 w 5593163"/>
              <a:gd name="connsiteY438" fmla="*/ 3873164 h 4305008"/>
              <a:gd name="connsiteX439" fmla="*/ 3151197 w 5593163"/>
              <a:gd name="connsiteY439" fmla="*/ 3874777 h 4305008"/>
              <a:gd name="connsiteX440" fmla="*/ 3151171 w 5593163"/>
              <a:gd name="connsiteY440" fmla="*/ 3874286 h 4305008"/>
              <a:gd name="connsiteX441" fmla="*/ 3150672 w 5593163"/>
              <a:gd name="connsiteY441" fmla="*/ 3874319 h 4305008"/>
              <a:gd name="connsiteX442" fmla="*/ 3150079 w 5593163"/>
              <a:gd name="connsiteY442" fmla="*/ 3862969 h 4305008"/>
              <a:gd name="connsiteX443" fmla="*/ 2442890 w 5593163"/>
              <a:gd name="connsiteY443" fmla="*/ 1181049 h 4305008"/>
              <a:gd name="connsiteX444" fmla="*/ 2986199 w 5593163"/>
              <a:gd name="connsiteY444" fmla="*/ 636203 h 4305008"/>
              <a:gd name="connsiteX445" fmla="*/ 2442890 w 5593163"/>
              <a:gd name="connsiteY445" fmla="*/ 1181049 h 4305008"/>
              <a:gd name="connsiteX446" fmla="*/ 2442890 w 5593163"/>
              <a:gd name="connsiteY446" fmla="*/ 1493690 h 4305008"/>
              <a:gd name="connsiteX447" fmla="*/ 2986199 w 5593163"/>
              <a:gd name="connsiteY447" fmla="*/ 2034258 h 4305008"/>
              <a:gd name="connsiteX448" fmla="*/ 2442890 w 5593163"/>
              <a:gd name="connsiteY448" fmla="*/ 1493690 h 4305008"/>
              <a:gd name="connsiteX449" fmla="*/ 2442890 w 5593163"/>
              <a:gd name="connsiteY449" fmla="*/ 2877874 h 4305008"/>
              <a:gd name="connsiteX450" fmla="*/ 2986199 w 5593163"/>
              <a:gd name="connsiteY450" fmla="*/ 2333028 h 4305008"/>
              <a:gd name="connsiteX451" fmla="*/ 2442890 w 5593163"/>
              <a:gd name="connsiteY451" fmla="*/ 2877874 h 4305008"/>
              <a:gd name="connsiteX452" fmla="*/ 2442890 w 5593163"/>
              <a:gd name="connsiteY452" fmla="*/ 3190516 h 4305008"/>
              <a:gd name="connsiteX453" fmla="*/ 2986199 w 5593163"/>
              <a:gd name="connsiteY453" fmla="*/ 3731083 h 4305008"/>
              <a:gd name="connsiteX454" fmla="*/ 2442890 w 5593163"/>
              <a:gd name="connsiteY454" fmla="*/ 3190516 h 4305008"/>
              <a:gd name="connsiteX455" fmla="*/ 2410871 w 5593163"/>
              <a:gd name="connsiteY455" fmla="*/ 4305008 h 4305008"/>
              <a:gd name="connsiteX456" fmla="*/ 2439316 w 5593163"/>
              <a:gd name="connsiteY456" fmla="*/ 4255797 h 4305008"/>
              <a:gd name="connsiteX457" fmla="*/ 2999569 w 5593163"/>
              <a:gd name="connsiteY457" fmla="*/ 3898397 h 4305008"/>
              <a:gd name="connsiteX458" fmla="*/ 2999686 w 5593163"/>
              <a:gd name="connsiteY458" fmla="*/ 3897249 h 4305008"/>
              <a:gd name="connsiteX459" fmla="*/ 3015899 w 5593163"/>
              <a:gd name="connsiteY459" fmla="*/ 3895710 h 4305008"/>
              <a:gd name="connsiteX460" fmla="*/ 3111360 w 5593163"/>
              <a:gd name="connsiteY460" fmla="*/ 3886645 h 4305008"/>
              <a:gd name="connsiteX461" fmla="*/ 3128448 w 5593163"/>
              <a:gd name="connsiteY461" fmla="*/ 3885022 h 4305008"/>
              <a:gd name="connsiteX462" fmla="*/ 3128474 w 5593163"/>
              <a:gd name="connsiteY462" fmla="*/ 3885516 h 4305008"/>
              <a:gd name="connsiteX463" fmla="*/ 3128972 w 5593163"/>
              <a:gd name="connsiteY463" fmla="*/ 3885483 h 4305008"/>
              <a:gd name="connsiteX464" fmla="*/ 3129566 w 5593163"/>
              <a:gd name="connsiteY464" fmla="*/ 3896923 h 4305008"/>
              <a:gd name="connsiteX465" fmla="*/ 3128195 w 5593163"/>
              <a:gd name="connsiteY465" fmla="*/ 3913899 h 4305008"/>
              <a:gd name="connsiteX466" fmla="*/ 3120728 w 5593163"/>
              <a:gd name="connsiteY466" fmla="*/ 4006375 h 4305008"/>
              <a:gd name="connsiteX467" fmla="*/ 3120190 w 5593163"/>
              <a:gd name="connsiteY467" fmla="*/ 4013051 h 4305008"/>
              <a:gd name="connsiteX468" fmla="*/ 3119684 w 5593163"/>
              <a:gd name="connsiteY468" fmla="*/ 4013114 h 4305008"/>
              <a:gd name="connsiteX469" fmla="*/ 3044567 w 5593163"/>
              <a:gd name="connsiteY469" fmla="*/ 4254710 h 4305008"/>
              <a:gd name="connsiteX470" fmla="*/ 3014445 w 5593163"/>
              <a:gd name="connsiteY470" fmla="*/ 4305008 h 4305008"/>
              <a:gd name="connsiteX471" fmla="*/ 2860336 w 5593163"/>
              <a:gd name="connsiteY471" fmla="*/ 4305008 h 4305008"/>
              <a:gd name="connsiteX472" fmla="*/ 2887018 w 5593163"/>
              <a:gd name="connsiteY472" fmla="*/ 4271827 h 4305008"/>
              <a:gd name="connsiteX473" fmla="*/ 2986199 w 5593163"/>
              <a:gd name="connsiteY473" fmla="*/ 4029853 h 4305008"/>
              <a:gd name="connsiteX474" fmla="*/ 2614045 w 5593163"/>
              <a:gd name="connsiteY474" fmla="*/ 4241205 h 4305008"/>
              <a:gd name="connsiteX475" fmla="*/ 2561922 w 5593163"/>
              <a:gd name="connsiteY475" fmla="*/ 4305008 h 4305008"/>
              <a:gd name="connsiteX476" fmla="*/ 2376360 w 5593163"/>
              <a:gd name="connsiteY476" fmla="*/ 0 h 4305008"/>
              <a:gd name="connsiteX477" fmla="*/ 2524998 w 5593163"/>
              <a:gd name="connsiteY477" fmla="*/ 0 h 4305008"/>
              <a:gd name="connsiteX478" fmla="*/ 2547226 w 5593163"/>
              <a:gd name="connsiteY478" fmla="*/ 44350 h 4305008"/>
              <a:gd name="connsiteX479" fmla="*/ 2986199 w 5593163"/>
              <a:gd name="connsiteY479" fmla="*/ 337433 h 4305008"/>
              <a:gd name="connsiteX480" fmla="*/ 2872691 w 5593163"/>
              <a:gd name="connsiteY480" fmla="*/ 76659 h 4305008"/>
              <a:gd name="connsiteX481" fmla="*/ 2804464 w 5593163"/>
              <a:gd name="connsiteY481" fmla="*/ 0 h 4305008"/>
              <a:gd name="connsiteX482" fmla="*/ 2972839 w 5593163"/>
              <a:gd name="connsiteY482" fmla="*/ 0 h 4305008"/>
              <a:gd name="connsiteX483" fmla="*/ 3035473 w 5593163"/>
              <a:gd name="connsiteY483" fmla="*/ 96778 h 4305008"/>
              <a:gd name="connsiteX484" fmla="*/ 3119686 w 5593163"/>
              <a:gd name="connsiteY484" fmla="*/ 354040 h 4305008"/>
              <a:gd name="connsiteX485" fmla="*/ 3120191 w 5593163"/>
              <a:gd name="connsiteY485" fmla="*/ 354103 h 4305008"/>
              <a:gd name="connsiteX486" fmla="*/ 3120732 w 5593163"/>
              <a:gd name="connsiteY486" fmla="*/ 360740 h 4305008"/>
              <a:gd name="connsiteX487" fmla="*/ 3128196 w 5593163"/>
              <a:gd name="connsiteY487" fmla="*/ 452471 h 4305008"/>
              <a:gd name="connsiteX488" fmla="*/ 3129566 w 5593163"/>
              <a:gd name="connsiteY488" fmla="*/ 469318 h 4305008"/>
              <a:gd name="connsiteX489" fmla="*/ 3128973 w 5593163"/>
              <a:gd name="connsiteY489" fmla="*/ 480669 h 4305008"/>
              <a:gd name="connsiteX490" fmla="*/ 3128474 w 5593163"/>
              <a:gd name="connsiteY490" fmla="*/ 480636 h 4305008"/>
              <a:gd name="connsiteX491" fmla="*/ 3128448 w 5593163"/>
              <a:gd name="connsiteY491" fmla="*/ 481127 h 4305008"/>
              <a:gd name="connsiteX492" fmla="*/ 3111330 w 5593163"/>
              <a:gd name="connsiteY492" fmla="*/ 479514 h 4305008"/>
              <a:gd name="connsiteX493" fmla="*/ 3015903 w 5593163"/>
              <a:gd name="connsiteY493" fmla="*/ 470523 h 4305008"/>
              <a:gd name="connsiteX494" fmla="*/ 2999687 w 5593163"/>
              <a:gd name="connsiteY494" fmla="*/ 468995 h 4305008"/>
              <a:gd name="connsiteX495" fmla="*/ 2999571 w 5593163"/>
              <a:gd name="connsiteY495" fmla="*/ 467856 h 4305008"/>
              <a:gd name="connsiteX496" fmla="*/ 2428199 w 5593163"/>
              <a:gd name="connsiteY496" fmla="*/ 95636 h 4305008"/>
              <a:gd name="connsiteX497" fmla="*/ 2299523 w 5593163"/>
              <a:gd name="connsiteY497" fmla="*/ 1313979 h 4305008"/>
              <a:gd name="connsiteX498" fmla="*/ 2300894 w 5593163"/>
              <a:gd name="connsiteY498" fmla="*/ 1296998 h 4305008"/>
              <a:gd name="connsiteX499" fmla="*/ 2308358 w 5593163"/>
              <a:gd name="connsiteY499" fmla="*/ 1204541 h 4305008"/>
              <a:gd name="connsiteX500" fmla="*/ 2308898 w 5593163"/>
              <a:gd name="connsiteY500" fmla="*/ 1197851 h 4305008"/>
              <a:gd name="connsiteX501" fmla="*/ 2309404 w 5593163"/>
              <a:gd name="connsiteY501" fmla="*/ 1197788 h 4305008"/>
              <a:gd name="connsiteX502" fmla="*/ 2999570 w 5593163"/>
              <a:gd name="connsiteY502" fmla="*/ 504747 h 4305008"/>
              <a:gd name="connsiteX503" fmla="*/ 2999687 w 5593163"/>
              <a:gd name="connsiteY503" fmla="*/ 503599 h 4305008"/>
              <a:gd name="connsiteX504" fmla="*/ 3015899 w 5593163"/>
              <a:gd name="connsiteY504" fmla="*/ 502060 h 4305008"/>
              <a:gd name="connsiteX505" fmla="*/ 3111361 w 5593163"/>
              <a:gd name="connsiteY505" fmla="*/ 492995 h 4305008"/>
              <a:gd name="connsiteX506" fmla="*/ 3128448 w 5593163"/>
              <a:gd name="connsiteY506" fmla="*/ 491372 h 4305008"/>
              <a:gd name="connsiteX507" fmla="*/ 3128474 w 5593163"/>
              <a:gd name="connsiteY507" fmla="*/ 491866 h 4305008"/>
              <a:gd name="connsiteX508" fmla="*/ 3128972 w 5593163"/>
              <a:gd name="connsiteY508" fmla="*/ 491833 h 4305008"/>
              <a:gd name="connsiteX509" fmla="*/ 3129566 w 5593163"/>
              <a:gd name="connsiteY509" fmla="*/ 503273 h 4305008"/>
              <a:gd name="connsiteX510" fmla="*/ 3128196 w 5593163"/>
              <a:gd name="connsiteY510" fmla="*/ 520249 h 4305008"/>
              <a:gd name="connsiteX511" fmla="*/ 3120729 w 5593163"/>
              <a:gd name="connsiteY511" fmla="*/ 612725 h 4305008"/>
              <a:gd name="connsiteX512" fmla="*/ 3120190 w 5593163"/>
              <a:gd name="connsiteY512" fmla="*/ 619401 h 4305008"/>
              <a:gd name="connsiteX513" fmla="*/ 3119685 w 5593163"/>
              <a:gd name="connsiteY513" fmla="*/ 619464 h 4305008"/>
              <a:gd name="connsiteX514" fmla="*/ 2429519 w 5593163"/>
              <a:gd name="connsiteY514" fmla="*/ 1312505 h 4305008"/>
              <a:gd name="connsiteX515" fmla="*/ 2429403 w 5593163"/>
              <a:gd name="connsiteY515" fmla="*/ 1313653 h 4305008"/>
              <a:gd name="connsiteX516" fmla="*/ 2413186 w 5593163"/>
              <a:gd name="connsiteY516" fmla="*/ 1315193 h 4305008"/>
              <a:gd name="connsiteX517" fmla="*/ 2317760 w 5593163"/>
              <a:gd name="connsiteY517" fmla="*/ 1324255 h 4305008"/>
              <a:gd name="connsiteX518" fmla="*/ 2300641 w 5593163"/>
              <a:gd name="connsiteY518" fmla="*/ 1325881 h 4305008"/>
              <a:gd name="connsiteX519" fmla="*/ 2300615 w 5593163"/>
              <a:gd name="connsiteY519" fmla="*/ 1325386 h 4305008"/>
              <a:gd name="connsiteX520" fmla="*/ 2300116 w 5593163"/>
              <a:gd name="connsiteY520" fmla="*/ 1325419 h 4305008"/>
              <a:gd name="connsiteX521" fmla="*/ 2299523 w 5593163"/>
              <a:gd name="connsiteY521" fmla="*/ 1313979 h 4305008"/>
              <a:gd name="connsiteX522" fmla="*/ 2299523 w 5593163"/>
              <a:gd name="connsiteY522" fmla="*/ 1361805 h 4305008"/>
              <a:gd name="connsiteX523" fmla="*/ 2300117 w 5593163"/>
              <a:gd name="connsiteY523" fmla="*/ 1350455 h 4305008"/>
              <a:gd name="connsiteX524" fmla="*/ 2300615 w 5593163"/>
              <a:gd name="connsiteY524" fmla="*/ 1350487 h 4305008"/>
              <a:gd name="connsiteX525" fmla="*/ 2300641 w 5593163"/>
              <a:gd name="connsiteY525" fmla="*/ 1349997 h 4305008"/>
              <a:gd name="connsiteX526" fmla="*/ 2317729 w 5593163"/>
              <a:gd name="connsiteY526" fmla="*/ 1351607 h 4305008"/>
              <a:gd name="connsiteX527" fmla="*/ 2413190 w 5593163"/>
              <a:gd name="connsiteY527" fmla="*/ 1360601 h 4305008"/>
              <a:gd name="connsiteX528" fmla="*/ 2429403 w 5593163"/>
              <a:gd name="connsiteY528" fmla="*/ 1362128 h 4305008"/>
              <a:gd name="connsiteX529" fmla="*/ 2429520 w 5593163"/>
              <a:gd name="connsiteY529" fmla="*/ 1363267 h 4305008"/>
              <a:gd name="connsiteX530" fmla="*/ 3119686 w 5593163"/>
              <a:gd name="connsiteY530" fmla="*/ 2050865 h 4305008"/>
              <a:gd name="connsiteX531" fmla="*/ 3120191 w 5593163"/>
              <a:gd name="connsiteY531" fmla="*/ 2050928 h 4305008"/>
              <a:gd name="connsiteX532" fmla="*/ 3120732 w 5593163"/>
              <a:gd name="connsiteY532" fmla="*/ 2057565 h 4305008"/>
              <a:gd name="connsiteX533" fmla="*/ 3128196 w 5593163"/>
              <a:gd name="connsiteY533" fmla="*/ 2149296 h 4305008"/>
              <a:gd name="connsiteX534" fmla="*/ 3129566 w 5593163"/>
              <a:gd name="connsiteY534" fmla="*/ 2166144 h 4305008"/>
              <a:gd name="connsiteX535" fmla="*/ 3128973 w 5593163"/>
              <a:gd name="connsiteY535" fmla="*/ 2177494 h 4305008"/>
              <a:gd name="connsiteX536" fmla="*/ 3128474 w 5593163"/>
              <a:gd name="connsiteY536" fmla="*/ 2177461 h 4305008"/>
              <a:gd name="connsiteX537" fmla="*/ 3128448 w 5593163"/>
              <a:gd name="connsiteY537" fmla="*/ 2177952 h 4305008"/>
              <a:gd name="connsiteX538" fmla="*/ 3111330 w 5593163"/>
              <a:gd name="connsiteY538" fmla="*/ 2176339 h 4305008"/>
              <a:gd name="connsiteX539" fmla="*/ 3015903 w 5593163"/>
              <a:gd name="connsiteY539" fmla="*/ 2167348 h 4305008"/>
              <a:gd name="connsiteX540" fmla="*/ 2999687 w 5593163"/>
              <a:gd name="connsiteY540" fmla="*/ 2165820 h 4305008"/>
              <a:gd name="connsiteX541" fmla="*/ 2999571 w 5593163"/>
              <a:gd name="connsiteY541" fmla="*/ 2164681 h 4305008"/>
              <a:gd name="connsiteX542" fmla="*/ 2309405 w 5593163"/>
              <a:gd name="connsiteY542" fmla="*/ 1477083 h 4305008"/>
              <a:gd name="connsiteX543" fmla="*/ 2308899 w 5593163"/>
              <a:gd name="connsiteY543" fmla="*/ 1477021 h 4305008"/>
              <a:gd name="connsiteX544" fmla="*/ 2308361 w 5593163"/>
              <a:gd name="connsiteY544" fmla="*/ 1470397 h 4305008"/>
              <a:gd name="connsiteX545" fmla="*/ 2300894 w 5593163"/>
              <a:gd name="connsiteY545" fmla="*/ 1378647 h 4305008"/>
              <a:gd name="connsiteX546" fmla="*/ 2299523 w 5593163"/>
              <a:gd name="connsiteY546" fmla="*/ 1361805 h 4305008"/>
              <a:gd name="connsiteX547" fmla="*/ 2299523 w 5593163"/>
              <a:gd name="connsiteY547" fmla="*/ 3010804 h 4305008"/>
              <a:gd name="connsiteX548" fmla="*/ 2300894 w 5593163"/>
              <a:gd name="connsiteY548" fmla="*/ 2993823 h 4305008"/>
              <a:gd name="connsiteX549" fmla="*/ 2308358 w 5593163"/>
              <a:gd name="connsiteY549" fmla="*/ 2901366 h 4305008"/>
              <a:gd name="connsiteX550" fmla="*/ 2308898 w 5593163"/>
              <a:gd name="connsiteY550" fmla="*/ 2894676 h 4305008"/>
              <a:gd name="connsiteX551" fmla="*/ 2309404 w 5593163"/>
              <a:gd name="connsiteY551" fmla="*/ 2894613 h 4305008"/>
              <a:gd name="connsiteX552" fmla="*/ 2999570 w 5593163"/>
              <a:gd name="connsiteY552" fmla="*/ 2201572 h 4305008"/>
              <a:gd name="connsiteX553" fmla="*/ 2999687 w 5593163"/>
              <a:gd name="connsiteY553" fmla="*/ 2200424 h 4305008"/>
              <a:gd name="connsiteX554" fmla="*/ 3015899 w 5593163"/>
              <a:gd name="connsiteY554" fmla="*/ 2198885 h 4305008"/>
              <a:gd name="connsiteX555" fmla="*/ 3111361 w 5593163"/>
              <a:gd name="connsiteY555" fmla="*/ 2189820 h 4305008"/>
              <a:gd name="connsiteX556" fmla="*/ 3128448 w 5593163"/>
              <a:gd name="connsiteY556" fmla="*/ 2188197 h 4305008"/>
              <a:gd name="connsiteX557" fmla="*/ 3128474 w 5593163"/>
              <a:gd name="connsiteY557" fmla="*/ 2188691 h 4305008"/>
              <a:gd name="connsiteX558" fmla="*/ 3128972 w 5593163"/>
              <a:gd name="connsiteY558" fmla="*/ 2188658 h 4305008"/>
              <a:gd name="connsiteX559" fmla="*/ 3129566 w 5593163"/>
              <a:gd name="connsiteY559" fmla="*/ 2200098 h 4305008"/>
              <a:gd name="connsiteX560" fmla="*/ 3128196 w 5593163"/>
              <a:gd name="connsiteY560" fmla="*/ 2217074 h 4305008"/>
              <a:gd name="connsiteX561" fmla="*/ 3120729 w 5593163"/>
              <a:gd name="connsiteY561" fmla="*/ 2309550 h 4305008"/>
              <a:gd name="connsiteX562" fmla="*/ 3120190 w 5593163"/>
              <a:gd name="connsiteY562" fmla="*/ 2316226 h 4305008"/>
              <a:gd name="connsiteX563" fmla="*/ 3119685 w 5593163"/>
              <a:gd name="connsiteY563" fmla="*/ 2316289 h 4305008"/>
              <a:gd name="connsiteX564" fmla="*/ 2429519 w 5593163"/>
              <a:gd name="connsiteY564" fmla="*/ 3009330 h 4305008"/>
              <a:gd name="connsiteX565" fmla="*/ 2429403 w 5593163"/>
              <a:gd name="connsiteY565" fmla="*/ 3010478 h 4305008"/>
              <a:gd name="connsiteX566" fmla="*/ 2413186 w 5593163"/>
              <a:gd name="connsiteY566" fmla="*/ 3012018 h 4305008"/>
              <a:gd name="connsiteX567" fmla="*/ 2317760 w 5593163"/>
              <a:gd name="connsiteY567" fmla="*/ 3021080 h 4305008"/>
              <a:gd name="connsiteX568" fmla="*/ 2300641 w 5593163"/>
              <a:gd name="connsiteY568" fmla="*/ 3022706 h 4305008"/>
              <a:gd name="connsiteX569" fmla="*/ 2300615 w 5593163"/>
              <a:gd name="connsiteY569" fmla="*/ 3022211 h 4305008"/>
              <a:gd name="connsiteX570" fmla="*/ 2300116 w 5593163"/>
              <a:gd name="connsiteY570" fmla="*/ 3022244 h 4305008"/>
              <a:gd name="connsiteX571" fmla="*/ 2299523 w 5593163"/>
              <a:gd name="connsiteY571" fmla="*/ 3010804 h 4305008"/>
              <a:gd name="connsiteX572" fmla="*/ 2299523 w 5593163"/>
              <a:gd name="connsiteY572" fmla="*/ 3058630 h 4305008"/>
              <a:gd name="connsiteX573" fmla="*/ 2300117 w 5593163"/>
              <a:gd name="connsiteY573" fmla="*/ 3047280 h 4305008"/>
              <a:gd name="connsiteX574" fmla="*/ 2300615 w 5593163"/>
              <a:gd name="connsiteY574" fmla="*/ 3047312 h 4305008"/>
              <a:gd name="connsiteX575" fmla="*/ 2300641 w 5593163"/>
              <a:gd name="connsiteY575" fmla="*/ 3046822 h 4305008"/>
              <a:gd name="connsiteX576" fmla="*/ 2317729 w 5593163"/>
              <a:gd name="connsiteY576" fmla="*/ 3048432 h 4305008"/>
              <a:gd name="connsiteX577" fmla="*/ 2413190 w 5593163"/>
              <a:gd name="connsiteY577" fmla="*/ 3057426 h 4305008"/>
              <a:gd name="connsiteX578" fmla="*/ 2429403 w 5593163"/>
              <a:gd name="connsiteY578" fmla="*/ 3058953 h 4305008"/>
              <a:gd name="connsiteX579" fmla="*/ 2429520 w 5593163"/>
              <a:gd name="connsiteY579" fmla="*/ 3060092 h 4305008"/>
              <a:gd name="connsiteX580" fmla="*/ 3119686 w 5593163"/>
              <a:gd name="connsiteY580" fmla="*/ 3747690 h 4305008"/>
              <a:gd name="connsiteX581" fmla="*/ 3120191 w 5593163"/>
              <a:gd name="connsiteY581" fmla="*/ 3747753 h 4305008"/>
              <a:gd name="connsiteX582" fmla="*/ 3120732 w 5593163"/>
              <a:gd name="connsiteY582" fmla="*/ 3754390 h 4305008"/>
              <a:gd name="connsiteX583" fmla="*/ 3128196 w 5593163"/>
              <a:gd name="connsiteY583" fmla="*/ 3846121 h 4305008"/>
              <a:gd name="connsiteX584" fmla="*/ 3129566 w 5593163"/>
              <a:gd name="connsiteY584" fmla="*/ 3862969 h 4305008"/>
              <a:gd name="connsiteX585" fmla="*/ 3128973 w 5593163"/>
              <a:gd name="connsiteY585" fmla="*/ 3874319 h 4305008"/>
              <a:gd name="connsiteX586" fmla="*/ 3128474 w 5593163"/>
              <a:gd name="connsiteY586" fmla="*/ 3874286 h 4305008"/>
              <a:gd name="connsiteX587" fmla="*/ 3128448 w 5593163"/>
              <a:gd name="connsiteY587" fmla="*/ 3874777 h 4305008"/>
              <a:gd name="connsiteX588" fmla="*/ 3111330 w 5593163"/>
              <a:gd name="connsiteY588" fmla="*/ 3873164 h 4305008"/>
              <a:gd name="connsiteX589" fmla="*/ 3015903 w 5593163"/>
              <a:gd name="connsiteY589" fmla="*/ 3864173 h 4305008"/>
              <a:gd name="connsiteX590" fmla="*/ 2999687 w 5593163"/>
              <a:gd name="connsiteY590" fmla="*/ 3862645 h 4305008"/>
              <a:gd name="connsiteX591" fmla="*/ 2999571 w 5593163"/>
              <a:gd name="connsiteY591" fmla="*/ 3861506 h 4305008"/>
              <a:gd name="connsiteX592" fmla="*/ 2309405 w 5593163"/>
              <a:gd name="connsiteY592" fmla="*/ 3173908 h 4305008"/>
              <a:gd name="connsiteX593" fmla="*/ 2308899 w 5593163"/>
              <a:gd name="connsiteY593" fmla="*/ 3173846 h 4305008"/>
              <a:gd name="connsiteX594" fmla="*/ 2308361 w 5593163"/>
              <a:gd name="connsiteY594" fmla="*/ 3167222 h 4305008"/>
              <a:gd name="connsiteX595" fmla="*/ 2300894 w 5593163"/>
              <a:gd name="connsiteY595" fmla="*/ 3075472 h 4305008"/>
              <a:gd name="connsiteX596" fmla="*/ 2299523 w 5593163"/>
              <a:gd name="connsiteY596" fmla="*/ 3058630 h 4305008"/>
              <a:gd name="connsiteX597" fmla="*/ 1601297 w 5593163"/>
              <a:gd name="connsiteY597" fmla="*/ 636203 h 4305008"/>
              <a:gd name="connsiteX598" fmla="*/ 2144606 w 5593163"/>
              <a:gd name="connsiteY598" fmla="*/ 1181049 h 4305008"/>
              <a:gd name="connsiteX599" fmla="*/ 1601297 w 5593163"/>
              <a:gd name="connsiteY599" fmla="*/ 636203 h 4305008"/>
              <a:gd name="connsiteX600" fmla="*/ 1601297 w 5593163"/>
              <a:gd name="connsiteY600" fmla="*/ 2333028 h 4305008"/>
              <a:gd name="connsiteX601" fmla="*/ 2144606 w 5593163"/>
              <a:gd name="connsiteY601" fmla="*/ 2877874 h 4305008"/>
              <a:gd name="connsiteX602" fmla="*/ 1601297 w 5593163"/>
              <a:gd name="connsiteY602" fmla="*/ 2333028 h 4305008"/>
              <a:gd name="connsiteX603" fmla="*/ 1601295 w 5593163"/>
              <a:gd name="connsiteY603" fmla="*/ 2034258 h 4305008"/>
              <a:gd name="connsiteX604" fmla="*/ 2144604 w 5593163"/>
              <a:gd name="connsiteY604" fmla="*/ 1493690 h 4305008"/>
              <a:gd name="connsiteX605" fmla="*/ 1601295 w 5593163"/>
              <a:gd name="connsiteY605" fmla="*/ 2034258 h 4305008"/>
              <a:gd name="connsiteX606" fmla="*/ 1601295 w 5593163"/>
              <a:gd name="connsiteY606" fmla="*/ 3731083 h 4305008"/>
              <a:gd name="connsiteX607" fmla="*/ 2144604 w 5593163"/>
              <a:gd name="connsiteY607" fmla="*/ 3190516 h 4305008"/>
              <a:gd name="connsiteX608" fmla="*/ 1601295 w 5593163"/>
              <a:gd name="connsiteY608" fmla="*/ 3731083 h 4305008"/>
              <a:gd name="connsiteX609" fmla="*/ 1457930 w 5593163"/>
              <a:gd name="connsiteY609" fmla="*/ 503273 h 4305008"/>
              <a:gd name="connsiteX610" fmla="*/ 1458524 w 5593163"/>
              <a:gd name="connsiteY610" fmla="*/ 491833 h 4305008"/>
              <a:gd name="connsiteX611" fmla="*/ 1459022 w 5593163"/>
              <a:gd name="connsiteY611" fmla="*/ 491866 h 4305008"/>
              <a:gd name="connsiteX612" fmla="*/ 1459048 w 5593163"/>
              <a:gd name="connsiteY612" fmla="*/ 491372 h 4305008"/>
              <a:gd name="connsiteX613" fmla="*/ 1476135 w 5593163"/>
              <a:gd name="connsiteY613" fmla="*/ 492995 h 4305008"/>
              <a:gd name="connsiteX614" fmla="*/ 1571597 w 5593163"/>
              <a:gd name="connsiteY614" fmla="*/ 502060 h 4305008"/>
              <a:gd name="connsiteX615" fmla="*/ 1587809 w 5593163"/>
              <a:gd name="connsiteY615" fmla="*/ 503599 h 4305008"/>
              <a:gd name="connsiteX616" fmla="*/ 1587926 w 5593163"/>
              <a:gd name="connsiteY616" fmla="*/ 504747 h 4305008"/>
              <a:gd name="connsiteX617" fmla="*/ 2278092 w 5593163"/>
              <a:gd name="connsiteY617" fmla="*/ 1197788 h 4305008"/>
              <a:gd name="connsiteX618" fmla="*/ 2278598 w 5593163"/>
              <a:gd name="connsiteY618" fmla="*/ 1197851 h 4305008"/>
              <a:gd name="connsiteX619" fmla="*/ 2279138 w 5593163"/>
              <a:gd name="connsiteY619" fmla="*/ 1204541 h 4305008"/>
              <a:gd name="connsiteX620" fmla="*/ 2286602 w 5593163"/>
              <a:gd name="connsiteY620" fmla="*/ 1296998 h 4305008"/>
              <a:gd name="connsiteX621" fmla="*/ 2287973 w 5593163"/>
              <a:gd name="connsiteY621" fmla="*/ 1313979 h 4305008"/>
              <a:gd name="connsiteX622" fmla="*/ 2287380 w 5593163"/>
              <a:gd name="connsiteY622" fmla="*/ 1325419 h 4305008"/>
              <a:gd name="connsiteX623" fmla="*/ 2286881 w 5593163"/>
              <a:gd name="connsiteY623" fmla="*/ 1325386 h 4305008"/>
              <a:gd name="connsiteX624" fmla="*/ 2286855 w 5593163"/>
              <a:gd name="connsiteY624" fmla="*/ 1325881 h 4305008"/>
              <a:gd name="connsiteX625" fmla="*/ 2269736 w 5593163"/>
              <a:gd name="connsiteY625" fmla="*/ 1324255 h 4305008"/>
              <a:gd name="connsiteX626" fmla="*/ 2174310 w 5593163"/>
              <a:gd name="connsiteY626" fmla="*/ 1315193 h 4305008"/>
              <a:gd name="connsiteX627" fmla="*/ 2158093 w 5593163"/>
              <a:gd name="connsiteY627" fmla="*/ 1313653 h 4305008"/>
              <a:gd name="connsiteX628" fmla="*/ 2157977 w 5593163"/>
              <a:gd name="connsiteY628" fmla="*/ 1312505 h 4305008"/>
              <a:gd name="connsiteX629" fmla="*/ 1467811 w 5593163"/>
              <a:gd name="connsiteY629" fmla="*/ 619464 h 4305008"/>
              <a:gd name="connsiteX630" fmla="*/ 1467306 w 5593163"/>
              <a:gd name="connsiteY630" fmla="*/ 619401 h 4305008"/>
              <a:gd name="connsiteX631" fmla="*/ 1466767 w 5593163"/>
              <a:gd name="connsiteY631" fmla="*/ 612725 h 4305008"/>
              <a:gd name="connsiteX632" fmla="*/ 1459300 w 5593163"/>
              <a:gd name="connsiteY632" fmla="*/ 520249 h 4305008"/>
              <a:gd name="connsiteX633" fmla="*/ 1457930 w 5593163"/>
              <a:gd name="connsiteY633" fmla="*/ 503273 h 4305008"/>
              <a:gd name="connsiteX634" fmla="*/ 1457930 w 5593163"/>
              <a:gd name="connsiteY634" fmla="*/ 2200098 h 4305008"/>
              <a:gd name="connsiteX635" fmla="*/ 1458524 w 5593163"/>
              <a:gd name="connsiteY635" fmla="*/ 2188658 h 4305008"/>
              <a:gd name="connsiteX636" fmla="*/ 1459022 w 5593163"/>
              <a:gd name="connsiteY636" fmla="*/ 2188691 h 4305008"/>
              <a:gd name="connsiteX637" fmla="*/ 1459048 w 5593163"/>
              <a:gd name="connsiteY637" fmla="*/ 2188197 h 4305008"/>
              <a:gd name="connsiteX638" fmla="*/ 1476135 w 5593163"/>
              <a:gd name="connsiteY638" fmla="*/ 2189820 h 4305008"/>
              <a:gd name="connsiteX639" fmla="*/ 1571597 w 5593163"/>
              <a:gd name="connsiteY639" fmla="*/ 2198885 h 4305008"/>
              <a:gd name="connsiteX640" fmla="*/ 1587809 w 5593163"/>
              <a:gd name="connsiteY640" fmla="*/ 2200424 h 4305008"/>
              <a:gd name="connsiteX641" fmla="*/ 1587926 w 5593163"/>
              <a:gd name="connsiteY641" fmla="*/ 2201572 h 4305008"/>
              <a:gd name="connsiteX642" fmla="*/ 2278092 w 5593163"/>
              <a:gd name="connsiteY642" fmla="*/ 2894613 h 4305008"/>
              <a:gd name="connsiteX643" fmla="*/ 2278598 w 5593163"/>
              <a:gd name="connsiteY643" fmla="*/ 2894676 h 4305008"/>
              <a:gd name="connsiteX644" fmla="*/ 2279138 w 5593163"/>
              <a:gd name="connsiteY644" fmla="*/ 2901366 h 4305008"/>
              <a:gd name="connsiteX645" fmla="*/ 2286602 w 5593163"/>
              <a:gd name="connsiteY645" fmla="*/ 2993823 h 4305008"/>
              <a:gd name="connsiteX646" fmla="*/ 2287973 w 5593163"/>
              <a:gd name="connsiteY646" fmla="*/ 3010804 h 4305008"/>
              <a:gd name="connsiteX647" fmla="*/ 2287380 w 5593163"/>
              <a:gd name="connsiteY647" fmla="*/ 3022244 h 4305008"/>
              <a:gd name="connsiteX648" fmla="*/ 2286881 w 5593163"/>
              <a:gd name="connsiteY648" fmla="*/ 3022211 h 4305008"/>
              <a:gd name="connsiteX649" fmla="*/ 2286855 w 5593163"/>
              <a:gd name="connsiteY649" fmla="*/ 3022706 h 4305008"/>
              <a:gd name="connsiteX650" fmla="*/ 2269736 w 5593163"/>
              <a:gd name="connsiteY650" fmla="*/ 3021080 h 4305008"/>
              <a:gd name="connsiteX651" fmla="*/ 2174310 w 5593163"/>
              <a:gd name="connsiteY651" fmla="*/ 3012018 h 4305008"/>
              <a:gd name="connsiteX652" fmla="*/ 2158093 w 5593163"/>
              <a:gd name="connsiteY652" fmla="*/ 3010478 h 4305008"/>
              <a:gd name="connsiteX653" fmla="*/ 2157977 w 5593163"/>
              <a:gd name="connsiteY653" fmla="*/ 3009330 h 4305008"/>
              <a:gd name="connsiteX654" fmla="*/ 1467811 w 5593163"/>
              <a:gd name="connsiteY654" fmla="*/ 2316289 h 4305008"/>
              <a:gd name="connsiteX655" fmla="*/ 1467306 w 5593163"/>
              <a:gd name="connsiteY655" fmla="*/ 2316226 h 4305008"/>
              <a:gd name="connsiteX656" fmla="*/ 1466767 w 5593163"/>
              <a:gd name="connsiteY656" fmla="*/ 2309550 h 4305008"/>
              <a:gd name="connsiteX657" fmla="*/ 1459300 w 5593163"/>
              <a:gd name="connsiteY657" fmla="*/ 2217074 h 4305008"/>
              <a:gd name="connsiteX658" fmla="*/ 1457930 w 5593163"/>
              <a:gd name="connsiteY658" fmla="*/ 2200098 h 4305008"/>
              <a:gd name="connsiteX659" fmla="*/ 1457930 w 5593163"/>
              <a:gd name="connsiteY659" fmla="*/ 3896923 h 4305008"/>
              <a:gd name="connsiteX660" fmla="*/ 1458524 w 5593163"/>
              <a:gd name="connsiteY660" fmla="*/ 3885483 h 4305008"/>
              <a:gd name="connsiteX661" fmla="*/ 1459022 w 5593163"/>
              <a:gd name="connsiteY661" fmla="*/ 3885516 h 4305008"/>
              <a:gd name="connsiteX662" fmla="*/ 1459048 w 5593163"/>
              <a:gd name="connsiteY662" fmla="*/ 3885022 h 4305008"/>
              <a:gd name="connsiteX663" fmla="*/ 1476135 w 5593163"/>
              <a:gd name="connsiteY663" fmla="*/ 3886645 h 4305008"/>
              <a:gd name="connsiteX664" fmla="*/ 1571597 w 5593163"/>
              <a:gd name="connsiteY664" fmla="*/ 3895710 h 4305008"/>
              <a:gd name="connsiteX665" fmla="*/ 1587809 w 5593163"/>
              <a:gd name="connsiteY665" fmla="*/ 3897249 h 4305008"/>
              <a:gd name="connsiteX666" fmla="*/ 1587926 w 5593163"/>
              <a:gd name="connsiteY666" fmla="*/ 3898397 h 4305008"/>
              <a:gd name="connsiteX667" fmla="*/ 2148179 w 5593163"/>
              <a:gd name="connsiteY667" fmla="*/ 4255797 h 4305008"/>
              <a:gd name="connsiteX668" fmla="*/ 2176624 w 5593163"/>
              <a:gd name="connsiteY668" fmla="*/ 4305008 h 4305008"/>
              <a:gd name="connsiteX669" fmla="*/ 2025574 w 5593163"/>
              <a:gd name="connsiteY669" fmla="*/ 4305008 h 4305008"/>
              <a:gd name="connsiteX670" fmla="*/ 1973451 w 5593163"/>
              <a:gd name="connsiteY670" fmla="*/ 4241205 h 4305008"/>
              <a:gd name="connsiteX671" fmla="*/ 1601297 w 5593163"/>
              <a:gd name="connsiteY671" fmla="*/ 4029853 h 4305008"/>
              <a:gd name="connsiteX672" fmla="*/ 1700478 w 5593163"/>
              <a:gd name="connsiteY672" fmla="*/ 4271827 h 4305008"/>
              <a:gd name="connsiteX673" fmla="*/ 1727160 w 5593163"/>
              <a:gd name="connsiteY673" fmla="*/ 4305008 h 4305008"/>
              <a:gd name="connsiteX674" fmla="*/ 1573050 w 5593163"/>
              <a:gd name="connsiteY674" fmla="*/ 4305008 h 4305008"/>
              <a:gd name="connsiteX675" fmla="*/ 1542929 w 5593163"/>
              <a:gd name="connsiteY675" fmla="*/ 4254710 h 4305008"/>
              <a:gd name="connsiteX676" fmla="*/ 1467811 w 5593163"/>
              <a:gd name="connsiteY676" fmla="*/ 4013114 h 4305008"/>
              <a:gd name="connsiteX677" fmla="*/ 1467306 w 5593163"/>
              <a:gd name="connsiteY677" fmla="*/ 4013051 h 4305008"/>
              <a:gd name="connsiteX678" fmla="*/ 1466767 w 5593163"/>
              <a:gd name="connsiteY678" fmla="*/ 4006375 h 4305008"/>
              <a:gd name="connsiteX679" fmla="*/ 1459300 w 5593163"/>
              <a:gd name="connsiteY679" fmla="*/ 3913899 h 4305008"/>
              <a:gd name="connsiteX680" fmla="*/ 1457930 w 5593163"/>
              <a:gd name="connsiteY680" fmla="*/ 3896923 h 4305008"/>
              <a:gd name="connsiteX681" fmla="*/ 1457928 w 5593163"/>
              <a:gd name="connsiteY681" fmla="*/ 469318 h 4305008"/>
              <a:gd name="connsiteX682" fmla="*/ 1459298 w 5593163"/>
              <a:gd name="connsiteY682" fmla="*/ 452471 h 4305008"/>
              <a:gd name="connsiteX683" fmla="*/ 1466762 w 5593163"/>
              <a:gd name="connsiteY683" fmla="*/ 360740 h 4305008"/>
              <a:gd name="connsiteX684" fmla="*/ 1467303 w 5593163"/>
              <a:gd name="connsiteY684" fmla="*/ 354103 h 4305008"/>
              <a:gd name="connsiteX685" fmla="*/ 1467808 w 5593163"/>
              <a:gd name="connsiteY685" fmla="*/ 354040 h 4305008"/>
              <a:gd name="connsiteX686" fmla="*/ 1552022 w 5593163"/>
              <a:gd name="connsiteY686" fmla="*/ 96778 h 4305008"/>
              <a:gd name="connsiteX687" fmla="*/ 1614656 w 5593163"/>
              <a:gd name="connsiteY687" fmla="*/ 0 h 4305008"/>
              <a:gd name="connsiteX688" fmla="*/ 1783031 w 5593163"/>
              <a:gd name="connsiteY688" fmla="*/ 0 h 4305008"/>
              <a:gd name="connsiteX689" fmla="*/ 1714803 w 5593163"/>
              <a:gd name="connsiteY689" fmla="*/ 76659 h 4305008"/>
              <a:gd name="connsiteX690" fmla="*/ 1601295 w 5593163"/>
              <a:gd name="connsiteY690" fmla="*/ 337433 h 4305008"/>
              <a:gd name="connsiteX691" fmla="*/ 2040269 w 5593163"/>
              <a:gd name="connsiteY691" fmla="*/ 44350 h 4305008"/>
              <a:gd name="connsiteX692" fmla="*/ 2062497 w 5593163"/>
              <a:gd name="connsiteY692" fmla="*/ 0 h 4305008"/>
              <a:gd name="connsiteX693" fmla="*/ 2211135 w 5593163"/>
              <a:gd name="connsiteY693" fmla="*/ 0 h 4305008"/>
              <a:gd name="connsiteX694" fmla="*/ 2159296 w 5593163"/>
              <a:gd name="connsiteY694" fmla="*/ 95636 h 4305008"/>
              <a:gd name="connsiteX695" fmla="*/ 1587923 w 5593163"/>
              <a:gd name="connsiteY695" fmla="*/ 467856 h 4305008"/>
              <a:gd name="connsiteX696" fmla="*/ 1587807 w 5593163"/>
              <a:gd name="connsiteY696" fmla="*/ 468995 h 4305008"/>
              <a:gd name="connsiteX697" fmla="*/ 1571591 w 5593163"/>
              <a:gd name="connsiteY697" fmla="*/ 470523 h 4305008"/>
              <a:gd name="connsiteX698" fmla="*/ 1476164 w 5593163"/>
              <a:gd name="connsiteY698" fmla="*/ 479514 h 4305008"/>
              <a:gd name="connsiteX699" fmla="*/ 1459046 w 5593163"/>
              <a:gd name="connsiteY699" fmla="*/ 481127 h 4305008"/>
              <a:gd name="connsiteX700" fmla="*/ 1459020 w 5593163"/>
              <a:gd name="connsiteY700" fmla="*/ 480636 h 4305008"/>
              <a:gd name="connsiteX701" fmla="*/ 1458521 w 5593163"/>
              <a:gd name="connsiteY701" fmla="*/ 480669 h 4305008"/>
              <a:gd name="connsiteX702" fmla="*/ 1457928 w 5593163"/>
              <a:gd name="connsiteY702" fmla="*/ 469318 h 4305008"/>
              <a:gd name="connsiteX703" fmla="*/ 1457928 w 5593163"/>
              <a:gd name="connsiteY703" fmla="*/ 2166144 h 4305008"/>
              <a:gd name="connsiteX704" fmla="*/ 1459298 w 5593163"/>
              <a:gd name="connsiteY704" fmla="*/ 2149296 h 4305008"/>
              <a:gd name="connsiteX705" fmla="*/ 1466762 w 5593163"/>
              <a:gd name="connsiteY705" fmla="*/ 2057565 h 4305008"/>
              <a:gd name="connsiteX706" fmla="*/ 1467303 w 5593163"/>
              <a:gd name="connsiteY706" fmla="*/ 2050928 h 4305008"/>
              <a:gd name="connsiteX707" fmla="*/ 1467808 w 5593163"/>
              <a:gd name="connsiteY707" fmla="*/ 2050865 h 4305008"/>
              <a:gd name="connsiteX708" fmla="*/ 2157974 w 5593163"/>
              <a:gd name="connsiteY708" fmla="*/ 1363267 h 4305008"/>
              <a:gd name="connsiteX709" fmla="*/ 2158091 w 5593163"/>
              <a:gd name="connsiteY709" fmla="*/ 1362128 h 4305008"/>
              <a:gd name="connsiteX710" fmla="*/ 2174304 w 5593163"/>
              <a:gd name="connsiteY710" fmla="*/ 1360601 h 4305008"/>
              <a:gd name="connsiteX711" fmla="*/ 2269765 w 5593163"/>
              <a:gd name="connsiteY711" fmla="*/ 1351607 h 4305008"/>
              <a:gd name="connsiteX712" fmla="*/ 2286853 w 5593163"/>
              <a:gd name="connsiteY712" fmla="*/ 1349997 h 4305008"/>
              <a:gd name="connsiteX713" fmla="*/ 2286879 w 5593163"/>
              <a:gd name="connsiteY713" fmla="*/ 1350487 h 4305008"/>
              <a:gd name="connsiteX714" fmla="*/ 2287377 w 5593163"/>
              <a:gd name="connsiteY714" fmla="*/ 1350455 h 4305008"/>
              <a:gd name="connsiteX715" fmla="*/ 2287971 w 5593163"/>
              <a:gd name="connsiteY715" fmla="*/ 1361805 h 4305008"/>
              <a:gd name="connsiteX716" fmla="*/ 2286600 w 5593163"/>
              <a:gd name="connsiteY716" fmla="*/ 1378647 h 4305008"/>
              <a:gd name="connsiteX717" fmla="*/ 2279133 w 5593163"/>
              <a:gd name="connsiteY717" fmla="*/ 1470397 h 4305008"/>
              <a:gd name="connsiteX718" fmla="*/ 2278595 w 5593163"/>
              <a:gd name="connsiteY718" fmla="*/ 1477021 h 4305008"/>
              <a:gd name="connsiteX719" fmla="*/ 2278089 w 5593163"/>
              <a:gd name="connsiteY719" fmla="*/ 1477083 h 4305008"/>
              <a:gd name="connsiteX720" fmla="*/ 1587923 w 5593163"/>
              <a:gd name="connsiteY720" fmla="*/ 2164681 h 4305008"/>
              <a:gd name="connsiteX721" fmla="*/ 1587807 w 5593163"/>
              <a:gd name="connsiteY721" fmla="*/ 2165820 h 4305008"/>
              <a:gd name="connsiteX722" fmla="*/ 1571591 w 5593163"/>
              <a:gd name="connsiteY722" fmla="*/ 2167348 h 4305008"/>
              <a:gd name="connsiteX723" fmla="*/ 1476164 w 5593163"/>
              <a:gd name="connsiteY723" fmla="*/ 2176339 h 4305008"/>
              <a:gd name="connsiteX724" fmla="*/ 1459046 w 5593163"/>
              <a:gd name="connsiteY724" fmla="*/ 2177952 h 4305008"/>
              <a:gd name="connsiteX725" fmla="*/ 1459020 w 5593163"/>
              <a:gd name="connsiteY725" fmla="*/ 2177461 h 4305008"/>
              <a:gd name="connsiteX726" fmla="*/ 1458521 w 5593163"/>
              <a:gd name="connsiteY726" fmla="*/ 2177494 h 4305008"/>
              <a:gd name="connsiteX727" fmla="*/ 1457928 w 5593163"/>
              <a:gd name="connsiteY727" fmla="*/ 2166144 h 4305008"/>
              <a:gd name="connsiteX728" fmla="*/ 1457928 w 5593163"/>
              <a:gd name="connsiteY728" fmla="*/ 3862969 h 4305008"/>
              <a:gd name="connsiteX729" fmla="*/ 1459298 w 5593163"/>
              <a:gd name="connsiteY729" fmla="*/ 3846121 h 4305008"/>
              <a:gd name="connsiteX730" fmla="*/ 1466762 w 5593163"/>
              <a:gd name="connsiteY730" fmla="*/ 3754390 h 4305008"/>
              <a:gd name="connsiteX731" fmla="*/ 1467303 w 5593163"/>
              <a:gd name="connsiteY731" fmla="*/ 3747753 h 4305008"/>
              <a:gd name="connsiteX732" fmla="*/ 1467808 w 5593163"/>
              <a:gd name="connsiteY732" fmla="*/ 3747690 h 4305008"/>
              <a:gd name="connsiteX733" fmla="*/ 2157974 w 5593163"/>
              <a:gd name="connsiteY733" fmla="*/ 3060092 h 4305008"/>
              <a:gd name="connsiteX734" fmla="*/ 2158091 w 5593163"/>
              <a:gd name="connsiteY734" fmla="*/ 3058953 h 4305008"/>
              <a:gd name="connsiteX735" fmla="*/ 2174304 w 5593163"/>
              <a:gd name="connsiteY735" fmla="*/ 3057426 h 4305008"/>
              <a:gd name="connsiteX736" fmla="*/ 2269765 w 5593163"/>
              <a:gd name="connsiteY736" fmla="*/ 3048432 h 4305008"/>
              <a:gd name="connsiteX737" fmla="*/ 2286853 w 5593163"/>
              <a:gd name="connsiteY737" fmla="*/ 3046822 h 4305008"/>
              <a:gd name="connsiteX738" fmla="*/ 2286879 w 5593163"/>
              <a:gd name="connsiteY738" fmla="*/ 3047312 h 4305008"/>
              <a:gd name="connsiteX739" fmla="*/ 2287377 w 5593163"/>
              <a:gd name="connsiteY739" fmla="*/ 3047280 h 4305008"/>
              <a:gd name="connsiteX740" fmla="*/ 2287971 w 5593163"/>
              <a:gd name="connsiteY740" fmla="*/ 3058630 h 4305008"/>
              <a:gd name="connsiteX741" fmla="*/ 2286600 w 5593163"/>
              <a:gd name="connsiteY741" fmla="*/ 3075472 h 4305008"/>
              <a:gd name="connsiteX742" fmla="*/ 2279133 w 5593163"/>
              <a:gd name="connsiteY742" fmla="*/ 3167222 h 4305008"/>
              <a:gd name="connsiteX743" fmla="*/ 2278595 w 5593163"/>
              <a:gd name="connsiteY743" fmla="*/ 3173846 h 4305008"/>
              <a:gd name="connsiteX744" fmla="*/ 2278089 w 5593163"/>
              <a:gd name="connsiteY744" fmla="*/ 3173908 h 4305008"/>
              <a:gd name="connsiteX745" fmla="*/ 1587923 w 5593163"/>
              <a:gd name="connsiteY745" fmla="*/ 3861506 h 4305008"/>
              <a:gd name="connsiteX746" fmla="*/ 1587807 w 5593163"/>
              <a:gd name="connsiteY746" fmla="*/ 3862645 h 4305008"/>
              <a:gd name="connsiteX747" fmla="*/ 1571591 w 5593163"/>
              <a:gd name="connsiteY747" fmla="*/ 3864173 h 4305008"/>
              <a:gd name="connsiteX748" fmla="*/ 1476164 w 5593163"/>
              <a:gd name="connsiteY748" fmla="*/ 3873164 h 4305008"/>
              <a:gd name="connsiteX749" fmla="*/ 1459046 w 5593163"/>
              <a:gd name="connsiteY749" fmla="*/ 3874777 h 4305008"/>
              <a:gd name="connsiteX750" fmla="*/ 1459020 w 5593163"/>
              <a:gd name="connsiteY750" fmla="*/ 3874286 h 4305008"/>
              <a:gd name="connsiteX751" fmla="*/ 1458521 w 5593163"/>
              <a:gd name="connsiteY751" fmla="*/ 3874319 h 4305008"/>
              <a:gd name="connsiteX752" fmla="*/ 1457928 w 5593163"/>
              <a:gd name="connsiteY752" fmla="*/ 3862969 h 4305008"/>
              <a:gd name="connsiteX753" fmla="*/ 750739 w 5593163"/>
              <a:gd name="connsiteY753" fmla="*/ 1181049 h 4305008"/>
              <a:gd name="connsiteX754" fmla="*/ 1294048 w 5593163"/>
              <a:gd name="connsiteY754" fmla="*/ 636203 h 4305008"/>
              <a:gd name="connsiteX755" fmla="*/ 750739 w 5593163"/>
              <a:gd name="connsiteY755" fmla="*/ 1181049 h 4305008"/>
              <a:gd name="connsiteX756" fmla="*/ 750739 w 5593163"/>
              <a:gd name="connsiteY756" fmla="*/ 1493690 h 4305008"/>
              <a:gd name="connsiteX757" fmla="*/ 1294048 w 5593163"/>
              <a:gd name="connsiteY757" fmla="*/ 2034258 h 4305008"/>
              <a:gd name="connsiteX758" fmla="*/ 750739 w 5593163"/>
              <a:gd name="connsiteY758" fmla="*/ 1493690 h 4305008"/>
              <a:gd name="connsiteX759" fmla="*/ 750739 w 5593163"/>
              <a:gd name="connsiteY759" fmla="*/ 2877874 h 4305008"/>
              <a:gd name="connsiteX760" fmla="*/ 1294048 w 5593163"/>
              <a:gd name="connsiteY760" fmla="*/ 2333028 h 4305008"/>
              <a:gd name="connsiteX761" fmla="*/ 750739 w 5593163"/>
              <a:gd name="connsiteY761" fmla="*/ 2877874 h 4305008"/>
              <a:gd name="connsiteX762" fmla="*/ 750739 w 5593163"/>
              <a:gd name="connsiteY762" fmla="*/ 3190516 h 4305008"/>
              <a:gd name="connsiteX763" fmla="*/ 1294048 w 5593163"/>
              <a:gd name="connsiteY763" fmla="*/ 3731083 h 4305008"/>
              <a:gd name="connsiteX764" fmla="*/ 750739 w 5593163"/>
              <a:gd name="connsiteY764" fmla="*/ 3190516 h 4305008"/>
              <a:gd name="connsiteX765" fmla="*/ 718720 w 5593163"/>
              <a:gd name="connsiteY765" fmla="*/ 4305008 h 4305008"/>
              <a:gd name="connsiteX766" fmla="*/ 747165 w 5593163"/>
              <a:gd name="connsiteY766" fmla="*/ 4255797 h 4305008"/>
              <a:gd name="connsiteX767" fmla="*/ 1307418 w 5593163"/>
              <a:gd name="connsiteY767" fmla="*/ 3898397 h 4305008"/>
              <a:gd name="connsiteX768" fmla="*/ 1307535 w 5593163"/>
              <a:gd name="connsiteY768" fmla="*/ 3897249 h 4305008"/>
              <a:gd name="connsiteX769" fmla="*/ 1323748 w 5593163"/>
              <a:gd name="connsiteY769" fmla="*/ 3895710 h 4305008"/>
              <a:gd name="connsiteX770" fmla="*/ 1419209 w 5593163"/>
              <a:gd name="connsiteY770" fmla="*/ 3886645 h 4305008"/>
              <a:gd name="connsiteX771" fmla="*/ 1436297 w 5593163"/>
              <a:gd name="connsiteY771" fmla="*/ 3885022 h 4305008"/>
              <a:gd name="connsiteX772" fmla="*/ 1436323 w 5593163"/>
              <a:gd name="connsiteY772" fmla="*/ 3885516 h 4305008"/>
              <a:gd name="connsiteX773" fmla="*/ 1436821 w 5593163"/>
              <a:gd name="connsiteY773" fmla="*/ 3885483 h 4305008"/>
              <a:gd name="connsiteX774" fmla="*/ 1437415 w 5593163"/>
              <a:gd name="connsiteY774" fmla="*/ 3896923 h 4305008"/>
              <a:gd name="connsiteX775" fmla="*/ 1436044 w 5593163"/>
              <a:gd name="connsiteY775" fmla="*/ 3913899 h 4305008"/>
              <a:gd name="connsiteX776" fmla="*/ 1428577 w 5593163"/>
              <a:gd name="connsiteY776" fmla="*/ 4006375 h 4305008"/>
              <a:gd name="connsiteX777" fmla="*/ 1428039 w 5593163"/>
              <a:gd name="connsiteY777" fmla="*/ 4013051 h 4305008"/>
              <a:gd name="connsiteX778" fmla="*/ 1427533 w 5593163"/>
              <a:gd name="connsiteY778" fmla="*/ 4013114 h 4305008"/>
              <a:gd name="connsiteX779" fmla="*/ 1352416 w 5593163"/>
              <a:gd name="connsiteY779" fmla="*/ 4254710 h 4305008"/>
              <a:gd name="connsiteX780" fmla="*/ 1322295 w 5593163"/>
              <a:gd name="connsiteY780" fmla="*/ 4305008 h 4305008"/>
              <a:gd name="connsiteX781" fmla="*/ 1168185 w 5593163"/>
              <a:gd name="connsiteY781" fmla="*/ 4305008 h 4305008"/>
              <a:gd name="connsiteX782" fmla="*/ 1194867 w 5593163"/>
              <a:gd name="connsiteY782" fmla="*/ 4271827 h 4305008"/>
              <a:gd name="connsiteX783" fmla="*/ 1294048 w 5593163"/>
              <a:gd name="connsiteY783" fmla="*/ 4029853 h 4305008"/>
              <a:gd name="connsiteX784" fmla="*/ 921894 w 5593163"/>
              <a:gd name="connsiteY784" fmla="*/ 4241205 h 4305008"/>
              <a:gd name="connsiteX785" fmla="*/ 869771 w 5593163"/>
              <a:gd name="connsiteY785" fmla="*/ 4305008 h 4305008"/>
              <a:gd name="connsiteX786" fmla="*/ 684209 w 5593163"/>
              <a:gd name="connsiteY786" fmla="*/ 0 h 4305008"/>
              <a:gd name="connsiteX787" fmla="*/ 832847 w 5593163"/>
              <a:gd name="connsiteY787" fmla="*/ 0 h 4305008"/>
              <a:gd name="connsiteX788" fmla="*/ 855075 w 5593163"/>
              <a:gd name="connsiteY788" fmla="*/ 44350 h 4305008"/>
              <a:gd name="connsiteX789" fmla="*/ 1294048 w 5593163"/>
              <a:gd name="connsiteY789" fmla="*/ 337433 h 4305008"/>
              <a:gd name="connsiteX790" fmla="*/ 1180541 w 5593163"/>
              <a:gd name="connsiteY790" fmla="*/ 76659 h 4305008"/>
              <a:gd name="connsiteX791" fmla="*/ 1112313 w 5593163"/>
              <a:gd name="connsiteY791" fmla="*/ 0 h 4305008"/>
              <a:gd name="connsiteX792" fmla="*/ 1280688 w 5593163"/>
              <a:gd name="connsiteY792" fmla="*/ 0 h 4305008"/>
              <a:gd name="connsiteX793" fmla="*/ 1343322 w 5593163"/>
              <a:gd name="connsiteY793" fmla="*/ 96778 h 4305008"/>
              <a:gd name="connsiteX794" fmla="*/ 1427534 w 5593163"/>
              <a:gd name="connsiteY794" fmla="*/ 354040 h 4305008"/>
              <a:gd name="connsiteX795" fmla="*/ 1428040 w 5593163"/>
              <a:gd name="connsiteY795" fmla="*/ 354102 h 4305008"/>
              <a:gd name="connsiteX796" fmla="*/ 1428580 w 5593163"/>
              <a:gd name="connsiteY796" fmla="*/ 360740 h 4305008"/>
              <a:gd name="connsiteX797" fmla="*/ 1436044 w 5593163"/>
              <a:gd name="connsiteY797" fmla="*/ 452471 h 4305008"/>
              <a:gd name="connsiteX798" fmla="*/ 1437415 w 5593163"/>
              <a:gd name="connsiteY798" fmla="*/ 469318 h 4305008"/>
              <a:gd name="connsiteX799" fmla="*/ 1436822 w 5593163"/>
              <a:gd name="connsiteY799" fmla="*/ 480669 h 4305008"/>
              <a:gd name="connsiteX800" fmla="*/ 1436323 w 5593163"/>
              <a:gd name="connsiteY800" fmla="*/ 480636 h 4305008"/>
              <a:gd name="connsiteX801" fmla="*/ 1436297 w 5593163"/>
              <a:gd name="connsiteY801" fmla="*/ 481127 h 4305008"/>
              <a:gd name="connsiteX802" fmla="*/ 1419178 w 5593163"/>
              <a:gd name="connsiteY802" fmla="*/ 479514 h 4305008"/>
              <a:gd name="connsiteX803" fmla="*/ 1323752 w 5593163"/>
              <a:gd name="connsiteY803" fmla="*/ 470523 h 4305008"/>
              <a:gd name="connsiteX804" fmla="*/ 1307535 w 5593163"/>
              <a:gd name="connsiteY804" fmla="*/ 468995 h 4305008"/>
              <a:gd name="connsiteX805" fmla="*/ 1307419 w 5593163"/>
              <a:gd name="connsiteY805" fmla="*/ 467856 h 4305008"/>
              <a:gd name="connsiteX806" fmla="*/ 736048 w 5593163"/>
              <a:gd name="connsiteY806" fmla="*/ 95636 h 4305008"/>
              <a:gd name="connsiteX807" fmla="*/ 607372 w 5593163"/>
              <a:gd name="connsiteY807" fmla="*/ 1313979 h 4305008"/>
              <a:gd name="connsiteX808" fmla="*/ 608742 w 5593163"/>
              <a:gd name="connsiteY808" fmla="*/ 1296998 h 4305008"/>
              <a:gd name="connsiteX809" fmla="*/ 616206 w 5593163"/>
              <a:gd name="connsiteY809" fmla="*/ 1204541 h 4305008"/>
              <a:gd name="connsiteX810" fmla="*/ 616747 w 5593163"/>
              <a:gd name="connsiteY810" fmla="*/ 1197851 h 4305008"/>
              <a:gd name="connsiteX811" fmla="*/ 617252 w 5593163"/>
              <a:gd name="connsiteY811" fmla="*/ 1197788 h 4305008"/>
              <a:gd name="connsiteX812" fmla="*/ 1307418 w 5593163"/>
              <a:gd name="connsiteY812" fmla="*/ 504747 h 4305008"/>
              <a:gd name="connsiteX813" fmla="*/ 1307535 w 5593163"/>
              <a:gd name="connsiteY813" fmla="*/ 503599 h 4305008"/>
              <a:gd name="connsiteX814" fmla="*/ 1323748 w 5593163"/>
              <a:gd name="connsiteY814" fmla="*/ 502060 h 4305008"/>
              <a:gd name="connsiteX815" fmla="*/ 1419209 w 5593163"/>
              <a:gd name="connsiteY815" fmla="*/ 492995 h 4305008"/>
              <a:gd name="connsiteX816" fmla="*/ 1436297 w 5593163"/>
              <a:gd name="connsiteY816" fmla="*/ 491372 h 4305008"/>
              <a:gd name="connsiteX817" fmla="*/ 1436323 w 5593163"/>
              <a:gd name="connsiteY817" fmla="*/ 491866 h 4305008"/>
              <a:gd name="connsiteX818" fmla="*/ 1436821 w 5593163"/>
              <a:gd name="connsiteY818" fmla="*/ 491833 h 4305008"/>
              <a:gd name="connsiteX819" fmla="*/ 1437415 w 5593163"/>
              <a:gd name="connsiteY819" fmla="*/ 503273 h 4305008"/>
              <a:gd name="connsiteX820" fmla="*/ 1436044 w 5593163"/>
              <a:gd name="connsiteY820" fmla="*/ 520249 h 4305008"/>
              <a:gd name="connsiteX821" fmla="*/ 1428577 w 5593163"/>
              <a:gd name="connsiteY821" fmla="*/ 612725 h 4305008"/>
              <a:gd name="connsiteX822" fmla="*/ 1428039 w 5593163"/>
              <a:gd name="connsiteY822" fmla="*/ 619401 h 4305008"/>
              <a:gd name="connsiteX823" fmla="*/ 1427533 w 5593163"/>
              <a:gd name="connsiteY823" fmla="*/ 619464 h 4305008"/>
              <a:gd name="connsiteX824" fmla="*/ 737367 w 5593163"/>
              <a:gd name="connsiteY824" fmla="*/ 1312505 h 4305008"/>
              <a:gd name="connsiteX825" fmla="*/ 737251 w 5593163"/>
              <a:gd name="connsiteY825" fmla="*/ 1313653 h 4305008"/>
              <a:gd name="connsiteX826" fmla="*/ 721035 w 5593163"/>
              <a:gd name="connsiteY826" fmla="*/ 1315193 h 4305008"/>
              <a:gd name="connsiteX827" fmla="*/ 625608 w 5593163"/>
              <a:gd name="connsiteY827" fmla="*/ 1324255 h 4305008"/>
              <a:gd name="connsiteX828" fmla="*/ 608490 w 5593163"/>
              <a:gd name="connsiteY828" fmla="*/ 1325881 h 4305008"/>
              <a:gd name="connsiteX829" fmla="*/ 608464 w 5593163"/>
              <a:gd name="connsiteY829" fmla="*/ 1325386 h 4305008"/>
              <a:gd name="connsiteX830" fmla="*/ 607965 w 5593163"/>
              <a:gd name="connsiteY830" fmla="*/ 1325419 h 4305008"/>
              <a:gd name="connsiteX831" fmla="*/ 607372 w 5593163"/>
              <a:gd name="connsiteY831" fmla="*/ 1313979 h 4305008"/>
              <a:gd name="connsiteX832" fmla="*/ 607372 w 5593163"/>
              <a:gd name="connsiteY832" fmla="*/ 1361805 h 4305008"/>
              <a:gd name="connsiteX833" fmla="*/ 607966 w 5593163"/>
              <a:gd name="connsiteY833" fmla="*/ 1350455 h 4305008"/>
              <a:gd name="connsiteX834" fmla="*/ 608464 w 5593163"/>
              <a:gd name="connsiteY834" fmla="*/ 1350487 h 4305008"/>
              <a:gd name="connsiteX835" fmla="*/ 608490 w 5593163"/>
              <a:gd name="connsiteY835" fmla="*/ 1349997 h 4305008"/>
              <a:gd name="connsiteX836" fmla="*/ 625577 w 5593163"/>
              <a:gd name="connsiteY836" fmla="*/ 1351607 h 4305008"/>
              <a:gd name="connsiteX837" fmla="*/ 721039 w 5593163"/>
              <a:gd name="connsiteY837" fmla="*/ 1360601 h 4305008"/>
              <a:gd name="connsiteX838" fmla="*/ 737251 w 5593163"/>
              <a:gd name="connsiteY838" fmla="*/ 1362128 h 4305008"/>
              <a:gd name="connsiteX839" fmla="*/ 737368 w 5593163"/>
              <a:gd name="connsiteY839" fmla="*/ 1363267 h 4305008"/>
              <a:gd name="connsiteX840" fmla="*/ 1427534 w 5593163"/>
              <a:gd name="connsiteY840" fmla="*/ 2050865 h 4305008"/>
              <a:gd name="connsiteX841" fmla="*/ 1428040 w 5593163"/>
              <a:gd name="connsiteY841" fmla="*/ 2050928 h 4305008"/>
              <a:gd name="connsiteX842" fmla="*/ 1428580 w 5593163"/>
              <a:gd name="connsiteY842" fmla="*/ 2057565 h 4305008"/>
              <a:gd name="connsiteX843" fmla="*/ 1436044 w 5593163"/>
              <a:gd name="connsiteY843" fmla="*/ 2149296 h 4305008"/>
              <a:gd name="connsiteX844" fmla="*/ 1437415 w 5593163"/>
              <a:gd name="connsiteY844" fmla="*/ 2166144 h 4305008"/>
              <a:gd name="connsiteX845" fmla="*/ 1436822 w 5593163"/>
              <a:gd name="connsiteY845" fmla="*/ 2177494 h 4305008"/>
              <a:gd name="connsiteX846" fmla="*/ 1436323 w 5593163"/>
              <a:gd name="connsiteY846" fmla="*/ 2177461 h 4305008"/>
              <a:gd name="connsiteX847" fmla="*/ 1436297 w 5593163"/>
              <a:gd name="connsiteY847" fmla="*/ 2177952 h 4305008"/>
              <a:gd name="connsiteX848" fmla="*/ 1419178 w 5593163"/>
              <a:gd name="connsiteY848" fmla="*/ 2176339 h 4305008"/>
              <a:gd name="connsiteX849" fmla="*/ 1323752 w 5593163"/>
              <a:gd name="connsiteY849" fmla="*/ 2167348 h 4305008"/>
              <a:gd name="connsiteX850" fmla="*/ 1307535 w 5593163"/>
              <a:gd name="connsiteY850" fmla="*/ 2165820 h 4305008"/>
              <a:gd name="connsiteX851" fmla="*/ 1307419 w 5593163"/>
              <a:gd name="connsiteY851" fmla="*/ 2164681 h 4305008"/>
              <a:gd name="connsiteX852" fmla="*/ 617253 w 5593163"/>
              <a:gd name="connsiteY852" fmla="*/ 1477083 h 4305008"/>
              <a:gd name="connsiteX853" fmla="*/ 616748 w 5593163"/>
              <a:gd name="connsiteY853" fmla="*/ 1477021 h 4305008"/>
              <a:gd name="connsiteX854" fmla="*/ 616209 w 5593163"/>
              <a:gd name="connsiteY854" fmla="*/ 1470397 h 4305008"/>
              <a:gd name="connsiteX855" fmla="*/ 608742 w 5593163"/>
              <a:gd name="connsiteY855" fmla="*/ 1378647 h 4305008"/>
              <a:gd name="connsiteX856" fmla="*/ 607372 w 5593163"/>
              <a:gd name="connsiteY856" fmla="*/ 1361805 h 4305008"/>
              <a:gd name="connsiteX857" fmla="*/ 607372 w 5593163"/>
              <a:gd name="connsiteY857" fmla="*/ 3010804 h 4305008"/>
              <a:gd name="connsiteX858" fmla="*/ 608742 w 5593163"/>
              <a:gd name="connsiteY858" fmla="*/ 2993823 h 4305008"/>
              <a:gd name="connsiteX859" fmla="*/ 616206 w 5593163"/>
              <a:gd name="connsiteY859" fmla="*/ 2901366 h 4305008"/>
              <a:gd name="connsiteX860" fmla="*/ 616747 w 5593163"/>
              <a:gd name="connsiteY860" fmla="*/ 2894676 h 4305008"/>
              <a:gd name="connsiteX861" fmla="*/ 617252 w 5593163"/>
              <a:gd name="connsiteY861" fmla="*/ 2894613 h 4305008"/>
              <a:gd name="connsiteX862" fmla="*/ 1307418 w 5593163"/>
              <a:gd name="connsiteY862" fmla="*/ 2201572 h 4305008"/>
              <a:gd name="connsiteX863" fmla="*/ 1307535 w 5593163"/>
              <a:gd name="connsiteY863" fmla="*/ 2200424 h 4305008"/>
              <a:gd name="connsiteX864" fmla="*/ 1323748 w 5593163"/>
              <a:gd name="connsiteY864" fmla="*/ 2198885 h 4305008"/>
              <a:gd name="connsiteX865" fmla="*/ 1419209 w 5593163"/>
              <a:gd name="connsiteY865" fmla="*/ 2189820 h 4305008"/>
              <a:gd name="connsiteX866" fmla="*/ 1436297 w 5593163"/>
              <a:gd name="connsiteY866" fmla="*/ 2188197 h 4305008"/>
              <a:gd name="connsiteX867" fmla="*/ 1436323 w 5593163"/>
              <a:gd name="connsiteY867" fmla="*/ 2188691 h 4305008"/>
              <a:gd name="connsiteX868" fmla="*/ 1436821 w 5593163"/>
              <a:gd name="connsiteY868" fmla="*/ 2188658 h 4305008"/>
              <a:gd name="connsiteX869" fmla="*/ 1437415 w 5593163"/>
              <a:gd name="connsiteY869" fmla="*/ 2200098 h 4305008"/>
              <a:gd name="connsiteX870" fmla="*/ 1436044 w 5593163"/>
              <a:gd name="connsiteY870" fmla="*/ 2217074 h 4305008"/>
              <a:gd name="connsiteX871" fmla="*/ 1428577 w 5593163"/>
              <a:gd name="connsiteY871" fmla="*/ 2309550 h 4305008"/>
              <a:gd name="connsiteX872" fmla="*/ 1428039 w 5593163"/>
              <a:gd name="connsiteY872" fmla="*/ 2316226 h 4305008"/>
              <a:gd name="connsiteX873" fmla="*/ 1427533 w 5593163"/>
              <a:gd name="connsiteY873" fmla="*/ 2316289 h 4305008"/>
              <a:gd name="connsiteX874" fmla="*/ 737367 w 5593163"/>
              <a:gd name="connsiteY874" fmla="*/ 3009330 h 4305008"/>
              <a:gd name="connsiteX875" fmla="*/ 737251 w 5593163"/>
              <a:gd name="connsiteY875" fmla="*/ 3010478 h 4305008"/>
              <a:gd name="connsiteX876" fmla="*/ 721035 w 5593163"/>
              <a:gd name="connsiteY876" fmla="*/ 3012018 h 4305008"/>
              <a:gd name="connsiteX877" fmla="*/ 625608 w 5593163"/>
              <a:gd name="connsiteY877" fmla="*/ 3021080 h 4305008"/>
              <a:gd name="connsiteX878" fmla="*/ 608490 w 5593163"/>
              <a:gd name="connsiteY878" fmla="*/ 3022706 h 4305008"/>
              <a:gd name="connsiteX879" fmla="*/ 608464 w 5593163"/>
              <a:gd name="connsiteY879" fmla="*/ 3022211 h 4305008"/>
              <a:gd name="connsiteX880" fmla="*/ 607965 w 5593163"/>
              <a:gd name="connsiteY880" fmla="*/ 3022244 h 4305008"/>
              <a:gd name="connsiteX881" fmla="*/ 607372 w 5593163"/>
              <a:gd name="connsiteY881" fmla="*/ 3010804 h 4305008"/>
              <a:gd name="connsiteX882" fmla="*/ 607372 w 5593163"/>
              <a:gd name="connsiteY882" fmla="*/ 3058630 h 4305008"/>
              <a:gd name="connsiteX883" fmla="*/ 607966 w 5593163"/>
              <a:gd name="connsiteY883" fmla="*/ 3047280 h 4305008"/>
              <a:gd name="connsiteX884" fmla="*/ 608464 w 5593163"/>
              <a:gd name="connsiteY884" fmla="*/ 3047312 h 4305008"/>
              <a:gd name="connsiteX885" fmla="*/ 608490 w 5593163"/>
              <a:gd name="connsiteY885" fmla="*/ 3046822 h 4305008"/>
              <a:gd name="connsiteX886" fmla="*/ 625577 w 5593163"/>
              <a:gd name="connsiteY886" fmla="*/ 3048432 h 4305008"/>
              <a:gd name="connsiteX887" fmla="*/ 721039 w 5593163"/>
              <a:gd name="connsiteY887" fmla="*/ 3057426 h 4305008"/>
              <a:gd name="connsiteX888" fmla="*/ 737251 w 5593163"/>
              <a:gd name="connsiteY888" fmla="*/ 3058953 h 4305008"/>
              <a:gd name="connsiteX889" fmla="*/ 737368 w 5593163"/>
              <a:gd name="connsiteY889" fmla="*/ 3060092 h 4305008"/>
              <a:gd name="connsiteX890" fmla="*/ 1427534 w 5593163"/>
              <a:gd name="connsiteY890" fmla="*/ 3747690 h 4305008"/>
              <a:gd name="connsiteX891" fmla="*/ 1428040 w 5593163"/>
              <a:gd name="connsiteY891" fmla="*/ 3747753 h 4305008"/>
              <a:gd name="connsiteX892" fmla="*/ 1428580 w 5593163"/>
              <a:gd name="connsiteY892" fmla="*/ 3754390 h 4305008"/>
              <a:gd name="connsiteX893" fmla="*/ 1436044 w 5593163"/>
              <a:gd name="connsiteY893" fmla="*/ 3846121 h 4305008"/>
              <a:gd name="connsiteX894" fmla="*/ 1437415 w 5593163"/>
              <a:gd name="connsiteY894" fmla="*/ 3862969 h 4305008"/>
              <a:gd name="connsiteX895" fmla="*/ 1436822 w 5593163"/>
              <a:gd name="connsiteY895" fmla="*/ 3874319 h 4305008"/>
              <a:gd name="connsiteX896" fmla="*/ 1436323 w 5593163"/>
              <a:gd name="connsiteY896" fmla="*/ 3874286 h 4305008"/>
              <a:gd name="connsiteX897" fmla="*/ 1436297 w 5593163"/>
              <a:gd name="connsiteY897" fmla="*/ 3874777 h 4305008"/>
              <a:gd name="connsiteX898" fmla="*/ 1419178 w 5593163"/>
              <a:gd name="connsiteY898" fmla="*/ 3873164 h 4305008"/>
              <a:gd name="connsiteX899" fmla="*/ 1323752 w 5593163"/>
              <a:gd name="connsiteY899" fmla="*/ 3864173 h 4305008"/>
              <a:gd name="connsiteX900" fmla="*/ 1307535 w 5593163"/>
              <a:gd name="connsiteY900" fmla="*/ 3862645 h 4305008"/>
              <a:gd name="connsiteX901" fmla="*/ 1307419 w 5593163"/>
              <a:gd name="connsiteY901" fmla="*/ 3861506 h 4305008"/>
              <a:gd name="connsiteX902" fmla="*/ 617253 w 5593163"/>
              <a:gd name="connsiteY902" fmla="*/ 3173908 h 4305008"/>
              <a:gd name="connsiteX903" fmla="*/ 616748 w 5593163"/>
              <a:gd name="connsiteY903" fmla="*/ 3173846 h 4305008"/>
              <a:gd name="connsiteX904" fmla="*/ 616209 w 5593163"/>
              <a:gd name="connsiteY904" fmla="*/ 3167222 h 4305008"/>
              <a:gd name="connsiteX905" fmla="*/ 608742 w 5593163"/>
              <a:gd name="connsiteY905" fmla="*/ 3075472 h 4305008"/>
              <a:gd name="connsiteX906" fmla="*/ 607372 w 5593163"/>
              <a:gd name="connsiteY906" fmla="*/ 3058630 h 4305008"/>
              <a:gd name="connsiteX907" fmla="*/ 0 w 5593163"/>
              <a:gd name="connsiteY907" fmla="*/ 116373 h 4305008"/>
              <a:gd name="connsiteX908" fmla="*/ 0 w 5593163"/>
              <a:gd name="connsiteY908" fmla="*/ 0 h 4305008"/>
              <a:gd name="connsiteX909" fmla="*/ 90880 w 5593163"/>
              <a:gd name="connsiteY909" fmla="*/ 0 h 4305008"/>
              <a:gd name="connsiteX910" fmla="*/ 22652 w 5593163"/>
              <a:gd name="connsiteY910" fmla="*/ 76659 h 4305008"/>
              <a:gd name="connsiteX911" fmla="*/ 0 w 5593163"/>
              <a:gd name="connsiteY911" fmla="*/ 443121 h 4305008"/>
              <a:gd name="connsiteX912" fmla="*/ 0 w 5593163"/>
              <a:gd name="connsiteY912" fmla="*/ 311637 h 4305008"/>
              <a:gd name="connsiteX913" fmla="*/ 82171 w 5593163"/>
              <a:gd name="connsiteY913" fmla="*/ 276703 h 4305008"/>
              <a:gd name="connsiteX914" fmla="*/ 348118 w 5593163"/>
              <a:gd name="connsiteY914" fmla="*/ 44350 h 4305008"/>
              <a:gd name="connsiteX915" fmla="*/ 370347 w 5593163"/>
              <a:gd name="connsiteY915" fmla="*/ 0 h 4305008"/>
              <a:gd name="connsiteX916" fmla="*/ 518984 w 5593163"/>
              <a:gd name="connsiteY916" fmla="*/ 0 h 4305008"/>
              <a:gd name="connsiteX917" fmla="*/ 467145 w 5593163"/>
              <a:gd name="connsiteY917" fmla="*/ 95636 h 4305008"/>
              <a:gd name="connsiteX918" fmla="*/ 13323 w 5593163"/>
              <a:gd name="connsiteY918" fmla="*/ 439959 h 4305008"/>
              <a:gd name="connsiteX919" fmla="*/ 0 w 5593163"/>
              <a:gd name="connsiteY919" fmla="*/ 1070142 h 4305008"/>
              <a:gd name="connsiteX920" fmla="*/ 0 w 5593163"/>
              <a:gd name="connsiteY920" fmla="*/ 862064 h 4305008"/>
              <a:gd name="connsiteX921" fmla="*/ 31905 w 5593163"/>
              <a:gd name="connsiteY921" fmla="*/ 912052 h 4305008"/>
              <a:gd name="connsiteX922" fmla="*/ 452455 w 5593163"/>
              <a:gd name="connsiteY922" fmla="*/ 1181049 h 4305008"/>
              <a:gd name="connsiteX923" fmla="*/ 9316 w 5593163"/>
              <a:gd name="connsiteY923" fmla="*/ 665484 h 4305008"/>
              <a:gd name="connsiteX924" fmla="*/ 0 w 5593163"/>
              <a:gd name="connsiteY924" fmla="*/ 662760 h 4305008"/>
              <a:gd name="connsiteX925" fmla="*/ 0 w 5593163"/>
              <a:gd name="connsiteY925" fmla="*/ 530567 h 4305008"/>
              <a:gd name="connsiteX926" fmla="*/ 26399 w 5593163"/>
              <a:gd name="connsiteY926" fmla="*/ 537107 h 4305008"/>
              <a:gd name="connsiteX927" fmla="*/ 585941 w 5593163"/>
              <a:gd name="connsiteY927" fmla="*/ 1197788 h 4305008"/>
              <a:gd name="connsiteX928" fmla="*/ 586447 w 5593163"/>
              <a:gd name="connsiteY928" fmla="*/ 1197851 h 4305008"/>
              <a:gd name="connsiteX929" fmla="*/ 586987 w 5593163"/>
              <a:gd name="connsiteY929" fmla="*/ 1204541 h 4305008"/>
              <a:gd name="connsiteX930" fmla="*/ 594451 w 5593163"/>
              <a:gd name="connsiteY930" fmla="*/ 1296998 h 4305008"/>
              <a:gd name="connsiteX931" fmla="*/ 595822 w 5593163"/>
              <a:gd name="connsiteY931" fmla="*/ 1313979 h 4305008"/>
              <a:gd name="connsiteX932" fmla="*/ 595229 w 5593163"/>
              <a:gd name="connsiteY932" fmla="*/ 1325419 h 4305008"/>
              <a:gd name="connsiteX933" fmla="*/ 594730 w 5593163"/>
              <a:gd name="connsiteY933" fmla="*/ 1325386 h 4305008"/>
              <a:gd name="connsiteX934" fmla="*/ 594704 w 5593163"/>
              <a:gd name="connsiteY934" fmla="*/ 1325881 h 4305008"/>
              <a:gd name="connsiteX935" fmla="*/ 577585 w 5593163"/>
              <a:gd name="connsiteY935" fmla="*/ 1324255 h 4305008"/>
              <a:gd name="connsiteX936" fmla="*/ 482159 w 5593163"/>
              <a:gd name="connsiteY936" fmla="*/ 1315193 h 4305008"/>
              <a:gd name="connsiteX937" fmla="*/ 465942 w 5593163"/>
              <a:gd name="connsiteY937" fmla="*/ 1313653 h 4305008"/>
              <a:gd name="connsiteX938" fmla="*/ 465826 w 5593163"/>
              <a:gd name="connsiteY938" fmla="*/ 1312505 h 4305008"/>
              <a:gd name="connsiteX939" fmla="*/ 5028 w 5593163"/>
              <a:gd name="connsiteY939" fmla="*/ 1076034 h 4305008"/>
              <a:gd name="connsiteX940" fmla="*/ 0 w 5593163"/>
              <a:gd name="connsiteY940" fmla="*/ 2139063 h 4305008"/>
              <a:gd name="connsiteX941" fmla="*/ 0 w 5593163"/>
              <a:gd name="connsiteY941" fmla="*/ 2007909 h 4305008"/>
              <a:gd name="connsiteX942" fmla="*/ 9314 w 5593163"/>
              <a:gd name="connsiteY942" fmla="*/ 2005207 h 4305008"/>
              <a:gd name="connsiteX943" fmla="*/ 452453 w 5593163"/>
              <a:gd name="connsiteY943" fmla="*/ 1493690 h 4305008"/>
              <a:gd name="connsiteX944" fmla="*/ 31903 w 5593163"/>
              <a:gd name="connsiteY944" fmla="*/ 1760575 h 4305008"/>
              <a:gd name="connsiteX945" fmla="*/ 0 w 5593163"/>
              <a:gd name="connsiteY945" fmla="*/ 1810167 h 4305008"/>
              <a:gd name="connsiteX946" fmla="*/ 0 w 5593163"/>
              <a:gd name="connsiteY946" fmla="*/ 1603724 h 4305008"/>
              <a:gd name="connsiteX947" fmla="*/ 5025 w 5593163"/>
              <a:gd name="connsiteY947" fmla="*/ 1597880 h 4305008"/>
              <a:gd name="connsiteX948" fmla="*/ 465823 w 5593163"/>
              <a:gd name="connsiteY948" fmla="*/ 1363267 h 4305008"/>
              <a:gd name="connsiteX949" fmla="*/ 465940 w 5593163"/>
              <a:gd name="connsiteY949" fmla="*/ 1362128 h 4305008"/>
              <a:gd name="connsiteX950" fmla="*/ 482153 w 5593163"/>
              <a:gd name="connsiteY950" fmla="*/ 1360601 h 4305008"/>
              <a:gd name="connsiteX951" fmla="*/ 577614 w 5593163"/>
              <a:gd name="connsiteY951" fmla="*/ 1351607 h 4305008"/>
              <a:gd name="connsiteX952" fmla="*/ 594702 w 5593163"/>
              <a:gd name="connsiteY952" fmla="*/ 1349997 h 4305008"/>
              <a:gd name="connsiteX953" fmla="*/ 594728 w 5593163"/>
              <a:gd name="connsiteY953" fmla="*/ 1350487 h 4305008"/>
              <a:gd name="connsiteX954" fmla="*/ 595226 w 5593163"/>
              <a:gd name="connsiteY954" fmla="*/ 1350455 h 4305008"/>
              <a:gd name="connsiteX955" fmla="*/ 595820 w 5593163"/>
              <a:gd name="connsiteY955" fmla="*/ 1361805 h 4305008"/>
              <a:gd name="connsiteX956" fmla="*/ 594449 w 5593163"/>
              <a:gd name="connsiteY956" fmla="*/ 1378647 h 4305008"/>
              <a:gd name="connsiteX957" fmla="*/ 586982 w 5593163"/>
              <a:gd name="connsiteY957" fmla="*/ 1470397 h 4305008"/>
              <a:gd name="connsiteX958" fmla="*/ 586444 w 5593163"/>
              <a:gd name="connsiteY958" fmla="*/ 1477021 h 4305008"/>
              <a:gd name="connsiteX959" fmla="*/ 585938 w 5593163"/>
              <a:gd name="connsiteY959" fmla="*/ 1477083 h 4305008"/>
              <a:gd name="connsiteX960" fmla="*/ 26396 w 5593163"/>
              <a:gd name="connsiteY960" fmla="*/ 2132575 h 4305008"/>
              <a:gd name="connsiteX961" fmla="*/ 0 w 5593163"/>
              <a:gd name="connsiteY961" fmla="*/ 2766967 h 4305008"/>
              <a:gd name="connsiteX962" fmla="*/ 0 w 5593163"/>
              <a:gd name="connsiteY962" fmla="*/ 2558889 h 4305008"/>
              <a:gd name="connsiteX963" fmla="*/ 31905 w 5593163"/>
              <a:gd name="connsiteY963" fmla="*/ 2608877 h 4305008"/>
              <a:gd name="connsiteX964" fmla="*/ 452455 w 5593163"/>
              <a:gd name="connsiteY964" fmla="*/ 2877874 h 4305008"/>
              <a:gd name="connsiteX965" fmla="*/ 9316 w 5593163"/>
              <a:gd name="connsiteY965" fmla="*/ 2362309 h 4305008"/>
              <a:gd name="connsiteX966" fmla="*/ 0 w 5593163"/>
              <a:gd name="connsiteY966" fmla="*/ 2359585 h 4305008"/>
              <a:gd name="connsiteX967" fmla="*/ 0 w 5593163"/>
              <a:gd name="connsiteY967" fmla="*/ 2227392 h 4305008"/>
              <a:gd name="connsiteX968" fmla="*/ 26399 w 5593163"/>
              <a:gd name="connsiteY968" fmla="*/ 2233932 h 4305008"/>
              <a:gd name="connsiteX969" fmla="*/ 585941 w 5593163"/>
              <a:gd name="connsiteY969" fmla="*/ 2894613 h 4305008"/>
              <a:gd name="connsiteX970" fmla="*/ 586447 w 5593163"/>
              <a:gd name="connsiteY970" fmla="*/ 2894676 h 4305008"/>
              <a:gd name="connsiteX971" fmla="*/ 586987 w 5593163"/>
              <a:gd name="connsiteY971" fmla="*/ 2901366 h 4305008"/>
              <a:gd name="connsiteX972" fmla="*/ 594451 w 5593163"/>
              <a:gd name="connsiteY972" fmla="*/ 2993823 h 4305008"/>
              <a:gd name="connsiteX973" fmla="*/ 595822 w 5593163"/>
              <a:gd name="connsiteY973" fmla="*/ 3010804 h 4305008"/>
              <a:gd name="connsiteX974" fmla="*/ 595229 w 5593163"/>
              <a:gd name="connsiteY974" fmla="*/ 3022244 h 4305008"/>
              <a:gd name="connsiteX975" fmla="*/ 594730 w 5593163"/>
              <a:gd name="connsiteY975" fmla="*/ 3022211 h 4305008"/>
              <a:gd name="connsiteX976" fmla="*/ 594704 w 5593163"/>
              <a:gd name="connsiteY976" fmla="*/ 3022706 h 4305008"/>
              <a:gd name="connsiteX977" fmla="*/ 577585 w 5593163"/>
              <a:gd name="connsiteY977" fmla="*/ 3021080 h 4305008"/>
              <a:gd name="connsiteX978" fmla="*/ 482159 w 5593163"/>
              <a:gd name="connsiteY978" fmla="*/ 3012018 h 4305008"/>
              <a:gd name="connsiteX979" fmla="*/ 465942 w 5593163"/>
              <a:gd name="connsiteY979" fmla="*/ 3010478 h 4305008"/>
              <a:gd name="connsiteX980" fmla="*/ 465826 w 5593163"/>
              <a:gd name="connsiteY980" fmla="*/ 3009330 h 4305008"/>
              <a:gd name="connsiteX981" fmla="*/ 5028 w 5593163"/>
              <a:gd name="connsiteY981" fmla="*/ 2772859 h 4305008"/>
              <a:gd name="connsiteX982" fmla="*/ 0 w 5593163"/>
              <a:gd name="connsiteY982" fmla="*/ 3835888 h 4305008"/>
              <a:gd name="connsiteX983" fmla="*/ 0 w 5593163"/>
              <a:gd name="connsiteY983" fmla="*/ 3704734 h 4305008"/>
              <a:gd name="connsiteX984" fmla="*/ 9314 w 5593163"/>
              <a:gd name="connsiteY984" fmla="*/ 3702032 h 4305008"/>
              <a:gd name="connsiteX985" fmla="*/ 452453 w 5593163"/>
              <a:gd name="connsiteY985" fmla="*/ 3190516 h 4305008"/>
              <a:gd name="connsiteX986" fmla="*/ 31903 w 5593163"/>
              <a:gd name="connsiteY986" fmla="*/ 3457400 h 4305008"/>
              <a:gd name="connsiteX987" fmla="*/ 0 w 5593163"/>
              <a:gd name="connsiteY987" fmla="*/ 3506992 h 4305008"/>
              <a:gd name="connsiteX988" fmla="*/ 0 w 5593163"/>
              <a:gd name="connsiteY988" fmla="*/ 3300549 h 4305008"/>
              <a:gd name="connsiteX989" fmla="*/ 5025 w 5593163"/>
              <a:gd name="connsiteY989" fmla="*/ 3294705 h 4305008"/>
              <a:gd name="connsiteX990" fmla="*/ 465823 w 5593163"/>
              <a:gd name="connsiteY990" fmla="*/ 3060092 h 4305008"/>
              <a:gd name="connsiteX991" fmla="*/ 465940 w 5593163"/>
              <a:gd name="connsiteY991" fmla="*/ 3058953 h 4305008"/>
              <a:gd name="connsiteX992" fmla="*/ 482153 w 5593163"/>
              <a:gd name="connsiteY992" fmla="*/ 3057426 h 4305008"/>
              <a:gd name="connsiteX993" fmla="*/ 577614 w 5593163"/>
              <a:gd name="connsiteY993" fmla="*/ 3048432 h 4305008"/>
              <a:gd name="connsiteX994" fmla="*/ 594702 w 5593163"/>
              <a:gd name="connsiteY994" fmla="*/ 3046822 h 4305008"/>
              <a:gd name="connsiteX995" fmla="*/ 594728 w 5593163"/>
              <a:gd name="connsiteY995" fmla="*/ 3047312 h 4305008"/>
              <a:gd name="connsiteX996" fmla="*/ 595226 w 5593163"/>
              <a:gd name="connsiteY996" fmla="*/ 3047280 h 4305008"/>
              <a:gd name="connsiteX997" fmla="*/ 595820 w 5593163"/>
              <a:gd name="connsiteY997" fmla="*/ 3058630 h 4305008"/>
              <a:gd name="connsiteX998" fmla="*/ 594449 w 5593163"/>
              <a:gd name="connsiteY998" fmla="*/ 3075472 h 4305008"/>
              <a:gd name="connsiteX999" fmla="*/ 586982 w 5593163"/>
              <a:gd name="connsiteY999" fmla="*/ 3167222 h 4305008"/>
              <a:gd name="connsiteX1000" fmla="*/ 586444 w 5593163"/>
              <a:gd name="connsiteY1000" fmla="*/ 3173846 h 4305008"/>
              <a:gd name="connsiteX1001" fmla="*/ 585938 w 5593163"/>
              <a:gd name="connsiteY1001" fmla="*/ 3173908 h 4305008"/>
              <a:gd name="connsiteX1002" fmla="*/ 26396 w 5593163"/>
              <a:gd name="connsiteY1002" fmla="*/ 3829400 h 4305008"/>
              <a:gd name="connsiteX1003" fmla="*/ 0 w 5593163"/>
              <a:gd name="connsiteY1003" fmla="*/ 4056079 h 4305008"/>
              <a:gd name="connsiteX1004" fmla="*/ 0 w 5593163"/>
              <a:gd name="connsiteY1004" fmla="*/ 3923091 h 4305008"/>
              <a:gd name="connsiteX1005" fmla="*/ 9850 w 5593163"/>
              <a:gd name="connsiteY1005" fmla="*/ 3925425 h 4305008"/>
              <a:gd name="connsiteX1006" fmla="*/ 456028 w 5593163"/>
              <a:gd name="connsiteY1006" fmla="*/ 4255797 h 4305008"/>
              <a:gd name="connsiteX1007" fmla="*/ 484473 w 5593163"/>
              <a:gd name="connsiteY1007" fmla="*/ 4305008 h 4305008"/>
              <a:gd name="connsiteX1008" fmla="*/ 333423 w 5593163"/>
              <a:gd name="connsiteY1008" fmla="*/ 4305008 h 4305008"/>
              <a:gd name="connsiteX1009" fmla="*/ 281300 w 5593163"/>
              <a:gd name="connsiteY1009" fmla="*/ 4241205 h 4305008"/>
              <a:gd name="connsiteX1010" fmla="*/ 75476 w 5593163"/>
              <a:gd name="connsiteY1010" fmla="*/ 4087725 h 4305008"/>
              <a:gd name="connsiteX1011" fmla="*/ 0 w 5593163"/>
              <a:gd name="connsiteY1011" fmla="*/ 4305008 h 4305008"/>
              <a:gd name="connsiteX1012" fmla="*/ 0 w 5593163"/>
              <a:gd name="connsiteY1012" fmla="*/ 4256099 h 4305008"/>
              <a:gd name="connsiteX1013" fmla="*/ 8327 w 5593163"/>
              <a:gd name="connsiteY1013" fmla="*/ 4271827 h 4305008"/>
              <a:gd name="connsiteX1014" fmla="*/ 35009 w 5593163"/>
              <a:gd name="connsiteY1014" fmla="*/ 4305008 h 430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Lst>
            <a:rect l="l" t="t" r="r" b="b"/>
            <a:pathLst>
              <a:path w="5593163" h="4305008">
                <a:moveTo>
                  <a:pt x="4985599" y="636203"/>
                </a:moveTo>
                <a:cubicBezTo>
                  <a:pt x="5038875" y="907109"/>
                  <a:pt x="5253718" y="1121906"/>
                  <a:pt x="5528908" y="1181049"/>
                </a:cubicBezTo>
                <a:cubicBezTo>
                  <a:pt x="5475633" y="910143"/>
                  <a:pt x="5260789" y="695346"/>
                  <a:pt x="4985599" y="636203"/>
                </a:cubicBezTo>
                <a:close/>
                <a:moveTo>
                  <a:pt x="4985599" y="2333028"/>
                </a:moveTo>
                <a:cubicBezTo>
                  <a:pt x="5038875" y="2603934"/>
                  <a:pt x="5253718" y="2818731"/>
                  <a:pt x="5528908" y="2877874"/>
                </a:cubicBezTo>
                <a:cubicBezTo>
                  <a:pt x="5475633" y="2606968"/>
                  <a:pt x="5260789" y="2392171"/>
                  <a:pt x="4985599" y="2333028"/>
                </a:cubicBezTo>
                <a:close/>
                <a:moveTo>
                  <a:pt x="4985597" y="2034258"/>
                </a:moveTo>
                <a:cubicBezTo>
                  <a:pt x="5260787" y="1975579"/>
                  <a:pt x="5475630" y="1762469"/>
                  <a:pt x="5528906" y="1493690"/>
                </a:cubicBezTo>
                <a:cubicBezTo>
                  <a:pt x="5253716" y="1552369"/>
                  <a:pt x="5038872" y="1765479"/>
                  <a:pt x="4985597" y="2034258"/>
                </a:cubicBezTo>
                <a:close/>
                <a:moveTo>
                  <a:pt x="4985597" y="3731083"/>
                </a:moveTo>
                <a:cubicBezTo>
                  <a:pt x="5260787" y="3672404"/>
                  <a:pt x="5475630" y="3459294"/>
                  <a:pt x="5528906" y="3190516"/>
                </a:cubicBezTo>
                <a:cubicBezTo>
                  <a:pt x="5253716" y="3249194"/>
                  <a:pt x="5038872" y="3462304"/>
                  <a:pt x="4985597" y="3731083"/>
                </a:cubicBezTo>
                <a:close/>
                <a:moveTo>
                  <a:pt x="4842232" y="503273"/>
                </a:moveTo>
                <a:lnTo>
                  <a:pt x="4842826" y="491833"/>
                </a:lnTo>
                <a:lnTo>
                  <a:pt x="4843324" y="491866"/>
                </a:lnTo>
                <a:lnTo>
                  <a:pt x="4843350" y="491372"/>
                </a:lnTo>
                <a:lnTo>
                  <a:pt x="4860437" y="492995"/>
                </a:lnTo>
                <a:cubicBezTo>
                  <a:pt x="4892823" y="493522"/>
                  <a:pt x="4924716" y="496503"/>
                  <a:pt x="4955899" y="502060"/>
                </a:cubicBezTo>
                <a:cubicBezTo>
                  <a:pt x="4961475" y="501641"/>
                  <a:pt x="4966803" y="502589"/>
                  <a:pt x="4972112" y="503599"/>
                </a:cubicBezTo>
                <a:lnTo>
                  <a:pt x="4972229" y="504747"/>
                </a:lnTo>
                <a:cubicBezTo>
                  <a:pt x="5241367" y="549296"/>
                  <a:pt x="5466735" y="718370"/>
                  <a:pt x="5583809" y="948988"/>
                </a:cubicBezTo>
                <a:lnTo>
                  <a:pt x="5593163" y="971822"/>
                </a:lnTo>
                <a:lnTo>
                  <a:pt x="5593163" y="1318474"/>
                </a:lnTo>
                <a:lnTo>
                  <a:pt x="5558612" y="1315193"/>
                </a:lnTo>
                <a:cubicBezTo>
                  <a:pt x="5553035" y="1315612"/>
                  <a:pt x="5547706" y="1314664"/>
                  <a:pt x="5542395" y="1313653"/>
                </a:cubicBezTo>
                <a:lnTo>
                  <a:pt x="5542279" y="1312505"/>
                </a:lnTo>
                <a:cubicBezTo>
                  <a:pt x="5183428" y="1253106"/>
                  <a:pt x="4902389" y="972329"/>
                  <a:pt x="4852114" y="619464"/>
                </a:cubicBezTo>
                <a:cubicBezTo>
                  <a:pt x="4851946" y="619411"/>
                  <a:pt x="4851778" y="619406"/>
                  <a:pt x="4851608" y="619401"/>
                </a:cubicBezTo>
                <a:lnTo>
                  <a:pt x="4851070" y="612725"/>
                </a:lnTo>
                <a:cubicBezTo>
                  <a:pt x="4846011" y="582475"/>
                  <a:pt x="4843560" y="551584"/>
                  <a:pt x="4843603" y="520249"/>
                </a:cubicBezTo>
                <a:cubicBezTo>
                  <a:pt x="4842291" y="514621"/>
                  <a:pt x="4842232" y="508954"/>
                  <a:pt x="4842232" y="503273"/>
                </a:cubicBezTo>
                <a:close/>
                <a:moveTo>
                  <a:pt x="4842232" y="2200098"/>
                </a:moveTo>
                <a:lnTo>
                  <a:pt x="4842826" y="2188658"/>
                </a:lnTo>
                <a:lnTo>
                  <a:pt x="4843324" y="2188691"/>
                </a:lnTo>
                <a:lnTo>
                  <a:pt x="4843350" y="2188197"/>
                </a:lnTo>
                <a:lnTo>
                  <a:pt x="4860437" y="2189820"/>
                </a:lnTo>
                <a:cubicBezTo>
                  <a:pt x="4892823" y="2190347"/>
                  <a:pt x="4924716" y="2193328"/>
                  <a:pt x="4955899" y="2198885"/>
                </a:cubicBezTo>
                <a:cubicBezTo>
                  <a:pt x="4961475" y="2198466"/>
                  <a:pt x="4966803" y="2199414"/>
                  <a:pt x="4972112" y="2200424"/>
                </a:cubicBezTo>
                <a:lnTo>
                  <a:pt x="4972229" y="2201572"/>
                </a:lnTo>
                <a:cubicBezTo>
                  <a:pt x="5241367" y="2246121"/>
                  <a:pt x="5466735" y="2415195"/>
                  <a:pt x="5583809" y="2645813"/>
                </a:cubicBezTo>
                <a:lnTo>
                  <a:pt x="5593163" y="2668647"/>
                </a:lnTo>
                <a:lnTo>
                  <a:pt x="5593163" y="3015299"/>
                </a:lnTo>
                <a:lnTo>
                  <a:pt x="5558612" y="3012018"/>
                </a:lnTo>
                <a:cubicBezTo>
                  <a:pt x="5553035" y="3012437"/>
                  <a:pt x="5547706" y="3011489"/>
                  <a:pt x="5542395" y="3010478"/>
                </a:cubicBezTo>
                <a:lnTo>
                  <a:pt x="5542279" y="3009330"/>
                </a:lnTo>
                <a:cubicBezTo>
                  <a:pt x="5183428" y="2949931"/>
                  <a:pt x="4902389" y="2669154"/>
                  <a:pt x="4852114" y="2316289"/>
                </a:cubicBezTo>
                <a:cubicBezTo>
                  <a:pt x="4851946" y="2316236"/>
                  <a:pt x="4851778" y="2316231"/>
                  <a:pt x="4851608" y="2316226"/>
                </a:cubicBezTo>
                <a:lnTo>
                  <a:pt x="4851070" y="2309550"/>
                </a:lnTo>
                <a:cubicBezTo>
                  <a:pt x="4846011" y="2279300"/>
                  <a:pt x="4843560" y="2248409"/>
                  <a:pt x="4843603" y="2217074"/>
                </a:cubicBezTo>
                <a:cubicBezTo>
                  <a:pt x="4842291" y="2211446"/>
                  <a:pt x="4842232" y="2205779"/>
                  <a:pt x="4842232" y="2200098"/>
                </a:cubicBezTo>
                <a:close/>
                <a:moveTo>
                  <a:pt x="4842232" y="3896923"/>
                </a:moveTo>
                <a:lnTo>
                  <a:pt x="4842826" y="3885483"/>
                </a:lnTo>
                <a:lnTo>
                  <a:pt x="4843324" y="3885516"/>
                </a:lnTo>
                <a:lnTo>
                  <a:pt x="4843350" y="3885022"/>
                </a:lnTo>
                <a:lnTo>
                  <a:pt x="4860437" y="3886645"/>
                </a:lnTo>
                <a:cubicBezTo>
                  <a:pt x="4892823" y="3887172"/>
                  <a:pt x="4924716" y="3890153"/>
                  <a:pt x="4955899" y="3895710"/>
                </a:cubicBezTo>
                <a:cubicBezTo>
                  <a:pt x="4961475" y="3895291"/>
                  <a:pt x="4966803" y="3896239"/>
                  <a:pt x="4972112" y="3897249"/>
                </a:cubicBezTo>
                <a:lnTo>
                  <a:pt x="4972229" y="3898397"/>
                </a:lnTo>
                <a:cubicBezTo>
                  <a:pt x="5206288" y="3937139"/>
                  <a:pt x="5407245" y="4070062"/>
                  <a:pt x="5532481" y="4255797"/>
                </a:cubicBezTo>
                <a:lnTo>
                  <a:pt x="5560926" y="4305008"/>
                </a:lnTo>
                <a:lnTo>
                  <a:pt x="5409877" y="4305008"/>
                </a:lnTo>
                <a:lnTo>
                  <a:pt x="5357754" y="4241205"/>
                </a:lnTo>
                <a:cubicBezTo>
                  <a:pt x="5261058" y="4136681"/>
                  <a:pt x="5131850" y="4061285"/>
                  <a:pt x="4985599" y="4029853"/>
                </a:cubicBezTo>
                <a:cubicBezTo>
                  <a:pt x="5002846" y="4117553"/>
                  <a:pt x="5037026" y="4199373"/>
                  <a:pt x="5084780" y="4271827"/>
                </a:cubicBezTo>
                <a:lnTo>
                  <a:pt x="5111462" y="4305008"/>
                </a:lnTo>
                <a:lnTo>
                  <a:pt x="4957353" y="4305008"/>
                </a:lnTo>
                <a:lnTo>
                  <a:pt x="4927231" y="4254710"/>
                </a:lnTo>
                <a:cubicBezTo>
                  <a:pt x="4890029" y="4179889"/>
                  <a:pt x="4864297" y="4098618"/>
                  <a:pt x="4852114" y="4013114"/>
                </a:cubicBezTo>
                <a:cubicBezTo>
                  <a:pt x="4851946" y="4013061"/>
                  <a:pt x="4851778" y="4013056"/>
                  <a:pt x="4851608" y="4013051"/>
                </a:cubicBezTo>
                <a:lnTo>
                  <a:pt x="4851070" y="4006375"/>
                </a:lnTo>
                <a:cubicBezTo>
                  <a:pt x="4846011" y="3976125"/>
                  <a:pt x="4843560" y="3945234"/>
                  <a:pt x="4843603" y="3913899"/>
                </a:cubicBezTo>
                <a:cubicBezTo>
                  <a:pt x="4842291" y="3908271"/>
                  <a:pt x="4842232" y="3902604"/>
                  <a:pt x="4842232" y="3896923"/>
                </a:cubicBezTo>
                <a:close/>
                <a:moveTo>
                  <a:pt x="4842230" y="469318"/>
                </a:moveTo>
                <a:cubicBezTo>
                  <a:pt x="4842230" y="463681"/>
                  <a:pt x="4842289" y="458057"/>
                  <a:pt x="4843601" y="452471"/>
                </a:cubicBezTo>
                <a:cubicBezTo>
                  <a:pt x="4843558" y="421389"/>
                  <a:pt x="4846008" y="390746"/>
                  <a:pt x="4851065" y="360740"/>
                </a:cubicBezTo>
                <a:lnTo>
                  <a:pt x="4851605" y="354103"/>
                </a:lnTo>
                <a:cubicBezTo>
                  <a:pt x="4851774" y="354098"/>
                  <a:pt x="4851943" y="354093"/>
                  <a:pt x="4852110" y="354040"/>
                </a:cubicBezTo>
                <a:cubicBezTo>
                  <a:pt x="4865262" y="262463"/>
                  <a:pt x="4894203" y="175780"/>
                  <a:pt x="4936323" y="96778"/>
                </a:cubicBezTo>
                <a:lnTo>
                  <a:pt x="4998957" y="0"/>
                </a:lnTo>
                <a:lnTo>
                  <a:pt x="5167333" y="0"/>
                </a:lnTo>
                <a:lnTo>
                  <a:pt x="5099105" y="76659"/>
                </a:lnTo>
                <a:cubicBezTo>
                  <a:pt x="5043838" y="153496"/>
                  <a:pt x="5004523" y="241952"/>
                  <a:pt x="4985597" y="337433"/>
                </a:cubicBezTo>
                <a:cubicBezTo>
                  <a:pt x="5168636" y="298404"/>
                  <a:pt x="5324978" y="191052"/>
                  <a:pt x="5424571" y="44350"/>
                </a:cubicBezTo>
                <a:lnTo>
                  <a:pt x="5446799" y="0"/>
                </a:lnTo>
                <a:lnTo>
                  <a:pt x="5593163" y="0"/>
                </a:lnTo>
                <a:lnTo>
                  <a:pt x="5593163" y="4197"/>
                </a:lnTo>
                <a:lnTo>
                  <a:pt x="5543598" y="95636"/>
                </a:lnTo>
                <a:cubicBezTo>
                  <a:pt x="5419825" y="289169"/>
                  <a:pt x="5213633" y="428211"/>
                  <a:pt x="4972226" y="467856"/>
                </a:cubicBezTo>
                <a:lnTo>
                  <a:pt x="4972110" y="468995"/>
                </a:lnTo>
                <a:cubicBezTo>
                  <a:pt x="4966799" y="469998"/>
                  <a:pt x="4961470" y="470939"/>
                  <a:pt x="4955893" y="470523"/>
                </a:cubicBezTo>
                <a:cubicBezTo>
                  <a:pt x="4924721" y="476033"/>
                  <a:pt x="4892841" y="478991"/>
                  <a:pt x="4860466" y="479514"/>
                </a:cubicBezTo>
                <a:lnTo>
                  <a:pt x="4843348" y="481127"/>
                </a:lnTo>
                <a:lnTo>
                  <a:pt x="4843322" y="480636"/>
                </a:lnTo>
                <a:lnTo>
                  <a:pt x="4842823" y="480669"/>
                </a:lnTo>
                <a:cubicBezTo>
                  <a:pt x="4842257" y="476896"/>
                  <a:pt x="4842230" y="473110"/>
                  <a:pt x="4842230" y="469318"/>
                </a:cubicBezTo>
                <a:close/>
                <a:moveTo>
                  <a:pt x="4842230" y="2166144"/>
                </a:moveTo>
                <a:cubicBezTo>
                  <a:pt x="4842230" y="2160506"/>
                  <a:pt x="4842289" y="2154882"/>
                  <a:pt x="4843601" y="2149296"/>
                </a:cubicBezTo>
                <a:cubicBezTo>
                  <a:pt x="4843558" y="2118214"/>
                  <a:pt x="4846008" y="2087572"/>
                  <a:pt x="4851065" y="2057565"/>
                </a:cubicBezTo>
                <a:lnTo>
                  <a:pt x="4851605" y="2050928"/>
                </a:lnTo>
                <a:cubicBezTo>
                  <a:pt x="4851774" y="2050923"/>
                  <a:pt x="4851943" y="2050918"/>
                  <a:pt x="4852110" y="2050865"/>
                </a:cubicBezTo>
                <a:cubicBezTo>
                  <a:pt x="4902387" y="1700770"/>
                  <a:pt x="5183426" y="1422199"/>
                  <a:pt x="5542276" y="1363267"/>
                </a:cubicBezTo>
                <a:lnTo>
                  <a:pt x="5542393" y="1362128"/>
                </a:lnTo>
                <a:cubicBezTo>
                  <a:pt x="5547702" y="1361126"/>
                  <a:pt x="5553030" y="1360185"/>
                  <a:pt x="5558606" y="1360601"/>
                </a:cubicBezTo>
                <a:lnTo>
                  <a:pt x="5593163" y="1357345"/>
                </a:lnTo>
                <a:lnTo>
                  <a:pt x="5593163" y="1701268"/>
                </a:lnTo>
                <a:lnTo>
                  <a:pt x="5583807" y="1723929"/>
                </a:lnTo>
                <a:cubicBezTo>
                  <a:pt x="5466733" y="1952736"/>
                  <a:pt x="5241364" y="2120482"/>
                  <a:pt x="4972226" y="2164681"/>
                </a:cubicBezTo>
                <a:lnTo>
                  <a:pt x="4972110" y="2165820"/>
                </a:lnTo>
                <a:cubicBezTo>
                  <a:pt x="4966799" y="2166823"/>
                  <a:pt x="4961470" y="2167764"/>
                  <a:pt x="4955893" y="2167348"/>
                </a:cubicBezTo>
                <a:cubicBezTo>
                  <a:pt x="4924721" y="2172858"/>
                  <a:pt x="4892841" y="2175816"/>
                  <a:pt x="4860466" y="2176339"/>
                </a:cubicBezTo>
                <a:lnTo>
                  <a:pt x="4843348" y="2177952"/>
                </a:lnTo>
                <a:lnTo>
                  <a:pt x="4843322" y="2177461"/>
                </a:lnTo>
                <a:lnTo>
                  <a:pt x="4842823" y="2177494"/>
                </a:lnTo>
                <a:cubicBezTo>
                  <a:pt x="4842257" y="2173722"/>
                  <a:pt x="4842230" y="2169936"/>
                  <a:pt x="4842230" y="2166144"/>
                </a:cubicBezTo>
                <a:close/>
                <a:moveTo>
                  <a:pt x="4842230" y="3862969"/>
                </a:moveTo>
                <a:cubicBezTo>
                  <a:pt x="4842230" y="3857331"/>
                  <a:pt x="4842289" y="3851707"/>
                  <a:pt x="4843601" y="3846121"/>
                </a:cubicBezTo>
                <a:cubicBezTo>
                  <a:pt x="4843558" y="3815039"/>
                  <a:pt x="4846008" y="3784397"/>
                  <a:pt x="4851065" y="3754390"/>
                </a:cubicBezTo>
                <a:lnTo>
                  <a:pt x="4851605" y="3747753"/>
                </a:lnTo>
                <a:cubicBezTo>
                  <a:pt x="4851774" y="3747748"/>
                  <a:pt x="4851943" y="3747743"/>
                  <a:pt x="4852110" y="3747690"/>
                </a:cubicBezTo>
                <a:cubicBezTo>
                  <a:pt x="4902387" y="3397595"/>
                  <a:pt x="5183426" y="3119024"/>
                  <a:pt x="5542276" y="3060092"/>
                </a:cubicBezTo>
                <a:lnTo>
                  <a:pt x="5542393" y="3058953"/>
                </a:lnTo>
                <a:cubicBezTo>
                  <a:pt x="5547702" y="3057951"/>
                  <a:pt x="5553030" y="3057010"/>
                  <a:pt x="5558606" y="3057426"/>
                </a:cubicBezTo>
                <a:lnTo>
                  <a:pt x="5593163" y="3054170"/>
                </a:lnTo>
                <a:lnTo>
                  <a:pt x="5593163" y="3398093"/>
                </a:lnTo>
                <a:lnTo>
                  <a:pt x="5583807" y="3420754"/>
                </a:lnTo>
                <a:cubicBezTo>
                  <a:pt x="5466733" y="3649560"/>
                  <a:pt x="5241364" y="3817307"/>
                  <a:pt x="4972226" y="3861506"/>
                </a:cubicBezTo>
                <a:lnTo>
                  <a:pt x="4972110" y="3862645"/>
                </a:lnTo>
                <a:cubicBezTo>
                  <a:pt x="4966799" y="3863648"/>
                  <a:pt x="4961470" y="3864589"/>
                  <a:pt x="4955893" y="3864173"/>
                </a:cubicBezTo>
                <a:cubicBezTo>
                  <a:pt x="4924721" y="3869683"/>
                  <a:pt x="4892841" y="3872641"/>
                  <a:pt x="4860466" y="3873164"/>
                </a:cubicBezTo>
                <a:lnTo>
                  <a:pt x="4843348" y="3874777"/>
                </a:lnTo>
                <a:lnTo>
                  <a:pt x="4843322" y="3874286"/>
                </a:lnTo>
                <a:lnTo>
                  <a:pt x="4842823" y="3874319"/>
                </a:lnTo>
                <a:cubicBezTo>
                  <a:pt x="4842257" y="3870547"/>
                  <a:pt x="4842230" y="3866761"/>
                  <a:pt x="4842230" y="3862969"/>
                </a:cubicBezTo>
                <a:close/>
                <a:moveTo>
                  <a:pt x="4135041" y="1181049"/>
                </a:moveTo>
                <a:cubicBezTo>
                  <a:pt x="4410231" y="1121906"/>
                  <a:pt x="4625074" y="907109"/>
                  <a:pt x="4678350" y="636203"/>
                </a:cubicBezTo>
                <a:cubicBezTo>
                  <a:pt x="4403160" y="695346"/>
                  <a:pt x="4188316" y="910143"/>
                  <a:pt x="4135041" y="1181049"/>
                </a:cubicBezTo>
                <a:close/>
                <a:moveTo>
                  <a:pt x="4135041" y="1493690"/>
                </a:moveTo>
                <a:cubicBezTo>
                  <a:pt x="4188317" y="1762469"/>
                  <a:pt x="4403160" y="1975579"/>
                  <a:pt x="4678350" y="2034258"/>
                </a:cubicBezTo>
                <a:cubicBezTo>
                  <a:pt x="4625075" y="1765479"/>
                  <a:pt x="4410231" y="1552369"/>
                  <a:pt x="4135041" y="1493690"/>
                </a:cubicBezTo>
                <a:close/>
                <a:moveTo>
                  <a:pt x="4135041" y="2877874"/>
                </a:moveTo>
                <a:cubicBezTo>
                  <a:pt x="4410231" y="2818731"/>
                  <a:pt x="4625074" y="2603934"/>
                  <a:pt x="4678350" y="2333028"/>
                </a:cubicBezTo>
                <a:cubicBezTo>
                  <a:pt x="4403160" y="2392171"/>
                  <a:pt x="4188316" y="2606968"/>
                  <a:pt x="4135041" y="2877874"/>
                </a:cubicBezTo>
                <a:close/>
                <a:moveTo>
                  <a:pt x="4135041" y="3190516"/>
                </a:moveTo>
                <a:cubicBezTo>
                  <a:pt x="4188317" y="3459294"/>
                  <a:pt x="4403160" y="3672404"/>
                  <a:pt x="4678350" y="3731083"/>
                </a:cubicBezTo>
                <a:cubicBezTo>
                  <a:pt x="4625075" y="3462304"/>
                  <a:pt x="4410231" y="3249194"/>
                  <a:pt x="4135041" y="3190516"/>
                </a:cubicBezTo>
                <a:close/>
                <a:moveTo>
                  <a:pt x="4103022" y="4305008"/>
                </a:moveTo>
                <a:lnTo>
                  <a:pt x="4131467" y="4255797"/>
                </a:lnTo>
                <a:cubicBezTo>
                  <a:pt x="4256704" y="4070062"/>
                  <a:pt x="4457661" y="3937139"/>
                  <a:pt x="4691720" y="3898397"/>
                </a:cubicBezTo>
                <a:lnTo>
                  <a:pt x="4691837" y="3897249"/>
                </a:lnTo>
                <a:cubicBezTo>
                  <a:pt x="4697146" y="3896239"/>
                  <a:pt x="4702474" y="3895291"/>
                  <a:pt x="4708050" y="3895710"/>
                </a:cubicBezTo>
                <a:cubicBezTo>
                  <a:pt x="4739233" y="3890153"/>
                  <a:pt x="4771126" y="3887172"/>
                  <a:pt x="4803512" y="3886645"/>
                </a:cubicBezTo>
                <a:lnTo>
                  <a:pt x="4820599" y="3885022"/>
                </a:lnTo>
                <a:lnTo>
                  <a:pt x="4820625" y="3885516"/>
                </a:lnTo>
                <a:lnTo>
                  <a:pt x="4821123" y="3885483"/>
                </a:lnTo>
                <a:lnTo>
                  <a:pt x="4821717" y="3896923"/>
                </a:lnTo>
                <a:cubicBezTo>
                  <a:pt x="4821717" y="3902604"/>
                  <a:pt x="4821658" y="3908271"/>
                  <a:pt x="4820346" y="3913899"/>
                </a:cubicBezTo>
                <a:cubicBezTo>
                  <a:pt x="4820389" y="3945234"/>
                  <a:pt x="4817938" y="3976125"/>
                  <a:pt x="4812879" y="4006375"/>
                </a:cubicBezTo>
                <a:lnTo>
                  <a:pt x="4812341" y="4013051"/>
                </a:lnTo>
                <a:cubicBezTo>
                  <a:pt x="4812171" y="4013056"/>
                  <a:pt x="4812003" y="4013061"/>
                  <a:pt x="4811835" y="4013114"/>
                </a:cubicBezTo>
                <a:cubicBezTo>
                  <a:pt x="4799653" y="4098618"/>
                  <a:pt x="4773921" y="4179889"/>
                  <a:pt x="4736718" y="4254710"/>
                </a:cubicBezTo>
                <a:lnTo>
                  <a:pt x="4706597" y="4305008"/>
                </a:lnTo>
                <a:lnTo>
                  <a:pt x="4552487" y="4305008"/>
                </a:lnTo>
                <a:lnTo>
                  <a:pt x="4579169" y="4271827"/>
                </a:lnTo>
                <a:cubicBezTo>
                  <a:pt x="4626924" y="4199373"/>
                  <a:pt x="4661103" y="4117553"/>
                  <a:pt x="4678350" y="4029853"/>
                </a:cubicBezTo>
                <a:cubicBezTo>
                  <a:pt x="4532099" y="4061285"/>
                  <a:pt x="4402892" y="4136681"/>
                  <a:pt x="4306196" y="4241205"/>
                </a:cubicBezTo>
                <a:lnTo>
                  <a:pt x="4254073" y="4305008"/>
                </a:lnTo>
                <a:close/>
                <a:moveTo>
                  <a:pt x="4068511" y="0"/>
                </a:moveTo>
                <a:lnTo>
                  <a:pt x="4217148" y="0"/>
                </a:lnTo>
                <a:lnTo>
                  <a:pt x="4239376" y="44350"/>
                </a:lnTo>
                <a:cubicBezTo>
                  <a:pt x="4338970" y="191052"/>
                  <a:pt x="4495311" y="298404"/>
                  <a:pt x="4678350" y="337433"/>
                </a:cubicBezTo>
                <a:cubicBezTo>
                  <a:pt x="4659425" y="241952"/>
                  <a:pt x="4620110" y="153496"/>
                  <a:pt x="4564842" y="76659"/>
                </a:cubicBezTo>
                <a:lnTo>
                  <a:pt x="4496615" y="0"/>
                </a:lnTo>
                <a:lnTo>
                  <a:pt x="4664989" y="0"/>
                </a:lnTo>
                <a:lnTo>
                  <a:pt x="4727623" y="96778"/>
                </a:lnTo>
                <a:cubicBezTo>
                  <a:pt x="4769744" y="175780"/>
                  <a:pt x="4798685" y="262463"/>
                  <a:pt x="4811836" y="354040"/>
                </a:cubicBezTo>
                <a:cubicBezTo>
                  <a:pt x="4812004" y="354093"/>
                  <a:pt x="4812173" y="354098"/>
                  <a:pt x="4812342" y="354103"/>
                </a:cubicBezTo>
                <a:lnTo>
                  <a:pt x="4812882" y="360740"/>
                </a:lnTo>
                <a:cubicBezTo>
                  <a:pt x="4817939" y="390746"/>
                  <a:pt x="4820389" y="421389"/>
                  <a:pt x="4820346" y="452471"/>
                </a:cubicBezTo>
                <a:cubicBezTo>
                  <a:pt x="4821658" y="458057"/>
                  <a:pt x="4821717" y="463681"/>
                  <a:pt x="4821717" y="469318"/>
                </a:cubicBezTo>
                <a:cubicBezTo>
                  <a:pt x="4821717" y="473110"/>
                  <a:pt x="4821690" y="476896"/>
                  <a:pt x="4821124" y="480669"/>
                </a:cubicBezTo>
                <a:lnTo>
                  <a:pt x="4820625" y="480636"/>
                </a:lnTo>
                <a:lnTo>
                  <a:pt x="4820599" y="481127"/>
                </a:lnTo>
                <a:lnTo>
                  <a:pt x="4803481" y="479514"/>
                </a:lnTo>
                <a:cubicBezTo>
                  <a:pt x="4771106" y="478991"/>
                  <a:pt x="4739226" y="476033"/>
                  <a:pt x="4708054" y="470523"/>
                </a:cubicBezTo>
                <a:cubicBezTo>
                  <a:pt x="4702477" y="470939"/>
                  <a:pt x="4697148" y="469998"/>
                  <a:pt x="4691837" y="468995"/>
                </a:cubicBezTo>
                <a:lnTo>
                  <a:pt x="4691721" y="467856"/>
                </a:lnTo>
                <a:cubicBezTo>
                  <a:pt x="4450315" y="428211"/>
                  <a:pt x="4244123" y="289169"/>
                  <a:pt x="4120350" y="95636"/>
                </a:cubicBezTo>
                <a:close/>
                <a:moveTo>
                  <a:pt x="3991674" y="1313979"/>
                </a:moveTo>
                <a:cubicBezTo>
                  <a:pt x="3991674" y="1308297"/>
                  <a:pt x="3991733" y="1302628"/>
                  <a:pt x="3993045" y="1296998"/>
                </a:cubicBezTo>
                <a:cubicBezTo>
                  <a:pt x="3993003" y="1265670"/>
                  <a:pt x="3995452" y="1234785"/>
                  <a:pt x="4000509" y="1204541"/>
                </a:cubicBezTo>
                <a:lnTo>
                  <a:pt x="4001049" y="1197851"/>
                </a:lnTo>
                <a:cubicBezTo>
                  <a:pt x="4001218" y="1197846"/>
                  <a:pt x="4001387" y="1197841"/>
                  <a:pt x="4001555" y="1197788"/>
                </a:cubicBezTo>
                <a:cubicBezTo>
                  <a:pt x="4051831" y="844922"/>
                  <a:pt x="4332870" y="564145"/>
                  <a:pt x="4691720" y="504747"/>
                </a:cubicBezTo>
                <a:lnTo>
                  <a:pt x="4691837" y="503599"/>
                </a:lnTo>
                <a:cubicBezTo>
                  <a:pt x="4697146" y="502589"/>
                  <a:pt x="4702474" y="501641"/>
                  <a:pt x="4708050" y="502060"/>
                </a:cubicBezTo>
                <a:cubicBezTo>
                  <a:pt x="4739233" y="496503"/>
                  <a:pt x="4771126" y="493522"/>
                  <a:pt x="4803512" y="492995"/>
                </a:cubicBezTo>
                <a:lnTo>
                  <a:pt x="4820599" y="491372"/>
                </a:lnTo>
                <a:lnTo>
                  <a:pt x="4820625" y="491866"/>
                </a:lnTo>
                <a:lnTo>
                  <a:pt x="4821123" y="491833"/>
                </a:lnTo>
                <a:lnTo>
                  <a:pt x="4821717" y="503273"/>
                </a:lnTo>
                <a:cubicBezTo>
                  <a:pt x="4821717" y="508954"/>
                  <a:pt x="4821658" y="514621"/>
                  <a:pt x="4820346" y="520249"/>
                </a:cubicBezTo>
                <a:cubicBezTo>
                  <a:pt x="4820389" y="551584"/>
                  <a:pt x="4817938" y="582475"/>
                  <a:pt x="4812879" y="612725"/>
                </a:cubicBezTo>
                <a:lnTo>
                  <a:pt x="4812341" y="619401"/>
                </a:lnTo>
                <a:cubicBezTo>
                  <a:pt x="4812171" y="619406"/>
                  <a:pt x="4812003" y="619411"/>
                  <a:pt x="4811835" y="619464"/>
                </a:cubicBezTo>
                <a:cubicBezTo>
                  <a:pt x="4761560" y="972329"/>
                  <a:pt x="4480521" y="1253106"/>
                  <a:pt x="4121670" y="1312505"/>
                </a:cubicBezTo>
                <a:lnTo>
                  <a:pt x="4121554" y="1313653"/>
                </a:lnTo>
                <a:cubicBezTo>
                  <a:pt x="4116243" y="1314664"/>
                  <a:pt x="4110914" y="1315612"/>
                  <a:pt x="4105337" y="1315193"/>
                </a:cubicBezTo>
                <a:cubicBezTo>
                  <a:pt x="4074165" y="1320747"/>
                  <a:pt x="4042285" y="1323728"/>
                  <a:pt x="4009911" y="1324255"/>
                </a:cubicBezTo>
                <a:lnTo>
                  <a:pt x="3992792" y="1325881"/>
                </a:lnTo>
                <a:lnTo>
                  <a:pt x="3992766" y="1325386"/>
                </a:lnTo>
                <a:lnTo>
                  <a:pt x="3992267" y="1325419"/>
                </a:lnTo>
                <a:cubicBezTo>
                  <a:pt x="3991701" y="1321617"/>
                  <a:pt x="3991674" y="1317801"/>
                  <a:pt x="3991674" y="1313979"/>
                </a:cubicBezTo>
                <a:close/>
                <a:moveTo>
                  <a:pt x="3991674" y="1361805"/>
                </a:moveTo>
                <a:lnTo>
                  <a:pt x="3992268" y="1350455"/>
                </a:lnTo>
                <a:lnTo>
                  <a:pt x="3992766" y="1350487"/>
                </a:lnTo>
                <a:lnTo>
                  <a:pt x="3992792" y="1349997"/>
                </a:lnTo>
                <a:lnTo>
                  <a:pt x="4009880" y="1351607"/>
                </a:lnTo>
                <a:cubicBezTo>
                  <a:pt x="4042265" y="1352130"/>
                  <a:pt x="4074158" y="1355088"/>
                  <a:pt x="4105341" y="1360601"/>
                </a:cubicBezTo>
                <a:cubicBezTo>
                  <a:pt x="4110917" y="1360185"/>
                  <a:pt x="4116245" y="1361126"/>
                  <a:pt x="4121554" y="1362128"/>
                </a:cubicBezTo>
                <a:lnTo>
                  <a:pt x="4121671" y="1363267"/>
                </a:lnTo>
                <a:cubicBezTo>
                  <a:pt x="4480521" y="1422199"/>
                  <a:pt x="4761560" y="1700770"/>
                  <a:pt x="4811836" y="2050865"/>
                </a:cubicBezTo>
                <a:cubicBezTo>
                  <a:pt x="4812004" y="2050918"/>
                  <a:pt x="4812173" y="2050923"/>
                  <a:pt x="4812342" y="2050928"/>
                </a:cubicBezTo>
                <a:lnTo>
                  <a:pt x="4812882" y="2057565"/>
                </a:lnTo>
                <a:cubicBezTo>
                  <a:pt x="4817939" y="2087572"/>
                  <a:pt x="4820389" y="2118214"/>
                  <a:pt x="4820346" y="2149296"/>
                </a:cubicBezTo>
                <a:cubicBezTo>
                  <a:pt x="4821658" y="2154882"/>
                  <a:pt x="4821717" y="2160506"/>
                  <a:pt x="4821717" y="2166144"/>
                </a:cubicBezTo>
                <a:cubicBezTo>
                  <a:pt x="4821717" y="2169936"/>
                  <a:pt x="4821690" y="2173722"/>
                  <a:pt x="4821124" y="2177494"/>
                </a:cubicBezTo>
                <a:lnTo>
                  <a:pt x="4820625" y="2177461"/>
                </a:lnTo>
                <a:lnTo>
                  <a:pt x="4820599" y="2177952"/>
                </a:lnTo>
                <a:lnTo>
                  <a:pt x="4803481" y="2176339"/>
                </a:lnTo>
                <a:cubicBezTo>
                  <a:pt x="4771106" y="2175816"/>
                  <a:pt x="4739226" y="2172858"/>
                  <a:pt x="4708054" y="2167348"/>
                </a:cubicBezTo>
                <a:cubicBezTo>
                  <a:pt x="4702477" y="2167764"/>
                  <a:pt x="4697148" y="2166823"/>
                  <a:pt x="4691837" y="2165820"/>
                </a:cubicBezTo>
                <a:lnTo>
                  <a:pt x="4691721" y="2164681"/>
                </a:lnTo>
                <a:cubicBezTo>
                  <a:pt x="4332870" y="2105749"/>
                  <a:pt x="4051831" y="1827177"/>
                  <a:pt x="4001556" y="1477083"/>
                </a:cubicBezTo>
                <a:cubicBezTo>
                  <a:pt x="4001388" y="1477030"/>
                  <a:pt x="4001220" y="1477026"/>
                  <a:pt x="4001050" y="1477021"/>
                </a:cubicBezTo>
                <a:lnTo>
                  <a:pt x="4000512" y="1470397"/>
                </a:lnTo>
                <a:cubicBezTo>
                  <a:pt x="3995453" y="1440385"/>
                  <a:pt x="3993003" y="1409736"/>
                  <a:pt x="3993045" y="1378647"/>
                </a:cubicBezTo>
                <a:cubicBezTo>
                  <a:pt x="3991733" y="1373063"/>
                  <a:pt x="3991674" y="1367441"/>
                  <a:pt x="3991674" y="1361805"/>
                </a:cubicBezTo>
                <a:close/>
                <a:moveTo>
                  <a:pt x="3991674" y="3010804"/>
                </a:moveTo>
                <a:cubicBezTo>
                  <a:pt x="3991674" y="3005122"/>
                  <a:pt x="3991733" y="2999453"/>
                  <a:pt x="3993045" y="2993823"/>
                </a:cubicBezTo>
                <a:cubicBezTo>
                  <a:pt x="3993003" y="2962495"/>
                  <a:pt x="3995452" y="2931610"/>
                  <a:pt x="4000509" y="2901366"/>
                </a:cubicBezTo>
                <a:lnTo>
                  <a:pt x="4001049" y="2894676"/>
                </a:lnTo>
                <a:cubicBezTo>
                  <a:pt x="4001218" y="2894671"/>
                  <a:pt x="4001387" y="2894666"/>
                  <a:pt x="4001555" y="2894613"/>
                </a:cubicBezTo>
                <a:cubicBezTo>
                  <a:pt x="4051831" y="2541747"/>
                  <a:pt x="4332870" y="2260970"/>
                  <a:pt x="4691720" y="2201572"/>
                </a:cubicBezTo>
                <a:lnTo>
                  <a:pt x="4691837" y="2200424"/>
                </a:lnTo>
                <a:cubicBezTo>
                  <a:pt x="4697146" y="2199414"/>
                  <a:pt x="4702474" y="2198466"/>
                  <a:pt x="4708050" y="2198885"/>
                </a:cubicBezTo>
                <a:cubicBezTo>
                  <a:pt x="4739233" y="2193328"/>
                  <a:pt x="4771126" y="2190347"/>
                  <a:pt x="4803512" y="2189820"/>
                </a:cubicBezTo>
                <a:lnTo>
                  <a:pt x="4820599" y="2188197"/>
                </a:lnTo>
                <a:lnTo>
                  <a:pt x="4820625" y="2188691"/>
                </a:lnTo>
                <a:lnTo>
                  <a:pt x="4821123" y="2188658"/>
                </a:lnTo>
                <a:lnTo>
                  <a:pt x="4821717" y="2200098"/>
                </a:lnTo>
                <a:cubicBezTo>
                  <a:pt x="4821717" y="2205779"/>
                  <a:pt x="4821658" y="2211446"/>
                  <a:pt x="4820346" y="2217074"/>
                </a:cubicBezTo>
                <a:cubicBezTo>
                  <a:pt x="4820389" y="2248409"/>
                  <a:pt x="4817938" y="2279300"/>
                  <a:pt x="4812879" y="2309550"/>
                </a:cubicBezTo>
                <a:lnTo>
                  <a:pt x="4812341" y="2316226"/>
                </a:lnTo>
                <a:cubicBezTo>
                  <a:pt x="4812171" y="2316231"/>
                  <a:pt x="4812003" y="2316236"/>
                  <a:pt x="4811835" y="2316289"/>
                </a:cubicBezTo>
                <a:cubicBezTo>
                  <a:pt x="4761560" y="2669154"/>
                  <a:pt x="4480521" y="2949931"/>
                  <a:pt x="4121670" y="3009330"/>
                </a:cubicBezTo>
                <a:lnTo>
                  <a:pt x="4121554" y="3010478"/>
                </a:lnTo>
                <a:cubicBezTo>
                  <a:pt x="4116243" y="3011489"/>
                  <a:pt x="4110914" y="3012437"/>
                  <a:pt x="4105337" y="3012018"/>
                </a:cubicBezTo>
                <a:cubicBezTo>
                  <a:pt x="4074165" y="3017572"/>
                  <a:pt x="4042285" y="3020553"/>
                  <a:pt x="4009911" y="3021080"/>
                </a:cubicBezTo>
                <a:lnTo>
                  <a:pt x="3992792" y="3022706"/>
                </a:lnTo>
                <a:lnTo>
                  <a:pt x="3992766" y="3022211"/>
                </a:lnTo>
                <a:lnTo>
                  <a:pt x="3992267" y="3022244"/>
                </a:lnTo>
                <a:cubicBezTo>
                  <a:pt x="3991701" y="3018442"/>
                  <a:pt x="3991674" y="3014626"/>
                  <a:pt x="3991674" y="3010804"/>
                </a:cubicBezTo>
                <a:close/>
                <a:moveTo>
                  <a:pt x="3991674" y="3058630"/>
                </a:moveTo>
                <a:lnTo>
                  <a:pt x="3992268" y="3047280"/>
                </a:lnTo>
                <a:lnTo>
                  <a:pt x="3992766" y="3047312"/>
                </a:lnTo>
                <a:lnTo>
                  <a:pt x="3992792" y="3046822"/>
                </a:lnTo>
                <a:lnTo>
                  <a:pt x="4009880" y="3048432"/>
                </a:lnTo>
                <a:cubicBezTo>
                  <a:pt x="4042265" y="3048955"/>
                  <a:pt x="4074158" y="3051913"/>
                  <a:pt x="4105341" y="3057426"/>
                </a:cubicBezTo>
                <a:cubicBezTo>
                  <a:pt x="4110917" y="3057010"/>
                  <a:pt x="4116245" y="3057951"/>
                  <a:pt x="4121554" y="3058953"/>
                </a:cubicBezTo>
                <a:lnTo>
                  <a:pt x="4121671" y="3060092"/>
                </a:lnTo>
                <a:cubicBezTo>
                  <a:pt x="4480521" y="3119024"/>
                  <a:pt x="4761560" y="3397595"/>
                  <a:pt x="4811836" y="3747690"/>
                </a:cubicBezTo>
                <a:cubicBezTo>
                  <a:pt x="4812004" y="3747743"/>
                  <a:pt x="4812173" y="3747748"/>
                  <a:pt x="4812342" y="3747753"/>
                </a:cubicBezTo>
                <a:lnTo>
                  <a:pt x="4812882" y="3754390"/>
                </a:lnTo>
                <a:cubicBezTo>
                  <a:pt x="4817939" y="3784397"/>
                  <a:pt x="4820389" y="3815039"/>
                  <a:pt x="4820346" y="3846121"/>
                </a:cubicBezTo>
                <a:cubicBezTo>
                  <a:pt x="4821658" y="3851707"/>
                  <a:pt x="4821717" y="3857331"/>
                  <a:pt x="4821717" y="3862969"/>
                </a:cubicBezTo>
                <a:cubicBezTo>
                  <a:pt x="4821717" y="3866761"/>
                  <a:pt x="4821690" y="3870547"/>
                  <a:pt x="4821124" y="3874319"/>
                </a:cubicBezTo>
                <a:lnTo>
                  <a:pt x="4820625" y="3874286"/>
                </a:lnTo>
                <a:lnTo>
                  <a:pt x="4820599" y="3874777"/>
                </a:lnTo>
                <a:lnTo>
                  <a:pt x="4803481" y="3873164"/>
                </a:lnTo>
                <a:cubicBezTo>
                  <a:pt x="4771106" y="3872641"/>
                  <a:pt x="4739226" y="3869683"/>
                  <a:pt x="4708054" y="3864173"/>
                </a:cubicBezTo>
                <a:cubicBezTo>
                  <a:pt x="4702477" y="3864589"/>
                  <a:pt x="4697148" y="3863648"/>
                  <a:pt x="4691837" y="3862645"/>
                </a:cubicBezTo>
                <a:lnTo>
                  <a:pt x="4691721" y="3861506"/>
                </a:lnTo>
                <a:cubicBezTo>
                  <a:pt x="4332870" y="3802574"/>
                  <a:pt x="4051831" y="3524002"/>
                  <a:pt x="4001556" y="3173908"/>
                </a:cubicBezTo>
                <a:cubicBezTo>
                  <a:pt x="4001388" y="3173856"/>
                  <a:pt x="4001220" y="3173851"/>
                  <a:pt x="4001050" y="3173846"/>
                </a:cubicBezTo>
                <a:lnTo>
                  <a:pt x="4000512" y="3167222"/>
                </a:lnTo>
                <a:cubicBezTo>
                  <a:pt x="3995453" y="3137210"/>
                  <a:pt x="3993003" y="3106561"/>
                  <a:pt x="3993045" y="3075472"/>
                </a:cubicBezTo>
                <a:cubicBezTo>
                  <a:pt x="3991733" y="3069889"/>
                  <a:pt x="3991674" y="3064266"/>
                  <a:pt x="3991674" y="3058630"/>
                </a:cubicBezTo>
                <a:close/>
                <a:moveTo>
                  <a:pt x="3293448" y="636203"/>
                </a:moveTo>
                <a:cubicBezTo>
                  <a:pt x="3346724" y="907109"/>
                  <a:pt x="3561567" y="1121906"/>
                  <a:pt x="3836757" y="1181049"/>
                </a:cubicBezTo>
                <a:cubicBezTo>
                  <a:pt x="3783482" y="910143"/>
                  <a:pt x="3568638" y="695346"/>
                  <a:pt x="3293448" y="636203"/>
                </a:cubicBezTo>
                <a:close/>
                <a:moveTo>
                  <a:pt x="3293448" y="2333028"/>
                </a:moveTo>
                <a:cubicBezTo>
                  <a:pt x="3346724" y="2603934"/>
                  <a:pt x="3561567" y="2818731"/>
                  <a:pt x="3836757" y="2877874"/>
                </a:cubicBezTo>
                <a:cubicBezTo>
                  <a:pt x="3783482" y="2606968"/>
                  <a:pt x="3568638" y="2392171"/>
                  <a:pt x="3293448" y="2333028"/>
                </a:cubicBezTo>
                <a:close/>
                <a:moveTo>
                  <a:pt x="3293446" y="2034258"/>
                </a:moveTo>
                <a:cubicBezTo>
                  <a:pt x="3568636" y="1975579"/>
                  <a:pt x="3783479" y="1762469"/>
                  <a:pt x="3836755" y="1493690"/>
                </a:cubicBezTo>
                <a:cubicBezTo>
                  <a:pt x="3561565" y="1552369"/>
                  <a:pt x="3346721" y="1765479"/>
                  <a:pt x="3293446" y="2034258"/>
                </a:cubicBezTo>
                <a:close/>
                <a:moveTo>
                  <a:pt x="3293446" y="3731083"/>
                </a:moveTo>
                <a:cubicBezTo>
                  <a:pt x="3568636" y="3672404"/>
                  <a:pt x="3783479" y="3459294"/>
                  <a:pt x="3836755" y="3190516"/>
                </a:cubicBezTo>
                <a:cubicBezTo>
                  <a:pt x="3561565" y="3249194"/>
                  <a:pt x="3346721" y="3462304"/>
                  <a:pt x="3293446" y="3731083"/>
                </a:cubicBezTo>
                <a:close/>
                <a:moveTo>
                  <a:pt x="3150081" y="503273"/>
                </a:moveTo>
                <a:lnTo>
                  <a:pt x="3150675" y="491833"/>
                </a:lnTo>
                <a:lnTo>
                  <a:pt x="3151173" y="491866"/>
                </a:lnTo>
                <a:lnTo>
                  <a:pt x="3151199" y="491372"/>
                </a:lnTo>
                <a:lnTo>
                  <a:pt x="3168287" y="492995"/>
                </a:lnTo>
                <a:cubicBezTo>
                  <a:pt x="3200672" y="493522"/>
                  <a:pt x="3232565" y="496503"/>
                  <a:pt x="3263748" y="502060"/>
                </a:cubicBezTo>
                <a:cubicBezTo>
                  <a:pt x="3269324" y="501641"/>
                  <a:pt x="3274652" y="502589"/>
                  <a:pt x="3279961" y="503599"/>
                </a:cubicBezTo>
                <a:lnTo>
                  <a:pt x="3280078" y="504747"/>
                </a:lnTo>
                <a:cubicBezTo>
                  <a:pt x="3638928" y="564145"/>
                  <a:pt x="3919967" y="844922"/>
                  <a:pt x="3970244" y="1197788"/>
                </a:cubicBezTo>
                <a:cubicBezTo>
                  <a:pt x="3970411" y="1197841"/>
                  <a:pt x="3970581" y="1197846"/>
                  <a:pt x="3970749" y="1197851"/>
                </a:cubicBezTo>
                <a:lnTo>
                  <a:pt x="3971290" y="1204541"/>
                </a:lnTo>
                <a:cubicBezTo>
                  <a:pt x="3976346" y="1234785"/>
                  <a:pt x="3978796" y="1265670"/>
                  <a:pt x="3978754" y="1296998"/>
                </a:cubicBezTo>
                <a:cubicBezTo>
                  <a:pt x="3980066" y="1302628"/>
                  <a:pt x="3980124" y="1308297"/>
                  <a:pt x="3980124" y="1313979"/>
                </a:cubicBezTo>
                <a:cubicBezTo>
                  <a:pt x="3980124" y="1317801"/>
                  <a:pt x="3980097" y="1321617"/>
                  <a:pt x="3979531" y="1325419"/>
                </a:cubicBezTo>
                <a:lnTo>
                  <a:pt x="3979032" y="1325386"/>
                </a:lnTo>
                <a:lnTo>
                  <a:pt x="3979006" y="1325881"/>
                </a:lnTo>
                <a:lnTo>
                  <a:pt x="3961888" y="1324255"/>
                </a:lnTo>
                <a:cubicBezTo>
                  <a:pt x="3929514" y="1323728"/>
                  <a:pt x="3897633" y="1320747"/>
                  <a:pt x="3866461" y="1315193"/>
                </a:cubicBezTo>
                <a:cubicBezTo>
                  <a:pt x="3860884" y="1315612"/>
                  <a:pt x="3855555" y="1314664"/>
                  <a:pt x="3850245" y="1313653"/>
                </a:cubicBezTo>
                <a:lnTo>
                  <a:pt x="3850129" y="1312505"/>
                </a:lnTo>
                <a:cubicBezTo>
                  <a:pt x="3491277" y="1253106"/>
                  <a:pt x="3210238" y="972329"/>
                  <a:pt x="3159963" y="619464"/>
                </a:cubicBezTo>
                <a:cubicBezTo>
                  <a:pt x="3159795" y="619411"/>
                  <a:pt x="3159627" y="619406"/>
                  <a:pt x="3159457" y="619401"/>
                </a:cubicBezTo>
                <a:lnTo>
                  <a:pt x="3158919" y="612725"/>
                </a:lnTo>
                <a:cubicBezTo>
                  <a:pt x="3153860" y="582475"/>
                  <a:pt x="3151410" y="551584"/>
                  <a:pt x="3151452" y="520249"/>
                </a:cubicBezTo>
                <a:cubicBezTo>
                  <a:pt x="3150140" y="514621"/>
                  <a:pt x="3150081" y="508954"/>
                  <a:pt x="3150081" y="503273"/>
                </a:cubicBezTo>
                <a:close/>
                <a:moveTo>
                  <a:pt x="3150081" y="2200098"/>
                </a:moveTo>
                <a:lnTo>
                  <a:pt x="3150675" y="2188658"/>
                </a:lnTo>
                <a:lnTo>
                  <a:pt x="3151173" y="2188691"/>
                </a:lnTo>
                <a:lnTo>
                  <a:pt x="3151199" y="2188197"/>
                </a:lnTo>
                <a:lnTo>
                  <a:pt x="3168287" y="2189820"/>
                </a:lnTo>
                <a:cubicBezTo>
                  <a:pt x="3200672" y="2190347"/>
                  <a:pt x="3232565" y="2193328"/>
                  <a:pt x="3263748" y="2198885"/>
                </a:cubicBezTo>
                <a:cubicBezTo>
                  <a:pt x="3269324" y="2198466"/>
                  <a:pt x="3274652" y="2199414"/>
                  <a:pt x="3279961" y="2200424"/>
                </a:cubicBezTo>
                <a:lnTo>
                  <a:pt x="3280078" y="2201572"/>
                </a:lnTo>
                <a:cubicBezTo>
                  <a:pt x="3638928" y="2260970"/>
                  <a:pt x="3919967" y="2541747"/>
                  <a:pt x="3970244" y="2894613"/>
                </a:cubicBezTo>
                <a:cubicBezTo>
                  <a:pt x="3970411" y="2894666"/>
                  <a:pt x="3970581" y="2894671"/>
                  <a:pt x="3970749" y="2894676"/>
                </a:cubicBezTo>
                <a:lnTo>
                  <a:pt x="3971290" y="2901366"/>
                </a:lnTo>
                <a:cubicBezTo>
                  <a:pt x="3976346" y="2931610"/>
                  <a:pt x="3978796" y="2962495"/>
                  <a:pt x="3978754" y="2993823"/>
                </a:cubicBezTo>
                <a:cubicBezTo>
                  <a:pt x="3980066" y="2999453"/>
                  <a:pt x="3980124" y="3005122"/>
                  <a:pt x="3980124" y="3010804"/>
                </a:cubicBezTo>
                <a:cubicBezTo>
                  <a:pt x="3980124" y="3014626"/>
                  <a:pt x="3980097" y="3018442"/>
                  <a:pt x="3979531" y="3022244"/>
                </a:cubicBezTo>
                <a:lnTo>
                  <a:pt x="3979032" y="3022211"/>
                </a:lnTo>
                <a:lnTo>
                  <a:pt x="3979006" y="3022706"/>
                </a:lnTo>
                <a:lnTo>
                  <a:pt x="3961888" y="3021080"/>
                </a:lnTo>
                <a:cubicBezTo>
                  <a:pt x="3929514" y="3020553"/>
                  <a:pt x="3897633" y="3017572"/>
                  <a:pt x="3866461" y="3012018"/>
                </a:cubicBezTo>
                <a:cubicBezTo>
                  <a:pt x="3860884" y="3012437"/>
                  <a:pt x="3855555" y="3011489"/>
                  <a:pt x="3850245" y="3010478"/>
                </a:cubicBezTo>
                <a:lnTo>
                  <a:pt x="3850129" y="3009330"/>
                </a:lnTo>
                <a:cubicBezTo>
                  <a:pt x="3491277" y="2949931"/>
                  <a:pt x="3210238" y="2669154"/>
                  <a:pt x="3159963" y="2316289"/>
                </a:cubicBezTo>
                <a:cubicBezTo>
                  <a:pt x="3159795" y="2316236"/>
                  <a:pt x="3159627" y="2316231"/>
                  <a:pt x="3159457" y="2316226"/>
                </a:cubicBezTo>
                <a:lnTo>
                  <a:pt x="3158919" y="2309550"/>
                </a:lnTo>
                <a:cubicBezTo>
                  <a:pt x="3153860" y="2279300"/>
                  <a:pt x="3151410" y="2248409"/>
                  <a:pt x="3151452" y="2217074"/>
                </a:cubicBezTo>
                <a:cubicBezTo>
                  <a:pt x="3150140" y="2211446"/>
                  <a:pt x="3150081" y="2205779"/>
                  <a:pt x="3150081" y="2200098"/>
                </a:cubicBezTo>
                <a:close/>
                <a:moveTo>
                  <a:pt x="3150081" y="3896923"/>
                </a:moveTo>
                <a:lnTo>
                  <a:pt x="3150675" y="3885483"/>
                </a:lnTo>
                <a:lnTo>
                  <a:pt x="3151173" y="3885516"/>
                </a:lnTo>
                <a:lnTo>
                  <a:pt x="3151199" y="3885022"/>
                </a:lnTo>
                <a:lnTo>
                  <a:pt x="3168287" y="3886645"/>
                </a:lnTo>
                <a:cubicBezTo>
                  <a:pt x="3200672" y="3887172"/>
                  <a:pt x="3232565" y="3890153"/>
                  <a:pt x="3263748" y="3895710"/>
                </a:cubicBezTo>
                <a:cubicBezTo>
                  <a:pt x="3269324" y="3895291"/>
                  <a:pt x="3274652" y="3896239"/>
                  <a:pt x="3279961" y="3897249"/>
                </a:cubicBezTo>
                <a:lnTo>
                  <a:pt x="3280078" y="3898397"/>
                </a:lnTo>
                <a:cubicBezTo>
                  <a:pt x="3514137" y="3937139"/>
                  <a:pt x="3715094" y="4070062"/>
                  <a:pt x="3840331" y="4255797"/>
                </a:cubicBezTo>
                <a:lnTo>
                  <a:pt x="3868775" y="4305008"/>
                </a:lnTo>
                <a:lnTo>
                  <a:pt x="3717725" y="4305008"/>
                </a:lnTo>
                <a:lnTo>
                  <a:pt x="3665602" y="4241205"/>
                </a:lnTo>
                <a:cubicBezTo>
                  <a:pt x="3568906" y="4136681"/>
                  <a:pt x="3439699" y="4061285"/>
                  <a:pt x="3293448" y="4029853"/>
                </a:cubicBezTo>
                <a:cubicBezTo>
                  <a:pt x="3310695" y="4117553"/>
                  <a:pt x="3344874" y="4199373"/>
                  <a:pt x="3392629" y="4271827"/>
                </a:cubicBezTo>
                <a:lnTo>
                  <a:pt x="3419311" y="4305008"/>
                </a:lnTo>
                <a:lnTo>
                  <a:pt x="3265201" y="4305008"/>
                </a:lnTo>
                <a:lnTo>
                  <a:pt x="3235080" y="4254710"/>
                </a:lnTo>
                <a:cubicBezTo>
                  <a:pt x="3197877" y="4179889"/>
                  <a:pt x="3172145" y="4098618"/>
                  <a:pt x="3159963" y="4013114"/>
                </a:cubicBezTo>
                <a:cubicBezTo>
                  <a:pt x="3159795" y="4013061"/>
                  <a:pt x="3159627" y="4013056"/>
                  <a:pt x="3159457" y="4013051"/>
                </a:cubicBezTo>
                <a:lnTo>
                  <a:pt x="3158919" y="4006375"/>
                </a:lnTo>
                <a:cubicBezTo>
                  <a:pt x="3153860" y="3976125"/>
                  <a:pt x="3151410" y="3945234"/>
                  <a:pt x="3151452" y="3913899"/>
                </a:cubicBezTo>
                <a:cubicBezTo>
                  <a:pt x="3150140" y="3908271"/>
                  <a:pt x="3150081" y="3902604"/>
                  <a:pt x="3150081" y="3896923"/>
                </a:cubicBezTo>
                <a:close/>
                <a:moveTo>
                  <a:pt x="3150079" y="469318"/>
                </a:moveTo>
                <a:cubicBezTo>
                  <a:pt x="3150079" y="463681"/>
                  <a:pt x="3150138" y="458057"/>
                  <a:pt x="3151450" y="452471"/>
                </a:cubicBezTo>
                <a:cubicBezTo>
                  <a:pt x="3151408" y="421389"/>
                  <a:pt x="3153857" y="390746"/>
                  <a:pt x="3158914" y="360740"/>
                </a:cubicBezTo>
                <a:lnTo>
                  <a:pt x="3159454" y="354103"/>
                </a:lnTo>
                <a:cubicBezTo>
                  <a:pt x="3159623" y="354098"/>
                  <a:pt x="3159792" y="354093"/>
                  <a:pt x="3159960" y="354040"/>
                </a:cubicBezTo>
                <a:cubicBezTo>
                  <a:pt x="3173111" y="262463"/>
                  <a:pt x="3202052" y="175780"/>
                  <a:pt x="3244173" y="96778"/>
                </a:cubicBezTo>
                <a:lnTo>
                  <a:pt x="3306807" y="0"/>
                </a:lnTo>
                <a:lnTo>
                  <a:pt x="3475182" y="0"/>
                </a:lnTo>
                <a:lnTo>
                  <a:pt x="3406954" y="76659"/>
                </a:lnTo>
                <a:cubicBezTo>
                  <a:pt x="3351687" y="153496"/>
                  <a:pt x="3312372" y="241952"/>
                  <a:pt x="3293446" y="337433"/>
                </a:cubicBezTo>
                <a:cubicBezTo>
                  <a:pt x="3476486" y="298404"/>
                  <a:pt x="3632827" y="191052"/>
                  <a:pt x="3732420" y="44350"/>
                </a:cubicBezTo>
                <a:lnTo>
                  <a:pt x="3754649" y="0"/>
                </a:lnTo>
                <a:lnTo>
                  <a:pt x="3903287" y="0"/>
                </a:lnTo>
                <a:lnTo>
                  <a:pt x="3851448" y="95636"/>
                </a:lnTo>
                <a:cubicBezTo>
                  <a:pt x="3727674" y="289169"/>
                  <a:pt x="3521481" y="428211"/>
                  <a:pt x="3280075" y="467856"/>
                </a:cubicBezTo>
                <a:lnTo>
                  <a:pt x="3279959" y="468995"/>
                </a:lnTo>
                <a:cubicBezTo>
                  <a:pt x="3274648" y="469998"/>
                  <a:pt x="3269319" y="470939"/>
                  <a:pt x="3263742" y="470523"/>
                </a:cubicBezTo>
                <a:cubicBezTo>
                  <a:pt x="3232570" y="476033"/>
                  <a:pt x="3200690" y="478991"/>
                  <a:pt x="3168316" y="479514"/>
                </a:cubicBezTo>
                <a:lnTo>
                  <a:pt x="3151197" y="481127"/>
                </a:lnTo>
                <a:lnTo>
                  <a:pt x="3151171" y="480636"/>
                </a:lnTo>
                <a:lnTo>
                  <a:pt x="3150672" y="480669"/>
                </a:lnTo>
                <a:cubicBezTo>
                  <a:pt x="3150106" y="476896"/>
                  <a:pt x="3150079" y="473110"/>
                  <a:pt x="3150079" y="469318"/>
                </a:cubicBezTo>
                <a:close/>
                <a:moveTo>
                  <a:pt x="3150079" y="2166144"/>
                </a:moveTo>
                <a:cubicBezTo>
                  <a:pt x="3150079" y="2160506"/>
                  <a:pt x="3150138" y="2154882"/>
                  <a:pt x="3151450" y="2149296"/>
                </a:cubicBezTo>
                <a:cubicBezTo>
                  <a:pt x="3151408" y="2118214"/>
                  <a:pt x="3153857" y="2087572"/>
                  <a:pt x="3158914" y="2057565"/>
                </a:cubicBezTo>
                <a:lnTo>
                  <a:pt x="3159454" y="2050928"/>
                </a:lnTo>
                <a:cubicBezTo>
                  <a:pt x="3159623" y="2050923"/>
                  <a:pt x="3159792" y="2050918"/>
                  <a:pt x="3159960" y="2050865"/>
                </a:cubicBezTo>
                <a:cubicBezTo>
                  <a:pt x="3210236" y="1700770"/>
                  <a:pt x="3491275" y="1422199"/>
                  <a:pt x="3850126" y="1363267"/>
                </a:cubicBezTo>
                <a:lnTo>
                  <a:pt x="3850243" y="1362128"/>
                </a:lnTo>
                <a:cubicBezTo>
                  <a:pt x="3855551" y="1361126"/>
                  <a:pt x="3860879" y="1360185"/>
                  <a:pt x="3866455" y="1360601"/>
                </a:cubicBezTo>
                <a:cubicBezTo>
                  <a:pt x="3897639" y="1355088"/>
                  <a:pt x="3929531" y="1352130"/>
                  <a:pt x="3961917" y="1351607"/>
                </a:cubicBezTo>
                <a:lnTo>
                  <a:pt x="3979004" y="1349997"/>
                </a:lnTo>
                <a:lnTo>
                  <a:pt x="3979030" y="1350487"/>
                </a:lnTo>
                <a:lnTo>
                  <a:pt x="3979528" y="1350455"/>
                </a:lnTo>
                <a:lnTo>
                  <a:pt x="3980122" y="1361805"/>
                </a:lnTo>
                <a:cubicBezTo>
                  <a:pt x="3980122" y="1367441"/>
                  <a:pt x="3980064" y="1373063"/>
                  <a:pt x="3978752" y="1378647"/>
                </a:cubicBezTo>
                <a:cubicBezTo>
                  <a:pt x="3978794" y="1409736"/>
                  <a:pt x="3976343" y="1440385"/>
                  <a:pt x="3971285" y="1470397"/>
                </a:cubicBezTo>
                <a:lnTo>
                  <a:pt x="3970746" y="1477021"/>
                </a:lnTo>
                <a:cubicBezTo>
                  <a:pt x="3970577" y="1477026"/>
                  <a:pt x="3970408" y="1477030"/>
                  <a:pt x="3970241" y="1477083"/>
                </a:cubicBezTo>
                <a:cubicBezTo>
                  <a:pt x="3919965" y="1827177"/>
                  <a:pt x="3638926" y="2105749"/>
                  <a:pt x="3280075" y="2164681"/>
                </a:cubicBezTo>
                <a:lnTo>
                  <a:pt x="3279959" y="2165820"/>
                </a:lnTo>
                <a:cubicBezTo>
                  <a:pt x="3274648" y="2166823"/>
                  <a:pt x="3269319" y="2167764"/>
                  <a:pt x="3263742" y="2167348"/>
                </a:cubicBezTo>
                <a:cubicBezTo>
                  <a:pt x="3232570" y="2172858"/>
                  <a:pt x="3200690" y="2175816"/>
                  <a:pt x="3168316" y="2176339"/>
                </a:cubicBezTo>
                <a:lnTo>
                  <a:pt x="3151197" y="2177952"/>
                </a:lnTo>
                <a:lnTo>
                  <a:pt x="3151171" y="2177461"/>
                </a:lnTo>
                <a:lnTo>
                  <a:pt x="3150672" y="2177494"/>
                </a:lnTo>
                <a:cubicBezTo>
                  <a:pt x="3150106" y="2173722"/>
                  <a:pt x="3150079" y="2169936"/>
                  <a:pt x="3150079" y="2166144"/>
                </a:cubicBezTo>
                <a:close/>
                <a:moveTo>
                  <a:pt x="3150079" y="3862969"/>
                </a:moveTo>
                <a:cubicBezTo>
                  <a:pt x="3150079" y="3857331"/>
                  <a:pt x="3150138" y="3851707"/>
                  <a:pt x="3151450" y="3846121"/>
                </a:cubicBezTo>
                <a:cubicBezTo>
                  <a:pt x="3151408" y="3815039"/>
                  <a:pt x="3153857" y="3784397"/>
                  <a:pt x="3158914" y="3754390"/>
                </a:cubicBezTo>
                <a:lnTo>
                  <a:pt x="3159454" y="3747753"/>
                </a:lnTo>
                <a:cubicBezTo>
                  <a:pt x="3159623" y="3747748"/>
                  <a:pt x="3159792" y="3747743"/>
                  <a:pt x="3159960" y="3747690"/>
                </a:cubicBezTo>
                <a:cubicBezTo>
                  <a:pt x="3210236" y="3397595"/>
                  <a:pt x="3491275" y="3119024"/>
                  <a:pt x="3850126" y="3060092"/>
                </a:cubicBezTo>
                <a:lnTo>
                  <a:pt x="3850243" y="3058953"/>
                </a:lnTo>
                <a:cubicBezTo>
                  <a:pt x="3855551" y="3057951"/>
                  <a:pt x="3860879" y="3057010"/>
                  <a:pt x="3866455" y="3057426"/>
                </a:cubicBezTo>
                <a:cubicBezTo>
                  <a:pt x="3897639" y="3051913"/>
                  <a:pt x="3929531" y="3048955"/>
                  <a:pt x="3961917" y="3048432"/>
                </a:cubicBezTo>
                <a:lnTo>
                  <a:pt x="3979004" y="3046822"/>
                </a:lnTo>
                <a:lnTo>
                  <a:pt x="3979030" y="3047312"/>
                </a:lnTo>
                <a:lnTo>
                  <a:pt x="3979528" y="3047280"/>
                </a:lnTo>
                <a:lnTo>
                  <a:pt x="3980122" y="3058630"/>
                </a:lnTo>
                <a:cubicBezTo>
                  <a:pt x="3980122" y="3064266"/>
                  <a:pt x="3980064" y="3069889"/>
                  <a:pt x="3978752" y="3075472"/>
                </a:cubicBezTo>
                <a:cubicBezTo>
                  <a:pt x="3978794" y="3106561"/>
                  <a:pt x="3976343" y="3137210"/>
                  <a:pt x="3971285" y="3167222"/>
                </a:cubicBezTo>
                <a:lnTo>
                  <a:pt x="3970746" y="3173846"/>
                </a:lnTo>
                <a:cubicBezTo>
                  <a:pt x="3970577" y="3173851"/>
                  <a:pt x="3970408" y="3173856"/>
                  <a:pt x="3970241" y="3173908"/>
                </a:cubicBezTo>
                <a:cubicBezTo>
                  <a:pt x="3919965" y="3524002"/>
                  <a:pt x="3638926" y="3802574"/>
                  <a:pt x="3280075" y="3861506"/>
                </a:cubicBezTo>
                <a:lnTo>
                  <a:pt x="3279959" y="3862645"/>
                </a:lnTo>
                <a:cubicBezTo>
                  <a:pt x="3274648" y="3863648"/>
                  <a:pt x="3269319" y="3864589"/>
                  <a:pt x="3263742" y="3864173"/>
                </a:cubicBezTo>
                <a:cubicBezTo>
                  <a:pt x="3232570" y="3869683"/>
                  <a:pt x="3200690" y="3872641"/>
                  <a:pt x="3168316" y="3873164"/>
                </a:cubicBezTo>
                <a:lnTo>
                  <a:pt x="3151197" y="3874777"/>
                </a:lnTo>
                <a:lnTo>
                  <a:pt x="3151171" y="3874286"/>
                </a:lnTo>
                <a:lnTo>
                  <a:pt x="3150672" y="3874319"/>
                </a:lnTo>
                <a:cubicBezTo>
                  <a:pt x="3150106" y="3870547"/>
                  <a:pt x="3150079" y="3866761"/>
                  <a:pt x="3150079" y="3862969"/>
                </a:cubicBezTo>
                <a:close/>
                <a:moveTo>
                  <a:pt x="2442890" y="1181049"/>
                </a:moveTo>
                <a:cubicBezTo>
                  <a:pt x="2718080" y="1121906"/>
                  <a:pt x="2932923" y="907109"/>
                  <a:pt x="2986199" y="636203"/>
                </a:cubicBezTo>
                <a:cubicBezTo>
                  <a:pt x="2711009" y="695346"/>
                  <a:pt x="2496165" y="910143"/>
                  <a:pt x="2442890" y="1181049"/>
                </a:cubicBezTo>
                <a:close/>
                <a:moveTo>
                  <a:pt x="2442890" y="1493690"/>
                </a:moveTo>
                <a:cubicBezTo>
                  <a:pt x="2496166" y="1762469"/>
                  <a:pt x="2711009" y="1975579"/>
                  <a:pt x="2986199" y="2034258"/>
                </a:cubicBezTo>
                <a:cubicBezTo>
                  <a:pt x="2932924" y="1765479"/>
                  <a:pt x="2718080" y="1552369"/>
                  <a:pt x="2442890" y="1493690"/>
                </a:cubicBezTo>
                <a:close/>
                <a:moveTo>
                  <a:pt x="2442890" y="2877874"/>
                </a:moveTo>
                <a:cubicBezTo>
                  <a:pt x="2718080" y="2818731"/>
                  <a:pt x="2932923" y="2603934"/>
                  <a:pt x="2986199" y="2333028"/>
                </a:cubicBezTo>
                <a:cubicBezTo>
                  <a:pt x="2711009" y="2392171"/>
                  <a:pt x="2496165" y="2606968"/>
                  <a:pt x="2442890" y="2877874"/>
                </a:cubicBezTo>
                <a:close/>
                <a:moveTo>
                  <a:pt x="2442890" y="3190516"/>
                </a:moveTo>
                <a:cubicBezTo>
                  <a:pt x="2496166" y="3459294"/>
                  <a:pt x="2711009" y="3672404"/>
                  <a:pt x="2986199" y="3731083"/>
                </a:cubicBezTo>
                <a:cubicBezTo>
                  <a:pt x="2932924" y="3462304"/>
                  <a:pt x="2718080" y="3249194"/>
                  <a:pt x="2442890" y="3190516"/>
                </a:cubicBezTo>
                <a:close/>
                <a:moveTo>
                  <a:pt x="2410871" y="4305008"/>
                </a:moveTo>
                <a:lnTo>
                  <a:pt x="2439316" y="4255797"/>
                </a:lnTo>
                <a:cubicBezTo>
                  <a:pt x="2564553" y="4070062"/>
                  <a:pt x="2765510" y="3937139"/>
                  <a:pt x="2999569" y="3898397"/>
                </a:cubicBezTo>
                <a:lnTo>
                  <a:pt x="2999686" y="3897249"/>
                </a:lnTo>
                <a:cubicBezTo>
                  <a:pt x="3004995" y="3896239"/>
                  <a:pt x="3010323" y="3895291"/>
                  <a:pt x="3015899" y="3895710"/>
                </a:cubicBezTo>
                <a:cubicBezTo>
                  <a:pt x="3047082" y="3890153"/>
                  <a:pt x="3078975" y="3887172"/>
                  <a:pt x="3111360" y="3886645"/>
                </a:cubicBezTo>
                <a:lnTo>
                  <a:pt x="3128448" y="3885022"/>
                </a:lnTo>
                <a:lnTo>
                  <a:pt x="3128474" y="3885516"/>
                </a:lnTo>
                <a:lnTo>
                  <a:pt x="3128972" y="3885483"/>
                </a:lnTo>
                <a:lnTo>
                  <a:pt x="3129566" y="3896923"/>
                </a:lnTo>
                <a:cubicBezTo>
                  <a:pt x="3129566" y="3902604"/>
                  <a:pt x="3129507" y="3908271"/>
                  <a:pt x="3128195" y="3913899"/>
                </a:cubicBezTo>
                <a:cubicBezTo>
                  <a:pt x="3128237" y="3945234"/>
                  <a:pt x="3125787" y="3976125"/>
                  <a:pt x="3120728" y="4006375"/>
                </a:cubicBezTo>
                <a:lnTo>
                  <a:pt x="3120190" y="4013051"/>
                </a:lnTo>
                <a:cubicBezTo>
                  <a:pt x="3120020" y="4013056"/>
                  <a:pt x="3119852" y="4013061"/>
                  <a:pt x="3119684" y="4013114"/>
                </a:cubicBezTo>
                <a:cubicBezTo>
                  <a:pt x="3107502" y="4098618"/>
                  <a:pt x="3081770" y="4179889"/>
                  <a:pt x="3044567" y="4254710"/>
                </a:cubicBezTo>
                <a:lnTo>
                  <a:pt x="3014445" y="4305008"/>
                </a:lnTo>
                <a:lnTo>
                  <a:pt x="2860336" y="4305008"/>
                </a:lnTo>
                <a:lnTo>
                  <a:pt x="2887018" y="4271827"/>
                </a:lnTo>
                <a:cubicBezTo>
                  <a:pt x="2934773" y="4199373"/>
                  <a:pt x="2968952" y="4117553"/>
                  <a:pt x="2986199" y="4029853"/>
                </a:cubicBezTo>
                <a:cubicBezTo>
                  <a:pt x="2839947" y="4061285"/>
                  <a:pt x="2710740" y="4136681"/>
                  <a:pt x="2614045" y="4241205"/>
                </a:cubicBezTo>
                <a:lnTo>
                  <a:pt x="2561922" y="4305008"/>
                </a:lnTo>
                <a:close/>
                <a:moveTo>
                  <a:pt x="2376360" y="0"/>
                </a:moveTo>
                <a:lnTo>
                  <a:pt x="2524998" y="0"/>
                </a:lnTo>
                <a:lnTo>
                  <a:pt x="2547226" y="44350"/>
                </a:lnTo>
                <a:cubicBezTo>
                  <a:pt x="2646819" y="191052"/>
                  <a:pt x="2803160" y="298404"/>
                  <a:pt x="2986199" y="337433"/>
                </a:cubicBezTo>
                <a:cubicBezTo>
                  <a:pt x="2967274" y="241952"/>
                  <a:pt x="2927959" y="153496"/>
                  <a:pt x="2872691" y="76659"/>
                </a:cubicBezTo>
                <a:lnTo>
                  <a:pt x="2804464" y="0"/>
                </a:lnTo>
                <a:lnTo>
                  <a:pt x="2972839" y="0"/>
                </a:lnTo>
                <a:lnTo>
                  <a:pt x="3035473" y="96778"/>
                </a:lnTo>
                <a:cubicBezTo>
                  <a:pt x="3077594" y="175780"/>
                  <a:pt x="3106535" y="262463"/>
                  <a:pt x="3119686" y="354040"/>
                </a:cubicBezTo>
                <a:cubicBezTo>
                  <a:pt x="3119853" y="354093"/>
                  <a:pt x="3120023" y="354098"/>
                  <a:pt x="3120191" y="354103"/>
                </a:cubicBezTo>
                <a:lnTo>
                  <a:pt x="3120732" y="360740"/>
                </a:lnTo>
                <a:cubicBezTo>
                  <a:pt x="3125788" y="390746"/>
                  <a:pt x="3128238" y="421389"/>
                  <a:pt x="3128196" y="452471"/>
                </a:cubicBezTo>
                <a:cubicBezTo>
                  <a:pt x="3129508" y="458057"/>
                  <a:pt x="3129566" y="463681"/>
                  <a:pt x="3129566" y="469318"/>
                </a:cubicBezTo>
                <a:cubicBezTo>
                  <a:pt x="3129566" y="473110"/>
                  <a:pt x="3129539" y="476896"/>
                  <a:pt x="3128973" y="480669"/>
                </a:cubicBezTo>
                <a:lnTo>
                  <a:pt x="3128474" y="480636"/>
                </a:lnTo>
                <a:lnTo>
                  <a:pt x="3128448" y="481127"/>
                </a:lnTo>
                <a:lnTo>
                  <a:pt x="3111330" y="479514"/>
                </a:lnTo>
                <a:cubicBezTo>
                  <a:pt x="3078956" y="478991"/>
                  <a:pt x="3047075" y="476033"/>
                  <a:pt x="3015903" y="470523"/>
                </a:cubicBezTo>
                <a:cubicBezTo>
                  <a:pt x="3010326" y="470939"/>
                  <a:pt x="3004997" y="469998"/>
                  <a:pt x="2999687" y="468995"/>
                </a:cubicBezTo>
                <a:lnTo>
                  <a:pt x="2999571" y="467856"/>
                </a:lnTo>
                <a:cubicBezTo>
                  <a:pt x="2758165" y="428211"/>
                  <a:pt x="2551973" y="289169"/>
                  <a:pt x="2428199" y="95636"/>
                </a:cubicBezTo>
                <a:close/>
                <a:moveTo>
                  <a:pt x="2299523" y="1313979"/>
                </a:moveTo>
                <a:cubicBezTo>
                  <a:pt x="2299523" y="1308297"/>
                  <a:pt x="2299582" y="1302628"/>
                  <a:pt x="2300894" y="1296998"/>
                </a:cubicBezTo>
                <a:cubicBezTo>
                  <a:pt x="2300852" y="1265670"/>
                  <a:pt x="2303301" y="1234785"/>
                  <a:pt x="2308358" y="1204541"/>
                </a:cubicBezTo>
                <a:lnTo>
                  <a:pt x="2308898" y="1197851"/>
                </a:lnTo>
                <a:cubicBezTo>
                  <a:pt x="2309067" y="1197846"/>
                  <a:pt x="2309236" y="1197841"/>
                  <a:pt x="2309404" y="1197788"/>
                </a:cubicBezTo>
                <a:cubicBezTo>
                  <a:pt x="2359680" y="844922"/>
                  <a:pt x="2640719" y="564145"/>
                  <a:pt x="2999570" y="504747"/>
                </a:cubicBezTo>
                <a:lnTo>
                  <a:pt x="2999687" y="503599"/>
                </a:lnTo>
                <a:cubicBezTo>
                  <a:pt x="3004995" y="502589"/>
                  <a:pt x="3010323" y="501641"/>
                  <a:pt x="3015899" y="502060"/>
                </a:cubicBezTo>
                <a:cubicBezTo>
                  <a:pt x="3047083" y="496503"/>
                  <a:pt x="3078975" y="493522"/>
                  <a:pt x="3111361" y="492995"/>
                </a:cubicBezTo>
                <a:lnTo>
                  <a:pt x="3128448" y="491372"/>
                </a:lnTo>
                <a:lnTo>
                  <a:pt x="3128474" y="491866"/>
                </a:lnTo>
                <a:lnTo>
                  <a:pt x="3128972" y="491833"/>
                </a:lnTo>
                <a:lnTo>
                  <a:pt x="3129566" y="503273"/>
                </a:lnTo>
                <a:cubicBezTo>
                  <a:pt x="3129566" y="508954"/>
                  <a:pt x="3129508" y="514621"/>
                  <a:pt x="3128196" y="520249"/>
                </a:cubicBezTo>
                <a:cubicBezTo>
                  <a:pt x="3128238" y="551584"/>
                  <a:pt x="3125787" y="582475"/>
                  <a:pt x="3120729" y="612725"/>
                </a:cubicBezTo>
                <a:lnTo>
                  <a:pt x="3120190" y="619401"/>
                </a:lnTo>
                <a:cubicBezTo>
                  <a:pt x="3120021" y="619406"/>
                  <a:pt x="3119852" y="619411"/>
                  <a:pt x="3119685" y="619464"/>
                </a:cubicBezTo>
                <a:cubicBezTo>
                  <a:pt x="3069409" y="972329"/>
                  <a:pt x="2788370" y="1253106"/>
                  <a:pt x="2429519" y="1312505"/>
                </a:cubicBezTo>
                <a:lnTo>
                  <a:pt x="2429403" y="1313653"/>
                </a:lnTo>
                <a:cubicBezTo>
                  <a:pt x="2424092" y="1314664"/>
                  <a:pt x="2418763" y="1315612"/>
                  <a:pt x="2413186" y="1315193"/>
                </a:cubicBezTo>
                <a:cubicBezTo>
                  <a:pt x="2382014" y="1320747"/>
                  <a:pt x="2350134" y="1323728"/>
                  <a:pt x="2317760" y="1324255"/>
                </a:cubicBezTo>
                <a:lnTo>
                  <a:pt x="2300641" y="1325881"/>
                </a:lnTo>
                <a:lnTo>
                  <a:pt x="2300615" y="1325386"/>
                </a:lnTo>
                <a:lnTo>
                  <a:pt x="2300116" y="1325419"/>
                </a:lnTo>
                <a:cubicBezTo>
                  <a:pt x="2299550" y="1321617"/>
                  <a:pt x="2299523" y="1317801"/>
                  <a:pt x="2299523" y="1313979"/>
                </a:cubicBezTo>
                <a:close/>
                <a:moveTo>
                  <a:pt x="2299523" y="1361805"/>
                </a:moveTo>
                <a:lnTo>
                  <a:pt x="2300117" y="1350455"/>
                </a:lnTo>
                <a:lnTo>
                  <a:pt x="2300615" y="1350487"/>
                </a:lnTo>
                <a:lnTo>
                  <a:pt x="2300641" y="1349997"/>
                </a:lnTo>
                <a:lnTo>
                  <a:pt x="2317729" y="1351607"/>
                </a:lnTo>
                <a:cubicBezTo>
                  <a:pt x="2350114" y="1352130"/>
                  <a:pt x="2382007" y="1355088"/>
                  <a:pt x="2413190" y="1360601"/>
                </a:cubicBezTo>
                <a:cubicBezTo>
                  <a:pt x="2418766" y="1360185"/>
                  <a:pt x="2424094" y="1361126"/>
                  <a:pt x="2429403" y="1362128"/>
                </a:cubicBezTo>
                <a:lnTo>
                  <a:pt x="2429520" y="1363267"/>
                </a:lnTo>
                <a:cubicBezTo>
                  <a:pt x="2788370" y="1422199"/>
                  <a:pt x="3069409" y="1700770"/>
                  <a:pt x="3119686" y="2050865"/>
                </a:cubicBezTo>
                <a:cubicBezTo>
                  <a:pt x="3119853" y="2050918"/>
                  <a:pt x="3120023" y="2050923"/>
                  <a:pt x="3120191" y="2050928"/>
                </a:cubicBezTo>
                <a:lnTo>
                  <a:pt x="3120732" y="2057565"/>
                </a:lnTo>
                <a:cubicBezTo>
                  <a:pt x="3125788" y="2087572"/>
                  <a:pt x="3128238" y="2118214"/>
                  <a:pt x="3128196" y="2149296"/>
                </a:cubicBezTo>
                <a:cubicBezTo>
                  <a:pt x="3129508" y="2154882"/>
                  <a:pt x="3129566" y="2160506"/>
                  <a:pt x="3129566" y="2166144"/>
                </a:cubicBezTo>
                <a:cubicBezTo>
                  <a:pt x="3129566" y="2169936"/>
                  <a:pt x="3129539" y="2173722"/>
                  <a:pt x="3128973" y="2177494"/>
                </a:cubicBezTo>
                <a:lnTo>
                  <a:pt x="3128474" y="2177461"/>
                </a:lnTo>
                <a:lnTo>
                  <a:pt x="3128448" y="2177952"/>
                </a:lnTo>
                <a:lnTo>
                  <a:pt x="3111330" y="2176339"/>
                </a:lnTo>
                <a:cubicBezTo>
                  <a:pt x="3078956" y="2175816"/>
                  <a:pt x="3047075" y="2172858"/>
                  <a:pt x="3015903" y="2167348"/>
                </a:cubicBezTo>
                <a:cubicBezTo>
                  <a:pt x="3010326" y="2167764"/>
                  <a:pt x="3004997" y="2166823"/>
                  <a:pt x="2999687" y="2165820"/>
                </a:cubicBezTo>
                <a:lnTo>
                  <a:pt x="2999571" y="2164681"/>
                </a:lnTo>
                <a:cubicBezTo>
                  <a:pt x="2640719" y="2105749"/>
                  <a:pt x="2359680" y="1827177"/>
                  <a:pt x="2309405" y="1477083"/>
                </a:cubicBezTo>
                <a:cubicBezTo>
                  <a:pt x="2309237" y="1477030"/>
                  <a:pt x="2309069" y="1477026"/>
                  <a:pt x="2308899" y="1477021"/>
                </a:cubicBezTo>
                <a:lnTo>
                  <a:pt x="2308361" y="1470397"/>
                </a:lnTo>
                <a:cubicBezTo>
                  <a:pt x="2303302" y="1440385"/>
                  <a:pt x="2300852" y="1409736"/>
                  <a:pt x="2300894" y="1378647"/>
                </a:cubicBezTo>
                <a:cubicBezTo>
                  <a:pt x="2299582" y="1373063"/>
                  <a:pt x="2299523" y="1367441"/>
                  <a:pt x="2299523" y="1361805"/>
                </a:cubicBezTo>
                <a:close/>
                <a:moveTo>
                  <a:pt x="2299523" y="3010804"/>
                </a:moveTo>
                <a:cubicBezTo>
                  <a:pt x="2299523" y="3005122"/>
                  <a:pt x="2299582" y="2999453"/>
                  <a:pt x="2300894" y="2993823"/>
                </a:cubicBezTo>
                <a:cubicBezTo>
                  <a:pt x="2300852" y="2962495"/>
                  <a:pt x="2303301" y="2931610"/>
                  <a:pt x="2308358" y="2901366"/>
                </a:cubicBezTo>
                <a:lnTo>
                  <a:pt x="2308898" y="2894676"/>
                </a:lnTo>
                <a:cubicBezTo>
                  <a:pt x="2309067" y="2894671"/>
                  <a:pt x="2309236" y="2894666"/>
                  <a:pt x="2309404" y="2894613"/>
                </a:cubicBezTo>
                <a:cubicBezTo>
                  <a:pt x="2359680" y="2541747"/>
                  <a:pt x="2640719" y="2260970"/>
                  <a:pt x="2999570" y="2201572"/>
                </a:cubicBezTo>
                <a:lnTo>
                  <a:pt x="2999687" y="2200424"/>
                </a:lnTo>
                <a:cubicBezTo>
                  <a:pt x="3004995" y="2199414"/>
                  <a:pt x="3010323" y="2198466"/>
                  <a:pt x="3015899" y="2198885"/>
                </a:cubicBezTo>
                <a:cubicBezTo>
                  <a:pt x="3047083" y="2193328"/>
                  <a:pt x="3078975" y="2190347"/>
                  <a:pt x="3111361" y="2189820"/>
                </a:cubicBezTo>
                <a:lnTo>
                  <a:pt x="3128448" y="2188197"/>
                </a:lnTo>
                <a:lnTo>
                  <a:pt x="3128474" y="2188691"/>
                </a:lnTo>
                <a:lnTo>
                  <a:pt x="3128972" y="2188658"/>
                </a:lnTo>
                <a:lnTo>
                  <a:pt x="3129566" y="2200098"/>
                </a:lnTo>
                <a:cubicBezTo>
                  <a:pt x="3129566" y="2205779"/>
                  <a:pt x="3129508" y="2211446"/>
                  <a:pt x="3128196" y="2217074"/>
                </a:cubicBezTo>
                <a:cubicBezTo>
                  <a:pt x="3128238" y="2248409"/>
                  <a:pt x="3125787" y="2279300"/>
                  <a:pt x="3120729" y="2309550"/>
                </a:cubicBezTo>
                <a:lnTo>
                  <a:pt x="3120190" y="2316226"/>
                </a:lnTo>
                <a:cubicBezTo>
                  <a:pt x="3120021" y="2316231"/>
                  <a:pt x="3119852" y="2316236"/>
                  <a:pt x="3119685" y="2316289"/>
                </a:cubicBezTo>
                <a:cubicBezTo>
                  <a:pt x="3069409" y="2669154"/>
                  <a:pt x="2788370" y="2949931"/>
                  <a:pt x="2429519" y="3009330"/>
                </a:cubicBezTo>
                <a:lnTo>
                  <a:pt x="2429403" y="3010478"/>
                </a:lnTo>
                <a:cubicBezTo>
                  <a:pt x="2424092" y="3011489"/>
                  <a:pt x="2418763" y="3012437"/>
                  <a:pt x="2413186" y="3012018"/>
                </a:cubicBezTo>
                <a:cubicBezTo>
                  <a:pt x="2382014" y="3017572"/>
                  <a:pt x="2350134" y="3020553"/>
                  <a:pt x="2317760" y="3021080"/>
                </a:cubicBezTo>
                <a:lnTo>
                  <a:pt x="2300641" y="3022706"/>
                </a:lnTo>
                <a:lnTo>
                  <a:pt x="2300615" y="3022211"/>
                </a:lnTo>
                <a:lnTo>
                  <a:pt x="2300116" y="3022244"/>
                </a:lnTo>
                <a:cubicBezTo>
                  <a:pt x="2299550" y="3018442"/>
                  <a:pt x="2299523" y="3014626"/>
                  <a:pt x="2299523" y="3010804"/>
                </a:cubicBezTo>
                <a:close/>
                <a:moveTo>
                  <a:pt x="2299523" y="3058630"/>
                </a:moveTo>
                <a:lnTo>
                  <a:pt x="2300117" y="3047280"/>
                </a:lnTo>
                <a:lnTo>
                  <a:pt x="2300615" y="3047312"/>
                </a:lnTo>
                <a:lnTo>
                  <a:pt x="2300641" y="3046822"/>
                </a:lnTo>
                <a:lnTo>
                  <a:pt x="2317729" y="3048432"/>
                </a:lnTo>
                <a:cubicBezTo>
                  <a:pt x="2350114" y="3048955"/>
                  <a:pt x="2382007" y="3051913"/>
                  <a:pt x="2413190" y="3057426"/>
                </a:cubicBezTo>
                <a:cubicBezTo>
                  <a:pt x="2418766" y="3057010"/>
                  <a:pt x="2424094" y="3057951"/>
                  <a:pt x="2429403" y="3058953"/>
                </a:cubicBezTo>
                <a:lnTo>
                  <a:pt x="2429520" y="3060092"/>
                </a:lnTo>
                <a:cubicBezTo>
                  <a:pt x="2788370" y="3119024"/>
                  <a:pt x="3069409" y="3397595"/>
                  <a:pt x="3119686" y="3747690"/>
                </a:cubicBezTo>
                <a:cubicBezTo>
                  <a:pt x="3119853" y="3747743"/>
                  <a:pt x="3120023" y="3747748"/>
                  <a:pt x="3120191" y="3747753"/>
                </a:cubicBezTo>
                <a:lnTo>
                  <a:pt x="3120732" y="3754390"/>
                </a:lnTo>
                <a:cubicBezTo>
                  <a:pt x="3125788" y="3784397"/>
                  <a:pt x="3128238" y="3815039"/>
                  <a:pt x="3128196" y="3846121"/>
                </a:cubicBezTo>
                <a:cubicBezTo>
                  <a:pt x="3129508" y="3851707"/>
                  <a:pt x="3129566" y="3857331"/>
                  <a:pt x="3129566" y="3862969"/>
                </a:cubicBezTo>
                <a:cubicBezTo>
                  <a:pt x="3129566" y="3866761"/>
                  <a:pt x="3129539" y="3870547"/>
                  <a:pt x="3128973" y="3874319"/>
                </a:cubicBezTo>
                <a:lnTo>
                  <a:pt x="3128474" y="3874286"/>
                </a:lnTo>
                <a:lnTo>
                  <a:pt x="3128448" y="3874777"/>
                </a:lnTo>
                <a:lnTo>
                  <a:pt x="3111330" y="3873164"/>
                </a:lnTo>
                <a:cubicBezTo>
                  <a:pt x="3078956" y="3872641"/>
                  <a:pt x="3047075" y="3869683"/>
                  <a:pt x="3015903" y="3864173"/>
                </a:cubicBezTo>
                <a:cubicBezTo>
                  <a:pt x="3010326" y="3864589"/>
                  <a:pt x="3004997" y="3863648"/>
                  <a:pt x="2999687" y="3862645"/>
                </a:cubicBezTo>
                <a:lnTo>
                  <a:pt x="2999571" y="3861506"/>
                </a:lnTo>
                <a:cubicBezTo>
                  <a:pt x="2640719" y="3802574"/>
                  <a:pt x="2359680" y="3524002"/>
                  <a:pt x="2309405" y="3173908"/>
                </a:cubicBezTo>
                <a:cubicBezTo>
                  <a:pt x="2309237" y="3173856"/>
                  <a:pt x="2309069" y="3173851"/>
                  <a:pt x="2308899" y="3173846"/>
                </a:cubicBezTo>
                <a:lnTo>
                  <a:pt x="2308361" y="3167222"/>
                </a:lnTo>
                <a:cubicBezTo>
                  <a:pt x="2303302" y="3137210"/>
                  <a:pt x="2300852" y="3106561"/>
                  <a:pt x="2300894" y="3075472"/>
                </a:cubicBezTo>
                <a:cubicBezTo>
                  <a:pt x="2299582" y="3069889"/>
                  <a:pt x="2299523" y="3064266"/>
                  <a:pt x="2299523" y="3058630"/>
                </a:cubicBezTo>
                <a:close/>
                <a:moveTo>
                  <a:pt x="1601297" y="636203"/>
                </a:moveTo>
                <a:cubicBezTo>
                  <a:pt x="1654573" y="907109"/>
                  <a:pt x="1869416" y="1121906"/>
                  <a:pt x="2144606" y="1181049"/>
                </a:cubicBezTo>
                <a:cubicBezTo>
                  <a:pt x="2091331" y="910143"/>
                  <a:pt x="1876487" y="695346"/>
                  <a:pt x="1601297" y="636203"/>
                </a:cubicBezTo>
                <a:close/>
                <a:moveTo>
                  <a:pt x="1601297" y="2333028"/>
                </a:moveTo>
                <a:cubicBezTo>
                  <a:pt x="1654573" y="2603934"/>
                  <a:pt x="1869416" y="2818731"/>
                  <a:pt x="2144606" y="2877874"/>
                </a:cubicBezTo>
                <a:cubicBezTo>
                  <a:pt x="2091331" y="2606968"/>
                  <a:pt x="1876487" y="2392171"/>
                  <a:pt x="1601297" y="2333028"/>
                </a:cubicBezTo>
                <a:close/>
                <a:moveTo>
                  <a:pt x="1601295" y="2034258"/>
                </a:moveTo>
                <a:cubicBezTo>
                  <a:pt x="1876485" y="1975579"/>
                  <a:pt x="2091328" y="1762469"/>
                  <a:pt x="2144604" y="1493690"/>
                </a:cubicBezTo>
                <a:cubicBezTo>
                  <a:pt x="1869414" y="1552369"/>
                  <a:pt x="1654570" y="1765479"/>
                  <a:pt x="1601295" y="2034258"/>
                </a:cubicBezTo>
                <a:close/>
                <a:moveTo>
                  <a:pt x="1601295" y="3731083"/>
                </a:moveTo>
                <a:cubicBezTo>
                  <a:pt x="1876485" y="3672404"/>
                  <a:pt x="2091328" y="3459294"/>
                  <a:pt x="2144604" y="3190516"/>
                </a:cubicBezTo>
                <a:cubicBezTo>
                  <a:pt x="1869414" y="3249194"/>
                  <a:pt x="1654570" y="3462304"/>
                  <a:pt x="1601295" y="3731083"/>
                </a:cubicBezTo>
                <a:close/>
                <a:moveTo>
                  <a:pt x="1457930" y="503273"/>
                </a:moveTo>
                <a:lnTo>
                  <a:pt x="1458524" y="491833"/>
                </a:lnTo>
                <a:lnTo>
                  <a:pt x="1459022" y="491866"/>
                </a:lnTo>
                <a:lnTo>
                  <a:pt x="1459048" y="491372"/>
                </a:lnTo>
                <a:lnTo>
                  <a:pt x="1476135" y="492995"/>
                </a:lnTo>
                <a:cubicBezTo>
                  <a:pt x="1508521" y="493522"/>
                  <a:pt x="1540413" y="496503"/>
                  <a:pt x="1571597" y="502060"/>
                </a:cubicBezTo>
                <a:cubicBezTo>
                  <a:pt x="1577173" y="501641"/>
                  <a:pt x="1582501" y="502589"/>
                  <a:pt x="1587809" y="503599"/>
                </a:cubicBezTo>
                <a:lnTo>
                  <a:pt x="1587926" y="504747"/>
                </a:lnTo>
                <a:cubicBezTo>
                  <a:pt x="1946777" y="564145"/>
                  <a:pt x="2227816" y="844922"/>
                  <a:pt x="2278092" y="1197788"/>
                </a:cubicBezTo>
                <a:cubicBezTo>
                  <a:pt x="2278260" y="1197841"/>
                  <a:pt x="2278429" y="1197846"/>
                  <a:pt x="2278598" y="1197851"/>
                </a:cubicBezTo>
                <a:lnTo>
                  <a:pt x="2279138" y="1204541"/>
                </a:lnTo>
                <a:cubicBezTo>
                  <a:pt x="2284195" y="1234785"/>
                  <a:pt x="2286644" y="1265670"/>
                  <a:pt x="2286602" y="1296998"/>
                </a:cubicBezTo>
                <a:cubicBezTo>
                  <a:pt x="2287914" y="1302628"/>
                  <a:pt x="2287973" y="1308297"/>
                  <a:pt x="2287973" y="1313979"/>
                </a:cubicBezTo>
                <a:cubicBezTo>
                  <a:pt x="2287973" y="1317801"/>
                  <a:pt x="2287946" y="1321617"/>
                  <a:pt x="2287380" y="1325419"/>
                </a:cubicBezTo>
                <a:lnTo>
                  <a:pt x="2286881" y="1325386"/>
                </a:lnTo>
                <a:lnTo>
                  <a:pt x="2286855" y="1325881"/>
                </a:lnTo>
                <a:lnTo>
                  <a:pt x="2269736" y="1324255"/>
                </a:lnTo>
                <a:cubicBezTo>
                  <a:pt x="2237362" y="1323728"/>
                  <a:pt x="2205482" y="1320747"/>
                  <a:pt x="2174310" y="1315193"/>
                </a:cubicBezTo>
                <a:cubicBezTo>
                  <a:pt x="2168733" y="1315612"/>
                  <a:pt x="2163404" y="1314664"/>
                  <a:pt x="2158093" y="1313653"/>
                </a:cubicBezTo>
                <a:lnTo>
                  <a:pt x="2157977" y="1312505"/>
                </a:lnTo>
                <a:cubicBezTo>
                  <a:pt x="1799126" y="1253106"/>
                  <a:pt x="1518087" y="972329"/>
                  <a:pt x="1467811" y="619464"/>
                </a:cubicBezTo>
                <a:cubicBezTo>
                  <a:pt x="1467644" y="619411"/>
                  <a:pt x="1467475" y="619406"/>
                  <a:pt x="1467306" y="619401"/>
                </a:cubicBezTo>
                <a:lnTo>
                  <a:pt x="1466767" y="612725"/>
                </a:lnTo>
                <a:cubicBezTo>
                  <a:pt x="1461709" y="582475"/>
                  <a:pt x="1459258" y="551584"/>
                  <a:pt x="1459300" y="520249"/>
                </a:cubicBezTo>
                <a:cubicBezTo>
                  <a:pt x="1457988" y="514621"/>
                  <a:pt x="1457930" y="508954"/>
                  <a:pt x="1457930" y="503273"/>
                </a:cubicBezTo>
                <a:close/>
                <a:moveTo>
                  <a:pt x="1457930" y="2200098"/>
                </a:moveTo>
                <a:lnTo>
                  <a:pt x="1458524" y="2188658"/>
                </a:lnTo>
                <a:lnTo>
                  <a:pt x="1459022" y="2188691"/>
                </a:lnTo>
                <a:lnTo>
                  <a:pt x="1459048" y="2188197"/>
                </a:lnTo>
                <a:lnTo>
                  <a:pt x="1476135" y="2189820"/>
                </a:lnTo>
                <a:cubicBezTo>
                  <a:pt x="1508521" y="2190347"/>
                  <a:pt x="1540413" y="2193328"/>
                  <a:pt x="1571597" y="2198885"/>
                </a:cubicBezTo>
                <a:cubicBezTo>
                  <a:pt x="1577173" y="2198466"/>
                  <a:pt x="1582501" y="2199414"/>
                  <a:pt x="1587809" y="2200424"/>
                </a:cubicBezTo>
                <a:lnTo>
                  <a:pt x="1587926" y="2201572"/>
                </a:lnTo>
                <a:cubicBezTo>
                  <a:pt x="1946777" y="2260970"/>
                  <a:pt x="2227816" y="2541747"/>
                  <a:pt x="2278092" y="2894613"/>
                </a:cubicBezTo>
                <a:cubicBezTo>
                  <a:pt x="2278260" y="2894666"/>
                  <a:pt x="2278429" y="2894671"/>
                  <a:pt x="2278598" y="2894676"/>
                </a:cubicBezTo>
                <a:lnTo>
                  <a:pt x="2279138" y="2901366"/>
                </a:lnTo>
                <a:cubicBezTo>
                  <a:pt x="2284195" y="2931610"/>
                  <a:pt x="2286644" y="2962495"/>
                  <a:pt x="2286602" y="2993823"/>
                </a:cubicBezTo>
                <a:cubicBezTo>
                  <a:pt x="2287914" y="2999453"/>
                  <a:pt x="2287973" y="3005122"/>
                  <a:pt x="2287973" y="3010804"/>
                </a:cubicBezTo>
                <a:cubicBezTo>
                  <a:pt x="2287973" y="3014626"/>
                  <a:pt x="2287946" y="3018442"/>
                  <a:pt x="2287380" y="3022244"/>
                </a:cubicBezTo>
                <a:lnTo>
                  <a:pt x="2286881" y="3022211"/>
                </a:lnTo>
                <a:lnTo>
                  <a:pt x="2286855" y="3022706"/>
                </a:lnTo>
                <a:lnTo>
                  <a:pt x="2269736" y="3021080"/>
                </a:lnTo>
                <a:cubicBezTo>
                  <a:pt x="2237362" y="3020553"/>
                  <a:pt x="2205482" y="3017572"/>
                  <a:pt x="2174310" y="3012018"/>
                </a:cubicBezTo>
                <a:cubicBezTo>
                  <a:pt x="2168733" y="3012437"/>
                  <a:pt x="2163404" y="3011489"/>
                  <a:pt x="2158093" y="3010478"/>
                </a:cubicBezTo>
                <a:lnTo>
                  <a:pt x="2157977" y="3009330"/>
                </a:lnTo>
                <a:cubicBezTo>
                  <a:pt x="1799126" y="2949931"/>
                  <a:pt x="1518087" y="2669154"/>
                  <a:pt x="1467811" y="2316289"/>
                </a:cubicBezTo>
                <a:cubicBezTo>
                  <a:pt x="1467644" y="2316236"/>
                  <a:pt x="1467475" y="2316231"/>
                  <a:pt x="1467306" y="2316226"/>
                </a:cubicBezTo>
                <a:lnTo>
                  <a:pt x="1466767" y="2309550"/>
                </a:lnTo>
                <a:cubicBezTo>
                  <a:pt x="1461709" y="2279300"/>
                  <a:pt x="1459258" y="2248409"/>
                  <a:pt x="1459300" y="2217074"/>
                </a:cubicBezTo>
                <a:cubicBezTo>
                  <a:pt x="1457988" y="2211446"/>
                  <a:pt x="1457930" y="2205779"/>
                  <a:pt x="1457930" y="2200098"/>
                </a:cubicBezTo>
                <a:close/>
                <a:moveTo>
                  <a:pt x="1457930" y="3896923"/>
                </a:moveTo>
                <a:lnTo>
                  <a:pt x="1458524" y="3885483"/>
                </a:lnTo>
                <a:lnTo>
                  <a:pt x="1459022" y="3885516"/>
                </a:lnTo>
                <a:lnTo>
                  <a:pt x="1459048" y="3885022"/>
                </a:lnTo>
                <a:lnTo>
                  <a:pt x="1476135" y="3886645"/>
                </a:lnTo>
                <a:cubicBezTo>
                  <a:pt x="1508521" y="3887172"/>
                  <a:pt x="1540413" y="3890153"/>
                  <a:pt x="1571597" y="3895710"/>
                </a:cubicBezTo>
                <a:cubicBezTo>
                  <a:pt x="1577173" y="3895291"/>
                  <a:pt x="1582501" y="3896239"/>
                  <a:pt x="1587809" y="3897249"/>
                </a:cubicBezTo>
                <a:lnTo>
                  <a:pt x="1587926" y="3898397"/>
                </a:lnTo>
                <a:cubicBezTo>
                  <a:pt x="1821986" y="3937139"/>
                  <a:pt x="2022942" y="4070062"/>
                  <a:pt x="2148179" y="4255797"/>
                </a:cubicBezTo>
                <a:lnTo>
                  <a:pt x="2176624" y="4305008"/>
                </a:lnTo>
                <a:lnTo>
                  <a:pt x="2025574" y="4305008"/>
                </a:lnTo>
                <a:lnTo>
                  <a:pt x="1973451" y="4241205"/>
                </a:lnTo>
                <a:cubicBezTo>
                  <a:pt x="1876755" y="4136681"/>
                  <a:pt x="1747549" y="4061285"/>
                  <a:pt x="1601297" y="4029853"/>
                </a:cubicBezTo>
                <a:cubicBezTo>
                  <a:pt x="1618544" y="4117553"/>
                  <a:pt x="1652724" y="4199373"/>
                  <a:pt x="1700478" y="4271827"/>
                </a:cubicBezTo>
                <a:lnTo>
                  <a:pt x="1727160" y="4305008"/>
                </a:lnTo>
                <a:lnTo>
                  <a:pt x="1573050" y="4305008"/>
                </a:lnTo>
                <a:lnTo>
                  <a:pt x="1542929" y="4254710"/>
                </a:lnTo>
                <a:cubicBezTo>
                  <a:pt x="1505726" y="4179889"/>
                  <a:pt x="1479994" y="4098618"/>
                  <a:pt x="1467811" y="4013114"/>
                </a:cubicBezTo>
                <a:cubicBezTo>
                  <a:pt x="1467644" y="4013061"/>
                  <a:pt x="1467475" y="4013056"/>
                  <a:pt x="1467306" y="4013051"/>
                </a:cubicBezTo>
                <a:lnTo>
                  <a:pt x="1466767" y="4006375"/>
                </a:lnTo>
                <a:cubicBezTo>
                  <a:pt x="1461709" y="3976125"/>
                  <a:pt x="1459258" y="3945234"/>
                  <a:pt x="1459300" y="3913899"/>
                </a:cubicBezTo>
                <a:cubicBezTo>
                  <a:pt x="1457988" y="3908271"/>
                  <a:pt x="1457930" y="3902604"/>
                  <a:pt x="1457930" y="3896923"/>
                </a:cubicBezTo>
                <a:close/>
                <a:moveTo>
                  <a:pt x="1457928" y="469318"/>
                </a:moveTo>
                <a:cubicBezTo>
                  <a:pt x="1457928" y="463681"/>
                  <a:pt x="1457986" y="458057"/>
                  <a:pt x="1459298" y="452471"/>
                </a:cubicBezTo>
                <a:cubicBezTo>
                  <a:pt x="1459256" y="421389"/>
                  <a:pt x="1461706" y="390746"/>
                  <a:pt x="1466762" y="360740"/>
                </a:cubicBezTo>
                <a:lnTo>
                  <a:pt x="1467303" y="354103"/>
                </a:lnTo>
                <a:cubicBezTo>
                  <a:pt x="1467471" y="354098"/>
                  <a:pt x="1467641" y="354093"/>
                  <a:pt x="1467808" y="354040"/>
                </a:cubicBezTo>
                <a:cubicBezTo>
                  <a:pt x="1480960" y="262463"/>
                  <a:pt x="1509901" y="175780"/>
                  <a:pt x="1552022" y="96778"/>
                </a:cubicBezTo>
                <a:lnTo>
                  <a:pt x="1614656" y="0"/>
                </a:lnTo>
                <a:lnTo>
                  <a:pt x="1783031" y="0"/>
                </a:lnTo>
                <a:lnTo>
                  <a:pt x="1714803" y="76659"/>
                </a:lnTo>
                <a:cubicBezTo>
                  <a:pt x="1659536" y="153496"/>
                  <a:pt x="1620221" y="241952"/>
                  <a:pt x="1601295" y="337433"/>
                </a:cubicBezTo>
                <a:cubicBezTo>
                  <a:pt x="1784335" y="298404"/>
                  <a:pt x="1940676" y="191052"/>
                  <a:pt x="2040269" y="44350"/>
                </a:cubicBezTo>
                <a:lnTo>
                  <a:pt x="2062497" y="0"/>
                </a:lnTo>
                <a:lnTo>
                  <a:pt x="2211135" y="0"/>
                </a:lnTo>
                <a:lnTo>
                  <a:pt x="2159296" y="95636"/>
                </a:lnTo>
                <a:cubicBezTo>
                  <a:pt x="2035522" y="289169"/>
                  <a:pt x="1829330" y="428211"/>
                  <a:pt x="1587923" y="467856"/>
                </a:cubicBezTo>
                <a:lnTo>
                  <a:pt x="1587807" y="468995"/>
                </a:lnTo>
                <a:cubicBezTo>
                  <a:pt x="1582497" y="469998"/>
                  <a:pt x="1577168" y="470939"/>
                  <a:pt x="1571591" y="470523"/>
                </a:cubicBezTo>
                <a:cubicBezTo>
                  <a:pt x="1540419" y="476033"/>
                  <a:pt x="1508538" y="478991"/>
                  <a:pt x="1476164" y="479514"/>
                </a:cubicBezTo>
                <a:lnTo>
                  <a:pt x="1459046" y="481127"/>
                </a:lnTo>
                <a:lnTo>
                  <a:pt x="1459020" y="480636"/>
                </a:lnTo>
                <a:lnTo>
                  <a:pt x="1458521" y="480669"/>
                </a:lnTo>
                <a:cubicBezTo>
                  <a:pt x="1457955" y="476896"/>
                  <a:pt x="1457928" y="473110"/>
                  <a:pt x="1457928" y="469318"/>
                </a:cubicBezTo>
                <a:close/>
                <a:moveTo>
                  <a:pt x="1457928" y="2166144"/>
                </a:moveTo>
                <a:cubicBezTo>
                  <a:pt x="1457928" y="2160506"/>
                  <a:pt x="1457986" y="2154882"/>
                  <a:pt x="1459298" y="2149296"/>
                </a:cubicBezTo>
                <a:cubicBezTo>
                  <a:pt x="1459256" y="2118214"/>
                  <a:pt x="1461706" y="2087572"/>
                  <a:pt x="1466762" y="2057565"/>
                </a:cubicBezTo>
                <a:lnTo>
                  <a:pt x="1467303" y="2050928"/>
                </a:lnTo>
                <a:cubicBezTo>
                  <a:pt x="1467471" y="2050923"/>
                  <a:pt x="1467641" y="2050918"/>
                  <a:pt x="1467808" y="2050865"/>
                </a:cubicBezTo>
                <a:cubicBezTo>
                  <a:pt x="1518085" y="1700770"/>
                  <a:pt x="1799124" y="1422199"/>
                  <a:pt x="2157974" y="1363267"/>
                </a:cubicBezTo>
                <a:lnTo>
                  <a:pt x="2158091" y="1362128"/>
                </a:lnTo>
                <a:cubicBezTo>
                  <a:pt x="2163400" y="1361126"/>
                  <a:pt x="2168728" y="1360185"/>
                  <a:pt x="2174304" y="1360601"/>
                </a:cubicBezTo>
                <a:cubicBezTo>
                  <a:pt x="2205487" y="1355088"/>
                  <a:pt x="2237380" y="1352130"/>
                  <a:pt x="2269765" y="1351607"/>
                </a:cubicBezTo>
                <a:lnTo>
                  <a:pt x="2286853" y="1349997"/>
                </a:lnTo>
                <a:lnTo>
                  <a:pt x="2286879" y="1350487"/>
                </a:lnTo>
                <a:lnTo>
                  <a:pt x="2287377" y="1350455"/>
                </a:lnTo>
                <a:lnTo>
                  <a:pt x="2287971" y="1361805"/>
                </a:lnTo>
                <a:cubicBezTo>
                  <a:pt x="2287971" y="1367441"/>
                  <a:pt x="2287912" y="1373063"/>
                  <a:pt x="2286600" y="1378647"/>
                </a:cubicBezTo>
                <a:cubicBezTo>
                  <a:pt x="2286642" y="1409736"/>
                  <a:pt x="2284192" y="1440385"/>
                  <a:pt x="2279133" y="1470397"/>
                </a:cubicBezTo>
                <a:lnTo>
                  <a:pt x="2278595" y="1477021"/>
                </a:lnTo>
                <a:cubicBezTo>
                  <a:pt x="2278425" y="1477026"/>
                  <a:pt x="2278257" y="1477030"/>
                  <a:pt x="2278089" y="1477083"/>
                </a:cubicBezTo>
                <a:cubicBezTo>
                  <a:pt x="2227814" y="1827177"/>
                  <a:pt x="1946775" y="2105749"/>
                  <a:pt x="1587923" y="2164681"/>
                </a:cubicBezTo>
                <a:lnTo>
                  <a:pt x="1587807" y="2165820"/>
                </a:lnTo>
                <a:cubicBezTo>
                  <a:pt x="1582497" y="2166823"/>
                  <a:pt x="1577168" y="2167764"/>
                  <a:pt x="1571591" y="2167348"/>
                </a:cubicBezTo>
                <a:cubicBezTo>
                  <a:pt x="1540419" y="2172858"/>
                  <a:pt x="1508538" y="2175816"/>
                  <a:pt x="1476164" y="2176339"/>
                </a:cubicBezTo>
                <a:lnTo>
                  <a:pt x="1459046" y="2177952"/>
                </a:lnTo>
                <a:lnTo>
                  <a:pt x="1459020" y="2177461"/>
                </a:lnTo>
                <a:lnTo>
                  <a:pt x="1458521" y="2177494"/>
                </a:lnTo>
                <a:cubicBezTo>
                  <a:pt x="1457955" y="2173722"/>
                  <a:pt x="1457928" y="2169936"/>
                  <a:pt x="1457928" y="2166144"/>
                </a:cubicBezTo>
                <a:close/>
                <a:moveTo>
                  <a:pt x="1457928" y="3862969"/>
                </a:moveTo>
                <a:cubicBezTo>
                  <a:pt x="1457928" y="3857331"/>
                  <a:pt x="1457986" y="3851707"/>
                  <a:pt x="1459298" y="3846121"/>
                </a:cubicBezTo>
                <a:cubicBezTo>
                  <a:pt x="1459256" y="3815039"/>
                  <a:pt x="1461706" y="3784397"/>
                  <a:pt x="1466762" y="3754390"/>
                </a:cubicBezTo>
                <a:lnTo>
                  <a:pt x="1467303" y="3747753"/>
                </a:lnTo>
                <a:cubicBezTo>
                  <a:pt x="1467471" y="3747748"/>
                  <a:pt x="1467641" y="3747743"/>
                  <a:pt x="1467808" y="3747690"/>
                </a:cubicBezTo>
                <a:cubicBezTo>
                  <a:pt x="1518085" y="3397595"/>
                  <a:pt x="1799124" y="3119024"/>
                  <a:pt x="2157974" y="3060092"/>
                </a:cubicBezTo>
                <a:lnTo>
                  <a:pt x="2158091" y="3058953"/>
                </a:lnTo>
                <a:cubicBezTo>
                  <a:pt x="2163400" y="3057951"/>
                  <a:pt x="2168728" y="3057010"/>
                  <a:pt x="2174304" y="3057426"/>
                </a:cubicBezTo>
                <a:cubicBezTo>
                  <a:pt x="2205487" y="3051913"/>
                  <a:pt x="2237380" y="3048955"/>
                  <a:pt x="2269765" y="3048432"/>
                </a:cubicBezTo>
                <a:lnTo>
                  <a:pt x="2286853" y="3046822"/>
                </a:lnTo>
                <a:lnTo>
                  <a:pt x="2286879" y="3047312"/>
                </a:lnTo>
                <a:lnTo>
                  <a:pt x="2287377" y="3047280"/>
                </a:lnTo>
                <a:lnTo>
                  <a:pt x="2287971" y="3058630"/>
                </a:lnTo>
                <a:cubicBezTo>
                  <a:pt x="2287971" y="3064266"/>
                  <a:pt x="2287912" y="3069889"/>
                  <a:pt x="2286600" y="3075472"/>
                </a:cubicBezTo>
                <a:cubicBezTo>
                  <a:pt x="2286642" y="3106561"/>
                  <a:pt x="2284192" y="3137210"/>
                  <a:pt x="2279133" y="3167222"/>
                </a:cubicBezTo>
                <a:lnTo>
                  <a:pt x="2278595" y="3173846"/>
                </a:lnTo>
                <a:cubicBezTo>
                  <a:pt x="2278425" y="3173851"/>
                  <a:pt x="2278257" y="3173856"/>
                  <a:pt x="2278089" y="3173908"/>
                </a:cubicBezTo>
                <a:cubicBezTo>
                  <a:pt x="2227814" y="3524002"/>
                  <a:pt x="1946775" y="3802574"/>
                  <a:pt x="1587923" y="3861506"/>
                </a:cubicBezTo>
                <a:lnTo>
                  <a:pt x="1587807" y="3862645"/>
                </a:lnTo>
                <a:cubicBezTo>
                  <a:pt x="1582497" y="3863648"/>
                  <a:pt x="1577168" y="3864589"/>
                  <a:pt x="1571591" y="3864173"/>
                </a:cubicBezTo>
                <a:cubicBezTo>
                  <a:pt x="1540419" y="3869683"/>
                  <a:pt x="1508538" y="3872641"/>
                  <a:pt x="1476164" y="3873164"/>
                </a:cubicBezTo>
                <a:lnTo>
                  <a:pt x="1459046" y="3874777"/>
                </a:lnTo>
                <a:lnTo>
                  <a:pt x="1459020" y="3874286"/>
                </a:lnTo>
                <a:lnTo>
                  <a:pt x="1458521" y="3874319"/>
                </a:lnTo>
                <a:cubicBezTo>
                  <a:pt x="1457955" y="3870547"/>
                  <a:pt x="1457928" y="3866761"/>
                  <a:pt x="1457928" y="3862969"/>
                </a:cubicBezTo>
                <a:close/>
                <a:moveTo>
                  <a:pt x="750739" y="1181049"/>
                </a:moveTo>
                <a:cubicBezTo>
                  <a:pt x="1025929" y="1121906"/>
                  <a:pt x="1240772" y="907109"/>
                  <a:pt x="1294048" y="636203"/>
                </a:cubicBezTo>
                <a:cubicBezTo>
                  <a:pt x="1018858" y="695346"/>
                  <a:pt x="804014" y="910143"/>
                  <a:pt x="750739" y="1181049"/>
                </a:cubicBezTo>
                <a:close/>
                <a:moveTo>
                  <a:pt x="750739" y="1493690"/>
                </a:moveTo>
                <a:cubicBezTo>
                  <a:pt x="804015" y="1762469"/>
                  <a:pt x="1018858" y="1975579"/>
                  <a:pt x="1294048" y="2034258"/>
                </a:cubicBezTo>
                <a:cubicBezTo>
                  <a:pt x="1240773" y="1765479"/>
                  <a:pt x="1025929" y="1552369"/>
                  <a:pt x="750739" y="1493690"/>
                </a:cubicBezTo>
                <a:close/>
                <a:moveTo>
                  <a:pt x="750739" y="2877874"/>
                </a:moveTo>
                <a:cubicBezTo>
                  <a:pt x="1025929" y="2818731"/>
                  <a:pt x="1240772" y="2603934"/>
                  <a:pt x="1294048" y="2333028"/>
                </a:cubicBezTo>
                <a:cubicBezTo>
                  <a:pt x="1018858" y="2392171"/>
                  <a:pt x="804014" y="2606968"/>
                  <a:pt x="750739" y="2877874"/>
                </a:cubicBezTo>
                <a:close/>
                <a:moveTo>
                  <a:pt x="750739" y="3190516"/>
                </a:moveTo>
                <a:cubicBezTo>
                  <a:pt x="804015" y="3459294"/>
                  <a:pt x="1018858" y="3672404"/>
                  <a:pt x="1294048" y="3731083"/>
                </a:cubicBezTo>
                <a:cubicBezTo>
                  <a:pt x="1240773" y="3462304"/>
                  <a:pt x="1025929" y="3249194"/>
                  <a:pt x="750739" y="3190516"/>
                </a:cubicBezTo>
                <a:close/>
                <a:moveTo>
                  <a:pt x="718720" y="4305008"/>
                </a:moveTo>
                <a:lnTo>
                  <a:pt x="747165" y="4255797"/>
                </a:lnTo>
                <a:cubicBezTo>
                  <a:pt x="872402" y="4070062"/>
                  <a:pt x="1073359" y="3937139"/>
                  <a:pt x="1307418" y="3898397"/>
                </a:cubicBezTo>
                <a:lnTo>
                  <a:pt x="1307535" y="3897249"/>
                </a:lnTo>
                <a:cubicBezTo>
                  <a:pt x="1312844" y="3896239"/>
                  <a:pt x="1318172" y="3895291"/>
                  <a:pt x="1323748" y="3895710"/>
                </a:cubicBezTo>
                <a:cubicBezTo>
                  <a:pt x="1354931" y="3890153"/>
                  <a:pt x="1386824" y="3887172"/>
                  <a:pt x="1419209" y="3886645"/>
                </a:cubicBezTo>
                <a:lnTo>
                  <a:pt x="1436297" y="3885022"/>
                </a:lnTo>
                <a:lnTo>
                  <a:pt x="1436323" y="3885516"/>
                </a:lnTo>
                <a:lnTo>
                  <a:pt x="1436821" y="3885483"/>
                </a:lnTo>
                <a:lnTo>
                  <a:pt x="1437415" y="3896923"/>
                </a:lnTo>
                <a:cubicBezTo>
                  <a:pt x="1437415" y="3902604"/>
                  <a:pt x="1437356" y="3908271"/>
                  <a:pt x="1436044" y="3913899"/>
                </a:cubicBezTo>
                <a:cubicBezTo>
                  <a:pt x="1436086" y="3945234"/>
                  <a:pt x="1433636" y="3976125"/>
                  <a:pt x="1428577" y="4006375"/>
                </a:cubicBezTo>
                <a:lnTo>
                  <a:pt x="1428039" y="4013051"/>
                </a:lnTo>
                <a:cubicBezTo>
                  <a:pt x="1427869" y="4013056"/>
                  <a:pt x="1427701" y="4013061"/>
                  <a:pt x="1427533" y="4013114"/>
                </a:cubicBezTo>
                <a:cubicBezTo>
                  <a:pt x="1415351" y="4098618"/>
                  <a:pt x="1389619" y="4179889"/>
                  <a:pt x="1352416" y="4254710"/>
                </a:cubicBezTo>
                <a:lnTo>
                  <a:pt x="1322295" y="4305008"/>
                </a:lnTo>
                <a:lnTo>
                  <a:pt x="1168185" y="4305008"/>
                </a:lnTo>
                <a:lnTo>
                  <a:pt x="1194867" y="4271827"/>
                </a:lnTo>
                <a:cubicBezTo>
                  <a:pt x="1242622" y="4199373"/>
                  <a:pt x="1276801" y="4117553"/>
                  <a:pt x="1294048" y="4029853"/>
                </a:cubicBezTo>
                <a:cubicBezTo>
                  <a:pt x="1147796" y="4061285"/>
                  <a:pt x="1018589" y="4136681"/>
                  <a:pt x="921894" y="4241205"/>
                </a:cubicBezTo>
                <a:lnTo>
                  <a:pt x="869771" y="4305008"/>
                </a:lnTo>
                <a:close/>
                <a:moveTo>
                  <a:pt x="684209" y="0"/>
                </a:moveTo>
                <a:lnTo>
                  <a:pt x="832847" y="0"/>
                </a:lnTo>
                <a:lnTo>
                  <a:pt x="855075" y="44350"/>
                </a:lnTo>
                <a:cubicBezTo>
                  <a:pt x="954668" y="191053"/>
                  <a:pt x="1111009" y="298404"/>
                  <a:pt x="1294048" y="337433"/>
                </a:cubicBezTo>
                <a:cubicBezTo>
                  <a:pt x="1275123" y="241952"/>
                  <a:pt x="1235808" y="153496"/>
                  <a:pt x="1180541" y="76659"/>
                </a:cubicBezTo>
                <a:lnTo>
                  <a:pt x="1112313" y="0"/>
                </a:lnTo>
                <a:lnTo>
                  <a:pt x="1280688" y="0"/>
                </a:lnTo>
                <a:lnTo>
                  <a:pt x="1343322" y="96778"/>
                </a:lnTo>
                <a:cubicBezTo>
                  <a:pt x="1385443" y="175780"/>
                  <a:pt x="1414383" y="262463"/>
                  <a:pt x="1427534" y="354040"/>
                </a:cubicBezTo>
                <a:cubicBezTo>
                  <a:pt x="1427702" y="354093"/>
                  <a:pt x="1427871" y="354098"/>
                  <a:pt x="1428040" y="354102"/>
                </a:cubicBezTo>
                <a:lnTo>
                  <a:pt x="1428580" y="360740"/>
                </a:lnTo>
                <a:cubicBezTo>
                  <a:pt x="1433637" y="390746"/>
                  <a:pt x="1436086" y="421389"/>
                  <a:pt x="1436044" y="452471"/>
                </a:cubicBezTo>
                <a:cubicBezTo>
                  <a:pt x="1437356" y="458057"/>
                  <a:pt x="1437415" y="463681"/>
                  <a:pt x="1437415" y="469318"/>
                </a:cubicBezTo>
                <a:cubicBezTo>
                  <a:pt x="1437415" y="473111"/>
                  <a:pt x="1437388" y="476896"/>
                  <a:pt x="1436822" y="480669"/>
                </a:cubicBezTo>
                <a:lnTo>
                  <a:pt x="1436323" y="480636"/>
                </a:lnTo>
                <a:lnTo>
                  <a:pt x="1436297" y="481127"/>
                </a:lnTo>
                <a:lnTo>
                  <a:pt x="1419178" y="479514"/>
                </a:lnTo>
                <a:cubicBezTo>
                  <a:pt x="1386804" y="478991"/>
                  <a:pt x="1354924" y="476033"/>
                  <a:pt x="1323752" y="470523"/>
                </a:cubicBezTo>
                <a:cubicBezTo>
                  <a:pt x="1318175" y="470939"/>
                  <a:pt x="1312846" y="469998"/>
                  <a:pt x="1307535" y="468995"/>
                </a:cubicBezTo>
                <a:lnTo>
                  <a:pt x="1307419" y="467856"/>
                </a:lnTo>
                <a:cubicBezTo>
                  <a:pt x="1066014" y="428211"/>
                  <a:pt x="859822" y="289169"/>
                  <a:pt x="736048" y="95636"/>
                </a:cubicBezTo>
                <a:close/>
                <a:moveTo>
                  <a:pt x="607372" y="1313979"/>
                </a:moveTo>
                <a:cubicBezTo>
                  <a:pt x="607372" y="1308297"/>
                  <a:pt x="607430" y="1302628"/>
                  <a:pt x="608742" y="1296998"/>
                </a:cubicBezTo>
                <a:cubicBezTo>
                  <a:pt x="608700" y="1265670"/>
                  <a:pt x="611150" y="1234785"/>
                  <a:pt x="616206" y="1204541"/>
                </a:cubicBezTo>
                <a:lnTo>
                  <a:pt x="616747" y="1197851"/>
                </a:lnTo>
                <a:cubicBezTo>
                  <a:pt x="616915" y="1197846"/>
                  <a:pt x="617085" y="1197841"/>
                  <a:pt x="617252" y="1197788"/>
                </a:cubicBezTo>
                <a:cubicBezTo>
                  <a:pt x="667529" y="844922"/>
                  <a:pt x="948568" y="564145"/>
                  <a:pt x="1307418" y="504747"/>
                </a:cubicBezTo>
                <a:lnTo>
                  <a:pt x="1307535" y="503599"/>
                </a:lnTo>
                <a:cubicBezTo>
                  <a:pt x="1312844" y="502589"/>
                  <a:pt x="1318172" y="501641"/>
                  <a:pt x="1323748" y="502060"/>
                </a:cubicBezTo>
                <a:cubicBezTo>
                  <a:pt x="1354931" y="496503"/>
                  <a:pt x="1386824" y="493522"/>
                  <a:pt x="1419209" y="492995"/>
                </a:cubicBezTo>
                <a:lnTo>
                  <a:pt x="1436297" y="491372"/>
                </a:lnTo>
                <a:lnTo>
                  <a:pt x="1436323" y="491866"/>
                </a:lnTo>
                <a:lnTo>
                  <a:pt x="1436821" y="491833"/>
                </a:lnTo>
                <a:lnTo>
                  <a:pt x="1437415" y="503273"/>
                </a:lnTo>
                <a:cubicBezTo>
                  <a:pt x="1437415" y="508954"/>
                  <a:pt x="1437356" y="514621"/>
                  <a:pt x="1436044" y="520249"/>
                </a:cubicBezTo>
                <a:cubicBezTo>
                  <a:pt x="1436086" y="551584"/>
                  <a:pt x="1433636" y="582475"/>
                  <a:pt x="1428577" y="612725"/>
                </a:cubicBezTo>
                <a:lnTo>
                  <a:pt x="1428039" y="619401"/>
                </a:lnTo>
                <a:cubicBezTo>
                  <a:pt x="1427869" y="619406"/>
                  <a:pt x="1427701" y="619411"/>
                  <a:pt x="1427533" y="619464"/>
                </a:cubicBezTo>
                <a:cubicBezTo>
                  <a:pt x="1377258" y="972329"/>
                  <a:pt x="1096219" y="1253106"/>
                  <a:pt x="737367" y="1312505"/>
                </a:cubicBezTo>
                <a:lnTo>
                  <a:pt x="737251" y="1313653"/>
                </a:lnTo>
                <a:cubicBezTo>
                  <a:pt x="731941" y="1314664"/>
                  <a:pt x="726612" y="1315612"/>
                  <a:pt x="721035" y="1315193"/>
                </a:cubicBezTo>
                <a:cubicBezTo>
                  <a:pt x="689863" y="1320747"/>
                  <a:pt x="657982" y="1323728"/>
                  <a:pt x="625608" y="1324255"/>
                </a:cubicBezTo>
                <a:lnTo>
                  <a:pt x="608490" y="1325881"/>
                </a:lnTo>
                <a:lnTo>
                  <a:pt x="608464" y="1325386"/>
                </a:lnTo>
                <a:lnTo>
                  <a:pt x="607965" y="1325419"/>
                </a:lnTo>
                <a:cubicBezTo>
                  <a:pt x="607399" y="1321617"/>
                  <a:pt x="607372" y="1317801"/>
                  <a:pt x="607372" y="1313979"/>
                </a:cubicBezTo>
                <a:close/>
                <a:moveTo>
                  <a:pt x="607372" y="1361805"/>
                </a:moveTo>
                <a:lnTo>
                  <a:pt x="607966" y="1350455"/>
                </a:lnTo>
                <a:lnTo>
                  <a:pt x="608464" y="1350487"/>
                </a:lnTo>
                <a:lnTo>
                  <a:pt x="608490" y="1349997"/>
                </a:lnTo>
                <a:lnTo>
                  <a:pt x="625577" y="1351607"/>
                </a:lnTo>
                <a:cubicBezTo>
                  <a:pt x="657963" y="1352130"/>
                  <a:pt x="689855" y="1355088"/>
                  <a:pt x="721039" y="1360601"/>
                </a:cubicBezTo>
                <a:cubicBezTo>
                  <a:pt x="726615" y="1360185"/>
                  <a:pt x="731943" y="1361126"/>
                  <a:pt x="737251" y="1362128"/>
                </a:cubicBezTo>
                <a:lnTo>
                  <a:pt x="737368" y="1363267"/>
                </a:lnTo>
                <a:cubicBezTo>
                  <a:pt x="1096219" y="1422199"/>
                  <a:pt x="1377258" y="1700770"/>
                  <a:pt x="1427534" y="2050865"/>
                </a:cubicBezTo>
                <a:cubicBezTo>
                  <a:pt x="1427702" y="2050918"/>
                  <a:pt x="1427871" y="2050923"/>
                  <a:pt x="1428040" y="2050928"/>
                </a:cubicBezTo>
                <a:lnTo>
                  <a:pt x="1428580" y="2057565"/>
                </a:lnTo>
                <a:cubicBezTo>
                  <a:pt x="1433637" y="2087572"/>
                  <a:pt x="1436086" y="2118214"/>
                  <a:pt x="1436044" y="2149296"/>
                </a:cubicBezTo>
                <a:cubicBezTo>
                  <a:pt x="1437356" y="2154882"/>
                  <a:pt x="1437415" y="2160506"/>
                  <a:pt x="1437415" y="2166144"/>
                </a:cubicBezTo>
                <a:cubicBezTo>
                  <a:pt x="1437415" y="2169936"/>
                  <a:pt x="1437388" y="2173722"/>
                  <a:pt x="1436822" y="2177494"/>
                </a:cubicBezTo>
                <a:lnTo>
                  <a:pt x="1436323" y="2177461"/>
                </a:lnTo>
                <a:lnTo>
                  <a:pt x="1436297" y="2177952"/>
                </a:lnTo>
                <a:lnTo>
                  <a:pt x="1419178" y="2176339"/>
                </a:lnTo>
                <a:cubicBezTo>
                  <a:pt x="1386804" y="2175816"/>
                  <a:pt x="1354924" y="2172858"/>
                  <a:pt x="1323752" y="2167348"/>
                </a:cubicBezTo>
                <a:cubicBezTo>
                  <a:pt x="1318175" y="2167764"/>
                  <a:pt x="1312846" y="2166823"/>
                  <a:pt x="1307535" y="2165820"/>
                </a:cubicBezTo>
                <a:lnTo>
                  <a:pt x="1307419" y="2164681"/>
                </a:lnTo>
                <a:cubicBezTo>
                  <a:pt x="948568" y="2105749"/>
                  <a:pt x="667529" y="1827177"/>
                  <a:pt x="617253" y="1477083"/>
                </a:cubicBezTo>
                <a:cubicBezTo>
                  <a:pt x="617086" y="1477030"/>
                  <a:pt x="616917" y="1477026"/>
                  <a:pt x="616748" y="1477021"/>
                </a:cubicBezTo>
                <a:lnTo>
                  <a:pt x="616209" y="1470397"/>
                </a:lnTo>
                <a:cubicBezTo>
                  <a:pt x="611151" y="1440385"/>
                  <a:pt x="608700" y="1409736"/>
                  <a:pt x="608742" y="1378647"/>
                </a:cubicBezTo>
                <a:cubicBezTo>
                  <a:pt x="607430" y="1373063"/>
                  <a:pt x="607372" y="1367441"/>
                  <a:pt x="607372" y="1361805"/>
                </a:cubicBezTo>
                <a:close/>
                <a:moveTo>
                  <a:pt x="607372" y="3010804"/>
                </a:moveTo>
                <a:cubicBezTo>
                  <a:pt x="607372" y="3005122"/>
                  <a:pt x="607430" y="2999453"/>
                  <a:pt x="608742" y="2993823"/>
                </a:cubicBezTo>
                <a:cubicBezTo>
                  <a:pt x="608700" y="2962495"/>
                  <a:pt x="611150" y="2931610"/>
                  <a:pt x="616206" y="2901366"/>
                </a:cubicBezTo>
                <a:lnTo>
                  <a:pt x="616747" y="2894676"/>
                </a:lnTo>
                <a:cubicBezTo>
                  <a:pt x="616915" y="2894671"/>
                  <a:pt x="617085" y="2894666"/>
                  <a:pt x="617252" y="2894613"/>
                </a:cubicBezTo>
                <a:cubicBezTo>
                  <a:pt x="667529" y="2541747"/>
                  <a:pt x="948568" y="2260970"/>
                  <a:pt x="1307418" y="2201572"/>
                </a:cubicBezTo>
                <a:lnTo>
                  <a:pt x="1307535" y="2200424"/>
                </a:lnTo>
                <a:cubicBezTo>
                  <a:pt x="1312844" y="2199414"/>
                  <a:pt x="1318172" y="2198466"/>
                  <a:pt x="1323748" y="2198885"/>
                </a:cubicBezTo>
                <a:cubicBezTo>
                  <a:pt x="1354931" y="2193328"/>
                  <a:pt x="1386824" y="2190347"/>
                  <a:pt x="1419209" y="2189820"/>
                </a:cubicBezTo>
                <a:lnTo>
                  <a:pt x="1436297" y="2188197"/>
                </a:lnTo>
                <a:lnTo>
                  <a:pt x="1436323" y="2188691"/>
                </a:lnTo>
                <a:lnTo>
                  <a:pt x="1436821" y="2188658"/>
                </a:lnTo>
                <a:lnTo>
                  <a:pt x="1437415" y="2200098"/>
                </a:lnTo>
                <a:cubicBezTo>
                  <a:pt x="1437415" y="2205779"/>
                  <a:pt x="1437356" y="2211446"/>
                  <a:pt x="1436044" y="2217074"/>
                </a:cubicBezTo>
                <a:cubicBezTo>
                  <a:pt x="1436086" y="2248409"/>
                  <a:pt x="1433636" y="2279300"/>
                  <a:pt x="1428577" y="2309550"/>
                </a:cubicBezTo>
                <a:lnTo>
                  <a:pt x="1428039" y="2316226"/>
                </a:lnTo>
                <a:cubicBezTo>
                  <a:pt x="1427869" y="2316231"/>
                  <a:pt x="1427701" y="2316236"/>
                  <a:pt x="1427533" y="2316289"/>
                </a:cubicBezTo>
                <a:cubicBezTo>
                  <a:pt x="1377258" y="2669154"/>
                  <a:pt x="1096219" y="2949931"/>
                  <a:pt x="737367" y="3009330"/>
                </a:cubicBezTo>
                <a:lnTo>
                  <a:pt x="737251" y="3010478"/>
                </a:lnTo>
                <a:cubicBezTo>
                  <a:pt x="731941" y="3011489"/>
                  <a:pt x="726612" y="3012437"/>
                  <a:pt x="721035" y="3012018"/>
                </a:cubicBezTo>
                <a:cubicBezTo>
                  <a:pt x="689863" y="3017572"/>
                  <a:pt x="657982" y="3020553"/>
                  <a:pt x="625608" y="3021080"/>
                </a:cubicBezTo>
                <a:lnTo>
                  <a:pt x="608490" y="3022706"/>
                </a:lnTo>
                <a:lnTo>
                  <a:pt x="608464" y="3022211"/>
                </a:lnTo>
                <a:lnTo>
                  <a:pt x="607965" y="3022244"/>
                </a:lnTo>
                <a:cubicBezTo>
                  <a:pt x="607399" y="3018442"/>
                  <a:pt x="607372" y="3014626"/>
                  <a:pt x="607372" y="3010804"/>
                </a:cubicBezTo>
                <a:close/>
                <a:moveTo>
                  <a:pt x="607372" y="3058630"/>
                </a:moveTo>
                <a:lnTo>
                  <a:pt x="607966" y="3047280"/>
                </a:lnTo>
                <a:lnTo>
                  <a:pt x="608464" y="3047312"/>
                </a:lnTo>
                <a:lnTo>
                  <a:pt x="608490" y="3046822"/>
                </a:lnTo>
                <a:lnTo>
                  <a:pt x="625577" y="3048432"/>
                </a:lnTo>
                <a:cubicBezTo>
                  <a:pt x="657963" y="3048955"/>
                  <a:pt x="689855" y="3051913"/>
                  <a:pt x="721039" y="3057426"/>
                </a:cubicBezTo>
                <a:cubicBezTo>
                  <a:pt x="726615" y="3057010"/>
                  <a:pt x="731943" y="3057951"/>
                  <a:pt x="737251" y="3058953"/>
                </a:cubicBezTo>
                <a:lnTo>
                  <a:pt x="737368" y="3060092"/>
                </a:lnTo>
                <a:cubicBezTo>
                  <a:pt x="1096219" y="3119024"/>
                  <a:pt x="1377258" y="3397595"/>
                  <a:pt x="1427534" y="3747690"/>
                </a:cubicBezTo>
                <a:cubicBezTo>
                  <a:pt x="1427702" y="3747743"/>
                  <a:pt x="1427871" y="3747748"/>
                  <a:pt x="1428040" y="3747753"/>
                </a:cubicBezTo>
                <a:lnTo>
                  <a:pt x="1428580" y="3754390"/>
                </a:lnTo>
                <a:cubicBezTo>
                  <a:pt x="1433637" y="3784397"/>
                  <a:pt x="1436086" y="3815039"/>
                  <a:pt x="1436044" y="3846121"/>
                </a:cubicBezTo>
                <a:cubicBezTo>
                  <a:pt x="1437356" y="3851707"/>
                  <a:pt x="1437415" y="3857331"/>
                  <a:pt x="1437415" y="3862969"/>
                </a:cubicBezTo>
                <a:cubicBezTo>
                  <a:pt x="1437415" y="3866761"/>
                  <a:pt x="1437388" y="3870547"/>
                  <a:pt x="1436822" y="3874319"/>
                </a:cubicBezTo>
                <a:lnTo>
                  <a:pt x="1436323" y="3874286"/>
                </a:lnTo>
                <a:lnTo>
                  <a:pt x="1436297" y="3874777"/>
                </a:lnTo>
                <a:lnTo>
                  <a:pt x="1419178" y="3873164"/>
                </a:lnTo>
                <a:cubicBezTo>
                  <a:pt x="1386804" y="3872641"/>
                  <a:pt x="1354924" y="3869683"/>
                  <a:pt x="1323752" y="3864173"/>
                </a:cubicBezTo>
                <a:cubicBezTo>
                  <a:pt x="1318175" y="3864589"/>
                  <a:pt x="1312846" y="3863648"/>
                  <a:pt x="1307535" y="3862645"/>
                </a:cubicBezTo>
                <a:lnTo>
                  <a:pt x="1307419" y="3861506"/>
                </a:lnTo>
                <a:cubicBezTo>
                  <a:pt x="948568" y="3802574"/>
                  <a:pt x="667529" y="3524002"/>
                  <a:pt x="617253" y="3173908"/>
                </a:cubicBezTo>
                <a:cubicBezTo>
                  <a:pt x="617086" y="3173856"/>
                  <a:pt x="616917" y="3173851"/>
                  <a:pt x="616748" y="3173846"/>
                </a:cubicBezTo>
                <a:lnTo>
                  <a:pt x="616209" y="3167222"/>
                </a:lnTo>
                <a:cubicBezTo>
                  <a:pt x="611151" y="3137210"/>
                  <a:pt x="608700" y="3106561"/>
                  <a:pt x="608742" y="3075472"/>
                </a:cubicBezTo>
                <a:cubicBezTo>
                  <a:pt x="607430" y="3069889"/>
                  <a:pt x="607372" y="3064266"/>
                  <a:pt x="607372" y="3058630"/>
                </a:cubicBezTo>
                <a:close/>
                <a:moveTo>
                  <a:pt x="0" y="116373"/>
                </a:moveTo>
                <a:lnTo>
                  <a:pt x="0" y="0"/>
                </a:lnTo>
                <a:lnTo>
                  <a:pt x="90880" y="0"/>
                </a:lnTo>
                <a:lnTo>
                  <a:pt x="22652" y="76659"/>
                </a:lnTo>
                <a:close/>
                <a:moveTo>
                  <a:pt x="0" y="443121"/>
                </a:moveTo>
                <a:lnTo>
                  <a:pt x="0" y="311637"/>
                </a:lnTo>
                <a:lnTo>
                  <a:pt x="82171" y="276703"/>
                </a:lnTo>
                <a:cubicBezTo>
                  <a:pt x="190106" y="222464"/>
                  <a:pt x="281723" y="142152"/>
                  <a:pt x="348118" y="44350"/>
                </a:cubicBezTo>
                <a:lnTo>
                  <a:pt x="370347" y="0"/>
                </a:lnTo>
                <a:lnTo>
                  <a:pt x="518984" y="0"/>
                </a:lnTo>
                <a:lnTo>
                  <a:pt x="467145" y="95636"/>
                </a:lnTo>
                <a:cubicBezTo>
                  <a:pt x="364000" y="256913"/>
                  <a:pt x="203621" y="380350"/>
                  <a:pt x="13323" y="439959"/>
                </a:cubicBezTo>
                <a:close/>
                <a:moveTo>
                  <a:pt x="0" y="1070142"/>
                </a:moveTo>
                <a:lnTo>
                  <a:pt x="0" y="862064"/>
                </a:lnTo>
                <a:lnTo>
                  <a:pt x="31905" y="912052"/>
                </a:lnTo>
                <a:cubicBezTo>
                  <a:pt x="132041" y="1046318"/>
                  <a:pt x="280461" y="1144085"/>
                  <a:pt x="452455" y="1181049"/>
                </a:cubicBezTo>
                <a:cubicBezTo>
                  <a:pt x="405840" y="944006"/>
                  <a:pt x="235523" y="749922"/>
                  <a:pt x="9316" y="665484"/>
                </a:cubicBezTo>
                <a:lnTo>
                  <a:pt x="0" y="662760"/>
                </a:lnTo>
                <a:lnTo>
                  <a:pt x="0" y="530567"/>
                </a:lnTo>
                <a:lnTo>
                  <a:pt x="26399" y="537107"/>
                </a:lnTo>
                <a:cubicBezTo>
                  <a:pt x="321280" y="635466"/>
                  <a:pt x="541950" y="889030"/>
                  <a:pt x="585941" y="1197788"/>
                </a:cubicBezTo>
                <a:cubicBezTo>
                  <a:pt x="586109" y="1197841"/>
                  <a:pt x="586278" y="1197846"/>
                  <a:pt x="586447" y="1197851"/>
                </a:cubicBezTo>
                <a:lnTo>
                  <a:pt x="586987" y="1204541"/>
                </a:lnTo>
                <a:cubicBezTo>
                  <a:pt x="592044" y="1234785"/>
                  <a:pt x="594493" y="1265670"/>
                  <a:pt x="594451" y="1296998"/>
                </a:cubicBezTo>
                <a:cubicBezTo>
                  <a:pt x="595763" y="1302628"/>
                  <a:pt x="595822" y="1308297"/>
                  <a:pt x="595822" y="1313979"/>
                </a:cubicBezTo>
                <a:cubicBezTo>
                  <a:pt x="595822" y="1317801"/>
                  <a:pt x="595795" y="1321617"/>
                  <a:pt x="595229" y="1325419"/>
                </a:cubicBezTo>
                <a:lnTo>
                  <a:pt x="594730" y="1325386"/>
                </a:lnTo>
                <a:lnTo>
                  <a:pt x="594704" y="1325881"/>
                </a:lnTo>
                <a:lnTo>
                  <a:pt x="577585" y="1324255"/>
                </a:lnTo>
                <a:cubicBezTo>
                  <a:pt x="545211" y="1323728"/>
                  <a:pt x="513331" y="1320747"/>
                  <a:pt x="482159" y="1315193"/>
                </a:cubicBezTo>
                <a:cubicBezTo>
                  <a:pt x="476582" y="1315612"/>
                  <a:pt x="471253" y="1314664"/>
                  <a:pt x="465942" y="1313653"/>
                </a:cubicBezTo>
                <a:lnTo>
                  <a:pt x="465826" y="1312505"/>
                </a:lnTo>
                <a:cubicBezTo>
                  <a:pt x="286401" y="1282806"/>
                  <a:pt x="126428" y="1197762"/>
                  <a:pt x="5028" y="1076034"/>
                </a:cubicBezTo>
                <a:close/>
                <a:moveTo>
                  <a:pt x="0" y="2139063"/>
                </a:moveTo>
                <a:lnTo>
                  <a:pt x="0" y="2007909"/>
                </a:lnTo>
                <a:lnTo>
                  <a:pt x="9314" y="2005207"/>
                </a:lnTo>
                <a:cubicBezTo>
                  <a:pt x="235521" y="1921432"/>
                  <a:pt x="405837" y="1728872"/>
                  <a:pt x="452453" y="1493690"/>
                </a:cubicBezTo>
                <a:cubicBezTo>
                  <a:pt x="280459" y="1530364"/>
                  <a:pt x="132038" y="1627363"/>
                  <a:pt x="31903" y="1760575"/>
                </a:cubicBezTo>
                <a:lnTo>
                  <a:pt x="0" y="1810167"/>
                </a:lnTo>
                <a:lnTo>
                  <a:pt x="0" y="1603724"/>
                </a:lnTo>
                <a:lnTo>
                  <a:pt x="5025" y="1597880"/>
                </a:lnTo>
                <a:cubicBezTo>
                  <a:pt x="126426" y="1477109"/>
                  <a:pt x="286398" y="1392733"/>
                  <a:pt x="465823" y="1363267"/>
                </a:cubicBezTo>
                <a:lnTo>
                  <a:pt x="465940" y="1362128"/>
                </a:lnTo>
                <a:cubicBezTo>
                  <a:pt x="471249" y="1361126"/>
                  <a:pt x="476577" y="1360185"/>
                  <a:pt x="482153" y="1360601"/>
                </a:cubicBezTo>
                <a:cubicBezTo>
                  <a:pt x="513336" y="1355088"/>
                  <a:pt x="545229" y="1352130"/>
                  <a:pt x="577614" y="1351607"/>
                </a:cubicBezTo>
                <a:lnTo>
                  <a:pt x="594702" y="1349997"/>
                </a:lnTo>
                <a:lnTo>
                  <a:pt x="594728" y="1350487"/>
                </a:lnTo>
                <a:lnTo>
                  <a:pt x="595226" y="1350455"/>
                </a:lnTo>
                <a:lnTo>
                  <a:pt x="595820" y="1361805"/>
                </a:lnTo>
                <a:cubicBezTo>
                  <a:pt x="595820" y="1367441"/>
                  <a:pt x="595761" y="1373063"/>
                  <a:pt x="594449" y="1378647"/>
                </a:cubicBezTo>
                <a:cubicBezTo>
                  <a:pt x="594491" y="1409736"/>
                  <a:pt x="592041" y="1440385"/>
                  <a:pt x="586982" y="1470397"/>
                </a:cubicBezTo>
                <a:lnTo>
                  <a:pt x="586444" y="1477021"/>
                </a:lnTo>
                <a:cubicBezTo>
                  <a:pt x="586274" y="1477026"/>
                  <a:pt x="586106" y="1477030"/>
                  <a:pt x="585938" y="1477083"/>
                </a:cubicBezTo>
                <a:cubicBezTo>
                  <a:pt x="541948" y="1783415"/>
                  <a:pt x="321278" y="2034989"/>
                  <a:pt x="26396" y="2132575"/>
                </a:cubicBezTo>
                <a:close/>
                <a:moveTo>
                  <a:pt x="0" y="2766967"/>
                </a:moveTo>
                <a:lnTo>
                  <a:pt x="0" y="2558889"/>
                </a:lnTo>
                <a:lnTo>
                  <a:pt x="31905" y="2608877"/>
                </a:lnTo>
                <a:cubicBezTo>
                  <a:pt x="132041" y="2743143"/>
                  <a:pt x="280461" y="2840910"/>
                  <a:pt x="452455" y="2877874"/>
                </a:cubicBezTo>
                <a:cubicBezTo>
                  <a:pt x="405840" y="2640831"/>
                  <a:pt x="235523" y="2446747"/>
                  <a:pt x="9316" y="2362309"/>
                </a:cubicBezTo>
                <a:lnTo>
                  <a:pt x="0" y="2359585"/>
                </a:lnTo>
                <a:lnTo>
                  <a:pt x="0" y="2227392"/>
                </a:lnTo>
                <a:lnTo>
                  <a:pt x="26399" y="2233932"/>
                </a:lnTo>
                <a:cubicBezTo>
                  <a:pt x="321280" y="2332291"/>
                  <a:pt x="541950" y="2585855"/>
                  <a:pt x="585941" y="2894613"/>
                </a:cubicBezTo>
                <a:cubicBezTo>
                  <a:pt x="586109" y="2894666"/>
                  <a:pt x="586278" y="2894671"/>
                  <a:pt x="586447" y="2894676"/>
                </a:cubicBezTo>
                <a:lnTo>
                  <a:pt x="586987" y="2901366"/>
                </a:lnTo>
                <a:cubicBezTo>
                  <a:pt x="592044" y="2931610"/>
                  <a:pt x="594493" y="2962495"/>
                  <a:pt x="594451" y="2993823"/>
                </a:cubicBezTo>
                <a:cubicBezTo>
                  <a:pt x="595763" y="2999453"/>
                  <a:pt x="595822" y="3005122"/>
                  <a:pt x="595822" y="3010804"/>
                </a:cubicBezTo>
                <a:cubicBezTo>
                  <a:pt x="595822" y="3014626"/>
                  <a:pt x="595795" y="3018442"/>
                  <a:pt x="595229" y="3022244"/>
                </a:cubicBezTo>
                <a:lnTo>
                  <a:pt x="594730" y="3022211"/>
                </a:lnTo>
                <a:lnTo>
                  <a:pt x="594704" y="3022706"/>
                </a:lnTo>
                <a:lnTo>
                  <a:pt x="577585" y="3021080"/>
                </a:lnTo>
                <a:cubicBezTo>
                  <a:pt x="545211" y="3020553"/>
                  <a:pt x="513331" y="3017572"/>
                  <a:pt x="482159" y="3012018"/>
                </a:cubicBezTo>
                <a:cubicBezTo>
                  <a:pt x="476582" y="3012437"/>
                  <a:pt x="471253" y="3011489"/>
                  <a:pt x="465942" y="3010478"/>
                </a:cubicBezTo>
                <a:lnTo>
                  <a:pt x="465826" y="3009330"/>
                </a:lnTo>
                <a:cubicBezTo>
                  <a:pt x="286401" y="2979630"/>
                  <a:pt x="126428" y="2894586"/>
                  <a:pt x="5028" y="2772859"/>
                </a:cubicBezTo>
                <a:close/>
                <a:moveTo>
                  <a:pt x="0" y="3835888"/>
                </a:moveTo>
                <a:lnTo>
                  <a:pt x="0" y="3704734"/>
                </a:lnTo>
                <a:lnTo>
                  <a:pt x="9314" y="3702032"/>
                </a:lnTo>
                <a:cubicBezTo>
                  <a:pt x="235521" y="3618257"/>
                  <a:pt x="405837" y="3425697"/>
                  <a:pt x="452453" y="3190516"/>
                </a:cubicBezTo>
                <a:cubicBezTo>
                  <a:pt x="280459" y="3227190"/>
                  <a:pt x="132038" y="3324188"/>
                  <a:pt x="31903" y="3457400"/>
                </a:cubicBezTo>
                <a:lnTo>
                  <a:pt x="0" y="3506992"/>
                </a:lnTo>
                <a:lnTo>
                  <a:pt x="0" y="3300549"/>
                </a:lnTo>
                <a:lnTo>
                  <a:pt x="5025" y="3294705"/>
                </a:lnTo>
                <a:cubicBezTo>
                  <a:pt x="126426" y="3173934"/>
                  <a:pt x="286398" y="3089558"/>
                  <a:pt x="465823" y="3060092"/>
                </a:cubicBezTo>
                <a:lnTo>
                  <a:pt x="465940" y="3058953"/>
                </a:lnTo>
                <a:cubicBezTo>
                  <a:pt x="471249" y="3057951"/>
                  <a:pt x="476577" y="3057010"/>
                  <a:pt x="482153" y="3057426"/>
                </a:cubicBezTo>
                <a:cubicBezTo>
                  <a:pt x="513336" y="3051913"/>
                  <a:pt x="545229" y="3048955"/>
                  <a:pt x="577614" y="3048432"/>
                </a:cubicBezTo>
                <a:lnTo>
                  <a:pt x="594702" y="3046822"/>
                </a:lnTo>
                <a:lnTo>
                  <a:pt x="594728" y="3047312"/>
                </a:lnTo>
                <a:lnTo>
                  <a:pt x="595226" y="3047280"/>
                </a:lnTo>
                <a:lnTo>
                  <a:pt x="595820" y="3058630"/>
                </a:lnTo>
                <a:cubicBezTo>
                  <a:pt x="595820" y="3064266"/>
                  <a:pt x="595761" y="3069889"/>
                  <a:pt x="594449" y="3075472"/>
                </a:cubicBezTo>
                <a:cubicBezTo>
                  <a:pt x="594491" y="3106561"/>
                  <a:pt x="592041" y="3137210"/>
                  <a:pt x="586982" y="3167222"/>
                </a:cubicBezTo>
                <a:lnTo>
                  <a:pt x="586444" y="3173846"/>
                </a:lnTo>
                <a:cubicBezTo>
                  <a:pt x="586274" y="3173851"/>
                  <a:pt x="586106" y="3173856"/>
                  <a:pt x="585938" y="3173908"/>
                </a:cubicBezTo>
                <a:cubicBezTo>
                  <a:pt x="541948" y="3480240"/>
                  <a:pt x="321278" y="3731813"/>
                  <a:pt x="26396" y="3829400"/>
                </a:cubicBezTo>
                <a:close/>
                <a:moveTo>
                  <a:pt x="0" y="4056079"/>
                </a:moveTo>
                <a:lnTo>
                  <a:pt x="0" y="3923091"/>
                </a:lnTo>
                <a:lnTo>
                  <a:pt x="9850" y="3925425"/>
                </a:lnTo>
                <a:cubicBezTo>
                  <a:pt x="194718" y="3982914"/>
                  <a:pt x="351664" y="4101018"/>
                  <a:pt x="456028" y="4255797"/>
                </a:cubicBezTo>
                <a:lnTo>
                  <a:pt x="484473" y="4305008"/>
                </a:lnTo>
                <a:lnTo>
                  <a:pt x="333423" y="4305008"/>
                </a:lnTo>
                <a:lnTo>
                  <a:pt x="281300" y="4241205"/>
                </a:lnTo>
                <a:cubicBezTo>
                  <a:pt x="223282" y="4178491"/>
                  <a:pt x="153561" y="4126262"/>
                  <a:pt x="75476" y="4087725"/>
                </a:cubicBezTo>
                <a:close/>
                <a:moveTo>
                  <a:pt x="0" y="4305008"/>
                </a:moveTo>
                <a:lnTo>
                  <a:pt x="0" y="4256099"/>
                </a:lnTo>
                <a:lnTo>
                  <a:pt x="8327" y="4271827"/>
                </a:lnTo>
                <a:lnTo>
                  <a:pt x="35009" y="430500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a:extLst>
              <a:ext uri="{FF2B5EF4-FFF2-40B4-BE49-F238E27FC236}">
                <a16:creationId xmlns:a16="http://schemas.microsoft.com/office/drawing/2014/main" id="{1B26E892-1320-40AA-9CA1-246721C18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8592" y="620720"/>
            <a:ext cx="7323231" cy="55931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ítulo 5">
            <a:extLst>
              <a:ext uri="{FF2B5EF4-FFF2-40B4-BE49-F238E27FC236}">
                <a16:creationId xmlns:a16="http://schemas.microsoft.com/office/drawing/2014/main" id="{F37D7170-2E79-41BB-AF71-20776FD69596}"/>
              </a:ext>
            </a:extLst>
          </p:cNvPr>
          <p:cNvSpPr>
            <a:spLocks noGrp="1"/>
          </p:cNvSpPr>
          <p:nvPr>
            <p:ph type="title"/>
          </p:nvPr>
        </p:nvSpPr>
        <p:spPr>
          <a:xfrm>
            <a:off x="4713224" y="1105351"/>
            <a:ext cx="6353967" cy="3023981"/>
          </a:xfrm>
        </p:spPr>
        <p:txBody>
          <a:bodyPr vert="horz" lIns="91440" tIns="45720" rIns="91440" bIns="45720" rtlCol="0" anchor="b">
            <a:normAutofit/>
          </a:bodyPr>
          <a:lstStyle/>
          <a:p>
            <a:r>
              <a:rPr lang="en-US" sz="4800" spc="200" dirty="0">
                <a:solidFill>
                  <a:srgbClr val="FFFFFF"/>
                </a:solidFill>
              </a:rPr>
              <a:t>The many faces of homelessness in Europe</a:t>
            </a:r>
          </a:p>
        </p:txBody>
      </p:sp>
      <p:cxnSp>
        <p:nvCxnSpPr>
          <p:cNvPr id="34" name="Straight Connector 33">
            <a:extLst>
              <a:ext uri="{FF2B5EF4-FFF2-40B4-BE49-F238E27FC236}">
                <a16:creationId xmlns:a16="http://schemas.microsoft.com/office/drawing/2014/main" id="{C9A1F79C-E4D1-4AAE-BA11-3A09005252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42932" y="4214336"/>
            <a:ext cx="512064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useBgFill="1">
        <p:nvSpPr>
          <p:cNvPr id="36" name="Rectangle 35">
            <a:extLst>
              <a:ext uri="{FF2B5EF4-FFF2-40B4-BE49-F238E27FC236}">
                <a16:creationId xmlns:a16="http://schemas.microsoft.com/office/drawing/2014/main" id="{C170DF7D-4686-4BD5-A9CD-C89649284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4000" y="-2"/>
            <a:ext cx="164592"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464737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ítulo 5">
            <a:extLst>
              <a:ext uri="{FF2B5EF4-FFF2-40B4-BE49-F238E27FC236}">
                <a16:creationId xmlns:a16="http://schemas.microsoft.com/office/drawing/2014/main" id="{F37D7170-2E79-41BB-AF71-20776FD69596}"/>
              </a:ext>
            </a:extLst>
          </p:cNvPr>
          <p:cNvSpPr>
            <a:spLocks noGrp="1"/>
          </p:cNvSpPr>
          <p:nvPr>
            <p:ph type="title"/>
          </p:nvPr>
        </p:nvSpPr>
        <p:spPr>
          <a:xfrm>
            <a:off x="1010320" y="822960"/>
            <a:ext cx="3458919" cy="4408715"/>
          </a:xfrm>
        </p:spPr>
        <p:txBody>
          <a:bodyPr anchor="t">
            <a:normAutofit/>
          </a:bodyPr>
          <a:lstStyle/>
          <a:p>
            <a:r>
              <a:rPr lang="en-GB" sz="4000" b="1" dirty="0">
                <a:solidFill>
                  <a:schemeClr val="accent2"/>
                </a:solidFill>
              </a:rPr>
              <a:t>women and families </a:t>
            </a:r>
            <a:br>
              <a:rPr lang="en-GB" sz="4000" dirty="0">
                <a:solidFill>
                  <a:schemeClr val="tx1"/>
                </a:solidFill>
              </a:rPr>
            </a:br>
            <a:endParaRPr lang="en-GB" sz="4000" dirty="0">
              <a:solidFill>
                <a:schemeClr val="tx1"/>
              </a:solidFill>
            </a:endParaRPr>
          </a:p>
        </p:txBody>
      </p:sp>
      <p:sp>
        <p:nvSpPr>
          <p:cNvPr id="4" name="Marcador de contenido 3">
            <a:extLst>
              <a:ext uri="{FF2B5EF4-FFF2-40B4-BE49-F238E27FC236}">
                <a16:creationId xmlns:a16="http://schemas.microsoft.com/office/drawing/2014/main" id="{AD5971B5-D9E9-433A-B22C-F02C21E1C624}"/>
              </a:ext>
            </a:extLst>
          </p:cNvPr>
          <p:cNvSpPr>
            <a:spLocks noGrp="1"/>
          </p:cNvSpPr>
          <p:nvPr>
            <p:ph idx="1"/>
          </p:nvPr>
        </p:nvSpPr>
        <p:spPr>
          <a:xfrm>
            <a:off x="4469239" y="79583"/>
            <a:ext cx="7468065" cy="6634368"/>
          </a:xfrm>
        </p:spPr>
        <p:txBody>
          <a:bodyPr>
            <a:normAutofit fontScale="47500" lnSpcReduction="20000"/>
          </a:bodyPr>
          <a:lstStyle/>
          <a:p>
            <a:pPr>
              <a:lnSpc>
                <a:spcPct val="120000"/>
              </a:lnSpc>
              <a:buFont typeface="Wingdings" panose="05000000000000000000" pitchFamily="2" charset="2"/>
              <a:buChar char="Ø"/>
            </a:pPr>
            <a:endParaRPr lang="es-ES" sz="3600" dirty="0"/>
          </a:p>
          <a:p>
            <a:pPr algn="just">
              <a:lnSpc>
                <a:spcPct val="120000"/>
              </a:lnSpc>
              <a:buFont typeface="Wingdings" panose="05000000000000000000" pitchFamily="2" charset="2"/>
              <a:buChar char="Ø"/>
            </a:pPr>
            <a:r>
              <a:rPr lang="es-ES" sz="3600" dirty="0"/>
              <a:t> </a:t>
            </a:r>
            <a:r>
              <a:rPr lang="en-GB" sz="4400" dirty="0"/>
              <a:t>Ireland: </a:t>
            </a:r>
            <a:r>
              <a:rPr lang="en-GB" sz="4400" b="1" dirty="0"/>
              <a:t>ONE IN THREE </a:t>
            </a:r>
            <a:r>
              <a:rPr lang="en-GB" sz="4400" dirty="0"/>
              <a:t>people experiencing homelessness in temporary accommodation in October 2019 was a </a:t>
            </a:r>
            <a:r>
              <a:rPr lang="en-GB" sz="4400" b="1" dirty="0"/>
              <a:t>CHILD</a:t>
            </a:r>
            <a:r>
              <a:rPr lang="en-GB" sz="4400" dirty="0"/>
              <a:t>, with an increase by 400% between 2014 and 2019.</a:t>
            </a:r>
          </a:p>
          <a:p>
            <a:pPr algn="just">
              <a:lnSpc>
                <a:spcPct val="120000"/>
              </a:lnSpc>
              <a:buFont typeface="Wingdings" panose="05000000000000000000" pitchFamily="2" charset="2"/>
              <a:buChar char="Ø"/>
            </a:pPr>
            <a:r>
              <a:rPr lang="en-GB" sz="4400" dirty="0"/>
              <a:t>In January 2020, </a:t>
            </a:r>
            <a:r>
              <a:rPr lang="en-GB" sz="4400" b="1" dirty="0"/>
              <a:t>39% of adults </a:t>
            </a:r>
            <a:r>
              <a:rPr lang="en-GB" sz="4400" dirty="0"/>
              <a:t>using emergency accommodation in Ireland were women.</a:t>
            </a:r>
          </a:p>
          <a:p>
            <a:pPr algn="just">
              <a:lnSpc>
                <a:spcPct val="120000"/>
              </a:lnSpc>
              <a:buFont typeface="Wingdings" panose="05000000000000000000" pitchFamily="2" charset="2"/>
              <a:buChar char="Ø"/>
            </a:pPr>
            <a:r>
              <a:rPr lang="en-GB" sz="4400" dirty="0"/>
              <a:t> Sweden: In 1993, 83% of the people living in homelessness were men and </a:t>
            </a:r>
            <a:r>
              <a:rPr lang="en-GB" sz="4400" b="1" dirty="0"/>
              <a:t>17% were women. </a:t>
            </a:r>
            <a:r>
              <a:rPr lang="en-GB" sz="4400" dirty="0"/>
              <a:t>In 2017, 62% were men and </a:t>
            </a:r>
            <a:r>
              <a:rPr lang="en-GB" sz="4400" b="1" dirty="0"/>
              <a:t>38% were women.</a:t>
            </a:r>
          </a:p>
          <a:p>
            <a:pPr algn="just">
              <a:lnSpc>
                <a:spcPct val="120000"/>
              </a:lnSpc>
              <a:buFont typeface="Wingdings" panose="05000000000000000000" pitchFamily="2" charset="2"/>
              <a:buChar char="Ø"/>
            </a:pPr>
            <a:r>
              <a:rPr lang="en-GB" sz="4800" dirty="0"/>
              <a:t> In Finland: 25% of those experiencing homelessness in 2020 were women.</a:t>
            </a:r>
          </a:p>
          <a:p>
            <a:pPr lvl="1">
              <a:lnSpc>
                <a:spcPct val="120000"/>
              </a:lnSpc>
              <a:buFont typeface="Wingdings" panose="05000000000000000000" pitchFamily="2" charset="2"/>
              <a:buChar char="Ø"/>
            </a:pPr>
            <a:endParaRPr lang="en-GB" sz="3600" b="1" dirty="0"/>
          </a:p>
          <a:p>
            <a:pPr marL="201168" lvl="1" indent="0" algn="ctr">
              <a:lnSpc>
                <a:spcPct val="120000"/>
              </a:lnSpc>
              <a:buNone/>
            </a:pPr>
            <a:r>
              <a:rPr lang="en-GB" sz="4400" b="1" dirty="0"/>
              <a:t>“Women are more likely to experience homelessness as ‘hidden’ or ‘concealed’ homelessness and systems for recording whether someone is homeless, i.e. they are living with an acquaintance, friend or relative because they have nowhere else to go, are variable across Europe.” </a:t>
            </a:r>
          </a:p>
        </p:txBody>
      </p:sp>
      <p:sp>
        <p:nvSpPr>
          <p:cNvPr id="8" name="CuadroTexto 7">
            <a:extLst>
              <a:ext uri="{FF2B5EF4-FFF2-40B4-BE49-F238E27FC236}">
                <a16:creationId xmlns:a16="http://schemas.microsoft.com/office/drawing/2014/main" id="{2AA528AE-9E80-459B-BC16-CB8F0C915152}"/>
              </a:ext>
            </a:extLst>
          </p:cNvPr>
          <p:cNvSpPr txBox="1"/>
          <p:nvPr/>
        </p:nvSpPr>
        <p:spPr>
          <a:xfrm>
            <a:off x="158496" y="6119336"/>
            <a:ext cx="4106091" cy="738664"/>
          </a:xfrm>
          <a:prstGeom prst="rect">
            <a:avLst/>
          </a:prstGeom>
          <a:noFill/>
        </p:spPr>
        <p:txBody>
          <a:bodyPr wrap="square" rtlCol="0">
            <a:spAutoFit/>
          </a:bodyPr>
          <a:lstStyle/>
          <a:p>
            <a:r>
              <a:rPr lang="en-GB" sz="1050" i="1" dirty="0"/>
              <a:t>Source: ‘Fifth overview of Housing exclusion in Europe’ (FEANTSA, 2020) and Bretherton, J. and Mayock, P. (2021) Women’s Homelessness: European Evidence Review. Brussels: FEANTSA.</a:t>
            </a:r>
          </a:p>
          <a:p>
            <a:pPr algn="r"/>
            <a:endParaRPr lang="es-ES" sz="1050" i="1" dirty="0"/>
          </a:p>
        </p:txBody>
      </p:sp>
    </p:spTree>
    <p:extLst>
      <p:ext uri="{BB962C8B-B14F-4D97-AF65-F5344CB8AC3E}">
        <p14:creationId xmlns:p14="http://schemas.microsoft.com/office/powerpoint/2010/main" val="13769116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Título 5">
            <a:extLst>
              <a:ext uri="{FF2B5EF4-FFF2-40B4-BE49-F238E27FC236}">
                <a16:creationId xmlns:a16="http://schemas.microsoft.com/office/drawing/2014/main" id="{F37D7170-2E79-41BB-AF71-20776FD69596}"/>
              </a:ext>
            </a:extLst>
          </p:cNvPr>
          <p:cNvSpPr>
            <a:spLocks noGrp="1"/>
          </p:cNvSpPr>
          <p:nvPr>
            <p:ph type="title"/>
          </p:nvPr>
        </p:nvSpPr>
        <p:spPr>
          <a:xfrm>
            <a:off x="935412" y="731519"/>
            <a:ext cx="2800348" cy="4258057"/>
          </a:xfrm>
        </p:spPr>
        <p:txBody>
          <a:bodyPr anchor="t">
            <a:normAutofit/>
          </a:bodyPr>
          <a:lstStyle/>
          <a:p>
            <a:r>
              <a:rPr lang="en-GB" sz="4000" b="1" dirty="0">
                <a:solidFill>
                  <a:schemeClr val="accent2"/>
                </a:solidFill>
              </a:rPr>
              <a:t>youth and LGBTIQ+</a:t>
            </a:r>
          </a:p>
        </p:txBody>
      </p:sp>
      <p:sp>
        <p:nvSpPr>
          <p:cNvPr id="4" name="Marcador de contenido 3">
            <a:extLst>
              <a:ext uri="{FF2B5EF4-FFF2-40B4-BE49-F238E27FC236}">
                <a16:creationId xmlns:a16="http://schemas.microsoft.com/office/drawing/2014/main" id="{AD5971B5-D9E9-433A-B22C-F02C21E1C624}"/>
              </a:ext>
            </a:extLst>
          </p:cNvPr>
          <p:cNvSpPr>
            <a:spLocks noGrp="1"/>
          </p:cNvSpPr>
          <p:nvPr>
            <p:ph idx="1"/>
          </p:nvPr>
        </p:nvSpPr>
        <p:spPr>
          <a:xfrm>
            <a:off x="3452981" y="622015"/>
            <a:ext cx="8355959" cy="5589255"/>
          </a:xfrm>
        </p:spPr>
        <p:txBody>
          <a:bodyPr>
            <a:normAutofit fontScale="92500" lnSpcReduction="10000"/>
          </a:bodyPr>
          <a:lstStyle/>
          <a:p>
            <a:pPr algn="just">
              <a:lnSpc>
                <a:spcPct val="100000"/>
              </a:lnSpc>
              <a:spcBef>
                <a:spcPts val="0"/>
              </a:spcBef>
              <a:spcAft>
                <a:spcPts val="0"/>
              </a:spcAft>
              <a:buFont typeface="Wingdings" panose="05000000000000000000" pitchFamily="2" charset="2"/>
              <a:buChar char="Ø"/>
            </a:pPr>
            <a:r>
              <a:rPr lang="en-US" b="1" dirty="0"/>
              <a:t>In Europe, one in five LGBTIQ people, one in three transgender people and 40% of intersex people have already experienced homelessness.</a:t>
            </a:r>
          </a:p>
          <a:p>
            <a:pPr marL="0" indent="0" algn="just">
              <a:lnSpc>
                <a:spcPct val="100000"/>
              </a:lnSpc>
              <a:spcBef>
                <a:spcPts val="0"/>
              </a:spcBef>
              <a:spcAft>
                <a:spcPts val="0"/>
              </a:spcAft>
              <a:buNone/>
            </a:pPr>
            <a:endParaRPr lang="es-ES" b="1" dirty="0"/>
          </a:p>
          <a:p>
            <a:pPr algn="just">
              <a:lnSpc>
                <a:spcPct val="100000"/>
              </a:lnSpc>
              <a:spcBef>
                <a:spcPts val="0"/>
              </a:spcBef>
              <a:spcAft>
                <a:spcPts val="0"/>
              </a:spcAft>
              <a:buFont typeface="Wingdings" panose="05000000000000000000" pitchFamily="2" charset="2"/>
              <a:buChar char="Ø"/>
            </a:pPr>
            <a:r>
              <a:rPr lang="en-GB" dirty="0"/>
              <a:t>In the Netherlands, the number of young people (between 18 and 29 years old) experiencing homelessness increased </a:t>
            </a:r>
            <a:r>
              <a:rPr lang="en-GB" b="1" dirty="0"/>
              <a:t>from 4,000 in 2009 to 12,600 in 2018.</a:t>
            </a:r>
          </a:p>
          <a:p>
            <a:pPr marL="0" indent="0" algn="just">
              <a:lnSpc>
                <a:spcPct val="100000"/>
              </a:lnSpc>
              <a:spcBef>
                <a:spcPts val="0"/>
              </a:spcBef>
              <a:spcAft>
                <a:spcPts val="0"/>
              </a:spcAft>
              <a:buNone/>
            </a:pPr>
            <a:endParaRPr lang="es-ES" b="1" dirty="0"/>
          </a:p>
          <a:p>
            <a:pPr algn="just">
              <a:lnSpc>
                <a:spcPct val="100000"/>
              </a:lnSpc>
              <a:spcBef>
                <a:spcPts val="0"/>
              </a:spcBef>
              <a:spcAft>
                <a:spcPts val="0"/>
              </a:spcAft>
              <a:buFont typeface="Wingdings" panose="05000000000000000000" pitchFamily="2" charset="2"/>
              <a:buChar char="Ø"/>
            </a:pPr>
            <a:r>
              <a:rPr lang="es-ES" b="1" dirty="0"/>
              <a:t> </a:t>
            </a:r>
            <a:r>
              <a:rPr lang="en-US" dirty="0"/>
              <a:t>In Austria, </a:t>
            </a:r>
            <a:r>
              <a:rPr lang="en-US" b="1" dirty="0"/>
              <a:t>15% </a:t>
            </a:r>
            <a:r>
              <a:rPr lang="en-US" dirty="0"/>
              <a:t>of</a:t>
            </a:r>
            <a:r>
              <a:rPr lang="en-US" b="1" dirty="0"/>
              <a:t> </a:t>
            </a:r>
            <a:r>
              <a:rPr lang="en-US" dirty="0"/>
              <a:t>people experiencing homelessness counted in 2018 </a:t>
            </a:r>
            <a:r>
              <a:rPr lang="en-US" b="1" dirty="0"/>
              <a:t>were aged 18-24</a:t>
            </a:r>
            <a:r>
              <a:rPr lang="en-US" dirty="0"/>
              <a:t>. In Salzburg and Graz, 44% and more than 50% were aged 18-30, respectively (in 2019).</a:t>
            </a:r>
          </a:p>
          <a:p>
            <a:pPr marL="0" indent="0" algn="just">
              <a:lnSpc>
                <a:spcPct val="100000"/>
              </a:lnSpc>
              <a:spcBef>
                <a:spcPts val="0"/>
              </a:spcBef>
              <a:spcAft>
                <a:spcPts val="0"/>
              </a:spcAft>
              <a:buNone/>
            </a:pPr>
            <a:endParaRPr lang="en-US" dirty="0"/>
          </a:p>
          <a:p>
            <a:pPr algn="just">
              <a:lnSpc>
                <a:spcPct val="100000"/>
              </a:lnSpc>
              <a:spcBef>
                <a:spcPts val="0"/>
              </a:spcBef>
              <a:spcAft>
                <a:spcPts val="0"/>
              </a:spcAft>
              <a:buFont typeface="Wingdings" panose="05000000000000000000" pitchFamily="2" charset="2"/>
              <a:buChar char="Ø"/>
            </a:pPr>
            <a:r>
              <a:rPr lang="es-ES" b="1" dirty="0"/>
              <a:t> </a:t>
            </a:r>
            <a:r>
              <a:rPr lang="en-US" dirty="0"/>
              <a:t>In Finland, 15% of people living in homelessness counted in 2019 were young people.</a:t>
            </a:r>
          </a:p>
          <a:p>
            <a:pPr marL="0" indent="0" algn="just">
              <a:lnSpc>
                <a:spcPct val="100000"/>
              </a:lnSpc>
              <a:spcBef>
                <a:spcPts val="0"/>
              </a:spcBef>
              <a:spcAft>
                <a:spcPts val="0"/>
              </a:spcAft>
              <a:buNone/>
            </a:pPr>
            <a:endParaRPr lang="en-US" dirty="0"/>
          </a:p>
          <a:p>
            <a:pPr algn="just">
              <a:lnSpc>
                <a:spcPct val="100000"/>
              </a:lnSpc>
              <a:spcBef>
                <a:spcPts val="0"/>
              </a:spcBef>
              <a:spcAft>
                <a:spcPts val="0"/>
              </a:spcAft>
              <a:buFont typeface="Wingdings" panose="05000000000000000000" pitchFamily="2" charset="2"/>
              <a:buChar char="Ø"/>
            </a:pPr>
            <a:r>
              <a:rPr lang="en-US" b="1" dirty="0"/>
              <a:t> </a:t>
            </a:r>
            <a:r>
              <a:rPr lang="en-US" dirty="0"/>
              <a:t>In Paris, according to the </a:t>
            </a:r>
            <a:r>
              <a:rPr lang="en-US" dirty="0">
                <a:solidFill>
                  <a:schemeClr val="accent1"/>
                </a:solidFill>
                <a:hlinkClick r:id="rId3">
                  <a:extLst>
                    <a:ext uri="{A12FA001-AC4F-418D-AE19-62706E023703}">
                      <ahyp:hlinkClr xmlns:ahyp="http://schemas.microsoft.com/office/drawing/2018/hyperlinkcolor" val="tx"/>
                    </a:ext>
                  </a:extLst>
                </a:hlinkClick>
              </a:rPr>
              <a:t>Night of Solidarity </a:t>
            </a:r>
            <a:r>
              <a:rPr lang="en-US" dirty="0"/>
              <a:t>count of March 2021, </a:t>
            </a:r>
            <a:r>
              <a:rPr lang="en-US" b="1" dirty="0"/>
              <a:t>13% of people sleeping rough were under 25 years </a:t>
            </a:r>
            <a:r>
              <a:rPr lang="en-US" dirty="0"/>
              <a:t>and 34% were aged 25-39.</a:t>
            </a:r>
            <a:endParaRPr lang="es-ES" b="1" dirty="0"/>
          </a:p>
        </p:txBody>
      </p:sp>
      <p:sp>
        <p:nvSpPr>
          <p:cNvPr id="8" name="CuadroTexto 7">
            <a:extLst>
              <a:ext uri="{FF2B5EF4-FFF2-40B4-BE49-F238E27FC236}">
                <a16:creationId xmlns:a16="http://schemas.microsoft.com/office/drawing/2014/main" id="{2AA528AE-9E80-459B-BC16-CB8F0C915152}"/>
              </a:ext>
            </a:extLst>
          </p:cNvPr>
          <p:cNvSpPr txBox="1"/>
          <p:nvPr/>
        </p:nvSpPr>
        <p:spPr>
          <a:xfrm>
            <a:off x="21768" y="6144770"/>
            <a:ext cx="2800347" cy="415498"/>
          </a:xfrm>
          <a:prstGeom prst="rect">
            <a:avLst/>
          </a:prstGeom>
          <a:noFill/>
        </p:spPr>
        <p:txBody>
          <a:bodyPr wrap="square" rtlCol="0">
            <a:spAutoFit/>
          </a:bodyPr>
          <a:lstStyle/>
          <a:p>
            <a:r>
              <a:rPr lang="en-GB" sz="1050" i="1" dirty="0"/>
              <a:t>Source: ‘Sixth overview of Housing exclusion in Europe’ (FEANTSA, 2021)</a:t>
            </a:r>
          </a:p>
        </p:txBody>
      </p:sp>
    </p:spTree>
    <p:extLst>
      <p:ext uri="{BB962C8B-B14F-4D97-AF65-F5344CB8AC3E}">
        <p14:creationId xmlns:p14="http://schemas.microsoft.com/office/powerpoint/2010/main" val="3582118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ítulo 5">
            <a:extLst>
              <a:ext uri="{FF2B5EF4-FFF2-40B4-BE49-F238E27FC236}">
                <a16:creationId xmlns:a16="http://schemas.microsoft.com/office/drawing/2014/main" id="{F37D7170-2E79-41BB-AF71-20776FD69596}"/>
              </a:ext>
            </a:extLst>
          </p:cNvPr>
          <p:cNvSpPr>
            <a:spLocks noGrp="1"/>
          </p:cNvSpPr>
          <p:nvPr>
            <p:ph type="title"/>
          </p:nvPr>
        </p:nvSpPr>
        <p:spPr>
          <a:xfrm>
            <a:off x="926741" y="1032752"/>
            <a:ext cx="3224784" cy="4264078"/>
          </a:xfrm>
        </p:spPr>
        <p:txBody>
          <a:bodyPr anchor="t">
            <a:normAutofit/>
          </a:bodyPr>
          <a:lstStyle/>
          <a:p>
            <a:r>
              <a:rPr lang="en-GB" sz="4000" b="1" dirty="0">
                <a:solidFill>
                  <a:schemeClr val="accent2"/>
                </a:solidFill>
              </a:rPr>
              <a:t>migrants</a:t>
            </a:r>
          </a:p>
        </p:txBody>
      </p:sp>
      <p:sp>
        <p:nvSpPr>
          <p:cNvPr id="4" name="Marcador de contenido 3">
            <a:extLst>
              <a:ext uri="{FF2B5EF4-FFF2-40B4-BE49-F238E27FC236}">
                <a16:creationId xmlns:a16="http://schemas.microsoft.com/office/drawing/2014/main" id="{AD5971B5-D9E9-433A-B22C-F02C21E1C624}"/>
              </a:ext>
            </a:extLst>
          </p:cNvPr>
          <p:cNvSpPr>
            <a:spLocks noGrp="1"/>
          </p:cNvSpPr>
          <p:nvPr>
            <p:ph idx="1"/>
          </p:nvPr>
        </p:nvSpPr>
        <p:spPr>
          <a:xfrm>
            <a:off x="3792510" y="535904"/>
            <a:ext cx="7599792" cy="5786191"/>
          </a:xfrm>
        </p:spPr>
        <p:txBody>
          <a:bodyPr>
            <a:normAutofit/>
          </a:bodyPr>
          <a:lstStyle/>
          <a:p>
            <a:pPr marL="0" indent="0">
              <a:lnSpc>
                <a:spcPct val="100000"/>
              </a:lnSpc>
              <a:spcBef>
                <a:spcPts val="0"/>
              </a:spcBef>
              <a:spcAft>
                <a:spcPts val="0"/>
              </a:spcAft>
              <a:buNone/>
            </a:pPr>
            <a:r>
              <a:rPr lang="en-US" sz="2800" dirty="0"/>
              <a:t> </a:t>
            </a:r>
          </a:p>
          <a:p>
            <a:pPr algn="just">
              <a:lnSpc>
                <a:spcPct val="100000"/>
              </a:lnSpc>
              <a:spcBef>
                <a:spcPts val="0"/>
              </a:spcBef>
              <a:spcAft>
                <a:spcPts val="0"/>
              </a:spcAft>
              <a:buFont typeface="Wingdings" panose="05000000000000000000" pitchFamily="2" charset="2"/>
              <a:buChar char="Ø"/>
            </a:pPr>
            <a:r>
              <a:rPr lang="en-US" sz="2800" dirty="0"/>
              <a:t>Studies conducted by FEANTSA and our members point out that migrants are highly represented amongst people experiencing homelessness across the EU.</a:t>
            </a:r>
          </a:p>
          <a:p>
            <a:pPr marL="0" indent="0" algn="just">
              <a:lnSpc>
                <a:spcPct val="100000"/>
              </a:lnSpc>
              <a:spcBef>
                <a:spcPts val="0"/>
              </a:spcBef>
              <a:spcAft>
                <a:spcPts val="0"/>
              </a:spcAft>
              <a:buNone/>
            </a:pPr>
            <a:endParaRPr lang="en-US" sz="2800" dirty="0"/>
          </a:p>
          <a:p>
            <a:pPr algn="just">
              <a:lnSpc>
                <a:spcPct val="100000"/>
              </a:lnSpc>
              <a:spcBef>
                <a:spcPts val="0"/>
              </a:spcBef>
              <a:spcAft>
                <a:spcPts val="0"/>
              </a:spcAft>
              <a:buFont typeface="Wingdings" panose="05000000000000000000" pitchFamily="2" charset="2"/>
              <a:buChar char="Ø"/>
            </a:pPr>
            <a:r>
              <a:rPr lang="en-US" sz="2800" b="1" dirty="0"/>
              <a:t> </a:t>
            </a:r>
            <a:r>
              <a:rPr lang="en-US" sz="2800" dirty="0"/>
              <a:t>This concerns both </a:t>
            </a:r>
            <a:r>
              <a:rPr lang="en-US" sz="2800" b="1" dirty="0"/>
              <a:t>third country nationals</a:t>
            </a:r>
            <a:r>
              <a:rPr lang="en-US" sz="2800" dirty="0"/>
              <a:t>, including refugees and asylum seekers, and </a:t>
            </a:r>
            <a:r>
              <a:rPr lang="en-US" sz="2800" b="1" dirty="0"/>
              <a:t>mobile EU citizens</a:t>
            </a:r>
            <a:r>
              <a:rPr lang="en-US" sz="2800" dirty="0"/>
              <a:t> exercising their right to free movement.</a:t>
            </a:r>
          </a:p>
          <a:p>
            <a:pPr marL="0" indent="0" algn="just">
              <a:lnSpc>
                <a:spcPct val="100000"/>
              </a:lnSpc>
              <a:spcBef>
                <a:spcPts val="0"/>
              </a:spcBef>
              <a:spcAft>
                <a:spcPts val="0"/>
              </a:spcAft>
              <a:buNone/>
            </a:pPr>
            <a:endParaRPr lang="en-US" sz="2800" dirty="0"/>
          </a:p>
          <a:p>
            <a:pPr algn="just">
              <a:lnSpc>
                <a:spcPct val="100000"/>
              </a:lnSpc>
              <a:spcBef>
                <a:spcPts val="0"/>
              </a:spcBef>
              <a:spcAft>
                <a:spcPts val="0"/>
              </a:spcAft>
              <a:buFont typeface="Wingdings" panose="05000000000000000000" pitchFamily="2" charset="2"/>
              <a:buChar char="Ø"/>
            </a:pPr>
            <a:r>
              <a:rPr lang="en-US" sz="2800" dirty="0"/>
              <a:t> Restrictive migration rules, discrimination and administrative barriers are factors contributing to homelessness among migrants.</a:t>
            </a:r>
          </a:p>
          <a:p>
            <a:pPr>
              <a:lnSpc>
                <a:spcPct val="100000"/>
              </a:lnSpc>
              <a:spcBef>
                <a:spcPts val="0"/>
              </a:spcBef>
              <a:spcAft>
                <a:spcPts val="0"/>
              </a:spcAft>
            </a:pPr>
            <a:endParaRPr lang="es-ES" sz="2800" dirty="0"/>
          </a:p>
        </p:txBody>
      </p:sp>
    </p:spTree>
    <p:extLst>
      <p:ext uri="{BB962C8B-B14F-4D97-AF65-F5344CB8AC3E}">
        <p14:creationId xmlns:p14="http://schemas.microsoft.com/office/powerpoint/2010/main" val="38277594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150431F3-9747-49F1-A0ED-ABAA06C2F2C4}"/>
              </a:ext>
            </a:extLst>
          </p:cNvPr>
          <p:cNvSpPr txBox="1"/>
          <p:nvPr/>
        </p:nvSpPr>
        <p:spPr>
          <a:xfrm>
            <a:off x="9212977" y="6310201"/>
            <a:ext cx="2800347" cy="415498"/>
          </a:xfrm>
          <a:prstGeom prst="rect">
            <a:avLst/>
          </a:prstGeom>
          <a:noFill/>
        </p:spPr>
        <p:txBody>
          <a:bodyPr wrap="square" rtlCol="0">
            <a:spAutoFit/>
          </a:bodyPr>
          <a:lstStyle/>
          <a:p>
            <a:pPr algn="r"/>
            <a:r>
              <a:rPr lang="en-GB" sz="1050" i="1" dirty="0"/>
              <a:t>Where not specified, the source is: ‘Fifth overview of Housing exclusion in Europe’ (FEANTSA, 2020</a:t>
            </a:r>
            <a:r>
              <a:rPr lang="es-ES" sz="1050" i="1" dirty="0"/>
              <a:t>)</a:t>
            </a:r>
          </a:p>
        </p:txBody>
      </p:sp>
      <p:sp>
        <p:nvSpPr>
          <p:cNvPr id="3" name="TextBox 2">
            <a:extLst>
              <a:ext uri="{FF2B5EF4-FFF2-40B4-BE49-F238E27FC236}">
                <a16:creationId xmlns:a16="http://schemas.microsoft.com/office/drawing/2014/main" id="{E36F30A2-6506-44DE-986A-D04B334515A5}"/>
              </a:ext>
            </a:extLst>
          </p:cNvPr>
          <p:cNvSpPr txBox="1"/>
          <p:nvPr/>
        </p:nvSpPr>
        <p:spPr>
          <a:xfrm>
            <a:off x="3397536" y="340050"/>
            <a:ext cx="8155172" cy="593643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sz="1700" b="1" dirty="0"/>
              <a:t>In Sweden, 43% of people </a:t>
            </a:r>
            <a:r>
              <a:rPr lang="en-GB" sz="1700" dirty="0"/>
              <a:t>living in homelessness are foreign nationals (data from 2017).</a:t>
            </a:r>
          </a:p>
          <a:p>
            <a:pPr marL="285750" indent="-285750">
              <a:lnSpc>
                <a:spcPct val="150000"/>
              </a:lnSpc>
              <a:buFont typeface="Arial" panose="020B0604020202020204" pitchFamily="34" charset="0"/>
              <a:buChar char="•"/>
            </a:pPr>
            <a:r>
              <a:rPr lang="en-GB" sz="1700" b="1" dirty="0"/>
              <a:t>In Finland, 25% of families </a:t>
            </a:r>
            <a:r>
              <a:rPr lang="en-GB" sz="1700" dirty="0"/>
              <a:t>living in homelessness are migrants (data from 2019).</a:t>
            </a:r>
          </a:p>
          <a:p>
            <a:pPr marL="285750" indent="-285750">
              <a:lnSpc>
                <a:spcPct val="150000"/>
              </a:lnSpc>
              <a:buFont typeface="Arial" panose="020B0604020202020204" pitchFamily="34" charset="0"/>
              <a:buChar char="•"/>
            </a:pPr>
            <a:r>
              <a:rPr lang="en-GB" sz="1700" dirty="0"/>
              <a:t>According to a </a:t>
            </a:r>
            <a:r>
              <a:rPr lang="en-GB" sz="1700" dirty="0">
                <a:solidFill>
                  <a:schemeClr val="accent1"/>
                </a:solidFill>
                <a:hlinkClick r:id="rId3">
                  <a:extLst>
                    <a:ext uri="{A12FA001-AC4F-418D-AE19-62706E023703}">
                      <ahyp:hlinkClr xmlns:ahyp="http://schemas.microsoft.com/office/drawing/2018/hyperlinkcolor" val="tx"/>
                    </a:ext>
                  </a:extLst>
                </a:hlinkClick>
              </a:rPr>
              <a:t>count</a:t>
            </a:r>
            <a:r>
              <a:rPr lang="en-GB" sz="1700" dirty="0"/>
              <a:t> carried out by the homeless service provider Arrels Fundació (Barcelona) in November 2020, </a:t>
            </a:r>
            <a:r>
              <a:rPr lang="en-GB" sz="1700" b="1" dirty="0"/>
              <a:t>27% of people rough sleeping were mobile EU citizens and 44% were third-country nationals</a:t>
            </a:r>
            <a:r>
              <a:rPr lang="en-GB" sz="1700" dirty="0"/>
              <a:t>.</a:t>
            </a:r>
          </a:p>
          <a:p>
            <a:pPr marL="285750" indent="-285750">
              <a:lnSpc>
                <a:spcPct val="150000"/>
              </a:lnSpc>
              <a:buFont typeface="Arial" panose="020B0604020202020204" pitchFamily="34" charset="0"/>
              <a:buChar char="•"/>
            </a:pPr>
            <a:r>
              <a:rPr lang="en-GB" sz="1700" b="1" dirty="0"/>
              <a:t>In London, 31% </a:t>
            </a:r>
            <a:r>
              <a:rPr lang="en-GB" sz="1700" dirty="0"/>
              <a:t>of those seen sleeping rough in 2018/19 were </a:t>
            </a:r>
            <a:r>
              <a:rPr lang="en-GB" sz="1700" b="1" dirty="0"/>
              <a:t>from Central and Eastern European </a:t>
            </a:r>
            <a:r>
              <a:rPr lang="en-GB" sz="1700" dirty="0"/>
              <a:t>countries (data from CHAIN counts).</a:t>
            </a:r>
          </a:p>
          <a:p>
            <a:pPr marL="285750" indent="-285750">
              <a:lnSpc>
                <a:spcPct val="150000"/>
              </a:lnSpc>
              <a:buFont typeface="Arial" panose="020B0604020202020204" pitchFamily="34" charset="0"/>
              <a:buChar char="•"/>
            </a:pPr>
            <a:r>
              <a:rPr lang="en-GB" sz="1700" b="1" dirty="0"/>
              <a:t>In Brussels, almost 50% of the people accompanied </a:t>
            </a:r>
            <a:r>
              <a:rPr lang="en-GB" sz="1700" dirty="0"/>
              <a:t>in 2020 by the homeless service provider </a:t>
            </a:r>
            <a:r>
              <a:rPr lang="en-GB" sz="1700" dirty="0">
                <a:solidFill>
                  <a:schemeClr val="accent1"/>
                </a:solidFill>
                <a:hlinkClick r:id="rId4">
                  <a:extLst>
                    <a:ext uri="{A12FA001-AC4F-418D-AE19-62706E023703}">
                      <ahyp:hlinkClr xmlns:ahyp="http://schemas.microsoft.com/office/drawing/2018/hyperlinkcolor" val="tx"/>
                    </a:ext>
                  </a:extLst>
                </a:hlinkClick>
              </a:rPr>
              <a:t>DIOGENES</a:t>
            </a:r>
            <a:r>
              <a:rPr lang="en-GB" sz="1700" dirty="0"/>
              <a:t> were mobile EU citizens.</a:t>
            </a:r>
          </a:p>
          <a:p>
            <a:pPr marL="285750" indent="-285750">
              <a:lnSpc>
                <a:spcPct val="150000"/>
              </a:lnSpc>
              <a:buFont typeface="Arial" panose="020B0604020202020204" pitchFamily="34" charset="0"/>
              <a:buChar char="•"/>
            </a:pPr>
            <a:r>
              <a:rPr lang="en-GB" sz="1700" b="1" dirty="0"/>
              <a:t>In the Netherlands, 20% of people </a:t>
            </a:r>
            <a:r>
              <a:rPr lang="en-GB" sz="1700" dirty="0"/>
              <a:t>in homelessness had a ‘non-western’ migrant background as of 1 January 2021 (CBS - official statistics of the Netherlands).</a:t>
            </a:r>
          </a:p>
          <a:p>
            <a:pPr marL="285750" indent="-285750">
              <a:lnSpc>
                <a:spcPct val="150000"/>
              </a:lnSpc>
              <a:buFont typeface="Arial" panose="020B0604020202020204" pitchFamily="34" charset="0"/>
              <a:buChar char="•"/>
            </a:pPr>
            <a:r>
              <a:rPr lang="en-GB" sz="1700" b="1" dirty="0"/>
              <a:t>In Greece, 16% of 3,774 unaccompanied minors were sleeping rough in 2019.</a:t>
            </a:r>
          </a:p>
          <a:p>
            <a:pPr marL="285750" indent="-285750">
              <a:lnSpc>
                <a:spcPct val="150000"/>
              </a:lnSpc>
              <a:buFont typeface="Arial" panose="020B0604020202020204" pitchFamily="34" charset="0"/>
              <a:buChar char="•"/>
            </a:pPr>
            <a:r>
              <a:rPr lang="en-GB" sz="1700" dirty="0"/>
              <a:t>In addition, Covid-19 </a:t>
            </a:r>
            <a:r>
              <a:rPr lang="en-GB" sz="1700" dirty="0">
                <a:solidFill>
                  <a:schemeClr val="accent1"/>
                </a:solidFill>
                <a:hlinkClick r:id="rId5">
                  <a:extLst>
                    <a:ext uri="{A12FA001-AC4F-418D-AE19-62706E023703}">
                      <ahyp:hlinkClr xmlns:ahyp="http://schemas.microsoft.com/office/drawing/2018/hyperlinkcolor" val="tx"/>
                    </a:ext>
                  </a:extLst>
                </a:hlinkClick>
              </a:rPr>
              <a:t>has worsened the reception conditions </a:t>
            </a:r>
            <a:r>
              <a:rPr lang="en-GB" sz="1700" dirty="0"/>
              <a:t>of asylum seekers, leading to an increase in homelessness among them.</a:t>
            </a:r>
          </a:p>
        </p:txBody>
      </p:sp>
      <p:pic>
        <p:nvPicPr>
          <p:cNvPr id="4" name="Picture 3">
            <a:extLst>
              <a:ext uri="{FF2B5EF4-FFF2-40B4-BE49-F238E27FC236}">
                <a16:creationId xmlns:a16="http://schemas.microsoft.com/office/drawing/2014/main" id="{DB5CEF00-0AFC-43EC-97A0-80E4786C2252}"/>
              </a:ext>
            </a:extLst>
          </p:cNvPr>
          <p:cNvPicPr>
            <a:picLocks noChangeAspect="1"/>
          </p:cNvPicPr>
          <p:nvPr/>
        </p:nvPicPr>
        <p:blipFill rotWithShape="1">
          <a:blip r:embed="rId6"/>
          <a:srcRect l="48418"/>
          <a:stretch/>
        </p:blipFill>
        <p:spPr>
          <a:xfrm>
            <a:off x="0" y="0"/>
            <a:ext cx="3147237" cy="6858000"/>
          </a:xfrm>
          <a:prstGeom prst="rect">
            <a:avLst/>
          </a:prstGeom>
        </p:spPr>
      </p:pic>
    </p:spTree>
    <p:extLst>
      <p:ext uri="{BB962C8B-B14F-4D97-AF65-F5344CB8AC3E}">
        <p14:creationId xmlns:p14="http://schemas.microsoft.com/office/powerpoint/2010/main" val="19214325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C02B8B97-E8A4-467A-A57C-BF035D7CEA76}"/>
              </a:ext>
            </a:extLst>
          </p:cNvPr>
          <p:cNvSpPr>
            <a:spLocks noGrp="1"/>
          </p:cNvSpPr>
          <p:nvPr>
            <p:ph type="title" idx="4294967295"/>
          </p:nvPr>
        </p:nvSpPr>
        <p:spPr>
          <a:xfrm>
            <a:off x="308219" y="753220"/>
            <a:ext cx="3373362" cy="4033933"/>
          </a:xfrm>
        </p:spPr>
        <p:txBody>
          <a:bodyPr>
            <a:normAutofit/>
          </a:bodyPr>
          <a:lstStyle/>
          <a:p>
            <a:r>
              <a:rPr lang="en-GB" sz="4000" b="1" dirty="0">
                <a:solidFill>
                  <a:schemeClr val="accent2"/>
                </a:solidFill>
              </a:rPr>
              <a:t>European Federation of National Organisations Working with Homeless people</a:t>
            </a:r>
          </a:p>
        </p:txBody>
      </p:sp>
      <p:sp>
        <p:nvSpPr>
          <p:cNvPr id="2" name="TextBox 1">
            <a:extLst>
              <a:ext uri="{FF2B5EF4-FFF2-40B4-BE49-F238E27FC236}">
                <a16:creationId xmlns:a16="http://schemas.microsoft.com/office/drawing/2014/main" id="{D115C566-0644-4ACC-A358-2E543C0904B9}"/>
              </a:ext>
            </a:extLst>
          </p:cNvPr>
          <p:cNvSpPr txBox="1"/>
          <p:nvPr/>
        </p:nvSpPr>
        <p:spPr>
          <a:xfrm>
            <a:off x="4099334" y="753220"/>
            <a:ext cx="8043746" cy="507831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D34817">
                    <a:lumMod val="75000"/>
                  </a:srgbClr>
                </a:solidFill>
                <a:effectLst/>
                <a:uLnTx/>
                <a:uFillTx/>
                <a:latin typeface="Calibri" panose="020F0502020204030204"/>
                <a:ea typeface="+mn-ea"/>
                <a:cs typeface="+mn-cs"/>
                <a:sym typeface="Wingdings" panose="05000000000000000000" pitchFamily="2" charset="2"/>
              </a:rPr>
              <a:t>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European coalition aiming to end homelessness in Europe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120+ members from across Europe EU + EFTA + UK </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1989 – 2019: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membership limited to NGOs working with people experiencing homelessness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Since 2019: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open to broader range of actors in fight against homelessness (national/regional public authorities, cities, public agencies, foundations, neighbouring sectors - social housing, health, migration, research institutions, universities, think tanks etc.)</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D34817">
                  <a:lumMod val="75000"/>
                </a:srgbClr>
              </a:solidFill>
              <a:effectLst/>
              <a:uLnTx/>
              <a:uFillTx/>
              <a:latin typeface="Calibri" panose="020F0502020204030204"/>
              <a:ea typeface="+mn-ea"/>
              <a:cs typeface="+mn-cs"/>
              <a:sym typeface="Wingdings" panose="05000000000000000000" pitchFamily="2" charset="2"/>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34817">
                    <a:lumMod val="75000"/>
                  </a:srgbClr>
                </a:solidFill>
                <a:effectLst/>
                <a:uLnTx/>
                <a:uFillTx/>
                <a:latin typeface="Calibri" panose="020F0502020204030204"/>
                <a:ea typeface="+mn-ea"/>
                <a:cs typeface="+mn-cs"/>
                <a:sym typeface="Wingdings" panose="05000000000000000000" pitchFamily="2" charset="2"/>
              </a:rPr>
              <a:t>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Our work</a:t>
            </a:r>
          </a:p>
          <a:p>
            <a:pPr marL="800100" marR="0" lvl="1"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b="0" i="0" u="none" strike="noStrike" kern="1200" cap="none" spc="0" normalizeH="0" baseline="0" noProof="0" dirty="0">
                <a:ln>
                  <a:noFill/>
                </a:ln>
                <a:solidFill>
                  <a:srgbClr val="000000"/>
                </a:solidFill>
                <a:effectLst/>
                <a:uLnTx/>
                <a:uFillTx/>
                <a:latin typeface="Calibri" panose="020F0502020204030204"/>
                <a:ea typeface="+mn-ea"/>
                <a:cs typeface="+mn-cs"/>
              </a:rPr>
              <a:t>Research </a:t>
            </a:r>
          </a:p>
          <a:p>
            <a:pPr marL="800100" marR="0" lvl="1"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b="0" i="0" u="none" strike="noStrike" kern="1200" cap="none" spc="0" normalizeH="0" baseline="0" noProof="0" dirty="0">
                <a:ln>
                  <a:noFill/>
                </a:ln>
                <a:solidFill>
                  <a:srgbClr val="000000"/>
                </a:solidFill>
                <a:effectLst/>
                <a:uLnTx/>
                <a:uFillTx/>
                <a:latin typeface="Calibri" panose="020F0502020204030204"/>
                <a:ea typeface="+mn-ea"/>
                <a:cs typeface="+mn-cs"/>
              </a:rPr>
              <a:t>Learning, expertise &amp; knowledge</a:t>
            </a:r>
          </a:p>
          <a:p>
            <a:pPr marL="800100" marR="0" lvl="1"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b="0" i="0" u="none" strike="noStrike" kern="1200" cap="none" spc="0" normalizeH="0" baseline="0" noProof="0" dirty="0">
                <a:ln>
                  <a:noFill/>
                </a:ln>
                <a:solidFill>
                  <a:srgbClr val="000000"/>
                </a:solidFill>
                <a:effectLst/>
                <a:uLnTx/>
                <a:uFillTx/>
                <a:latin typeface="Calibri" panose="020F0502020204030204"/>
                <a:ea typeface="+mn-ea"/>
                <a:cs typeface="+mn-cs"/>
              </a:rPr>
              <a:t>Advocacy </a:t>
            </a:r>
          </a:p>
          <a:p>
            <a:pPr marL="800100" marR="0" lvl="1"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b="0" i="0" u="none" strike="noStrike" kern="1200" cap="none" spc="0" normalizeH="0" baseline="0" noProof="0" dirty="0">
                <a:ln>
                  <a:noFill/>
                </a:ln>
                <a:solidFill>
                  <a:srgbClr val="000000"/>
                </a:solidFill>
                <a:effectLst/>
                <a:uLnTx/>
                <a:uFillTx/>
                <a:latin typeface="Calibri" panose="020F0502020204030204"/>
                <a:ea typeface="+mn-ea"/>
                <a:cs typeface="+mn-cs"/>
              </a:rPr>
              <a:t>Awareness raising</a:t>
            </a:r>
          </a:p>
          <a:p>
            <a:pPr marL="800100" marR="0" lvl="1"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b="0" i="0" u="none" strike="noStrike" kern="1200" cap="none" spc="0" normalizeH="0" baseline="0" noProof="0" dirty="0">
                <a:ln>
                  <a:noFill/>
                </a:ln>
                <a:solidFill>
                  <a:srgbClr val="000000"/>
                </a:solidFill>
                <a:effectLst/>
                <a:uLnTx/>
                <a:uFillTx/>
                <a:latin typeface="Calibri" panose="020F0502020204030204"/>
                <a:ea typeface="+mn-ea"/>
                <a:cs typeface="+mn-cs"/>
              </a:rPr>
              <a:t>Thematical: women, youth, LGBTIQ, migrants (EU &amp; TCN), participation, health, employment, housing as a human right.</a:t>
            </a:r>
          </a:p>
        </p:txBody>
      </p:sp>
      <p:pic>
        <p:nvPicPr>
          <p:cNvPr id="7" name="Imagen 6">
            <a:extLst>
              <a:ext uri="{FF2B5EF4-FFF2-40B4-BE49-F238E27FC236}">
                <a16:creationId xmlns:a16="http://schemas.microsoft.com/office/drawing/2014/main" id="{8F22096F-2C47-48EE-96F2-5C22CA775D7E}"/>
              </a:ext>
            </a:extLst>
          </p:cNvPr>
          <p:cNvPicPr>
            <a:picLocks noChangeAspect="1"/>
          </p:cNvPicPr>
          <p:nvPr/>
        </p:nvPicPr>
        <p:blipFill>
          <a:blip r:embed="rId3"/>
          <a:stretch>
            <a:fillRect/>
          </a:stretch>
        </p:blipFill>
        <p:spPr>
          <a:xfrm>
            <a:off x="308219" y="5331380"/>
            <a:ext cx="1237595" cy="1231499"/>
          </a:xfrm>
          <a:prstGeom prst="rect">
            <a:avLst/>
          </a:prstGeom>
        </p:spPr>
      </p:pic>
      <p:sp>
        <p:nvSpPr>
          <p:cNvPr id="4" name="CuadroTexto 3">
            <a:extLst>
              <a:ext uri="{FF2B5EF4-FFF2-40B4-BE49-F238E27FC236}">
                <a16:creationId xmlns:a16="http://schemas.microsoft.com/office/drawing/2014/main" id="{C36478E5-91A5-4332-9170-55B0DB3682BC}"/>
              </a:ext>
            </a:extLst>
          </p:cNvPr>
          <p:cNvSpPr txBox="1"/>
          <p:nvPr/>
        </p:nvSpPr>
        <p:spPr>
          <a:xfrm>
            <a:off x="7118685" y="6074484"/>
            <a:ext cx="4022558" cy="400110"/>
          </a:xfrm>
          <a:prstGeom prst="rect">
            <a:avLst/>
          </a:prstGeom>
          <a:noFill/>
        </p:spPr>
        <p:txBody>
          <a:bodyPr wrap="square" rtlCol="0">
            <a:spAutoFit/>
          </a:bodyPr>
          <a:lstStyle/>
          <a:p>
            <a:r>
              <a:rPr lang="es-ES" sz="2000" dirty="0">
                <a:solidFill>
                  <a:schemeClr val="accent1"/>
                </a:solidFill>
                <a:hlinkClick r:id="rId4">
                  <a:extLst>
                    <a:ext uri="{A12FA001-AC4F-418D-AE19-62706E023703}">
                      <ahyp:hlinkClr xmlns:ahyp="http://schemas.microsoft.com/office/drawing/2018/hyperlinkcolor" val="tx"/>
                    </a:ext>
                  </a:extLst>
                </a:hlinkClick>
              </a:rPr>
              <a:t>www.feantsa.org</a:t>
            </a:r>
            <a:r>
              <a:rPr lang="es-ES" sz="2000" dirty="0">
                <a:solidFill>
                  <a:schemeClr val="accent1"/>
                </a:solidFill>
              </a:rPr>
              <a:t> </a:t>
            </a:r>
          </a:p>
        </p:txBody>
      </p:sp>
    </p:spTree>
    <p:extLst>
      <p:ext uri="{BB962C8B-B14F-4D97-AF65-F5344CB8AC3E}">
        <p14:creationId xmlns:p14="http://schemas.microsoft.com/office/powerpoint/2010/main" val="25455505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31" name="Straight Connector 1030">
            <a:extLst>
              <a:ext uri="{FF2B5EF4-FFF2-40B4-BE49-F238E27FC236}">
                <a16:creationId xmlns:a16="http://schemas.microsoft.com/office/drawing/2014/main" id="{2AC75469-4DB4-412B-82AD-7E1E21324C8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33" name="Rectangle 1032">
            <a:extLst>
              <a:ext uri="{FF2B5EF4-FFF2-40B4-BE49-F238E27FC236}">
                <a16:creationId xmlns:a16="http://schemas.microsoft.com/office/drawing/2014/main" id="{A786B6DB-748F-4EA8-8C89-03456AE5CD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35" name="Straight Connector 1034">
            <a:extLst>
              <a:ext uri="{FF2B5EF4-FFF2-40B4-BE49-F238E27FC236}">
                <a16:creationId xmlns:a16="http://schemas.microsoft.com/office/drawing/2014/main" id="{96FDDA62-16B8-4869-83E6-5B74119A40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5" name="CuadroTexto 14">
            <a:extLst>
              <a:ext uri="{FF2B5EF4-FFF2-40B4-BE49-F238E27FC236}">
                <a16:creationId xmlns:a16="http://schemas.microsoft.com/office/drawing/2014/main" id="{BEA3312B-5424-4C67-B6FE-F98FF91C1418}"/>
              </a:ext>
            </a:extLst>
          </p:cNvPr>
          <p:cNvSpPr txBox="1"/>
          <p:nvPr/>
        </p:nvSpPr>
        <p:spPr>
          <a:xfrm>
            <a:off x="837238" y="826324"/>
            <a:ext cx="4509428" cy="5638188"/>
          </a:xfrm>
          <a:prstGeom prst="rect">
            <a:avLst/>
          </a:prstGeom>
        </p:spPr>
        <p:txBody>
          <a:bodyPr vert="horz" lIns="45720" tIns="45720" rIns="45720" bIns="45720" rtlCol="0">
            <a:noAutofit/>
          </a:bodyPr>
          <a:lstStyle/>
          <a:p>
            <a:pPr defTabSz="914400">
              <a:lnSpc>
                <a:spcPct val="90000"/>
              </a:lnSpc>
              <a:spcAft>
                <a:spcPts val="600"/>
              </a:spcAft>
              <a:buClr>
                <a:schemeClr val="accent1"/>
              </a:buClr>
            </a:pPr>
            <a:r>
              <a:rPr lang="en-US" sz="2000" dirty="0">
                <a:solidFill>
                  <a:srgbClr val="FFFFFF"/>
                </a:solidFill>
              </a:rPr>
              <a:t>FEANTSA coordinates three different platforms in the area of housing:</a:t>
            </a:r>
          </a:p>
          <a:p>
            <a:pPr defTabSz="914400">
              <a:lnSpc>
                <a:spcPct val="90000"/>
              </a:lnSpc>
              <a:spcAft>
                <a:spcPts val="600"/>
              </a:spcAft>
              <a:buClr>
                <a:schemeClr val="accent1"/>
              </a:buClr>
            </a:pPr>
            <a:endParaRPr lang="en-US" sz="2000" dirty="0">
              <a:solidFill>
                <a:srgbClr val="FFFFFF"/>
              </a:solidFill>
            </a:endParaRPr>
          </a:p>
          <a:p>
            <a:pPr marL="285750" indent="-285750" defTabSz="914400">
              <a:lnSpc>
                <a:spcPct val="90000"/>
              </a:lnSpc>
              <a:spcAft>
                <a:spcPts val="600"/>
              </a:spcAft>
              <a:buClr>
                <a:schemeClr val="accent1"/>
              </a:buClr>
              <a:buFont typeface="Wingdings" panose="05000000000000000000" pitchFamily="2" charset="2"/>
              <a:buChar char="v"/>
            </a:pPr>
            <a:r>
              <a:rPr lang="en-US" sz="2000" b="1" dirty="0">
                <a:solidFill>
                  <a:srgbClr val="FFFFFF"/>
                </a:solidFill>
                <a:hlinkClick r:id="rId3">
                  <a:extLst>
                    <a:ext uri="{A12FA001-AC4F-418D-AE19-62706E023703}">
                      <ahyp:hlinkClr xmlns:ahyp="http://schemas.microsoft.com/office/drawing/2018/hyperlinkcolor" val="tx"/>
                    </a:ext>
                  </a:extLst>
                </a:hlinkClick>
              </a:rPr>
              <a:t>Housing First Europe Hub</a:t>
            </a:r>
            <a:r>
              <a:rPr lang="en-US" sz="2000" b="1" dirty="0">
                <a:solidFill>
                  <a:srgbClr val="FFFFFF"/>
                </a:solidFill>
              </a:rPr>
              <a:t> </a:t>
            </a:r>
            <a:r>
              <a:rPr lang="en-US" sz="2000" b="1" dirty="0">
                <a:solidFill>
                  <a:srgbClr val="FFFFFF"/>
                </a:solidFill>
                <a:sym typeface="Wingdings" panose="05000000000000000000" pitchFamily="2" charset="2"/>
              </a:rPr>
              <a:t></a:t>
            </a:r>
            <a:r>
              <a:rPr lang="en-US" sz="2000" dirty="0">
                <a:solidFill>
                  <a:srgbClr val="FFFFFF"/>
                </a:solidFill>
              </a:rPr>
              <a:t>promotes Housing First in Europe</a:t>
            </a:r>
          </a:p>
          <a:p>
            <a:pPr marL="285750" indent="-285750" defTabSz="914400">
              <a:lnSpc>
                <a:spcPct val="90000"/>
              </a:lnSpc>
              <a:spcAft>
                <a:spcPts val="600"/>
              </a:spcAft>
              <a:buClr>
                <a:schemeClr val="accent1"/>
              </a:buClr>
              <a:buFont typeface="Wingdings" panose="05000000000000000000" pitchFamily="2" charset="2"/>
              <a:buChar char="v"/>
            </a:pPr>
            <a:endParaRPr lang="en-US" sz="2000" dirty="0">
              <a:solidFill>
                <a:srgbClr val="FFFFFF"/>
              </a:solidFill>
            </a:endParaRPr>
          </a:p>
          <a:p>
            <a:pPr marL="285750" indent="-285750" defTabSz="914400">
              <a:lnSpc>
                <a:spcPct val="90000"/>
              </a:lnSpc>
              <a:spcAft>
                <a:spcPts val="600"/>
              </a:spcAft>
              <a:buClr>
                <a:schemeClr val="accent1"/>
              </a:buClr>
              <a:buFont typeface="Wingdings" panose="05000000000000000000" pitchFamily="2" charset="2"/>
              <a:buChar char="v"/>
            </a:pPr>
            <a:r>
              <a:rPr lang="en-US" sz="2000" b="1" dirty="0">
                <a:solidFill>
                  <a:srgbClr val="FFFFFF"/>
                </a:solidFill>
                <a:hlinkClick r:id="rId4">
                  <a:extLst>
                    <a:ext uri="{A12FA001-AC4F-418D-AE19-62706E023703}">
                      <ahyp:hlinkClr xmlns:ahyp="http://schemas.microsoft.com/office/drawing/2018/hyperlinkcolor" val="tx"/>
                    </a:ext>
                  </a:extLst>
                </a:hlinkClick>
              </a:rPr>
              <a:t>Housing Solutions Platform</a:t>
            </a:r>
            <a:r>
              <a:rPr lang="en-US" sz="2000" b="1" dirty="0">
                <a:solidFill>
                  <a:srgbClr val="FFFFFF"/>
                </a:solidFill>
                <a:sym typeface="Wingdings" panose="05000000000000000000" pitchFamily="2" charset="2"/>
              </a:rPr>
              <a:t> </a:t>
            </a:r>
            <a:r>
              <a:rPr lang="en-US" sz="2000" dirty="0">
                <a:solidFill>
                  <a:srgbClr val="FFFFFF"/>
                </a:solidFill>
                <a:sym typeface="Wingdings" panose="05000000000000000000" pitchFamily="2" charset="2"/>
              </a:rPr>
              <a:t>works to </a:t>
            </a:r>
            <a:r>
              <a:rPr lang="en-US" sz="2000" dirty="0">
                <a:solidFill>
                  <a:srgbClr val="FFFFFF"/>
                </a:solidFill>
              </a:rPr>
              <a:t>find innovative solutions for affordable housing</a:t>
            </a:r>
          </a:p>
          <a:p>
            <a:pPr marL="285750" indent="-285750" defTabSz="914400">
              <a:lnSpc>
                <a:spcPct val="90000"/>
              </a:lnSpc>
              <a:spcAft>
                <a:spcPts val="600"/>
              </a:spcAft>
              <a:buClr>
                <a:schemeClr val="accent1"/>
              </a:buClr>
              <a:buFont typeface="Wingdings" panose="05000000000000000000" pitchFamily="2" charset="2"/>
              <a:buChar char="v"/>
            </a:pPr>
            <a:endParaRPr lang="en-US" sz="2000" dirty="0">
              <a:solidFill>
                <a:srgbClr val="FFFFFF"/>
              </a:solidFill>
            </a:endParaRPr>
          </a:p>
          <a:p>
            <a:pPr marL="285750" indent="-285750" defTabSz="914400">
              <a:lnSpc>
                <a:spcPct val="90000"/>
              </a:lnSpc>
              <a:spcAft>
                <a:spcPts val="600"/>
              </a:spcAft>
              <a:buClr>
                <a:schemeClr val="accent1"/>
              </a:buClr>
              <a:buFont typeface="Wingdings" panose="05000000000000000000" pitchFamily="2" charset="2"/>
              <a:buChar char="v"/>
            </a:pPr>
            <a:r>
              <a:rPr lang="en-US" sz="2000" b="1" dirty="0">
                <a:solidFill>
                  <a:srgbClr val="FFFFFF"/>
                </a:solidFill>
                <a:hlinkClick r:id="rId5">
                  <a:extLst>
                    <a:ext uri="{A12FA001-AC4F-418D-AE19-62706E023703}">
                      <ahyp:hlinkClr xmlns:ahyp="http://schemas.microsoft.com/office/drawing/2018/hyperlinkcolor" val="tx"/>
                    </a:ext>
                  </a:extLst>
                </a:hlinkClick>
              </a:rPr>
              <a:t>Housing Rights Watch</a:t>
            </a:r>
            <a:r>
              <a:rPr lang="en-US" sz="2000" b="1" dirty="0">
                <a:solidFill>
                  <a:srgbClr val="FFFFFF"/>
                </a:solidFill>
                <a:sym typeface="Wingdings" panose="05000000000000000000" pitchFamily="2" charset="2"/>
              </a:rPr>
              <a:t> </a:t>
            </a:r>
            <a:r>
              <a:rPr lang="en-US" sz="2000" dirty="0">
                <a:solidFill>
                  <a:srgbClr val="FFFFFF"/>
                </a:solidFill>
              </a:rPr>
              <a:t>promotes the right to housing in Europe </a:t>
            </a:r>
          </a:p>
          <a:p>
            <a:pPr defTabSz="914400">
              <a:lnSpc>
                <a:spcPct val="90000"/>
              </a:lnSpc>
              <a:spcAft>
                <a:spcPts val="600"/>
              </a:spcAft>
              <a:buClr>
                <a:schemeClr val="accent1"/>
              </a:buClr>
            </a:pPr>
            <a:endParaRPr lang="en-US" sz="2000" dirty="0">
              <a:solidFill>
                <a:srgbClr val="FFFFFF"/>
              </a:solidFill>
            </a:endParaRPr>
          </a:p>
          <a:p>
            <a:pPr defTabSz="914400">
              <a:lnSpc>
                <a:spcPct val="90000"/>
              </a:lnSpc>
              <a:spcAft>
                <a:spcPts val="600"/>
              </a:spcAft>
              <a:buClr>
                <a:schemeClr val="accent1"/>
              </a:buClr>
            </a:pPr>
            <a:r>
              <a:rPr lang="en-US" sz="2000" dirty="0">
                <a:solidFill>
                  <a:srgbClr val="FFFFFF"/>
                </a:solidFill>
              </a:rPr>
              <a:t>FEANTSA has set up the </a:t>
            </a:r>
            <a:r>
              <a:rPr lang="en-US" sz="2000" dirty="0">
                <a:solidFill>
                  <a:srgbClr val="FFFFFF"/>
                </a:solidFill>
                <a:hlinkClick r:id="rId6">
                  <a:extLst>
                    <a:ext uri="{A12FA001-AC4F-418D-AE19-62706E023703}">
                      <ahyp:hlinkClr xmlns:ahyp="http://schemas.microsoft.com/office/drawing/2018/hyperlinkcolor" val="tx"/>
                    </a:ext>
                  </a:extLst>
                </a:hlinkClick>
              </a:rPr>
              <a:t>European Observatory on Homelessness</a:t>
            </a:r>
            <a:r>
              <a:rPr lang="en-US" sz="2000" dirty="0">
                <a:solidFill>
                  <a:srgbClr val="FFFFFF"/>
                </a:solidFill>
              </a:rPr>
              <a:t> since</a:t>
            </a:r>
            <a:r>
              <a:rPr lang="en-GB" sz="2000" dirty="0">
                <a:solidFill>
                  <a:srgbClr val="FFFFFF"/>
                </a:solidFill>
              </a:rPr>
              <a:t>1991 with the purpose to carry out transnational research on homelessness and housing exclusion.</a:t>
            </a:r>
            <a:endParaRPr lang="en-US" sz="2000" dirty="0">
              <a:solidFill>
                <a:srgbClr val="FFFFFF"/>
              </a:solidFill>
            </a:endParaRPr>
          </a:p>
        </p:txBody>
      </p:sp>
      <p:pic>
        <p:nvPicPr>
          <p:cNvPr id="7" name="Imagen 6">
            <a:extLst>
              <a:ext uri="{FF2B5EF4-FFF2-40B4-BE49-F238E27FC236}">
                <a16:creationId xmlns:a16="http://schemas.microsoft.com/office/drawing/2014/main" id="{45526204-2E1B-40C2-8BF9-AD1559ACFDC7}"/>
              </a:ext>
            </a:extLst>
          </p:cNvPr>
          <p:cNvPicPr>
            <a:picLocks noChangeAspect="1"/>
          </p:cNvPicPr>
          <p:nvPr/>
        </p:nvPicPr>
        <p:blipFill rotWithShape="1">
          <a:blip r:embed="rId7"/>
          <a:srcRect l="11125" t="19659" r="76737" b="70000"/>
          <a:stretch/>
        </p:blipFill>
        <p:spPr>
          <a:xfrm>
            <a:off x="5790280" y="1209806"/>
            <a:ext cx="3313057" cy="1587695"/>
          </a:xfrm>
          <a:prstGeom prst="rect">
            <a:avLst/>
          </a:prstGeom>
        </p:spPr>
      </p:pic>
      <p:sp>
        <p:nvSpPr>
          <p:cNvPr id="1037" name="Rectangle 1036">
            <a:extLst>
              <a:ext uri="{FF2B5EF4-FFF2-40B4-BE49-F238E27FC236}">
                <a16:creationId xmlns:a16="http://schemas.microsoft.com/office/drawing/2014/main" id="{CF2F396F-4319-4410-AA23-7B799C883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25070" y="0"/>
            <a:ext cx="2766930" cy="399658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9" name="Rectangle 1038">
            <a:extLst>
              <a:ext uri="{FF2B5EF4-FFF2-40B4-BE49-F238E27FC236}">
                <a16:creationId xmlns:a16="http://schemas.microsoft.com/office/drawing/2014/main" id="{A1914D44-35B2-4E7C-8062-04A7AB0FE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46802" y="332370"/>
            <a:ext cx="2120189" cy="334247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Afficher l’image source">
            <a:extLst>
              <a:ext uri="{FF2B5EF4-FFF2-40B4-BE49-F238E27FC236}">
                <a16:creationId xmlns:a16="http://schemas.microsoft.com/office/drawing/2014/main" id="{2C8AE18E-631B-454A-BA65-B32D9600C3B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9153" r="11574"/>
          <a:stretch/>
        </p:blipFill>
        <p:spPr bwMode="auto">
          <a:xfrm>
            <a:off x="9982200" y="1265487"/>
            <a:ext cx="1628775" cy="1489614"/>
          </a:xfrm>
          <a:prstGeom prst="rect">
            <a:avLst/>
          </a:prstGeom>
          <a:noFill/>
          <a:extLst>
            <a:ext uri="{909E8E84-426E-40DD-AFC4-6F175D3DCCD1}">
              <a14:hiddenFill xmlns:a14="http://schemas.microsoft.com/office/drawing/2010/main">
                <a:solidFill>
                  <a:srgbClr val="FFFFFF"/>
                </a:solidFill>
              </a14:hiddenFill>
            </a:ext>
          </a:extLst>
        </p:spPr>
      </p:pic>
      <p:sp>
        <p:nvSpPr>
          <p:cNvPr id="1041" name="Rectangle 1040">
            <a:extLst>
              <a:ext uri="{FF2B5EF4-FFF2-40B4-BE49-F238E27FC236}">
                <a16:creationId xmlns:a16="http://schemas.microsoft.com/office/drawing/2014/main" id="{26132D74-70B7-4914-A984-6A7D225664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68549" y="3996580"/>
            <a:ext cx="3956522" cy="286142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3" name="Rectangle 1042">
            <a:extLst>
              <a:ext uri="{FF2B5EF4-FFF2-40B4-BE49-F238E27FC236}">
                <a16:creationId xmlns:a16="http://schemas.microsoft.com/office/drawing/2014/main" id="{732341C7-CBE7-4714-8A47-5CB05BBC7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0280" y="4319714"/>
            <a:ext cx="3313057" cy="2150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Imagen 12">
            <a:extLst>
              <a:ext uri="{FF2B5EF4-FFF2-40B4-BE49-F238E27FC236}">
                <a16:creationId xmlns:a16="http://schemas.microsoft.com/office/drawing/2014/main" id="{919FD352-BF6D-41D0-A61B-2047B423C527}"/>
              </a:ext>
            </a:extLst>
          </p:cNvPr>
          <p:cNvPicPr>
            <a:picLocks noChangeAspect="1"/>
          </p:cNvPicPr>
          <p:nvPr/>
        </p:nvPicPr>
        <p:blipFill rotWithShape="1">
          <a:blip r:embed="rId9"/>
          <a:srcRect l="17762" t="47407" r="72812" b="37178"/>
          <a:stretch/>
        </p:blipFill>
        <p:spPr>
          <a:xfrm>
            <a:off x="6233895" y="4327663"/>
            <a:ext cx="2425828" cy="2142066"/>
          </a:xfrm>
          <a:prstGeom prst="rect">
            <a:avLst/>
          </a:prstGeom>
        </p:spPr>
      </p:pic>
      <p:pic>
        <p:nvPicPr>
          <p:cNvPr id="9" name="Imagen 8">
            <a:extLst>
              <a:ext uri="{FF2B5EF4-FFF2-40B4-BE49-F238E27FC236}">
                <a16:creationId xmlns:a16="http://schemas.microsoft.com/office/drawing/2014/main" id="{CFC6677D-79BF-4092-A8D5-AF9605524C5B}"/>
              </a:ext>
            </a:extLst>
          </p:cNvPr>
          <p:cNvPicPr>
            <a:picLocks noChangeAspect="1"/>
          </p:cNvPicPr>
          <p:nvPr/>
        </p:nvPicPr>
        <p:blipFill rotWithShape="1">
          <a:blip r:embed="rId10"/>
          <a:srcRect l="11125" t="19659" r="76737" b="68704"/>
          <a:stretch/>
        </p:blipFill>
        <p:spPr>
          <a:xfrm>
            <a:off x="9487675" y="4698094"/>
            <a:ext cx="2704325" cy="1458391"/>
          </a:xfrm>
          <a:prstGeom prst="rect">
            <a:avLst/>
          </a:prstGeom>
        </p:spPr>
      </p:pic>
    </p:spTree>
    <p:extLst>
      <p:ext uri="{BB962C8B-B14F-4D97-AF65-F5344CB8AC3E}">
        <p14:creationId xmlns:p14="http://schemas.microsoft.com/office/powerpoint/2010/main" val="7204692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B821C225-5C4D-4168-90AF-3D263D72CB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useBgFill="1">
        <p:nvSpPr>
          <p:cNvPr id="23" name="Rectangle 22">
            <a:extLst>
              <a:ext uri="{FF2B5EF4-FFF2-40B4-BE49-F238E27FC236}">
                <a16:creationId xmlns:a16="http://schemas.microsoft.com/office/drawing/2014/main" id="{B0890400-BB8B-4A44-AB63-65C7CA223E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uadroTexto 1">
            <a:extLst>
              <a:ext uri="{FF2B5EF4-FFF2-40B4-BE49-F238E27FC236}">
                <a16:creationId xmlns:a16="http://schemas.microsoft.com/office/drawing/2014/main" id="{5D912A95-1E48-4B3D-B2B1-92AF8C2563DF}"/>
              </a:ext>
            </a:extLst>
          </p:cNvPr>
          <p:cNvSpPr txBox="1"/>
          <p:nvPr/>
        </p:nvSpPr>
        <p:spPr>
          <a:xfrm>
            <a:off x="573026" y="804333"/>
            <a:ext cx="3783662" cy="5249334"/>
          </a:xfrm>
          <a:prstGeom prst="rect">
            <a:avLst/>
          </a:prstGeom>
        </p:spPr>
        <p:txBody>
          <a:bodyPr vert="horz" lIns="91440" tIns="45720" rIns="91440" bIns="45720" rtlCol="0" anchor="ctr">
            <a:normAutofit/>
          </a:bodyPr>
          <a:lstStyle/>
          <a:p>
            <a:pPr algn="r" defTabSz="914400">
              <a:lnSpc>
                <a:spcPct val="80000"/>
              </a:lnSpc>
              <a:spcBef>
                <a:spcPct val="0"/>
              </a:spcBef>
              <a:spcAft>
                <a:spcPts val="600"/>
              </a:spcAft>
              <a:buClr>
                <a:schemeClr val="accent1"/>
              </a:buClr>
            </a:pPr>
            <a:r>
              <a:rPr lang="en-US" sz="5000" b="1" cap="all" spc="100" dirty="0">
                <a:solidFill>
                  <a:schemeClr val="tx1">
                    <a:lumMod val="95000"/>
                    <a:lumOff val="5000"/>
                  </a:schemeClr>
                </a:solidFill>
                <a:effectLst>
                  <a:outerShdw blurRad="38100" dist="38100" dir="2700000" algn="tl">
                    <a:srgbClr val="000000">
                      <a:alpha val="43137"/>
                    </a:srgbClr>
                  </a:outerShdw>
                </a:effectLst>
                <a:latin typeface="+mj-lt"/>
                <a:ea typeface="+mj-ea"/>
                <a:cs typeface="+mj-cs"/>
              </a:rPr>
              <a:t>MODULE 1: </a:t>
            </a:r>
          </a:p>
          <a:p>
            <a:pPr algn="r" defTabSz="914400">
              <a:lnSpc>
                <a:spcPct val="80000"/>
              </a:lnSpc>
              <a:spcBef>
                <a:spcPct val="0"/>
              </a:spcBef>
              <a:spcAft>
                <a:spcPts val="600"/>
              </a:spcAft>
              <a:buClr>
                <a:schemeClr val="accent1"/>
              </a:buClr>
            </a:pPr>
            <a:r>
              <a:rPr lang="en-US" sz="5000" b="1" cap="all" spc="100" dirty="0">
                <a:solidFill>
                  <a:schemeClr val="tx1">
                    <a:lumMod val="95000"/>
                    <a:lumOff val="5000"/>
                  </a:schemeClr>
                </a:solidFill>
                <a:effectLst>
                  <a:outerShdw blurRad="38100" dist="38100" dir="2700000" algn="tl">
                    <a:srgbClr val="000000">
                      <a:alpha val="43137"/>
                    </a:srgbClr>
                  </a:outerShdw>
                </a:effectLst>
                <a:latin typeface="+mj-lt"/>
                <a:ea typeface="+mj-ea"/>
                <a:cs typeface="+mj-cs"/>
              </a:rPr>
              <a:t>AN OVERVIEW OF HOMELESSNESS IN EUROPE</a:t>
            </a:r>
          </a:p>
        </p:txBody>
      </p:sp>
      <p:cxnSp>
        <p:nvCxnSpPr>
          <p:cNvPr id="25" name="Straight Connector 24">
            <a:extLst>
              <a:ext uri="{FF2B5EF4-FFF2-40B4-BE49-F238E27FC236}">
                <a16:creationId xmlns:a16="http://schemas.microsoft.com/office/drawing/2014/main" id="{4D39B797-CDC6-4529-8A36-9CBFC98163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77597" y="1600200"/>
            <a:ext cx="0" cy="3657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B1BC1DBC-2A2A-4DA0-AC37-F8069ABC1435}"/>
              </a:ext>
            </a:extLst>
          </p:cNvPr>
          <p:cNvPicPr>
            <a:picLocks noChangeAspect="1"/>
          </p:cNvPicPr>
          <p:nvPr/>
        </p:nvPicPr>
        <p:blipFill rotWithShape="1">
          <a:blip r:embed="rId3">
            <a:alphaModFix amt="27000"/>
            <a:extLst>
              <a:ext uri="{BEBA8EAE-BF5A-486C-A8C5-ECC9F3942E4B}">
                <a14:imgProps xmlns:a14="http://schemas.microsoft.com/office/drawing/2010/main">
                  <a14:imgLayer r:embed="rId4">
                    <a14:imgEffect>
                      <a14:sharpenSoften amount="-2000"/>
                    </a14:imgEffect>
                    <a14:imgEffect>
                      <a14:colorTemperature colorTemp="9215"/>
                    </a14:imgEffect>
                    <a14:imgEffect>
                      <a14:saturation sat="254000"/>
                    </a14:imgEffect>
                    <a14:imgEffect>
                      <a14:brightnessContrast bright="-44000" contrast="-2000"/>
                    </a14:imgEffect>
                  </a14:imgLayer>
                </a14:imgProps>
              </a:ext>
            </a:extLst>
          </a:blip>
          <a:srcRect l="20200" t="40355" r="43700" b="11729"/>
          <a:stretch/>
        </p:blipFill>
        <p:spPr>
          <a:xfrm>
            <a:off x="4779264" y="0"/>
            <a:ext cx="7442572" cy="6858000"/>
          </a:xfrm>
          <a:prstGeom prst="rect">
            <a:avLst/>
          </a:prstGeom>
          <a:noFill/>
          <a:effectLst>
            <a:outerShdw dist="50800" dir="5400000" sx="1000" sy="1000" algn="ctr" rotWithShape="0">
              <a:srgbClr val="000000"/>
            </a:outerShdw>
            <a:reflection endPos="0" dist="50800" dir="5400000" sy="-100000" algn="bl" rotWithShape="0"/>
          </a:effectLst>
        </p:spPr>
      </p:pic>
      <p:sp>
        <p:nvSpPr>
          <p:cNvPr id="16" name="TextBox 15">
            <a:extLst>
              <a:ext uri="{FF2B5EF4-FFF2-40B4-BE49-F238E27FC236}">
                <a16:creationId xmlns:a16="http://schemas.microsoft.com/office/drawing/2014/main" id="{F1D4C1DD-9D9C-45AA-A92D-668DF7E05F46}"/>
              </a:ext>
            </a:extLst>
          </p:cNvPr>
          <p:cNvSpPr txBox="1"/>
          <p:nvPr/>
        </p:nvSpPr>
        <p:spPr>
          <a:xfrm>
            <a:off x="4998507" y="1644903"/>
            <a:ext cx="6257721" cy="5249334"/>
          </a:xfrm>
          <a:prstGeom prst="rect">
            <a:avLst/>
          </a:prstGeom>
        </p:spPr>
        <p:txBody>
          <a:bodyPr vert="horz" lIns="45720" tIns="45720" rIns="45720" bIns="45720" rtlCol="0" anchor="ctr">
            <a:normAutofit/>
          </a:bodyPr>
          <a:lstStyle/>
          <a:p>
            <a:pPr marL="285750" indent="-285750" defTabSz="914400">
              <a:lnSpc>
                <a:spcPct val="90000"/>
              </a:lnSpc>
              <a:spcAft>
                <a:spcPts val="600"/>
              </a:spcAft>
              <a:buClr>
                <a:schemeClr val="accent1"/>
              </a:buClr>
              <a:buFont typeface="Arial" panose="020B0604020202020204" pitchFamily="34" charset="0"/>
              <a:buChar char="•"/>
            </a:pPr>
            <a:r>
              <a:rPr lang="en-US" sz="2400" dirty="0"/>
              <a:t>What is homelessness?</a:t>
            </a:r>
          </a:p>
          <a:p>
            <a:pPr marL="285750" indent="-285750" defTabSz="914400">
              <a:lnSpc>
                <a:spcPct val="90000"/>
              </a:lnSpc>
              <a:spcAft>
                <a:spcPts val="600"/>
              </a:spcAft>
              <a:buClr>
                <a:schemeClr val="accent1"/>
              </a:buClr>
              <a:buFont typeface="Arial" panose="020B0604020202020204" pitchFamily="34" charset="0"/>
              <a:buChar char="•"/>
            </a:pPr>
            <a:r>
              <a:rPr lang="en-US" sz="2400" dirty="0"/>
              <a:t>European housing exclusion and homelessness</a:t>
            </a:r>
          </a:p>
          <a:p>
            <a:pPr marL="285750" indent="-285750" defTabSz="914400">
              <a:lnSpc>
                <a:spcPct val="90000"/>
              </a:lnSpc>
              <a:spcAft>
                <a:spcPts val="600"/>
              </a:spcAft>
              <a:buClr>
                <a:schemeClr val="accent1"/>
              </a:buClr>
              <a:buFont typeface="Arial" panose="020B0604020202020204" pitchFamily="34" charset="0"/>
              <a:buChar char="•"/>
            </a:pPr>
            <a:r>
              <a:rPr lang="en-US" sz="2400" dirty="0"/>
              <a:t>The many faces of homelessness in Europe</a:t>
            </a:r>
          </a:p>
          <a:p>
            <a:pPr marL="285750" indent="-285750" defTabSz="914400">
              <a:lnSpc>
                <a:spcPct val="90000"/>
              </a:lnSpc>
              <a:spcAft>
                <a:spcPts val="600"/>
              </a:spcAft>
              <a:buClr>
                <a:schemeClr val="accent1"/>
              </a:buClr>
              <a:buFont typeface="Arial" panose="020B0604020202020204" pitchFamily="34" charset="0"/>
              <a:buChar char="•"/>
            </a:pPr>
            <a:r>
              <a:rPr lang="en-US" sz="2400" dirty="0"/>
              <a:t>The role of FEANTSA: the European Federation of National Organisations Working with People in Homelessness</a:t>
            </a:r>
          </a:p>
          <a:p>
            <a:pPr marL="285750" indent="-285750" defTabSz="914400">
              <a:lnSpc>
                <a:spcPct val="90000"/>
              </a:lnSpc>
              <a:spcAft>
                <a:spcPts val="600"/>
              </a:spcAft>
              <a:buClr>
                <a:schemeClr val="accent1"/>
              </a:buClr>
              <a:buFont typeface="Arial" panose="020B0604020202020204" pitchFamily="34" charset="0"/>
              <a:buChar char="•"/>
            </a:pPr>
            <a:r>
              <a:rPr lang="en-US" sz="2400" dirty="0"/>
              <a:t>Solutions to homelessness</a:t>
            </a:r>
          </a:p>
          <a:p>
            <a:pPr marL="285750" indent="-285750" defTabSz="914400">
              <a:lnSpc>
                <a:spcPct val="90000"/>
              </a:lnSpc>
              <a:spcAft>
                <a:spcPts val="600"/>
              </a:spcAft>
              <a:buClr>
                <a:schemeClr val="accent1"/>
              </a:buClr>
              <a:buFont typeface="Arial" panose="020B0604020202020204" pitchFamily="34" charset="0"/>
              <a:buChar char="•"/>
            </a:pPr>
            <a:endParaRPr lang="en-US" dirty="0">
              <a:highlight>
                <a:srgbClr val="FFFF00"/>
              </a:highlight>
            </a:endParaRPr>
          </a:p>
          <a:p>
            <a:pPr marL="285750" indent="-285750" defTabSz="914400">
              <a:lnSpc>
                <a:spcPct val="90000"/>
              </a:lnSpc>
              <a:spcAft>
                <a:spcPts val="600"/>
              </a:spcAft>
              <a:buClr>
                <a:schemeClr val="accent1"/>
              </a:buClr>
              <a:buFont typeface="Arial" panose="020B0604020202020204" pitchFamily="34" charset="0"/>
              <a:buChar char="•"/>
            </a:pPr>
            <a:endParaRPr lang="en-US" dirty="0">
              <a:highlight>
                <a:srgbClr val="FFFF00"/>
              </a:highlight>
            </a:endParaRPr>
          </a:p>
        </p:txBody>
      </p:sp>
      <p:pic>
        <p:nvPicPr>
          <p:cNvPr id="5" name="Imagen 4">
            <a:extLst>
              <a:ext uri="{FF2B5EF4-FFF2-40B4-BE49-F238E27FC236}">
                <a16:creationId xmlns:a16="http://schemas.microsoft.com/office/drawing/2014/main" id="{913915C3-DFF3-4979-8FA6-700236F57029}"/>
              </a:ext>
            </a:extLst>
          </p:cNvPr>
          <p:cNvPicPr>
            <a:picLocks noChangeAspect="1"/>
          </p:cNvPicPr>
          <p:nvPr/>
        </p:nvPicPr>
        <p:blipFill>
          <a:blip r:embed="rId5"/>
          <a:stretch>
            <a:fillRect/>
          </a:stretch>
        </p:blipFill>
        <p:spPr>
          <a:xfrm>
            <a:off x="181764" y="5685114"/>
            <a:ext cx="1055233" cy="1050035"/>
          </a:xfrm>
          <a:prstGeom prst="rect">
            <a:avLst/>
          </a:prstGeom>
        </p:spPr>
      </p:pic>
      <p:sp>
        <p:nvSpPr>
          <p:cNvPr id="10" name="CuadroTexto 3">
            <a:extLst>
              <a:ext uri="{FF2B5EF4-FFF2-40B4-BE49-F238E27FC236}">
                <a16:creationId xmlns:a16="http://schemas.microsoft.com/office/drawing/2014/main" id="{0B1E9B4B-B840-4E49-85B6-AD4DAF8EFA0C}"/>
              </a:ext>
            </a:extLst>
          </p:cNvPr>
          <p:cNvSpPr txBox="1"/>
          <p:nvPr/>
        </p:nvSpPr>
        <p:spPr>
          <a:xfrm>
            <a:off x="8704406" y="6596390"/>
            <a:ext cx="3548743" cy="261610"/>
          </a:xfrm>
          <a:prstGeom prst="rect">
            <a:avLst/>
          </a:prstGeom>
          <a:noFill/>
        </p:spPr>
        <p:txBody>
          <a:bodyPr wrap="square" rtlCol="0">
            <a:spAutoFit/>
          </a:bodyPr>
          <a:lstStyle/>
          <a:p>
            <a:pPr algn="r"/>
            <a:r>
              <a:rPr lang="en-GB" sz="1100" dirty="0"/>
              <a:t>Credit: Juan Lemus / Arrels Fundació, Barcelona (Spain)</a:t>
            </a:r>
          </a:p>
        </p:txBody>
      </p:sp>
    </p:spTree>
    <p:extLst>
      <p:ext uri="{BB962C8B-B14F-4D97-AF65-F5344CB8AC3E}">
        <p14:creationId xmlns:p14="http://schemas.microsoft.com/office/powerpoint/2010/main" val="38604121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C02B8B97-E8A4-467A-A57C-BF035D7CEA76}"/>
              </a:ext>
            </a:extLst>
          </p:cNvPr>
          <p:cNvSpPr>
            <a:spLocks noGrp="1"/>
          </p:cNvSpPr>
          <p:nvPr>
            <p:ph type="title" idx="4294967295"/>
          </p:nvPr>
        </p:nvSpPr>
        <p:spPr>
          <a:xfrm>
            <a:off x="2832872" y="483161"/>
            <a:ext cx="6503988" cy="1035050"/>
          </a:xfrm>
        </p:spPr>
        <p:txBody>
          <a:bodyPr vert="horz" lIns="91440" tIns="45720" rIns="91440" bIns="45720" rtlCol="0" anchor="b">
            <a:normAutofit/>
          </a:bodyPr>
          <a:lstStyle/>
          <a:p>
            <a:pPr algn="r"/>
            <a:r>
              <a:rPr lang="en-US" sz="5400" dirty="0">
                <a:solidFill>
                  <a:schemeClr val="tx1">
                    <a:lumMod val="75000"/>
                    <a:lumOff val="25000"/>
                  </a:schemeClr>
                </a:solidFill>
              </a:rPr>
              <a:t>Solutions to homelessness</a:t>
            </a:r>
          </a:p>
        </p:txBody>
      </p:sp>
      <p:sp>
        <p:nvSpPr>
          <p:cNvPr id="3" name="Marcador de contenido 2">
            <a:extLst>
              <a:ext uri="{FF2B5EF4-FFF2-40B4-BE49-F238E27FC236}">
                <a16:creationId xmlns:a16="http://schemas.microsoft.com/office/drawing/2014/main" id="{559F3E4B-CB1E-49D7-812B-4F7DFC61C725}"/>
              </a:ext>
            </a:extLst>
          </p:cNvPr>
          <p:cNvSpPr>
            <a:spLocks noGrp="1"/>
          </p:cNvSpPr>
          <p:nvPr>
            <p:ph idx="4294967295"/>
          </p:nvPr>
        </p:nvSpPr>
        <p:spPr>
          <a:xfrm>
            <a:off x="6634069" y="1948889"/>
            <a:ext cx="5127625" cy="4425950"/>
          </a:xfrm>
        </p:spPr>
        <p:txBody>
          <a:bodyPr vert="horz" lIns="0" tIns="45720" rIns="0" bIns="45720" rtlCol="0">
            <a:normAutofit fontScale="85000" lnSpcReduction="10000"/>
          </a:bodyPr>
          <a:lstStyle/>
          <a:p>
            <a:pPr>
              <a:lnSpc>
                <a:spcPct val="110000"/>
              </a:lnSpc>
            </a:pPr>
            <a:r>
              <a:rPr lang="en-US" sz="2600" dirty="0"/>
              <a:t>All the evidence suggests that  homelessness policies should be </a:t>
            </a:r>
            <a:r>
              <a:rPr lang="en-US" sz="2600" b="1" dirty="0"/>
              <a:t>housing-led </a:t>
            </a:r>
            <a:r>
              <a:rPr lang="en-US" sz="2600" dirty="0"/>
              <a:t>in order to:</a:t>
            </a:r>
          </a:p>
          <a:p>
            <a:pPr lvl="1">
              <a:lnSpc>
                <a:spcPct val="110000"/>
              </a:lnSpc>
            </a:pPr>
            <a:r>
              <a:rPr lang="en-US" sz="2600" dirty="0"/>
              <a:t>Prevent people from losing housing</a:t>
            </a:r>
          </a:p>
          <a:p>
            <a:pPr lvl="1">
              <a:lnSpc>
                <a:spcPct val="110000"/>
              </a:lnSpc>
            </a:pPr>
            <a:r>
              <a:rPr lang="en-US" sz="2600" dirty="0"/>
              <a:t>Provide people experiencing homelessness with permanent housing solutions quickly </a:t>
            </a:r>
          </a:p>
          <a:p>
            <a:pPr lvl="1">
              <a:lnSpc>
                <a:spcPct val="110000"/>
              </a:lnSpc>
            </a:pPr>
            <a:r>
              <a:rPr lang="en-US" sz="2600" dirty="0"/>
              <a:t>Provide accompanying support as needed </a:t>
            </a:r>
          </a:p>
          <a:p>
            <a:pPr lvl="1">
              <a:lnSpc>
                <a:spcPct val="110000"/>
              </a:lnSpc>
            </a:pPr>
            <a:r>
              <a:rPr lang="en-US" sz="2600" b="1" dirty="0"/>
              <a:t>Housing First </a:t>
            </a:r>
            <a:r>
              <a:rPr lang="en-US" sz="2600" dirty="0"/>
              <a:t>has demonstrated unprecedented success in solving homelessness for those considered « hardest » cases</a:t>
            </a:r>
          </a:p>
          <a:p>
            <a:endParaRPr lang="en-US" dirty="0"/>
          </a:p>
        </p:txBody>
      </p:sp>
      <p:pic>
        <p:nvPicPr>
          <p:cNvPr id="4" name="Picture 4">
            <a:extLst>
              <a:ext uri="{FF2B5EF4-FFF2-40B4-BE49-F238E27FC236}">
                <a16:creationId xmlns:a16="http://schemas.microsoft.com/office/drawing/2014/main" id="{7017465F-950B-4867-9031-7976D6229218}"/>
              </a:ext>
            </a:extLst>
          </p:cNvPr>
          <p:cNvPicPr>
            <a:picLocks noChangeAspect="1"/>
          </p:cNvPicPr>
          <p:nvPr/>
        </p:nvPicPr>
        <p:blipFill rotWithShape="1">
          <a:blip r:embed="rId3"/>
          <a:srcRect t="256" r="2" b="514"/>
          <a:stretch/>
        </p:blipFill>
        <p:spPr>
          <a:xfrm>
            <a:off x="643191" y="2167637"/>
            <a:ext cx="5451627" cy="3732733"/>
          </a:xfrm>
          <a:prstGeom prst="rect">
            <a:avLst/>
          </a:prstGeom>
        </p:spPr>
      </p:pic>
      <p:sp>
        <p:nvSpPr>
          <p:cNvPr id="5" name="TextBox 5">
            <a:extLst>
              <a:ext uri="{FF2B5EF4-FFF2-40B4-BE49-F238E27FC236}">
                <a16:creationId xmlns:a16="http://schemas.microsoft.com/office/drawing/2014/main" id="{C2D80620-2CE1-4501-B675-AB29E3CA937D}"/>
              </a:ext>
            </a:extLst>
          </p:cNvPr>
          <p:cNvSpPr txBox="1"/>
          <p:nvPr/>
        </p:nvSpPr>
        <p:spPr>
          <a:xfrm>
            <a:off x="643191" y="5670410"/>
            <a:ext cx="5441675" cy="229960"/>
          </a:xfrm>
          <a:prstGeom prst="rect">
            <a:avLst/>
          </a:prstGeom>
          <a:solidFill>
            <a:srgbClr val="000000">
              <a:alpha val="50000"/>
            </a:srgbClr>
          </a:solidFill>
          <a:ln>
            <a:noFill/>
          </a:ln>
        </p:spPr>
        <p:txBody>
          <a:bodyPr wrap="square" rtlCol="0">
            <a:noAutofit/>
          </a:bodyPr>
          <a:lstStyle/>
          <a:p>
            <a:pPr algn="ctr">
              <a:spcAft>
                <a:spcPts val="600"/>
              </a:spcAft>
            </a:pPr>
            <a:r>
              <a:rPr lang="fr-BE" sz="1300" dirty="0">
                <a:solidFill>
                  <a:srgbClr val="FFFFFF"/>
                </a:solidFill>
              </a:rPr>
              <a:t>Source: Steve Gaetz, Canadian Observatory on Homelessness  </a:t>
            </a:r>
            <a:endParaRPr lang="en-GB" sz="1300" dirty="0">
              <a:solidFill>
                <a:srgbClr val="FFFFFF"/>
              </a:solidFill>
            </a:endParaRPr>
          </a:p>
        </p:txBody>
      </p:sp>
    </p:spTree>
    <p:extLst>
      <p:ext uri="{BB962C8B-B14F-4D97-AF65-F5344CB8AC3E}">
        <p14:creationId xmlns:p14="http://schemas.microsoft.com/office/powerpoint/2010/main" val="12538544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22953FD7-F17A-4D8D-8237-93E8D56716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F7422F06-6017-4361-8872-E0E2CEB20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ítulo 5">
            <a:extLst>
              <a:ext uri="{FF2B5EF4-FFF2-40B4-BE49-F238E27FC236}">
                <a16:creationId xmlns:a16="http://schemas.microsoft.com/office/drawing/2014/main" id="{C02B8B97-E8A4-467A-A57C-BF035D7CEA76}"/>
              </a:ext>
            </a:extLst>
          </p:cNvPr>
          <p:cNvSpPr>
            <a:spLocks noGrp="1"/>
          </p:cNvSpPr>
          <p:nvPr>
            <p:ph type="title"/>
          </p:nvPr>
        </p:nvSpPr>
        <p:spPr>
          <a:xfrm>
            <a:off x="643468" y="643467"/>
            <a:ext cx="3415612" cy="5571066"/>
          </a:xfrm>
        </p:spPr>
        <p:txBody>
          <a:bodyPr vert="horz" lIns="91440" tIns="45720" rIns="91440" bIns="45720" rtlCol="0" anchor="ctr">
            <a:normAutofit/>
          </a:bodyPr>
          <a:lstStyle/>
          <a:p>
            <a:r>
              <a:rPr lang="en-US" sz="5000" b="1" kern="1200" cap="all" spc="100" baseline="0" dirty="0">
                <a:solidFill>
                  <a:srgbClr val="FFFFFF"/>
                </a:solidFill>
                <a:latin typeface="+mj-lt"/>
                <a:ea typeface="+mj-ea"/>
                <a:cs typeface="+mj-cs"/>
              </a:rPr>
              <a:t>Promising policies in Europe</a:t>
            </a:r>
          </a:p>
        </p:txBody>
      </p:sp>
      <p:graphicFrame>
        <p:nvGraphicFramePr>
          <p:cNvPr id="8" name="Marcador de contenido 2">
            <a:extLst>
              <a:ext uri="{FF2B5EF4-FFF2-40B4-BE49-F238E27FC236}">
                <a16:creationId xmlns:a16="http://schemas.microsoft.com/office/drawing/2014/main" id="{28FB4006-65E5-4558-9122-7724AAC53A17}"/>
              </a:ext>
            </a:extLst>
          </p:cNvPr>
          <p:cNvGraphicFramePr>
            <a:graphicFrameLocks noGrp="1"/>
          </p:cNvGraphicFramePr>
          <p:nvPr>
            <p:ph idx="1"/>
            <p:extLst>
              <p:ext uri="{D42A27DB-BD31-4B8C-83A1-F6EECF244321}">
                <p14:modId xmlns:p14="http://schemas.microsoft.com/office/powerpoint/2010/main" val="2941090996"/>
              </p:ext>
            </p:extLst>
          </p:nvPr>
        </p:nvGraphicFramePr>
        <p:xfrm>
          <a:off x="4766731" y="373566"/>
          <a:ext cx="7337503" cy="61108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671420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C02B8B97-E8A4-467A-A57C-BF035D7CEA76}"/>
              </a:ext>
            </a:extLst>
          </p:cNvPr>
          <p:cNvSpPr>
            <a:spLocks noGrp="1"/>
          </p:cNvSpPr>
          <p:nvPr>
            <p:ph type="title"/>
          </p:nvPr>
        </p:nvSpPr>
        <p:spPr>
          <a:xfrm>
            <a:off x="8344554" y="769058"/>
            <a:ext cx="3372529" cy="5055904"/>
          </a:xfrm>
        </p:spPr>
        <p:txBody>
          <a:bodyPr vert="horz" lIns="91440" tIns="45720" rIns="91440" bIns="45720" rtlCol="0" anchor="ctr">
            <a:normAutofit/>
          </a:bodyPr>
          <a:lstStyle/>
          <a:p>
            <a:r>
              <a:rPr lang="en-US" sz="4400" dirty="0">
                <a:solidFill>
                  <a:schemeClr val="tx1">
                    <a:lumMod val="75000"/>
                    <a:lumOff val="25000"/>
                  </a:schemeClr>
                </a:solidFill>
              </a:rPr>
              <a:t>The role of the EU in addressing homelessness</a:t>
            </a:r>
          </a:p>
        </p:txBody>
      </p:sp>
      <p:graphicFrame>
        <p:nvGraphicFramePr>
          <p:cNvPr id="41" name="Marcador de contenido 8">
            <a:extLst>
              <a:ext uri="{FF2B5EF4-FFF2-40B4-BE49-F238E27FC236}">
                <a16:creationId xmlns:a16="http://schemas.microsoft.com/office/drawing/2014/main" id="{D692C3B2-7F6E-47DA-B72F-CD51FAB78225}"/>
              </a:ext>
            </a:extLst>
          </p:cNvPr>
          <p:cNvGraphicFramePr>
            <a:graphicFrameLocks noGrp="1"/>
          </p:cNvGraphicFramePr>
          <p:nvPr>
            <p:ph idx="1"/>
            <p:extLst>
              <p:ext uri="{D42A27DB-BD31-4B8C-83A1-F6EECF244321}">
                <p14:modId xmlns:p14="http://schemas.microsoft.com/office/powerpoint/2010/main" val="2795087564"/>
              </p:ext>
            </p:extLst>
          </p:nvPr>
        </p:nvGraphicFramePr>
        <p:xfrm>
          <a:off x="474917" y="405676"/>
          <a:ext cx="7543799" cy="55144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446436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3A8EC506-B1DA-46A1-B44D-774E68468E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Oval 5">
            <a:extLst>
              <a:ext uri="{FF2B5EF4-FFF2-40B4-BE49-F238E27FC236}">
                <a16:creationId xmlns:a16="http://schemas.microsoft.com/office/drawing/2014/main" id="{BFF30785-305E-45D7-984F-5AA93D3CA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0" name="Straight Connector 29">
            <a:extLst>
              <a:ext uri="{FF2B5EF4-FFF2-40B4-BE49-F238E27FC236}">
                <a16:creationId xmlns:a16="http://schemas.microsoft.com/office/drawing/2014/main" id="{15E01FA5-D766-43CA-A83D-E7CF3F04E9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32" name="Rectangle 31">
            <a:extLst>
              <a:ext uri="{FF2B5EF4-FFF2-40B4-BE49-F238E27FC236}">
                <a16:creationId xmlns:a16="http://schemas.microsoft.com/office/drawing/2014/main" id="{070784CE-9DD4-4C2D-88B9-D219730A47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274"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D20F5524-2D82-4F1B-B701-462A2BECBA03}"/>
              </a:ext>
            </a:extLst>
          </p:cNvPr>
          <p:cNvSpPr>
            <a:spLocks noGrp="1"/>
          </p:cNvSpPr>
          <p:nvPr>
            <p:ph type="title"/>
          </p:nvPr>
        </p:nvSpPr>
        <p:spPr>
          <a:xfrm>
            <a:off x="5258134" y="640080"/>
            <a:ext cx="6293689" cy="3652405"/>
          </a:xfrm>
        </p:spPr>
        <p:txBody>
          <a:bodyPr vert="horz" lIns="91440" tIns="45720" rIns="91440" bIns="45720" rtlCol="0" anchor="b">
            <a:normAutofit/>
          </a:bodyPr>
          <a:lstStyle/>
          <a:p>
            <a:pPr algn="l"/>
            <a:r>
              <a:rPr lang="en-US" sz="4400" kern="1200" cap="all" spc="200" baseline="0" dirty="0">
                <a:solidFill>
                  <a:schemeClr val="tx1">
                    <a:lumMod val="85000"/>
                    <a:lumOff val="15000"/>
                  </a:schemeClr>
                </a:solidFill>
                <a:latin typeface="+mj-lt"/>
                <a:ea typeface="+mj-ea"/>
                <a:cs typeface="+mj-cs"/>
              </a:rPr>
              <a:t>Thank you for your attention</a:t>
            </a:r>
            <a:br>
              <a:rPr lang="en-US" sz="4400" kern="1200" cap="all" spc="200" baseline="0" dirty="0">
                <a:solidFill>
                  <a:schemeClr val="tx1">
                    <a:lumMod val="85000"/>
                    <a:lumOff val="15000"/>
                  </a:schemeClr>
                </a:solidFill>
                <a:latin typeface="+mj-lt"/>
                <a:ea typeface="+mj-ea"/>
                <a:cs typeface="+mj-cs"/>
              </a:rPr>
            </a:br>
            <a:br>
              <a:rPr lang="en-US" sz="4400" kern="1200" cap="all" spc="200" baseline="0" dirty="0">
                <a:solidFill>
                  <a:schemeClr val="tx1">
                    <a:lumMod val="85000"/>
                    <a:lumOff val="15000"/>
                  </a:schemeClr>
                </a:solidFill>
                <a:latin typeface="+mj-lt"/>
                <a:ea typeface="+mj-ea"/>
                <a:cs typeface="+mj-cs"/>
              </a:rPr>
            </a:br>
            <a:r>
              <a:rPr lang="en-US" sz="4400" kern="1200" cap="all" spc="200" baseline="0" dirty="0">
                <a:solidFill>
                  <a:schemeClr val="tx1">
                    <a:lumMod val="85000"/>
                    <a:lumOff val="15000"/>
                  </a:schemeClr>
                </a:solidFill>
                <a:latin typeface="+mj-lt"/>
                <a:ea typeface="+mj-ea"/>
                <a:cs typeface="+mj-cs"/>
                <a:hlinkClick r:id="rId3">
                  <a:extLst>
                    <a:ext uri="{A12FA001-AC4F-418D-AE19-62706E023703}">
                      <ahyp:hlinkClr xmlns:ahyp="http://schemas.microsoft.com/office/drawing/2018/hyperlinkcolor" val="tx"/>
                    </a:ext>
                  </a:extLst>
                </a:hlinkClick>
              </a:rPr>
              <a:t>www.Feantsa.org</a:t>
            </a:r>
            <a:r>
              <a:rPr lang="en-US" sz="4400" kern="1200" cap="all" spc="200" baseline="0" dirty="0">
                <a:solidFill>
                  <a:schemeClr val="tx1">
                    <a:lumMod val="85000"/>
                    <a:lumOff val="15000"/>
                  </a:schemeClr>
                </a:solidFill>
                <a:latin typeface="+mj-lt"/>
                <a:ea typeface="+mj-ea"/>
                <a:cs typeface="+mj-cs"/>
              </a:rPr>
              <a:t> </a:t>
            </a:r>
          </a:p>
        </p:txBody>
      </p:sp>
      <p:pic>
        <p:nvPicPr>
          <p:cNvPr id="6" name="Imagen 5" descr="Icon&#10;&#10;Description automatically generated">
            <a:extLst>
              <a:ext uri="{FF2B5EF4-FFF2-40B4-BE49-F238E27FC236}">
                <a16:creationId xmlns:a16="http://schemas.microsoft.com/office/drawing/2014/main" id="{328B05C5-CB4A-433B-A110-22A41CC7AFA3}"/>
              </a:ext>
            </a:extLst>
          </p:cNvPr>
          <p:cNvPicPr>
            <a:picLocks noChangeAspect="1"/>
          </p:cNvPicPr>
          <p:nvPr/>
        </p:nvPicPr>
        <p:blipFill>
          <a:blip r:embed="rId4"/>
          <a:stretch>
            <a:fillRect/>
          </a:stretch>
        </p:blipFill>
        <p:spPr>
          <a:xfrm>
            <a:off x="633999" y="1432452"/>
            <a:ext cx="3993942" cy="3974269"/>
          </a:xfrm>
          <a:prstGeom prst="rect">
            <a:avLst/>
          </a:prstGeom>
        </p:spPr>
      </p:pic>
      <p:cxnSp>
        <p:nvCxnSpPr>
          <p:cNvPr id="34" name="Straight Connector 33">
            <a:extLst>
              <a:ext uri="{FF2B5EF4-FFF2-40B4-BE49-F238E27FC236}">
                <a16:creationId xmlns:a16="http://schemas.microsoft.com/office/drawing/2014/main" id="{640A410A-1838-4131-95A6-2BE4F8D412F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309640" y="4388141"/>
            <a:ext cx="58521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85172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467945-6A03-4193-BCA0-C6EB8B0E90B7}"/>
              </a:ext>
            </a:extLst>
          </p:cNvPr>
          <p:cNvSpPr>
            <a:spLocks noGrp="1"/>
          </p:cNvSpPr>
          <p:nvPr>
            <p:ph type="title" idx="4294967295"/>
          </p:nvPr>
        </p:nvSpPr>
        <p:spPr>
          <a:xfrm>
            <a:off x="245950" y="1842247"/>
            <a:ext cx="3415553" cy="2695575"/>
          </a:xfrm>
        </p:spPr>
        <p:txBody>
          <a:bodyPr/>
          <a:lstStyle/>
          <a:p>
            <a:r>
              <a:rPr lang="en-GB" dirty="0"/>
              <a:t>What is homelessness?</a:t>
            </a:r>
          </a:p>
        </p:txBody>
      </p:sp>
      <p:sp>
        <p:nvSpPr>
          <p:cNvPr id="3" name="Marcador de contenido 2">
            <a:extLst>
              <a:ext uri="{FF2B5EF4-FFF2-40B4-BE49-F238E27FC236}">
                <a16:creationId xmlns:a16="http://schemas.microsoft.com/office/drawing/2014/main" id="{C3D378AC-88E3-4E3E-A75E-EC329BC270B6}"/>
              </a:ext>
            </a:extLst>
          </p:cNvPr>
          <p:cNvSpPr>
            <a:spLocks noGrp="1"/>
          </p:cNvSpPr>
          <p:nvPr>
            <p:ph idx="4294967295"/>
          </p:nvPr>
        </p:nvSpPr>
        <p:spPr>
          <a:xfrm>
            <a:off x="3991682" y="272562"/>
            <a:ext cx="7954368" cy="6476886"/>
          </a:xfrm>
        </p:spPr>
        <p:txBody>
          <a:bodyPr>
            <a:normAutofit fontScale="25000" lnSpcReduction="20000"/>
          </a:bodyPr>
          <a:lstStyle/>
          <a:p>
            <a:pPr>
              <a:lnSpc>
                <a:spcPct val="120000"/>
              </a:lnSpc>
              <a:buFont typeface="Wingdings" panose="05000000000000000000" pitchFamily="2" charset="2"/>
              <a:buChar char="v"/>
            </a:pPr>
            <a:r>
              <a:rPr lang="es-ES" sz="7200" dirty="0"/>
              <a:t> </a:t>
            </a:r>
            <a:r>
              <a:rPr lang="en-GB" sz="7200" b="1" dirty="0"/>
              <a:t>Lack of a European-wide, common definition. </a:t>
            </a:r>
            <a:r>
              <a:rPr lang="en-GB" sz="7200" dirty="0"/>
              <a:t>Some examples:</a:t>
            </a:r>
          </a:p>
          <a:p>
            <a:pPr marL="742950" indent="-742950" algn="just">
              <a:lnSpc>
                <a:spcPct val="120000"/>
              </a:lnSpc>
              <a:buFont typeface="+mj-lt"/>
              <a:buAutoNum type="arabicPeriod"/>
            </a:pPr>
            <a:r>
              <a:rPr lang="en-US" sz="7200" dirty="0"/>
              <a:t>Austria: “No official national definition. Administrative definitions usually address roofless people (people living rough and people in emergency accommodation/night-shelter) and people living in short-term or longer-term accommodation for homeless people.”</a:t>
            </a:r>
          </a:p>
          <a:p>
            <a:pPr marL="742950" indent="-742950" algn="just">
              <a:lnSpc>
                <a:spcPct val="120000"/>
              </a:lnSpc>
              <a:buFont typeface="+mj-lt"/>
              <a:buAutoNum type="arabicPeriod"/>
            </a:pPr>
            <a:r>
              <a:rPr lang="en-US" sz="7200" dirty="0"/>
              <a:t>Estonia: “A homeless person is a person who has no legal relationship (ownership, permanent contract, tenancy) with any building or room qualifying as a living space and who does not have the necessary income or social skills to change their situation.”</a:t>
            </a:r>
          </a:p>
          <a:p>
            <a:pPr algn="just">
              <a:lnSpc>
                <a:spcPct val="120000"/>
              </a:lnSpc>
              <a:buFont typeface="Wingdings" panose="05000000000000000000" pitchFamily="2" charset="2"/>
              <a:buChar char="v"/>
            </a:pPr>
            <a:r>
              <a:rPr lang="en-US" sz="7200" dirty="0"/>
              <a:t> </a:t>
            </a:r>
            <a:r>
              <a:rPr lang="en-US" sz="7200" b="1" dirty="0"/>
              <a:t>Statistics division of the UN Economic and Social Affairs Department</a:t>
            </a:r>
            <a:r>
              <a:rPr lang="en-US" sz="7200" dirty="0"/>
              <a:t>: </a:t>
            </a:r>
          </a:p>
          <a:p>
            <a:pPr marL="742950" indent="-742950" algn="just">
              <a:lnSpc>
                <a:spcPct val="120000"/>
              </a:lnSpc>
              <a:buFont typeface="+mj-lt"/>
              <a:buAutoNum type="arabicParenR"/>
            </a:pPr>
            <a:r>
              <a:rPr lang="en-US" sz="7200" dirty="0"/>
              <a:t>“Primary homelessness (or rooflessness). This category includes persons living in streets or without a shelter that would fall within the scope of living quarters;”</a:t>
            </a:r>
          </a:p>
          <a:p>
            <a:pPr marL="742950" indent="-742950" algn="just">
              <a:lnSpc>
                <a:spcPct val="120000"/>
              </a:lnSpc>
              <a:buFont typeface="+mj-lt"/>
              <a:buAutoNum type="arabicParenR"/>
            </a:pPr>
            <a:r>
              <a:rPr lang="en-US" sz="7200" dirty="0"/>
              <a:t>“Secondary homelessness. This category may include the following groups: (i) Persons with no place of usual residence who move frequently between various types of accommodation (including dwellings, shelters or other living quarters); (ii) Persons usually resident in long-term (also called “transitional”) shelters or similar arrangements for the homeless.”</a:t>
            </a:r>
          </a:p>
          <a:p>
            <a:pPr marL="457200" indent="-457200" algn="just">
              <a:buAutoNum type="arabicParenR"/>
            </a:pPr>
            <a:endParaRPr lang="es-ES" dirty="0"/>
          </a:p>
        </p:txBody>
      </p:sp>
      <p:sp>
        <p:nvSpPr>
          <p:cNvPr id="5" name="CuadroTexto 4">
            <a:extLst>
              <a:ext uri="{FF2B5EF4-FFF2-40B4-BE49-F238E27FC236}">
                <a16:creationId xmlns:a16="http://schemas.microsoft.com/office/drawing/2014/main" id="{9FA61E1C-81D4-4AAF-B66C-82684818852E}"/>
              </a:ext>
            </a:extLst>
          </p:cNvPr>
          <p:cNvSpPr txBox="1"/>
          <p:nvPr/>
        </p:nvSpPr>
        <p:spPr>
          <a:xfrm>
            <a:off x="245950" y="5646719"/>
            <a:ext cx="3915507" cy="769441"/>
          </a:xfrm>
          <a:prstGeom prst="rect">
            <a:avLst/>
          </a:prstGeom>
          <a:noFill/>
        </p:spPr>
        <p:txBody>
          <a:bodyPr wrap="square" rtlCol="0">
            <a:spAutoFit/>
          </a:bodyPr>
          <a:lstStyle/>
          <a:p>
            <a:r>
              <a:rPr lang="en-US" sz="1100" i="1" dirty="0"/>
              <a:t>Sources: European Commission (2019) Baptista, I., Marlier, E., Fighting homelessness and housing exclusion in Europe : a study of national policies; United Nations office in Brussels (2021) “European platform on combatting homelessness: 10 elements for consideration”</a:t>
            </a:r>
            <a:endParaRPr lang="es-ES" sz="1100" i="1" dirty="0"/>
          </a:p>
        </p:txBody>
      </p:sp>
    </p:spTree>
    <p:extLst>
      <p:ext uri="{BB962C8B-B14F-4D97-AF65-F5344CB8AC3E}">
        <p14:creationId xmlns:p14="http://schemas.microsoft.com/office/powerpoint/2010/main" val="22519102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Título 5">
            <a:extLst>
              <a:ext uri="{FF2B5EF4-FFF2-40B4-BE49-F238E27FC236}">
                <a16:creationId xmlns:a16="http://schemas.microsoft.com/office/drawing/2014/main" id="{F37D7170-2E79-41BB-AF71-20776FD69596}"/>
              </a:ext>
            </a:extLst>
          </p:cNvPr>
          <p:cNvSpPr>
            <a:spLocks noGrp="1"/>
          </p:cNvSpPr>
          <p:nvPr>
            <p:ph type="title"/>
          </p:nvPr>
        </p:nvSpPr>
        <p:spPr>
          <a:xfrm>
            <a:off x="803285" y="573853"/>
            <a:ext cx="2887772" cy="4703155"/>
          </a:xfrm>
        </p:spPr>
        <p:txBody>
          <a:bodyPr vert="horz" lIns="91440" tIns="45720" rIns="91440" bIns="45720" rtlCol="0" anchor="ctr">
            <a:normAutofit fontScale="90000"/>
          </a:bodyPr>
          <a:lstStyle/>
          <a:p>
            <a:pPr algn="r"/>
            <a:br>
              <a:rPr lang="en-US" sz="3700" dirty="0">
                <a:solidFill>
                  <a:schemeClr val="tx1">
                    <a:lumMod val="75000"/>
                    <a:lumOff val="25000"/>
                  </a:schemeClr>
                </a:solidFill>
              </a:rPr>
            </a:br>
            <a:r>
              <a:rPr lang="en-US" sz="3700" dirty="0">
                <a:solidFill>
                  <a:schemeClr val="tx1">
                    <a:lumMod val="75000"/>
                    <a:lumOff val="25000"/>
                  </a:schemeClr>
                </a:solidFill>
              </a:rPr>
              <a:t>FEANTSA </a:t>
            </a:r>
            <a:r>
              <a:rPr lang="en-US" sz="3700" dirty="0">
                <a:solidFill>
                  <a:schemeClr val="tx1">
                    <a:lumMod val="75000"/>
                    <a:lumOff val="25000"/>
                  </a:schemeClr>
                </a:solidFill>
                <a:sym typeface="Wingdings" panose="05000000000000000000" pitchFamily="2" charset="2"/>
              </a:rPr>
              <a:t></a:t>
            </a:r>
            <a:r>
              <a:rPr lang="en-US" sz="3700" dirty="0">
                <a:solidFill>
                  <a:schemeClr val="tx1">
                    <a:lumMod val="75000"/>
                    <a:lumOff val="25000"/>
                  </a:schemeClr>
                </a:solidFill>
              </a:rPr>
              <a:t> ETHOS classification</a:t>
            </a:r>
            <a:br>
              <a:rPr lang="en-US" sz="3700" dirty="0">
                <a:solidFill>
                  <a:schemeClr val="tx1">
                    <a:lumMod val="75000"/>
                    <a:lumOff val="25000"/>
                  </a:schemeClr>
                </a:solidFill>
              </a:rPr>
            </a:br>
            <a:br>
              <a:rPr lang="en-US" sz="3700" dirty="0">
                <a:solidFill>
                  <a:schemeClr val="tx1">
                    <a:lumMod val="75000"/>
                    <a:lumOff val="25000"/>
                  </a:schemeClr>
                </a:solidFill>
              </a:rPr>
            </a:br>
            <a:r>
              <a:rPr kumimoji="0" lang="en-GB" sz="4000" b="1" i="0" u="none" strike="noStrike" kern="1200" cap="none" spc="0" normalizeH="0" baseline="0" noProof="0" dirty="0">
                <a:ln>
                  <a:noFill/>
                </a:ln>
                <a:solidFill>
                  <a:schemeClr val="accent1"/>
                </a:solidFill>
                <a:effectLst/>
                <a:uLnTx/>
                <a:uFillTx/>
                <a:ea typeface="+mn-ea"/>
                <a:cs typeface="+mn-cs"/>
                <a:hlinkClick r:id="rId3">
                  <a:extLst>
                    <a:ext uri="{A12FA001-AC4F-418D-AE19-62706E023703}">
                      <ahyp:hlinkClr xmlns:ahyp="http://schemas.microsoft.com/office/drawing/2018/hyperlinkcolor" val="tx"/>
                    </a:ext>
                  </a:extLst>
                </a:hlinkClick>
              </a:rPr>
              <a:t>ETHOS</a:t>
            </a:r>
            <a:r>
              <a:rPr kumimoji="0" lang="en-GB" sz="4000" b="1" i="0" u="none" strike="noStrike" kern="1200" cap="none" spc="0" normalizeH="0" baseline="0" noProof="0" dirty="0">
                <a:ln>
                  <a:noFill/>
                </a:ln>
                <a:solidFill>
                  <a:schemeClr val="accent1"/>
                </a:solidFill>
                <a:effectLst/>
                <a:uLnTx/>
                <a:uFillTx/>
                <a:ea typeface="+mn-ea"/>
                <a:cs typeface="+mn-cs"/>
              </a:rPr>
              <a:t> - </a:t>
            </a:r>
            <a:r>
              <a:rPr kumimoji="0" lang="en-GB" sz="4000" b="1" i="0" u="none" strike="noStrike" kern="1200" cap="none" spc="0" normalizeH="0" baseline="0" noProof="0" dirty="0">
                <a:ln>
                  <a:noFill/>
                </a:ln>
                <a:solidFill>
                  <a:prstClr val="black"/>
                </a:solidFill>
                <a:effectLst/>
                <a:uLnTx/>
                <a:uFillTx/>
                <a:ea typeface="+mn-ea"/>
                <a:cs typeface="+mn-cs"/>
              </a:rPr>
              <a:t>European Typology on Homelessness and Housing Exclusion</a:t>
            </a:r>
            <a:br>
              <a:rPr kumimoji="0" lang="en-GB" sz="4000" b="1" i="0" u="none" strike="noStrike" kern="1200" cap="none" spc="0" normalizeH="0" baseline="0" noProof="0" dirty="0">
                <a:ln>
                  <a:noFill/>
                </a:ln>
                <a:solidFill>
                  <a:prstClr val="black"/>
                </a:solidFill>
                <a:effectLst/>
                <a:uLnTx/>
                <a:uFillTx/>
                <a:latin typeface="Calibri" panose="020F0502020204030204"/>
                <a:ea typeface="+mn-ea"/>
                <a:cs typeface="+mn-cs"/>
              </a:rPr>
            </a:br>
            <a:endParaRPr lang="en-US" sz="3700" dirty="0">
              <a:solidFill>
                <a:schemeClr val="tx1">
                  <a:lumMod val="75000"/>
                  <a:lumOff val="25000"/>
                </a:schemeClr>
              </a:solidFill>
            </a:endParaRPr>
          </a:p>
        </p:txBody>
      </p:sp>
      <p:sp>
        <p:nvSpPr>
          <p:cNvPr id="4" name="Marcador de contenido 3">
            <a:extLst>
              <a:ext uri="{FF2B5EF4-FFF2-40B4-BE49-F238E27FC236}">
                <a16:creationId xmlns:a16="http://schemas.microsoft.com/office/drawing/2014/main" id="{C7D17DF2-A9A8-47C8-AB08-FF138D482C7E}"/>
              </a:ext>
            </a:extLst>
          </p:cNvPr>
          <p:cNvSpPr>
            <a:spLocks noGrp="1"/>
          </p:cNvSpPr>
          <p:nvPr>
            <p:ph idx="1"/>
          </p:nvPr>
        </p:nvSpPr>
        <p:spPr>
          <a:xfrm>
            <a:off x="4647202" y="477821"/>
            <a:ext cx="6915729" cy="5445158"/>
          </a:xfrm>
        </p:spPr>
        <p:txBody>
          <a:bodyPr vert="horz" lIns="0" tIns="45720" rIns="0" bIns="45720" rtlCol="0" anchor="ctr">
            <a:normAutofit/>
          </a:bodyPr>
          <a:lstStyle/>
          <a:p>
            <a:pPr marL="342900" marR="0" lvl="0" indent="-342900" algn="just" defTabSz="4572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en-GB" b="0" i="0" u="none" strike="noStrike" kern="1200" cap="none" spc="0" normalizeH="0" baseline="0" noProof="0" dirty="0">
                <a:ln>
                  <a:noFill/>
                </a:ln>
                <a:solidFill>
                  <a:prstClr val="black"/>
                </a:solidFill>
                <a:effectLst/>
                <a:uLnTx/>
                <a:uFillTx/>
                <a:ea typeface="+mn-ea"/>
                <a:cs typeface="+mn-cs"/>
                <a:sym typeface="Wingdings" panose="05000000000000000000" pitchFamily="2" charset="2"/>
              </a:rPr>
              <a:t>Purpose = </a:t>
            </a:r>
            <a:r>
              <a:rPr kumimoji="0" lang="en-GB" b="0" i="0" u="none" strike="noStrike" kern="1200" cap="none" spc="0" normalizeH="0" baseline="0" noProof="0" dirty="0">
                <a:ln>
                  <a:noFill/>
                </a:ln>
                <a:solidFill>
                  <a:prstClr val="black"/>
                </a:solidFill>
                <a:effectLst/>
                <a:uLnTx/>
                <a:uFillTx/>
                <a:ea typeface="+mn-ea"/>
                <a:cs typeface="+mn-cs"/>
              </a:rPr>
              <a:t>to cover all living situations which amount to forms of homelessness across Europe</a:t>
            </a:r>
          </a:p>
          <a:p>
            <a:pPr marL="0" marR="0" lvl="0" indent="0" algn="just" defTabSz="457200" rtl="0" eaLnBrk="1" fontAlgn="auto" latinLnBrk="0" hangingPunct="1">
              <a:lnSpc>
                <a:spcPct val="100000"/>
              </a:lnSpc>
              <a:spcBef>
                <a:spcPts val="0"/>
              </a:spcBef>
              <a:spcAft>
                <a:spcPts val="0"/>
              </a:spcAft>
              <a:buClrTx/>
              <a:buSz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a:p>
            <a:pPr marL="342900" marR="0" lvl="0" indent="-342900" algn="just" defTabSz="4572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en-GB" sz="2200" b="0" i="0" u="none" strike="noStrike" kern="1200" cap="none" spc="0" normalizeH="0" baseline="0" noProof="0" dirty="0">
                <a:ln>
                  <a:noFill/>
                </a:ln>
                <a:solidFill>
                  <a:srgbClr val="FF0000"/>
                </a:solidFill>
                <a:effectLst/>
                <a:uLnTx/>
                <a:uFillTx/>
                <a:ea typeface="+mn-ea"/>
                <a:cs typeface="+mn-cs"/>
              </a:rPr>
              <a:t>4 main categories of living situations</a:t>
            </a:r>
          </a:p>
          <a:p>
            <a:pPr marL="800100" marR="0" lvl="1" indent="-3429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1" i="0" u="none" strike="noStrike" kern="1200" cap="none" spc="0" normalizeH="0" baseline="0" noProof="0" dirty="0">
                <a:ln>
                  <a:noFill/>
                </a:ln>
                <a:solidFill>
                  <a:prstClr val="black"/>
                </a:solidFill>
                <a:effectLst/>
                <a:uLnTx/>
                <a:uFillTx/>
                <a:ea typeface="+mn-ea"/>
                <a:cs typeface="+mn-cs"/>
              </a:rPr>
              <a:t>Rooflessness</a:t>
            </a:r>
            <a:r>
              <a:rPr kumimoji="0" lang="en-GB" sz="2200" b="0" i="0" u="none" strike="noStrike" kern="1200" cap="none" spc="0" normalizeH="0" baseline="0" noProof="0" dirty="0">
                <a:ln>
                  <a:noFill/>
                </a:ln>
                <a:solidFill>
                  <a:prstClr val="black"/>
                </a:solidFill>
                <a:effectLst/>
                <a:uLnTx/>
                <a:uFillTx/>
                <a:ea typeface="+mn-ea"/>
                <a:cs typeface="+mn-cs"/>
              </a:rPr>
              <a:t>: without a shelter of any kind, sleeping rough</a:t>
            </a:r>
          </a:p>
          <a:p>
            <a:pPr marL="800100" marR="0" lvl="1" indent="-3429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1" i="0" u="none" strike="noStrike" kern="1200" cap="none" spc="0" normalizeH="0" baseline="0" noProof="0" dirty="0">
                <a:ln>
                  <a:noFill/>
                </a:ln>
                <a:solidFill>
                  <a:prstClr val="black"/>
                </a:solidFill>
                <a:effectLst/>
                <a:uLnTx/>
                <a:uFillTx/>
                <a:ea typeface="+mn-ea"/>
                <a:cs typeface="+mn-cs"/>
              </a:rPr>
              <a:t>Houselessness</a:t>
            </a:r>
            <a:r>
              <a:rPr kumimoji="0" lang="en-GB" sz="2200" b="0" i="0" u="none" strike="noStrike" kern="1200" cap="none" spc="0" normalizeH="0" baseline="0" noProof="0" dirty="0">
                <a:ln>
                  <a:noFill/>
                </a:ln>
                <a:solidFill>
                  <a:prstClr val="black"/>
                </a:solidFill>
                <a:effectLst/>
                <a:uLnTx/>
                <a:uFillTx/>
                <a:ea typeface="+mn-ea"/>
                <a:cs typeface="+mn-cs"/>
              </a:rPr>
              <a:t>: with a place to sleep, but temporary, in institutions or shelter</a:t>
            </a:r>
          </a:p>
          <a:p>
            <a:pPr marL="800100" marR="0" lvl="1" indent="-3429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200" b="1" dirty="0">
                <a:solidFill>
                  <a:prstClr val="black"/>
                </a:solidFill>
              </a:rPr>
              <a:t>L</a:t>
            </a:r>
            <a:r>
              <a:rPr kumimoji="0" lang="en-GB" sz="2200" b="1" i="0" u="none" strike="noStrike" kern="1200" cap="none" spc="0" normalizeH="0" baseline="0" noProof="0" dirty="0">
                <a:ln>
                  <a:noFill/>
                </a:ln>
                <a:solidFill>
                  <a:prstClr val="black"/>
                </a:solidFill>
                <a:effectLst/>
                <a:uLnTx/>
                <a:uFillTx/>
                <a:ea typeface="+mn-ea"/>
                <a:cs typeface="+mn-cs"/>
              </a:rPr>
              <a:t>iving in insecure housing</a:t>
            </a:r>
            <a:r>
              <a:rPr kumimoji="0" lang="en-GB" sz="2200" b="0" i="0" u="none" strike="noStrike" kern="1200" cap="none" spc="0" normalizeH="0" baseline="0" noProof="0" dirty="0">
                <a:ln>
                  <a:noFill/>
                </a:ln>
                <a:solidFill>
                  <a:prstClr val="black"/>
                </a:solidFill>
                <a:effectLst/>
                <a:uLnTx/>
                <a:uFillTx/>
                <a:ea typeface="+mn-ea"/>
                <a:cs typeface="+mn-cs"/>
              </a:rPr>
              <a:t>: threatened with severe exclusion due to insecure tenancies, eviction, domestic violence</a:t>
            </a:r>
          </a:p>
          <a:p>
            <a:pPr marL="800100" marR="0" lvl="1" indent="-3429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200" b="1" dirty="0">
                <a:solidFill>
                  <a:prstClr val="black"/>
                </a:solidFill>
              </a:rPr>
              <a:t>L</a:t>
            </a:r>
            <a:r>
              <a:rPr kumimoji="0" lang="en-GB" sz="2200" b="1" i="0" u="none" strike="noStrike" kern="1200" cap="none" spc="0" normalizeH="0" baseline="0" noProof="0" dirty="0">
                <a:ln>
                  <a:noFill/>
                </a:ln>
                <a:solidFill>
                  <a:prstClr val="black"/>
                </a:solidFill>
                <a:effectLst/>
                <a:uLnTx/>
                <a:uFillTx/>
                <a:ea typeface="+mn-ea"/>
                <a:cs typeface="+mn-cs"/>
              </a:rPr>
              <a:t>iving in inadequate housing</a:t>
            </a:r>
            <a:r>
              <a:rPr kumimoji="0" lang="en-GB" sz="2200" b="0" i="0" u="none" strike="noStrike" kern="1200" cap="none" spc="0" normalizeH="0" baseline="0" noProof="0" dirty="0">
                <a:ln>
                  <a:noFill/>
                </a:ln>
                <a:solidFill>
                  <a:prstClr val="black"/>
                </a:solidFill>
                <a:effectLst/>
                <a:uLnTx/>
                <a:uFillTx/>
                <a:ea typeface="+mn-ea"/>
                <a:cs typeface="+mn-cs"/>
              </a:rPr>
              <a:t>: in caravans on illegal campsites, in unfit housing, in extreme overcrowding</a:t>
            </a:r>
          </a:p>
          <a:p>
            <a:endParaRPr lang="en-US" sz="1800" dirty="0"/>
          </a:p>
        </p:txBody>
      </p:sp>
    </p:spTree>
    <p:extLst>
      <p:ext uri="{BB962C8B-B14F-4D97-AF65-F5344CB8AC3E}">
        <p14:creationId xmlns:p14="http://schemas.microsoft.com/office/powerpoint/2010/main" val="3805935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descr="Interfaz de usuario gráfica, Texto, Aplicación, Correo electrónico&#10;&#10;Descripción generada automáticamente">
            <a:extLst>
              <a:ext uri="{FF2B5EF4-FFF2-40B4-BE49-F238E27FC236}">
                <a16:creationId xmlns:a16="http://schemas.microsoft.com/office/drawing/2014/main" id="{ECBC6BF3-B1BE-4AE3-9864-6BC5FA4E8900}"/>
              </a:ext>
            </a:extLst>
          </p:cNvPr>
          <p:cNvPicPr>
            <a:picLocks noChangeAspect="1"/>
          </p:cNvPicPr>
          <p:nvPr/>
        </p:nvPicPr>
        <p:blipFill rotWithShape="1">
          <a:blip r:embed="rId3"/>
          <a:srcRect l="27928" t="18596" r="29144" b="5088"/>
          <a:stretch/>
        </p:blipFill>
        <p:spPr>
          <a:xfrm>
            <a:off x="3133344" y="346084"/>
            <a:ext cx="6165870" cy="6165832"/>
          </a:xfrm>
          <a:prstGeom prst="rect">
            <a:avLst/>
          </a:prstGeom>
        </p:spPr>
      </p:pic>
    </p:spTree>
    <p:extLst>
      <p:ext uri="{BB962C8B-B14F-4D97-AF65-F5344CB8AC3E}">
        <p14:creationId xmlns:p14="http://schemas.microsoft.com/office/powerpoint/2010/main" val="37508625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21">
            <a:extLst>
              <a:ext uri="{FF2B5EF4-FFF2-40B4-BE49-F238E27FC236}">
                <a16:creationId xmlns:a16="http://schemas.microsoft.com/office/drawing/2014/main" id="{BE194971-2F2D-44B0-8AE6-FF2DCCEE0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Oval 5">
            <a:extLst>
              <a:ext uri="{FF2B5EF4-FFF2-40B4-BE49-F238E27FC236}">
                <a16:creationId xmlns:a16="http://schemas.microsoft.com/office/drawing/2014/main" id="{1FF9A61E-EB11-4C46-82E1-3E00A3B4B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6" name="Straight Connector 25">
            <a:extLst>
              <a:ext uri="{FF2B5EF4-FFF2-40B4-BE49-F238E27FC236}">
                <a16:creationId xmlns:a16="http://schemas.microsoft.com/office/drawing/2014/main" id="{5E564EB3-35F2-4EFF-87DC-642DC02052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7" name="Rectangle 27">
            <a:extLst>
              <a:ext uri="{FF2B5EF4-FFF2-40B4-BE49-F238E27FC236}">
                <a16:creationId xmlns:a16="http://schemas.microsoft.com/office/drawing/2014/main" id="{9ABC736F-FD1E-4980-876D-E5C387739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29">
            <a:extLst>
              <a:ext uri="{FF2B5EF4-FFF2-40B4-BE49-F238E27FC236}">
                <a16:creationId xmlns:a16="http://schemas.microsoft.com/office/drawing/2014/main" id="{8D98EE46-797C-45B8-8337-491B94E058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83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ítulo 5">
            <a:extLst>
              <a:ext uri="{FF2B5EF4-FFF2-40B4-BE49-F238E27FC236}">
                <a16:creationId xmlns:a16="http://schemas.microsoft.com/office/drawing/2014/main" id="{F37D7170-2E79-41BB-AF71-20776FD69596}"/>
              </a:ext>
            </a:extLst>
          </p:cNvPr>
          <p:cNvSpPr>
            <a:spLocks noGrp="1"/>
          </p:cNvSpPr>
          <p:nvPr>
            <p:ph type="title"/>
          </p:nvPr>
        </p:nvSpPr>
        <p:spPr>
          <a:xfrm>
            <a:off x="634501" y="640080"/>
            <a:ext cx="4019429" cy="3339348"/>
          </a:xfrm>
        </p:spPr>
        <p:txBody>
          <a:bodyPr vert="horz" lIns="91440" tIns="45720" rIns="91440" bIns="45720" rtlCol="0" anchor="b">
            <a:normAutofit/>
          </a:bodyPr>
          <a:lstStyle/>
          <a:p>
            <a:pPr algn="r"/>
            <a:r>
              <a:rPr lang="en-US" sz="4400" spc="200" dirty="0">
                <a:solidFill>
                  <a:srgbClr val="FFFFFF"/>
                </a:solidFill>
              </a:rPr>
              <a:t>European housing exclusion and homelessness</a:t>
            </a:r>
          </a:p>
        </p:txBody>
      </p:sp>
      <p:cxnSp>
        <p:nvCxnSpPr>
          <p:cNvPr id="32" name="Straight Connector 31">
            <a:extLst>
              <a:ext uri="{FF2B5EF4-FFF2-40B4-BE49-F238E27FC236}">
                <a16:creationId xmlns:a16="http://schemas.microsoft.com/office/drawing/2014/main" id="{4E4CA735-62CB-4665-AA7D-4A259E3F7CE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39130" y="4156010"/>
            <a:ext cx="356616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3915B512-930A-40F0-82A6-4895B71A9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396" y="0"/>
            <a:ext cx="6909991" cy="6858000"/>
          </a:xfrm>
          <a:prstGeom prst="rect">
            <a:avLst/>
          </a:prstGeom>
          <a:blipFill dpi="0" rotWithShape="1">
            <a:blip r:embed="rId3">
              <a:duotone>
                <a:schemeClr val="accent1">
                  <a:shade val="45000"/>
                  <a:satMod val="135000"/>
                </a:schemeClr>
                <a:prstClr val="white"/>
              </a:duotone>
            </a:blip>
            <a:srcRect/>
            <a:tile tx="6350" ty="-101600" sx="70000" sy="7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solidFill>
                <a:prstClr val="white"/>
              </a:solidFill>
            </a:endParaRPr>
          </a:p>
        </p:txBody>
      </p:sp>
    </p:spTree>
    <p:extLst>
      <p:ext uri="{BB962C8B-B14F-4D97-AF65-F5344CB8AC3E}">
        <p14:creationId xmlns:p14="http://schemas.microsoft.com/office/powerpoint/2010/main" val="35712557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2CB659-C192-6F9E-9C25-A349E76123C9}"/>
              </a:ext>
            </a:extLst>
          </p:cNvPr>
          <p:cNvPicPr>
            <a:picLocks noChangeAspect="1"/>
          </p:cNvPicPr>
          <p:nvPr/>
        </p:nvPicPr>
        <p:blipFill rotWithShape="1">
          <a:blip r:embed="rId3"/>
          <a:srcRect l="50260" t="32787" r="14406" b="7768"/>
          <a:stretch/>
        </p:blipFill>
        <p:spPr>
          <a:xfrm>
            <a:off x="1006021" y="1390650"/>
            <a:ext cx="5089978" cy="4816872"/>
          </a:xfrm>
          <a:prstGeom prst="rect">
            <a:avLst/>
          </a:prstGeom>
        </p:spPr>
      </p:pic>
      <p:pic>
        <p:nvPicPr>
          <p:cNvPr id="6" name="Picture 5">
            <a:extLst>
              <a:ext uri="{FF2B5EF4-FFF2-40B4-BE49-F238E27FC236}">
                <a16:creationId xmlns:a16="http://schemas.microsoft.com/office/drawing/2014/main" id="{44945046-72C4-A5A0-C463-C00B12784E4A}"/>
              </a:ext>
            </a:extLst>
          </p:cNvPr>
          <p:cNvPicPr>
            <a:picLocks noChangeAspect="1"/>
          </p:cNvPicPr>
          <p:nvPr/>
        </p:nvPicPr>
        <p:blipFill rotWithShape="1">
          <a:blip r:embed="rId4"/>
          <a:srcRect l="15958" t="29084" r="51157" b="11850"/>
          <a:stretch/>
        </p:blipFill>
        <p:spPr>
          <a:xfrm>
            <a:off x="6096001" y="1390650"/>
            <a:ext cx="5089978" cy="4816872"/>
          </a:xfrm>
          <a:prstGeom prst="rect">
            <a:avLst/>
          </a:prstGeom>
        </p:spPr>
      </p:pic>
      <p:sp>
        <p:nvSpPr>
          <p:cNvPr id="7" name="Title 6">
            <a:extLst>
              <a:ext uri="{FF2B5EF4-FFF2-40B4-BE49-F238E27FC236}">
                <a16:creationId xmlns:a16="http://schemas.microsoft.com/office/drawing/2014/main" id="{A12883C3-2B39-F35F-5E3B-9920F614EB51}"/>
              </a:ext>
            </a:extLst>
          </p:cNvPr>
          <p:cNvSpPr>
            <a:spLocks noGrp="1"/>
          </p:cNvSpPr>
          <p:nvPr>
            <p:ph type="title" idx="4294967295"/>
          </p:nvPr>
        </p:nvSpPr>
        <p:spPr>
          <a:xfrm>
            <a:off x="1649525" y="567304"/>
            <a:ext cx="9720263" cy="601663"/>
          </a:xfrm>
        </p:spPr>
        <p:txBody>
          <a:bodyPr>
            <a:normAutofit fontScale="90000"/>
          </a:bodyPr>
          <a:lstStyle/>
          <a:p>
            <a:r>
              <a:rPr lang="en-GB" dirty="0"/>
              <a:t>Housing exclusion in Europe: key statistics</a:t>
            </a:r>
          </a:p>
        </p:txBody>
      </p:sp>
      <p:sp>
        <p:nvSpPr>
          <p:cNvPr id="8" name="CuadroTexto 7">
            <a:extLst>
              <a:ext uri="{FF2B5EF4-FFF2-40B4-BE49-F238E27FC236}">
                <a16:creationId xmlns:a16="http://schemas.microsoft.com/office/drawing/2014/main" id="{90345D9F-C26F-F24F-6712-E0CEB02AA8C7}"/>
              </a:ext>
            </a:extLst>
          </p:cNvPr>
          <p:cNvSpPr txBox="1"/>
          <p:nvPr/>
        </p:nvSpPr>
        <p:spPr>
          <a:xfrm>
            <a:off x="301691" y="6290696"/>
            <a:ext cx="3862873" cy="430887"/>
          </a:xfrm>
          <a:prstGeom prst="rect">
            <a:avLst/>
          </a:prstGeom>
          <a:noFill/>
        </p:spPr>
        <p:txBody>
          <a:bodyPr wrap="square" rtlCol="0">
            <a:spAutoFit/>
          </a:bodyPr>
          <a:lstStyle/>
          <a:p>
            <a:r>
              <a:rPr lang="en-GB" sz="1100" i="1" dirty="0"/>
              <a:t>Source: </a:t>
            </a:r>
            <a:r>
              <a:rPr lang="en-GB" sz="1100" i="1" dirty="0">
                <a:solidFill>
                  <a:srgbClr val="6B9F25"/>
                </a:solidFill>
                <a:hlinkClick r:id="rId5">
                  <a:extLst>
                    <a:ext uri="{A12FA001-AC4F-418D-AE19-62706E023703}">
                      <ahyp:hlinkClr xmlns:ahyp="http://schemas.microsoft.com/office/drawing/2018/hyperlinkcolor" val="tx"/>
                    </a:ext>
                  </a:extLst>
                </a:hlinkClick>
              </a:rPr>
              <a:t>‘</a:t>
            </a:r>
            <a:r>
              <a:rPr lang="en-GB" sz="1100" i="1" dirty="0">
                <a:solidFill>
                  <a:schemeClr val="accent1"/>
                </a:solidFill>
                <a:hlinkClick r:id="rId5">
                  <a:extLst>
                    <a:ext uri="{A12FA001-AC4F-418D-AE19-62706E023703}">
                      <ahyp:hlinkClr xmlns:ahyp="http://schemas.microsoft.com/office/drawing/2018/hyperlinkcolor" val="tx"/>
                    </a:ext>
                  </a:extLst>
                </a:hlinkClick>
              </a:rPr>
              <a:t>Seventh overview of Housing exclusion in Europe</a:t>
            </a:r>
            <a:r>
              <a:rPr lang="en-GB" sz="1100" i="1" dirty="0"/>
              <a:t>’ (FEANTSA, 2022), extracted from EUROSTAT/EUSILC (2020</a:t>
            </a:r>
            <a:r>
              <a:rPr lang="es-ES" sz="1100" i="1" dirty="0"/>
              <a:t>)</a:t>
            </a:r>
          </a:p>
        </p:txBody>
      </p:sp>
    </p:spTree>
    <p:extLst>
      <p:ext uri="{BB962C8B-B14F-4D97-AF65-F5344CB8AC3E}">
        <p14:creationId xmlns:p14="http://schemas.microsoft.com/office/powerpoint/2010/main" val="2739346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12883C3-2B39-F35F-5E3B-9920F614EB51}"/>
              </a:ext>
            </a:extLst>
          </p:cNvPr>
          <p:cNvSpPr>
            <a:spLocks noGrp="1"/>
          </p:cNvSpPr>
          <p:nvPr>
            <p:ph type="title" idx="4294967295"/>
          </p:nvPr>
        </p:nvSpPr>
        <p:spPr>
          <a:xfrm>
            <a:off x="1466645" y="137987"/>
            <a:ext cx="9720263" cy="601663"/>
          </a:xfrm>
        </p:spPr>
        <p:txBody>
          <a:bodyPr>
            <a:normAutofit fontScale="90000"/>
          </a:bodyPr>
          <a:lstStyle/>
          <a:p>
            <a:r>
              <a:rPr lang="en-GB" dirty="0"/>
              <a:t>European index of housing exclusion 2022</a:t>
            </a:r>
          </a:p>
        </p:txBody>
      </p:sp>
      <p:sp>
        <p:nvSpPr>
          <p:cNvPr id="8" name="CuadroTexto 7">
            <a:extLst>
              <a:ext uri="{FF2B5EF4-FFF2-40B4-BE49-F238E27FC236}">
                <a16:creationId xmlns:a16="http://schemas.microsoft.com/office/drawing/2014/main" id="{90345D9F-C26F-F24F-6712-E0CEB02AA8C7}"/>
              </a:ext>
            </a:extLst>
          </p:cNvPr>
          <p:cNvSpPr txBox="1"/>
          <p:nvPr/>
        </p:nvSpPr>
        <p:spPr>
          <a:xfrm>
            <a:off x="301691" y="6290696"/>
            <a:ext cx="3862873" cy="430887"/>
          </a:xfrm>
          <a:prstGeom prst="rect">
            <a:avLst/>
          </a:prstGeom>
          <a:noFill/>
        </p:spPr>
        <p:txBody>
          <a:bodyPr wrap="square" rtlCol="0">
            <a:spAutoFit/>
          </a:bodyPr>
          <a:lstStyle/>
          <a:p>
            <a:r>
              <a:rPr lang="en-GB" sz="1100" i="1" dirty="0"/>
              <a:t>Source: </a:t>
            </a:r>
            <a:r>
              <a:rPr lang="en-GB" sz="1100" i="1" dirty="0">
                <a:solidFill>
                  <a:srgbClr val="6B9F25"/>
                </a:solidFill>
                <a:hlinkClick r:id="rId3">
                  <a:extLst>
                    <a:ext uri="{A12FA001-AC4F-418D-AE19-62706E023703}">
                      <ahyp:hlinkClr xmlns:ahyp="http://schemas.microsoft.com/office/drawing/2018/hyperlinkcolor" val="tx"/>
                    </a:ext>
                  </a:extLst>
                </a:hlinkClick>
              </a:rPr>
              <a:t>‘</a:t>
            </a:r>
            <a:r>
              <a:rPr lang="en-GB" sz="1100" i="1" dirty="0">
                <a:solidFill>
                  <a:schemeClr val="accent1"/>
                </a:solidFill>
                <a:hlinkClick r:id="rId3">
                  <a:extLst>
                    <a:ext uri="{A12FA001-AC4F-418D-AE19-62706E023703}">
                      <ahyp:hlinkClr xmlns:ahyp="http://schemas.microsoft.com/office/drawing/2018/hyperlinkcolor" val="tx"/>
                    </a:ext>
                  </a:extLst>
                </a:hlinkClick>
              </a:rPr>
              <a:t>Seventh overview of Housing exclusion in Europe</a:t>
            </a:r>
            <a:r>
              <a:rPr lang="en-GB" sz="1100" i="1" dirty="0"/>
              <a:t>’ (FEANTSA, 2022), extracted from EUROSTAT/EUSILC (2020</a:t>
            </a:r>
            <a:r>
              <a:rPr lang="es-ES" sz="1100" i="1" dirty="0"/>
              <a:t>)</a:t>
            </a:r>
          </a:p>
        </p:txBody>
      </p:sp>
      <p:pic>
        <p:nvPicPr>
          <p:cNvPr id="4" name="Picture 3">
            <a:extLst>
              <a:ext uri="{FF2B5EF4-FFF2-40B4-BE49-F238E27FC236}">
                <a16:creationId xmlns:a16="http://schemas.microsoft.com/office/drawing/2014/main" id="{A30914F1-8EFF-82C4-716A-D9F6EB9633FB}"/>
              </a:ext>
            </a:extLst>
          </p:cNvPr>
          <p:cNvPicPr>
            <a:picLocks noChangeAspect="1"/>
          </p:cNvPicPr>
          <p:nvPr/>
        </p:nvPicPr>
        <p:blipFill rotWithShape="1">
          <a:blip r:embed="rId4"/>
          <a:srcRect l="35446" t="33222" r="30089" b="8272"/>
          <a:stretch/>
        </p:blipFill>
        <p:spPr>
          <a:xfrm>
            <a:off x="717368" y="883787"/>
            <a:ext cx="5646856" cy="5392099"/>
          </a:xfrm>
          <a:prstGeom prst="rect">
            <a:avLst/>
          </a:prstGeom>
        </p:spPr>
      </p:pic>
      <p:pic>
        <p:nvPicPr>
          <p:cNvPr id="9" name="Picture 8">
            <a:extLst>
              <a:ext uri="{FF2B5EF4-FFF2-40B4-BE49-F238E27FC236}">
                <a16:creationId xmlns:a16="http://schemas.microsoft.com/office/drawing/2014/main" id="{AC1B4A1B-EA12-6B4F-1F29-A439CBAC951E}"/>
              </a:ext>
            </a:extLst>
          </p:cNvPr>
          <p:cNvPicPr>
            <a:picLocks noChangeAspect="1"/>
          </p:cNvPicPr>
          <p:nvPr/>
        </p:nvPicPr>
        <p:blipFill rotWithShape="1">
          <a:blip r:embed="rId5"/>
          <a:srcRect l="34158" t="29905" r="30090" b="10000"/>
          <a:stretch/>
        </p:blipFill>
        <p:spPr>
          <a:xfrm>
            <a:off x="6096000" y="738671"/>
            <a:ext cx="5378632" cy="5556927"/>
          </a:xfrm>
          <a:prstGeom prst="rect">
            <a:avLst/>
          </a:prstGeom>
        </p:spPr>
      </p:pic>
      <p:sp>
        <p:nvSpPr>
          <p:cNvPr id="6" name="CuadroTexto 7">
            <a:extLst>
              <a:ext uri="{FF2B5EF4-FFF2-40B4-BE49-F238E27FC236}">
                <a16:creationId xmlns:a16="http://schemas.microsoft.com/office/drawing/2014/main" id="{B98D071C-9940-FC0A-7730-2980375FE354}"/>
              </a:ext>
            </a:extLst>
          </p:cNvPr>
          <p:cNvSpPr txBox="1"/>
          <p:nvPr/>
        </p:nvSpPr>
        <p:spPr>
          <a:xfrm>
            <a:off x="8027438" y="6290696"/>
            <a:ext cx="4084320" cy="430887"/>
          </a:xfrm>
          <a:prstGeom prst="rect">
            <a:avLst/>
          </a:prstGeom>
          <a:noFill/>
        </p:spPr>
        <p:txBody>
          <a:bodyPr wrap="square" rtlCol="0">
            <a:spAutoFit/>
          </a:bodyPr>
          <a:lstStyle/>
          <a:p>
            <a:pPr algn="r"/>
            <a:r>
              <a:rPr lang="en-GB" sz="1100" i="1" dirty="0"/>
              <a:t>*Poor households are those where the equivalised income is below the threshold of 60% of the national equivalised median income (Eurostat) </a:t>
            </a:r>
            <a:endParaRPr lang="es-ES" sz="1100" i="1" dirty="0"/>
          </a:p>
        </p:txBody>
      </p:sp>
    </p:spTree>
    <p:extLst>
      <p:ext uri="{BB962C8B-B14F-4D97-AF65-F5344CB8AC3E}">
        <p14:creationId xmlns:p14="http://schemas.microsoft.com/office/powerpoint/2010/main" val="12296236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12883C3-2B39-F35F-5E3B-9920F614EB51}"/>
              </a:ext>
            </a:extLst>
          </p:cNvPr>
          <p:cNvSpPr>
            <a:spLocks noGrp="1"/>
          </p:cNvSpPr>
          <p:nvPr>
            <p:ph type="title" idx="4294967295"/>
          </p:nvPr>
        </p:nvSpPr>
        <p:spPr>
          <a:xfrm>
            <a:off x="1649525" y="567304"/>
            <a:ext cx="9720263" cy="601663"/>
          </a:xfrm>
        </p:spPr>
        <p:txBody>
          <a:bodyPr>
            <a:normAutofit fontScale="90000"/>
          </a:bodyPr>
          <a:lstStyle/>
          <a:p>
            <a:r>
              <a:rPr lang="en-GB" dirty="0"/>
              <a:t>European index of housing exclusion 2022</a:t>
            </a:r>
          </a:p>
        </p:txBody>
      </p:sp>
      <p:sp>
        <p:nvSpPr>
          <p:cNvPr id="8" name="CuadroTexto 7">
            <a:extLst>
              <a:ext uri="{FF2B5EF4-FFF2-40B4-BE49-F238E27FC236}">
                <a16:creationId xmlns:a16="http://schemas.microsoft.com/office/drawing/2014/main" id="{90345D9F-C26F-F24F-6712-E0CEB02AA8C7}"/>
              </a:ext>
            </a:extLst>
          </p:cNvPr>
          <p:cNvSpPr txBox="1"/>
          <p:nvPr/>
        </p:nvSpPr>
        <p:spPr>
          <a:xfrm>
            <a:off x="8215388" y="6290696"/>
            <a:ext cx="3862873" cy="430887"/>
          </a:xfrm>
          <a:prstGeom prst="rect">
            <a:avLst/>
          </a:prstGeom>
          <a:noFill/>
        </p:spPr>
        <p:txBody>
          <a:bodyPr wrap="square" rtlCol="0">
            <a:spAutoFit/>
          </a:bodyPr>
          <a:lstStyle/>
          <a:p>
            <a:pPr algn="r"/>
            <a:r>
              <a:rPr lang="en-GB" sz="1100" i="1" dirty="0"/>
              <a:t>Source: </a:t>
            </a:r>
            <a:r>
              <a:rPr lang="en-GB" sz="1100" i="1" dirty="0">
                <a:solidFill>
                  <a:srgbClr val="6B9F25"/>
                </a:solidFill>
                <a:hlinkClick r:id="rId3">
                  <a:extLst>
                    <a:ext uri="{A12FA001-AC4F-418D-AE19-62706E023703}">
                      <ahyp:hlinkClr xmlns:ahyp="http://schemas.microsoft.com/office/drawing/2018/hyperlinkcolor" val="tx"/>
                    </a:ext>
                  </a:extLst>
                </a:hlinkClick>
              </a:rPr>
              <a:t>‘</a:t>
            </a:r>
            <a:r>
              <a:rPr lang="en-GB" sz="1100" i="1" dirty="0">
                <a:solidFill>
                  <a:schemeClr val="accent1"/>
                </a:solidFill>
                <a:hlinkClick r:id="rId3">
                  <a:extLst>
                    <a:ext uri="{A12FA001-AC4F-418D-AE19-62706E023703}">
                      <ahyp:hlinkClr xmlns:ahyp="http://schemas.microsoft.com/office/drawing/2018/hyperlinkcolor" val="tx"/>
                    </a:ext>
                  </a:extLst>
                </a:hlinkClick>
              </a:rPr>
              <a:t>Seventh overview of Housing exclusion in Europe</a:t>
            </a:r>
            <a:r>
              <a:rPr lang="en-GB" sz="1100" i="1" dirty="0"/>
              <a:t>’ (FEANTSA, 2022), extracted from EUROSTAT/EUSILC (2020</a:t>
            </a:r>
            <a:r>
              <a:rPr lang="es-ES" sz="1100" i="1" dirty="0"/>
              <a:t>)</a:t>
            </a:r>
          </a:p>
        </p:txBody>
      </p:sp>
      <p:pic>
        <p:nvPicPr>
          <p:cNvPr id="3" name="Picture 2">
            <a:extLst>
              <a:ext uri="{FF2B5EF4-FFF2-40B4-BE49-F238E27FC236}">
                <a16:creationId xmlns:a16="http://schemas.microsoft.com/office/drawing/2014/main" id="{A32E2852-25B3-B4A2-1ED2-E808583039F6}"/>
              </a:ext>
            </a:extLst>
          </p:cNvPr>
          <p:cNvPicPr>
            <a:picLocks noChangeAspect="1"/>
          </p:cNvPicPr>
          <p:nvPr/>
        </p:nvPicPr>
        <p:blipFill rotWithShape="1">
          <a:blip r:embed="rId4"/>
          <a:srcRect l="20273" t="28095" r="53036" b="36032"/>
          <a:stretch/>
        </p:blipFill>
        <p:spPr>
          <a:xfrm>
            <a:off x="6095999" y="1895474"/>
            <a:ext cx="5653574" cy="4274261"/>
          </a:xfrm>
          <a:prstGeom prst="rect">
            <a:avLst/>
          </a:prstGeom>
        </p:spPr>
      </p:pic>
      <p:pic>
        <p:nvPicPr>
          <p:cNvPr id="6" name="Picture 5">
            <a:extLst>
              <a:ext uri="{FF2B5EF4-FFF2-40B4-BE49-F238E27FC236}">
                <a16:creationId xmlns:a16="http://schemas.microsoft.com/office/drawing/2014/main" id="{0720CCA1-F208-C899-5030-318C29CC256A}"/>
              </a:ext>
            </a:extLst>
          </p:cNvPr>
          <p:cNvPicPr>
            <a:picLocks noChangeAspect="1"/>
          </p:cNvPicPr>
          <p:nvPr/>
        </p:nvPicPr>
        <p:blipFill rotWithShape="1">
          <a:blip r:embed="rId5"/>
          <a:srcRect l="56429" t="33324" r="16250" b="20320"/>
          <a:stretch/>
        </p:blipFill>
        <p:spPr>
          <a:xfrm>
            <a:off x="255355" y="1299955"/>
            <a:ext cx="5653574" cy="5271533"/>
          </a:xfrm>
          <a:prstGeom prst="rect">
            <a:avLst/>
          </a:prstGeom>
        </p:spPr>
      </p:pic>
    </p:spTree>
    <p:extLst>
      <p:ext uri="{BB962C8B-B14F-4D97-AF65-F5344CB8AC3E}">
        <p14:creationId xmlns:p14="http://schemas.microsoft.com/office/powerpoint/2010/main" val="630939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11218</TotalTime>
  <Words>4580</Words>
  <Application>Microsoft Office PowerPoint</Application>
  <PresentationFormat>Widescreen</PresentationFormat>
  <Paragraphs>275</Paragraphs>
  <Slides>23</Slides>
  <Notes>23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Arial</vt:lpstr>
      <vt:lpstr>Arial Black</vt:lpstr>
      <vt:lpstr>Arial Nova</vt:lpstr>
      <vt:lpstr>Calibri</vt:lpstr>
      <vt:lpstr>Tw Cen MT</vt:lpstr>
      <vt:lpstr>Tw Cen MT Condensed</vt:lpstr>
      <vt:lpstr>Wingdings</vt:lpstr>
      <vt:lpstr>Wingdings 3</vt:lpstr>
      <vt:lpstr>Integral</vt:lpstr>
      <vt:lpstr>PowerPoint Presentation</vt:lpstr>
      <vt:lpstr>PowerPoint Presentation</vt:lpstr>
      <vt:lpstr>What is homelessness?</vt:lpstr>
      <vt:lpstr> FEANTSA  ETHOS classification  ETHOS - European Typology on Homelessness and Housing Exclusion </vt:lpstr>
      <vt:lpstr>PowerPoint Presentation</vt:lpstr>
      <vt:lpstr>European housing exclusion and homelessness</vt:lpstr>
      <vt:lpstr>Housing exclusion in Europe: key statistics</vt:lpstr>
      <vt:lpstr>European index of housing exclusion 2022</vt:lpstr>
      <vt:lpstr>European index of housing exclusion 2022</vt:lpstr>
      <vt:lpstr>PowerPoint Presentation</vt:lpstr>
      <vt:lpstr>PowerPoint Presentation</vt:lpstr>
      <vt:lpstr>Challenges in combatting homelessness </vt:lpstr>
      <vt:lpstr>The many faces of homelessness in Europe</vt:lpstr>
      <vt:lpstr>women and families  </vt:lpstr>
      <vt:lpstr>youth and LGBTIQ+</vt:lpstr>
      <vt:lpstr>migrants</vt:lpstr>
      <vt:lpstr>PowerPoint Presentation</vt:lpstr>
      <vt:lpstr>European Federation of National Organisations Working with Homeless people</vt:lpstr>
      <vt:lpstr>PowerPoint Presentation</vt:lpstr>
      <vt:lpstr>Solutions to homelessness</vt:lpstr>
      <vt:lpstr>Promising policies in Europe</vt:lpstr>
      <vt:lpstr>The role of the EU in addressing homelessness</vt:lpstr>
      <vt:lpstr>Thank you for your attention  www.Feantsa.org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Civic Observatory of the Rights of EU Citizens  (CORE)  Internal training / experience exchanges  Organised by ECAS, FEANTSA and MdM</dc:title>
  <dc:creator>Migration</dc:creator>
  <cp:lastModifiedBy>Information</cp:lastModifiedBy>
  <cp:revision>116</cp:revision>
  <dcterms:created xsi:type="dcterms:W3CDTF">2020-10-15T10:48:14Z</dcterms:created>
  <dcterms:modified xsi:type="dcterms:W3CDTF">2022-07-25T10:02:19Z</dcterms:modified>
</cp:coreProperties>
</file>