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48" r:id="rId2"/>
  </p:sldMasterIdLst>
  <p:notesMasterIdLst>
    <p:notesMasterId r:id="rId30"/>
  </p:notesMasterIdLst>
  <p:sldIdLst>
    <p:sldId id="302" r:id="rId3"/>
    <p:sldId id="360" r:id="rId4"/>
    <p:sldId id="258" r:id="rId5"/>
    <p:sldId id="264" r:id="rId6"/>
    <p:sldId id="307" r:id="rId7"/>
    <p:sldId id="265" r:id="rId8"/>
    <p:sldId id="266" r:id="rId9"/>
    <p:sldId id="263" r:id="rId10"/>
    <p:sldId id="284" r:id="rId11"/>
    <p:sldId id="256" r:id="rId12"/>
    <p:sldId id="269" r:id="rId13"/>
    <p:sldId id="290" r:id="rId14"/>
    <p:sldId id="268" r:id="rId15"/>
    <p:sldId id="285" r:id="rId16"/>
    <p:sldId id="286" r:id="rId17"/>
    <p:sldId id="287" r:id="rId18"/>
    <p:sldId id="288" r:id="rId19"/>
    <p:sldId id="289" r:id="rId20"/>
    <p:sldId id="299" r:id="rId21"/>
    <p:sldId id="304" r:id="rId22"/>
    <p:sldId id="303" r:id="rId23"/>
    <p:sldId id="297" r:id="rId24"/>
    <p:sldId id="361" r:id="rId25"/>
    <p:sldId id="300" r:id="rId26"/>
    <p:sldId id="279" r:id="rId27"/>
    <p:sldId id="301" r:id="rId28"/>
    <p:sldId id="36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a Barbu" initials="SB" lastIdx="4" clrIdx="0">
    <p:extLst>
      <p:ext uri="{19B8F6BF-5375-455C-9EA6-DF929625EA0E}">
        <p15:presenceInfo xmlns:p15="http://schemas.microsoft.com/office/powerpoint/2012/main" userId="Simona Barbu" providerId="None"/>
      </p:ext>
    </p:extLst>
  </p:cmAuthor>
  <p:cmAuthor id="2" name="Office Feantsa" initials="OF" lastIdx="5" clrIdx="1">
    <p:extLst>
      <p:ext uri="{19B8F6BF-5375-455C-9EA6-DF929625EA0E}">
        <p15:presenceInfo xmlns:p15="http://schemas.microsoft.com/office/powerpoint/2012/main" userId="S::office@feantsa.org::4c38fc1e-cafc-4f99-b6d3-f8fbd63ce4ff" providerId="AD"/>
      </p:ext>
    </p:extLst>
  </p:cmAuthor>
  <p:cmAuthor id="3" name="matt.bosio@gmail.com" initials="m" lastIdx="5" clrIdx="2">
    <p:extLst>
      <p:ext uri="{19B8F6BF-5375-455C-9EA6-DF929625EA0E}">
        <p15:presenceInfo xmlns:p15="http://schemas.microsoft.com/office/powerpoint/2012/main" userId="2494697b34de94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8971" autoAdjust="0"/>
    <p:restoredTop sz="59862" autoAdjust="0"/>
  </p:normalViewPr>
  <p:slideViewPr>
    <p:cSldViewPr snapToGrid="0">
      <p:cViewPr varScale="1">
        <p:scale>
          <a:sx n="52" d="100"/>
          <a:sy n="52" d="100"/>
        </p:scale>
        <p:origin x="1476" y="72"/>
      </p:cViewPr>
      <p:guideLst/>
    </p:cSldViewPr>
  </p:slideViewPr>
  <p:notesTextViewPr>
    <p:cViewPr>
      <p:scale>
        <a:sx n="1" d="1"/>
        <a:sy n="1" d="1"/>
      </p:scale>
      <p:origin x="0" y="0"/>
    </p:cViewPr>
  </p:notesTextViewPr>
  <p:notesViewPr>
    <p:cSldViewPr snapToGrid="0">
      <p:cViewPr varScale="1">
        <p:scale>
          <a:sx n="67" d="100"/>
          <a:sy n="67" d="100"/>
        </p:scale>
        <p:origin x="283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1FAC0-EBA2-4C31-A464-C192AC88119E}" type="doc">
      <dgm:prSet loTypeId="urn:microsoft.com/office/officeart/2005/8/layout/hList1" loCatId="list" qsTypeId="urn:microsoft.com/office/officeart/2005/8/quickstyle/simple1" qsCatId="simple" csTypeId="urn:microsoft.com/office/officeart/2005/8/colors/colorful2" csCatId="colorful" phldr="1"/>
      <dgm:spPr/>
    </dgm:pt>
    <dgm:pt modelId="{4998A0CD-B086-4473-99D2-BCDE024E7113}">
      <dgm:prSet phldrT="[Text]"/>
      <dgm:spPr/>
      <dgm:t>
        <a:bodyPr/>
        <a:lstStyle/>
        <a:p>
          <a:r>
            <a:rPr lang="en-US" dirty="0"/>
            <a:t>National insufficiency</a:t>
          </a:r>
        </a:p>
      </dgm:t>
    </dgm:pt>
    <dgm:pt modelId="{086B7DBD-1163-4603-B0C0-EC63F9CF2312}" type="parTrans" cxnId="{E15CA12A-42F4-4DF6-AB9C-BF83F0A35C06}">
      <dgm:prSet/>
      <dgm:spPr/>
      <dgm:t>
        <a:bodyPr/>
        <a:lstStyle/>
        <a:p>
          <a:endParaRPr lang="en-US"/>
        </a:p>
      </dgm:t>
    </dgm:pt>
    <dgm:pt modelId="{40BB9725-0662-49C1-8085-1E15EA200FCF}" type="sibTrans" cxnId="{E15CA12A-42F4-4DF6-AB9C-BF83F0A35C06}">
      <dgm:prSet/>
      <dgm:spPr/>
      <dgm:t>
        <a:bodyPr/>
        <a:lstStyle/>
        <a:p>
          <a:endParaRPr lang="en-US"/>
        </a:p>
      </dgm:t>
    </dgm:pt>
    <dgm:pt modelId="{4D4A30C6-5483-4391-BADB-5D41052B6308}">
      <dgm:prSet phldrT="[Text]"/>
      <dgm:spPr/>
      <dgm:t>
        <a:bodyPr/>
        <a:lstStyle/>
        <a:p>
          <a:r>
            <a:rPr lang="en-US" dirty="0"/>
            <a:t>Added value</a:t>
          </a:r>
        </a:p>
      </dgm:t>
    </dgm:pt>
    <dgm:pt modelId="{3B7135D5-FFAC-496C-9323-BC54327361C1}" type="parTrans" cxnId="{1DF4D3F9-18C2-4178-98D7-F58BB16B0795}">
      <dgm:prSet/>
      <dgm:spPr/>
      <dgm:t>
        <a:bodyPr/>
        <a:lstStyle/>
        <a:p>
          <a:endParaRPr lang="en-US"/>
        </a:p>
      </dgm:t>
    </dgm:pt>
    <dgm:pt modelId="{011A8A3A-C2F0-431F-80E2-AEE64563E7D8}" type="sibTrans" cxnId="{1DF4D3F9-18C2-4178-98D7-F58BB16B0795}">
      <dgm:prSet/>
      <dgm:spPr/>
      <dgm:t>
        <a:bodyPr/>
        <a:lstStyle/>
        <a:p>
          <a:endParaRPr lang="en-US"/>
        </a:p>
      </dgm:t>
    </dgm:pt>
    <dgm:pt modelId="{AAA3DEC4-E02B-45EC-A52B-A507E58B031B}">
      <dgm:prSet phldrT="[Text]"/>
      <dgm:spPr/>
      <dgm:t>
        <a:bodyPr/>
        <a:lstStyle/>
        <a:p>
          <a:r>
            <a:rPr lang="en-US" dirty="0"/>
            <a:t>The EU can act</a:t>
          </a:r>
        </a:p>
      </dgm:t>
    </dgm:pt>
    <dgm:pt modelId="{4E4D959A-4AE5-43EC-A233-A69D1CFCAD41}" type="parTrans" cxnId="{3B118BA1-6C5D-450D-8176-6B94F162E716}">
      <dgm:prSet/>
      <dgm:spPr/>
      <dgm:t>
        <a:bodyPr/>
        <a:lstStyle/>
        <a:p>
          <a:endParaRPr lang="en-US"/>
        </a:p>
      </dgm:t>
    </dgm:pt>
    <dgm:pt modelId="{E29ED460-5250-4558-8881-D64A850AD938}" type="sibTrans" cxnId="{3B118BA1-6C5D-450D-8176-6B94F162E716}">
      <dgm:prSet/>
      <dgm:spPr/>
      <dgm:t>
        <a:bodyPr/>
        <a:lstStyle/>
        <a:p>
          <a:endParaRPr lang="en-US"/>
        </a:p>
      </dgm:t>
    </dgm:pt>
    <dgm:pt modelId="{ABB6B374-A685-4080-B2FA-5106E91EEB85}">
      <dgm:prSet/>
      <dgm:spPr/>
      <dgm:t>
        <a:bodyPr/>
        <a:lstStyle/>
        <a:p>
          <a:pPr algn="ctr">
            <a:buFontTx/>
            <a:buNone/>
          </a:pPr>
          <a:r>
            <a:rPr lang="en-US" dirty="0"/>
            <a:t>The EU must not act unless it can better achieve the same objective</a:t>
          </a:r>
        </a:p>
      </dgm:t>
    </dgm:pt>
    <dgm:pt modelId="{9E659EDC-B353-466C-98D3-D4E2041681E5}" type="parTrans" cxnId="{B14FE48A-F470-4C37-830D-10BACAD5836E}">
      <dgm:prSet/>
      <dgm:spPr/>
      <dgm:t>
        <a:bodyPr/>
        <a:lstStyle/>
        <a:p>
          <a:endParaRPr lang="en-US"/>
        </a:p>
      </dgm:t>
    </dgm:pt>
    <dgm:pt modelId="{13FB0430-7AB2-4B80-ADA4-5C0AE36DED74}" type="sibTrans" cxnId="{B14FE48A-F470-4C37-830D-10BACAD5836E}">
      <dgm:prSet/>
      <dgm:spPr/>
      <dgm:t>
        <a:bodyPr/>
        <a:lstStyle/>
        <a:p>
          <a:endParaRPr lang="en-US"/>
        </a:p>
      </dgm:t>
    </dgm:pt>
    <dgm:pt modelId="{5DFC039C-261C-49E1-B102-4F6EB1458FED}">
      <dgm:prSet/>
      <dgm:spPr/>
      <dgm:t>
        <a:bodyPr/>
        <a:lstStyle/>
        <a:p>
          <a:pPr algn="ctr">
            <a:buFontTx/>
            <a:buNone/>
          </a:pPr>
          <a:r>
            <a:rPr lang="en-US" dirty="0"/>
            <a:t>Monitoring</a:t>
          </a:r>
        </a:p>
      </dgm:t>
    </dgm:pt>
    <dgm:pt modelId="{B7BA2F46-FBC8-4047-B77C-F11A7AE82656}" type="parTrans" cxnId="{2284310D-8AFB-4485-B751-75143E4AAC6C}">
      <dgm:prSet/>
      <dgm:spPr/>
      <dgm:t>
        <a:bodyPr/>
        <a:lstStyle/>
        <a:p>
          <a:endParaRPr lang="en-US"/>
        </a:p>
      </dgm:t>
    </dgm:pt>
    <dgm:pt modelId="{13CEDEE0-7F7D-42D1-B5B8-DD41EADFA817}" type="sibTrans" cxnId="{2284310D-8AFB-4485-B751-75143E4AAC6C}">
      <dgm:prSet/>
      <dgm:spPr/>
      <dgm:t>
        <a:bodyPr/>
        <a:lstStyle/>
        <a:p>
          <a:endParaRPr lang="en-US"/>
        </a:p>
      </dgm:t>
    </dgm:pt>
    <dgm:pt modelId="{D2736975-D1A4-4809-B856-37113091D262}">
      <dgm:prSet/>
      <dgm:spPr/>
      <dgm:t>
        <a:bodyPr/>
        <a:lstStyle/>
        <a:p>
          <a:pPr algn="ctr">
            <a:buFontTx/>
            <a:buNone/>
          </a:pPr>
          <a:r>
            <a:rPr lang="en-US" dirty="0"/>
            <a:t>The objectives cannot be sufficiently achieved by MS</a:t>
          </a:r>
        </a:p>
      </dgm:t>
    </dgm:pt>
    <dgm:pt modelId="{E1957E48-B33C-44AD-BD94-99E3B1495CCE}" type="sibTrans" cxnId="{B2E1F2D9-3628-493A-B13D-1B284D82AF4B}">
      <dgm:prSet/>
      <dgm:spPr/>
      <dgm:t>
        <a:bodyPr/>
        <a:lstStyle/>
        <a:p>
          <a:endParaRPr lang="en-US"/>
        </a:p>
      </dgm:t>
    </dgm:pt>
    <dgm:pt modelId="{CE799A8B-FCC6-49E2-B20B-309125462593}" type="parTrans" cxnId="{B2E1F2D9-3628-493A-B13D-1B284D82AF4B}">
      <dgm:prSet/>
      <dgm:spPr/>
      <dgm:t>
        <a:bodyPr/>
        <a:lstStyle/>
        <a:p>
          <a:endParaRPr lang="en-US"/>
        </a:p>
      </dgm:t>
    </dgm:pt>
    <dgm:pt modelId="{D57CB91E-93CF-436A-8914-B88594CF1838}">
      <dgm:prSet/>
      <dgm:spPr/>
      <dgm:t>
        <a:bodyPr/>
        <a:lstStyle/>
        <a:p>
          <a:pPr algn="ctr">
            <a:buFontTx/>
            <a:buNone/>
          </a:pPr>
          <a:endParaRPr lang="en-US" dirty="0"/>
        </a:p>
      </dgm:t>
    </dgm:pt>
    <dgm:pt modelId="{6C0BB208-16FA-4EBE-B906-819847FD4BFB}" type="parTrans" cxnId="{ECE156BF-A3A7-4801-9854-CFC8ED6B5714}">
      <dgm:prSet/>
      <dgm:spPr/>
      <dgm:t>
        <a:bodyPr/>
        <a:lstStyle/>
        <a:p>
          <a:endParaRPr lang="en-US"/>
        </a:p>
      </dgm:t>
    </dgm:pt>
    <dgm:pt modelId="{E0194238-EA54-4AF7-B183-46975350751B}" type="sibTrans" cxnId="{ECE156BF-A3A7-4801-9854-CFC8ED6B5714}">
      <dgm:prSet/>
      <dgm:spPr/>
      <dgm:t>
        <a:bodyPr/>
        <a:lstStyle/>
        <a:p>
          <a:endParaRPr lang="en-US"/>
        </a:p>
      </dgm:t>
    </dgm:pt>
    <dgm:pt modelId="{637B94D5-6283-43AF-9C71-0AFF38F2C813}">
      <dgm:prSet/>
      <dgm:spPr/>
      <dgm:t>
        <a:bodyPr/>
        <a:lstStyle/>
        <a:p>
          <a:pPr algn="ctr">
            <a:buFontTx/>
            <a:buNone/>
          </a:pPr>
          <a:endParaRPr lang="en-US" dirty="0"/>
        </a:p>
      </dgm:t>
    </dgm:pt>
    <dgm:pt modelId="{31AD1F2D-484A-417D-8F00-5B2E83E3A635}" type="parTrans" cxnId="{970D1806-DC20-4702-AAE2-84259D246FDA}">
      <dgm:prSet/>
      <dgm:spPr/>
      <dgm:t>
        <a:bodyPr/>
        <a:lstStyle/>
        <a:p>
          <a:endParaRPr lang="en-US"/>
        </a:p>
      </dgm:t>
    </dgm:pt>
    <dgm:pt modelId="{E3FAEA65-F902-4F8D-9364-E370C17194F2}" type="sibTrans" cxnId="{970D1806-DC20-4702-AAE2-84259D246FDA}">
      <dgm:prSet/>
      <dgm:spPr/>
      <dgm:t>
        <a:bodyPr/>
        <a:lstStyle/>
        <a:p>
          <a:endParaRPr lang="en-US"/>
        </a:p>
      </dgm:t>
    </dgm:pt>
    <dgm:pt modelId="{67D6E976-F957-4EE0-8773-358C8F5F03B0}">
      <dgm:prSet/>
      <dgm:spPr/>
      <dgm:t>
        <a:bodyPr/>
        <a:lstStyle/>
        <a:p>
          <a:pPr algn="ctr">
            <a:buFontTx/>
            <a:buNone/>
          </a:pPr>
          <a:r>
            <a:rPr lang="en-US" dirty="0"/>
            <a:t>by national parliaments and EU Court of justice</a:t>
          </a:r>
        </a:p>
      </dgm:t>
    </dgm:pt>
    <dgm:pt modelId="{B9BDAA9F-F58D-417A-AADF-C4D622F4A087}" type="parTrans" cxnId="{80AC70D6-E238-4D9A-8D50-E16B4E9BD576}">
      <dgm:prSet/>
      <dgm:spPr/>
      <dgm:t>
        <a:bodyPr/>
        <a:lstStyle/>
        <a:p>
          <a:endParaRPr lang="en-US"/>
        </a:p>
      </dgm:t>
    </dgm:pt>
    <dgm:pt modelId="{AB580D5B-26DB-4B6D-918A-6087CCA872EF}" type="sibTrans" cxnId="{80AC70D6-E238-4D9A-8D50-E16B4E9BD576}">
      <dgm:prSet/>
      <dgm:spPr/>
      <dgm:t>
        <a:bodyPr/>
        <a:lstStyle/>
        <a:p>
          <a:endParaRPr lang="en-US"/>
        </a:p>
      </dgm:t>
    </dgm:pt>
    <dgm:pt modelId="{ED2BC70E-A47F-43A3-ADEB-0B11946570A3}">
      <dgm:prSet/>
      <dgm:spPr/>
      <dgm:t>
        <a:bodyPr/>
        <a:lstStyle/>
        <a:p>
          <a:pPr algn="ctr">
            <a:buFontTx/>
            <a:buNone/>
          </a:pPr>
          <a:endParaRPr lang="en-US" dirty="0"/>
        </a:p>
      </dgm:t>
    </dgm:pt>
    <dgm:pt modelId="{0518DFC3-507C-4322-A99A-087C7B99DE84}" type="parTrans" cxnId="{E944B792-5DE2-467A-8AA2-64FA2F0F4C19}">
      <dgm:prSet/>
      <dgm:spPr/>
      <dgm:t>
        <a:bodyPr/>
        <a:lstStyle/>
        <a:p>
          <a:endParaRPr lang="en-US"/>
        </a:p>
      </dgm:t>
    </dgm:pt>
    <dgm:pt modelId="{4C1BFCA1-1866-4192-854B-064515001621}" type="sibTrans" cxnId="{E944B792-5DE2-467A-8AA2-64FA2F0F4C19}">
      <dgm:prSet/>
      <dgm:spPr/>
      <dgm:t>
        <a:bodyPr/>
        <a:lstStyle/>
        <a:p>
          <a:endParaRPr lang="en-US"/>
        </a:p>
      </dgm:t>
    </dgm:pt>
    <dgm:pt modelId="{E1C4F126-48A5-4A70-8589-B27E28630BD2}">
      <dgm:prSet/>
      <dgm:spPr/>
      <dgm:t>
        <a:bodyPr/>
        <a:lstStyle/>
        <a:p>
          <a:pPr algn="ctr">
            <a:buFontTx/>
            <a:buNone/>
          </a:pPr>
          <a:endParaRPr lang="en-US" dirty="0"/>
        </a:p>
      </dgm:t>
    </dgm:pt>
    <dgm:pt modelId="{C6AE7A4B-F8C0-4A12-89CB-E3FF8471687D}" type="parTrans" cxnId="{8889B54E-2A4F-47B6-BB61-0A56F3F6D9E2}">
      <dgm:prSet/>
      <dgm:spPr/>
      <dgm:t>
        <a:bodyPr/>
        <a:lstStyle/>
        <a:p>
          <a:endParaRPr lang="en-US"/>
        </a:p>
      </dgm:t>
    </dgm:pt>
    <dgm:pt modelId="{0237FB49-4D89-4CA6-9AC4-3B66D206ECA8}" type="sibTrans" cxnId="{8889B54E-2A4F-47B6-BB61-0A56F3F6D9E2}">
      <dgm:prSet/>
      <dgm:spPr/>
      <dgm:t>
        <a:bodyPr/>
        <a:lstStyle/>
        <a:p>
          <a:endParaRPr lang="en-US"/>
        </a:p>
      </dgm:t>
    </dgm:pt>
    <dgm:pt modelId="{633ECB36-E81D-460C-ADE4-3440DF0BC71E}" type="pres">
      <dgm:prSet presAssocID="{0E91FAC0-EBA2-4C31-A464-C192AC88119E}" presName="Name0" presStyleCnt="0">
        <dgm:presLayoutVars>
          <dgm:dir/>
          <dgm:animLvl val="lvl"/>
          <dgm:resizeHandles val="exact"/>
        </dgm:presLayoutVars>
      </dgm:prSet>
      <dgm:spPr/>
    </dgm:pt>
    <dgm:pt modelId="{2ADB2331-6E46-4EDC-9CF4-F3E79F50761C}" type="pres">
      <dgm:prSet presAssocID="{4998A0CD-B086-4473-99D2-BCDE024E7113}" presName="composite" presStyleCnt="0"/>
      <dgm:spPr/>
    </dgm:pt>
    <dgm:pt modelId="{0430BDC2-9073-4339-A994-38BD7FE2165A}" type="pres">
      <dgm:prSet presAssocID="{4998A0CD-B086-4473-99D2-BCDE024E7113}" presName="parTx" presStyleLbl="alignNode1" presStyleIdx="0" presStyleCnt="3">
        <dgm:presLayoutVars>
          <dgm:chMax val="0"/>
          <dgm:chPref val="0"/>
          <dgm:bulletEnabled val="1"/>
        </dgm:presLayoutVars>
      </dgm:prSet>
      <dgm:spPr/>
    </dgm:pt>
    <dgm:pt modelId="{01EDD94D-8DC9-46F5-A587-22D9A87C86E1}" type="pres">
      <dgm:prSet presAssocID="{4998A0CD-B086-4473-99D2-BCDE024E7113}" presName="desTx" presStyleLbl="alignAccFollowNode1" presStyleIdx="0" presStyleCnt="3" custLinFactNeighborX="-3155" custLinFactNeighborY="6648">
        <dgm:presLayoutVars>
          <dgm:bulletEnabled val="1"/>
        </dgm:presLayoutVars>
      </dgm:prSet>
      <dgm:spPr/>
    </dgm:pt>
    <dgm:pt modelId="{F1C1673E-BF20-4132-8180-A86B8B7A93C5}" type="pres">
      <dgm:prSet presAssocID="{40BB9725-0662-49C1-8085-1E15EA200FCF}" presName="space" presStyleCnt="0"/>
      <dgm:spPr/>
    </dgm:pt>
    <dgm:pt modelId="{C5934A45-138F-44C0-804B-6BAD3BF74FCE}" type="pres">
      <dgm:prSet presAssocID="{4D4A30C6-5483-4391-BADB-5D41052B6308}" presName="composite" presStyleCnt="0"/>
      <dgm:spPr/>
    </dgm:pt>
    <dgm:pt modelId="{37DA6B0B-7679-4915-B178-12883FB43B08}" type="pres">
      <dgm:prSet presAssocID="{4D4A30C6-5483-4391-BADB-5D41052B6308}" presName="parTx" presStyleLbl="alignNode1" presStyleIdx="1" presStyleCnt="3">
        <dgm:presLayoutVars>
          <dgm:chMax val="0"/>
          <dgm:chPref val="0"/>
          <dgm:bulletEnabled val="1"/>
        </dgm:presLayoutVars>
      </dgm:prSet>
      <dgm:spPr/>
    </dgm:pt>
    <dgm:pt modelId="{47DBC1C3-60ED-403C-ABBF-FF98433D7A37}" type="pres">
      <dgm:prSet presAssocID="{4D4A30C6-5483-4391-BADB-5D41052B6308}" presName="desTx" presStyleLbl="alignAccFollowNode1" presStyleIdx="1" presStyleCnt="3">
        <dgm:presLayoutVars>
          <dgm:bulletEnabled val="1"/>
        </dgm:presLayoutVars>
      </dgm:prSet>
      <dgm:spPr/>
    </dgm:pt>
    <dgm:pt modelId="{981ED977-0E68-4B7D-AD28-0ED98E934256}" type="pres">
      <dgm:prSet presAssocID="{011A8A3A-C2F0-431F-80E2-AEE64563E7D8}" presName="space" presStyleCnt="0"/>
      <dgm:spPr/>
    </dgm:pt>
    <dgm:pt modelId="{EB2E3EA0-76E7-4B5D-B168-93C4AF94B8DD}" type="pres">
      <dgm:prSet presAssocID="{AAA3DEC4-E02B-45EC-A52B-A507E58B031B}" presName="composite" presStyleCnt="0"/>
      <dgm:spPr/>
    </dgm:pt>
    <dgm:pt modelId="{36A93291-FDA9-4BE0-BDCA-E604023D2B38}" type="pres">
      <dgm:prSet presAssocID="{AAA3DEC4-E02B-45EC-A52B-A507E58B031B}" presName="parTx" presStyleLbl="alignNode1" presStyleIdx="2" presStyleCnt="3" custLinFactNeighborX="15226" custLinFactNeighborY="-1410">
        <dgm:presLayoutVars>
          <dgm:chMax val="0"/>
          <dgm:chPref val="0"/>
          <dgm:bulletEnabled val="1"/>
        </dgm:presLayoutVars>
      </dgm:prSet>
      <dgm:spPr/>
    </dgm:pt>
    <dgm:pt modelId="{431BE0AB-4405-498C-A4F7-E811202D90FC}" type="pres">
      <dgm:prSet presAssocID="{AAA3DEC4-E02B-45EC-A52B-A507E58B031B}" presName="desTx" presStyleLbl="alignAccFollowNode1" presStyleIdx="2" presStyleCnt="3">
        <dgm:presLayoutVars>
          <dgm:bulletEnabled val="1"/>
        </dgm:presLayoutVars>
      </dgm:prSet>
      <dgm:spPr/>
    </dgm:pt>
  </dgm:ptLst>
  <dgm:cxnLst>
    <dgm:cxn modelId="{970D1806-DC20-4702-AAE2-84259D246FDA}" srcId="{4D4A30C6-5483-4391-BADB-5D41052B6308}" destId="{637B94D5-6283-43AF-9C71-0AFF38F2C813}" srcOrd="2" destOrd="0" parTransId="{31AD1F2D-484A-417D-8F00-5B2E83E3A635}" sibTransId="{E3FAEA65-F902-4F8D-9364-E370C17194F2}"/>
    <dgm:cxn modelId="{F2CE690A-CA6C-4D79-8469-77305FAF3A3A}" type="presOf" srcId="{D2736975-D1A4-4809-B856-37113091D262}" destId="{01EDD94D-8DC9-46F5-A587-22D9A87C86E1}" srcOrd="0" destOrd="1" presId="urn:microsoft.com/office/officeart/2005/8/layout/hList1"/>
    <dgm:cxn modelId="{2284310D-8AFB-4485-B751-75143E4AAC6C}" srcId="{AAA3DEC4-E02B-45EC-A52B-A507E58B031B}" destId="{5DFC039C-261C-49E1-B102-4F6EB1458FED}" srcOrd="1" destOrd="0" parTransId="{B7BA2F46-FBC8-4047-B77C-F11A7AE82656}" sibTransId="{13CEDEE0-7F7D-42D1-B5B8-DD41EADFA817}"/>
    <dgm:cxn modelId="{2613400F-D531-4C83-A00B-745D2E41486B}" type="presOf" srcId="{E1C4F126-48A5-4A70-8589-B27E28630BD2}" destId="{431BE0AB-4405-498C-A4F7-E811202D90FC}" srcOrd="0" destOrd="0" presId="urn:microsoft.com/office/officeart/2005/8/layout/hList1"/>
    <dgm:cxn modelId="{E15CA12A-42F4-4DF6-AB9C-BF83F0A35C06}" srcId="{0E91FAC0-EBA2-4C31-A464-C192AC88119E}" destId="{4998A0CD-B086-4473-99D2-BCDE024E7113}" srcOrd="0" destOrd="0" parTransId="{086B7DBD-1163-4603-B0C0-EC63F9CF2312}" sibTransId="{40BB9725-0662-49C1-8085-1E15EA200FCF}"/>
    <dgm:cxn modelId="{8ECBDD30-7064-4E56-A98C-D4818017313D}" type="presOf" srcId="{4998A0CD-B086-4473-99D2-BCDE024E7113}" destId="{0430BDC2-9073-4339-A994-38BD7FE2165A}" srcOrd="0" destOrd="0" presId="urn:microsoft.com/office/officeart/2005/8/layout/hList1"/>
    <dgm:cxn modelId="{483B9C3D-2021-43B5-9E4C-11E02ABF0D1B}" type="presOf" srcId="{637B94D5-6283-43AF-9C71-0AFF38F2C813}" destId="{47DBC1C3-60ED-403C-ABBF-FF98433D7A37}" srcOrd="0" destOrd="2" presId="urn:microsoft.com/office/officeart/2005/8/layout/hList1"/>
    <dgm:cxn modelId="{A2CE0461-3578-498B-8B0B-FDE4759D5004}" type="presOf" srcId="{AAA3DEC4-E02B-45EC-A52B-A507E58B031B}" destId="{36A93291-FDA9-4BE0-BDCA-E604023D2B38}" srcOrd="0" destOrd="0" presId="urn:microsoft.com/office/officeart/2005/8/layout/hList1"/>
    <dgm:cxn modelId="{2B2BD764-8AB7-42CF-A35A-05B429727026}" type="presOf" srcId="{4D4A30C6-5483-4391-BADB-5D41052B6308}" destId="{37DA6B0B-7679-4915-B178-12883FB43B08}" srcOrd="0" destOrd="0" presId="urn:microsoft.com/office/officeart/2005/8/layout/hList1"/>
    <dgm:cxn modelId="{8889B54E-2A4F-47B6-BB61-0A56F3F6D9E2}" srcId="{AAA3DEC4-E02B-45EC-A52B-A507E58B031B}" destId="{E1C4F126-48A5-4A70-8589-B27E28630BD2}" srcOrd="0" destOrd="0" parTransId="{C6AE7A4B-F8C0-4A12-89CB-E3FF8471687D}" sibTransId="{0237FB49-4D89-4CA6-9AC4-3B66D206ECA8}"/>
    <dgm:cxn modelId="{82405951-C956-4056-B9DE-D22B0B62FF93}" type="presOf" srcId="{67D6E976-F957-4EE0-8773-358C8F5F03B0}" destId="{431BE0AB-4405-498C-A4F7-E811202D90FC}" srcOrd="0" destOrd="2" presId="urn:microsoft.com/office/officeart/2005/8/layout/hList1"/>
    <dgm:cxn modelId="{F901497A-FBBE-44A8-A2F7-41AD86048302}" type="presOf" srcId="{D57CB91E-93CF-436A-8914-B88594CF1838}" destId="{01EDD94D-8DC9-46F5-A587-22D9A87C86E1}" srcOrd="0" destOrd="0" presId="urn:microsoft.com/office/officeart/2005/8/layout/hList1"/>
    <dgm:cxn modelId="{B14FE48A-F470-4C37-830D-10BACAD5836E}" srcId="{4D4A30C6-5483-4391-BADB-5D41052B6308}" destId="{ABB6B374-A685-4080-B2FA-5106E91EEB85}" srcOrd="1" destOrd="0" parTransId="{9E659EDC-B353-466C-98D3-D4E2041681E5}" sibTransId="{13FB0430-7AB2-4B80-ADA4-5C0AE36DED74}"/>
    <dgm:cxn modelId="{E944B792-5DE2-467A-8AA2-64FA2F0F4C19}" srcId="{4D4A30C6-5483-4391-BADB-5D41052B6308}" destId="{ED2BC70E-A47F-43A3-ADEB-0B11946570A3}" srcOrd="0" destOrd="0" parTransId="{0518DFC3-507C-4322-A99A-087C7B99DE84}" sibTransId="{4C1BFCA1-1866-4192-854B-064515001621}"/>
    <dgm:cxn modelId="{2C27199F-E366-4697-997C-2E10281E3CF4}" type="presOf" srcId="{5DFC039C-261C-49E1-B102-4F6EB1458FED}" destId="{431BE0AB-4405-498C-A4F7-E811202D90FC}" srcOrd="0" destOrd="1" presId="urn:microsoft.com/office/officeart/2005/8/layout/hList1"/>
    <dgm:cxn modelId="{3B118BA1-6C5D-450D-8176-6B94F162E716}" srcId="{0E91FAC0-EBA2-4C31-A464-C192AC88119E}" destId="{AAA3DEC4-E02B-45EC-A52B-A507E58B031B}" srcOrd="2" destOrd="0" parTransId="{4E4D959A-4AE5-43EC-A233-A69D1CFCAD41}" sibTransId="{E29ED460-5250-4558-8881-D64A850AD938}"/>
    <dgm:cxn modelId="{0FF62FA8-31D2-4E65-BF1A-26F9B29DE69E}" type="presOf" srcId="{0E91FAC0-EBA2-4C31-A464-C192AC88119E}" destId="{633ECB36-E81D-460C-ADE4-3440DF0BC71E}" srcOrd="0" destOrd="0" presId="urn:microsoft.com/office/officeart/2005/8/layout/hList1"/>
    <dgm:cxn modelId="{251436B8-7820-4099-B00C-FC75FFCBFDC0}" type="presOf" srcId="{ABB6B374-A685-4080-B2FA-5106E91EEB85}" destId="{47DBC1C3-60ED-403C-ABBF-FF98433D7A37}" srcOrd="0" destOrd="1" presId="urn:microsoft.com/office/officeart/2005/8/layout/hList1"/>
    <dgm:cxn modelId="{ECE156BF-A3A7-4801-9854-CFC8ED6B5714}" srcId="{4998A0CD-B086-4473-99D2-BCDE024E7113}" destId="{D57CB91E-93CF-436A-8914-B88594CF1838}" srcOrd="0" destOrd="0" parTransId="{6C0BB208-16FA-4EBE-B906-819847FD4BFB}" sibTransId="{E0194238-EA54-4AF7-B183-46975350751B}"/>
    <dgm:cxn modelId="{3EA5EED2-24A5-4CF9-A44F-2388DB8C0EC3}" type="presOf" srcId="{ED2BC70E-A47F-43A3-ADEB-0B11946570A3}" destId="{47DBC1C3-60ED-403C-ABBF-FF98433D7A37}" srcOrd="0" destOrd="0" presId="urn:microsoft.com/office/officeart/2005/8/layout/hList1"/>
    <dgm:cxn modelId="{80AC70D6-E238-4D9A-8D50-E16B4E9BD576}" srcId="{AAA3DEC4-E02B-45EC-A52B-A507E58B031B}" destId="{67D6E976-F957-4EE0-8773-358C8F5F03B0}" srcOrd="2" destOrd="0" parTransId="{B9BDAA9F-F58D-417A-AADF-C4D622F4A087}" sibTransId="{AB580D5B-26DB-4B6D-918A-6087CCA872EF}"/>
    <dgm:cxn modelId="{B2E1F2D9-3628-493A-B13D-1B284D82AF4B}" srcId="{4998A0CD-B086-4473-99D2-BCDE024E7113}" destId="{D2736975-D1A4-4809-B856-37113091D262}" srcOrd="1" destOrd="0" parTransId="{CE799A8B-FCC6-49E2-B20B-309125462593}" sibTransId="{E1957E48-B33C-44AD-BD94-99E3B1495CCE}"/>
    <dgm:cxn modelId="{1DF4D3F9-18C2-4178-98D7-F58BB16B0795}" srcId="{0E91FAC0-EBA2-4C31-A464-C192AC88119E}" destId="{4D4A30C6-5483-4391-BADB-5D41052B6308}" srcOrd="1" destOrd="0" parTransId="{3B7135D5-FFAC-496C-9323-BC54327361C1}" sibTransId="{011A8A3A-C2F0-431F-80E2-AEE64563E7D8}"/>
    <dgm:cxn modelId="{023C700F-AB01-4642-9850-4C68FDEDD2F4}" type="presParOf" srcId="{633ECB36-E81D-460C-ADE4-3440DF0BC71E}" destId="{2ADB2331-6E46-4EDC-9CF4-F3E79F50761C}" srcOrd="0" destOrd="0" presId="urn:microsoft.com/office/officeart/2005/8/layout/hList1"/>
    <dgm:cxn modelId="{D8193B52-9636-499A-B3AD-68D50D3A0EEB}" type="presParOf" srcId="{2ADB2331-6E46-4EDC-9CF4-F3E79F50761C}" destId="{0430BDC2-9073-4339-A994-38BD7FE2165A}" srcOrd="0" destOrd="0" presId="urn:microsoft.com/office/officeart/2005/8/layout/hList1"/>
    <dgm:cxn modelId="{3607525D-5EFF-4931-AC8C-9CCBC475AB43}" type="presParOf" srcId="{2ADB2331-6E46-4EDC-9CF4-F3E79F50761C}" destId="{01EDD94D-8DC9-46F5-A587-22D9A87C86E1}" srcOrd="1" destOrd="0" presId="urn:microsoft.com/office/officeart/2005/8/layout/hList1"/>
    <dgm:cxn modelId="{FE461452-2125-44A5-A0C4-091D809685A0}" type="presParOf" srcId="{633ECB36-E81D-460C-ADE4-3440DF0BC71E}" destId="{F1C1673E-BF20-4132-8180-A86B8B7A93C5}" srcOrd="1" destOrd="0" presId="urn:microsoft.com/office/officeart/2005/8/layout/hList1"/>
    <dgm:cxn modelId="{F8B89738-B2C0-4D3A-B69A-87EF60A3A781}" type="presParOf" srcId="{633ECB36-E81D-460C-ADE4-3440DF0BC71E}" destId="{C5934A45-138F-44C0-804B-6BAD3BF74FCE}" srcOrd="2" destOrd="0" presId="urn:microsoft.com/office/officeart/2005/8/layout/hList1"/>
    <dgm:cxn modelId="{1D25B9F2-516E-4F03-877F-FAE0C7335551}" type="presParOf" srcId="{C5934A45-138F-44C0-804B-6BAD3BF74FCE}" destId="{37DA6B0B-7679-4915-B178-12883FB43B08}" srcOrd="0" destOrd="0" presId="urn:microsoft.com/office/officeart/2005/8/layout/hList1"/>
    <dgm:cxn modelId="{17B12F95-60E1-437E-A196-33DC04660A16}" type="presParOf" srcId="{C5934A45-138F-44C0-804B-6BAD3BF74FCE}" destId="{47DBC1C3-60ED-403C-ABBF-FF98433D7A37}" srcOrd="1" destOrd="0" presId="urn:microsoft.com/office/officeart/2005/8/layout/hList1"/>
    <dgm:cxn modelId="{93D4A89C-FA34-4052-8582-D20B68059EC1}" type="presParOf" srcId="{633ECB36-E81D-460C-ADE4-3440DF0BC71E}" destId="{981ED977-0E68-4B7D-AD28-0ED98E934256}" srcOrd="3" destOrd="0" presId="urn:microsoft.com/office/officeart/2005/8/layout/hList1"/>
    <dgm:cxn modelId="{55D26489-6F7B-4ED7-98A5-C52EB8E84272}" type="presParOf" srcId="{633ECB36-E81D-460C-ADE4-3440DF0BC71E}" destId="{EB2E3EA0-76E7-4B5D-B168-93C4AF94B8DD}" srcOrd="4" destOrd="0" presId="urn:microsoft.com/office/officeart/2005/8/layout/hList1"/>
    <dgm:cxn modelId="{1A978D2D-7467-483B-8E90-FD74B5D0A12A}" type="presParOf" srcId="{EB2E3EA0-76E7-4B5D-B168-93C4AF94B8DD}" destId="{36A93291-FDA9-4BE0-BDCA-E604023D2B38}" srcOrd="0" destOrd="0" presId="urn:microsoft.com/office/officeart/2005/8/layout/hList1"/>
    <dgm:cxn modelId="{C525226A-A47C-4BE3-B3ED-7F185B9A7AFF}" type="presParOf" srcId="{EB2E3EA0-76E7-4B5D-B168-93C4AF94B8DD}" destId="{431BE0AB-4405-498C-A4F7-E811202D90F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64681-8F52-4F5D-8E0B-A7509E3D53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713FA4-4ECC-452D-BDA6-07AF59AC597A}">
      <dgm:prSet/>
      <dgm:spPr/>
      <dgm:t>
        <a:bodyPr/>
        <a:lstStyle/>
        <a:p>
          <a:pPr algn="ctr"/>
          <a:r>
            <a:rPr lang="en-US" b="1" noProof="0" dirty="0"/>
            <a:t>Judicial</a:t>
          </a:r>
          <a:r>
            <a:rPr lang="fr-BE" b="1" dirty="0"/>
            <a:t> </a:t>
          </a:r>
          <a:r>
            <a:rPr lang="en-US" b="1" noProof="0" dirty="0"/>
            <a:t>review</a:t>
          </a:r>
          <a:r>
            <a:rPr lang="fr-BE" b="1" dirty="0"/>
            <a:t> to </a:t>
          </a:r>
          <a:r>
            <a:rPr lang="en-US" b="1" noProof="0" dirty="0"/>
            <a:t>annul</a:t>
          </a:r>
          <a:r>
            <a:rPr lang="fr-BE" b="1" dirty="0"/>
            <a:t> the Policy</a:t>
          </a:r>
          <a:endParaRPr lang="en-US" dirty="0"/>
        </a:p>
      </dgm:t>
    </dgm:pt>
    <dgm:pt modelId="{0267D969-C151-4BE1-81C3-0D2FCAA95A74}" type="parTrans" cxnId="{A10DC6C9-FEC9-48C4-B9EF-052CC33FB9FE}">
      <dgm:prSet/>
      <dgm:spPr/>
      <dgm:t>
        <a:bodyPr/>
        <a:lstStyle/>
        <a:p>
          <a:endParaRPr lang="en-US"/>
        </a:p>
      </dgm:t>
    </dgm:pt>
    <dgm:pt modelId="{12793730-B628-4125-AA4B-FACF3F2E0336}" type="sibTrans" cxnId="{A10DC6C9-FEC9-48C4-B9EF-052CC33FB9FE}">
      <dgm:prSet/>
      <dgm:spPr/>
      <dgm:t>
        <a:bodyPr/>
        <a:lstStyle/>
        <a:p>
          <a:endParaRPr lang="en-US"/>
        </a:p>
      </dgm:t>
    </dgm:pt>
    <dgm:pt modelId="{1A617B51-E4EC-4F85-A75C-B8E58584EE2C}">
      <dgm:prSet/>
      <dgm:spPr/>
      <dgm:t>
        <a:bodyPr/>
        <a:lstStyle/>
        <a:p>
          <a:pPr algn="ctr"/>
          <a:r>
            <a:rPr lang="fr-BE" b="1" dirty="0"/>
            <a:t>Removal </a:t>
          </a:r>
          <a:r>
            <a:rPr lang="en-GB" b="1" noProof="0" dirty="0"/>
            <a:t>orders</a:t>
          </a:r>
          <a:r>
            <a:rPr lang="fr-BE" b="1" dirty="0"/>
            <a:t> </a:t>
          </a:r>
          <a:r>
            <a:rPr lang="en-GB" b="1" noProof="0" dirty="0"/>
            <a:t>appealed</a:t>
          </a:r>
          <a:r>
            <a:rPr lang="fr-BE" b="1" dirty="0"/>
            <a:t> </a:t>
          </a:r>
          <a:r>
            <a:rPr lang="en-GB" b="1" noProof="0" dirty="0"/>
            <a:t>before</a:t>
          </a:r>
          <a:r>
            <a:rPr lang="fr-BE" b="1" dirty="0"/>
            <a:t> national Courts</a:t>
          </a:r>
          <a:endParaRPr lang="en-US" dirty="0"/>
        </a:p>
      </dgm:t>
    </dgm:pt>
    <dgm:pt modelId="{2AE8EE2E-875A-4482-B8BC-8F6097DD7A93}" type="parTrans" cxnId="{C0863373-ECE1-4ECF-8FD6-A1CCC292E411}">
      <dgm:prSet/>
      <dgm:spPr/>
      <dgm:t>
        <a:bodyPr/>
        <a:lstStyle/>
        <a:p>
          <a:endParaRPr lang="en-US"/>
        </a:p>
      </dgm:t>
    </dgm:pt>
    <dgm:pt modelId="{E66CE775-F340-42D8-BB41-5E1330CAC6AF}" type="sibTrans" cxnId="{C0863373-ECE1-4ECF-8FD6-A1CCC292E411}">
      <dgm:prSet/>
      <dgm:spPr/>
      <dgm:t>
        <a:bodyPr/>
        <a:lstStyle/>
        <a:p>
          <a:endParaRPr lang="en-US"/>
        </a:p>
      </dgm:t>
    </dgm:pt>
    <dgm:pt modelId="{5C320DD1-0882-4F06-8D4D-59A80213D62B}" type="pres">
      <dgm:prSet presAssocID="{CD964681-8F52-4F5D-8E0B-A7509E3D534D}" presName="linear" presStyleCnt="0">
        <dgm:presLayoutVars>
          <dgm:animLvl val="lvl"/>
          <dgm:resizeHandles val="exact"/>
        </dgm:presLayoutVars>
      </dgm:prSet>
      <dgm:spPr/>
    </dgm:pt>
    <dgm:pt modelId="{897DFB96-232A-46BF-A329-B9D2BD7B5FAA}" type="pres">
      <dgm:prSet presAssocID="{A6713FA4-4ECC-452D-BDA6-07AF59AC597A}" presName="parentText" presStyleLbl="node1" presStyleIdx="0" presStyleCnt="2" custLinFactY="-4241" custLinFactNeighborX="-359" custLinFactNeighborY="-100000">
        <dgm:presLayoutVars>
          <dgm:chMax val="0"/>
          <dgm:bulletEnabled val="1"/>
        </dgm:presLayoutVars>
      </dgm:prSet>
      <dgm:spPr/>
    </dgm:pt>
    <dgm:pt modelId="{CAD9653E-16E0-4DED-865D-6C43ECD82264}" type="pres">
      <dgm:prSet presAssocID="{12793730-B628-4125-AA4B-FACF3F2E0336}" presName="spacer" presStyleCnt="0"/>
      <dgm:spPr/>
    </dgm:pt>
    <dgm:pt modelId="{ACB217E6-D7DE-4412-9D20-184139FD9AA2}" type="pres">
      <dgm:prSet presAssocID="{1A617B51-E4EC-4F85-A75C-B8E58584EE2C}" presName="parentText" presStyleLbl="node1" presStyleIdx="1" presStyleCnt="2" custLinFactNeighborX="-718" custLinFactNeighborY="-75934">
        <dgm:presLayoutVars>
          <dgm:chMax val="0"/>
          <dgm:bulletEnabled val="1"/>
        </dgm:presLayoutVars>
      </dgm:prSet>
      <dgm:spPr/>
    </dgm:pt>
  </dgm:ptLst>
  <dgm:cxnLst>
    <dgm:cxn modelId="{A90E3316-D423-472C-8562-F97791209710}" type="presOf" srcId="{A6713FA4-4ECC-452D-BDA6-07AF59AC597A}" destId="{897DFB96-232A-46BF-A329-B9D2BD7B5FAA}" srcOrd="0" destOrd="0" presId="urn:microsoft.com/office/officeart/2005/8/layout/vList2"/>
    <dgm:cxn modelId="{938D7864-13BB-4788-8DF3-3BE7BAB57605}" type="presOf" srcId="{1A617B51-E4EC-4F85-A75C-B8E58584EE2C}" destId="{ACB217E6-D7DE-4412-9D20-184139FD9AA2}" srcOrd="0" destOrd="0" presId="urn:microsoft.com/office/officeart/2005/8/layout/vList2"/>
    <dgm:cxn modelId="{5A84DE50-4990-45E5-BC0B-007CFFC35D75}" type="presOf" srcId="{CD964681-8F52-4F5D-8E0B-A7509E3D534D}" destId="{5C320DD1-0882-4F06-8D4D-59A80213D62B}" srcOrd="0" destOrd="0" presId="urn:microsoft.com/office/officeart/2005/8/layout/vList2"/>
    <dgm:cxn modelId="{C0863373-ECE1-4ECF-8FD6-A1CCC292E411}" srcId="{CD964681-8F52-4F5D-8E0B-A7509E3D534D}" destId="{1A617B51-E4EC-4F85-A75C-B8E58584EE2C}" srcOrd="1" destOrd="0" parTransId="{2AE8EE2E-875A-4482-B8BC-8F6097DD7A93}" sibTransId="{E66CE775-F340-42D8-BB41-5E1330CAC6AF}"/>
    <dgm:cxn modelId="{A10DC6C9-FEC9-48C4-B9EF-052CC33FB9FE}" srcId="{CD964681-8F52-4F5D-8E0B-A7509E3D534D}" destId="{A6713FA4-4ECC-452D-BDA6-07AF59AC597A}" srcOrd="0" destOrd="0" parTransId="{0267D969-C151-4BE1-81C3-0D2FCAA95A74}" sibTransId="{12793730-B628-4125-AA4B-FACF3F2E0336}"/>
    <dgm:cxn modelId="{5212825A-49EB-426B-B4C8-7488F82D2F1D}" type="presParOf" srcId="{5C320DD1-0882-4F06-8D4D-59A80213D62B}" destId="{897DFB96-232A-46BF-A329-B9D2BD7B5FAA}" srcOrd="0" destOrd="0" presId="urn:microsoft.com/office/officeart/2005/8/layout/vList2"/>
    <dgm:cxn modelId="{0479D238-FAA4-4C44-9763-CB8228D6B803}" type="presParOf" srcId="{5C320DD1-0882-4F06-8D4D-59A80213D62B}" destId="{CAD9653E-16E0-4DED-865D-6C43ECD82264}" srcOrd="1" destOrd="0" presId="urn:microsoft.com/office/officeart/2005/8/layout/vList2"/>
    <dgm:cxn modelId="{033B882F-87FA-416B-B375-1D235F9121F3}" type="presParOf" srcId="{5C320DD1-0882-4F06-8D4D-59A80213D62B}" destId="{ACB217E6-D7DE-4412-9D20-184139FD9AA2}"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78A98-A203-4B74-A9FF-352971D672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58BC1E4-C344-4E81-8114-4E28C9A655A8}">
      <dgm:prSet/>
      <dgm:spPr/>
      <dgm:t>
        <a:bodyPr/>
        <a:lstStyle/>
        <a:p>
          <a:pPr algn="ctr"/>
          <a:r>
            <a:rPr lang="en-GB" dirty="0"/>
            <a:t>Complaint to the EU Commission</a:t>
          </a:r>
          <a:endParaRPr lang="en-US" dirty="0"/>
        </a:p>
      </dgm:t>
    </dgm:pt>
    <dgm:pt modelId="{120D411E-8EC0-4269-AACB-A400AE67DEB8}" type="parTrans" cxnId="{81C9F7B8-517E-4649-90A4-1020827DE297}">
      <dgm:prSet/>
      <dgm:spPr/>
      <dgm:t>
        <a:bodyPr/>
        <a:lstStyle/>
        <a:p>
          <a:endParaRPr lang="en-US"/>
        </a:p>
      </dgm:t>
    </dgm:pt>
    <dgm:pt modelId="{98C2ED53-60C3-4DD8-B508-9B2D490F7CFC}" type="sibTrans" cxnId="{81C9F7B8-517E-4649-90A4-1020827DE297}">
      <dgm:prSet/>
      <dgm:spPr/>
      <dgm:t>
        <a:bodyPr/>
        <a:lstStyle/>
        <a:p>
          <a:endParaRPr lang="en-US"/>
        </a:p>
      </dgm:t>
    </dgm:pt>
    <dgm:pt modelId="{51A2E607-4BA1-4377-BE8D-20422942FF53}">
      <dgm:prSet/>
      <dgm:spPr/>
      <dgm:t>
        <a:bodyPr/>
        <a:lstStyle/>
        <a:p>
          <a:pPr algn="ctr"/>
          <a:r>
            <a:rPr lang="en-GB" dirty="0"/>
            <a:t>Information sent to the EU Parliament</a:t>
          </a:r>
          <a:endParaRPr lang="en-US" dirty="0"/>
        </a:p>
      </dgm:t>
    </dgm:pt>
    <dgm:pt modelId="{5B308A34-9225-4350-AA64-597B135CA160}" type="parTrans" cxnId="{95F3006F-0A30-4C0F-A6CD-5229FA0D1542}">
      <dgm:prSet/>
      <dgm:spPr/>
      <dgm:t>
        <a:bodyPr/>
        <a:lstStyle/>
        <a:p>
          <a:endParaRPr lang="en-US"/>
        </a:p>
      </dgm:t>
    </dgm:pt>
    <dgm:pt modelId="{AE59285F-5AC7-447C-BBB4-8F3516E069F6}" type="sibTrans" cxnId="{95F3006F-0A30-4C0F-A6CD-5229FA0D1542}">
      <dgm:prSet/>
      <dgm:spPr/>
      <dgm:t>
        <a:bodyPr/>
        <a:lstStyle/>
        <a:p>
          <a:endParaRPr lang="en-US"/>
        </a:p>
      </dgm:t>
    </dgm:pt>
    <dgm:pt modelId="{9F606996-467B-4F87-84A2-52270FE93C3F}" type="pres">
      <dgm:prSet presAssocID="{C9E78A98-A203-4B74-A9FF-352971D672F8}" presName="linear" presStyleCnt="0">
        <dgm:presLayoutVars>
          <dgm:animLvl val="lvl"/>
          <dgm:resizeHandles val="exact"/>
        </dgm:presLayoutVars>
      </dgm:prSet>
      <dgm:spPr/>
    </dgm:pt>
    <dgm:pt modelId="{0318C20F-1A79-4AAE-9F77-8043CA7EA6F0}" type="pres">
      <dgm:prSet presAssocID="{058BC1E4-C344-4E81-8114-4E28C9A655A8}" presName="parentText" presStyleLbl="node1" presStyleIdx="0" presStyleCnt="2" custLinFactY="-19860" custLinFactNeighborX="-2427" custLinFactNeighborY="-100000">
        <dgm:presLayoutVars>
          <dgm:chMax val="0"/>
          <dgm:bulletEnabled val="1"/>
        </dgm:presLayoutVars>
      </dgm:prSet>
      <dgm:spPr/>
    </dgm:pt>
    <dgm:pt modelId="{5B63DB71-FA81-4093-B9D1-CF1B0638EEF5}" type="pres">
      <dgm:prSet presAssocID="{98C2ED53-60C3-4DD8-B508-9B2D490F7CFC}" presName="spacer" presStyleCnt="0"/>
      <dgm:spPr/>
    </dgm:pt>
    <dgm:pt modelId="{589652D2-8CEB-49A5-821E-4B528FD76C05}" type="pres">
      <dgm:prSet presAssocID="{51A2E607-4BA1-4377-BE8D-20422942FF53}" presName="parentText" presStyleLbl="node1" presStyleIdx="1" presStyleCnt="2" custLinFactY="-10597" custLinFactNeighborX="-1040" custLinFactNeighborY="-100000">
        <dgm:presLayoutVars>
          <dgm:chMax val="0"/>
          <dgm:bulletEnabled val="1"/>
        </dgm:presLayoutVars>
      </dgm:prSet>
      <dgm:spPr/>
    </dgm:pt>
  </dgm:ptLst>
  <dgm:cxnLst>
    <dgm:cxn modelId="{7156D767-7AD8-4B6A-9309-5726F44FF8EF}" type="presOf" srcId="{51A2E607-4BA1-4377-BE8D-20422942FF53}" destId="{589652D2-8CEB-49A5-821E-4B528FD76C05}" srcOrd="0" destOrd="0" presId="urn:microsoft.com/office/officeart/2005/8/layout/vList2"/>
    <dgm:cxn modelId="{95F3006F-0A30-4C0F-A6CD-5229FA0D1542}" srcId="{C9E78A98-A203-4B74-A9FF-352971D672F8}" destId="{51A2E607-4BA1-4377-BE8D-20422942FF53}" srcOrd="1" destOrd="0" parTransId="{5B308A34-9225-4350-AA64-597B135CA160}" sibTransId="{AE59285F-5AC7-447C-BBB4-8F3516E069F6}"/>
    <dgm:cxn modelId="{302C1EAF-3304-4664-ACEA-7FD495026C80}" type="presOf" srcId="{C9E78A98-A203-4B74-A9FF-352971D672F8}" destId="{9F606996-467B-4F87-84A2-52270FE93C3F}" srcOrd="0" destOrd="0" presId="urn:microsoft.com/office/officeart/2005/8/layout/vList2"/>
    <dgm:cxn modelId="{81C9F7B8-517E-4649-90A4-1020827DE297}" srcId="{C9E78A98-A203-4B74-A9FF-352971D672F8}" destId="{058BC1E4-C344-4E81-8114-4E28C9A655A8}" srcOrd="0" destOrd="0" parTransId="{120D411E-8EC0-4269-AACB-A400AE67DEB8}" sibTransId="{98C2ED53-60C3-4DD8-B508-9B2D490F7CFC}"/>
    <dgm:cxn modelId="{7ABE66DC-6E3D-4F3C-8E7C-12DDCC396D61}" type="presOf" srcId="{058BC1E4-C344-4E81-8114-4E28C9A655A8}" destId="{0318C20F-1A79-4AAE-9F77-8043CA7EA6F0}" srcOrd="0" destOrd="0" presId="urn:microsoft.com/office/officeart/2005/8/layout/vList2"/>
    <dgm:cxn modelId="{9605517D-B67A-490F-9B46-EDA8CC7002A7}" type="presParOf" srcId="{9F606996-467B-4F87-84A2-52270FE93C3F}" destId="{0318C20F-1A79-4AAE-9F77-8043CA7EA6F0}" srcOrd="0" destOrd="0" presId="urn:microsoft.com/office/officeart/2005/8/layout/vList2"/>
    <dgm:cxn modelId="{668CA8F7-1F5C-40A9-A554-A04D101DDE68}" type="presParOf" srcId="{9F606996-467B-4F87-84A2-52270FE93C3F}" destId="{5B63DB71-FA81-4093-B9D1-CF1B0638EEF5}" srcOrd="1" destOrd="0" presId="urn:microsoft.com/office/officeart/2005/8/layout/vList2"/>
    <dgm:cxn modelId="{74057137-56CC-4246-A9F4-7A5319A68F3A}" type="presParOf" srcId="{9F606996-467B-4F87-84A2-52270FE93C3F}" destId="{589652D2-8CEB-49A5-821E-4B528FD76C05}"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0BDC2-9073-4339-A994-38BD7FE2165A}">
      <dsp:nvSpPr>
        <dsp:cNvPr id="0" name=""/>
        <dsp:cNvSpPr/>
      </dsp:nvSpPr>
      <dsp:spPr>
        <a:xfrm>
          <a:off x="3617" y="41632"/>
          <a:ext cx="3526594" cy="109422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dirty="0"/>
            <a:t>National insufficiency</a:t>
          </a:r>
        </a:p>
      </dsp:txBody>
      <dsp:txXfrm>
        <a:off x="3617" y="41632"/>
        <a:ext cx="3526594" cy="1094224"/>
      </dsp:txXfrm>
    </dsp:sp>
    <dsp:sp modelId="{01EDD94D-8DC9-46F5-A587-22D9A87C86E1}">
      <dsp:nvSpPr>
        <dsp:cNvPr id="0" name=""/>
        <dsp:cNvSpPr/>
      </dsp:nvSpPr>
      <dsp:spPr>
        <a:xfrm>
          <a:off x="0" y="1177489"/>
          <a:ext cx="3526594" cy="346912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ctr" defTabSz="1466850">
            <a:lnSpc>
              <a:spcPct val="90000"/>
            </a:lnSpc>
            <a:spcBef>
              <a:spcPct val="0"/>
            </a:spcBef>
            <a:spcAft>
              <a:spcPct val="15000"/>
            </a:spcAft>
            <a:buFontTx/>
            <a:buNone/>
          </a:pPr>
          <a:endParaRPr lang="en-US" sz="3300" kern="1200" dirty="0"/>
        </a:p>
        <a:p>
          <a:pPr marL="285750" lvl="1" indent="-285750" algn="ctr" defTabSz="1466850">
            <a:lnSpc>
              <a:spcPct val="90000"/>
            </a:lnSpc>
            <a:spcBef>
              <a:spcPct val="0"/>
            </a:spcBef>
            <a:spcAft>
              <a:spcPct val="15000"/>
            </a:spcAft>
            <a:buFontTx/>
            <a:buNone/>
          </a:pPr>
          <a:r>
            <a:rPr lang="en-US" sz="3300" kern="1200" dirty="0"/>
            <a:t>The objectives cannot be sufficiently achieved by MS</a:t>
          </a:r>
        </a:p>
      </dsp:txBody>
      <dsp:txXfrm>
        <a:off x="0" y="1177489"/>
        <a:ext cx="3526594" cy="3469122"/>
      </dsp:txXfrm>
    </dsp:sp>
    <dsp:sp modelId="{37DA6B0B-7679-4915-B178-12883FB43B08}">
      <dsp:nvSpPr>
        <dsp:cNvPr id="0" name=""/>
        <dsp:cNvSpPr/>
      </dsp:nvSpPr>
      <dsp:spPr>
        <a:xfrm>
          <a:off x="4023934" y="41632"/>
          <a:ext cx="3526594" cy="1094224"/>
        </a:xfrm>
        <a:prstGeom prst="rect">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dirty="0"/>
            <a:t>Added value</a:t>
          </a:r>
        </a:p>
      </dsp:txBody>
      <dsp:txXfrm>
        <a:off x="4023934" y="41632"/>
        <a:ext cx="3526594" cy="1094224"/>
      </dsp:txXfrm>
    </dsp:sp>
    <dsp:sp modelId="{47DBC1C3-60ED-403C-ABBF-FF98433D7A37}">
      <dsp:nvSpPr>
        <dsp:cNvPr id="0" name=""/>
        <dsp:cNvSpPr/>
      </dsp:nvSpPr>
      <dsp:spPr>
        <a:xfrm>
          <a:off x="4023934" y="1135856"/>
          <a:ext cx="3526594" cy="3469122"/>
        </a:xfrm>
        <a:prstGeom prst="rect">
          <a:avLst/>
        </a:prstGeom>
        <a:solidFill>
          <a:schemeClr val="accent2">
            <a:tint val="40000"/>
            <a:alpha val="90000"/>
            <a:hueOff val="-920933"/>
            <a:satOff val="6135"/>
            <a:lumOff val="561"/>
            <a:alphaOff val="0"/>
          </a:schemeClr>
        </a:solidFill>
        <a:ln w="15875"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ctr" defTabSz="1466850">
            <a:lnSpc>
              <a:spcPct val="90000"/>
            </a:lnSpc>
            <a:spcBef>
              <a:spcPct val="0"/>
            </a:spcBef>
            <a:spcAft>
              <a:spcPct val="15000"/>
            </a:spcAft>
            <a:buFontTx/>
            <a:buNone/>
          </a:pPr>
          <a:endParaRPr lang="en-US" sz="3300" kern="1200" dirty="0"/>
        </a:p>
        <a:p>
          <a:pPr marL="285750" lvl="1" indent="-285750" algn="ctr" defTabSz="1466850">
            <a:lnSpc>
              <a:spcPct val="90000"/>
            </a:lnSpc>
            <a:spcBef>
              <a:spcPct val="0"/>
            </a:spcBef>
            <a:spcAft>
              <a:spcPct val="15000"/>
            </a:spcAft>
            <a:buFontTx/>
            <a:buNone/>
          </a:pPr>
          <a:r>
            <a:rPr lang="en-US" sz="3300" kern="1200" dirty="0"/>
            <a:t>The EU must not act unless it can better achieve the same objective</a:t>
          </a:r>
        </a:p>
        <a:p>
          <a:pPr marL="285750" lvl="1" indent="-285750" algn="ctr" defTabSz="1466850">
            <a:lnSpc>
              <a:spcPct val="90000"/>
            </a:lnSpc>
            <a:spcBef>
              <a:spcPct val="0"/>
            </a:spcBef>
            <a:spcAft>
              <a:spcPct val="15000"/>
            </a:spcAft>
            <a:buFontTx/>
            <a:buNone/>
          </a:pPr>
          <a:endParaRPr lang="en-US" sz="3300" kern="1200" dirty="0"/>
        </a:p>
      </dsp:txBody>
      <dsp:txXfrm>
        <a:off x="4023934" y="1135856"/>
        <a:ext cx="3526594" cy="3469122"/>
      </dsp:txXfrm>
    </dsp:sp>
    <dsp:sp modelId="{36A93291-FDA9-4BE0-BDCA-E604023D2B38}">
      <dsp:nvSpPr>
        <dsp:cNvPr id="0" name=""/>
        <dsp:cNvSpPr/>
      </dsp:nvSpPr>
      <dsp:spPr>
        <a:xfrm>
          <a:off x="8047868" y="26204"/>
          <a:ext cx="3526594" cy="1094224"/>
        </a:xfrm>
        <a:prstGeom prst="rect">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dirty="0"/>
            <a:t>The EU can act</a:t>
          </a:r>
        </a:p>
      </dsp:txBody>
      <dsp:txXfrm>
        <a:off x="8047868" y="26204"/>
        <a:ext cx="3526594" cy="1094224"/>
      </dsp:txXfrm>
    </dsp:sp>
    <dsp:sp modelId="{431BE0AB-4405-498C-A4F7-E811202D90FC}">
      <dsp:nvSpPr>
        <dsp:cNvPr id="0" name=""/>
        <dsp:cNvSpPr/>
      </dsp:nvSpPr>
      <dsp:spPr>
        <a:xfrm>
          <a:off x="8044251" y="1135856"/>
          <a:ext cx="3526594" cy="3469122"/>
        </a:xfrm>
        <a:prstGeom prst="rect">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ctr" defTabSz="1466850">
            <a:lnSpc>
              <a:spcPct val="90000"/>
            </a:lnSpc>
            <a:spcBef>
              <a:spcPct val="0"/>
            </a:spcBef>
            <a:spcAft>
              <a:spcPct val="15000"/>
            </a:spcAft>
            <a:buFontTx/>
            <a:buNone/>
          </a:pPr>
          <a:endParaRPr lang="en-US" sz="3300" kern="1200" dirty="0"/>
        </a:p>
        <a:p>
          <a:pPr marL="285750" lvl="1" indent="-285750" algn="ctr" defTabSz="1466850">
            <a:lnSpc>
              <a:spcPct val="90000"/>
            </a:lnSpc>
            <a:spcBef>
              <a:spcPct val="0"/>
            </a:spcBef>
            <a:spcAft>
              <a:spcPct val="15000"/>
            </a:spcAft>
            <a:buFontTx/>
            <a:buNone/>
          </a:pPr>
          <a:r>
            <a:rPr lang="en-US" sz="3300" kern="1200" dirty="0"/>
            <a:t>Monitoring</a:t>
          </a:r>
        </a:p>
        <a:p>
          <a:pPr marL="285750" lvl="1" indent="-285750" algn="ctr" defTabSz="1466850">
            <a:lnSpc>
              <a:spcPct val="90000"/>
            </a:lnSpc>
            <a:spcBef>
              <a:spcPct val="0"/>
            </a:spcBef>
            <a:spcAft>
              <a:spcPct val="15000"/>
            </a:spcAft>
            <a:buFontTx/>
            <a:buNone/>
          </a:pPr>
          <a:r>
            <a:rPr lang="en-US" sz="3300" kern="1200" dirty="0"/>
            <a:t>by national parliaments and EU Court of justice</a:t>
          </a:r>
        </a:p>
      </dsp:txBody>
      <dsp:txXfrm>
        <a:off x="8044251" y="1135856"/>
        <a:ext cx="3526594" cy="3469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DFB96-232A-46BF-A329-B9D2BD7B5FAA}">
      <dsp:nvSpPr>
        <dsp:cNvPr id="0" name=""/>
        <dsp:cNvSpPr/>
      </dsp:nvSpPr>
      <dsp:spPr>
        <a:xfrm>
          <a:off x="0" y="0"/>
          <a:ext cx="4468368" cy="19579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noProof="0" dirty="0"/>
            <a:t>Judicial</a:t>
          </a:r>
          <a:r>
            <a:rPr lang="fr-BE" sz="3500" b="1" kern="1200" dirty="0"/>
            <a:t> </a:t>
          </a:r>
          <a:r>
            <a:rPr lang="en-US" sz="3500" b="1" kern="1200" noProof="0" dirty="0"/>
            <a:t>review</a:t>
          </a:r>
          <a:r>
            <a:rPr lang="fr-BE" sz="3500" b="1" kern="1200" dirty="0"/>
            <a:t> to </a:t>
          </a:r>
          <a:r>
            <a:rPr lang="en-US" sz="3500" b="1" kern="1200" noProof="0" dirty="0"/>
            <a:t>annul</a:t>
          </a:r>
          <a:r>
            <a:rPr lang="fr-BE" sz="3500" b="1" kern="1200" dirty="0"/>
            <a:t> the Policy</a:t>
          </a:r>
          <a:endParaRPr lang="en-US" sz="3500" kern="1200" dirty="0"/>
        </a:p>
      </dsp:txBody>
      <dsp:txXfrm>
        <a:off x="95578" y="95578"/>
        <a:ext cx="4277212" cy="1766765"/>
      </dsp:txXfrm>
    </dsp:sp>
    <dsp:sp modelId="{ACB217E6-D7DE-4412-9D20-184139FD9AA2}">
      <dsp:nvSpPr>
        <dsp:cNvPr id="0" name=""/>
        <dsp:cNvSpPr/>
      </dsp:nvSpPr>
      <dsp:spPr>
        <a:xfrm>
          <a:off x="0" y="2035831"/>
          <a:ext cx="4468368" cy="19579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fr-BE" sz="3500" b="1" kern="1200" dirty="0"/>
            <a:t>Removal </a:t>
          </a:r>
          <a:r>
            <a:rPr lang="en-GB" sz="3500" b="1" kern="1200" noProof="0" dirty="0"/>
            <a:t>orders</a:t>
          </a:r>
          <a:r>
            <a:rPr lang="fr-BE" sz="3500" b="1" kern="1200" dirty="0"/>
            <a:t> </a:t>
          </a:r>
          <a:r>
            <a:rPr lang="en-GB" sz="3500" b="1" kern="1200" noProof="0" dirty="0"/>
            <a:t>appealed</a:t>
          </a:r>
          <a:r>
            <a:rPr lang="fr-BE" sz="3500" b="1" kern="1200" dirty="0"/>
            <a:t> </a:t>
          </a:r>
          <a:r>
            <a:rPr lang="en-GB" sz="3500" b="1" kern="1200" noProof="0" dirty="0"/>
            <a:t>before</a:t>
          </a:r>
          <a:r>
            <a:rPr lang="fr-BE" sz="3500" b="1" kern="1200" dirty="0"/>
            <a:t> national Courts</a:t>
          </a:r>
          <a:endParaRPr lang="en-US" sz="3500" kern="1200" dirty="0"/>
        </a:p>
      </dsp:txBody>
      <dsp:txXfrm>
        <a:off x="95578" y="2131409"/>
        <a:ext cx="4277212" cy="1766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8C20F-1A79-4AAE-9F77-8043CA7EA6F0}">
      <dsp:nvSpPr>
        <dsp:cNvPr id="0" name=""/>
        <dsp:cNvSpPr/>
      </dsp:nvSpPr>
      <dsp:spPr>
        <a:xfrm>
          <a:off x="0" y="0"/>
          <a:ext cx="4626864" cy="1630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Complaint to the EU Commission</a:t>
          </a:r>
          <a:endParaRPr lang="en-US" sz="4100" kern="1200" dirty="0"/>
        </a:p>
      </dsp:txBody>
      <dsp:txXfrm>
        <a:off x="79618" y="79618"/>
        <a:ext cx="4467628" cy="1471744"/>
      </dsp:txXfrm>
    </dsp:sp>
    <dsp:sp modelId="{589652D2-8CEB-49A5-821E-4B528FD76C05}">
      <dsp:nvSpPr>
        <dsp:cNvPr id="0" name=""/>
        <dsp:cNvSpPr/>
      </dsp:nvSpPr>
      <dsp:spPr>
        <a:xfrm>
          <a:off x="0" y="1830097"/>
          <a:ext cx="4626864" cy="1630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GB" sz="4100" kern="1200" dirty="0"/>
            <a:t>Information sent to the EU Parliament</a:t>
          </a:r>
          <a:endParaRPr lang="en-US" sz="4100" kern="1200" dirty="0"/>
        </a:p>
      </dsp:txBody>
      <dsp:txXfrm>
        <a:off x="79618" y="1909715"/>
        <a:ext cx="4467628" cy="147174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123DF-2C7A-4529-B099-A5529097122E}" type="datetimeFigureOut">
              <a:rPr lang="en-US" smtClean="0"/>
              <a:t>7/26/2022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4FD7A-8A9E-480A-B03B-13B29D8B820D}" type="slidenum">
              <a:rPr lang="en-US" smtClean="0"/>
              <a:t>‹#›</a:t>
            </a:fld>
            <a:endParaRPr lang="en-US" dirty="0"/>
          </a:p>
        </p:txBody>
      </p:sp>
    </p:spTree>
    <p:extLst>
      <p:ext uri="{BB962C8B-B14F-4D97-AF65-F5344CB8AC3E}">
        <p14:creationId xmlns:p14="http://schemas.microsoft.com/office/powerpoint/2010/main" val="95717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spcBef>
                <a:spcPts val="0"/>
              </a:spcBef>
              <a:spcAft>
                <a:spcPts val="800"/>
              </a:spcAft>
              <a:buClrTx/>
              <a:buSzTx/>
              <a:buFontTx/>
              <a:buNone/>
              <a:tabLst/>
              <a:defRPr/>
            </a:pPr>
            <a:r>
              <a:rPr lang="en-GB" dirty="0">
                <a:effectLst/>
                <a:ea typeface="Calibri" panose="020F0502020204030204" pitchFamily="34" charset="0"/>
                <a:cs typeface="Times New Roman" panose="02020603050405020304" pitchFamily="18" charset="0"/>
              </a:rPr>
              <a:t>Hello and welcome to the second module of our training on the European Union law. </a:t>
            </a:r>
          </a:p>
          <a:p>
            <a:pPr marL="0" marR="0" lvl="0" indent="0" algn="just" defTabSz="914400" rtl="0" eaLnBrk="1" fontAlgn="auto" latinLnBrk="0" hangingPunct="1">
              <a:spcBef>
                <a:spcPts val="0"/>
              </a:spcBef>
              <a:spcAft>
                <a:spcPts val="800"/>
              </a:spcAft>
              <a:buClrTx/>
              <a:buSzTx/>
              <a:buFontTx/>
              <a:buNone/>
              <a:tabLst/>
              <a:defRPr/>
            </a:pPr>
            <a:endParaRPr lang="en-GB" dirty="0">
              <a:effectLst/>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800"/>
              </a:spcAft>
              <a:buClrTx/>
              <a:buSzTx/>
              <a:buFontTx/>
              <a:buNone/>
              <a:tabLst/>
              <a:defRPr/>
            </a:pPr>
            <a:r>
              <a:rPr lang="en-GB" dirty="0">
                <a:effectLst/>
                <a:ea typeface="Calibri" panose="020F0502020204030204" pitchFamily="34" charset="0"/>
                <a:cs typeface="Times New Roman" panose="02020603050405020304" pitchFamily="18" charset="0"/>
              </a:rPr>
              <a:t>In this second module we will look at </a:t>
            </a:r>
            <a:r>
              <a:rPr lang="en-US" kern="1200" dirty="0">
                <a:effectLst/>
                <a:ea typeface="+mn-ea"/>
                <a:cs typeface="+mn-cs"/>
              </a:rPr>
              <a:t>the relationship between EU law and national laws.</a:t>
            </a:r>
          </a:p>
          <a:p>
            <a:pPr marL="0" marR="0" lvl="0" indent="0" algn="just" defTabSz="914400" rtl="0" eaLnBrk="1" fontAlgn="auto" latinLnBrk="0" hangingPunct="1">
              <a:spcBef>
                <a:spcPts val="0"/>
              </a:spcBef>
              <a:spcAft>
                <a:spcPts val="800"/>
              </a:spcAft>
              <a:buClrTx/>
              <a:buSzTx/>
              <a:buFontTx/>
              <a:buNone/>
              <a:tabLst/>
              <a:defRPr/>
            </a:pPr>
            <a:r>
              <a:rPr lang="en-US" kern="1200" dirty="0">
                <a:effectLst/>
                <a:ea typeface="+mn-ea"/>
                <a:cs typeface="+mn-cs"/>
              </a:rPr>
              <a:t> </a:t>
            </a:r>
          </a:p>
          <a:p>
            <a:pPr marL="0" marR="0" lvl="0" indent="0" algn="just" defTabSz="914400" rtl="0" eaLnBrk="1" fontAlgn="auto" latinLnBrk="0" hangingPunct="1">
              <a:spcBef>
                <a:spcPts val="0"/>
              </a:spcBef>
              <a:spcAft>
                <a:spcPts val="800"/>
              </a:spcAft>
              <a:buClrTx/>
              <a:buSzTx/>
              <a:buFontTx/>
              <a:buNone/>
              <a:tabLst/>
              <a:defRPr/>
            </a:pPr>
            <a:r>
              <a:rPr lang="en-GB" dirty="0">
                <a:effectLst/>
                <a:ea typeface="Times New Roman" panose="02020603050405020304" pitchFamily="18" charset="0"/>
              </a:rPr>
              <a:t>This information aims to support professionals and organisations working with EU migrants in identifying how and where they can get involved for protecting the rights of mobile EU citizens in case of violation of EU law.</a:t>
            </a:r>
            <a:endParaRPr lang="es-ES" kern="1200" dirty="0">
              <a:effectLs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A9AA34-C42E-4BE2-8A38-E141ABA62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15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Now that we have established the relationship between national sovereignty and EU competences let’s see what happens after an EU law has been adopted.</a:t>
            </a:r>
          </a:p>
          <a:p>
            <a:pPr algn="just"/>
            <a:endParaRPr lang="en-US" dirty="0"/>
          </a:p>
          <a:p>
            <a:pPr algn="just"/>
            <a:r>
              <a:rPr lang="en-US" dirty="0"/>
              <a:t>When the EU exercises its powers in a certain field, it is possible (and it was often the case when the EU was founded), that a national law already covers that topic in some Member States. And it is also possible that this precedent national law is in conflict with the newly adopted EU law. This conflict has been resolved by the Court of Justice of the European Union through the principle of Primacy.</a:t>
            </a:r>
          </a:p>
          <a:p>
            <a:pPr algn="just"/>
            <a:endParaRPr lang="en-US" dirty="0"/>
          </a:p>
          <a:p>
            <a:pPr algn="just"/>
            <a:r>
              <a:rPr lang="en-US" dirty="0"/>
              <a:t>When Member States funded (or later joined) the European Union, they accepted, according to the EU courts, a definitive transferal of part of their sovereignty to the European Union. By virtue of their participation to the European Union their autonomy to legislate in certain policy areas has been limited.</a:t>
            </a:r>
          </a:p>
        </p:txBody>
      </p:sp>
      <p:sp>
        <p:nvSpPr>
          <p:cNvPr id="4" name="Slide Number Placeholder 3"/>
          <p:cNvSpPr>
            <a:spLocks noGrp="1"/>
          </p:cNvSpPr>
          <p:nvPr>
            <p:ph type="sldNum" sz="quarter" idx="5"/>
          </p:nvPr>
        </p:nvSpPr>
        <p:spPr/>
        <p:txBody>
          <a:bodyPr/>
          <a:lstStyle/>
          <a:p>
            <a:fld id="{45C4FD7A-8A9E-480A-B03B-13B29D8B820D}" type="slidenum">
              <a:rPr lang="en-US" smtClean="0"/>
              <a:t>10</a:t>
            </a:fld>
            <a:endParaRPr lang="en-US" dirty="0"/>
          </a:p>
        </p:txBody>
      </p:sp>
    </p:spTree>
    <p:extLst>
      <p:ext uri="{BB962C8B-B14F-4D97-AF65-F5344CB8AC3E}">
        <p14:creationId xmlns:p14="http://schemas.microsoft.com/office/powerpoint/2010/main" val="370214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According to the primacy principle, where there is a conflict between EU law and national law, EU law will always prevail. If this were not the case, national laws could simply take precedence over primary or secondary EU legislation.  Under the principle of primacy, any national law that is incompatible with EU is automatically set aside by EU law. This means that laws issued by European institutions are to be integrated into the legal systems of Member States, who are obliged to comply with them.</a:t>
            </a:r>
            <a:endParaRPr lang="en-US" dirty="0"/>
          </a:p>
          <a:p>
            <a:pPr algn="just"/>
            <a:endParaRPr lang="en-US" dirty="0"/>
          </a:p>
          <a:p>
            <a:pPr algn="just"/>
            <a:r>
              <a:rPr lang="en-US" dirty="0"/>
              <a:t>In principle when a new EU law is adopted is up to the national legislator to amend or to repeal any national law that may be incompatible with the new EU law that entered into force. However, if the legislator does not repeal or amend the conflicting national legislation it is for any public authority (national courts and public officials) to give immediate effect to EU law and to disapply the incompatible provision existing at national level.</a:t>
            </a:r>
          </a:p>
          <a:p>
            <a:pPr algn="just"/>
            <a:endParaRPr lang="en-US" dirty="0"/>
          </a:p>
          <a:p>
            <a:pPr algn="just"/>
            <a:r>
              <a:rPr lang="en-GB" b="0" i="0" dirty="0">
                <a:effectLst/>
              </a:rPr>
              <a:t>EU law is thus always superior to national law. This means that EU law can over-rule any national law: not only national law that existed before the EU law entered into force, but also national laws adopted at a later stage.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FD7A-8A9E-480A-B03B-13B29D8B82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66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GB" b="0" i="0" dirty="0">
                <a:effectLst/>
              </a:rPr>
              <a:t>We just said that under the primacy principle EU law must automatically be integrated into the national law of the Member States.</a:t>
            </a:r>
          </a:p>
          <a:p>
            <a:pPr algn="just" fontAlgn="base"/>
            <a:r>
              <a:rPr lang="en-GB" b="0" i="0" dirty="0">
                <a:effectLst/>
              </a:rPr>
              <a:t>However, some EU laws are directly applicable (as the Regulations). Others (as the Directives), need some action at national level to be integrated into national law. </a:t>
            </a:r>
          </a:p>
          <a:p>
            <a:pPr algn="just" fontAlgn="base"/>
            <a:endParaRPr lang="en-GB" b="0" i="0" dirty="0">
              <a:effectLst/>
            </a:endParaRPr>
          </a:p>
          <a:p>
            <a:pPr algn="just" fontAlgn="base"/>
            <a:r>
              <a:rPr lang="en-GB" b="0" i="0" dirty="0">
                <a:effectLst/>
              </a:rPr>
              <a:t>The direct applicability is thus the ability of a piece of EU legislation to become part of a Member State’s national law without the need for any domestic implementing legislation.</a:t>
            </a:r>
          </a:p>
          <a:p>
            <a:pPr algn="just" fontAlgn="base"/>
            <a:endParaRPr lang="en-GB" b="0" i="0" dirty="0">
              <a:effectLst/>
            </a:endParaRPr>
          </a:p>
          <a:p>
            <a:pPr algn="just" fontAlgn="base"/>
            <a:r>
              <a:rPr lang="en-GB" b="0" i="0" dirty="0">
                <a:effectLst/>
              </a:rPr>
              <a:t>We already said in the first module that EU treaties, EU regulations and EU decisions are directly applicable in the Member States. </a:t>
            </a:r>
          </a:p>
          <a:p>
            <a:pPr algn="just" fontAlgn="base"/>
            <a:endParaRPr lang="en-GB" b="0" i="0" dirty="0">
              <a:effectLst/>
            </a:endParaRPr>
          </a:p>
          <a:p>
            <a:pPr algn="just" fontAlgn="base"/>
            <a:r>
              <a:rPr lang="en-GB" b="0" i="0" dirty="0">
                <a:effectLst/>
              </a:rPr>
              <a:t>On the contrary, EU directives are not directly applicable. Member states must adopt national implementing legislation by the transposition deadline established in the Directives to give effect to them.</a:t>
            </a:r>
          </a:p>
          <a:p>
            <a:endParaRPr lang="en-US" dirty="0"/>
          </a:p>
        </p:txBody>
      </p:sp>
      <p:sp>
        <p:nvSpPr>
          <p:cNvPr id="4" name="Slide Number Placeholder 3"/>
          <p:cNvSpPr>
            <a:spLocks noGrp="1"/>
          </p:cNvSpPr>
          <p:nvPr>
            <p:ph type="sldNum" sz="quarter" idx="5"/>
          </p:nvPr>
        </p:nvSpPr>
        <p:spPr/>
        <p:txBody>
          <a:bodyPr/>
          <a:lstStyle/>
          <a:p>
            <a:fld id="{45C4FD7A-8A9E-480A-B03B-13B29D8B820D}" type="slidenum">
              <a:rPr lang="en-US" smtClean="0"/>
              <a:t>12</a:t>
            </a:fld>
            <a:endParaRPr lang="en-US" dirty="0"/>
          </a:p>
        </p:txBody>
      </p:sp>
    </p:spTree>
    <p:extLst>
      <p:ext uri="{BB962C8B-B14F-4D97-AF65-F5344CB8AC3E}">
        <p14:creationId xmlns:p14="http://schemas.microsoft.com/office/powerpoint/2010/main" val="2704333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Court of Justice progressively extended the scope of EU legislation by introducing the principle of direct effect of EU law. </a:t>
            </a:r>
          </a:p>
          <a:p>
            <a:pPr algn="just"/>
            <a:endParaRPr lang="en-US" dirty="0"/>
          </a:p>
          <a:p>
            <a:pPr algn="just"/>
            <a:r>
              <a:rPr lang="en-GB" b="0" i="0" dirty="0">
                <a:effectLst/>
              </a:rPr>
              <a:t>The principle of direct effect enables individuals to immediately invoke EU law before national courts, even in the case where there is not a national law implementing an EU law. This means that EU citizens may rely on EU law in domestic courts even in situations where there is no corresponding national law. In that case, the laws adopted by European institutions are automatically integrated into the national legal systems. </a:t>
            </a:r>
          </a:p>
          <a:p>
            <a:pPr algn="just"/>
            <a:endParaRPr lang="en-GB" b="0" i="0" dirty="0">
              <a:effectLst/>
            </a:endParaRPr>
          </a:p>
          <a:p>
            <a:pPr algn="just"/>
            <a:r>
              <a:rPr lang="en-GB" b="0" i="0" dirty="0">
                <a:effectLst/>
              </a:rPr>
              <a:t>If a provision of an EU Treaty, Regulation, or Directive satisfies the requirements to be directly effective, national courts must enforce the rights that such a provision grants. Therefore, there is no need for nationals to go to the Court of Justice of the European Union to plead their cases.</a:t>
            </a:r>
          </a:p>
        </p:txBody>
      </p:sp>
      <p:sp>
        <p:nvSpPr>
          <p:cNvPr id="4" name="Slide Number Placeholder 3"/>
          <p:cNvSpPr>
            <a:spLocks noGrp="1"/>
          </p:cNvSpPr>
          <p:nvPr>
            <p:ph type="sldNum" sz="quarter" idx="5"/>
          </p:nvPr>
        </p:nvSpPr>
        <p:spPr/>
        <p:txBody>
          <a:bodyPr/>
          <a:lstStyle/>
          <a:p>
            <a:fld id="{45C4FD7A-8A9E-480A-B03B-13B29D8B820D}" type="slidenum">
              <a:rPr lang="en-US" smtClean="0"/>
              <a:t>13</a:t>
            </a:fld>
            <a:endParaRPr lang="en-US" dirty="0"/>
          </a:p>
        </p:txBody>
      </p:sp>
    </p:spTree>
    <p:extLst>
      <p:ext uri="{BB962C8B-B14F-4D97-AF65-F5344CB8AC3E}">
        <p14:creationId xmlns:p14="http://schemas.microsoft.com/office/powerpoint/2010/main" val="1951021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There are two aspects to direct effect: a vertical aspect and a horizontal aspect.</a:t>
            </a:r>
          </a:p>
          <a:p>
            <a:pPr algn="just"/>
            <a:endParaRPr lang="en-GB" b="0" i="0" dirty="0">
              <a:effectLst/>
            </a:endParaRPr>
          </a:p>
          <a:p>
            <a:pPr algn="just"/>
            <a:r>
              <a:rPr lang="en-GB" b="0" i="0" dirty="0">
                <a:effectLst/>
              </a:rPr>
              <a:t>Vertical direct effect concerns the relations between EU citizens and their Member States. This means that individuals can invoke a European provision against their Member States. </a:t>
            </a:r>
          </a:p>
          <a:p>
            <a:pPr algn="just"/>
            <a:endParaRPr lang="en-GB" b="0" i="0" dirty="0">
              <a:effectLst/>
            </a:endParaRPr>
          </a:p>
          <a:p>
            <a:pPr algn="just"/>
            <a:r>
              <a:rPr lang="en-GB" b="0" i="0" dirty="0">
                <a:effectLst/>
              </a:rPr>
              <a:t>Horizontal direct effect concerns the relations between individuals. This means that an individual can invoke a European provision in relation to another individual.</a:t>
            </a:r>
          </a:p>
          <a:p>
            <a:pPr algn="just"/>
            <a:endParaRPr lang="en-GB" b="0" i="0" dirty="0">
              <a:effectLst/>
            </a:endParaRPr>
          </a:p>
          <a:p>
            <a:pPr algn="just"/>
            <a:r>
              <a:rPr lang="en-GB" b="0" i="0" dirty="0">
                <a:effectLst/>
              </a:rPr>
              <a:t>Depending on the different source of EU law in question, the Court of Justice recognised either a full direct effect (a horizontal direct effect and a vertical direct effect) or a partial direct effect (confined to the vertical direct effect).</a:t>
            </a:r>
          </a:p>
        </p:txBody>
      </p:sp>
      <p:sp>
        <p:nvSpPr>
          <p:cNvPr id="4" name="Slide Number Placeholder 3"/>
          <p:cNvSpPr>
            <a:spLocks noGrp="1"/>
          </p:cNvSpPr>
          <p:nvPr>
            <p:ph type="sldNum" sz="quarter" idx="5"/>
          </p:nvPr>
        </p:nvSpPr>
        <p:spPr/>
        <p:txBody>
          <a:bodyPr/>
          <a:lstStyle/>
          <a:p>
            <a:fld id="{45C4FD7A-8A9E-480A-B03B-13B29D8B820D}" type="slidenum">
              <a:rPr lang="en-US" smtClean="0"/>
              <a:t>14</a:t>
            </a:fld>
            <a:endParaRPr lang="en-US" dirty="0"/>
          </a:p>
        </p:txBody>
      </p:sp>
    </p:spTree>
    <p:extLst>
      <p:ext uri="{BB962C8B-B14F-4D97-AF65-F5344CB8AC3E}">
        <p14:creationId xmlns:p14="http://schemas.microsoft.com/office/powerpoint/2010/main" val="680448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The principle of direct effect firstly has been established by the Court of Justice for Primary Laws. The EU treaties are considered as having direct effect, provided that the provisions concerned are binding, clear, precise and unconditional and that they do not require any additional measures, either national or European.</a:t>
            </a:r>
          </a:p>
          <a:p>
            <a:pPr algn="just"/>
            <a:endParaRPr lang="en-GB" b="0" i="0" dirty="0">
              <a:effectLst/>
            </a:endParaRPr>
          </a:p>
          <a:p>
            <a:pPr algn="just"/>
            <a:r>
              <a:rPr lang="en-GB" b="0" i="0" dirty="0">
                <a:effectLst/>
              </a:rPr>
              <a:t>To this extent, it is considered that where the Treaties give the Member States a margin of discretion on the implementation of EU law, the provision in question has not direct effect. When an EU provision is not considered as having direct effect, individuals may not rely on this provision to invoke their EU rights before national courts.</a:t>
            </a:r>
          </a:p>
          <a:p>
            <a:pPr algn="l"/>
            <a:endParaRPr lang="en-US" dirty="0"/>
          </a:p>
        </p:txBody>
      </p:sp>
      <p:sp>
        <p:nvSpPr>
          <p:cNvPr id="4" name="Slide Number Placeholder 3"/>
          <p:cNvSpPr>
            <a:spLocks noGrp="1"/>
          </p:cNvSpPr>
          <p:nvPr>
            <p:ph type="sldNum" sz="quarter" idx="5"/>
          </p:nvPr>
        </p:nvSpPr>
        <p:spPr/>
        <p:txBody>
          <a:bodyPr/>
          <a:lstStyle/>
          <a:p>
            <a:fld id="{45C4FD7A-8A9E-480A-B03B-13B29D8B820D}" type="slidenum">
              <a:rPr lang="en-US" smtClean="0"/>
              <a:t>15</a:t>
            </a:fld>
            <a:endParaRPr lang="en-US" dirty="0"/>
          </a:p>
        </p:txBody>
      </p:sp>
    </p:spTree>
    <p:extLst>
      <p:ext uri="{BB962C8B-B14F-4D97-AF65-F5344CB8AC3E}">
        <p14:creationId xmlns:p14="http://schemas.microsoft.com/office/powerpoint/2010/main" val="1940841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The principle of direct effect also applies to EU secondary legislation, that is those acts adopted by the EU institutions on the basis of the Treaties.</a:t>
            </a:r>
          </a:p>
          <a:p>
            <a:pPr algn="just"/>
            <a:endParaRPr lang="en-GB" b="0" i="0" dirty="0">
              <a:effectLst/>
            </a:endParaRPr>
          </a:p>
          <a:p>
            <a:pPr algn="just"/>
            <a:r>
              <a:rPr lang="en-GB" b="0" i="0" dirty="0">
                <a:effectLst/>
              </a:rPr>
              <a:t>Concerning regulations, it is openly recognised by the Treaties that this type of EU law is directly applicable.</a:t>
            </a:r>
          </a:p>
          <a:p>
            <a:pPr algn="just"/>
            <a:endParaRPr lang="en-GB" b="0" i="0" dirty="0">
              <a:effectLst/>
            </a:endParaRPr>
          </a:p>
          <a:p>
            <a:pPr algn="just"/>
            <a:r>
              <a:rPr lang="en-GB" b="0" i="0" dirty="0">
                <a:effectLst/>
              </a:rPr>
              <a:t>This means that regulations always have full direct effect. </a:t>
            </a:r>
          </a:p>
          <a:p>
            <a:pPr algn="l"/>
            <a:endParaRPr lang="en-US" dirty="0"/>
          </a:p>
        </p:txBody>
      </p:sp>
      <p:sp>
        <p:nvSpPr>
          <p:cNvPr id="4" name="Slide Number Placeholder 3"/>
          <p:cNvSpPr>
            <a:spLocks noGrp="1"/>
          </p:cNvSpPr>
          <p:nvPr>
            <p:ph type="sldNum" sz="quarter" idx="5"/>
          </p:nvPr>
        </p:nvSpPr>
        <p:spPr/>
        <p:txBody>
          <a:bodyPr/>
          <a:lstStyle/>
          <a:p>
            <a:fld id="{45C4FD7A-8A9E-480A-B03B-13B29D8B820D}" type="slidenum">
              <a:rPr lang="en-US" smtClean="0"/>
              <a:t>16</a:t>
            </a:fld>
            <a:endParaRPr lang="en-US" dirty="0"/>
          </a:p>
        </p:txBody>
      </p:sp>
    </p:spTree>
    <p:extLst>
      <p:ext uri="{BB962C8B-B14F-4D97-AF65-F5344CB8AC3E}">
        <p14:creationId xmlns:p14="http://schemas.microsoft.com/office/powerpoint/2010/main" val="1927805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spcBef>
                <a:spcPts val="0"/>
              </a:spcBef>
              <a:spcAft>
                <a:spcPts val="0"/>
              </a:spcAft>
              <a:buClrTx/>
              <a:buSzTx/>
              <a:buFontTx/>
              <a:buNone/>
              <a:tabLst/>
              <a:defRPr/>
            </a:pPr>
            <a:r>
              <a:rPr lang="en-US" dirty="0"/>
              <a:t>We have learnt in the first module that while Regulations and Treaty provisions are directly applicable in Member States, Directives need to be transposed in national legal order.</a:t>
            </a:r>
          </a:p>
          <a:p>
            <a:pPr algn="just"/>
            <a:endParaRPr lang="en-US" dirty="0"/>
          </a:p>
          <a:p>
            <a:pPr algn="just"/>
            <a:r>
              <a:rPr lang="en-US" dirty="0"/>
              <a:t>The Court of Justice decided that even if the directives were not implemented by Member States, they must be considered at least having vertical direct effect. </a:t>
            </a:r>
            <a:r>
              <a:rPr lang="en-GB" b="0" i="0" dirty="0">
                <a:effectLst/>
              </a:rPr>
              <a:t>However, some conditions need to be satisfied: </a:t>
            </a:r>
          </a:p>
          <a:p>
            <a:pPr algn="just"/>
            <a:r>
              <a:rPr lang="en-GB" b="0" i="0" dirty="0">
                <a:effectLst/>
              </a:rPr>
              <a:t>(a) First, the directive has not been transposed into national law or has been transposed incorrectly; </a:t>
            </a:r>
          </a:p>
          <a:p>
            <a:pPr algn="just"/>
            <a:r>
              <a:rPr lang="en-GB" b="0" i="0" dirty="0">
                <a:effectLst/>
              </a:rPr>
              <a:t>(b) Secondly, the provisions of the directive are unconditional and sufficiently clear and precise; and </a:t>
            </a:r>
          </a:p>
          <a:p>
            <a:pPr algn="just"/>
            <a:r>
              <a:rPr lang="en-GB" b="0" i="0" dirty="0">
                <a:effectLst/>
              </a:rPr>
              <a:t>(c) Third, the provisions of the directive confer rights on individuals.</a:t>
            </a:r>
          </a:p>
          <a:p>
            <a:pPr algn="just"/>
            <a:endParaRPr lang="en-GB" b="0" i="0" dirty="0">
              <a:effectLst/>
            </a:endParaRPr>
          </a:p>
          <a:p>
            <a:pPr algn="just"/>
            <a:r>
              <a:rPr lang="en-GB" b="0" i="0" dirty="0">
                <a:effectLst/>
              </a:rPr>
              <a:t>If these conditions have been met, individuals may invoke the provision against the Member State that did not transpose the Directive. The contrary does not work. A Member State that did not implement a directive can never apply its provisions against an individual.</a:t>
            </a:r>
          </a:p>
        </p:txBody>
      </p:sp>
      <p:sp>
        <p:nvSpPr>
          <p:cNvPr id="4" name="Slide Number Placeholder 3"/>
          <p:cNvSpPr>
            <a:spLocks noGrp="1"/>
          </p:cNvSpPr>
          <p:nvPr>
            <p:ph type="sldNum" sz="quarter" idx="5"/>
          </p:nvPr>
        </p:nvSpPr>
        <p:spPr/>
        <p:txBody>
          <a:bodyPr/>
          <a:lstStyle/>
          <a:p>
            <a:fld id="{45C4FD7A-8A9E-480A-B03B-13B29D8B820D}" type="slidenum">
              <a:rPr lang="en-US" smtClean="0"/>
              <a:t>17</a:t>
            </a:fld>
            <a:endParaRPr lang="en-US" dirty="0"/>
          </a:p>
        </p:txBody>
      </p:sp>
    </p:spTree>
    <p:extLst>
      <p:ext uri="{BB962C8B-B14F-4D97-AF65-F5344CB8AC3E}">
        <p14:creationId xmlns:p14="http://schemas.microsoft.com/office/powerpoint/2010/main" val="1448404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Directives are not considered as having direct horizontal effects. This means that an individual may not rely against other individuals on the provisions of a not transposed directive. The full responsibility of the lack of horizontal effects of a Directive must be attributed to the Member State that did not implement (or implemented inadequately) the Directive. Member States are therefore liable for the breach of EU law and individuals may bring action for damages against them.</a:t>
            </a:r>
          </a:p>
          <a:p>
            <a:pPr algn="just"/>
            <a:endParaRPr lang="en-GB" b="0" i="0" dirty="0">
              <a:effectLst/>
            </a:endParaRPr>
          </a:p>
          <a:p>
            <a:pPr algn="just"/>
            <a:r>
              <a:rPr lang="en-GB" b="0" i="0" dirty="0">
                <a:effectLst/>
              </a:rPr>
              <a:t>To offer EU citizens a remedy, EU Courts granted individuals the possibility to seek compensation from the Member State that did not implement the directive.</a:t>
            </a:r>
          </a:p>
          <a:p>
            <a:pPr algn="just"/>
            <a:r>
              <a:rPr lang="en-GB" b="0" i="0" dirty="0">
                <a:effectLst/>
              </a:rPr>
              <a:t> </a:t>
            </a:r>
          </a:p>
          <a:p>
            <a:pPr algn="just"/>
            <a:r>
              <a:rPr lang="en-GB" b="0" i="0" dirty="0">
                <a:effectLst/>
              </a:rPr>
              <a:t>Some conditions need to be satisfied: </a:t>
            </a:r>
          </a:p>
          <a:p>
            <a:pPr algn="just"/>
            <a:r>
              <a:rPr lang="en-GB" b="0" i="0" dirty="0">
                <a:effectLst/>
              </a:rPr>
              <a:t>(a) firstly, the directive must confer rights on individuals; </a:t>
            </a:r>
          </a:p>
          <a:p>
            <a:pPr algn="just"/>
            <a:r>
              <a:rPr lang="en-GB" b="0" i="0" dirty="0">
                <a:effectLst/>
              </a:rPr>
              <a:t>(b) secondly, we must have a serious breach of the obligation to transpose the directive (either the directive was not implemented in full by the deadline provided or that there is some grave error in the implementation).</a:t>
            </a:r>
          </a:p>
          <a:p>
            <a:pPr algn="just"/>
            <a:r>
              <a:rPr lang="en-GB" b="0" i="0" dirty="0">
                <a:effectLst/>
              </a:rPr>
              <a:t>(c) thirdly, there is a causal link between the breach and the loss and damage suffered by the individual in question due to the violation of EU law. </a:t>
            </a:r>
          </a:p>
        </p:txBody>
      </p:sp>
      <p:sp>
        <p:nvSpPr>
          <p:cNvPr id="4" name="Slide Number Placeholder 3"/>
          <p:cNvSpPr>
            <a:spLocks noGrp="1"/>
          </p:cNvSpPr>
          <p:nvPr>
            <p:ph type="sldNum" sz="quarter" idx="5"/>
          </p:nvPr>
        </p:nvSpPr>
        <p:spPr/>
        <p:txBody>
          <a:bodyPr/>
          <a:lstStyle/>
          <a:p>
            <a:fld id="{45C4FD7A-8A9E-480A-B03B-13B29D8B820D}" type="slidenum">
              <a:rPr lang="en-US" smtClean="0"/>
              <a:t>18</a:t>
            </a:fld>
            <a:endParaRPr lang="en-US" dirty="0"/>
          </a:p>
        </p:txBody>
      </p:sp>
    </p:spTree>
    <p:extLst>
      <p:ext uri="{BB962C8B-B14F-4D97-AF65-F5344CB8AC3E}">
        <p14:creationId xmlns:p14="http://schemas.microsoft.com/office/powerpoint/2010/main" val="2916364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17018"/>
          </a:xfrm>
        </p:spPr>
        <p:txBody>
          <a:bodyPr/>
          <a:lstStyle/>
          <a:p>
            <a:pPr marL="0" marR="0" lvl="0" indent="0" algn="just" defTabSz="914400" rtl="0" eaLnBrk="1" fontAlgn="auto" latinLnBrk="0" hangingPunct="1">
              <a:spcBef>
                <a:spcPts val="0"/>
              </a:spcBef>
              <a:spcAft>
                <a:spcPts val="0"/>
              </a:spcAft>
              <a:buClrTx/>
              <a:buSzTx/>
              <a:buFontTx/>
              <a:buNone/>
              <a:tabLst/>
              <a:defRPr/>
            </a:pPr>
            <a:r>
              <a:rPr lang="en-US" sz="1200" b="0" i="0" noProof="0" dirty="0">
                <a:effectLst/>
              </a:rPr>
              <a:t>The main breaches of EU law by an EU Member State happen when</a:t>
            </a:r>
            <a:r>
              <a:rPr lang="en-GB" b="0" i="0" dirty="0">
                <a:effectLst/>
              </a:rPr>
              <a:t> national authorities:</a:t>
            </a:r>
          </a:p>
          <a:p>
            <a:pPr marL="0" marR="0" lvl="0" indent="0" algn="just" defTabSz="914400" rtl="0" eaLnBrk="1" fontAlgn="auto" latinLnBrk="0" hangingPunct="1">
              <a:spcBef>
                <a:spcPts val="0"/>
              </a:spcBef>
              <a:spcAft>
                <a:spcPts val="0"/>
              </a:spcAft>
              <a:buClrTx/>
              <a:buSzTx/>
              <a:buFontTx/>
              <a:buNone/>
              <a:tabLst/>
              <a:defRPr/>
            </a:pPr>
            <a:endParaRPr lang="en-GB" b="0" i="0" dirty="0">
              <a:effectLst/>
            </a:endParaRPr>
          </a:p>
          <a:p>
            <a:pPr algn="just">
              <a:buFont typeface="Arial" panose="020B0604020202020204" pitchFamily="34" charset="0"/>
              <a:buChar char="•"/>
            </a:pPr>
            <a:r>
              <a:rPr lang="en-GB" b="0" i="0" dirty="0">
                <a:effectLst/>
              </a:rPr>
              <a:t> Do not fully incorporate a directive into national law by the set deadline. </a:t>
            </a:r>
            <a:r>
              <a:rPr lang="en-US" altLang="it-IT" sz="1200" noProof="0" dirty="0"/>
              <a:t>National legislators of EU member States are generally responsible for the implementation of directives.</a:t>
            </a:r>
          </a:p>
          <a:p>
            <a:pPr algn="just">
              <a:buFont typeface="Arial" panose="020B0604020202020204" pitchFamily="34" charset="0"/>
              <a:buChar char="•"/>
            </a:pPr>
            <a:endParaRPr lang="en-US" altLang="it-IT" sz="1200" noProof="0" dirty="0"/>
          </a:p>
          <a:p>
            <a:pPr algn="just">
              <a:buFont typeface="Arial" panose="020B0604020202020204" pitchFamily="34" charset="0"/>
              <a:buChar char="•"/>
            </a:pPr>
            <a:r>
              <a:rPr lang="en-US" altLang="it-IT" sz="1200" noProof="0" dirty="0"/>
              <a:t> EU treaties, Decisions and Regulations are directly applicable and do not need to be implemented. However, when adopted, they are generally translated into national legislation by domestic rules that refer directly to the correspondent EU law, in order to be uniformly and correctly applied at national level. Despite the primacy principle, it may happen that a conflict still exists between a national rule and EU law. This is because the legislator did not modify a preexisting conflict in the national law or because the legislator adopted a new law that does not comply with EU law. </a:t>
            </a:r>
          </a:p>
          <a:p>
            <a:pPr algn="just"/>
            <a:r>
              <a:rPr lang="en-US" altLang="it-IT" sz="1200" noProof="0" dirty="0"/>
              <a:t> </a:t>
            </a:r>
          </a:p>
          <a:p>
            <a:pPr algn="just">
              <a:buFont typeface="Arial" panose="020B0604020202020204" pitchFamily="34" charset="0"/>
              <a:buChar char="•"/>
            </a:pPr>
            <a:r>
              <a:rPr lang="en-US" altLang="it-IT" sz="1200" noProof="0" dirty="0"/>
              <a:t> </a:t>
            </a:r>
            <a:r>
              <a:rPr lang="en-GB" altLang="it-IT" sz="1200" b="0" i="0" noProof="0" dirty="0">
                <a:effectLst/>
              </a:rPr>
              <a:t>In addition, it may also happen that national authorities do not apply or interpret </a:t>
            </a:r>
            <a:r>
              <a:rPr lang="en-GB" b="0" i="0" dirty="0">
                <a:effectLst/>
              </a:rPr>
              <a:t>EU law correctly in their daily practice. This may be because public officials (as immigration authorities) adopted a practice or a policy in contrast with EU law. Or it may also be the fault of national courts which interpret national legislation against EU law.</a:t>
            </a:r>
            <a:endParaRPr lang="en-US" altLang="it-IT" sz="1200" noProof="0" dirty="0"/>
          </a:p>
        </p:txBody>
      </p:sp>
      <p:sp>
        <p:nvSpPr>
          <p:cNvPr id="4" name="Slide Number Placeholder 3"/>
          <p:cNvSpPr>
            <a:spLocks noGrp="1"/>
          </p:cNvSpPr>
          <p:nvPr>
            <p:ph type="sldNum" sz="quarter" idx="5"/>
          </p:nvPr>
        </p:nvSpPr>
        <p:spPr/>
        <p:txBody>
          <a:bodyPr/>
          <a:lstStyle/>
          <a:p>
            <a:fld id="{45C4FD7A-8A9E-480A-B03B-13B29D8B820D}" type="slidenum">
              <a:rPr lang="en-US" smtClean="0"/>
              <a:t>19</a:t>
            </a:fld>
            <a:endParaRPr lang="en-US" dirty="0"/>
          </a:p>
        </p:txBody>
      </p:sp>
    </p:spTree>
    <p:extLst>
      <p:ext uri="{BB962C8B-B14F-4D97-AF65-F5344CB8AC3E}">
        <p14:creationId xmlns:p14="http://schemas.microsoft.com/office/powerpoint/2010/main" val="262816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77966"/>
          </a:xfrm>
        </p:spPr>
        <p:txBody>
          <a:bodyPr/>
          <a:lstStyle/>
          <a:p>
            <a:pPr algn="just"/>
            <a:r>
              <a:rPr lang="en-US" dirty="0"/>
              <a:t>What will you learn in this second module?</a:t>
            </a:r>
          </a:p>
          <a:p>
            <a:pPr marL="171450" marR="0" lvl="0" indent="-171450" algn="just" defTabSz="914400" rtl="0" eaLnBrk="1" fontAlgn="auto" latinLnBrk="0" hangingPunct="1">
              <a:spcBef>
                <a:spcPts val="0"/>
              </a:spcBef>
              <a:spcAft>
                <a:spcPts val="0"/>
              </a:spcAft>
              <a:buClrTx/>
              <a:buSzTx/>
              <a:buFont typeface="Arial" panose="020B0604020202020204" pitchFamily="34" charset="0"/>
              <a:buChar char="•"/>
              <a:tabLst/>
              <a:defRPr/>
            </a:pPr>
            <a:r>
              <a:rPr lang="en-US" dirty="0"/>
              <a:t>We will start with </a:t>
            </a:r>
            <a:r>
              <a:rPr lang="en-US" sz="1200" kern="1200" dirty="0">
                <a:solidFill>
                  <a:schemeClr val="tx1"/>
                </a:solidFill>
                <a:effectLst/>
                <a:latin typeface="+mn-lt"/>
                <a:ea typeface="+mn-ea"/>
                <a:cs typeface="+mn-cs"/>
              </a:rPr>
              <a:t>presenting the different types of shared competences between the European Union and its Member States. At EU level we have: exclusive, shared and supporting competences.</a:t>
            </a:r>
          </a:p>
          <a:p>
            <a:pPr marL="171450" marR="0" lvl="0" indent="-171450" algn="just" defTabSz="914400" rtl="0" eaLnBrk="1" fontAlgn="auto" latinLnBrk="0" hangingPunct="1">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When the competence is shared between the EU and the Member State, the principle of subsidiarity and proportionality need to be applied in order to understand which action, the European or the national, is the most efficient and suitable in the respective case.</a:t>
            </a:r>
          </a:p>
          <a:p>
            <a:pPr marL="171450" marR="0" lvl="0" indent="-171450" algn="just" defTabSz="914400" rtl="0" eaLnBrk="1" fontAlgn="auto" latinLnBrk="0" hangingPunct="1">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When the same subject is covered by both EU and national law, the principle of primacy governs this relationship. What happens in case of conflict? The brief answer is that EU law is supreme to national law. We will see later more details on the importance of this principle.</a:t>
            </a:r>
          </a:p>
          <a:p>
            <a:pPr marL="171450" marR="0" lvl="0" indent="-171450" algn="just" defTabSz="914400" rtl="0" eaLnBrk="1" fontAlgn="auto" latinLnBrk="0" hangingPunct="1">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happens when EU laws are adopted? Is EU law directly applicable in Member States or it needs some action at national level? At the end of the module, you should be able to answer to these questions.</a:t>
            </a:r>
          </a:p>
          <a:p>
            <a:pPr marL="171450" marR="0" lvl="0" indent="-171450" algn="just" defTabSz="914400" rtl="0" eaLnBrk="1" fontAlgn="auto" latinLnBrk="0" hangingPunct="1">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May EU law be invoked by individuals before national judges? We will learn that only certain EU laws have direct effect and also how to distinguish between horizontal and vertical direct effect.</a:t>
            </a:r>
          </a:p>
          <a:p>
            <a:pPr marL="171450" marR="0" lvl="0" indent="-171450" algn="just" defTabSz="914400" rtl="0" eaLnBrk="1" fontAlgn="auto" latinLnBrk="0" hangingPunct="1">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How to recognize a violation of EU law? What to do in case of breach of EU law? We will see that different possibilities exist at national and at EU level. A case study about a recent violation of EU law by the UK (before Brexit) will help us understand how a breach of EU law may look like and what remedies may be adopted.</a:t>
            </a:r>
          </a:p>
        </p:txBody>
      </p:sp>
      <p:sp>
        <p:nvSpPr>
          <p:cNvPr id="4" name="Slide Number Placeholder 3"/>
          <p:cNvSpPr>
            <a:spLocks noGrp="1"/>
          </p:cNvSpPr>
          <p:nvPr>
            <p:ph type="sldNum" sz="quarter" idx="5"/>
          </p:nvPr>
        </p:nvSpPr>
        <p:spPr/>
        <p:txBody>
          <a:bodyPr/>
          <a:lstStyle/>
          <a:p>
            <a:fld id="{D0A9AA34-C42E-4BE2-8A38-E141ABA62A80}" type="slidenum">
              <a:rPr lang="en-US" smtClean="0"/>
              <a:t>2</a:t>
            </a:fld>
            <a:endParaRPr lang="en-US"/>
          </a:p>
        </p:txBody>
      </p:sp>
    </p:spTree>
    <p:extLst>
      <p:ext uri="{BB962C8B-B14F-4D97-AF65-F5344CB8AC3E}">
        <p14:creationId xmlns:p14="http://schemas.microsoft.com/office/powerpoint/2010/main" val="2755914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spcBef>
                <a:spcPts val="0"/>
              </a:spcBef>
              <a:spcAft>
                <a:spcPts val="0"/>
              </a:spcAft>
              <a:buClrTx/>
              <a:buSzTx/>
              <a:buFontTx/>
              <a:buNone/>
              <a:tabLst/>
              <a:defRPr/>
            </a:pPr>
            <a:r>
              <a:rPr lang="en-US" altLang="it-IT" sz="1200" noProof="0" dirty="0"/>
              <a:t>In all the abovementioned cases, national authorities are responsible for the implementation of directives and for the correct and uniform application of EU law. This applies to any national public authority, including public officials and judges. </a:t>
            </a:r>
            <a:r>
              <a:rPr lang="fr-FR" altLang="it-IT" sz="1200" noProof="0" dirty="0"/>
              <a:t>I</a:t>
            </a:r>
            <a:r>
              <a:rPr lang="fr-FR" altLang="it-IT" sz="1200" dirty="0"/>
              <a:t>n case of</a:t>
            </a:r>
            <a:r>
              <a:rPr lang="en-US" altLang="it-IT" sz="1200" noProof="0" dirty="0"/>
              <a:t> EU law breach, Member States are liable, irrespective of which authority is responsible of the violation.</a:t>
            </a:r>
          </a:p>
          <a:p>
            <a:pPr algn="just"/>
            <a:endParaRPr lang="en-GB" b="0" i="0" dirty="0">
              <a:effectLst/>
            </a:endParaRPr>
          </a:p>
          <a:p>
            <a:pPr algn="just"/>
            <a:r>
              <a:rPr lang="en-GB" b="0" i="0" dirty="0">
                <a:effectLst/>
              </a:rPr>
              <a:t>Various means of redress and help are available when a Member States violates EU law. The best place to get help is from national bodies of the Member State in question, rather than directly from the EU. </a:t>
            </a:r>
          </a:p>
          <a:p>
            <a:pPr algn="just"/>
            <a:endParaRPr lang="en-GB" b="0" i="0" dirty="0">
              <a:effectLst/>
            </a:endParaRPr>
          </a:p>
          <a:p>
            <a:pPr algn="just"/>
            <a:r>
              <a:rPr lang="en-GB" b="0" i="0" dirty="0">
                <a:effectLst/>
              </a:rPr>
              <a:t>For instance, if a public official committed a violation of EU law, this may be reported to the superior national authority or to a local court or the national ombudsman. If the breach of EU law may require the annulment of a national decision, it is generally the national courts who have the power to annul a decision of other authorities. If you are seeking compensation for damage, only national courts have the power, where appropriate, to order national authorities to compensate. In that context, the role of local judges is especially important, because they have the power to disapply conflicting national law or even to interpret national law in compliance with EU law. </a:t>
            </a:r>
          </a:p>
          <a:p>
            <a:pPr algn="l"/>
            <a:endParaRPr lang="en-GB" b="0" i="0" dirty="0">
              <a:solidFill>
                <a:srgbClr val="40404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5C4FD7A-8A9E-480A-B03B-13B29D8B820D}" type="slidenum">
              <a:rPr lang="en-US" smtClean="0"/>
              <a:t>20</a:t>
            </a:fld>
            <a:endParaRPr lang="en-US" dirty="0"/>
          </a:p>
        </p:txBody>
      </p:sp>
    </p:spTree>
    <p:extLst>
      <p:ext uri="{BB962C8B-B14F-4D97-AF65-F5344CB8AC3E}">
        <p14:creationId xmlns:p14="http://schemas.microsoft.com/office/powerpoint/2010/main" val="2749847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Alternatively, other problem solving instruments are available at national level to help EU citizens in cases of breaches of the EU law. </a:t>
            </a:r>
          </a:p>
          <a:p>
            <a:pPr algn="just"/>
            <a:endParaRPr lang="en-GB" b="0" i="0" dirty="0">
              <a:effectLst/>
            </a:endParaRPr>
          </a:p>
          <a:p>
            <a:pPr algn="just"/>
            <a:r>
              <a:rPr lang="en-GB" b="0" i="0" dirty="0">
                <a:effectLst/>
              </a:rPr>
              <a:t>‘Your Europe Advice’ is a an information instrument that can offer legal advice on EU rights in matters related to EU law. It can clarify how the law applies in a particular case, as well as explain how you can exercise your EU rights. This is useful before recurring to other legal remedies. In particular, Your Europe Advice may provide information on the rights of EU citizens when moving to another Member State (for travelling, living or working).</a:t>
            </a:r>
          </a:p>
          <a:p>
            <a:pPr algn="just"/>
            <a:endParaRPr lang="en-GB" b="0" i="0" dirty="0">
              <a:effectLst/>
            </a:endParaRPr>
          </a:p>
          <a:p>
            <a:pPr algn="just"/>
            <a:r>
              <a:rPr lang="en-GB" b="0" i="0" dirty="0">
                <a:effectLst/>
              </a:rPr>
              <a:t>SOLVIT is a service provided by the national administration, which deals with cross-border problems related to the misapplication of EU law by national public administrations. There is a SOLVIT centre in every EU Member State. Going through SOLVIT might take less time than recurring to other legal remedies. If the problem goes unresolved, after consulting SOLVIT you can still pursue legal action through a national court or lodge a formal complaint with the European Commission. </a:t>
            </a:r>
          </a:p>
          <a:p>
            <a:pPr algn="l"/>
            <a:endParaRPr lang="en-GB" b="0" i="0" dirty="0">
              <a:solidFill>
                <a:srgbClr val="40404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5C4FD7A-8A9E-480A-B03B-13B29D8B820D}" type="slidenum">
              <a:rPr lang="en-US" smtClean="0"/>
              <a:t>21</a:t>
            </a:fld>
            <a:endParaRPr lang="en-US" dirty="0"/>
          </a:p>
        </p:txBody>
      </p:sp>
    </p:spTree>
    <p:extLst>
      <p:ext uri="{BB962C8B-B14F-4D97-AF65-F5344CB8AC3E}">
        <p14:creationId xmlns:p14="http://schemas.microsoft.com/office/powerpoint/2010/main" val="1919707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As we just said, EU citizens will usually be able to enforce their rights better in the Member State where they are living. </a:t>
            </a:r>
          </a:p>
          <a:p>
            <a:pPr algn="just"/>
            <a:r>
              <a:rPr lang="en-GB" b="0" i="0" dirty="0">
                <a:effectLst/>
              </a:rPr>
              <a:t>However it is also possible to directly report to the EU a violation of EU law by national authorities, by submitting a complaint to the EU Commission. Especially if national authorities repeatedly fail to properly implement or to correctly apply EU laws, the Commission may launch a formal infringement procedure against the Member State in question. </a:t>
            </a:r>
          </a:p>
          <a:p>
            <a:pPr algn="just"/>
            <a:r>
              <a:rPr lang="en-GB" b="0" i="0" dirty="0">
                <a:effectLst/>
              </a:rPr>
              <a:t>The European Commission may be directly contacted in any EU official language by private citizens (without legal support) about any measure, absence of measure or practice by national authorities that may be considered in breach of EU law. The European Commission can only take up a complaint if it is about a breach of Union law by public authorities. If the complaint is about the action of private individuals or bodies (unless it can be shown that national authorities are somehow involved), a solution at national level has to be tried (courts or other ways of settling disputes). </a:t>
            </a:r>
          </a:p>
          <a:p>
            <a:pPr algn="just"/>
            <a:endParaRPr lang="en-GB" b="0" i="0" dirty="0">
              <a:effectLst/>
            </a:endParaRPr>
          </a:p>
          <a:p>
            <a:pPr algn="just"/>
            <a:r>
              <a:rPr lang="en-GB" b="0" i="0" dirty="0">
                <a:effectLst/>
              </a:rPr>
              <a:t>If after the opening of the infringement procedure, the issue is still not settled, the Commission may refer the case to the Court of Justice. We will find out more about the powers of the EU courts in this matter in the next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0404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0404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5C4FD7A-8A9E-480A-B03B-13B29D8B820D}" type="slidenum">
              <a:rPr lang="en-US" smtClean="0"/>
              <a:t>22</a:t>
            </a:fld>
            <a:endParaRPr lang="en-US" dirty="0"/>
          </a:p>
        </p:txBody>
      </p:sp>
    </p:spTree>
    <p:extLst>
      <p:ext uri="{BB962C8B-B14F-4D97-AF65-F5344CB8AC3E}">
        <p14:creationId xmlns:p14="http://schemas.microsoft.com/office/powerpoint/2010/main" val="3972716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effectLst/>
              </a:rPr>
              <a:t>Let’s see now an example of opening of an infringement procedure to see how this works in practice. The Commission recently started infringement procedures against Hungary and Poland related to the equality and the protection of fundamental rights.</a:t>
            </a:r>
          </a:p>
          <a:p>
            <a:pPr algn="just"/>
            <a:endParaRPr lang="en-GB" b="0" i="0" dirty="0">
              <a:effectLst/>
            </a:endParaRPr>
          </a:p>
          <a:p>
            <a:pPr algn="just"/>
            <a:r>
              <a:rPr lang="en-GB" b="0" i="0" dirty="0">
                <a:effectLst/>
              </a:rPr>
              <a:t>Hungary adopted laws that prohibits individuals under 18 to access content that promotes or simply portrays the so-called ‘divergence from self-identity corresponding to sex at birth, sex change or homosexuality’. Several Polish regions and municipalities adopted resolutions on the so-called ‘LGBT-ideology free zones’. </a:t>
            </a:r>
          </a:p>
          <a:p>
            <a:pPr algn="just"/>
            <a:endParaRPr lang="en-GB" b="0" i="0" dirty="0">
              <a:effectLst/>
            </a:endParaRPr>
          </a:p>
          <a:p>
            <a:pPr algn="just"/>
            <a:r>
              <a:rPr lang="en-GB" b="0" i="0" dirty="0">
                <a:effectLst/>
              </a:rPr>
              <a:t>Both approaches are considered to be contrary to the EU values and in breach of the EU fundamental rights. In both cases the Commission started inquiries on the new measures and considered that the answers from the two member States were insufficient and not appropriate. After the formal opening of the infringement procedure, the two Member States have two months to respond to the arguments put forward by the Commission and to repair the breach. Otherwise, the Commission may decide to send them a reasoned opinion and in a further step refer them to the Court of Justice of the European Union. In the next module we will see in more details how infringement procedures are carried on before the Court of Justice.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0404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45C4FD7A-8A9E-480A-B03B-13B29D8B820D}" type="slidenum">
              <a:rPr lang="en-US" smtClean="0"/>
              <a:t>23</a:t>
            </a:fld>
            <a:endParaRPr lang="en-US" dirty="0"/>
          </a:p>
        </p:txBody>
      </p:sp>
    </p:spTree>
    <p:extLst>
      <p:ext uri="{BB962C8B-B14F-4D97-AF65-F5344CB8AC3E}">
        <p14:creationId xmlns:p14="http://schemas.microsoft.com/office/powerpoint/2010/main" val="437863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Let’s see how these remedies work in practice with a case study that some of you may be aware of, because it involves homeless mobile EU citizens and FEANTSA took direct action to report a breach of EU law by the UK. </a:t>
            </a:r>
          </a:p>
          <a:p>
            <a:pPr algn="just">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Under a policy published in 2017 (thus before Brexit) by the British Home Office, rough sleeping was deemed an abuse of EU free movement rights and on the base of this policy EU citizens encountered sleeping rough in the UK started to be removed from the territory.</a:t>
            </a:r>
            <a:endParaRPr lang="fr-BE"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Free movement of persons is a shared competence between the EU and the MS. The EU rules governing free movement for mobile EU citizens are contained in Directive 2004/38. UK implemented this directive in national legislation, but such an application and interpretation of the Directive was to be considered in breach of EU law because rough sleeping cannot be regarded as an abuse of rights under the 2004/38 Directive. Even if the British policy was more recent, the Directive must prevail because of the primacy of EU law on UK law.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C5154-CAB0-4E6B-A115-DE571D5E4A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656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spcBef>
                <a:spcPts val="0"/>
              </a:spcBef>
              <a:spcAft>
                <a:spcPts val="800"/>
              </a:spcAft>
              <a:buClrTx/>
              <a:buSzTx/>
              <a:buFontTx/>
              <a:buNone/>
              <a:tabLst/>
              <a:defRPr/>
            </a:pPr>
            <a:r>
              <a:rPr lang="fr-BE" dirty="0"/>
              <a:t>As </a:t>
            </a:r>
            <a:r>
              <a:rPr lang="en-GB" noProof="0" dirty="0"/>
              <a:t>we</a:t>
            </a:r>
            <a:r>
              <a:rPr lang="fr-BE" dirty="0"/>
              <a:t> </a:t>
            </a:r>
            <a:r>
              <a:rPr lang="en-GB" noProof="0" dirty="0"/>
              <a:t>just</a:t>
            </a:r>
            <a:r>
              <a:rPr lang="fr-BE" dirty="0"/>
              <a:t> </a:t>
            </a:r>
            <a:r>
              <a:rPr lang="en-GB" noProof="0" dirty="0"/>
              <a:t>said</a:t>
            </a:r>
            <a:r>
              <a:rPr lang="fr-BE" dirty="0"/>
              <a:t> </a:t>
            </a:r>
            <a:r>
              <a:rPr lang="en-GB" noProof="0" dirty="0"/>
              <a:t>it</a:t>
            </a:r>
            <a:r>
              <a:rPr lang="fr-BE" dirty="0"/>
              <a:t> </a:t>
            </a:r>
            <a:r>
              <a:rPr lang="en-GB" noProof="0" dirty="0"/>
              <a:t>is</a:t>
            </a:r>
            <a:r>
              <a:rPr lang="fr-BE" dirty="0"/>
              <a:t> for national courts to </a:t>
            </a:r>
            <a:r>
              <a:rPr lang="en-US" noProof="0" dirty="0"/>
              <a:t>guarantee</a:t>
            </a:r>
            <a:r>
              <a:rPr lang="fr-BE" dirty="0"/>
              <a:t> the </a:t>
            </a:r>
            <a:r>
              <a:rPr lang="en-GB" noProof="0" dirty="0"/>
              <a:t>uniform</a:t>
            </a:r>
            <a:r>
              <a:rPr lang="fr-BE" dirty="0"/>
              <a:t> and correct application of EU </a:t>
            </a:r>
            <a:r>
              <a:rPr lang="en-GB" noProof="0" dirty="0"/>
              <a:t>law</a:t>
            </a:r>
            <a:r>
              <a:rPr lang="fr-BE" dirty="0"/>
              <a:t> in </a:t>
            </a:r>
            <a:r>
              <a:rPr lang="en-GB" noProof="0" dirty="0"/>
              <a:t>Member</a:t>
            </a:r>
            <a:r>
              <a:rPr lang="fr-BE" dirty="0"/>
              <a:t> States. A national </a:t>
            </a:r>
            <a:r>
              <a:rPr lang="en-GB" noProof="0" dirty="0"/>
              <a:t>proceeding</a:t>
            </a:r>
            <a:r>
              <a:rPr lang="fr-BE" dirty="0"/>
              <a:t> for </a:t>
            </a:r>
            <a:r>
              <a:rPr lang="en-GB" noProof="0" dirty="0"/>
              <a:t>judicial</a:t>
            </a:r>
            <a:r>
              <a:rPr lang="fr-BE" dirty="0"/>
              <a:t> </a:t>
            </a:r>
            <a:r>
              <a:rPr lang="en-GB" noProof="0" dirty="0"/>
              <a:t>review</a:t>
            </a:r>
            <a:r>
              <a:rPr lang="fr-BE" dirty="0"/>
              <a:t> </a:t>
            </a:r>
            <a:r>
              <a:rPr lang="en-GB" noProof="0" dirty="0"/>
              <a:t>was</a:t>
            </a:r>
            <a:r>
              <a:rPr lang="fr-BE" dirty="0"/>
              <a:t> </a:t>
            </a:r>
            <a:r>
              <a:rPr lang="en-GB" noProof="0" dirty="0"/>
              <a:t>started</a:t>
            </a:r>
            <a:r>
              <a:rPr lang="fr-BE" dirty="0"/>
              <a:t> in the UK </a:t>
            </a:r>
            <a:r>
              <a:rPr lang="en-GB" noProof="0" dirty="0"/>
              <a:t>against</a:t>
            </a:r>
            <a:r>
              <a:rPr lang="fr-BE" dirty="0"/>
              <a:t> </a:t>
            </a:r>
            <a:r>
              <a:rPr lang="en-US" dirty="0"/>
              <a:t>the Home Office policy. </a:t>
            </a:r>
            <a:r>
              <a:rPr lang="en-GB" b="0" i="0" dirty="0">
                <a:effectLst/>
              </a:rPr>
              <a:t>The complaint that FEANTSA filed before the Commission was included in the documents provided by the Public Interest Law Centre in the application for permission to apply for the judicial review.  </a:t>
            </a:r>
            <a:endParaRPr lang="en-US" dirty="0"/>
          </a:p>
          <a:p>
            <a:pPr marL="0" marR="0" lvl="0" indent="0" algn="just" defTabSz="914400" rtl="0" eaLnBrk="1" fontAlgn="auto" latinLnBrk="0" hangingPunct="1">
              <a:spcBef>
                <a:spcPts val="0"/>
              </a:spcBef>
              <a:spcAft>
                <a:spcPts val="800"/>
              </a:spcAft>
              <a:buClrTx/>
              <a:buSzTx/>
              <a:buFontTx/>
              <a:buNone/>
              <a:tabLst/>
              <a:defRPr/>
            </a:pPr>
            <a:endParaRPr lang="en-US" dirty="0"/>
          </a:p>
          <a:p>
            <a:pPr marL="0" marR="0" lvl="0" indent="0" algn="just" defTabSz="914400" rtl="0" eaLnBrk="1" fontAlgn="auto" latinLnBrk="0" hangingPunct="1">
              <a:spcBef>
                <a:spcPts val="0"/>
              </a:spcBef>
              <a:spcAft>
                <a:spcPts val="800"/>
              </a:spcAft>
              <a:buClrTx/>
              <a:buSzTx/>
              <a:buFontTx/>
              <a:buNone/>
              <a:tabLst/>
              <a:defRPr/>
            </a:pPr>
            <a:r>
              <a:rPr lang="fr-BE" dirty="0"/>
              <a:t>In addition, </a:t>
            </a:r>
            <a:r>
              <a:rPr lang="en-GB" noProof="0" dirty="0"/>
              <a:t>individual</a:t>
            </a:r>
            <a:r>
              <a:rPr lang="fr-BE" dirty="0"/>
              <a:t> cases of </a:t>
            </a:r>
            <a:r>
              <a:rPr lang="en-US" dirty="0"/>
              <a:t>removal orders of EU citizens found sleeping rough were </a:t>
            </a:r>
            <a:r>
              <a:rPr lang="en-GB" noProof="0" dirty="0"/>
              <a:t>appealed</a:t>
            </a:r>
            <a:r>
              <a:rPr lang="fr-BE" dirty="0"/>
              <a:t> </a:t>
            </a:r>
            <a:r>
              <a:rPr lang="en-GB" noProof="0" dirty="0"/>
              <a:t>before</a:t>
            </a:r>
            <a:r>
              <a:rPr lang="fr-BE" dirty="0"/>
              <a:t> national Courts </a:t>
            </a:r>
            <a:r>
              <a:rPr lang="en-US" dirty="0"/>
              <a:t>in order to ask direct application of EU law or in alternative to ask national judges to send a request for preliminary ruling to the Court of Justice. </a:t>
            </a:r>
          </a:p>
          <a:p>
            <a:pPr marL="0" marR="0" lvl="0" indent="0" algn="just" defTabSz="914400" rtl="0" eaLnBrk="1" fontAlgn="auto" latinLnBrk="0" hangingPunct="1">
              <a:spcBef>
                <a:spcPts val="0"/>
              </a:spcBef>
              <a:spcAft>
                <a:spcPts val="800"/>
              </a:spcAft>
              <a:buClrTx/>
              <a:buSzTx/>
              <a:buFontTx/>
              <a:buNone/>
              <a:tabLst/>
              <a:defRPr/>
            </a:pPr>
            <a:endParaRPr lang="en-GB" b="0" i="0" dirty="0">
              <a:effectLst/>
            </a:endParaRPr>
          </a:p>
          <a:p>
            <a:pPr marL="0" marR="0" lvl="0" indent="0" algn="just" defTabSz="914400" rtl="0" eaLnBrk="1" fontAlgn="auto" latinLnBrk="0" hangingPunct="1">
              <a:spcBef>
                <a:spcPts val="0"/>
              </a:spcBef>
              <a:spcAft>
                <a:spcPts val="800"/>
              </a:spcAft>
              <a:buClrTx/>
              <a:buSzTx/>
              <a:buFontTx/>
              <a:buNone/>
              <a:tabLst/>
              <a:defRPr/>
            </a:pPr>
            <a:r>
              <a:rPr lang="en-GB" b="0" i="0" dirty="0">
                <a:effectLst/>
              </a:rPr>
              <a:t>On 14 December 2017, the United Kingdom High Court ordered the Government to stop deporting homeless EU citizens after ruling that the  abovementioned Home Office policy was to be considered in breach of EU law. This ruling demonstrated the powers of national judges in ensuring the correct application of EU law inside Member States.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C5154-CAB0-4E6B-A115-DE571D5E4A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875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None/>
            </a:pPr>
            <a:r>
              <a:rPr lang="en-US" sz="1200" noProof="0" dirty="0"/>
              <a:t>Remedies at EU level were also exploited for this case. Considering that the UK policy represented a strong violation of EU free movement law, </a:t>
            </a:r>
            <a:r>
              <a:rPr lang="fr-BE" sz="1200" dirty="0"/>
              <a:t>FEANTSA </a:t>
            </a:r>
            <a:r>
              <a:rPr lang="en-US" sz="1200" noProof="0" dirty="0"/>
              <a:t>drafted and filed </a:t>
            </a:r>
            <a:r>
              <a:rPr lang="fr-BE" sz="1200" dirty="0"/>
              <a:t>a complaint to the EU Commission</a:t>
            </a:r>
            <a:r>
              <a:rPr lang="en-GB" sz="1200" dirty="0"/>
              <a:t>. I</a:t>
            </a:r>
            <a:r>
              <a:rPr lang="en-US" sz="1200" dirty="0"/>
              <a:t>n such cases, the Commission has 12 months to reply. Following the abovementioned ruling of the British High Court declaring the policy illegal, the Commission considered that an action at EU level was not anymore necessary.</a:t>
            </a:r>
            <a:endParaRPr lang="en-GB" sz="1200" dirty="0"/>
          </a:p>
          <a:p>
            <a:pPr algn="just">
              <a:buFont typeface="Wingdings" panose="05000000000000000000" pitchFamily="2" charset="2"/>
              <a:buChar char="Ø"/>
            </a:pPr>
            <a:endParaRPr lang="en-GB" sz="1200" dirty="0"/>
          </a:p>
          <a:p>
            <a:pPr algn="just">
              <a:buFont typeface="Wingdings" panose="05000000000000000000" pitchFamily="2" charset="2"/>
              <a:buNone/>
            </a:pPr>
            <a:r>
              <a:rPr lang="en-GB" sz="1200" dirty="0"/>
              <a:t>FEANTSA also reported the alleged breach to the </a:t>
            </a:r>
            <a:r>
              <a:rPr lang="en-GB" sz="1200" i="1" dirty="0"/>
              <a:t>EU citizens task force </a:t>
            </a:r>
            <a:r>
              <a:rPr lang="en-GB" sz="1200" dirty="0"/>
              <a:t>of the European Parliament and actively lobbied for questions by MEP.</a:t>
            </a:r>
          </a:p>
          <a:p>
            <a:pPr algn="just">
              <a:buFont typeface="Wingdings" panose="05000000000000000000" pitchFamily="2" charset="2"/>
              <a:buNone/>
            </a:pPr>
            <a:endParaRPr lang="en-GB" sz="1200" dirty="0"/>
          </a:p>
          <a:p>
            <a:pPr algn="just">
              <a:buFont typeface="Wingdings" panose="05000000000000000000" pitchFamily="2" charset="2"/>
              <a:buNone/>
            </a:pPr>
            <a:r>
              <a:rPr lang="en-GB" sz="1200" dirty="0"/>
              <a:t>The complaint was also</a:t>
            </a:r>
            <a:r>
              <a:rPr lang="fr-BE" sz="1200" dirty="0"/>
              <a:t> sent to the </a:t>
            </a:r>
            <a:r>
              <a:rPr lang="en-GB" sz="1200" dirty="0"/>
              <a:t>Task Force of the EU Commission for Brexit Negotiations.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C5154-CAB0-4E6B-A115-DE571D5E4A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615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kern="1200" dirty="0">
                <a:solidFill>
                  <a:schemeClr val="tx1"/>
                </a:solidFill>
                <a:effectLst/>
                <a:latin typeface="+mn-lt"/>
                <a:ea typeface="+mn-ea"/>
                <a:cs typeface="+mn-cs"/>
              </a:rPr>
              <a:t>We have reached the end of this module. </a:t>
            </a:r>
            <a:endParaRPr lang="es-ES" sz="1200" kern="1200" dirty="0">
              <a:solidFill>
                <a:schemeClr val="tx1"/>
              </a:solidFill>
              <a:effectLst/>
              <a:latin typeface="+mn-lt"/>
              <a:ea typeface="+mn-ea"/>
              <a:cs typeface="+mn-cs"/>
            </a:endParaRPr>
          </a:p>
          <a:p>
            <a:pPr algn="just"/>
            <a:endParaRPr lang="en-GB"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In the next module, we will go into detail about the power of the Court of Justice of the European Union.</a:t>
            </a:r>
          </a:p>
          <a:p>
            <a:pPr algn="just"/>
            <a:endParaRPr lang="en-GB" sz="1200" kern="1200" dirty="0">
              <a:solidFill>
                <a:schemeClr val="tx1"/>
              </a:solidFill>
              <a:effectLst/>
              <a:latin typeface="+mn-lt"/>
              <a:ea typeface="+mn-ea"/>
              <a:cs typeface="+mn-cs"/>
            </a:endParaRPr>
          </a:p>
          <a:p>
            <a:pPr marL="0" marR="0" lvl="0" indent="0" algn="just" defTabSz="914400" rtl="0" eaLnBrk="1" fontAlgn="auto" latinLnBrk="0" hangingPunct="1">
              <a:spcBef>
                <a:spcPts val="0"/>
              </a:spcBef>
              <a:spcAft>
                <a:spcPts val="0"/>
              </a:spcAft>
              <a:buClrTx/>
              <a:buSzTx/>
              <a:buFontTx/>
              <a:buNone/>
              <a:tabLst/>
              <a:defRPr/>
            </a:pPr>
            <a:r>
              <a:rPr lang="en-GB" sz="1200" kern="1200" dirty="0">
                <a:solidFill>
                  <a:schemeClr val="tx1"/>
                </a:solidFill>
                <a:effectLst/>
                <a:latin typeface="+mn-lt"/>
                <a:ea typeface="+mn-ea"/>
                <a:cs typeface="+mn-cs"/>
              </a:rPr>
              <a:t>Thank you for your attention!</a:t>
            </a:r>
            <a:endParaRPr lang="es-E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A9AA34-C42E-4BE2-8A38-E141ABA62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66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EU has the power to legislate only in certain areas. These areas, that we will call EU competences, have been delegated by Member States to the EU.</a:t>
            </a:r>
          </a:p>
          <a:p>
            <a:pPr algn="just"/>
            <a:endParaRPr lang="en-US" dirty="0"/>
          </a:p>
          <a:p>
            <a:pPr algn="just"/>
            <a:r>
              <a:rPr lang="en-US" dirty="0"/>
              <a:t>According to the principle of conferral of competences the scope of the competences of the European Union is limited, because the Member States that created the European Union decided to give up only part of their sovereignty.</a:t>
            </a:r>
          </a:p>
          <a:p>
            <a:pPr algn="just"/>
            <a:endParaRPr lang="en-US" dirty="0"/>
          </a:p>
          <a:p>
            <a:pPr algn="just"/>
            <a:r>
              <a:rPr lang="en-US" dirty="0"/>
              <a:t>The treaties clearly define the areas where the EU can act and operate. This means that the treaties have created the EU competences in different areas, but also has created limits within the exercise of these competences.</a:t>
            </a:r>
          </a:p>
          <a:p>
            <a:pPr algn="just"/>
            <a:endParaRPr lang="en-US" dirty="0"/>
          </a:p>
          <a:p>
            <a:pPr algn="just"/>
            <a:r>
              <a:rPr lang="en-US" dirty="0"/>
              <a:t>According to this principle the European Union can only act within the limits of the competences explicitly given by the treaties.</a:t>
            </a:r>
          </a:p>
          <a:p>
            <a:endParaRPr lang="en-US" dirty="0"/>
          </a:p>
        </p:txBody>
      </p:sp>
      <p:sp>
        <p:nvSpPr>
          <p:cNvPr id="4" name="Slide Number Placeholder 3"/>
          <p:cNvSpPr>
            <a:spLocks noGrp="1"/>
          </p:cNvSpPr>
          <p:nvPr>
            <p:ph type="sldNum" sz="quarter" idx="5"/>
          </p:nvPr>
        </p:nvSpPr>
        <p:spPr/>
        <p:txBody>
          <a:bodyPr/>
          <a:lstStyle/>
          <a:p>
            <a:fld id="{45C4FD7A-8A9E-480A-B03B-13B29D8B820D}" type="slidenum">
              <a:rPr lang="en-US" smtClean="0"/>
              <a:t>3</a:t>
            </a:fld>
            <a:endParaRPr lang="en-US" dirty="0"/>
          </a:p>
        </p:txBody>
      </p:sp>
    </p:spTree>
    <p:extLst>
      <p:ext uri="{BB962C8B-B14F-4D97-AF65-F5344CB8AC3E}">
        <p14:creationId xmlns:p14="http://schemas.microsoft.com/office/powerpoint/2010/main" val="86841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trike="noStrike" dirty="0"/>
              <a:t>For each policy area where the EU has a competence (Transport, Energy, Health, Environment, etc..), in the respective title of the treaties the legislative competence of the EU is detailed. </a:t>
            </a:r>
            <a:r>
              <a:rPr lang="en-US" dirty="0"/>
              <a:t>We have 3 different types of EU competences : exclusive, shared and supporting competences.</a:t>
            </a:r>
          </a:p>
          <a:p>
            <a:pPr algn="just"/>
            <a:endParaRPr lang="en-US" dirty="0"/>
          </a:p>
          <a:p>
            <a:pPr algn="just"/>
            <a:r>
              <a:rPr lang="en-US" dirty="0"/>
              <a:t>An exclusive Competence means that only the EU can legislate, and Member States may only act for the implementation of the EU law.</a:t>
            </a:r>
          </a:p>
          <a:p>
            <a:pPr algn="just"/>
            <a:endParaRPr lang="en-US" dirty="0"/>
          </a:p>
          <a:p>
            <a:pPr marL="0" marR="0" lvl="0" indent="0" algn="just" defTabSz="914400" rtl="0" eaLnBrk="1" fontAlgn="auto" latinLnBrk="0" hangingPunct="1">
              <a:spcBef>
                <a:spcPts val="0"/>
              </a:spcBef>
              <a:spcAft>
                <a:spcPts val="0"/>
              </a:spcAft>
              <a:buClrTx/>
              <a:buSzTx/>
              <a:buFontTx/>
              <a:buNone/>
              <a:tabLst/>
              <a:defRPr/>
            </a:pPr>
            <a:r>
              <a:rPr lang="en-GB" dirty="0"/>
              <a:t>When the competence is shared, the EU and the Member States may legislate together in that area. We will see later in detail how in this case the principles of subsidiarity and proportionality govern the sharing of competences. </a:t>
            </a:r>
          </a:p>
          <a:p>
            <a:pPr marL="0" marR="0" lvl="0" indent="0" algn="just" defTabSz="914400" rtl="0" eaLnBrk="1" fontAlgn="auto" latinLnBrk="0" hangingPunct="1">
              <a:spcBef>
                <a:spcPts val="0"/>
              </a:spcBef>
              <a:spcAft>
                <a:spcPts val="0"/>
              </a:spcAft>
              <a:buClrTx/>
              <a:buSzTx/>
              <a:buFontTx/>
              <a:buNone/>
              <a:tabLst/>
              <a:defRPr/>
            </a:pPr>
            <a:endParaRPr lang="en-GB" sz="1200" b="0" i="0" u="none" strike="noStrike" baseline="0" dirty="0"/>
          </a:p>
          <a:p>
            <a:pPr marL="0" marR="0" lvl="0" indent="0" algn="just" defTabSz="914400" rtl="0" eaLnBrk="1" fontAlgn="auto" latinLnBrk="0" hangingPunct="1">
              <a:spcBef>
                <a:spcPts val="0"/>
              </a:spcBef>
              <a:spcAft>
                <a:spcPts val="0"/>
              </a:spcAft>
              <a:buClrTx/>
              <a:buSzTx/>
              <a:buFontTx/>
              <a:buNone/>
              <a:tabLst/>
              <a:defRPr/>
            </a:pPr>
            <a:r>
              <a:rPr lang="en-GB" sz="1200" b="0" i="0" u="none" strike="noStrike" baseline="0" dirty="0"/>
              <a:t>Certain areas are reserved to Member States. In this case the EU only has a competence to support, coordinate or supplement the actions of the Member States, without overriding the national competence in the concerned areas. </a:t>
            </a:r>
            <a:endParaRPr lang="en-US" dirty="0"/>
          </a:p>
        </p:txBody>
      </p:sp>
      <p:sp>
        <p:nvSpPr>
          <p:cNvPr id="4" name="Slide Number Placeholder 3"/>
          <p:cNvSpPr>
            <a:spLocks noGrp="1"/>
          </p:cNvSpPr>
          <p:nvPr>
            <p:ph type="sldNum" sz="quarter" idx="5"/>
          </p:nvPr>
        </p:nvSpPr>
        <p:spPr/>
        <p:txBody>
          <a:bodyPr/>
          <a:lstStyle/>
          <a:p>
            <a:fld id="{45C4FD7A-8A9E-480A-B03B-13B29D8B820D}" type="slidenum">
              <a:rPr lang="en-US" smtClean="0"/>
              <a:t>4</a:t>
            </a:fld>
            <a:endParaRPr lang="en-US" dirty="0"/>
          </a:p>
        </p:txBody>
      </p:sp>
    </p:spTree>
    <p:extLst>
      <p:ext uri="{BB962C8B-B14F-4D97-AF65-F5344CB8AC3E}">
        <p14:creationId xmlns:p14="http://schemas.microsoft.com/office/powerpoint/2010/main" val="349791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Let’s see what are the exclusive competences of the European Union. According to the treaties, the EU has exclusive competence to legislate in the following areas: The legislation on Customs Union, The rules on competition, The Euro Monetary policy, The Conservation of marine resources and the Common commercial policy.</a:t>
            </a:r>
          </a:p>
          <a:p>
            <a:pPr marL="171450" indent="-171450" algn="just">
              <a:buFontTx/>
              <a:buChar char="-"/>
            </a:pPr>
            <a:endParaRPr lang="en-US" dirty="0"/>
          </a:p>
          <a:p>
            <a:pPr algn="just"/>
            <a:r>
              <a:rPr lang="en-US" dirty="0"/>
              <a:t>The Competences that the EU shares with its Member States are: The regulation of the internal market, The Social Policy, The Economical social and territorial cohesion, The Agriculture and fisheries, The environment, The Consumer protection, The Policy on transport and Energy and the Area of freedom, security and Justice.</a:t>
            </a:r>
          </a:p>
          <a:p>
            <a:pPr marL="171450" indent="-171450" algn="just">
              <a:buFontTx/>
              <a:buChar char="-"/>
            </a:pPr>
            <a:endParaRPr lang="en-US" dirty="0"/>
          </a:p>
          <a:p>
            <a:pPr algn="just"/>
            <a:r>
              <a:rPr lang="en-GB" sz="1200" b="0" i="0" u="none" strike="noStrike" baseline="0" dirty="0"/>
              <a:t>The Union has competence to carry out actions to support, coordinate or supplement the actions of the Member States in the following fields: Industry, Health, Culture, Tourism, Education, vocational training, youth and Sport and Civil Protection. </a:t>
            </a: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45C4FD7A-8A9E-480A-B03B-13B29D8B820D}" type="slidenum">
              <a:rPr lang="en-US" smtClean="0"/>
              <a:t>5</a:t>
            </a:fld>
            <a:endParaRPr lang="en-US" dirty="0"/>
          </a:p>
        </p:txBody>
      </p:sp>
    </p:spTree>
    <p:extLst>
      <p:ext uri="{BB962C8B-B14F-4D97-AF65-F5344CB8AC3E}">
        <p14:creationId xmlns:p14="http://schemas.microsoft.com/office/powerpoint/2010/main" val="80076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understand if the EU has a competence on a certain subject, we must look at the Treaties, and especially at the Treaty on the Functioning of the European Union. For Each policy area covered by the Treaties, this Treaty establishes the powers of the European Union in the respective field. </a:t>
            </a:r>
          </a:p>
          <a:p>
            <a:pPr algn="just"/>
            <a:endParaRPr lang="en-US" dirty="0"/>
          </a:p>
          <a:p>
            <a:pPr algn="just"/>
            <a:r>
              <a:rPr lang="en-US" dirty="0"/>
              <a:t>For instance, if we need to know what is the EU competence in the field of working conditions, we must look at the third part of the Treaty on the Functioning of the European Union, named Union Policies and internal actions. In this third part we will find the title number ten dedicated to the Social Policy. According to article 153 of the TFEU, </a:t>
            </a:r>
            <a:r>
              <a:rPr lang="en-GB" b="0" i="0" dirty="0">
                <a:effectLst/>
              </a:rPr>
              <a:t>the Union shall support and complement the activities of the Member States in the field of working conditions.</a:t>
            </a:r>
          </a:p>
          <a:p>
            <a:pPr algn="just"/>
            <a:endParaRPr lang="en-GB" b="0" i="0" dirty="0">
              <a:effectLst/>
            </a:endParaRPr>
          </a:p>
          <a:p>
            <a:pPr algn="just"/>
            <a:r>
              <a:rPr lang="en-GB" b="0" i="0" dirty="0">
                <a:effectLst/>
              </a:rPr>
              <a:t>This means that working conditions, as it is generally the case for labour law, is a responsibility of the Member States. The EU only has a supporting competence in this field. However, according to that same article of the Treaty, the EU may adopt directives that set minimum requirements for working &amp; employment conditions.</a:t>
            </a:r>
          </a:p>
        </p:txBody>
      </p:sp>
      <p:sp>
        <p:nvSpPr>
          <p:cNvPr id="4" name="Slide Number Placeholder 3"/>
          <p:cNvSpPr>
            <a:spLocks noGrp="1"/>
          </p:cNvSpPr>
          <p:nvPr>
            <p:ph type="sldNum" sz="quarter" idx="5"/>
          </p:nvPr>
        </p:nvSpPr>
        <p:spPr/>
        <p:txBody>
          <a:bodyPr/>
          <a:lstStyle/>
          <a:p>
            <a:fld id="{45C4FD7A-8A9E-480A-B03B-13B29D8B820D}" type="slidenum">
              <a:rPr lang="en-US" smtClean="0"/>
              <a:t>6</a:t>
            </a:fld>
            <a:endParaRPr lang="en-US" dirty="0"/>
          </a:p>
        </p:txBody>
      </p:sp>
    </p:spTree>
    <p:extLst>
      <p:ext uri="{BB962C8B-B14F-4D97-AF65-F5344CB8AC3E}">
        <p14:creationId xmlns:p14="http://schemas.microsoft.com/office/powerpoint/2010/main" val="381061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None/>
            </a:pPr>
            <a:r>
              <a:rPr lang="en-GB" b="0" i="0" dirty="0">
                <a:effectLst/>
              </a:rPr>
              <a:t>If the competence is not exclusive, in which cases can the EU legislate?</a:t>
            </a:r>
          </a:p>
          <a:p>
            <a:pPr algn="just">
              <a:buFont typeface="Arial" panose="020B0604020202020204" pitchFamily="34" charset="0"/>
              <a:buNone/>
            </a:pPr>
            <a:endParaRPr lang="en-GB" b="0" i="0" dirty="0">
              <a:effectLst/>
            </a:endParaRPr>
          </a:p>
          <a:p>
            <a:pPr algn="just">
              <a:buFont typeface="Arial" panose="020B0604020202020204" pitchFamily="34" charset="0"/>
              <a:buNone/>
            </a:pPr>
            <a:r>
              <a:rPr lang="en-GB" b="0" i="0" dirty="0">
                <a:effectLst/>
              </a:rPr>
              <a:t>In this case, in accordance with the principle of Subsidiarity, the European Union must only have in principle a subsidiary function.</a:t>
            </a:r>
          </a:p>
          <a:p>
            <a:pPr algn="just">
              <a:buFont typeface="Arial" panose="020B0604020202020204" pitchFamily="34" charset="0"/>
              <a:buNone/>
            </a:pPr>
            <a:endParaRPr lang="en-GB" b="0" i="0" dirty="0">
              <a:effectLst/>
            </a:endParaRPr>
          </a:p>
          <a:p>
            <a:pPr algn="just"/>
            <a:r>
              <a:rPr lang="en-GB" b="0" i="0" dirty="0">
                <a:effectLst/>
              </a:rPr>
              <a:t>This principle aims to ensure that decisions are taken as closely as possible to the citizens and that constant checks are made to verify that an action at EU level is justified only when a comparable action at national, regional or local level would be inefficient. </a:t>
            </a:r>
          </a:p>
          <a:p>
            <a:pPr algn="just"/>
            <a:endParaRPr lang="en-GB" b="0" i="0" dirty="0">
              <a:effectLst/>
            </a:endParaRPr>
          </a:p>
          <a:p>
            <a:pPr algn="just"/>
            <a:r>
              <a:rPr lang="en-GB" b="0" i="0" dirty="0">
                <a:effectLst/>
              </a:rPr>
              <a:t>When the competence is not exclusive, the EU does not take any action, unless an action at EU level is more effective than an action taken at national, regional or local level. </a:t>
            </a:r>
            <a:endParaRPr lang="en-US" dirty="0"/>
          </a:p>
        </p:txBody>
      </p:sp>
      <p:sp>
        <p:nvSpPr>
          <p:cNvPr id="4" name="Slide Number Placeholder 3"/>
          <p:cNvSpPr>
            <a:spLocks noGrp="1"/>
          </p:cNvSpPr>
          <p:nvPr>
            <p:ph type="sldNum" sz="quarter" idx="5"/>
          </p:nvPr>
        </p:nvSpPr>
        <p:spPr/>
        <p:txBody>
          <a:bodyPr/>
          <a:lstStyle/>
          <a:p>
            <a:fld id="{45C4FD7A-8A9E-480A-B03B-13B29D8B820D}" type="slidenum">
              <a:rPr lang="en-US" smtClean="0"/>
              <a:t>7</a:t>
            </a:fld>
            <a:endParaRPr lang="en-US" dirty="0"/>
          </a:p>
        </p:txBody>
      </p:sp>
    </p:spTree>
    <p:extLst>
      <p:ext uri="{BB962C8B-B14F-4D97-AF65-F5344CB8AC3E}">
        <p14:creationId xmlns:p14="http://schemas.microsoft.com/office/powerpoint/2010/main" val="80870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None/>
            </a:pPr>
            <a:r>
              <a:rPr lang="en-GB" b="0" i="0" dirty="0">
                <a:effectLst/>
              </a:rPr>
              <a:t>In order to understand if the EU has the power to legislate or not in the field of a non-exclusive competence a double subsidiarity test must be carried on.</a:t>
            </a:r>
          </a:p>
          <a:p>
            <a:pPr algn="just">
              <a:buFont typeface="Arial" panose="020B0604020202020204" pitchFamily="34" charset="0"/>
              <a:buNone/>
            </a:pPr>
            <a:r>
              <a:rPr lang="en-GB" b="0" i="0" dirty="0">
                <a:effectLst/>
              </a:rPr>
              <a:t>First, the EU may exercise its powers only when Member States cannot sufficiently achieve at national level the objectives of a proposed action. </a:t>
            </a:r>
          </a:p>
          <a:p>
            <a:pPr algn="just"/>
            <a:r>
              <a:rPr lang="en-GB" b="0" i="0" dirty="0">
                <a:effectLst/>
              </a:rPr>
              <a:t>Secondly, the EU may exercise its powers only when an added value can be guaranteed if the action is carried out at EU level. This means that only by the intervention of the European Union the action can be implemented more successfully.</a:t>
            </a:r>
          </a:p>
          <a:p>
            <a:pPr algn="just"/>
            <a:endParaRPr lang="en-GB" b="0" i="0" dirty="0">
              <a:effectLst/>
            </a:endParaRPr>
          </a:p>
          <a:p>
            <a:pPr algn="just"/>
            <a:r>
              <a:rPr lang="en-GB" b="0" i="0" dirty="0">
                <a:effectLst/>
              </a:rPr>
              <a:t>If both test are passed the EU can act. The EU treaties confer to national Parliaments and to the Court of Justice the role to examine the correct implementation of the principle of subsidiarity by the EU institutions. </a:t>
            </a:r>
          </a:p>
          <a:p>
            <a:pPr algn="just"/>
            <a:endParaRPr lang="en-GB" b="0" i="0" dirty="0">
              <a:effectLst/>
            </a:endParaRPr>
          </a:p>
          <a:p>
            <a:pPr algn="just"/>
            <a:r>
              <a:rPr lang="en-GB" b="0" i="0" dirty="0">
                <a:effectLst/>
              </a:rPr>
              <a:t>To this extent, when drafting a legislative proposal, the Commission must always justify the EU intervention in the light of the principle of subsidiarity. The Commission must send its proposal to National Parliaments that may object that the proposal does not comply with the double subsidiarity test and ask the Commission to change the proposal. </a:t>
            </a:r>
            <a:endParaRPr lang="en-US" dirty="0"/>
          </a:p>
        </p:txBody>
      </p:sp>
      <p:sp>
        <p:nvSpPr>
          <p:cNvPr id="4" name="Slide Number Placeholder 3"/>
          <p:cNvSpPr>
            <a:spLocks noGrp="1"/>
          </p:cNvSpPr>
          <p:nvPr>
            <p:ph type="sldNum" sz="quarter" idx="5"/>
          </p:nvPr>
        </p:nvSpPr>
        <p:spPr/>
        <p:txBody>
          <a:bodyPr/>
          <a:lstStyle/>
          <a:p>
            <a:fld id="{45C4FD7A-8A9E-480A-B03B-13B29D8B820D}" type="slidenum">
              <a:rPr lang="en-US" smtClean="0"/>
              <a:t>8</a:t>
            </a:fld>
            <a:endParaRPr lang="en-US" dirty="0"/>
          </a:p>
        </p:txBody>
      </p:sp>
    </p:spTree>
    <p:extLst>
      <p:ext uri="{BB962C8B-B14F-4D97-AF65-F5344CB8AC3E}">
        <p14:creationId xmlns:p14="http://schemas.microsoft.com/office/powerpoint/2010/main" val="83720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effectLst/>
              </a:rPr>
              <a:t>When it is considered that an EU action in the context of a non-exclusive competence may be justified in the light of the principle of subsidiarity, a further test of the proportionality of the EU action must be carried on.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effectLst/>
              </a:rPr>
              <a:t>The principle of proportionality requires that any action by the EU should not go beyond what is necessary to achieve the objectives of the Treaties.</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effectLst/>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effectLst/>
              </a:rPr>
              <a:t>This principle regulates how the European Union exercises its powers. The proportionality principle means that, to achieve the goals of the EU law in question, the EU will only take measures at EU level that are suitable, appropriate and necessary to achieve the objectives legitimately pursued by the law in question. When a choice between several appropriate measures needs to be taken, the least burdensome must be adopted. </a:t>
            </a:r>
            <a:endParaRPr lang="en-US" dirty="0"/>
          </a:p>
        </p:txBody>
      </p:sp>
      <p:sp>
        <p:nvSpPr>
          <p:cNvPr id="4" name="Slide Number Placeholder 3"/>
          <p:cNvSpPr>
            <a:spLocks noGrp="1"/>
          </p:cNvSpPr>
          <p:nvPr>
            <p:ph type="sldNum" sz="quarter" idx="5"/>
          </p:nvPr>
        </p:nvSpPr>
        <p:spPr/>
        <p:txBody>
          <a:bodyPr/>
          <a:lstStyle/>
          <a:p>
            <a:fld id="{45C4FD7A-8A9E-480A-B03B-13B29D8B820D}" type="slidenum">
              <a:rPr lang="en-US" smtClean="0"/>
              <a:t>9</a:t>
            </a:fld>
            <a:endParaRPr lang="en-US" dirty="0"/>
          </a:p>
        </p:txBody>
      </p:sp>
    </p:spTree>
    <p:extLst>
      <p:ext uri="{BB962C8B-B14F-4D97-AF65-F5344CB8AC3E}">
        <p14:creationId xmlns:p14="http://schemas.microsoft.com/office/powerpoint/2010/main" val="3625869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458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40143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717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2D594-9D26-43CF-889C-B6860AEB9A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2F521A-6CEB-43EA-AF3F-FCFB58ED79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9E97E0-DF32-4F72-BEC4-571E0F1D31FF}"/>
              </a:ext>
            </a:extLst>
          </p:cNvPr>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a:extLst>
              <a:ext uri="{FF2B5EF4-FFF2-40B4-BE49-F238E27FC236}">
                <a16:creationId xmlns:a16="http://schemas.microsoft.com/office/drawing/2014/main" id="{B8EB0C6E-F1D9-49D5-B03A-AA28B1B02BB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F68E277-7EB6-4CAB-B314-413AD9BC20C8}"/>
              </a:ext>
            </a:extLst>
          </p:cNvPr>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694856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8DBF-0144-4AB7-B9E6-66BE2528D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A0F5AE-5A28-48C4-80CA-0FF9DC3F78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27635-988F-4FEF-9726-5005C53F4DE5}"/>
              </a:ext>
            </a:extLst>
          </p:cNvPr>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a:extLst>
              <a:ext uri="{FF2B5EF4-FFF2-40B4-BE49-F238E27FC236}">
                <a16:creationId xmlns:a16="http://schemas.microsoft.com/office/drawing/2014/main" id="{EAD274D2-E8BE-4B11-B321-71D9DC0CD13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C8465C-8317-4693-B064-4881E0349B0C}"/>
              </a:ext>
            </a:extLst>
          </p:cNvPr>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1271889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AFE31-1166-40EF-9AF9-21C45E2D6C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2D9691-346C-483C-92FF-E6ECD29D1E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F2F4E9-DED6-42B2-9ED3-9E7455B90888}"/>
              </a:ext>
            </a:extLst>
          </p:cNvPr>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a:extLst>
              <a:ext uri="{FF2B5EF4-FFF2-40B4-BE49-F238E27FC236}">
                <a16:creationId xmlns:a16="http://schemas.microsoft.com/office/drawing/2014/main" id="{3879E482-5A23-498A-A64F-454D96DCC90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10D5954-C3CC-46E2-AA96-75CBE7ABCD90}"/>
              </a:ext>
            </a:extLst>
          </p:cNvPr>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984762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16329-9939-4E93-855D-3E5B811E34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D4FA24-0B61-42FC-BC6F-BF687C4704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5AE841-E8FC-40A4-B979-46D87513CB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B7E33E-E39F-4B36-8E7F-CEE14FCDFA7F}"/>
              </a:ext>
            </a:extLst>
          </p:cNvPr>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a:extLst>
              <a:ext uri="{FF2B5EF4-FFF2-40B4-BE49-F238E27FC236}">
                <a16:creationId xmlns:a16="http://schemas.microsoft.com/office/drawing/2014/main" id="{C1908511-9581-4111-B8B9-2E49EC98739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D8B4DA0-B815-4B11-8BBF-730335F18C20}"/>
              </a:ext>
            </a:extLst>
          </p:cNvPr>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165662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A845-341E-4497-BFD5-FF32C5A316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263015-4455-404F-B48A-BD2472402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CFF30-4BC0-4F9C-A830-CF37D4FB0E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9F0E4F-BC28-4B10-9CC4-A025F4E252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1BAED8-CE03-4983-9BD9-BB7E4E297A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8793E-0A19-43D1-AFEA-AB67D18C2F6E}"/>
              </a:ext>
            </a:extLst>
          </p:cNvPr>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8" name="Footer Placeholder 7">
            <a:extLst>
              <a:ext uri="{FF2B5EF4-FFF2-40B4-BE49-F238E27FC236}">
                <a16:creationId xmlns:a16="http://schemas.microsoft.com/office/drawing/2014/main" id="{A3EB154B-836F-4774-A42C-9FB2232FB5E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EF1BF97-4680-47FD-8A9C-1D6E43401703}"/>
              </a:ext>
            </a:extLst>
          </p:cNvPr>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4289895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B8143-608D-422C-A2BB-AA0B9562B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27550D-4501-4575-944F-C23168DE72EA}"/>
              </a:ext>
            </a:extLst>
          </p:cNvPr>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4" name="Footer Placeholder 3">
            <a:extLst>
              <a:ext uri="{FF2B5EF4-FFF2-40B4-BE49-F238E27FC236}">
                <a16:creationId xmlns:a16="http://schemas.microsoft.com/office/drawing/2014/main" id="{8F3620BB-3063-4A73-8BC4-77CE95F95A6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60ABEDB-2960-4513-AC86-B2E0482833E4}"/>
              </a:ext>
            </a:extLst>
          </p:cNvPr>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1880573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E31B39-0FC1-4B57-8793-9655F294CB27}"/>
              </a:ext>
            </a:extLst>
          </p:cNvPr>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3" name="Footer Placeholder 2">
            <a:extLst>
              <a:ext uri="{FF2B5EF4-FFF2-40B4-BE49-F238E27FC236}">
                <a16:creationId xmlns:a16="http://schemas.microsoft.com/office/drawing/2014/main" id="{5F995D98-EE49-449E-A7C6-563C7F01007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450781A-D9F3-464A-B10C-222776053F85}"/>
              </a:ext>
            </a:extLst>
          </p:cNvPr>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831123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C56B-ACCB-4357-8AB4-991E65A2E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5918A2-2498-4150-B001-51DCD45DE6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9AA636-0E89-4F5C-B298-D0AB2A51B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6705C-A8F1-4E6B-B8A2-E454E98CAFC4}"/>
              </a:ext>
            </a:extLst>
          </p:cNvPr>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a:extLst>
              <a:ext uri="{FF2B5EF4-FFF2-40B4-BE49-F238E27FC236}">
                <a16:creationId xmlns:a16="http://schemas.microsoft.com/office/drawing/2014/main" id="{F23E8A44-3DFA-415C-9B24-EFC54A66F52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8D53629-DCF4-4C81-8233-73008770F519}"/>
              </a:ext>
            </a:extLst>
          </p:cNvPr>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196991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376799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45AA-1AEB-4768-93D4-1092FA204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FE6B5C-7DE2-49D1-A0A9-AD856FF17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A23DC9A-F820-4C76-A0DB-3C08444E6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0F6C4E-3C80-4198-99F6-4EDC75842332}"/>
              </a:ext>
            </a:extLst>
          </p:cNvPr>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a:extLst>
              <a:ext uri="{FF2B5EF4-FFF2-40B4-BE49-F238E27FC236}">
                <a16:creationId xmlns:a16="http://schemas.microsoft.com/office/drawing/2014/main" id="{DBFEF3BC-FD87-42F6-96E6-1813EFCC90F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406C2A-5E8F-496D-9411-45966FDA9B86}"/>
              </a:ext>
            </a:extLst>
          </p:cNvPr>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450537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513B-0907-40A2-9380-824FD3AD22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0A5D9F-3C50-43EC-BA99-099CB0128C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458041-7E95-47D5-92D5-0AC0A9B69149}"/>
              </a:ext>
            </a:extLst>
          </p:cNvPr>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a:extLst>
              <a:ext uri="{FF2B5EF4-FFF2-40B4-BE49-F238E27FC236}">
                <a16:creationId xmlns:a16="http://schemas.microsoft.com/office/drawing/2014/main" id="{5E4C14D5-3D8B-48CE-B8A1-1ECFCADFBAF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E97F7E7-71AF-4852-B9D7-3F6C7900E1A5}"/>
              </a:ext>
            </a:extLst>
          </p:cNvPr>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918991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BF470-7591-4D91-B6F8-F56E942F16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34DEC5-CB65-4504-A5E5-CE06ED3DF5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BA532-2592-4596-875C-573AACE3A099}"/>
              </a:ext>
            </a:extLst>
          </p:cNvPr>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a:extLst>
              <a:ext uri="{FF2B5EF4-FFF2-40B4-BE49-F238E27FC236}">
                <a16:creationId xmlns:a16="http://schemas.microsoft.com/office/drawing/2014/main" id="{C904CC62-2DC4-4AF0-AFB2-EEE007BA743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074B6F-D730-4A9C-876F-9DADAE2D1251}"/>
              </a:ext>
            </a:extLst>
          </p:cNvPr>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181376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55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81701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50215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292625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195060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163085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B21844-686B-42C8-A2EE-A61D153721E4}" type="datetimeFigureOut">
              <a:rPr lang="en-GB" smtClean="0"/>
              <a:t>26/07/2022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75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7B21844-686B-42C8-A2EE-A61D153721E4}" type="datetimeFigureOut">
              <a:rPr lang="en-GB" smtClean="0"/>
              <a:t>26/07/2022</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AEA69B-28C2-46D9-A452-75D1762AE282}" type="slidenum">
              <a:rPr lang="en-GB" smtClean="0"/>
              <a:t>‹#›</a:t>
            </a:fld>
            <a:endParaRPr lang="en-GB"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81524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563B05-ABE0-434A-8AB1-E5A0F58A88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B1088F-DA47-480E-AF54-70B3EE9BA1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0A8D2-6677-4164-AC1B-0E6F5D1324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21844-686B-42C8-A2EE-A61D153721E4}" type="datetimeFigureOut">
              <a:rPr lang="en-GB" smtClean="0"/>
              <a:t>26/07/2022</a:t>
            </a:fld>
            <a:endParaRPr lang="en-GB" dirty="0"/>
          </a:p>
        </p:txBody>
      </p:sp>
      <p:sp>
        <p:nvSpPr>
          <p:cNvPr id="5" name="Footer Placeholder 4">
            <a:extLst>
              <a:ext uri="{FF2B5EF4-FFF2-40B4-BE49-F238E27FC236}">
                <a16:creationId xmlns:a16="http://schemas.microsoft.com/office/drawing/2014/main" id="{BE992832-3837-41B5-8800-E65E894A66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ADD047F-D980-4884-AD99-941F212648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EA69B-28C2-46D9-A452-75D1762AE282}" type="slidenum">
              <a:rPr lang="en-GB" smtClean="0"/>
              <a:t>‹#›</a:t>
            </a:fld>
            <a:endParaRPr lang="en-GB" dirty="0"/>
          </a:p>
        </p:txBody>
      </p:sp>
    </p:spTree>
    <p:extLst>
      <p:ext uri="{BB962C8B-B14F-4D97-AF65-F5344CB8AC3E}">
        <p14:creationId xmlns:p14="http://schemas.microsoft.com/office/powerpoint/2010/main" val="203109642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g"/><Relationship Id="rId7" Type="http://schemas.openxmlformats.org/officeDocument/2006/relationships/diagramColors" Target="../diagrams/colors3.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mailto:simona.barbu@feantsa.org" TargetMode="Externa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1">
            <a:extLst>
              <a:ext uri="{FF2B5EF4-FFF2-40B4-BE49-F238E27FC236}">
                <a16:creationId xmlns:a16="http://schemas.microsoft.com/office/drawing/2014/main" id="{B326B0A2-4DB7-4F68-8F21-B4804249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69" name="Rectangle 63">
            <a:extLst>
              <a:ext uri="{FF2B5EF4-FFF2-40B4-BE49-F238E27FC236}">
                <a16:creationId xmlns:a16="http://schemas.microsoft.com/office/drawing/2014/main" id="{F57FAECC-C95D-40A3-8073-A49E2DB13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0802" y="620720"/>
            <a:ext cx="733102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9" name="Subtitle 8">
            <a:extLst>
              <a:ext uri="{FF2B5EF4-FFF2-40B4-BE49-F238E27FC236}">
                <a16:creationId xmlns:a16="http://schemas.microsoft.com/office/drawing/2014/main" id="{3AA6C891-885B-4B8B-A7DC-B44921DDF297}"/>
              </a:ext>
            </a:extLst>
          </p:cNvPr>
          <p:cNvSpPr>
            <a:spLocks noGrp="1"/>
          </p:cNvSpPr>
          <p:nvPr>
            <p:ph type="subTitle" idx="1"/>
          </p:nvPr>
        </p:nvSpPr>
        <p:spPr>
          <a:xfrm>
            <a:off x="4502989" y="914400"/>
            <a:ext cx="6780361" cy="5055079"/>
          </a:xfrm>
        </p:spPr>
        <p:txBody>
          <a:bodyPr anchor="t">
            <a:normAutofit lnSpcReduction="10000"/>
          </a:bodyPr>
          <a:lstStyle/>
          <a:p>
            <a:pPr algn="ctr">
              <a:lnSpc>
                <a:spcPct val="90000"/>
              </a:lnSpc>
            </a:pPr>
            <a:r>
              <a:rPr lang="en-GB" sz="3900" b="1" dirty="0">
                <a:solidFill>
                  <a:srgbClr val="FFFFFF"/>
                </a:solidFill>
              </a:rPr>
              <a:t>An introduction to </a:t>
            </a:r>
          </a:p>
          <a:p>
            <a:pPr algn="ctr">
              <a:lnSpc>
                <a:spcPct val="90000"/>
              </a:lnSpc>
            </a:pPr>
            <a:r>
              <a:rPr lang="en-GB" sz="3900" b="1" dirty="0">
                <a:solidFill>
                  <a:srgbClr val="FFFFFF"/>
                </a:solidFill>
              </a:rPr>
              <a:t>European Union law</a:t>
            </a:r>
            <a:endParaRPr lang="en-GB" sz="1600" dirty="0">
              <a:solidFill>
                <a:srgbClr val="FFFFFF"/>
              </a:solidFill>
              <a:sym typeface="Wingdings" panose="05000000000000000000" pitchFamily="2" charset="2"/>
            </a:endParaRPr>
          </a:p>
          <a:p>
            <a:endParaRPr lang="en-GB" sz="2000" b="1" dirty="0">
              <a:solidFill>
                <a:srgbClr val="FFFFFF"/>
              </a:solidFill>
            </a:endParaRPr>
          </a:p>
          <a:p>
            <a:endParaRPr lang="en-GB" sz="2800" b="1" dirty="0">
              <a:solidFill>
                <a:srgbClr val="FFFFFF"/>
              </a:solidFill>
            </a:endParaRPr>
          </a:p>
          <a:p>
            <a:r>
              <a:rPr lang="en-GB" sz="2800" b="1" dirty="0">
                <a:solidFill>
                  <a:srgbClr val="FFFFFF"/>
                </a:solidFill>
              </a:rPr>
              <a:t>MODULE NUMBER 2</a:t>
            </a:r>
          </a:p>
          <a:p>
            <a:endParaRPr lang="en-GB" sz="2800" b="1" dirty="0">
              <a:solidFill>
                <a:srgbClr val="FFFFFF"/>
              </a:solidFill>
            </a:endParaRPr>
          </a:p>
          <a:p>
            <a:pPr algn="just">
              <a:lnSpc>
                <a:spcPct val="90000"/>
              </a:lnSpc>
            </a:pPr>
            <a:r>
              <a:rPr lang="en-GB" sz="2800" b="1" dirty="0">
                <a:solidFill>
                  <a:srgbClr val="FFFFFF"/>
                </a:solidFill>
                <a:sym typeface="Wingdings" panose="05000000000000000000" pitchFamily="2" charset="2"/>
              </a:rPr>
              <a:t> The Relationship between EU law and national laws</a:t>
            </a:r>
            <a:endParaRPr lang="en-GB" sz="1600" dirty="0">
              <a:solidFill>
                <a:srgbClr val="FFFFFF"/>
              </a:solidFill>
            </a:endParaRPr>
          </a:p>
          <a:p>
            <a:pPr marL="285750" indent="-285750">
              <a:lnSpc>
                <a:spcPct val="90000"/>
              </a:lnSpc>
              <a:buFont typeface="Wingdings" panose="05000000000000000000" pitchFamily="2" charset="2"/>
              <a:buChar char="à"/>
            </a:pPr>
            <a:endParaRPr lang="en-GB" sz="1600" dirty="0">
              <a:solidFill>
                <a:srgbClr val="FFFFFF"/>
              </a:solidFill>
            </a:endParaRPr>
          </a:p>
          <a:p>
            <a:pPr>
              <a:lnSpc>
                <a:spcPct val="90000"/>
              </a:lnSpc>
            </a:pPr>
            <a:endParaRPr lang="en-GB" sz="1600" dirty="0">
              <a:solidFill>
                <a:srgbClr val="FFFFFF"/>
              </a:solidFill>
            </a:endParaRPr>
          </a:p>
          <a:p>
            <a:pPr>
              <a:lnSpc>
                <a:spcPct val="90000"/>
              </a:lnSpc>
            </a:pPr>
            <a:endParaRPr lang="en-GB" sz="1600" dirty="0">
              <a:solidFill>
                <a:srgbClr val="FFFFFF"/>
              </a:solidFill>
            </a:endParaRPr>
          </a:p>
          <a:p>
            <a:pPr marL="0" marR="0" lvl="0" indent="0" algn="just"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None/>
              <a:tabLst/>
              <a:defRPr/>
            </a:pPr>
            <a:r>
              <a:rPr kumimoji="0" lang="en-GB" sz="2400" b="0" i="0" u="none" strike="noStrike" kern="1200" cap="none" spc="0" normalizeH="0" baseline="0" noProof="0" dirty="0">
                <a:ln>
                  <a:noFill/>
                </a:ln>
                <a:solidFill>
                  <a:srgbClr val="FFFFFF"/>
                </a:solidFill>
                <a:effectLst/>
                <a:uLnTx/>
                <a:uFillTx/>
                <a:latin typeface="Tw Cen MT" panose="020B0602020104020603"/>
                <a:ea typeface="+mn-ea"/>
                <a:cs typeface="+mn-cs"/>
              </a:rPr>
              <a:t>This material has been prepared by </a:t>
            </a:r>
            <a:r>
              <a:rPr kumimoji="0" lang="en-GB" sz="2400" b="0" i="0" u="none" strike="noStrike" kern="1200" cap="none" spc="0" normalizeH="0" baseline="0" noProof="0" dirty="0">
                <a:ln>
                  <a:noFill/>
                </a:ln>
                <a:solidFill>
                  <a:srgbClr val="FF0000"/>
                </a:solidFill>
                <a:effectLst/>
                <a:uLnTx/>
                <a:uFillTx/>
                <a:latin typeface="Tw Cen MT" panose="020B0602020104020603"/>
                <a:ea typeface="+mn-ea"/>
                <a:cs typeface="+mn-cs"/>
              </a:rPr>
              <a:t>Mattia Bosio (</a:t>
            </a:r>
            <a:r>
              <a:rPr kumimoji="0" lang="it-IT" sz="2400" b="0" i="0" u="none" strike="noStrike" kern="1200" cap="none" spc="0" normalizeH="0" baseline="0" noProof="0" dirty="0">
                <a:ln>
                  <a:noFill/>
                </a:ln>
                <a:solidFill>
                  <a:srgbClr val="FF0000"/>
                </a:solidFill>
                <a:effectLst/>
                <a:uLnTx/>
                <a:uFillTx/>
                <a:latin typeface="Tw Cen MT" panose="020B0602020104020603"/>
                <a:ea typeface="+mn-ea"/>
                <a:cs typeface="+mn-cs"/>
              </a:rPr>
              <a:t>matt.bosio@gmail.com</a:t>
            </a:r>
            <a:r>
              <a:rPr kumimoji="0" lang="it-IT" sz="2400" b="0" i="0" u="none" strike="noStrike" kern="1200" cap="none" spc="0" normalizeH="0" baseline="0" noProof="0" dirty="0">
                <a:ln>
                  <a:noFill/>
                </a:ln>
                <a:solidFill>
                  <a:srgbClr val="FFFFFF"/>
                </a:solidFill>
                <a:effectLst/>
                <a:uLnTx/>
                <a:uFillTx/>
                <a:latin typeface="Tw Cen MT" panose="020B0602020104020603"/>
                <a:ea typeface="+mn-ea"/>
                <a:cs typeface="+mn-cs"/>
              </a:rPr>
              <a:t>) </a:t>
            </a:r>
            <a:r>
              <a:rPr kumimoji="0" lang="en-GB" sz="2400" b="0" i="0" u="none" strike="noStrike" kern="1200" cap="none" spc="0" normalizeH="0" baseline="0" noProof="0" dirty="0">
                <a:ln>
                  <a:noFill/>
                </a:ln>
                <a:solidFill>
                  <a:srgbClr val="FFFFFF"/>
                </a:solidFill>
                <a:effectLst/>
                <a:uLnTx/>
                <a:uFillTx/>
                <a:latin typeface="Tw Cen MT" panose="020B0602020104020603"/>
                <a:ea typeface="+mn-ea"/>
                <a:cs typeface="+mn-cs"/>
              </a:rPr>
              <a:t>within the PRODEC project.</a:t>
            </a:r>
          </a:p>
          <a:p>
            <a:pPr>
              <a:lnSpc>
                <a:spcPct val="90000"/>
              </a:lnSpc>
            </a:pPr>
            <a:endParaRPr lang="en-GB" sz="800" dirty="0">
              <a:solidFill>
                <a:srgbClr val="FFFFFF"/>
              </a:solidFill>
            </a:endParaRPr>
          </a:p>
          <a:p>
            <a:pPr>
              <a:lnSpc>
                <a:spcPct val="90000"/>
              </a:lnSpc>
            </a:pPr>
            <a:endParaRPr lang="en-GB" sz="800" dirty="0">
              <a:solidFill>
                <a:srgbClr val="FFFFFF"/>
              </a:solidFill>
            </a:endParaRPr>
          </a:p>
          <a:p>
            <a:pPr>
              <a:lnSpc>
                <a:spcPct val="90000"/>
              </a:lnSpc>
            </a:pPr>
            <a:endParaRPr lang="en-GB" sz="800" dirty="0">
              <a:solidFill>
                <a:srgbClr val="FFFFFF"/>
              </a:solidFill>
            </a:endParaRPr>
          </a:p>
          <a:p>
            <a:pPr>
              <a:lnSpc>
                <a:spcPct val="90000"/>
              </a:lnSpc>
            </a:pPr>
            <a:endParaRPr lang="en-GB" sz="800" dirty="0">
              <a:solidFill>
                <a:srgbClr val="FFFFFF"/>
              </a:solidFill>
            </a:endParaRPr>
          </a:p>
        </p:txBody>
      </p:sp>
      <p:pic>
        <p:nvPicPr>
          <p:cNvPr id="31" name="Picture 30" descr="A picture containing graphical user interface&#10;&#10;Description automatically generated">
            <a:extLst>
              <a:ext uri="{FF2B5EF4-FFF2-40B4-BE49-F238E27FC236}">
                <a16:creationId xmlns:a16="http://schemas.microsoft.com/office/drawing/2014/main" id="{70EAD9EE-37CB-433C-A375-35FFF06FCCD8}"/>
              </a:ext>
            </a:extLst>
          </p:cNvPr>
          <p:cNvPicPr>
            <a:picLocks noChangeAspect="1"/>
          </p:cNvPicPr>
          <p:nvPr/>
        </p:nvPicPr>
        <p:blipFill rotWithShape="1">
          <a:blip r:embed="rId3">
            <a:extLst>
              <a:ext uri="{28A0092B-C50C-407E-A947-70E740481C1C}">
                <a14:useLocalDpi xmlns:a14="http://schemas.microsoft.com/office/drawing/2010/main" val="0"/>
              </a:ext>
            </a:extLst>
          </a:blip>
          <a:srcRect l="3298" r="4524" b="2"/>
          <a:stretch/>
        </p:blipFill>
        <p:spPr>
          <a:xfrm>
            <a:off x="135242" y="1418458"/>
            <a:ext cx="3899592" cy="1998843"/>
          </a:xfrm>
          <a:prstGeom prst="rect">
            <a:avLst/>
          </a:prstGeom>
        </p:spPr>
      </p:pic>
      <p:pic>
        <p:nvPicPr>
          <p:cNvPr id="33" name="Image 12">
            <a:extLst>
              <a:ext uri="{FF2B5EF4-FFF2-40B4-BE49-F238E27FC236}">
                <a16:creationId xmlns:a16="http://schemas.microsoft.com/office/drawing/2014/main" id="{1EC9E3C7-E176-4852-AAF0-2CD1773BA0D6}"/>
              </a:ext>
            </a:extLst>
          </p:cNvPr>
          <p:cNvPicPr/>
          <p:nvPr/>
        </p:nvPicPr>
        <p:blipFill rotWithShape="1">
          <a:blip r:embed="rId4">
            <a:extLst>
              <a:ext uri="{28A0092B-C50C-407E-A947-70E740481C1C}">
                <a14:useLocalDpi xmlns:a14="http://schemas.microsoft.com/office/drawing/2010/main" val="0"/>
              </a:ext>
            </a:extLst>
          </a:blip>
          <a:srcRect t="16324" r="-4" b="-4"/>
          <a:stretch/>
        </p:blipFill>
        <p:spPr>
          <a:xfrm>
            <a:off x="2185989" y="4214337"/>
            <a:ext cx="1325654" cy="1225205"/>
          </a:xfrm>
          <a:prstGeom prst="rect">
            <a:avLst/>
          </a:prstGeom>
        </p:spPr>
      </p:pic>
      <p:cxnSp>
        <p:nvCxnSpPr>
          <p:cNvPr id="70" name="Straight Connector 65">
            <a:extLst>
              <a:ext uri="{FF2B5EF4-FFF2-40B4-BE49-F238E27FC236}">
                <a16:creationId xmlns:a16="http://schemas.microsoft.com/office/drawing/2014/main" id="{6B8C7C26-CFAA-43F6-A5AA-4B06CEF427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4214336"/>
            <a:ext cx="5486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1" name="Picture 50" descr="A drawing of a face&#10;&#10;Description automatically generated">
            <a:extLst>
              <a:ext uri="{FF2B5EF4-FFF2-40B4-BE49-F238E27FC236}">
                <a16:creationId xmlns:a16="http://schemas.microsoft.com/office/drawing/2014/main" id="{AEEBDC43-7EA8-400F-B851-13EB505D2B01}"/>
              </a:ext>
            </a:extLst>
          </p:cNvPr>
          <p:cNvPicPr>
            <a:picLocks noChangeAspect="1"/>
          </p:cNvPicPr>
          <p:nvPr/>
        </p:nvPicPr>
        <p:blipFill>
          <a:blip r:embed="rId5"/>
          <a:stretch>
            <a:fillRect/>
          </a:stretch>
        </p:blipFill>
        <p:spPr>
          <a:xfrm>
            <a:off x="284096" y="4214336"/>
            <a:ext cx="1575647" cy="1225206"/>
          </a:xfrm>
          <a:prstGeom prst="rect">
            <a:avLst/>
          </a:prstGeom>
        </p:spPr>
      </p:pic>
    </p:spTree>
    <p:extLst>
      <p:ext uri="{BB962C8B-B14F-4D97-AF65-F5344CB8AC3E}">
        <p14:creationId xmlns:p14="http://schemas.microsoft.com/office/powerpoint/2010/main" val="1614251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indoor, hammer&#10;&#10;Description automatically generated">
            <a:extLst>
              <a:ext uri="{FF2B5EF4-FFF2-40B4-BE49-F238E27FC236}">
                <a16:creationId xmlns:a16="http://schemas.microsoft.com/office/drawing/2014/main" id="{EFA66B5C-9160-461D-8418-77CEFA6EE633}"/>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t="2073" r="-1" b="12677"/>
          <a:stretch/>
        </p:blipFill>
        <p:spPr>
          <a:xfrm>
            <a:off x="20" y="-1"/>
            <a:ext cx="12188932" cy="6858000"/>
          </a:xfrm>
          <a:prstGeom prst="rect">
            <a:avLst/>
          </a:prstGeom>
        </p:spPr>
      </p:pic>
      <p:sp>
        <p:nvSpPr>
          <p:cNvPr id="2" name="Title 1">
            <a:extLst>
              <a:ext uri="{FF2B5EF4-FFF2-40B4-BE49-F238E27FC236}">
                <a16:creationId xmlns:a16="http://schemas.microsoft.com/office/drawing/2014/main" id="{DC8B9D75-9771-4C34-B089-74B1C62530D0}"/>
              </a:ext>
            </a:extLst>
          </p:cNvPr>
          <p:cNvSpPr>
            <a:spLocks noGrp="1"/>
          </p:cNvSpPr>
          <p:nvPr>
            <p:ph type="ctrTitle"/>
          </p:nvPr>
        </p:nvSpPr>
        <p:spPr>
          <a:xfrm>
            <a:off x="412375" y="643467"/>
            <a:ext cx="7261413" cy="5571066"/>
          </a:xfrm>
        </p:spPr>
        <p:txBody>
          <a:bodyPr>
            <a:normAutofit/>
          </a:bodyPr>
          <a:lstStyle/>
          <a:p>
            <a:pPr algn="ctr"/>
            <a:r>
              <a:rPr lang="en-US" sz="8000" dirty="0">
                <a:solidFill>
                  <a:schemeClr val="tx1"/>
                </a:solidFill>
              </a:rPr>
              <a:t>primacy OF EU law:</a:t>
            </a:r>
            <a:br>
              <a:rPr lang="en-US" sz="8000" dirty="0">
                <a:solidFill>
                  <a:schemeClr val="tx1"/>
                </a:solidFill>
              </a:rPr>
            </a:br>
            <a:br>
              <a:rPr lang="en-US" sz="6600" dirty="0">
                <a:solidFill>
                  <a:schemeClr val="tx1"/>
                </a:solidFill>
              </a:rPr>
            </a:br>
            <a:r>
              <a:rPr lang="en-US" sz="6600" dirty="0">
                <a:solidFill>
                  <a:schemeClr val="tx1"/>
                </a:solidFill>
              </a:rPr>
              <a:t>MS “</a:t>
            </a:r>
            <a:r>
              <a:rPr lang="en-US" sz="6600" i="1" dirty="0">
                <a:solidFill>
                  <a:schemeClr val="tx1"/>
                </a:solidFill>
              </a:rPr>
              <a:t>definitively transferred</a:t>
            </a:r>
            <a:r>
              <a:rPr lang="en-US" sz="6600" dirty="0">
                <a:solidFill>
                  <a:schemeClr val="tx1"/>
                </a:solidFill>
              </a:rPr>
              <a:t>” part of their sovereignty to the EU</a:t>
            </a:r>
          </a:p>
        </p:txBody>
      </p:sp>
      <p:sp>
        <p:nvSpPr>
          <p:cNvPr id="3" name="Subtitle 2">
            <a:extLst>
              <a:ext uri="{FF2B5EF4-FFF2-40B4-BE49-F238E27FC236}">
                <a16:creationId xmlns:a16="http://schemas.microsoft.com/office/drawing/2014/main" id="{A5DA6339-954A-4D50-847A-4B9B8011B6C0}"/>
              </a:ext>
            </a:extLst>
          </p:cNvPr>
          <p:cNvSpPr>
            <a:spLocks noGrp="1"/>
          </p:cNvSpPr>
          <p:nvPr>
            <p:ph type="subTitle" idx="1"/>
          </p:nvPr>
        </p:nvSpPr>
        <p:spPr>
          <a:xfrm>
            <a:off x="8451607" y="643467"/>
            <a:ext cx="3579026" cy="5571066"/>
          </a:xfrm>
        </p:spPr>
        <p:txBody>
          <a:bodyPr>
            <a:normAutofit/>
          </a:bodyPr>
          <a:lstStyle/>
          <a:p>
            <a:pPr algn="ctr"/>
            <a:r>
              <a:rPr lang="en-US" sz="4800" dirty="0">
                <a:solidFill>
                  <a:schemeClr val="tx1"/>
                </a:solidFill>
              </a:rPr>
              <a:t>Limited autonomy by virtue of EU membership</a:t>
            </a:r>
          </a:p>
        </p:txBody>
      </p:sp>
      <p:cxnSp>
        <p:nvCxnSpPr>
          <p:cNvPr id="32" name="Straight Connector 31">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9963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indoor, hammer&#10;&#10;Description automatically generated">
            <a:extLst>
              <a:ext uri="{FF2B5EF4-FFF2-40B4-BE49-F238E27FC236}">
                <a16:creationId xmlns:a16="http://schemas.microsoft.com/office/drawing/2014/main" id="{1A586F7C-71CB-4CBB-BF53-0088DD99AD7F}"/>
              </a:ext>
            </a:extLst>
          </p:cNvPr>
          <p:cNvPicPr>
            <a:picLocks noChangeAspect="1"/>
          </p:cNvPicPr>
          <p:nvPr/>
        </p:nvPicPr>
        <p:blipFill rotWithShape="1">
          <a:blip r:embed="rId3">
            <a:alphaModFix amt="25000"/>
            <a:extLst>
              <a:ext uri="{28A0092B-C50C-407E-A947-70E740481C1C}">
                <a14:useLocalDpi xmlns:a14="http://schemas.microsoft.com/office/drawing/2010/main" val="0"/>
              </a:ext>
            </a:extLst>
          </a:blip>
          <a:srcRect t="2084" b="12689"/>
          <a:stretch/>
        </p:blipFill>
        <p:spPr>
          <a:xfrm>
            <a:off x="0" y="10"/>
            <a:ext cx="12191980" cy="6857990"/>
          </a:xfrm>
          <a:prstGeom prst="rect">
            <a:avLst/>
          </a:prstGeom>
        </p:spPr>
      </p:pic>
      <p:sp>
        <p:nvSpPr>
          <p:cNvPr id="2" name="Title 1">
            <a:extLst>
              <a:ext uri="{FF2B5EF4-FFF2-40B4-BE49-F238E27FC236}">
                <a16:creationId xmlns:a16="http://schemas.microsoft.com/office/drawing/2014/main" id="{156F6A54-2FC2-4380-B1DA-919D1AA28A8F}"/>
              </a:ext>
            </a:extLst>
          </p:cNvPr>
          <p:cNvSpPr>
            <a:spLocks noGrp="1"/>
          </p:cNvSpPr>
          <p:nvPr>
            <p:ph type="title"/>
          </p:nvPr>
        </p:nvSpPr>
        <p:spPr>
          <a:xfrm>
            <a:off x="1024128" y="585216"/>
            <a:ext cx="9720072" cy="1499616"/>
          </a:xfrm>
        </p:spPr>
        <p:txBody>
          <a:bodyPr>
            <a:normAutofit/>
          </a:bodyPr>
          <a:lstStyle/>
          <a:p>
            <a:r>
              <a:rPr lang="en-US" dirty="0">
                <a:solidFill>
                  <a:srgbClr val="FFFFFF"/>
                </a:solidFill>
              </a:rPr>
              <a:t>Primacy: What happens in case of conflict?</a:t>
            </a:r>
          </a:p>
        </p:txBody>
      </p:sp>
      <p:cxnSp>
        <p:nvCxnSpPr>
          <p:cNvPr id="19" name="Straight Connector 14">
            <a:extLst>
              <a:ext uri="{FF2B5EF4-FFF2-40B4-BE49-F238E27FC236}">
                <a16:creationId xmlns:a16="http://schemas.microsoft.com/office/drawing/2014/main" id="{FBC3B7EE-8632-4756-A078-1B3B0DF3B5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BFEF336-4AAB-4854-A036-3BCA6A27FA42}"/>
              </a:ext>
            </a:extLst>
          </p:cNvPr>
          <p:cNvSpPr>
            <a:spLocks noGrp="1"/>
          </p:cNvSpPr>
          <p:nvPr>
            <p:ph idx="1"/>
          </p:nvPr>
        </p:nvSpPr>
        <p:spPr>
          <a:xfrm>
            <a:off x="1677466" y="2140055"/>
            <a:ext cx="8837048" cy="4132729"/>
          </a:xfrm>
          <a:noFill/>
        </p:spPr>
        <p:txBody>
          <a:bodyPr>
            <a:normAutofit lnSpcReduction="10000"/>
          </a:bodyPr>
          <a:lstStyle/>
          <a:p>
            <a:pPr algn="ctr"/>
            <a:endParaRPr lang="en-US" sz="2800" dirty="0">
              <a:solidFill>
                <a:srgbClr val="FFFFFF"/>
              </a:solidFill>
            </a:endParaRPr>
          </a:p>
          <a:p>
            <a:pPr algn="ctr"/>
            <a:r>
              <a:rPr lang="en-US" sz="3200" dirty="0">
                <a:solidFill>
                  <a:srgbClr val="FFFFFF"/>
                </a:solidFill>
              </a:rPr>
              <a:t>Any National law incompatible with EU law</a:t>
            </a:r>
          </a:p>
          <a:p>
            <a:pPr algn="ctr"/>
            <a:r>
              <a:rPr lang="en-US" sz="3200" dirty="0">
                <a:solidFill>
                  <a:srgbClr val="FFFFFF"/>
                </a:solidFill>
              </a:rPr>
              <a:t>should not be automatically applied anymore </a:t>
            </a:r>
            <a:endParaRPr lang="en-US" sz="3200" strike="sngStrike" dirty="0">
              <a:solidFill>
                <a:srgbClr val="FFFFFF"/>
              </a:solidFill>
            </a:endParaRPr>
          </a:p>
          <a:p>
            <a:pPr algn="ctr"/>
            <a:endParaRPr lang="en-US" sz="3200" dirty="0">
              <a:solidFill>
                <a:srgbClr val="FFFFFF"/>
              </a:solidFill>
            </a:endParaRPr>
          </a:p>
          <a:p>
            <a:pPr algn="ctr"/>
            <a:r>
              <a:rPr lang="en-US" sz="3200" dirty="0">
                <a:solidFill>
                  <a:srgbClr val="FFFFFF"/>
                </a:solidFill>
              </a:rPr>
              <a:t>Any national authority must give</a:t>
            </a:r>
          </a:p>
          <a:p>
            <a:pPr algn="ctr"/>
            <a:r>
              <a:rPr lang="en-US" sz="3200" dirty="0">
                <a:solidFill>
                  <a:srgbClr val="FFFFFF"/>
                </a:solidFill>
              </a:rPr>
              <a:t> immediate effect to EU law &amp;</a:t>
            </a:r>
          </a:p>
          <a:p>
            <a:pPr algn="ctr"/>
            <a:r>
              <a:rPr lang="en-US" sz="3200" dirty="0">
                <a:solidFill>
                  <a:srgbClr val="FFFFFF"/>
                </a:solidFill>
              </a:rPr>
              <a:t>suspend incompatible national law</a:t>
            </a:r>
          </a:p>
          <a:p>
            <a:endParaRPr lang="en-US" dirty="0">
              <a:solidFill>
                <a:srgbClr val="FFFFFF"/>
              </a:solidFill>
            </a:endParaRP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078512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indoor, hammer&#10;&#10;Description automatically generated">
            <a:extLst>
              <a:ext uri="{FF2B5EF4-FFF2-40B4-BE49-F238E27FC236}">
                <a16:creationId xmlns:a16="http://schemas.microsoft.com/office/drawing/2014/main" id="{EFA66B5C-9160-461D-8418-77CEFA6EE633}"/>
              </a:ext>
            </a:extLst>
          </p:cNvPr>
          <p:cNvPicPr>
            <a:picLocks noChangeAspect="1"/>
          </p:cNvPicPr>
          <p:nvPr/>
        </p:nvPicPr>
        <p:blipFill rotWithShape="1">
          <a:blip r:embed="rId3">
            <a:alphaModFix amt="45000"/>
            <a:extLst>
              <a:ext uri="{28A0092B-C50C-407E-A947-70E740481C1C}">
                <a14:useLocalDpi xmlns:a14="http://schemas.microsoft.com/office/drawing/2010/main" val="0"/>
              </a:ext>
            </a:extLst>
          </a:blip>
          <a:srcRect t="2073" r="-1" b="12677"/>
          <a:stretch/>
        </p:blipFill>
        <p:spPr>
          <a:xfrm>
            <a:off x="20" y="-1"/>
            <a:ext cx="12188932" cy="6858000"/>
          </a:xfrm>
          <a:prstGeom prst="rect">
            <a:avLst/>
          </a:prstGeom>
        </p:spPr>
      </p:pic>
      <p:sp>
        <p:nvSpPr>
          <p:cNvPr id="2" name="Title 1">
            <a:extLst>
              <a:ext uri="{FF2B5EF4-FFF2-40B4-BE49-F238E27FC236}">
                <a16:creationId xmlns:a16="http://schemas.microsoft.com/office/drawing/2014/main" id="{DC8B9D75-9771-4C34-B089-74B1C62530D0}"/>
              </a:ext>
            </a:extLst>
          </p:cNvPr>
          <p:cNvSpPr>
            <a:spLocks noGrp="1"/>
          </p:cNvSpPr>
          <p:nvPr>
            <p:ph type="ctrTitle"/>
          </p:nvPr>
        </p:nvSpPr>
        <p:spPr>
          <a:xfrm>
            <a:off x="412375" y="643467"/>
            <a:ext cx="7261413" cy="5571066"/>
          </a:xfrm>
        </p:spPr>
        <p:txBody>
          <a:bodyPr>
            <a:normAutofit/>
          </a:bodyPr>
          <a:lstStyle/>
          <a:p>
            <a:pPr algn="ctr"/>
            <a:r>
              <a:rPr lang="en-US" sz="8000" dirty="0">
                <a:solidFill>
                  <a:schemeClr val="tx1"/>
                </a:solidFill>
              </a:rPr>
              <a:t>Direct applicability </a:t>
            </a:r>
            <a:br>
              <a:rPr lang="en-US" sz="8000" dirty="0">
                <a:solidFill>
                  <a:schemeClr val="tx1"/>
                </a:solidFill>
              </a:rPr>
            </a:br>
            <a:r>
              <a:rPr lang="en-US" sz="8000" dirty="0">
                <a:solidFill>
                  <a:schemeClr val="tx1"/>
                </a:solidFill>
              </a:rPr>
              <a:t>OF EU law</a:t>
            </a:r>
            <a:endParaRPr lang="en-US" sz="6600" dirty="0">
              <a:solidFill>
                <a:schemeClr val="tx1"/>
              </a:solidFill>
            </a:endParaRPr>
          </a:p>
        </p:txBody>
      </p:sp>
      <p:sp>
        <p:nvSpPr>
          <p:cNvPr id="3" name="Subtitle 2">
            <a:extLst>
              <a:ext uri="{FF2B5EF4-FFF2-40B4-BE49-F238E27FC236}">
                <a16:creationId xmlns:a16="http://schemas.microsoft.com/office/drawing/2014/main" id="{A5DA6339-954A-4D50-847A-4B9B8011B6C0}"/>
              </a:ext>
            </a:extLst>
          </p:cNvPr>
          <p:cNvSpPr>
            <a:spLocks noGrp="1"/>
          </p:cNvSpPr>
          <p:nvPr>
            <p:ph type="subTitle" idx="1"/>
          </p:nvPr>
        </p:nvSpPr>
        <p:spPr>
          <a:xfrm>
            <a:off x="8451607" y="643467"/>
            <a:ext cx="3579026" cy="5571066"/>
          </a:xfrm>
        </p:spPr>
        <p:txBody>
          <a:bodyPr>
            <a:normAutofit/>
          </a:bodyPr>
          <a:lstStyle/>
          <a:p>
            <a:pPr algn="ctr"/>
            <a:r>
              <a:rPr lang="en-US" sz="4000" dirty="0">
                <a:solidFill>
                  <a:schemeClr val="tx1"/>
                </a:solidFill>
              </a:rPr>
              <a:t>EU law becomes part of the laws of MSs without national implementing measures</a:t>
            </a:r>
          </a:p>
        </p:txBody>
      </p:sp>
      <p:cxnSp>
        <p:nvCxnSpPr>
          <p:cNvPr id="32" name="Straight Connector 31">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5581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3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Direct Effect of EU laws</a:t>
            </a:r>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extLst>
              <a:ext uri="{28A0092B-C50C-407E-A947-70E740481C1C}">
                <a14:useLocalDpi xmlns:a14="http://schemas.microsoft.com/office/drawing/2010/main" val="0"/>
              </a:ext>
            </a:extLst>
          </a:blip>
          <a:srcRect r="1" b="527"/>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D8A6DD8-33BC-44AF-BF0F-44A2AC67DC32}"/>
              </a:ext>
            </a:extLst>
          </p:cNvPr>
          <p:cNvSpPr txBox="1"/>
          <p:nvPr/>
        </p:nvSpPr>
        <p:spPr>
          <a:xfrm>
            <a:off x="7820306" y="1740724"/>
            <a:ext cx="3609694" cy="3825663"/>
          </a:xfrm>
          <a:prstGeom prst="rect">
            <a:avLst/>
          </a:prstGeom>
          <a:noFill/>
        </p:spPr>
        <p:txBody>
          <a:bodyPr wrap="square">
            <a:spAutoFit/>
          </a:bodyPr>
          <a:lstStyle/>
          <a:p>
            <a:pPr algn="ctr">
              <a:lnSpc>
                <a:spcPct val="90000"/>
              </a:lnSpc>
              <a:spcAft>
                <a:spcPts val="600"/>
              </a:spcAft>
              <a:buClr>
                <a:schemeClr val="accent1"/>
              </a:buClr>
            </a:pPr>
            <a:r>
              <a:rPr lang="en-GB" sz="4400" dirty="0">
                <a:solidFill>
                  <a:schemeClr val="bg1"/>
                </a:solidFill>
                <a:latin typeface="Arial Black" panose="020B0A04020102020204" pitchFamily="34" charset="0"/>
              </a:rPr>
              <a:t>Possibility to invoke EU laws before national</a:t>
            </a:r>
          </a:p>
          <a:p>
            <a:pPr algn="ctr">
              <a:lnSpc>
                <a:spcPct val="90000"/>
              </a:lnSpc>
              <a:spcAft>
                <a:spcPts val="600"/>
              </a:spcAft>
              <a:buClr>
                <a:schemeClr val="accent1"/>
              </a:buClr>
            </a:pPr>
            <a:r>
              <a:rPr lang="en-GB" sz="4400" dirty="0">
                <a:solidFill>
                  <a:schemeClr val="bg1"/>
                </a:solidFill>
                <a:latin typeface="Arial Black" panose="020B0A04020102020204" pitchFamily="34" charset="0"/>
              </a:rPr>
              <a:t>Courts</a:t>
            </a:r>
            <a:endParaRPr lang="en-GB" sz="4400" b="0" i="0" dirty="0">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267972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3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524256" y="4767072"/>
            <a:ext cx="6594189" cy="1625210"/>
          </a:xfrm>
        </p:spPr>
        <p:txBody>
          <a:bodyPr vert="horz" lIns="91440" tIns="45720" rIns="91440" bIns="45720" rtlCol="0" anchor="ctr">
            <a:normAutofit/>
          </a:bodyPr>
          <a:lstStyle/>
          <a:p>
            <a:pPr algn="ctr"/>
            <a:r>
              <a:rPr lang="en-GB" dirty="0">
                <a:solidFill>
                  <a:srgbClr val="FFFFFF"/>
                </a:solidFill>
              </a:rPr>
              <a:t>Horizontal and vertical direct effects</a:t>
            </a:r>
            <a:endParaRPr lang="en-US" dirty="0">
              <a:solidFill>
                <a:srgbClr val="FFFFFF"/>
              </a:solidFill>
            </a:endParaRPr>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extLst>
              <a:ext uri="{28A0092B-C50C-407E-A947-70E740481C1C}">
                <a14:useLocalDpi xmlns:a14="http://schemas.microsoft.com/office/drawing/2010/main" val="0"/>
              </a:ext>
            </a:extLst>
          </a:blip>
          <a:srcRect r="1" b="527"/>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D8A6DD8-33BC-44AF-BF0F-44A2AC67DC32}"/>
              </a:ext>
            </a:extLst>
          </p:cNvPr>
          <p:cNvSpPr txBox="1"/>
          <p:nvPr/>
        </p:nvSpPr>
        <p:spPr>
          <a:xfrm>
            <a:off x="7582563" y="926775"/>
            <a:ext cx="4281889" cy="5118324"/>
          </a:xfrm>
          <a:prstGeom prst="rect">
            <a:avLst/>
          </a:prstGeom>
          <a:noFill/>
        </p:spPr>
        <p:txBody>
          <a:bodyPr wrap="square">
            <a:spAutoFit/>
          </a:bodyPr>
          <a:lstStyle/>
          <a:p>
            <a:pPr algn="ctr">
              <a:lnSpc>
                <a:spcPct val="90000"/>
              </a:lnSpc>
              <a:spcAft>
                <a:spcPts val="600"/>
              </a:spcAft>
              <a:buClr>
                <a:schemeClr val="bg1"/>
              </a:buClr>
            </a:pPr>
            <a:endParaRPr lang="en-GB" sz="3200" b="1" dirty="0">
              <a:solidFill>
                <a:schemeClr val="bg1"/>
              </a:solidFill>
              <a:latin typeface="Arial Black" panose="020B0A04020102020204" pitchFamily="34" charset="0"/>
            </a:endParaRPr>
          </a:p>
          <a:p>
            <a:pPr algn="ctr">
              <a:lnSpc>
                <a:spcPct val="90000"/>
              </a:lnSpc>
              <a:spcAft>
                <a:spcPts val="600"/>
              </a:spcAft>
              <a:buClr>
                <a:schemeClr val="bg1"/>
              </a:buClr>
            </a:pPr>
            <a:r>
              <a:rPr lang="en-GB" sz="3600" b="1" dirty="0">
                <a:solidFill>
                  <a:schemeClr val="bg1"/>
                </a:solidFill>
                <a:latin typeface="Arial Black" panose="020B0A04020102020204" pitchFamily="34" charset="0"/>
              </a:rPr>
              <a:t>Vertical Effect:</a:t>
            </a:r>
          </a:p>
          <a:p>
            <a:pPr algn="ctr">
              <a:lnSpc>
                <a:spcPct val="90000"/>
              </a:lnSpc>
              <a:spcAft>
                <a:spcPts val="600"/>
              </a:spcAft>
              <a:buClr>
                <a:schemeClr val="bg1"/>
              </a:buClr>
            </a:pPr>
            <a:endParaRPr lang="en-GB" sz="2800" dirty="0">
              <a:solidFill>
                <a:schemeClr val="bg1"/>
              </a:solidFill>
              <a:latin typeface="Arial Black" panose="020B0A04020102020204" pitchFamily="34" charset="0"/>
            </a:endParaRPr>
          </a:p>
          <a:p>
            <a:pPr algn="ctr">
              <a:lnSpc>
                <a:spcPct val="90000"/>
              </a:lnSpc>
              <a:spcAft>
                <a:spcPts val="600"/>
              </a:spcAft>
              <a:buClr>
                <a:schemeClr val="bg1"/>
              </a:buClr>
            </a:pPr>
            <a:r>
              <a:rPr lang="en-GB" sz="2800" dirty="0">
                <a:solidFill>
                  <a:schemeClr val="bg1"/>
                </a:solidFill>
                <a:latin typeface="Arial Black" panose="020B0A04020102020204" pitchFamily="34" charset="0"/>
              </a:rPr>
              <a:t>Individuals vs Member States</a:t>
            </a:r>
          </a:p>
          <a:p>
            <a:pPr algn="ctr">
              <a:lnSpc>
                <a:spcPct val="90000"/>
              </a:lnSpc>
              <a:spcAft>
                <a:spcPts val="600"/>
              </a:spcAft>
              <a:buClr>
                <a:schemeClr val="bg1"/>
              </a:buClr>
            </a:pPr>
            <a:br>
              <a:rPr lang="en-GB" sz="2800" dirty="0">
                <a:solidFill>
                  <a:schemeClr val="bg1"/>
                </a:solidFill>
                <a:latin typeface="Arial Black" panose="020B0A04020102020204" pitchFamily="34" charset="0"/>
              </a:rPr>
            </a:br>
            <a:endParaRPr lang="en-GB" sz="2800" dirty="0">
              <a:solidFill>
                <a:schemeClr val="bg1"/>
              </a:solidFill>
              <a:latin typeface="Arial Black" panose="020B0A04020102020204" pitchFamily="34" charset="0"/>
            </a:endParaRPr>
          </a:p>
          <a:p>
            <a:pPr algn="ctr">
              <a:lnSpc>
                <a:spcPct val="90000"/>
              </a:lnSpc>
              <a:spcAft>
                <a:spcPts val="600"/>
              </a:spcAft>
              <a:buClr>
                <a:schemeClr val="bg1"/>
              </a:buClr>
            </a:pPr>
            <a:r>
              <a:rPr lang="en-GB" sz="3200" dirty="0">
                <a:solidFill>
                  <a:schemeClr val="bg1"/>
                </a:solidFill>
                <a:latin typeface="Arial Black" panose="020B0A04020102020204" pitchFamily="34" charset="0"/>
              </a:rPr>
              <a:t>Horizontal Effect:</a:t>
            </a:r>
          </a:p>
          <a:p>
            <a:pPr algn="ctr">
              <a:lnSpc>
                <a:spcPct val="90000"/>
              </a:lnSpc>
              <a:spcAft>
                <a:spcPts val="600"/>
              </a:spcAft>
              <a:buClr>
                <a:schemeClr val="bg1"/>
              </a:buClr>
            </a:pPr>
            <a:endParaRPr lang="en-GB" sz="2800" dirty="0">
              <a:solidFill>
                <a:schemeClr val="bg1"/>
              </a:solidFill>
              <a:latin typeface="Arial Black" panose="020B0A04020102020204" pitchFamily="34" charset="0"/>
            </a:endParaRPr>
          </a:p>
          <a:p>
            <a:pPr algn="ctr">
              <a:lnSpc>
                <a:spcPct val="90000"/>
              </a:lnSpc>
              <a:spcAft>
                <a:spcPts val="600"/>
              </a:spcAft>
              <a:buClr>
                <a:schemeClr val="bg1"/>
              </a:buClr>
            </a:pPr>
            <a:r>
              <a:rPr lang="en-GB" sz="2800" dirty="0">
                <a:solidFill>
                  <a:schemeClr val="bg1"/>
                </a:solidFill>
                <a:latin typeface="Arial Black" panose="020B0A04020102020204" pitchFamily="34" charset="0"/>
              </a:rPr>
              <a:t>Individuals vs Individuals</a:t>
            </a:r>
            <a:endParaRPr lang="en-GB" sz="2800" b="0" i="0" dirty="0">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185739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3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Direct Effect of Primary law</a:t>
            </a:r>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extLst>
              <a:ext uri="{28A0092B-C50C-407E-A947-70E740481C1C}">
                <a14:useLocalDpi xmlns:a14="http://schemas.microsoft.com/office/drawing/2010/main" val="0"/>
              </a:ext>
            </a:extLst>
          </a:blip>
          <a:srcRect r="1" b="527"/>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D8A6DD8-33BC-44AF-BF0F-44A2AC67DC32}"/>
              </a:ext>
            </a:extLst>
          </p:cNvPr>
          <p:cNvSpPr txBox="1"/>
          <p:nvPr/>
        </p:nvSpPr>
        <p:spPr>
          <a:xfrm>
            <a:off x="7659870" y="826324"/>
            <a:ext cx="4085181" cy="4958280"/>
          </a:xfrm>
          <a:prstGeom prst="rect">
            <a:avLst/>
          </a:prstGeom>
          <a:noFill/>
        </p:spPr>
        <p:txBody>
          <a:bodyPr wrap="square">
            <a:spAutoFit/>
          </a:bodyPr>
          <a:lstStyle/>
          <a:p>
            <a:pPr>
              <a:lnSpc>
                <a:spcPct val="90000"/>
              </a:lnSpc>
              <a:spcAft>
                <a:spcPts val="600"/>
              </a:spcAft>
              <a:buClr>
                <a:schemeClr val="bg1"/>
              </a:buClr>
            </a:pPr>
            <a:endParaRPr lang="en-GB" sz="2800" dirty="0">
              <a:solidFill>
                <a:schemeClr val="bg1"/>
              </a:solidFill>
              <a:latin typeface="Arial Black" panose="020B0A04020102020204" pitchFamily="34" charset="0"/>
            </a:endParaRPr>
          </a:p>
          <a:p>
            <a:pPr algn="ctr">
              <a:lnSpc>
                <a:spcPct val="90000"/>
              </a:lnSpc>
              <a:spcAft>
                <a:spcPts val="600"/>
              </a:spcAft>
              <a:buClr>
                <a:schemeClr val="bg1"/>
              </a:buClr>
            </a:pPr>
            <a:r>
              <a:rPr lang="en-GB" sz="2800" dirty="0">
                <a:solidFill>
                  <a:schemeClr val="bg1"/>
                </a:solidFill>
                <a:latin typeface="Arial Black" panose="020B0A04020102020204" pitchFamily="34" charset="0"/>
              </a:rPr>
              <a:t>Binding, clear, precise and unconditional rules</a:t>
            </a:r>
            <a:br>
              <a:rPr lang="en-GB" sz="2800" dirty="0">
                <a:solidFill>
                  <a:schemeClr val="bg1"/>
                </a:solidFill>
                <a:latin typeface="Arial Black" panose="020B0A04020102020204" pitchFamily="34" charset="0"/>
              </a:rPr>
            </a:br>
            <a:endParaRPr lang="en-GB" sz="2800" dirty="0">
              <a:solidFill>
                <a:schemeClr val="bg1"/>
              </a:solidFill>
              <a:latin typeface="Arial Black" panose="020B0A04020102020204" pitchFamily="34" charset="0"/>
            </a:endParaRPr>
          </a:p>
          <a:p>
            <a:pPr algn="ctr">
              <a:lnSpc>
                <a:spcPct val="90000"/>
              </a:lnSpc>
              <a:spcAft>
                <a:spcPts val="600"/>
              </a:spcAft>
              <a:buClr>
                <a:schemeClr val="bg1"/>
              </a:buClr>
            </a:pPr>
            <a:r>
              <a:rPr lang="en-GB" sz="4800" dirty="0">
                <a:solidFill>
                  <a:schemeClr val="bg1"/>
                </a:solidFill>
                <a:latin typeface="Arial Black" panose="020B0A04020102020204" pitchFamily="34" charset="0"/>
              </a:rPr>
              <a:t>full </a:t>
            </a:r>
          </a:p>
          <a:p>
            <a:pPr algn="ctr">
              <a:lnSpc>
                <a:spcPct val="90000"/>
              </a:lnSpc>
              <a:spcAft>
                <a:spcPts val="600"/>
              </a:spcAft>
              <a:buClr>
                <a:schemeClr val="bg1"/>
              </a:buClr>
            </a:pPr>
            <a:r>
              <a:rPr lang="en-GB" sz="2800" dirty="0">
                <a:solidFill>
                  <a:schemeClr val="bg1"/>
                </a:solidFill>
                <a:latin typeface="Arial Black" panose="020B0A04020102020204" pitchFamily="34" charset="0"/>
              </a:rPr>
              <a:t>direct effect</a:t>
            </a:r>
          </a:p>
          <a:p>
            <a:pPr algn="ctr">
              <a:lnSpc>
                <a:spcPct val="90000"/>
              </a:lnSpc>
              <a:spcAft>
                <a:spcPts val="600"/>
              </a:spcAft>
              <a:buClr>
                <a:schemeClr val="bg1"/>
              </a:buClr>
            </a:pPr>
            <a:endParaRPr lang="en-GB" sz="2800" dirty="0">
              <a:solidFill>
                <a:schemeClr val="bg1"/>
              </a:solidFill>
              <a:latin typeface="Arial Black" panose="020B0A04020102020204" pitchFamily="34" charset="0"/>
            </a:endParaRPr>
          </a:p>
          <a:p>
            <a:pPr algn="ctr">
              <a:lnSpc>
                <a:spcPct val="90000"/>
              </a:lnSpc>
              <a:spcAft>
                <a:spcPts val="600"/>
              </a:spcAft>
              <a:buClr>
                <a:schemeClr val="bg1"/>
              </a:buClr>
            </a:pPr>
            <a:r>
              <a:rPr lang="en-GB" sz="2800" dirty="0">
                <a:solidFill>
                  <a:schemeClr val="bg1"/>
                </a:solidFill>
                <a:latin typeface="Arial Black" panose="020B0A04020102020204" pitchFamily="34" charset="0"/>
              </a:rPr>
              <a:t>(vertical &amp; horizontal)</a:t>
            </a:r>
            <a:endParaRPr lang="en-GB" dirty="0">
              <a:solidFill>
                <a:schemeClr val="bg1"/>
              </a:solidFill>
              <a:latin typeface="Arial Black" panose="020B0A04020102020204" pitchFamily="34" charset="0"/>
            </a:endParaRPr>
          </a:p>
          <a:p>
            <a:pPr algn="ctr">
              <a:lnSpc>
                <a:spcPct val="90000"/>
              </a:lnSpc>
              <a:spcAft>
                <a:spcPts val="600"/>
              </a:spcAft>
              <a:buClr>
                <a:schemeClr val="accent1"/>
              </a:buClr>
            </a:pPr>
            <a:endParaRPr lang="en-GB" sz="1800" b="0" i="0" dirty="0">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205270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3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Direct Effect of Regulations</a:t>
            </a:r>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extLst>
              <a:ext uri="{28A0092B-C50C-407E-A947-70E740481C1C}">
                <a14:useLocalDpi xmlns:a14="http://schemas.microsoft.com/office/drawing/2010/main" val="0"/>
              </a:ext>
            </a:extLst>
          </a:blip>
          <a:srcRect r="1" b="527"/>
          <a:stretch/>
        </p:blipFill>
        <p:spPr>
          <a:xfrm>
            <a:off x="309618" y="232086"/>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D8A6DD8-33BC-44AF-BF0F-44A2AC67DC32}"/>
              </a:ext>
            </a:extLst>
          </p:cNvPr>
          <p:cNvSpPr txBox="1"/>
          <p:nvPr/>
        </p:nvSpPr>
        <p:spPr>
          <a:xfrm>
            <a:off x="7820306" y="926775"/>
            <a:ext cx="3609694" cy="5903154"/>
          </a:xfrm>
          <a:prstGeom prst="rect">
            <a:avLst/>
          </a:prstGeom>
          <a:noFill/>
        </p:spPr>
        <p:txBody>
          <a:bodyPr wrap="square">
            <a:spAutoFit/>
          </a:bodyPr>
          <a:lstStyle/>
          <a:p>
            <a:pPr>
              <a:lnSpc>
                <a:spcPct val="90000"/>
              </a:lnSpc>
              <a:spcAft>
                <a:spcPts val="600"/>
              </a:spcAft>
              <a:buClr>
                <a:schemeClr val="bg1"/>
              </a:buClr>
            </a:pPr>
            <a:endParaRPr lang="en-GB" sz="2800" dirty="0">
              <a:solidFill>
                <a:schemeClr val="bg1"/>
              </a:solidFill>
              <a:latin typeface="Arial Black" panose="020B0A04020102020204" pitchFamily="34" charset="0"/>
            </a:endParaRPr>
          </a:p>
          <a:p>
            <a:pPr algn="ctr">
              <a:lnSpc>
                <a:spcPct val="90000"/>
              </a:lnSpc>
              <a:spcAft>
                <a:spcPts val="600"/>
              </a:spcAft>
              <a:buClr>
                <a:schemeClr val="bg1"/>
              </a:buClr>
            </a:pPr>
            <a:br>
              <a:rPr lang="en-GB" sz="2800" dirty="0">
                <a:solidFill>
                  <a:schemeClr val="bg1"/>
                </a:solidFill>
                <a:latin typeface="Arial Black" panose="020B0A04020102020204" pitchFamily="34" charset="0"/>
              </a:rPr>
            </a:br>
            <a:endParaRPr lang="en-GB" sz="2800" dirty="0">
              <a:solidFill>
                <a:schemeClr val="bg1"/>
              </a:solidFill>
              <a:latin typeface="Arial Black" panose="020B0A04020102020204" pitchFamily="34" charset="0"/>
            </a:endParaRPr>
          </a:p>
          <a:p>
            <a:pPr algn="ctr">
              <a:lnSpc>
                <a:spcPct val="90000"/>
              </a:lnSpc>
              <a:spcAft>
                <a:spcPts val="600"/>
              </a:spcAft>
              <a:buClr>
                <a:schemeClr val="bg1"/>
              </a:buClr>
            </a:pPr>
            <a:r>
              <a:rPr lang="en-GB" sz="4800" dirty="0">
                <a:solidFill>
                  <a:schemeClr val="bg1"/>
                </a:solidFill>
                <a:latin typeface="Arial Black" panose="020B0A04020102020204" pitchFamily="34" charset="0"/>
              </a:rPr>
              <a:t>full </a:t>
            </a:r>
          </a:p>
          <a:p>
            <a:pPr algn="ctr">
              <a:lnSpc>
                <a:spcPct val="90000"/>
              </a:lnSpc>
              <a:spcAft>
                <a:spcPts val="600"/>
              </a:spcAft>
              <a:buClr>
                <a:schemeClr val="bg1"/>
              </a:buClr>
            </a:pPr>
            <a:r>
              <a:rPr lang="en-GB" sz="2800" dirty="0">
                <a:solidFill>
                  <a:schemeClr val="bg1"/>
                </a:solidFill>
                <a:latin typeface="Arial Black" panose="020B0A04020102020204" pitchFamily="34" charset="0"/>
              </a:rPr>
              <a:t>direct effect</a:t>
            </a:r>
          </a:p>
          <a:p>
            <a:pPr algn="ctr">
              <a:lnSpc>
                <a:spcPct val="90000"/>
              </a:lnSpc>
              <a:spcAft>
                <a:spcPts val="600"/>
              </a:spcAft>
              <a:buClr>
                <a:schemeClr val="bg1"/>
              </a:buClr>
            </a:pPr>
            <a:endParaRPr lang="en-GB" sz="2800" dirty="0">
              <a:solidFill>
                <a:schemeClr val="bg1"/>
              </a:solidFill>
              <a:latin typeface="Arial Black" panose="020B0A04020102020204" pitchFamily="34" charset="0"/>
            </a:endParaRPr>
          </a:p>
          <a:p>
            <a:pPr algn="ctr">
              <a:lnSpc>
                <a:spcPct val="90000"/>
              </a:lnSpc>
              <a:spcAft>
                <a:spcPts val="600"/>
              </a:spcAft>
              <a:buClr>
                <a:schemeClr val="bg1"/>
              </a:buClr>
            </a:pPr>
            <a:r>
              <a:rPr lang="en-GB" sz="2800" dirty="0">
                <a:solidFill>
                  <a:schemeClr val="bg1"/>
                </a:solidFill>
                <a:latin typeface="Arial Black" panose="020B0A04020102020204" pitchFamily="34" charset="0"/>
              </a:rPr>
              <a:t>(vertical &amp; horizontal)</a:t>
            </a:r>
          </a:p>
          <a:p>
            <a:pPr algn="ctr">
              <a:lnSpc>
                <a:spcPct val="90000"/>
              </a:lnSpc>
              <a:spcAft>
                <a:spcPts val="600"/>
              </a:spcAft>
              <a:buClr>
                <a:schemeClr val="bg1"/>
              </a:buClr>
            </a:pPr>
            <a:endParaRPr lang="en-GB" sz="2800" b="0" i="0" dirty="0">
              <a:solidFill>
                <a:schemeClr val="bg1"/>
              </a:solidFill>
              <a:effectLst/>
              <a:latin typeface="Arial Black" panose="020B0A04020102020204" pitchFamily="34" charset="0"/>
            </a:endParaRPr>
          </a:p>
          <a:p>
            <a:pPr algn="ctr">
              <a:lnSpc>
                <a:spcPct val="90000"/>
              </a:lnSpc>
              <a:spcAft>
                <a:spcPts val="600"/>
              </a:spcAft>
              <a:buClr>
                <a:schemeClr val="accent1"/>
              </a:buClr>
            </a:pPr>
            <a:endParaRPr lang="en-GB" sz="2800" dirty="0">
              <a:solidFill>
                <a:schemeClr val="bg1"/>
              </a:solidFill>
              <a:latin typeface="Arial Black" panose="020B0A04020102020204" pitchFamily="34" charset="0"/>
            </a:endParaRPr>
          </a:p>
          <a:p>
            <a:pPr algn="ctr">
              <a:lnSpc>
                <a:spcPct val="90000"/>
              </a:lnSpc>
              <a:spcAft>
                <a:spcPts val="600"/>
              </a:spcAft>
              <a:buClr>
                <a:schemeClr val="accent1"/>
              </a:buClr>
            </a:pPr>
            <a:endParaRPr lang="en-GB" sz="2800" b="0" i="0" dirty="0">
              <a:solidFill>
                <a:schemeClr val="bg1"/>
              </a:solidFill>
              <a:effectLst/>
              <a:latin typeface="Arial Black" panose="020B0A04020102020204" pitchFamily="34" charset="0"/>
            </a:endParaRPr>
          </a:p>
          <a:p>
            <a:pPr algn="ctr">
              <a:lnSpc>
                <a:spcPct val="90000"/>
              </a:lnSpc>
              <a:spcAft>
                <a:spcPts val="600"/>
              </a:spcAft>
              <a:buClr>
                <a:schemeClr val="accent1"/>
              </a:buClr>
            </a:pPr>
            <a:endParaRPr lang="en-GB" dirty="0">
              <a:solidFill>
                <a:schemeClr val="bg1"/>
              </a:solidFill>
              <a:latin typeface="Arial Black" panose="020B0A04020102020204" pitchFamily="34" charset="0"/>
            </a:endParaRPr>
          </a:p>
          <a:p>
            <a:pPr algn="ctr">
              <a:lnSpc>
                <a:spcPct val="90000"/>
              </a:lnSpc>
              <a:spcAft>
                <a:spcPts val="600"/>
              </a:spcAft>
              <a:buClr>
                <a:schemeClr val="accent1"/>
              </a:buClr>
            </a:pPr>
            <a:endParaRPr lang="en-GB" sz="1800" b="0" i="0" dirty="0">
              <a:solidFill>
                <a:schemeClr val="bg1"/>
              </a:solidFill>
              <a:effectLst/>
              <a:latin typeface="Arial Black" panose="020B0A04020102020204" pitchFamily="34" charset="0"/>
            </a:endParaRPr>
          </a:p>
        </p:txBody>
      </p:sp>
    </p:spTree>
    <p:extLst>
      <p:ext uri="{BB962C8B-B14F-4D97-AF65-F5344CB8AC3E}">
        <p14:creationId xmlns:p14="http://schemas.microsoft.com/office/powerpoint/2010/main" val="378940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0">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3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Vertical Direct Effect </a:t>
            </a:r>
            <a:br>
              <a:rPr lang="en-US" dirty="0">
                <a:solidFill>
                  <a:srgbClr val="FFFFFF"/>
                </a:solidFill>
              </a:rPr>
            </a:br>
            <a:r>
              <a:rPr lang="en-US" dirty="0">
                <a:solidFill>
                  <a:srgbClr val="FFFFFF"/>
                </a:solidFill>
              </a:rPr>
              <a:t>of Directives</a:t>
            </a:r>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extLst>
              <a:ext uri="{28A0092B-C50C-407E-A947-70E740481C1C}">
                <a14:useLocalDpi xmlns:a14="http://schemas.microsoft.com/office/drawing/2010/main" val="0"/>
              </a:ext>
            </a:extLst>
          </a:blip>
          <a:srcRect r="1" b="527"/>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D8A6DD8-33BC-44AF-BF0F-44A2AC67DC32}"/>
              </a:ext>
            </a:extLst>
          </p:cNvPr>
          <p:cNvSpPr txBox="1"/>
          <p:nvPr/>
        </p:nvSpPr>
        <p:spPr>
          <a:xfrm>
            <a:off x="7595630" y="432794"/>
            <a:ext cx="4133089" cy="5992410"/>
          </a:xfrm>
          <a:prstGeom prst="rect">
            <a:avLst/>
          </a:prstGeom>
          <a:noFill/>
        </p:spPr>
        <p:txBody>
          <a:bodyPr wrap="square">
            <a:spAutoFit/>
          </a:bodyPr>
          <a:lstStyle/>
          <a:p>
            <a:pPr algn="ctr">
              <a:lnSpc>
                <a:spcPct val="90000"/>
              </a:lnSpc>
              <a:spcAft>
                <a:spcPts val="600"/>
              </a:spcAft>
              <a:buClr>
                <a:schemeClr val="bg1"/>
              </a:buClr>
            </a:pPr>
            <a:endParaRPr lang="en-GB" sz="2800" dirty="0">
              <a:solidFill>
                <a:schemeClr val="bg1"/>
              </a:solidFill>
              <a:latin typeface="Arial Black" panose="020B0A04020102020204" pitchFamily="34" charset="0"/>
            </a:endParaRPr>
          </a:p>
          <a:p>
            <a:pPr algn="ctr">
              <a:lnSpc>
                <a:spcPct val="90000"/>
              </a:lnSpc>
              <a:spcAft>
                <a:spcPts val="600"/>
              </a:spcAft>
              <a:buClr>
                <a:schemeClr val="bg1"/>
              </a:buClr>
            </a:pPr>
            <a:r>
              <a:rPr lang="en-GB" sz="2800" dirty="0">
                <a:solidFill>
                  <a:schemeClr val="bg1"/>
                </a:solidFill>
                <a:latin typeface="Arial Black" panose="020B0A04020102020204" pitchFamily="34" charset="0"/>
              </a:rPr>
              <a:t>only can have</a:t>
            </a:r>
          </a:p>
          <a:p>
            <a:pPr algn="ctr">
              <a:lnSpc>
                <a:spcPct val="90000"/>
              </a:lnSpc>
              <a:spcAft>
                <a:spcPts val="600"/>
              </a:spcAft>
              <a:buClr>
                <a:schemeClr val="bg1"/>
              </a:buClr>
            </a:pPr>
            <a:r>
              <a:rPr lang="en-GB" sz="4000" dirty="0">
                <a:solidFill>
                  <a:schemeClr val="bg1"/>
                </a:solidFill>
                <a:latin typeface="Arial Black" panose="020B0A04020102020204" pitchFamily="34" charset="0"/>
              </a:rPr>
              <a:t>vertical</a:t>
            </a:r>
          </a:p>
          <a:p>
            <a:pPr algn="ctr">
              <a:lnSpc>
                <a:spcPct val="90000"/>
              </a:lnSpc>
              <a:spcAft>
                <a:spcPts val="600"/>
              </a:spcAft>
              <a:buClr>
                <a:schemeClr val="bg1"/>
              </a:buClr>
            </a:pPr>
            <a:r>
              <a:rPr lang="en-GB" sz="2800" dirty="0">
                <a:solidFill>
                  <a:schemeClr val="bg1"/>
                </a:solidFill>
                <a:latin typeface="Arial Black" panose="020B0A04020102020204" pitchFamily="34" charset="0"/>
              </a:rPr>
              <a:t> direct effect</a:t>
            </a:r>
          </a:p>
          <a:p>
            <a:pPr algn="ctr">
              <a:lnSpc>
                <a:spcPct val="90000"/>
              </a:lnSpc>
              <a:spcAft>
                <a:spcPts val="600"/>
              </a:spcAft>
              <a:buClr>
                <a:schemeClr val="bg1"/>
              </a:buClr>
            </a:pPr>
            <a:endParaRPr lang="en-GB" sz="2800" dirty="0">
              <a:solidFill>
                <a:schemeClr val="bg1"/>
              </a:solidFill>
              <a:latin typeface="Arial Black" panose="020B0A04020102020204" pitchFamily="34" charset="0"/>
            </a:endParaRPr>
          </a:p>
          <a:p>
            <a:pPr algn="ctr">
              <a:lnSpc>
                <a:spcPct val="90000"/>
              </a:lnSpc>
              <a:spcAft>
                <a:spcPts val="600"/>
              </a:spcAft>
              <a:buClr>
                <a:schemeClr val="bg1"/>
              </a:buClr>
            </a:pPr>
            <a:r>
              <a:rPr lang="en-GB" sz="2800" dirty="0">
                <a:solidFill>
                  <a:schemeClr val="bg1"/>
                </a:solidFill>
                <a:latin typeface="Arial Black" panose="020B0A04020102020204" pitchFamily="34" charset="0"/>
              </a:rPr>
              <a:t>Conditions:</a:t>
            </a:r>
          </a:p>
          <a:p>
            <a:pPr algn="ctr">
              <a:lnSpc>
                <a:spcPct val="90000"/>
              </a:lnSpc>
              <a:spcAft>
                <a:spcPts val="600"/>
              </a:spcAft>
              <a:buClr>
                <a:schemeClr val="bg1"/>
              </a:buClr>
            </a:pPr>
            <a:endParaRPr lang="en-GB" sz="2800" dirty="0">
              <a:solidFill>
                <a:schemeClr val="bg1"/>
              </a:solidFill>
              <a:latin typeface="Arial Black" panose="020B0A04020102020204" pitchFamily="34" charset="0"/>
            </a:endParaRPr>
          </a:p>
          <a:p>
            <a:pPr marL="457200" indent="-457200">
              <a:lnSpc>
                <a:spcPct val="90000"/>
              </a:lnSpc>
              <a:spcAft>
                <a:spcPts val="600"/>
              </a:spcAft>
              <a:buClr>
                <a:schemeClr val="bg1"/>
              </a:buClr>
              <a:buFont typeface="Wingdings" panose="05000000000000000000" pitchFamily="2" charset="2"/>
              <a:buChar char="Ø"/>
            </a:pPr>
            <a:r>
              <a:rPr lang="en-GB" sz="2800" dirty="0">
                <a:solidFill>
                  <a:schemeClr val="bg1"/>
                </a:solidFill>
                <a:latin typeface="Arial Black" panose="020B0A04020102020204" pitchFamily="34" charset="0"/>
              </a:rPr>
              <a:t>Not transposed</a:t>
            </a:r>
          </a:p>
          <a:p>
            <a:pPr marL="457200" indent="-457200">
              <a:lnSpc>
                <a:spcPct val="90000"/>
              </a:lnSpc>
              <a:spcAft>
                <a:spcPts val="600"/>
              </a:spcAft>
              <a:buClr>
                <a:schemeClr val="bg1"/>
              </a:buClr>
              <a:buFont typeface="Wingdings" panose="05000000000000000000" pitchFamily="2" charset="2"/>
              <a:buChar char="Ø"/>
            </a:pPr>
            <a:r>
              <a:rPr lang="en-GB" sz="2800" dirty="0">
                <a:solidFill>
                  <a:schemeClr val="bg1"/>
                </a:solidFill>
                <a:latin typeface="Arial Black" panose="020B0A04020102020204" pitchFamily="34" charset="0"/>
              </a:rPr>
              <a:t>Unconditional, clear and precise obligations</a:t>
            </a:r>
          </a:p>
          <a:p>
            <a:pPr marL="457200" indent="-457200">
              <a:lnSpc>
                <a:spcPct val="90000"/>
              </a:lnSpc>
              <a:spcAft>
                <a:spcPts val="600"/>
              </a:spcAft>
              <a:buClr>
                <a:schemeClr val="bg1"/>
              </a:buClr>
              <a:buFont typeface="Wingdings" panose="05000000000000000000" pitchFamily="2" charset="2"/>
              <a:buChar char="Ø"/>
            </a:pPr>
            <a:r>
              <a:rPr lang="en-GB" sz="2800" dirty="0">
                <a:solidFill>
                  <a:schemeClr val="bg1"/>
                </a:solidFill>
                <a:latin typeface="Arial Black" panose="020B0A04020102020204" pitchFamily="34" charset="0"/>
              </a:rPr>
              <a:t>Confers rights on individuals</a:t>
            </a:r>
          </a:p>
        </p:txBody>
      </p:sp>
    </p:spTree>
    <p:extLst>
      <p:ext uri="{BB962C8B-B14F-4D97-AF65-F5344CB8AC3E}">
        <p14:creationId xmlns:p14="http://schemas.microsoft.com/office/powerpoint/2010/main" val="29637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15F1CC53-719A-4763-BF30-5E25A63CEF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3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C8B9D75-9771-4C34-B089-74B1C62530D0}"/>
              </a:ext>
            </a:extLst>
          </p:cNvPr>
          <p:cNvSpPr>
            <a:spLocks noGrp="1"/>
          </p:cNvSpPr>
          <p:nvPr>
            <p:ph type="ctrTitle" idx="4294967295"/>
          </p:nvPr>
        </p:nvSpPr>
        <p:spPr>
          <a:xfrm>
            <a:off x="524256" y="4767072"/>
            <a:ext cx="6594189" cy="1625210"/>
          </a:xfrm>
        </p:spPr>
        <p:txBody>
          <a:bodyPr vert="horz" lIns="91440" tIns="45720" rIns="91440" bIns="45720" rtlCol="0" anchor="ctr">
            <a:normAutofit/>
          </a:bodyPr>
          <a:lstStyle/>
          <a:p>
            <a:pPr algn="ctr"/>
            <a:r>
              <a:rPr lang="en-US" dirty="0">
                <a:solidFill>
                  <a:srgbClr val="FFFFFF"/>
                </a:solidFill>
              </a:rPr>
              <a:t>No Horizontal Direct </a:t>
            </a:r>
            <a:br>
              <a:rPr lang="en-US" dirty="0">
                <a:solidFill>
                  <a:srgbClr val="FFFFFF"/>
                </a:solidFill>
              </a:rPr>
            </a:br>
            <a:r>
              <a:rPr lang="en-US" dirty="0">
                <a:solidFill>
                  <a:srgbClr val="FFFFFF"/>
                </a:solidFill>
              </a:rPr>
              <a:t>Effect of Directives</a:t>
            </a:r>
          </a:p>
        </p:txBody>
      </p:sp>
      <p:pic>
        <p:nvPicPr>
          <p:cNvPr id="6" name="Picture 5" descr="A statue of a person holding a torch and a torch&#10;&#10;Description automatically generated with low confidence">
            <a:extLst>
              <a:ext uri="{FF2B5EF4-FFF2-40B4-BE49-F238E27FC236}">
                <a16:creationId xmlns:a16="http://schemas.microsoft.com/office/drawing/2014/main" id="{66BFE8D0-21A2-4BFD-B4F9-7DD183EBE137}"/>
              </a:ext>
            </a:extLst>
          </p:cNvPr>
          <p:cNvPicPr>
            <a:picLocks noChangeAspect="1"/>
          </p:cNvPicPr>
          <p:nvPr/>
        </p:nvPicPr>
        <p:blipFill rotWithShape="1">
          <a:blip r:embed="rId3">
            <a:extLst>
              <a:ext uri="{28A0092B-C50C-407E-A947-70E740481C1C}">
                <a14:useLocalDpi xmlns:a14="http://schemas.microsoft.com/office/drawing/2010/main" val="0"/>
              </a:ext>
            </a:extLst>
          </a:blip>
          <a:srcRect r="1" b="527"/>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D8A6DD8-33BC-44AF-BF0F-44A2AC67DC32}"/>
              </a:ext>
            </a:extLst>
          </p:cNvPr>
          <p:cNvSpPr txBox="1"/>
          <p:nvPr/>
        </p:nvSpPr>
        <p:spPr>
          <a:xfrm>
            <a:off x="7582563" y="926775"/>
            <a:ext cx="4138902" cy="4619726"/>
          </a:xfrm>
          <a:prstGeom prst="rect">
            <a:avLst/>
          </a:prstGeom>
          <a:noFill/>
        </p:spPr>
        <p:txBody>
          <a:bodyPr wrap="square">
            <a:spAutoFit/>
          </a:bodyPr>
          <a:lstStyle/>
          <a:p>
            <a:pPr algn="ctr">
              <a:lnSpc>
                <a:spcPct val="90000"/>
              </a:lnSpc>
              <a:spcAft>
                <a:spcPts val="600"/>
              </a:spcAft>
              <a:buClr>
                <a:schemeClr val="bg1"/>
              </a:buClr>
            </a:pPr>
            <a:r>
              <a:rPr lang="en-GB" sz="2800" dirty="0">
                <a:solidFill>
                  <a:schemeClr val="bg1"/>
                </a:solidFill>
                <a:latin typeface="Arial Black" panose="020B0A04020102020204" pitchFamily="34" charset="0"/>
              </a:rPr>
              <a:t>Remedies:</a:t>
            </a:r>
          </a:p>
          <a:p>
            <a:pPr algn="ctr">
              <a:lnSpc>
                <a:spcPct val="90000"/>
              </a:lnSpc>
              <a:spcAft>
                <a:spcPts val="600"/>
              </a:spcAft>
              <a:buClr>
                <a:schemeClr val="bg1"/>
              </a:buClr>
            </a:pPr>
            <a:r>
              <a:rPr lang="en-GB" sz="2800" dirty="0">
                <a:solidFill>
                  <a:schemeClr val="bg1"/>
                </a:solidFill>
                <a:latin typeface="Arial Black" panose="020B0A04020102020204" pitchFamily="34" charset="0"/>
              </a:rPr>
              <a:t>Liability of MS &amp; Compensation </a:t>
            </a:r>
          </a:p>
          <a:p>
            <a:pPr algn="ctr">
              <a:lnSpc>
                <a:spcPct val="90000"/>
              </a:lnSpc>
              <a:spcAft>
                <a:spcPts val="600"/>
              </a:spcAft>
              <a:buClr>
                <a:schemeClr val="bg1"/>
              </a:buClr>
            </a:pPr>
            <a:endParaRPr lang="en-GB" sz="2800" dirty="0">
              <a:solidFill>
                <a:schemeClr val="bg1"/>
              </a:solidFill>
              <a:latin typeface="Arial Black" panose="020B0A04020102020204" pitchFamily="34" charset="0"/>
            </a:endParaRPr>
          </a:p>
          <a:p>
            <a:pPr algn="ctr">
              <a:lnSpc>
                <a:spcPct val="90000"/>
              </a:lnSpc>
              <a:spcAft>
                <a:spcPts val="600"/>
              </a:spcAft>
              <a:buClr>
                <a:schemeClr val="bg1"/>
              </a:buClr>
            </a:pPr>
            <a:r>
              <a:rPr lang="en-GB" sz="2800" dirty="0">
                <a:solidFill>
                  <a:schemeClr val="bg1"/>
                </a:solidFill>
                <a:latin typeface="Arial Black" panose="020B0A04020102020204" pitchFamily="34" charset="0"/>
              </a:rPr>
              <a:t>Conditions:</a:t>
            </a:r>
          </a:p>
          <a:p>
            <a:pPr algn="ctr">
              <a:lnSpc>
                <a:spcPct val="90000"/>
              </a:lnSpc>
              <a:spcAft>
                <a:spcPts val="600"/>
              </a:spcAft>
              <a:buClr>
                <a:schemeClr val="bg1"/>
              </a:buClr>
            </a:pPr>
            <a:endParaRPr lang="en-GB" sz="2800" dirty="0">
              <a:solidFill>
                <a:schemeClr val="bg1"/>
              </a:solidFill>
              <a:latin typeface="Arial Black" panose="020B0A04020102020204" pitchFamily="34" charset="0"/>
            </a:endParaRPr>
          </a:p>
          <a:p>
            <a:pPr marL="457200" indent="-457200">
              <a:lnSpc>
                <a:spcPct val="90000"/>
              </a:lnSpc>
              <a:spcAft>
                <a:spcPts val="600"/>
              </a:spcAft>
              <a:buClr>
                <a:schemeClr val="bg1"/>
              </a:buClr>
              <a:buFont typeface="Wingdings" panose="05000000000000000000" pitchFamily="2" charset="2"/>
              <a:buChar char="Ø"/>
            </a:pPr>
            <a:r>
              <a:rPr lang="en-GB" sz="2400" dirty="0">
                <a:solidFill>
                  <a:schemeClr val="bg1"/>
                </a:solidFill>
                <a:latin typeface="Arial Black" panose="020B0A04020102020204" pitchFamily="34" charset="0"/>
              </a:rPr>
              <a:t>Rights on individuals</a:t>
            </a:r>
          </a:p>
          <a:p>
            <a:pPr marL="457200" indent="-457200">
              <a:lnSpc>
                <a:spcPct val="90000"/>
              </a:lnSpc>
              <a:spcAft>
                <a:spcPts val="600"/>
              </a:spcAft>
              <a:buClr>
                <a:schemeClr val="bg1"/>
              </a:buClr>
              <a:buFont typeface="Wingdings" panose="05000000000000000000" pitchFamily="2" charset="2"/>
              <a:buChar char="Ø"/>
            </a:pPr>
            <a:r>
              <a:rPr lang="en-GB" sz="2400" dirty="0">
                <a:solidFill>
                  <a:schemeClr val="bg1"/>
                </a:solidFill>
                <a:latin typeface="Arial Black" panose="020B0A04020102020204" pitchFamily="34" charset="0"/>
              </a:rPr>
              <a:t>Serious breach </a:t>
            </a:r>
          </a:p>
          <a:p>
            <a:pPr marL="457200" indent="-457200">
              <a:lnSpc>
                <a:spcPct val="90000"/>
              </a:lnSpc>
              <a:spcAft>
                <a:spcPts val="600"/>
              </a:spcAft>
              <a:buClr>
                <a:schemeClr val="bg1"/>
              </a:buClr>
              <a:buFont typeface="Wingdings" panose="05000000000000000000" pitchFamily="2" charset="2"/>
              <a:buChar char="Ø"/>
            </a:pPr>
            <a:r>
              <a:rPr lang="en-GB" sz="2400" dirty="0">
                <a:solidFill>
                  <a:schemeClr val="bg1"/>
                </a:solidFill>
                <a:latin typeface="Arial Black" panose="020B0A04020102020204" pitchFamily="34" charset="0"/>
              </a:rPr>
              <a:t>Casual link between breach of EU law and individual loss</a:t>
            </a:r>
            <a:endParaRPr lang="en-GB"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86876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E4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67D67-2D9D-4BCC-A35B-825164CB5A7C}"/>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What IS a breach of EU law?</a:t>
            </a:r>
          </a:p>
        </p:txBody>
      </p:sp>
      <p:pic>
        <p:nvPicPr>
          <p:cNvPr id="4" name="Picture 3" descr="A picture containing weapon, sword&#10;&#10;Description automatically generated">
            <a:extLst>
              <a:ext uri="{FF2B5EF4-FFF2-40B4-BE49-F238E27FC236}">
                <a16:creationId xmlns:a16="http://schemas.microsoft.com/office/drawing/2014/main" id="{13540921-53F8-4E89-A913-866B1504AC1E}"/>
              </a:ext>
            </a:extLst>
          </p:cNvPr>
          <p:cNvPicPr>
            <a:picLocks noChangeAspect="1"/>
          </p:cNvPicPr>
          <p:nvPr/>
        </p:nvPicPr>
        <p:blipFill rotWithShape="1">
          <a:blip r:embed="rId3">
            <a:extLst>
              <a:ext uri="{28A0092B-C50C-407E-A947-70E740481C1C}">
                <a14:useLocalDpi xmlns:a14="http://schemas.microsoft.com/office/drawing/2010/main" val="0"/>
              </a:ext>
            </a:extLst>
          </a:blip>
          <a:srcRect r="3337"/>
          <a:stretch/>
        </p:blipFill>
        <p:spPr>
          <a:xfrm>
            <a:off x="327547" y="321733"/>
            <a:ext cx="7058306" cy="4107392"/>
          </a:xfrm>
          <a:prstGeom prst="rect">
            <a:avLst/>
          </a:prstGeom>
        </p:spPr>
      </p:pic>
      <p:sp>
        <p:nvSpPr>
          <p:cNvPr id="27" name="Rectangle 2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6183D72-D55D-47F5-BA27-5437A25E16D3}"/>
              </a:ext>
            </a:extLst>
          </p:cNvPr>
          <p:cNvSpPr>
            <a:spLocks noGrp="1"/>
          </p:cNvSpPr>
          <p:nvPr>
            <p:ph idx="1"/>
          </p:nvPr>
        </p:nvSpPr>
        <p:spPr>
          <a:xfrm>
            <a:off x="7582563" y="489098"/>
            <a:ext cx="4281890" cy="5903184"/>
          </a:xfrm>
        </p:spPr>
        <p:txBody>
          <a:bodyPr anchor="ctr">
            <a:normAutofit/>
          </a:bodyPr>
          <a:lstStyle/>
          <a:p>
            <a:pPr>
              <a:buFont typeface="Wingdings" panose="05000000000000000000" pitchFamily="2" charset="2"/>
              <a:buChar char="Ø"/>
            </a:pPr>
            <a:endParaRPr lang="en-US" sz="3200" dirty="0">
              <a:solidFill>
                <a:srgbClr val="FFFFFF"/>
              </a:solidFill>
            </a:endParaRPr>
          </a:p>
          <a:p>
            <a:pPr>
              <a:buFont typeface="Wingdings" panose="05000000000000000000" pitchFamily="2" charset="2"/>
              <a:buChar char="Ø"/>
            </a:pPr>
            <a:r>
              <a:rPr lang="en-US" sz="3600" dirty="0">
                <a:solidFill>
                  <a:srgbClr val="FFFFFF"/>
                </a:solidFill>
              </a:rPr>
              <a:t>  Lack of implementation of a directive</a:t>
            </a:r>
          </a:p>
          <a:p>
            <a:pPr indent="-216000" defTabSz="1080000">
              <a:buFont typeface="Wingdings" panose="05000000000000000000" pitchFamily="2" charset="2"/>
              <a:buChar char="Ø"/>
            </a:pPr>
            <a:r>
              <a:rPr lang="en-US" sz="3600" dirty="0">
                <a:solidFill>
                  <a:srgbClr val="FFFFFF"/>
                </a:solidFill>
              </a:rPr>
              <a:t>  Conflict between the content of EU law     and national law</a:t>
            </a:r>
          </a:p>
          <a:p>
            <a:pPr>
              <a:buFont typeface="Wingdings" panose="05000000000000000000" pitchFamily="2" charset="2"/>
              <a:buChar char="Ø"/>
            </a:pPr>
            <a:r>
              <a:rPr lang="en-US" sz="3600" dirty="0">
                <a:solidFill>
                  <a:srgbClr val="FFFFFF"/>
                </a:solidFill>
              </a:rPr>
              <a:t>  Wrong application or interpretation of EU law</a:t>
            </a:r>
          </a:p>
          <a:p>
            <a:endParaRPr lang="en-US" dirty="0">
              <a:solidFill>
                <a:srgbClr val="FFFFFF"/>
              </a:solidFill>
            </a:endParaRPr>
          </a:p>
        </p:txBody>
      </p:sp>
    </p:spTree>
    <p:extLst>
      <p:ext uri="{BB962C8B-B14F-4D97-AF65-F5344CB8AC3E}">
        <p14:creationId xmlns:p14="http://schemas.microsoft.com/office/powerpoint/2010/main" val="47286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7760-FDAD-4564-9293-3494A3BCC74A}"/>
              </a:ext>
            </a:extLst>
          </p:cNvPr>
          <p:cNvSpPr>
            <a:spLocks noGrp="1"/>
          </p:cNvSpPr>
          <p:nvPr>
            <p:ph type="title"/>
          </p:nvPr>
        </p:nvSpPr>
        <p:spPr>
          <a:xfrm>
            <a:off x="838200" y="175098"/>
            <a:ext cx="10515600" cy="1669981"/>
          </a:xfrm>
          <a:solidFill>
            <a:schemeClr val="accent1"/>
          </a:solidFill>
        </p:spPr>
        <p:txBody>
          <a:bodyPr>
            <a:noAutofit/>
          </a:bodyPr>
          <a:lstStyle/>
          <a:p>
            <a:pPr algn="ctr">
              <a:lnSpc>
                <a:spcPct val="100000"/>
              </a:lnSpc>
              <a:spcBef>
                <a:spcPts val="600"/>
              </a:spcBef>
              <a:spcAft>
                <a:spcPts val="600"/>
              </a:spcAft>
            </a:pPr>
            <a:r>
              <a:rPr lang="en-GB" sz="5400" b="1" dirty="0">
                <a:solidFill>
                  <a:srgbClr val="FFFFFF"/>
                </a:solidFill>
                <a:sym typeface="Wingdings" panose="05000000000000000000" pitchFamily="2" charset="2"/>
              </a:rPr>
              <a:t>The Relationship between EU law and national laws</a:t>
            </a:r>
            <a:endParaRPr lang="en-US" sz="5400" b="1" dirty="0">
              <a:solidFill>
                <a:schemeClr val="bg1"/>
              </a:solidFill>
            </a:endParaRPr>
          </a:p>
        </p:txBody>
      </p:sp>
      <p:sp>
        <p:nvSpPr>
          <p:cNvPr id="3" name="Content Placeholder 2">
            <a:extLst>
              <a:ext uri="{FF2B5EF4-FFF2-40B4-BE49-F238E27FC236}">
                <a16:creationId xmlns:a16="http://schemas.microsoft.com/office/drawing/2014/main" id="{D1851D90-8F2B-4748-9994-71C7AA4170D0}"/>
              </a:ext>
            </a:extLst>
          </p:cNvPr>
          <p:cNvSpPr>
            <a:spLocks noGrp="1"/>
          </p:cNvSpPr>
          <p:nvPr>
            <p:ph idx="1"/>
          </p:nvPr>
        </p:nvSpPr>
        <p:spPr>
          <a:xfrm>
            <a:off x="838200" y="2097999"/>
            <a:ext cx="10515600" cy="4351338"/>
          </a:xfrm>
          <a:solidFill>
            <a:schemeClr val="accent5">
              <a:lumMod val="20000"/>
              <a:lumOff val="80000"/>
            </a:schemeClr>
          </a:solidFill>
        </p:spPr>
        <p:txBody>
          <a:bodyPr>
            <a:normAutofit lnSpcReduction="10000"/>
          </a:bodyPr>
          <a:lstStyle/>
          <a:p>
            <a:pPr>
              <a:buFont typeface="Wingdings" panose="05000000000000000000" pitchFamily="2" charset="2"/>
              <a:buChar char="q"/>
            </a:pPr>
            <a:r>
              <a:rPr lang="en-US" sz="3200" dirty="0"/>
              <a:t> EU competences</a:t>
            </a:r>
          </a:p>
          <a:p>
            <a:pPr>
              <a:buFont typeface="Wingdings" panose="05000000000000000000" pitchFamily="2" charset="2"/>
              <a:buChar char="q"/>
            </a:pPr>
            <a:r>
              <a:rPr lang="en-US" sz="3200" dirty="0"/>
              <a:t>The Principle of subsidiarity and proportionality</a:t>
            </a:r>
          </a:p>
          <a:p>
            <a:pPr>
              <a:buFont typeface="Wingdings" panose="05000000000000000000" pitchFamily="2" charset="2"/>
              <a:buChar char="q"/>
            </a:pPr>
            <a:r>
              <a:rPr lang="en-US" sz="3200" dirty="0"/>
              <a:t> The Primacy of EU law</a:t>
            </a:r>
          </a:p>
          <a:p>
            <a:pPr>
              <a:buFont typeface="Wingdings" panose="05000000000000000000" pitchFamily="2" charset="2"/>
              <a:buChar char="q"/>
            </a:pPr>
            <a:r>
              <a:rPr lang="en-US" sz="3200" dirty="0"/>
              <a:t>The Direct application and the transposition of EU law</a:t>
            </a:r>
          </a:p>
          <a:p>
            <a:pPr>
              <a:buFont typeface="Wingdings" panose="05000000000000000000" pitchFamily="2" charset="2"/>
              <a:buChar char="q"/>
            </a:pPr>
            <a:r>
              <a:rPr lang="en-US" sz="3200" dirty="0"/>
              <a:t>Direct effects of EU law (horizontal and vertical)</a:t>
            </a:r>
          </a:p>
          <a:p>
            <a:pPr>
              <a:buFont typeface="Wingdings" panose="05000000000000000000" pitchFamily="2" charset="2"/>
              <a:buChar char="q"/>
            </a:pPr>
            <a:r>
              <a:rPr lang="en-US" sz="3200" dirty="0"/>
              <a:t>Breaches of EU law: National remedies and EU remedies</a:t>
            </a:r>
          </a:p>
          <a:p>
            <a:pPr>
              <a:buFont typeface="Wingdings" panose="05000000000000000000" pitchFamily="2" charset="2"/>
              <a:buChar char="q"/>
            </a:pPr>
            <a:r>
              <a:rPr lang="en-US" sz="3200" dirty="0"/>
              <a:t>Case study on a violation of EU law.</a:t>
            </a:r>
          </a:p>
          <a:p>
            <a:pPr marL="0" indent="0">
              <a:buNone/>
            </a:pPr>
            <a:r>
              <a:rPr lang="en-US" dirty="0"/>
              <a:t> </a:t>
            </a:r>
          </a:p>
        </p:txBody>
      </p:sp>
    </p:spTree>
    <p:extLst>
      <p:ext uri="{BB962C8B-B14F-4D97-AF65-F5344CB8AC3E}">
        <p14:creationId xmlns:p14="http://schemas.microsoft.com/office/powerpoint/2010/main" val="1236589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F5E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67D67-2D9D-4BCC-A35B-825164CB5A7C}"/>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National Remedies in case of Breach</a:t>
            </a:r>
          </a:p>
        </p:txBody>
      </p:sp>
      <p:pic>
        <p:nvPicPr>
          <p:cNvPr id="4" name="Picture 3" descr="A picture containing colorful, cage&#10;&#10;Description automatically generated">
            <a:extLst>
              <a:ext uri="{FF2B5EF4-FFF2-40B4-BE49-F238E27FC236}">
                <a16:creationId xmlns:a16="http://schemas.microsoft.com/office/drawing/2014/main" id="{B33BCF48-ABEB-4607-8C65-1659FFF7BF94}"/>
              </a:ext>
            </a:extLst>
          </p:cNvPr>
          <p:cNvPicPr>
            <a:picLocks noChangeAspect="1"/>
          </p:cNvPicPr>
          <p:nvPr/>
        </p:nvPicPr>
        <p:blipFill rotWithShape="1">
          <a:blip r:embed="rId3">
            <a:extLst>
              <a:ext uri="{28A0092B-C50C-407E-A947-70E740481C1C}">
                <a14:useLocalDpi xmlns:a14="http://schemas.microsoft.com/office/drawing/2010/main" val="0"/>
              </a:ext>
            </a:extLst>
          </a:blip>
          <a:srcRect r="3337"/>
          <a:stretch/>
        </p:blipFill>
        <p:spPr>
          <a:xfrm>
            <a:off x="327547" y="321733"/>
            <a:ext cx="7058306" cy="4107392"/>
          </a:xfrm>
          <a:prstGeom prst="rect">
            <a:avLst/>
          </a:prstGeom>
        </p:spPr>
      </p:pic>
      <p:sp>
        <p:nvSpPr>
          <p:cNvPr id="40" name="Rectangle 3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6183D72-D55D-47F5-BA27-5437A25E16D3}"/>
              </a:ext>
            </a:extLst>
          </p:cNvPr>
          <p:cNvSpPr>
            <a:spLocks noGrp="1"/>
          </p:cNvSpPr>
          <p:nvPr>
            <p:ph idx="1"/>
          </p:nvPr>
        </p:nvSpPr>
        <p:spPr>
          <a:xfrm>
            <a:off x="7751618" y="498764"/>
            <a:ext cx="3916125" cy="5893518"/>
          </a:xfrm>
        </p:spPr>
        <p:txBody>
          <a:bodyPr anchor="ctr">
            <a:normAutofit lnSpcReduction="10000"/>
          </a:bodyPr>
          <a:lstStyle/>
          <a:p>
            <a:pPr marL="0" indent="0" algn="ctr">
              <a:buNone/>
            </a:pPr>
            <a:r>
              <a:rPr lang="en-US" sz="2800" dirty="0">
                <a:solidFill>
                  <a:srgbClr val="FFFFFF"/>
                </a:solidFill>
              </a:rPr>
              <a:t>MS authorities (public officials and Judges) apply EU law</a:t>
            </a:r>
          </a:p>
          <a:p>
            <a:pPr marL="0" indent="0" algn="ctr">
              <a:buNone/>
            </a:pPr>
            <a:endParaRPr lang="en-US" sz="2800" dirty="0">
              <a:solidFill>
                <a:srgbClr val="FFFFFF"/>
              </a:solidFill>
            </a:endParaRPr>
          </a:p>
          <a:p>
            <a:pPr marL="0" indent="0" algn="ctr">
              <a:buNone/>
            </a:pPr>
            <a:r>
              <a:rPr lang="en-GB" sz="2800" dirty="0">
                <a:solidFill>
                  <a:srgbClr val="FFFFFF"/>
                </a:solidFill>
              </a:rPr>
              <a:t>For breaches of EU law </a:t>
            </a:r>
            <a:r>
              <a:rPr lang="en-GB" sz="2800" b="1" dirty="0">
                <a:solidFill>
                  <a:srgbClr val="FFFFFF"/>
                </a:solidFill>
              </a:rPr>
              <a:t>report to</a:t>
            </a:r>
            <a:r>
              <a:rPr lang="en-GB" sz="2800" dirty="0">
                <a:solidFill>
                  <a:srgbClr val="FFFFFF"/>
                </a:solidFill>
              </a:rPr>
              <a:t>:</a:t>
            </a:r>
          </a:p>
          <a:p>
            <a:pPr algn="ctr">
              <a:buFont typeface="Wingdings" panose="05000000000000000000" pitchFamily="2" charset="2"/>
              <a:buChar char="§"/>
            </a:pPr>
            <a:r>
              <a:rPr lang="en-GB" sz="2800" dirty="0">
                <a:solidFill>
                  <a:srgbClr val="FFFFFF"/>
                </a:solidFill>
              </a:rPr>
              <a:t> superior national authorities, local courts or ombudsman;</a:t>
            </a:r>
          </a:p>
          <a:p>
            <a:pPr marL="0" indent="0" algn="ctr">
              <a:spcBef>
                <a:spcPts val="2400"/>
              </a:spcBef>
              <a:buNone/>
            </a:pPr>
            <a:r>
              <a:rPr lang="en-GB" sz="2800" dirty="0">
                <a:solidFill>
                  <a:srgbClr val="FFFFFF"/>
                </a:solidFill>
              </a:rPr>
              <a:t>For annulment of a decision &amp; </a:t>
            </a:r>
            <a:r>
              <a:rPr lang="en-US" sz="2800" dirty="0">
                <a:solidFill>
                  <a:srgbClr val="FFFFFF"/>
                </a:solidFill>
              </a:rPr>
              <a:t>for damage </a:t>
            </a:r>
            <a:r>
              <a:rPr lang="en-GB" sz="2800" dirty="0">
                <a:solidFill>
                  <a:srgbClr val="FFFFFF"/>
                </a:solidFill>
              </a:rPr>
              <a:t>compensation </a:t>
            </a:r>
            <a:r>
              <a:rPr lang="en-GB" sz="2800" b="1" dirty="0">
                <a:solidFill>
                  <a:srgbClr val="FFFFFF"/>
                </a:solidFill>
              </a:rPr>
              <a:t>report to</a:t>
            </a:r>
            <a:r>
              <a:rPr lang="en-GB" sz="2800" dirty="0">
                <a:solidFill>
                  <a:srgbClr val="FFFFFF"/>
                </a:solidFill>
              </a:rPr>
              <a:t>:</a:t>
            </a:r>
          </a:p>
          <a:p>
            <a:pPr algn="ctr">
              <a:buFont typeface="Wingdings" panose="05000000000000000000" pitchFamily="2" charset="2"/>
              <a:buChar char="§"/>
            </a:pPr>
            <a:r>
              <a:rPr lang="en-GB" sz="2800" dirty="0">
                <a:solidFill>
                  <a:srgbClr val="FFFFFF"/>
                </a:solidFill>
              </a:rPr>
              <a:t> national courts. </a:t>
            </a:r>
          </a:p>
          <a:p>
            <a:pPr marL="0" indent="0">
              <a:buNone/>
            </a:pPr>
            <a:endParaRPr lang="en-US" dirty="0">
              <a:solidFill>
                <a:srgbClr val="FFFFFF"/>
              </a:solidFill>
            </a:endParaRPr>
          </a:p>
        </p:txBody>
      </p:sp>
    </p:spTree>
    <p:extLst>
      <p:ext uri="{BB962C8B-B14F-4D97-AF65-F5344CB8AC3E}">
        <p14:creationId xmlns:p14="http://schemas.microsoft.com/office/powerpoint/2010/main" val="1629362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67D67-2D9D-4BCC-A35B-825164CB5A7C}"/>
              </a:ext>
            </a:extLst>
          </p:cNvPr>
          <p:cNvSpPr>
            <a:spLocks noGrp="1"/>
          </p:cNvSpPr>
          <p:nvPr>
            <p:ph type="title"/>
          </p:nvPr>
        </p:nvSpPr>
        <p:spPr>
          <a:xfrm>
            <a:off x="1024129" y="585216"/>
            <a:ext cx="3779085" cy="1499616"/>
          </a:xfrm>
        </p:spPr>
        <p:txBody>
          <a:bodyPr>
            <a:normAutofit/>
          </a:bodyPr>
          <a:lstStyle/>
          <a:p>
            <a:pPr algn="ctr"/>
            <a:r>
              <a:rPr lang="en-US" sz="4600" dirty="0">
                <a:solidFill>
                  <a:srgbClr val="FFFFFF"/>
                </a:solidFill>
              </a:rPr>
              <a:t>Further National Remedies</a:t>
            </a:r>
          </a:p>
        </p:txBody>
      </p:sp>
      <p:cxnSp>
        <p:nvCxnSpPr>
          <p:cNvPr id="33" name="Straight Connector 3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C6183D72-D55D-47F5-BA27-5437A25E16D3}"/>
              </a:ext>
            </a:extLst>
          </p:cNvPr>
          <p:cNvSpPr>
            <a:spLocks noGrp="1"/>
          </p:cNvSpPr>
          <p:nvPr>
            <p:ph idx="1"/>
          </p:nvPr>
        </p:nvSpPr>
        <p:spPr>
          <a:xfrm>
            <a:off x="1024129" y="2286000"/>
            <a:ext cx="3791711" cy="3931920"/>
          </a:xfrm>
        </p:spPr>
        <p:txBody>
          <a:bodyPr>
            <a:normAutofit/>
          </a:bodyPr>
          <a:lstStyle/>
          <a:p>
            <a:endParaRPr lang="en-US" dirty="0">
              <a:solidFill>
                <a:srgbClr val="FFFFFF"/>
              </a:solidFill>
            </a:endParaRPr>
          </a:p>
          <a:p>
            <a:pPr algn="ctr"/>
            <a:r>
              <a:rPr lang="en-US" sz="4400" dirty="0">
                <a:solidFill>
                  <a:srgbClr val="FFFFFF"/>
                </a:solidFill>
              </a:rPr>
              <a:t>Your Europe Advice</a:t>
            </a:r>
          </a:p>
          <a:p>
            <a:pPr algn="ctr"/>
            <a:r>
              <a:rPr lang="en-US" sz="4400" dirty="0">
                <a:solidFill>
                  <a:srgbClr val="FFFFFF"/>
                </a:solidFill>
              </a:rPr>
              <a:t>&amp;</a:t>
            </a:r>
          </a:p>
          <a:p>
            <a:pPr algn="ctr"/>
            <a:r>
              <a:rPr lang="en-US" sz="4400" dirty="0">
                <a:solidFill>
                  <a:srgbClr val="FFFFFF"/>
                </a:solidFill>
              </a:rPr>
              <a:t>SOLVIT</a:t>
            </a:r>
          </a:p>
          <a:p>
            <a:endParaRPr lang="en-US" dirty="0">
              <a:solidFill>
                <a:srgbClr val="FFFFFF"/>
              </a:solidFill>
            </a:endParaRPr>
          </a:p>
        </p:txBody>
      </p:sp>
      <p:pic>
        <p:nvPicPr>
          <p:cNvPr id="7" name="Picture 6" descr="A picture containing text&#10;&#10;Description automatically generated">
            <a:extLst>
              <a:ext uri="{FF2B5EF4-FFF2-40B4-BE49-F238E27FC236}">
                <a16:creationId xmlns:a16="http://schemas.microsoft.com/office/drawing/2014/main" id="{BC5AFD47-5ACC-4876-BDFD-9BC80BB5B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115689"/>
            <a:ext cx="5455921" cy="4626621"/>
          </a:xfrm>
          <a:prstGeom prst="rect">
            <a:avLst/>
          </a:prstGeom>
        </p:spPr>
      </p:pic>
    </p:spTree>
    <p:extLst>
      <p:ext uri="{BB962C8B-B14F-4D97-AF65-F5344CB8AC3E}">
        <p14:creationId xmlns:p14="http://schemas.microsoft.com/office/powerpoint/2010/main" val="2572171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E5C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67D67-2D9D-4BCC-A35B-825164CB5A7C}"/>
              </a:ext>
            </a:extLst>
          </p:cNvPr>
          <p:cNvSpPr>
            <a:spLocks noGrp="1"/>
          </p:cNvSpPr>
          <p:nvPr>
            <p:ph type="title"/>
          </p:nvPr>
        </p:nvSpPr>
        <p:spPr>
          <a:xfrm>
            <a:off x="524256" y="4767072"/>
            <a:ext cx="6594189" cy="1625210"/>
          </a:xfrm>
        </p:spPr>
        <p:txBody>
          <a:bodyPr>
            <a:normAutofit/>
          </a:bodyPr>
          <a:lstStyle/>
          <a:p>
            <a:pPr algn="ctr"/>
            <a:r>
              <a:rPr lang="en-US" dirty="0">
                <a:solidFill>
                  <a:srgbClr val="FFFFFF"/>
                </a:solidFill>
              </a:rPr>
              <a:t>EU Remedies in case of Breach</a:t>
            </a:r>
          </a:p>
        </p:txBody>
      </p:sp>
      <p:pic>
        <p:nvPicPr>
          <p:cNvPr id="7" name="Picture 6" descr="A blue flag on a pole&#10;&#10;Description automatically generated with medium confidence">
            <a:extLst>
              <a:ext uri="{FF2B5EF4-FFF2-40B4-BE49-F238E27FC236}">
                <a16:creationId xmlns:a16="http://schemas.microsoft.com/office/drawing/2014/main" id="{CF379DAA-C5D8-45D3-AD26-CA90E41E3C9F}"/>
              </a:ext>
            </a:extLst>
          </p:cNvPr>
          <p:cNvPicPr>
            <a:picLocks noChangeAspect="1"/>
          </p:cNvPicPr>
          <p:nvPr/>
        </p:nvPicPr>
        <p:blipFill rotWithShape="1">
          <a:blip r:embed="rId3">
            <a:extLst>
              <a:ext uri="{28A0092B-C50C-407E-A947-70E740481C1C}">
                <a14:useLocalDpi xmlns:a14="http://schemas.microsoft.com/office/drawing/2010/main" val="0"/>
              </a:ext>
            </a:extLst>
          </a:blip>
          <a:srcRect t="9956" r="1" b="13977"/>
          <a:stretch/>
        </p:blipFill>
        <p:spPr>
          <a:xfrm>
            <a:off x="327547" y="321733"/>
            <a:ext cx="7058306" cy="4107392"/>
          </a:xfrm>
          <a:prstGeom prst="rect">
            <a:avLst/>
          </a:prstGeom>
        </p:spPr>
      </p:pic>
      <p:sp>
        <p:nvSpPr>
          <p:cNvPr id="33" name="Rectangle 3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6183D72-D55D-47F5-BA27-5437A25E16D3}"/>
              </a:ext>
            </a:extLst>
          </p:cNvPr>
          <p:cNvSpPr>
            <a:spLocks noGrp="1"/>
          </p:cNvSpPr>
          <p:nvPr>
            <p:ph idx="1"/>
          </p:nvPr>
        </p:nvSpPr>
        <p:spPr>
          <a:xfrm>
            <a:off x="8029319" y="917725"/>
            <a:ext cx="3424739" cy="4852362"/>
          </a:xfrm>
        </p:spPr>
        <p:txBody>
          <a:bodyPr anchor="ctr">
            <a:normAutofit fontScale="92500" lnSpcReduction="10000"/>
          </a:bodyPr>
          <a:lstStyle/>
          <a:p>
            <a:pPr marL="0" indent="0">
              <a:buNone/>
            </a:pPr>
            <a:endParaRPr lang="en-GB" dirty="0">
              <a:solidFill>
                <a:srgbClr val="FFFFFF"/>
              </a:solidFill>
            </a:endParaRPr>
          </a:p>
          <a:p>
            <a:pPr marL="0" indent="0" algn="ctr">
              <a:buNone/>
            </a:pPr>
            <a:r>
              <a:rPr lang="en-GB" sz="3600" dirty="0">
                <a:solidFill>
                  <a:srgbClr val="FFFFFF"/>
                </a:solidFill>
              </a:rPr>
              <a:t>Complaint to the European Commission</a:t>
            </a:r>
          </a:p>
          <a:p>
            <a:pPr marL="0" indent="0" algn="ctr">
              <a:buNone/>
            </a:pPr>
            <a:r>
              <a:rPr lang="en-GB" sz="3600" dirty="0">
                <a:solidFill>
                  <a:srgbClr val="FFFFFF"/>
                </a:solidFill>
              </a:rPr>
              <a:t>By private citizens</a:t>
            </a:r>
          </a:p>
          <a:p>
            <a:pPr marL="0" indent="0" algn="ctr">
              <a:buNone/>
            </a:pPr>
            <a:endParaRPr lang="en-GB" sz="3600" dirty="0">
              <a:solidFill>
                <a:srgbClr val="FFFFFF"/>
              </a:solidFill>
            </a:endParaRPr>
          </a:p>
          <a:p>
            <a:pPr marL="0" indent="0" algn="ctr">
              <a:buNone/>
            </a:pPr>
            <a:r>
              <a:rPr lang="en-GB" sz="3600" dirty="0">
                <a:solidFill>
                  <a:srgbClr val="FFFFFF"/>
                </a:solidFill>
              </a:rPr>
              <a:t>Opening of an Infringement Procedure against Member States</a:t>
            </a:r>
          </a:p>
          <a:p>
            <a:pPr marL="0" indent="0">
              <a:buNone/>
            </a:pPr>
            <a:endParaRPr lang="en-US" dirty="0">
              <a:solidFill>
                <a:srgbClr val="FFFFFF"/>
              </a:solidFill>
            </a:endParaRPr>
          </a:p>
        </p:txBody>
      </p:sp>
    </p:spTree>
    <p:extLst>
      <p:ext uri="{BB962C8B-B14F-4D97-AF65-F5344CB8AC3E}">
        <p14:creationId xmlns:p14="http://schemas.microsoft.com/office/powerpoint/2010/main" val="2597467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C67D67-2D9D-4BCC-A35B-825164CB5A7C}"/>
              </a:ext>
            </a:extLst>
          </p:cNvPr>
          <p:cNvSpPr>
            <a:spLocks noGrp="1"/>
          </p:cNvSpPr>
          <p:nvPr>
            <p:ph type="title"/>
          </p:nvPr>
        </p:nvSpPr>
        <p:spPr>
          <a:xfrm>
            <a:off x="573024" y="4608575"/>
            <a:ext cx="5242560" cy="1765715"/>
          </a:xfrm>
        </p:spPr>
        <p:txBody>
          <a:bodyPr>
            <a:normAutofit/>
          </a:bodyPr>
          <a:lstStyle/>
          <a:p>
            <a:pPr algn="r"/>
            <a:r>
              <a:rPr lang="en-US" sz="4400">
                <a:solidFill>
                  <a:srgbClr val="FFFFFF"/>
                </a:solidFill>
              </a:rPr>
              <a:t>Example of opening of an infringement procedure</a:t>
            </a:r>
          </a:p>
        </p:txBody>
      </p:sp>
      <p:pic>
        <p:nvPicPr>
          <p:cNvPr id="7" name="Picture 6" descr="A brick wall with a flag painted on it&#10;&#10;Description automatically generated with medium confidence">
            <a:extLst>
              <a:ext uri="{FF2B5EF4-FFF2-40B4-BE49-F238E27FC236}">
                <a16:creationId xmlns:a16="http://schemas.microsoft.com/office/drawing/2014/main" id="{6B4D4F49-4791-4AB7-8237-66AA0D873663}"/>
              </a:ext>
            </a:extLst>
          </p:cNvPr>
          <p:cNvPicPr>
            <a:picLocks noChangeAspect="1"/>
          </p:cNvPicPr>
          <p:nvPr/>
        </p:nvPicPr>
        <p:blipFill rotWithShape="1">
          <a:blip r:embed="rId3">
            <a:extLst>
              <a:ext uri="{28A0092B-C50C-407E-A947-70E740481C1C}">
                <a14:useLocalDpi xmlns:a14="http://schemas.microsoft.com/office/drawing/2010/main" val="0"/>
              </a:ext>
            </a:extLst>
          </a:blip>
          <a:srcRect r="2642" b="1"/>
          <a:stretch/>
        </p:blipFill>
        <p:spPr>
          <a:xfrm>
            <a:off x="327547" y="321733"/>
            <a:ext cx="5688020" cy="3899748"/>
          </a:xfrm>
          <a:prstGeom prst="rect">
            <a:avLst/>
          </a:prstGeom>
        </p:spPr>
      </p:pic>
      <p:sp>
        <p:nvSpPr>
          <p:cNvPr id="33" name="Rectangle 32">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622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6183D72-D55D-47F5-BA27-5437A25E16D3}"/>
              </a:ext>
            </a:extLst>
          </p:cNvPr>
          <p:cNvSpPr>
            <a:spLocks noGrp="1"/>
          </p:cNvSpPr>
          <p:nvPr>
            <p:ph idx="1"/>
          </p:nvPr>
        </p:nvSpPr>
        <p:spPr>
          <a:xfrm>
            <a:off x="6176434" y="321732"/>
            <a:ext cx="5603409" cy="6052558"/>
          </a:xfrm>
        </p:spPr>
        <p:txBody>
          <a:bodyPr anchor="ctr">
            <a:normAutofit/>
          </a:bodyPr>
          <a:lstStyle/>
          <a:p>
            <a:pPr marL="0" indent="0">
              <a:buNone/>
            </a:pPr>
            <a:endParaRPr lang="en-GB" dirty="0">
              <a:solidFill>
                <a:srgbClr val="FFFFFF"/>
              </a:solidFill>
            </a:endParaRPr>
          </a:p>
          <a:p>
            <a:pPr marL="0" indent="0" algn="ctr">
              <a:buNone/>
            </a:pPr>
            <a:r>
              <a:rPr lang="en-US" sz="3200" dirty="0">
                <a:solidFill>
                  <a:srgbClr val="FFFFFF"/>
                </a:solidFill>
              </a:rPr>
              <a:t>Suspect of a breach of EU law </a:t>
            </a:r>
          </a:p>
          <a:p>
            <a:pPr marL="0" indent="0" algn="ctr">
              <a:buNone/>
            </a:pPr>
            <a:r>
              <a:rPr lang="en-US" sz="3200" dirty="0">
                <a:solidFill>
                  <a:srgbClr val="FFFFFF"/>
                </a:solidFill>
              </a:rPr>
              <a:t>Informal inquiries with national authorities</a:t>
            </a:r>
          </a:p>
          <a:p>
            <a:pPr marL="0" indent="0" algn="ctr">
              <a:buNone/>
            </a:pPr>
            <a:endParaRPr lang="en-US" sz="3200" dirty="0">
              <a:solidFill>
                <a:srgbClr val="FFFFFF"/>
              </a:solidFill>
            </a:endParaRPr>
          </a:p>
          <a:p>
            <a:pPr marL="0" indent="0" algn="ctr">
              <a:buNone/>
            </a:pPr>
            <a:r>
              <a:rPr lang="en-US" sz="3200" dirty="0">
                <a:solidFill>
                  <a:srgbClr val="FFFFFF"/>
                </a:solidFill>
              </a:rPr>
              <a:t>If answers insufficient </a:t>
            </a:r>
            <a:r>
              <a:rPr lang="en-US" sz="3200" dirty="0">
                <a:solidFill>
                  <a:srgbClr val="FFFFFF"/>
                </a:solidFill>
                <a:sym typeface="Wingdings" panose="05000000000000000000" pitchFamily="2" charset="2"/>
              </a:rPr>
              <a:t> </a:t>
            </a:r>
          </a:p>
          <a:p>
            <a:pPr marL="0" indent="0" algn="ctr">
              <a:buNone/>
            </a:pPr>
            <a:r>
              <a:rPr lang="en-US" sz="3200" dirty="0">
                <a:solidFill>
                  <a:srgbClr val="FFFFFF"/>
                </a:solidFill>
                <a:sym typeface="Wingdings" panose="05000000000000000000" pitchFamily="2" charset="2"/>
              </a:rPr>
              <a:t>o</a:t>
            </a:r>
            <a:r>
              <a:rPr lang="en-US" sz="3200" dirty="0">
                <a:solidFill>
                  <a:srgbClr val="FFFFFF"/>
                </a:solidFill>
              </a:rPr>
              <a:t>pen an infringement procedure</a:t>
            </a:r>
          </a:p>
          <a:p>
            <a:pPr marL="0" indent="0" algn="ctr">
              <a:buNone/>
            </a:pPr>
            <a:endParaRPr lang="en-US" sz="3200" dirty="0">
              <a:solidFill>
                <a:srgbClr val="FFFFFF"/>
              </a:solidFill>
            </a:endParaRPr>
          </a:p>
          <a:p>
            <a:pPr marL="0" indent="0" algn="ctr">
              <a:buNone/>
            </a:pPr>
            <a:r>
              <a:rPr lang="en-US" sz="3200" dirty="0">
                <a:solidFill>
                  <a:srgbClr val="FFFFFF"/>
                </a:solidFill>
              </a:rPr>
              <a:t>If the breach persists </a:t>
            </a:r>
            <a:r>
              <a:rPr lang="en-US" sz="3200" dirty="0">
                <a:solidFill>
                  <a:srgbClr val="FFFFFF"/>
                </a:solidFill>
                <a:sym typeface="Wingdings" panose="05000000000000000000" pitchFamily="2" charset="2"/>
              </a:rPr>
              <a:t></a:t>
            </a:r>
            <a:endParaRPr lang="en-US" sz="3200" dirty="0">
              <a:solidFill>
                <a:srgbClr val="FFFFFF"/>
              </a:solidFill>
            </a:endParaRPr>
          </a:p>
          <a:p>
            <a:pPr marL="0" indent="0" algn="ctr">
              <a:buNone/>
            </a:pPr>
            <a:r>
              <a:rPr lang="en-US" sz="3200" dirty="0">
                <a:solidFill>
                  <a:srgbClr val="FFFFFF"/>
                </a:solidFill>
              </a:rPr>
              <a:t>reasoned opinion</a:t>
            </a:r>
          </a:p>
        </p:txBody>
      </p:sp>
    </p:spTree>
    <p:extLst>
      <p:ext uri="{BB962C8B-B14F-4D97-AF65-F5344CB8AC3E}">
        <p14:creationId xmlns:p14="http://schemas.microsoft.com/office/powerpoint/2010/main" val="1453563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3ACF83-2B81-479A-9972-CD1A188F373C}"/>
              </a:ext>
            </a:extLst>
          </p:cNvPr>
          <p:cNvSpPr>
            <a:spLocks noGrp="1"/>
          </p:cNvSpPr>
          <p:nvPr>
            <p:ph type="title"/>
          </p:nvPr>
        </p:nvSpPr>
        <p:spPr>
          <a:xfrm>
            <a:off x="841247" y="585216"/>
            <a:ext cx="10649137" cy="1325563"/>
          </a:xfrm>
        </p:spPr>
        <p:txBody>
          <a:bodyPr>
            <a:normAutofit/>
          </a:bodyPr>
          <a:lstStyle/>
          <a:p>
            <a:pPr algn="ctr"/>
            <a:r>
              <a:rPr lang="en-GB" sz="4800" b="1" dirty="0">
                <a:solidFill>
                  <a:schemeClr val="bg1"/>
                </a:solidFill>
              </a:rPr>
              <a:t>Case-study: Breach of EU law &amp; Remedies</a:t>
            </a:r>
            <a:endParaRPr lang="en-US" sz="4800" b="1" dirty="0">
              <a:solidFill>
                <a:schemeClr val="bg1"/>
              </a:solidFill>
            </a:endParaRPr>
          </a:p>
        </p:txBody>
      </p:sp>
      <p:pic>
        <p:nvPicPr>
          <p:cNvPr id="6" name="Picture 5" descr="A close up of a flag&#10;&#10;Description automatically generated">
            <a:extLst>
              <a:ext uri="{FF2B5EF4-FFF2-40B4-BE49-F238E27FC236}">
                <a16:creationId xmlns:a16="http://schemas.microsoft.com/office/drawing/2014/main" id="{5DF55A46-76A6-43E7-B961-B7A5FD4F706F}"/>
              </a:ext>
            </a:extLst>
          </p:cNvPr>
          <p:cNvPicPr>
            <a:picLocks noChangeAspect="1"/>
          </p:cNvPicPr>
          <p:nvPr/>
        </p:nvPicPr>
        <p:blipFill rotWithShape="1">
          <a:blip r:embed="rId3">
            <a:extLst>
              <a:ext uri="{28A0092B-C50C-407E-A947-70E740481C1C}">
                <a14:useLocalDpi xmlns:a14="http://schemas.microsoft.com/office/drawing/2010/main" val="0"/>
              </a:ext>
            </a:extLst>
          </a:blip>
          <a:srcRect t="3767" r="-1" b="3766"/>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5269B214-D341-43F8-A823-35D4BA0CFE67}"/>
              </a:ext>
            </a:extLst>
          </p:cNvPr>
          <p:cNvSpPr>
            <a:spLocks noGrp="1"/>
          </p:cNvSpPr>
          <p:nvPr>
            <p:ph idx="1"/>
          </p:nvPr>
        </p:nvSpPr>
        <p:spPr>
          <a:xfrm>
            <a:off x="7439190" y="2516777"/>
            <a:ext cx="4468368" cy="3660185"/>
          </a:xfrm>
          <a:solidFill>
            <a:schemeClr val="accent1"/>
          </a:solidFill>
          <a:ln w="76200">
            <a:solidFill>
              <a:schemeClr val="tx1"/>
            </a:solidFill>
          </a:ln>
        </p:spPr>
        <p:txBody>
          <a:bodyPr anchor="ctr">
            <a:normAutofit fontScale="92500" lnSpcReduction="10000"/>
          </a:bodyPr>
          <a:lstStyle/>
          <a:p>
            <a:pPr marL="0" indent="0" algn="ctr">
              <a:buNone/>
            </a:pPr>
            <a:endParaRPr lang="en-US" sz="4400" dirty="0"/>
          </a:p>
          <a:p>
            <a:pPr marL="0" indent="0" algn="ctr">
              <a:buNone/>
            </a:pPr>
            <a:r>
              <a:rPr lang="en-US" sz="4400" dirty="0"/>
              <a:t>UK policy on mobile EU citizens: </a:t>
            </a:r>
          </a:p>
          <a:p>
            <a:pPr marL="0" indent="0" algn="ctr">
              <a:buNone/>
            </a:pPr>
            <a:r>
              <a:rPr lang="en-US" sz="4400" dirty="0"/>
              <a:t>violation of EU Directive on free movement</a:t>
            </a:r>
          </a:p>
          <a:p>
            <a:endParaRPr lang="en-GB" sz="2200" dirty="0"/>
          </a:p>
        </p:txBody>
      </p:sp>
    </p:spTree>
    <p:extLst>
      <p:ext uri="{BB962C8B-B14F-4D97-AF65-F5344CB8AC3E}">
        <p14:creationId xmlns:p14="http://schemas.microsoft.com/office/powerpoint/2010/main" val="3511703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3ACF83-2B81-479A-9972-CD1A188F373C}"/>
              </a:ext>
            </a:extLst>
          </p:cNvPr>
          <p:cNvSpPr>
            <a:spLocks noGrp="1"/>
          </p:cNvSpPr>
          <p:nvPr>
            <p:ph type="title"/>
          </p:nvPr>
        </p:nvSpPr>
        <p:spPr>
          <a:xfrm>
            <a:off x="838200" y="585216"/>
            <a:ext cx="10515600" cy="1325563"/>
          </a:xfrm>
        </p:spPr>
        <p:txBody>
          <a:bodyPr>
            <a:normAutofit/>
          </a:bodyPr>
          <a:lstStyle/>
          <a:p>
            <a:pPr algn="ctr"/>
            <a:r>
              <a:rPr lang="en-US" sz="6600" b="1" dirty="0">
                <a:solidFill>
                  <a:schemeClr val="bg1"/>
                </a:solidFill>
              </a:rPr>
              <a:t>Remedies at UK national level</a:t>
            </a:r>
          </a:p>
        </p:txBody>
      </p:sp>
      <p:pic>
        <p:nvPicPr>
          <p:cNvPr id="6" name="Picture 5" descr="A close up of a flag&#10;&#10;Description automatically generated">
            <a:extLst>
              <a:ext uri="{FF2B5EF4-FFF2-40B4-BE49-F238E27FC236}">
                <a16:creationId xmlns:a16="http://schemas.microsoft.com/office/drawing/2014/main" id="{5DF55A46-76A6-43E7-B961-B7A5FD4F706F}"/>
              </a:ext>
            </a:extLst>
          </p:cNvPr>
          <p:cNvPicPr>
            <a:picLocks noChangeAspect="1"/>
          </p:cNvPicPr>
          <p:nvPr/>
        </p:nvPicPr>
        <p:blipFill rotWithShape="1">
          <a:blip r:embed="rId3">
            <a:extLst>
              <a:ext uri="{28A0092B-C50C-407E-A947-70E740481C1C}">
                <a14:useLocalDpi xmlns:a14="http://schemas.microsoft.com/office/drawing/2010/main" val="0"/>
              </a:ext>
            </a:extLst>
          </a:blip>
          <a:srcRect t="3767" r="-1" b="3766"/>
          <a:stretch/>
        </p:blipFill>
        <p:spPr>
          <a:xfrm>
            <a:off x="841248" y="2516777"/>
            <a:ext cx="6236208" cy="3660185"/>
          </a:xfrm>
          <a:prstGeom prst="rect">
            <a:avLst/>
          </a:prstGeom>
        </p:spPr>
      </p:pic>
      <p:graphicFrame>
        <p:nvGraphicFramePr>
          <p:cNvPr id="34" name="Content Placeholder 2">
            <a:extLst>
              <a:ext uri="{FF2B5EF4-FFF2-40B4-BE49-F238E27FC236}">
                <a16:creationId xmlns:a16="http://schemas.microsoft.com/office/drawing/2014/main" id="{21FFF85E-B613-4FF5-8F8E-987B284C3B33}"/>
              </a:ext>
            </a:extLst>
          </p:cNvPr>
          <p:cNvGraphicFramePr>
            <a:graphicFrameLocks noGrp="1"/>
          </p:cNvGraphicFramePr>
          <p:nvPr>
            <p:ph idx="1"/>
            <p:extLst>
              <p:ext uri="{D42A27DB-BD31-4B8C-83A1-F6EECF244321}">
                <p14:modId xmlns:p14="http://schemas.microsoft.com/office/powerpoint/2010/main" val="1990599966"/>
              </p:ext>
            </p:extLst>
          </p:nvPr>
        </p:nvGraphicFramePr>
        <p:xfrm>
          <a:off x="7473696" y="2516777"/>
          <a:ext cx="4468368" cy="4123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18642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9">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3ACF83-2B81-479A-9972-CD1A188F373C}"/>
              </a:ext>
            </a:extLst>
          </p:cNvPr>
          <p:cNvSpPr>
            <a:spLocks noGrp="1"/>
          </p:cNvSpPr>
          <p:nvPr>
            <p:ph type="title"/>
          </p:nvPr>
        </p:nvSpPr>
        <p:spPr>
          <a:xfrm>
            <a:off x="838200" y="585216"/>
            <a:ext cx="10515600" cy="1325563"/>
          </a:xfrm>
        </p:spPr>
        <p:txBody>
          <a:bodyPr>
            <a:normAutofit/>
          </a:bodyPr>
          <a:lstStyle/>
          <a:p>
            <a:pPr algn="ctr"/>
            <a:r>
              <a:rPr lang="en-US" sz="6600" b="1" dirty="0">
                <a:solidFill>
                  <a:schemeClr val="bg1"/>
                </a:solidFill>
              </a:rPr>
              <a:t>Remedies at EU level</a:t>
            </a:r>
          </a:p>
        </p:txBody>
      </p:sp>
      <p:pic>
        <p:nvPicPr>
          <p:cNvPr id="6" name="Picture 5" descr="A close up of a flag&#10;&#10;Description automatically generated">
            <a:extLst>
              <a:ext uri="{FF2B5EF4-FFF2-40B4-BE49-F238E27FC236}">
                <a16:creationId xmlns:a16="http://schemas.microsoft.com/office/drawing/2014/main" id="{5DF55A46-76A6-43E7-B961-B7A5FD4F706F}"/>
              </a:ext>
            </a:extLst>
          </p:cNvPr>
          <p:cNvPicPr>
            <a:picLocks noChangeAspect="1"/>
          </p:cNvPicPr>
          <p:nvPr/>
        </p:nvPicPr>
        <p:blipFill rotWithShape="1">
          <a:blip r:embed="rId3">
            <a:extLst>
              <a:ext uri="{28A0092B-C50C-407E-A947-70E740481C1C}">
                <a14:useLocalDpi xmlns:a14="http://schemas.microsoft.com/office/drawing/2010/main" val="0"/>
              </a:ext>
            </a:extLst>
          </a:blip>
          <a:srcRect t="3767" r="-1" b="3766"/>
          <a:stretch/>
        </p:blipFill>
        <p:spPr>
          <a:xfrm>
            <a:off x="841248" y="2516777"/>
            <a:ext cx="6236208" cy="3660185"/>
          </a:xfrm>
          <a:prstGeom prst="rect">
            <a:avLst/>
          </a:prstGeom>
        </p:spPr>
      </p:pic>
      <p:graphicFrame>
        <p:nvGraphicFramePr>
          <p:cNvPr id="34" name="Content Placeholder 2">
            <a:extLst>
              <a:ext uri="{FF2B5EF4-FFF2-40B4-BE49-F238E27FC236}">
                <a16:creationId xmlns:a16="http://schemas.microsoft.com/office/drawing/2014/main" id="{A1C7494C-2372-4ACD-8B1A-576FB38A3AD7}"/>
              </a:ext>
            </a:extLst>
          </p:cNvPr>
          <p:cNvGraphicFramePr>
            <a:graphicFrameLocks noGrp="1"/>
          </p:cNvGraphicFramePr>
          <p:nvPr>
            <p:ph idx="1"/>
            <p:extLst>
              <p:ext uri="{D42A27DB-BD31-4B8C-83A1-F6EECF244321}">
                <p14:modId xmlns:p14="http://schemas.microsoft.com/office/powerpoint/2010/main" val="692753410"/>
              </p:ext>
            </p:extLst>
          </p:nvPr>
        </p:nvGraphicFramePr>
        <p:xfrm>
          <a:off x="7435970" y="2516777"/>
          <a:ext cx="4626864" cy="41239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9601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3B58A526-5617-45D0-944B-3CF91C24D9DF}"/>
              </a:ext>
            </a:extLst>
          </p:cNvPr>
          <p:cNvPicPr>
            <a:picLocks noChangeAspect="1"/>
          </p:cNvPicPr>
          <p:nvPr/>
        </p:nvPicPr>
        <p:blipFill rotWithShape="1">
          <a:blip r:embed="rId3">
            <a:extLst>
              <a:ext uri="{28A0092B-C50C-407E-A947-70E740481C1C}">
                <a14:useLocalDpi xmlns:a14="http://schemas.microsoft.com/office/drawing/2010/main" val="0"/>
              </a:ext>
            </a:extLst>
          </a:blip>
          <a:srcRect l="3269" r="4493"/>
          <a:stretch/>
        </p:blipFill>
        <p:spPr>
          <a:xfrm>
            <a:off x="1052623" y="1001587"/>
            <a:ext cx="5641260" cy="2889745"/>
          </a:xfrm>
          <a:prstGeom prst="rect">
            <a:avLst/>
          </a:prstGeom>
        </p:spPr>
      </p:pic>
      <p:pic>
        <p:nvPicPr>
          <p:cNvPr id="19" name="Content Placeholder 4" descr="Logo, company name&#10;&#10;Description automatically generated">
            <a:extLst>
              <a:ext uri="{FF2B5EF4-FFF2-40B4-BE49-F238E27FC236}">
                <a16:creationId xmlns:a16="http://schemas.microsoft.com/office/drawing/2014/main" id="{507DA4CB-0D4F-4CE5-8069-38CB040EA2E9}"/>
              </a:ext>
            </a:extLst>
          </p:cNvPr>
          <p:cNvPicPr>
            <a:picLocks noChangeAspect="1"/>
          </p:cNvPicPr>
          <p:nvPr/>
        </p:nvPicPr>
        <p:blipFill rotWithShape="1">
          <a:blip r:embed="rId4">
            <a:extLst>
              <a:ext uri="{28A0092B-C50C-407E-A947-70E740481C1C}">
                <a14:useLocalDpi xmlns:a14="http://schemas.microsoft.com/office/drawing/2010/main" val="0"/>
              </a:ext>
            </a:extLst>
          </a:blip>
          <a:srcRect l="5073" r="42469"/>
          <a:stretch/>
        </p:blipFill>
        <p:spPr>
          <a:xfrm>
            <a:off x="8654902" y="640081"/>
            <a:ext cx="2897017" cy="3697101"/>
          </a:xfrm>
          <a:prstGeom prst="rect">
            <a:avLst/>
          </a:prstGeom>
        </p:spPr>
      </p:pic>
      <p:sp>
        <p:nvSpPr>
          <p:cNvPr id="2" name="Title 1">
            <a:extLst>
              <a:ext uri="{FF2B5EF4-FFF2-40B4-BE49-F238E27FC236}">
                <a16:creationId xmlns:a16="http://schemas.microsoft.com/office/drawing/2014/main" id="{B4B74355-3E40-4A63-B2D7-18213E9DC71A}"/>
              </a:ext>
            </a:extLst>
          </p:cNvPr>
          <p:cNvSpPr>
            <a:spLocks noGrp="1"/>
          </p:cNvSpPr>
          <p:nvPr>
            <p:ph type="title"/>
          </p:nvPr>
        </p:nvSpPr>
        <p:spPr>
          <a:xfrm>
            <a:off x="928773" y="4132987"/>
            <a:ext cx="9174637" cy="2084932"/>
          </a:xfrm>
        </p:spPr>
        <p:txBody>
          <a:bodyPr vert="horz" lIns="91440" tIns="45720" rIns="91440" bIns="45720" rtlCol="0" anchor="ctr">
            <a:normAutofit/>
          </a:bodyPr>
          <a:lstStyle/>
          <a:p>
            <a:pPr algn="r"/>
            <a:r>
              <a:rPr lang="en-US" sz="4000" b="1" spc="200" dirty="0"/>
              <a:t>Thanks for your attention!</a:t>
            </a:r>
            <a:br>
              <a:rPr lang="en-US" sz="4000" b="1" spc="200" dirty="0"/>
            </a:br>
            <a:br>
              <a:rPr lang="en-US" sz="3100" b="1" spc="200" dirty="0"/>
            </a:br>
            <a:r>
              <a:rPr lang="en-US" sz="1800" b="1" cap="none" spc="200" dirty="0"/>
              <a:t>for further questions or comments please contact us at </a:t>
            </a:r>
            <a:r>
              <a:rPr lang="en-US" sz="1800" b="1" cap="none" spc="200" dirty="0">
                <a:hlinkClick r:id="rId5">
                  <a:extLst>
                    <a:ext uri="{A12FA001-AC4F-418D-AE19-62706E023703}">
                      <ahyp:hlinkClr xmlns:ahyp="http://schemas.microsoft.com/office/drawing/2018/hyperlinkcolor" val="tx"/>
                    </a:ext>
                  </a:extLst>
                </a:hlinkClick>
              </a:rPr>
              <a:t>simona.barbu@feantsa.org</a:t>
            </a:r>
            <a:r>
              <a:rPr lang="en-US" sz="1800" b="1" cap="none" spc="200" dirty="0"/>
              <a:t>  </a:t>
            </a:r>
            <a:endParaRPr lang="en-US" sz="1800" b="1" spc="200" dirty="0"/>
          </a:p>
        </p:txBody>
      </p:sp>
    </p:spTree>
    <p:extLst>
      <p:ext uri="{BB962C8B-B14F-4D97-AF65-F5344CB8AC3E}">
        <p14:creationId xmlns:p14="http://schemas.microsoft.com/office/powerpoint/2010/main" val="36185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6A54-2FC2-4380-B1DA-919D1AA28A8F}"/>
              </a:ext>
            </a:extLst>
          </p:cNvPr>
          <p:cNvSpPr>
            <a:spLocks noGrp="1"/>
          </p:cNvSpPr>
          <p:nvPr>
            <p:ph type="title"/>
          </p:nvPr>
        </p:nvSpPr>
        <p:spPr>
          <a:xfrm>
            <a:off x="1024129" y="548640"/>
            <a:ext cx="9720072" cy="1499616"/>
          </a:xfrm>
        </p:spPr>
        <p:txBody>
          <a:bodyPr/>
          <a:lstStyle/>
          <a:p>
            <a:r>
              <a:rPr lang="en-US" dirty="0"/>
              <a:t>The Principle of Conferral of competences</a:t>
            </a:r>
          </a:p>
        </p:txBody>
      </p:sp>
      <p:sp>
        <p:nvSpPr>
          <p:cNvPr id="3" name="Content Placeholder 2">
            <a:extLst>
              <a:ext uri="{FF2B5EF4-FFF2-40B4-BE49-F238E27FC236}">
                <a16:creationId xmlns:a16="http://schemas.microsoft.com/office/drawing/2014/main" id="{5BFEF336-4AAB-4854-A036-3BCA6A27FA42}"/>
              </a:ext>
            </a:extLst>
          </p:cNvPr>
          <p:cNvSpPr>
            <a:spLocks noGrp="1"/>
          </p:cNvSpPr>
          <p:nvPr>
            <p:ph idx="1"/>
          </p:nvPr>
        </p:nvSpPr>
        <p:spPr>
          <a:xfrm>
            <a:off x="1024129" y="2048256"/>
            <a:ext cx="10206319" cy="4531838"/>
          </a:xfrm>
          <a:noFill/>
          <a:ln w="38100">
            <a:solidFill>
              <a:schemeClr val="accent1"/>
            </a:solidFill>
          </a:ln>
        </p:spPr>
        <p:txBody>
          <a:bodyPr>
            <a:normAutofit/>
          </a:bodyPr>
          <a:lstStyle/>
          <a:p>
            <a:pPr algn="ctr"/>
            <a:endParaRPr lang="en-US" sz="3600" dirty="0"/>
          </a:p>
          <a:p>
            <a:pPr algn="ctr"/>
            <a:r>
              <a:rPr lang="en-US" sz="3600" dirty="0"/>
              <a:t>EU Treaties define EU Competences</a:t>
            </a:r>
          </a:p>
          <a:p>
            <a:pPr algn="ctr"/>
            <a:endParaRPr lang="en-US" sz="3600" dirty="0"/>
          </a:p>
          <a:p>
            <a:pPr algn="ctr"/>
            <a:r>
              <a:rPr lang="en-US" sz="3600" dirty="0"/>
              <a:t>Limited Scope of EU powers</a:t>
            </a:r>
          </a:p>
          <a:p>
            <a:pPr algn="ctr"/>
            <a:endParaRPr lang="en-US" sz="3600" dirty="0"/>
          </a:p>
          <a:p>
            <a:pPr algn="ctr"/>
            <a:r>
              <a:rPr lang="en-US" sz="3600" dirty="0"/>
              <a:t>EU legislates only in certain areas </a:t>
            </a:r>
          </a:p>
        </p:txBody>
      </p:sp>
    </p:spTree>
    <p:extLst>
      <p:ext uri="{BB962C8B-B14F-4D97-AF65-F5344CB8AC3E}">
        <p14:creationId xmlns:p14="http://schemas.microsoft.com/office/powerpoint/2010/main" val="381863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6A54-2FC2-4380-B1DA-919D1AA28A8F}"/>
              </a:ext>
            </a:extLst>
          </p:cNvPr>
          <p:cNvSpPr>
            <a:spLocks noGrp="1"/>
          </p:cNvSpPr>
          <p:nvPr>
            <p:ph type="title"/>
          </p:nvPr>
        </p:nvSpPr>
        <p:spPr/>
        <p:txBody>
          <a:bodyPr/>
          <a:lstStyle/>
          <a:p>
            <a:pPr algn="ctr"/>
            <a:r>
              <a:rPr lang="en-US" dirty="0"/>
              <a:t>	3 different type of EU Competences	</a:t>
            </a:r>
          </a:p>
        </p:txBody>
      </p:sp>
      <p:sp>
        <p:nvSpPr>
          <p:cNvPr id="3" name="Content Placeholder 2">
            <a:extLst>
              <a:ext uri="{FF2B5EF4-FFF2-40B4-BE49-F238E27FC236}">
                <a16:creationId xmlns:a16="http://schemas.microsoft.com/office/drawing/2014/main" id="{5BFEF336-4AAB-4854-A036-3BCA6A27FA42}"/>
              </a:ext>
            </a:extLst>
          </p:cNvPr>
          <p:cNvSpPr>
            <a:spLocks noGrp="1"/>
          </p:cNvSpPr>
          <p:nvPr>
            <p:ph sz="half" idx="1"/>
          </p:nvPr>
        </p:nvSpPr>
        <p:spPr>
          <a:xfrm>
            <a:off x="322730" y="2375647"/>
            <a:ext cx="3532094" cy="4186518"/>
          </a:xfrm>
          <a:ln w="76200">
            <a:solidFill>
              <a:schemeClr val="accent2"/>
            </a:solidFill>
          </a:ln>
        </p:spPr>
        <p:txBody>
          <a:bodyPr>
            <a:normAutofit fontScale="92500" lnSpcReduction="20000"/>
          </a:bodyPr>
          <a:lstStyle/>
          <a:p>
            <a:pPr marL="180000" indent="0" algn="ctr">
              <a:spcBef>
                <a:spcPts val="1800"/>
              </a:spcBef>
              <a:buNone/>
            </a:pPr>
            <a:endParaRPr lang="en-US" sz="4300" b="1" dirty="0"/>
          </a:p>
          <a:p>
            <a:pPr marL="180000" indent="0" algn="ctr">
              <a:spcBef>
                <a:spcPts val="1800"/>
              </a:spcBef>
              <a:buNone/>
            </a:pPr>
            <a:r>
              <a:rPr lang="en-US" sz="4300" b="1" dirty="0"/>
              <a:t>Exclusive Competences </a:t>
            </a:r>
          </a:p>
          <a:p>
            <a:pPr algn="ctr"/>
            <a:r>
              <a:rPr lang="en-US" sz="4300" dirty="0"/>
              <a:t>the EU legislates </a:t>
            </a:r>
          </a:p>
          <a:p>
            <a:pPr algn="ctr"/>
            <a:r>
              <a:rPr lang="en-US" sz="4300" dirty="0"/>
              <a:t>MS only implement EU law</a:t>
            </a:r>
          </a:p>
          <a:p>
            <a:endParaRPr lang="en-US" dirty="0"/>
          </a:p>
          <a:p>
            <a:endParaRPr lang="en-US" dirty="0"/>
          </a:p>
        </p:txBody>
      </p:sp>
      <p:sp>
        <p:nvSpPr>
          <p:cNvPr id="4" name="Content Placeholder 3">
            <a:extLst>
              <a:ext uri="{FF2B5EF4-FFF2-40B4-BE49-F238E27FC236}">
                <a16:creationId xmlns:a16="http://schemas.microsoft.com/office/drawing/2014/main" id="{A7365434-E3F3-419C-BA07-CBF24475314E}"/>
              </a:ext>
            </a:extLst>
          </p:cNvPr>
          <p:cNvSpPr>
            <a:spLocks noGrp="1"/>
          </p:cNvSpPr>
          <p:nvPr>
            <p:ph sz="half" idx="2"/>
          </p:nvPr>
        </p:nvSpPr>
        <p:spPr>
          <a:xfrm>
            <a:off x="4359021" y="2375647"/>
            <a:ext cx="3532094" cy="4186518"/>
          </a:xfrm>
          <a:ln w="76200">
            <a:solidFill>
              <a:schemeClr val="accent2"/>
            </a:solidFill>
          </a:ln>
        </p:spPr>
        <p:txBody>
          <a:bodyPr>
            <a:noAutofit/>
          </a:bodyPr>
          <a:lstStyle/>
          <a:p>
            <a:pPr marL="0" indent="0" algn="ctr">
              <a:lnSpc>
                <a:spcPct val="80000"/>
              </a:lnSpc>
              <a:spcBef>
                <a:spcPts val="600"/>
              </a:spcBef>
              <a:buNone/>
            </a:pPr>
            <a:endParaRPr lang="en-GB" sz="4000" b="1" dirty="0"/>
          </a:p>
          <a:p>
            <a:pPr marL="0" indent="0" algn="ctr">
              <a:lnSpc>
                <a:spcPct val="80000"/>
              </a:lnSpc>
              <a:spcBef>
                <a:spcPts val="600"/>
              </a:spcBef>
              <a:buNone/>
            </a:pPr>
            <a:r>
              <a:rPr lang="en-GB" sz="4000" b="1" dirty="0"/>
              <a:t>Shared competences </a:t>
            </a:r>
          </a:p>
          <a:p>
            <a:pPr marL="0" indent="0" algn="ctr">
              <a:buNone/>
            </a:pPr>
            <a:r>
              <a:rPr lang="en-GB" sz="4000" dirty="0"/>
              <a:t>EU and MS both legislate.</a:t>
            </a:r>
          </a:p>
          <a:p>
            <a:pPr algn="ctr"/>
            <a:r>
              <a:rPr lang="en-US" sz="4000" dirty="0"/>
              <a:t>Principle of Subsidiarity</a:t>
            </a:r>
          </a:p>
        </p:txBody>
      </p:sp>
      <p:sp>
        <p:nvSpPr>
          <p:cNvPr id="6" name="Content Placeholder 3">
            <a:extLst>
              <a:ext uri="{FF2B5EF4-FFF2-40B4-BE49-F238E27FC236}">
                <a16:creationId xmlns:a16="http://schemas.microsoft.com/office/drawing/2014/main" id="{E7950C94-5704-412C-97D3-1BAAB0338985}"/>
              </a:ext>
            </a:extLst>
          </p:cNvPr>
          <p:cNvSpPr txBox="1">
            <a:spLocks/>
          </p:cNvSpPr>
          <p:nvPr/>
        </p:nvSpPr>
        <p:spPr>
          <a:xfrm>
            <a:off x="8395313" y="2375646"/>
            <a:ext cx="3532094" cy="4186517"/>
          </a:xfrm>
          <a:prstGeom prst="rect">
            <a:avLst/>
          </a:prstGeom>
          <a:ln w="76200">
            <a:solidFill>
              <a:schemeClr val="accent2"/>
            </a:solidFill>
          </a:ln>
        </p:spPr>
        <p:txBody>
          <a:bodyPr vert="horz" lIns="45720" tIns="45720" rIns="4572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endParaRPr lang="en-GB" sz="4000" b="1" dirty="0"/>
          </a:p>
          <a:p>
            <a:pPr marL="0" indent="0" algn="ctr">
              <a:buNone/>
            </a:pPr>
            <a:r>
              <a:rPr lang="en-GB" sz="4000" b="1" dirty="0"/>
              <a:t>Supporting Competences</a:t>
            </a:r>
            <a:r>
              <a:rPr lang="en-GB" sz="4000" dirty="0"/>
              <a:t> </a:t>
            </a:r>
          </a:p>
          <a:p>
            <a:pPr marL="0" indent="0" algn="ctr">
              <a:buNone/>
            </a:pPr>
            <a:r>
              <a:rPr lang="en-GB" sz="4000" b="0" i="0" u="none" strike="noStrike" baseline="0" dirty="0">
                <a:solidFill>
                  <a:srgbClr val="19161B"/>
                </a:solidFill>
              </a:rPr>
              <a:t>EU only supports, coordinates or supplements actions </a:t>
            </a:r>
            <a:r>
              <a:rPr lang="en-GB" sz="4000" dirty="0">
                <a:solidFill>
                  <a:srgbClr val="19161B"/>
                </a:solidFill>
              </a:rPr>
              <a:t>of MS</a:t>
            </a:r>
            <a:endParaRPr lang="en-US" sz="4000" dirty="0"/>
          </a:p>
          <a:p>
            <a:endParaRPr lang="en-US" dirty="0"/>
          </a:p>
        </p:txBody>
      </p:sp>
    </p:spTree>
    <p:extLst>
      <p:ext uri="{BB962C8B-B14F-4D97-AF65-F5344CB8AC3E}">
        <p14:creationId xmlns:p14="http://schemas.microsoft.com/office/powerpoint/2010/main" val="122754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D92AA22-4D20-44D7-9635-047163AC557E}"/>
              </a:ext>
            </a:extLst>
          </p:cNvPr>
          <p:cNvSpPr txBox="1">
            <a:spLocks/>
          </p:cNvSpPr>
          <p:nvPr/>
        </p:nvSpPr>
        <p:spPr>
          <a:xfrm>
            <a:off x="178379" y="1679509"/>
            <a:ext cx="3532094" cy="4882655"/>
          </a:xfrm>
          <a:prstGeom prst="rect">
            <a:avLst/>
          </a:prstGeom>
          <a:ln w="76200">
            <a:solidFill>
              <a:schemeClr val="accent2"/>
            </a:solidFill>
          </a:ln>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80000" marR="0" lvl="0" indent="0" defTabSz="914400" rtl="0" eaLnBrk="1" fontAlgn="auto" latinLnBrk="0" hangingPunct="1">
              <a:lnSpc>
                <a:spcPct val="90000"/>
              </a:lnSpc>
              <a:spcBef>
                <a:spcPts val="1800"/>
              </a:spcBef>
              <a:spcAft>
                <a:spcPts val="200"/>
              </a:spcAft>
              <a:buClr>
                <a:srgbClr val="1CADE4"/>
              </a:buClr>
              <a:buSzPct val="100000"/>
              <a:buFont typeface="Tw Cen MT" panose="020B0602020104020603" pitchFamily="34" charset="0"/>
              <a:buNone/>
              <a:tabLst/>
              <a:defRPr/>
            </a:pPr>
            <a:endParaRPr kumimoji="0" lang="en-US" sz="3000" b="1" i="0" u="none" strike="noStrike" kern="1200" cap="none" spc="0" normalizeH="0" baseline="0" noProof="0" dirty="0">
              <a:ln>
                <a:noFill/>
              </a:ln>
              <a:solidFill>
                <a:prstClr val="black"/>
              </a:solidFill>
              <a:effectLst/>
              <a:uLnTx/>
              <a:uFillTx/>
              <a:latin typeface="Tw Cen MT" panose="020B0602020104020603"/>
            </a:endParaRPr>
          </a:p>
          <a:p>
            <a:pPr>
              <a:buFont typeface="Wingdings" panose="05000000000000000000" pitchFamily="2" charset="2"/>
              <a:buChar char="Ø"/>
            </a:pPr>
            <a:r>
              <a:rPr lang="en-US" sz="3000" dirty="0"/>
              <a:t>Customs Union</a:t>
            </a:r>
          </a:p>
          <a:p>
            <a:pPr>
              <a:buFont typeface="Wingdings" panose="05000000000000000000" pitchFamily="2" charset="2"/>
              <a:buChar char="Ø"/>
            </a:pPr>
            <a:r>
              <a:rPr lang="en-US" sz="3000" dirty="0"/>
              <a:t>Competition policy</a:t>
            </a:r>
          </a:p>
          <a:p>
            <a:pPr>
              <a:buFont typeface="Wingdings" panose="05000000000000000000" pitchFamily="2" charset="2"/>
              <a:buChar char="Ø"/>
            </a:pPr>
            <a:r>
              <a:rPr lang="en-US" sz="3000" dirty="0"/>
              <a:t>Euro monetary policy</a:t>
            </a:r>
          </a:p>
          <a:p>
            <a:pPr>
              <a:buFont typeface="Wingdings" panose="05000000000000000000" pitchFamily="2" charset="2"/>
              <a:buChar char="Ø"/>
            </a:pPr>
            <a:r>
              <a:rPr lang="en-US" sz="3000" dirty="0"/>
              <a:t>Conservation of marine resources</a:t>
            </a:r>
          </a:p>
          <a:p>
            <a:pPr>
              <a:buFont typeface="Wingdings" panose="05000000000000000000" pitchFamily="2" charset="2"/>
              <a:buChar char="Ø"/>
            </a:pPr>
            <a:r>
              <a:rPr lang="en-US" sz="3000" dirty="0"/>
              <a:t>Common commercial policy</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5" name="Content Placeholder 2">
            <a:extLst>
              <a:ext uri="{FF2B5EF4-FFF2-40B4-BE49-F238E27FC236}">
                <a16:creationId xmlns:a16="http://schemas.microsoft.com/office/drawing/2014/main" id="{95E8976A-0B1F-42AC-A38A-9722955E2ACE}"/>
              </a:ext>
            </a:extLst>
          </p:cNvPr>
          <p:cNvSpPr txBox="1">
            <a:spLocks/>
          </p:cNvSpPr>
          <p:nvPr/>
        </p:nvSpPr>
        <p:spPr>
          <a:xfrm>
            <a:off x="4049487" y="1679510"/>
            <a:ext cx="4010334" cy="4882656"/>
          </a:xfrm>
          <a:prstGeom prst="rect">
            <a:avLst/>
          </a:prstGeom>
          <a:ln w="76200">
            <a:solidFill>
              <a:schemeClr val="accent2"/>
            </a:solidFill>
          </a:ln>
        </p:spPr>
        <p:txBody>
          <a:bodyPr>
            <a:normAutofit fontScale="5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180000" marR="0" lvl="0" indent="0" defTabSz="914400" rtl="0" eaLnBrk="1" fontAlgn="auto" latinLnBrk="0" hangingPunct="1">
              <a:lnSpc>
                <a:spcPct val="90000"/>
              </a:lnSpc>
              <a:spcBef>
                <a:spcPts val="1800"/>
              </a:spcBef>
              <a:spcAft>
                <a:spcPts val="200"/>
              </a:spcAft>
              <a:buClr>
                <a:srgbClr val="1CADE4"/>
              </a:buClr>
              <a:buSzPct val="100000"/>
              <a:buFont typeface="Tw Cen MT" panose="020B0602020104020603" pitchFamily="34" charset="0"/>
              <a:buNone/>
              <a:tabLst/>
              <a:defRPr/>
            </a:pPr>
            <a:endParaRPr kumimoji="0" lang="en-US" sz="5100" b="1" i="0" u="none" strike="noStrike" kern="1200" cap="none" spc="0" normalizeH="0" baseline="0" noProof="0" dirty="0">
              <a:ln>
                <a:noFill/>
              </a:ln>
              <a:solidFill>
                <a:prstClr val="black"/>
              </a:solidFill>
              <a:effectLst/>
              <a:uLnTx/>
              <a:uFillTx/>
              <a:latin typeface="Tw Cen MT" panose="020B0602020104020603"/>
            </a:endParaRPr>
          </a:p>
          <a:p>
            <a:pPr>
              <a:buFont typeface="Wingdings" panose="05000000000000000000" pitchFamily="2" charset="2"/>
              <a:buChar char="Ø"/>
            </a:pPr>
            <a:r>
              <a:rPr lang="en-GB" sz="5100" dirty="0"/>
              <a:t>Internal market</a:t>
            </a:r>
          </a:p>
          <a:p>
            <a:pPr>
              <a:buFont typeface="Wingdings" panose="05000000000000000000" pitchFamily="2" charset="2"/>
              <a:buChar char="Ø"/>
            </a:pPr>
            <a:r>
              <a:rPr lang="en-GB" sz="5100" dirty="0"/>
              <a:t>Social policy</a:t>
            </a:r>
          </a:p>
          <a:p>
            <a:pPr>
              <a:buFont typeface="Wingdings" panose="05000000000000000000" pitchFamily="2" charset="2"/>
              <a:buChar char="Ø"/>
            </a:pPr>
            <a:r>
              <a:rPr lang="en-GB" sz="5100" dirty="0"/>
              <a:t>Economic, social and territorial cohesion</a:t>
            </a:r>
          </a:p>
          <a:p>
            <a:pPr>
              <a:buFont typeface="Wingdings" panose="05000000000000000000" pitchFamily="2" charset="2"/>
              <a:buChar char="Ø"/>
            </a:pPr>
            <a:r>
              <a:rPr lang="en-GB" sz="5100" dirty="0"/>
              <a:t>Agriculture and fisheries</a:t>
            </a:r>
          </a:p>
          <a:p>
            <a:pPr>
              <a:buFont typeface="Wingdings" panose="05000000000000000000" pitchFamily="2" charset="2"/>
              <a:buChar char="Ø"/>
            </a:pPr>
            <a:r>
              <a:rPr lang="en-GB" sz="5100" dirty="0"/>
              <a:t>Environment</a:t>
            </a:r>
          </a:p>
          <a:p>
            <a:pPr>
              <a:buFont typeface="Wingdings" panose="05000000000000000000" pitchFamily="2" charset="2"/>
              <a:buChar char="Ø"/>
            </a:pPr>
            <a:r>
              <a:rPr lang="en-GB" sz="5100" dirty="0"/>
              <a:t>Consumer protection</a:t>
            </a:r>
          </a:p>
          <a:p>
            <a:pPr>
              <a:buFont typeface="Wingdings" panose="05000000000000000000" pitchFamily="2" charset="2"/>
              <a:buChar char="Ø"/>
            </a:pPr>
            <a:r>
              <a:rPr lang="en-GB" sz="5100" dirty="0"/>
              <a:t>Transport and energy</a:t>
            </a:r>
          </a:p>
          <a:p>
            <a:pPr>
              <a:buFont typeface="Wingdings" panose="05000000000000000000" pitchFamily="2" charset="2"/>
              <a:buChar char="Ø"/>
            </a:pPr>
            <a:r>
              <a:rPr lang="en-GB" sz="5100" dirty="0"/>
              <a:t>Area of freedom, security and justice</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6" name="Content Placeholder 2">
            <a:extLst>
              <a:ext uri="{FF2B5EF4-FFF2-40B4-BE49-F238E27FC236}">
                <a16:creationId xmlns:a16="http://schemas.microsoft.com/office/drawing/2014/main" id="{51E633B2-B0FA-4C5A-BA77-AE3E3BFED6AC}"/>
              </a:ext>
            </a:extLst>
          </p:cNvPr>
          <p:cNvSpPr txBox="1">
            <a:spLocks/>
          </p:cNvSpPr>
          <p:nvPr/>
        </p:nvSpPr>
        <p:spPr>
          <a:xfrm>
            <a:off x="8481527" y="1679510"/>
            <a:ext cx="3532094" cy="4882656"/>
          </a:xfrm>
          <a:prstGeom prst="rect">
            <a:avLst/>
          </a:prstGeom>
          <a:ln w="76200">
            <a:solidFill>
              <a:schemeClr val="accent2"/>
            </a:solidFill>
          </a:ln>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Ø"/>
            </a:pPr>
            <a:endParaRPr lang="en-GB" sz="3100" dirty="0"/>
          </a:p>
          <a:p>
            <a:pPr>
              <a:buFont typeface="Wingdings" panose="05000000000000000000" pitchFamily="2" charset="2"/>
              <a:buChar char="Ø"/>
            </a:pPr>
            <a:r>
              <a:rPr lang="en-GB" sz="2800" dirty="0"/>
              <a:t>Industry</a:t>
            </a:r>
          </a:p>
          <a:p>
            <a:pPr>
              <a:buFont typeface="Wingdings" panose="05000000000000000000" pitchFamily="2" charset="2"/>
              <a:buChar char="Ø"/>
            </a:pPr>
            <a:r>
              <a:rPr lang="en-GB" sz="2800" dirty="0"/>
              <a:t>Health</a:t>
            </a:r>
          </a:p>
          <a:p>
            <a:pPr>
              <a:buFont typeface="Wingdings" panose="05000000000000000000" pitchFamily="2" charset="2"/>
              <a:buChar char="Ø"/>
            </a:pPr>
            <a:r>
              <a:rPr lang="en-GB" sz="2800" dirty="0"/>
              <a:t>Culture</a:t>
            </a:r>
          </a:p>
          <a:p>
            <a:pPr>
              <a:buFont typeface="Wingdings" panose="05000000000000000000" pitchFamily="2" charset="2"/>
              <a:buChar char="Ø"/>
            </a:pPr>
            <a:r>
              <a:rPr lang="en-GB" sz="2800" dirty="0"/>
              <a:t>Tourism</a:t>
            </a:r>
          </a:p>
          <a:p>
            <a:pPr>
              <a:buFont typeface="Wingdings" panose="05000000000000000000" pitchFamily="2" charset="2"/>
              <a:buChar char="Ø"/>
            </a:pPr>
            <a:r>
              <a:rPr lang="en-GB" sz="2800" dirty="0"/>
              <a:t>Education, youth and sport</a:t>
            </a:r>
          </a:p>
          <a:p>
            <a:pPr>
              <a:buFont typeface="Wingdings" panose="05000000000000000000" pitchFamily="2" charset="2"/>
              <a:buChar char="Ø"/>
            </a:pPr>
            <a:r>
              <a:rPr lang="en-GB" sz="2800" dirty="0"/>
              <a:t>Civil Protection</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endParaRPr kumimoji="0" lang="en-US" sz="2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7" name="Title 1">
            <a:extLst>
              <a:ext uri="{FF2B5EF4-FFF2-40B4-BE49-F238E27FC236}">
                <a16:creationId xmlns:a16="http://schemas.microsoft.com/office/drawing/2014/main" id="{B8022920-4616-4E80-A8FF-81DD05CE4FC3}"/>
              </a:ext>
            </a:extLst>
          </p:cNvPr>
          <p:cNvSpPr txBox="1">
            <a:spLocks/>
          </p:cNvSpPr>
          <p:nvPr/>
        </p:nvSpPr>
        <p:spPr>
          <a:xfrm>
            <a:off x="178379" y="225814"/>
            <a:ext cx="3532094" cy="1189037"/>
          </a:xfrm>
          <a:prstGeom prst="rect">
            <a:avLst/>
          </a:prstGeom>
          <a:solidFill>
            <a:schemeClr val="accent2"/>
          </a:solidFill>
        </p:spPr>
        <p:txBody>
          <a:bodyPr vert="horz" lIns="91440" tIns="45720" rIns="91440" bIns="45720" rtlCol="0" anchor="ctr">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dirty="0">
                <a:solidFill>
                  <a:schemeClr val="bg1"/>
                </a:solidFill>
              </a:rPr>
              <a:t> Exclusive Competences</a:t>
            </a:r>
          </a:p>
        </p:txBody>
      </p:sp>
      <p:sp>
        <p:nvSpPr>
          <p:cNvPr id="8" name="Title 1">
            <a:extLst>
              <a:ext uri="{FF2B5EF4-FFF2-40B4-BE49-F238E27FC236}">
                <a16:creationId xmlns:a16="http://schemas.microsoft.com/office/drawing/2014/main" id="{A1246AF3-7966-4F88-8447-B48A10A70540}"/>
              </a:ext>
            </a:extLst>
          </p:cNvPr>
          <p:cNvSpPr txBox="1">
            <a:spLocks/>
          </p:cNvSpPr>
          <p:nvPr/>
        </p:nvSpPr>
        <p:spPr>
          <a:xfrm>
            <a:off x="4049487" y="225814"/>
            <a:ext cx="4010334" cy="1189037"/>
          </a:xfrm>
          <a:prstGeom prst="rect">
            <a:avLst/>
          </a:prstGeom>
          <a:solidFill>
            <a:schemeClr val="accent2"/>
          </a:solidFill>
        </p:spPr>
        <p:txBody>
          <a:bodyPr vert="horz" lIns="91440" tIns="45720" rIns="91440" bIns="45720" rtlCol="0" anchor="ctr">
            <a:normAutofit fontScale="900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dirty="0">
                <a:solidFill>
                  <a:schemeClr val="bg1"/>
                </a:solidFill>
              </a:rPr>
              <a:t> shared Competences</a:t>
            </a:r>
          </a:p>
        </p:txBody>
      </p:sp>
      <p:sp>
        <p:nvSpPr>
          <p:cNvPr id="9" name="Title 1">
            <a:extLst>
              <a:ext uri="{FF2B5EF4-FFF2-40B4-BE49-F238E27FC236}">
                <a16:creationId xmlns:a16="http://schemas.microsoft.com/office/drawing/2014/main" id="{72E7672F-637E-44A1-87A1-21BA30C38A44}"/>
              </a:ext>
            </a:extLst>
          </p:cNvPr>
          <p:cNvSpPr txBox="1">
            <a:spLocks/>
          </p:cNvSpPr>
          <p:nvPr/>
        </p:nvSpPr>
        <p:spPr>
          <a:xfrm>
            <a:off x="8481527" y="225814"/>
            <a:ext cx="3532094" cy="1189037"/>
          </a:xfrm>
          <a:prstGeom prst="rect">
            <a:avLst/>
          </a:prstGeom>
          <a:solidFill>
            <a:schemeClr val="accent2"/>
          </a:solidFill>
        </p:spPr>
        <p:txBody>
          <a:bodyPr vert="horz" lIns="91440" tIns="45720" rIns="91440" bIns="45720" rtlCol="0" anchor="ctr">
            <a:normAutofit fontScale="97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dirty="0">
                <a:solidFill>
                  <a:schemeClr val="bg1"/>
                </a:solidFill>
              </a:rPr>
              <a:t>Supporting</a:t>
            </a:r>
          </a:p>
          <a:p>
            <a:pPr algn="ctr"/>
            <a:r>
              <a:rPr lang="en-US" dirty="0">
                <a:solidFill>
                  <a:schemeClr val="bg1"/>
                </a:solidFill>
              </a:rPr>
              <a:t>Competences</a:t>
            </a:r>
          </a:p>
        </p:txBody>
      </p:sp>
    </p:spTree>
    <p:extLst>
      <p:ext uri="{BB962C8B-B14F-4D97-AF65-F5344CB8AC3E}">
        <p14:creationId xmlns:p14="http://schemas.microsoft.com/office/powerpoint/2010/main" val="302774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6A54-2FC2-4380-B1DA-919D1AA28A8F}"/>
              </a:ext>
            </a:extLst>
          </p:cNvPr>
          <p:cNvSpPr>
            <a:spLocks noGrp="1"/>
          </p:cNvSpPr>
          <p:nvPr>
            <p:ph type="title" idx="4294967295"/>
          </p:nvPr>
        </p:nvSpPr>
        <p:spPr>
          <a:xfrm>
            <a:off x="931863" y="227200"/>
            <a:ext cx="9720263" cy="901700"/>
          </a:xfrm>
          <a:solidFill>
            <a:schemeClr val="accent2"/>
          </a:solidFill>
        </p:spPr>
        <p:txBody>
          <a:bodyPr/>
          <a:lstStyle/>
          <a:p>
            <a:pPr algn="ctr"/>
            <a:r>
              <a:rPr lang="en-US" dirty="0">
                <a:solidFill>
                  <a:schemeClr val="bg1"/>
                </a:solidFill>
              </a:rPr>
              <a:t>Is the EU competent?</a:t>
            </a:r>
          </a:p>
        </p:txBody>
      </p:sp>
      <p:sp>
        <p:nvSpPr>
          <p:cNvPr id="3" name="Content Placeholder 2">
            <a:extLst>
              <a:ext uri="{FF2B5EF4-FFF2-40B4-BE49-F238E27FC236}">
                <a16:creationId xmlns:a16="http://schemas.microsoft.com/office/drawing/2014/main" id="{5BFEF336-4AAB-4854-A036-3BCA6A27FA42}"/>
              </a:ext>
            </a:extLst>
          </p:cNvPr>
          <p:cNvSpPr>
            <a:spLocks noGrp="1"/>
          </p:cNvSpPr>
          <p:nvPr>
            <p:ph idx="4294967295"/>
          </p:nvPr>
        </p:nvSpPr>
        <p:spPr>
          <a:xfrm>
            <a:off x="161365" y="1431551"/>
            <a:ext cx="11564703" cy="5199249"/>
          </a:xfrm>
        </p:spPr>
        <p:txBody>
          <a:bodyPr>
            <a:normAutofit/>
          </a:bodyPr>
          <a:lstStyle/>
          <a:p>
            <a:pPr marL="0" indent="0" algn="ctr">
              <a:buNone/>
            </a:pPr>
            <a:r>
              <a:rPr lang="en-US" sz="3200" dirty="0"/>
              <a:t>Look at the Treaty!</a:t>
            </a:r>
          </a:p>
          <a:p>
            <a:endParaRPr lang="en-US" sz="3200" dirty="0"/>
          </a:p>
          <a:p>
            <a:pPr algn="ctr"/>
            <a:r>
              <a:rPr lang="en-US" sz="3200" dirty="0"/>
              <a:t>For each policy area            the type of Competence. </a:t>
            </a:r>
          </a:p>
          <a:p>
            <a:pPr marL="0" indent="0">
              <a:buNone/>
            </a:pPr>
            <a:endParaRPr lang="en-US" sz="3200" dirty="0"/>
          </a:p>
          <a:p>
            <a:pPr marL="0" indent="0" algn="ctr">
              <a:buNone/>
            </a:pPr>
            <a:r>
              <a:rPr lang="en-US" sz="3600" u="sng" dirty="0"/>
              <a:t>Example: Working conditions </a:t>
            </a:r>
          </a:p>
          <a:p>
            <a:pPr marL="0" indent="0">
              <a:spcAft>
                <a:spcPts val="1800"/>
              </a:spcAft>
              <a:buNone/>
            </a:pPr>
            <a:r>
              <a:rPr lang="en-US" sz="3200" dirty="0"/>
              <a:t>    TFEU           Part three: Union Policies           Title X: Social Policy</a:t>
            </a:r>
          </a:p>
          <a:p>
            <a:pPr marL="0" indent="0">
              <a:buNone/>
            </a:pPr>
            <a:r>
              <a:rPr lang="en-US" sz="3200" dirty="0"/>
              <a:t>					</a:t>
            </a:r>
            <a:r>
              <a:rPr lang="en-US" sz="3200" b="1" dirty="0"/>
              <a:t>Article 153 TFEU</a:t>
            </a:r>
          </a:p>
          <a:p>
            <a:pPr marL="0" indent="0" algn="ctr">
              <a:buNone/>
            </a:pPr>
            <a:r>
              <a:rPr lang="en-US" sz="3200" b="1" dirty="0"/>
              <a:t>The EU has only a supporting competence</a:t>
            </a:r>
          </a:p>
          <a:p>
            <a:endParaRPr lang="en-US" dirty="0"/>
          </a:p>
        </p:txBody>
      </p:sp>
      <p:sp>
        <p:nvSpPr>
          <p:cNvPr id="8" name="Arrow: Right 7">
            <a:extLst>
              <a:ext uri="{FF2B5EF4-FFF2-40B4-BE49-F238E27FC236}">
                <a16:creationId xmlns:a16="http://schemas.microsoft.com/office/drawing/2014/main" id="{F3F059B0-F307-4E78-901C-2EEFFC55D1A5}"/>
              </a:ext>
            </a:extLst>
          </p:cNvPr>
          <p:cNvSpPr/>
          <p:nvPr/>
        </p:nvSpPr>
        <p:spPr>
          <a:xfrm>
            <a:off x="1703063" y="4632278"/>
            <a:ext cx="60959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a:p>
            <a:pPr algn="ctr"/>
            <a:endParaRPr lang="en-US" dirty="0"/>
          </a:p>
          <a:p>
            <a:pPr algn="ctr"/>
            <a:endParaRPr lang="en-US" dirty="0"/>
          </a:p>
          <a:p>
            <a:pPr algn="ctr"/>
            <a:endParaRPr lang="en-US" dirty="0"/>
          </a:p>
          <a:p>
            <a:pPr algn="ctr"/>
            <a:endParaRPr lang="en-US" dirty="0"/>
          </a:p>
          <a:p>
            <a:pPr algn="ctr"/>
            <a:r>
              <a:rPr lang="en-US" dirty="0"/>
              <a:t>    </a:t>
            </a:r>
          </a:p>
        </p:txBody>
      </p:sp>
      <p:sp>
        <p:nvSpPr>
          <p:cNvPr id="9" name="Arrow: Right 8">
            <a:extLst>
              <a:ext uri="{FF2B5EF4-FFF2-40B4-BE49-F238E27FC236}">
                <a16:creationId xmlns:a16="http://schemas.microsoft.com/office/drawing/2014/main" id="{41216D7E-75AB-4203-9C1D-82E848F449D2}"/>
              </a:ext>
            </a:extLst>
          </p:cNvPr>
          <p:cNvSpPr/>
          <p:nvPr/>
        </p:nvSpPr>
        <p:spPr>
          <a:xfrm>
            <a:off x="6956610" y="4632278"/>
            <a:ext cx="60959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a:p>
            <a:pPr algn="ctr"/>
            <a:endParaRPr lang="en-US" dirty="0"/>
          </a:p>
          <a:p>
            <a:pPr algn="ctr"/>
            <a:endParaRPr lang="en-US" dirty="0"/>
          </a:p>
          <a:p>
            <a:pPr algn="ctr"/>
            <a:endParaRPr lang="en-US" dirty="0"/>
          </a:p>
          <a:p>
            <a:pPr algn="ctr"/>
            <a:endParaRPr lang="en-US" dirty="0"/>
          </a:p>
          <a:p>
            <a:pPr algn="ctr"/>
            <a:r>
              <a:rPr lang="en-US" dirty="0"/>
              <a:t>     </a:t>
            </a:r>
          </a:p>
        </p:txBody>
      </p:sp>
      <p:sp>
        <p:nvSpPr>
          <p:cNvPr id="6" name="Arrow: Right 5">
            <a:extLst>
              <a:ext uri="{FF2B5EF4-FFF2-40B4-BE49-F238E27FC236}">
                <a16:creationId xmlns:a16="http://schemas.microsoft.com/office/drawing/2014/main" id="{05C38BED-6839-475C-87F4-F6C6DCD5D497}"/>
              </a:ext>
            </a:extLst>
          </p:cNvPr>
          <p:cNvSpPr/>
          <p:nvPr/>
        </p:nvSpPr>
        <p:spPr>
          <a:xfrm>
            <a:off x="5334117" y="2686937"/>
            <a:ext cx="60959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a:p>
            <a:pPr algn="ctr"/>
            <a:endParaRPr lang="en-US" dirty="0"/>
          </a:p>
          <a:p>
            <a:pPr algn="ctr"/>
            <a:endParaRPr lang="en-US" dirty="0"/>
          </a:p>
          <a:p>
            <a:pPr algn="ctr"/>
            <a:endParaRPr lang="en-US" dirty="0"/>
          </a:p>
          <a:p>
            <a:pPr algn="ctr"/>
            <a:endParaRPr lang="en-US" dirty="0"/>
          </a:p>
          <a:p>
            <a:pPr algn="ctr"/>
            <a:r>
              <a:rPr lang="en-US" dirty="0"/>
              <a:t>    </a:t>
            </a:r>
          </a:p>
        </p:txBody>
      </p:sp>
    </p:spTree>
    <p:extLst>
      <p:ext uri="{BB962C8B-B14F-4D97-AF65-F5344CB8AC3E}">
        <p14:creationId xmlns:p14="http://schemas.microsoft.com/office/powerpoint/2010/main" val="2261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6A54-2FC2-4380-B1DA-919D1AA28A8F}"/>
              </a:ext>
            </a:extLst>
          </p:cNvPr>
          <p:cNvSpPr>
            <a:spLocks noGrp="1"/>
          </p:cNvSpPr>
          <p:nvPr>
            <p:ph type="title"/>
          </p:nvPr>
        </p:nvSpPr>
        <p:spPr>
          <a:xfrm>
            <a:off x="1024129" y="548640"/>
            <a:ext cx="9720072" cy="1499616"/>
          </a:xfrm>
          <a:solidFill>
            <a:schemeClr val="accent2"/>
          </a:solidFill>
        </p:spPr>
        <p:txBody>
          <a:bodyPr/>
          <a:lstStyle/>
          <a:p>
            <a:pPr algn="ctr"/>
            <a:r>
              <a:rPr lang="en-US" dirty="0">
                <a:solidFill>
                  <a:schemeClr val="bg1"/>
                </a:solidFill>
              </a:rPr>
              <a:t>The Principle of Subsidiarity</a:t>
            </a:r>
          </a:p>
        </p:txBody>
      </p:sp>
      <p:sp>
        <p:nvSpPr>
          <p:cNvPr id="3" name="Content Placeholder 2">
            <a:extLst>
              <a:ext uri="{FF2B5EF4-FFF2-40B4-BE49-F238E27FC236}">
                <a16:creationId xmlns:a16="http://schemas.microsoft.com/office/drawing/2014/main" id="{5BFEF336-4AAB-4854-A036-3BCA6A27FA42}"/>
              </a:ext>
            </a:extLst>
          </p:cNvPr>
          <p:cNvSpPr>
            <a:spLocks noGrp="1"/>
          </p:cNvSpPr>
          <p:nvPr>
            <p:ph idx="1"/>
          </p:nvPr>
        </p:nvSpPr>
        <p:spPr/>
        <p:txBody>
          <a:bodyPr>
            <a:normAutofit/>
          </a:bodyPr>
          <a:lstStyle/>
          <a:p>
            <a:pPr algn="ctr"/>
            <a:endParaRPr lang="en-US" sz="3600" dirty="0"/>
          </a:p>
          <a:p>
            <a:pPr algn="ctr"/>
            <a:r>
              <a:rPr lang="en-US" sz="3600" dirty="0"/>
              <a:t>When the Competence is not exclusive</a:t>
            </a:r>
          </a:p>
          <a:p>
            <a:endParaRPr lang="en-US" sz="3600" dirty="0"/>
          </a:p>
          <a:p>
            <a:pPr algn="ctr"/>
            <a:r>
              <a:rPr lang="en-US" sz="3600" dirty="0"/>
              <a:t>The EU must only have a subsidiary function: </a:t>
            </a:r>
          </a:p>
          <a:p>
            <a:endParaRPr lang="en-US" sz="3600" dirty="0"/>
          </a:p>
          <a:p>
            <a:pPr algn="ctr"/>
            <a:r>
              <a:rPr lang="en-US" sz="3600" dirty="0"/>
              <a:t>tasks that MSs cannot perform effectively</a:t>
            </a:r>
          </a:p>
          <a:p>
            <a:endParaRPr lang="en-US" sz="3600" dirty="0"/>
          </a:p>
          <a:p>
            <a:endParaRPr lang="en-US" dirty="0"/>
          </a:p>
          <a:p>
            <a:endParaRPr lang="en-US" dirty="0"/>
          </a:p>
        </p:txBody>
      </p:sp>
    </p:spTree>
    <p:extLst>
      <p:ext uri="{BB962C8B-B14F-4D97-AF65-F5344CB8AC3E}">
        <p14:creationId xmlns:p14="http://schemas.microsoft.com/office/powerpoint/2010/main" val="3514430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0E1E-A356-4D3C-9F38-0F70085F624E}"/>
              </a:ext>
            </a:extLst>
          </p:cNvPr>
          <p:cNvSpPr>
            <a:spLocks noGrp="1"/>
          </p:cNvSpPr>
          <p:nvPr>
            <p:ph type="title" idx="4294967295"/>
          </p:nvPr>
        </p:nvSpPr>
        <p:spPr>
          <a:xfrm>
            <a:off x="801666" y="410213"/>
            <a:ext cx="9720263" cy="892283"/>
          </a:xfrm>
          <a:solidFill>
            <a:schemeClr val="accent2"/>
          </a:solidFill>
        </p:spPr>
        <p:txBody>
          <a:bodyPr>
            <a:normAutofit/>
          </a:bodyPr>
          <a:lstStyle/>
          <a:p>
            <a:pPr algn="ctr"/>
            <a:r>
              <a:rPr lang="en-US" dirty="0">
                <a:solidFill>
                  <a:schemeClr val="bg1"/>
                </a:solidFill>
              </a:rPr>
              <a:t>Double subsidiarity test</a:t>
            </a:r>
          </a:p>
        </p:txBody>
      </p:sp>
      <p:graphicFrame>
        <p:nvGraphicFramePr>
          <p:cNvPr id="6" name="Content Placeholder 5">
            <a:extLst>
              <a:ext uri="{FF2B5EF4-FFF2-40B4-BE49-F238E27FC236}">
                <a16:creationId xmlns:a16="http://schemas.microsoft.com/office/drawing/2014/main" id="{7A7662CF-E48E-4135-B310-5804DB7BFBD3}"/>
              </a:ext>
            </a:extLst>
          </p:cNvPr>
          <p:cNvGraphicFramePr>
            <a:graphicFrameLocks noGrp="1"/>
          </p:cNvGraphicFramePr>
          <p:nvPr>
            <p:ph idx="4294967295"/>
            <p:extLst>
              <p:ext uri="{D42A27DB-BD31-4B8C-83A1-F6EECF244321}">
                <p14:modId xmlns:p14="http://schemas.microsoft.com/office/powerpoint/2010/main" val="4230360369"/>
              </p:ext>
            </p:extLst>
          </p:nvPr>
        </p:nvGraphicFramePr>
        <p:xfrm>
          <a:off x="308768" y="1801175"/>
          <a:ext cx="11574463" cy="4646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Right 6">
            <a:extLst>
              <a:ext uri="{FF2B5EF4-FFF2-40B4-BE49-F238E27FC236}">
                <a16:creationId xmlns:a16="http://schemas.microsoft.com/office/drawing/2014/main" id="{46BB380B-AB35-455C-8E79-2E2F9992C9DB}"/>
              </a:ext>
            </a:extLst>
          </p:cNvPr>
          <p:cNvSpPr/>
          <p:nvPr/>
        </p:nvSpPr>
        <p:spPr>
          <a:xfrm>
            <a:off x="3601906" y="3255201"/>
            <a:ext cx="978408" cy="962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6776950A-5BEE-4A5D-996F-4AFA9C13167B}"/>
              </a:ext>
            </a:extLst>
          </p:cNvPr>
          <p:cNvSpPr/>
          <p:nvPr/>
        </p:nvSpPr>
        <p:spPr>
          <a:xfrm>
            <a:off x="7738290" y="3264596"/>
            <a:ext cx="978408" cy="9627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415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6A54-2FC2-4380-B1DA-919D1AA28A8F}"/>
              </a:ext>
            </a:extLst>
          </p:cNvPr>
          <p:cNvSpPr>
            <a:spLocks noGrp="1"/>
          </p:cNvSpPr>
          <p:nvPr>
            <p:ph type="title"/>
          </p:nvPr>
        </p:nvSpPr>
        <p:spPr>
          <a:xfrm>
            <a:off x="1024129" y="548640"/>
            <a:ext cx="9720072" cy="1499616"/>
          </a:xfrm>
          <a:solidFill>
            <a:schemeClr val="accent2"/>
          </a:solidFill>
        </p:spPr>
        <p:txBody>
          <a:bodyPr/>
          <a:lstStyle/>
          <a:p>
            <a:pPr algn="ctr"/>
            <a:r>
              <a:rPr lang="en-US" dirty="0">
                <a:solidFill>
                  <a:schemeClr val="bg1"/>
                </a:solidFill>
              </a:rPr>
              <a:t>The Principle of Proportionality</a:t>
            </a:r>
          </a:p>
        </p:txBody>
      </p:sp>
      <p:sp>
        <p:nvSpPr>
          <p:cNvPr id="3" name="Content Placeholder 2">
            <a:extLst>
              <a:ext uri="{FF2B5EF4-FFF2-40B4-BE49-F238E27FC236}">
                <a16:creationId xmlns:a16="http://schemas.microsoft.com/office/drawing/2014/main" id="{5BFEF336-4AAB-4854-A036-3BCA6A27FA42}"/>
              </a:ext>
            </a:extLst>
          </p:cNvPr>
          <p:cNvSpPr>
            <a:spLocks noGrp="1"/>
          </p:cNvSpPr>
          <p:nvPr>
            <p:ph idx="1"/>
          </p:nvPr>
        </p:nvSpPr>
        <p:spPr/>
        <p:txBody>
          <a:bodyPr>
            <a:normAutofit/>
          </a:bodyPr>
          <a:lstStyle/>
          <a:p>
            <a:pPr algn="ctr"/>
            <a:endParaRPr lang="en-US" sz="3600" dirty="0"/>
          </a:p>
          <a:p>
            <a:pPr algn="ctr"/>
            <a:r>
              <a:rPr lang="en-US" sz="3600" dirty="0"/>
              <a:t>Once the subsidiarity test is passed:</a:t>
            </a:r>
          </a:p>
          <a:p>
            <a:endParaRPr lang="en-US" sz="3600" dirty="0"/>
          </a:p>
          <a:p>
            <a:pPr algn="ctr"/>
            <a:r>
              <a:rPr lang="en-US" sz="5400" dirty="0"/>
              <a:t>is the EU action suitable,</a:t>
            </a:r>
          </a:p>
          <a:p>
            <a:pPr algn="ctr"/>
            <a:r>
              <a:rPr lang="en-US" sz="5400" dirty="0"/>
              <a:t>appropriate and necessary?</a:t>
            </a:r>
          </a:p>
          <a:p>
            <a:endParaRPr lang="en-US" sz="3600" dirty="0"/>
          </a:p>
          <a:p>
            <a:endParaRPr lang="en-US" dirty="0"/>
          </a:p>
          <a:p>
            <a:endParaRPr lang="en-US" dirty="0"/>
          </a:p>
        </p:txBody>
      </p:sp>
    </p:spTree>
    <p:extLst>
      <p:ext uri="{BB962C8B-B14F-4D97-AF65-F5344CB8AC3E}">
        <p14:creationId xmlns:p14="http://schemas.microsoft.com/office/powerpoint/2010/main" val="30796165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11154</TotalTime>
  <Words>5274</Words>
  <Application>Microsoft Office PowerPoint</Application>
  <PresentationFormat>Widescreen</PresentationFormat>
  <Paragraphs>405</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Arial Black</vt:lpstr>
      <vt:lpstr>Calibri</vt:lpstr>
      <vt:lpstr>Calibri Light</vt:lpstr>
      <vt:lpstr>Tw Cen MT</vt:lpstr>
      <vt:lpstr>Tw Cen MT Condensed</vt:lpstr>
      <vt:lpstr>Wingdings</vt:lpstr>
      <vt:lpstr>Wingdings 3</vt:lpstr>
      <vt:lpstr>Integral</vt:lpstr>
      <vt:lpstr>Office Theme</vt:lpstr>
      <vt:lpstr>PowerPoint Presentation</vt:lpstr>
      <vt:lpstr>The Relationship between EU law and national laws</vt:lpstr>
      <vt:lpstr>The Principle of Conferral of competences</vt:lpstr>
      <vt:lpstr> 3 different type of EU Competences </vt:lpstr>
      <vt:lpstr>PowerPoint Presentation</vt:lpstr>
      <vt:lpstr>Is the EU competent?</vt:lpstr>
      <vt:lpstr>The Principle of Subsidiarity</vt:lpstr>
      <vt:lpstr>Double subsidiarity test</vt:lpstr>
      <vt:lpstr>The Principle of Proportionality</vt:lpstr>
      <vt:lpstr>primacy OF EU law:  MS “definitively transferred” part of their sovereignty to the EU</vt:lpstr>
      <vt:lpstr>Primacy: What happens in case of conflict?</vt:lpstr>
      <vt:lpstr>Direct applicability  OF EU law</vt:lpstr>
      <vt:lpstr>Direct Effect of EU laws</vt:lpstr>
      <vt:lpstr>Horizontal and vertical direct effects</vt:lpstr>
      <vt:lpstr>Direct Effect of Primary law</vt:lpstr>
      <vt:lpstr>Direct Effect of Regulations</vt:lpstr>
      <vt:lpstr>Vertical Direct Effect  of Directives</vt:lpstr>
      <vt:lpstr>No Horizontal Direct  Effect of Directives</vt:lpstr>
      <vt:lpstr>What IS a breach of EU law?</vt:lpstr>
      <vt:lpstr>National Remedies in case of Breach</vt:lpstr>
      <vt:lpstr>Further National Remedies</vt:lpstr>
      <vt:lpstr>EU Remedies in case of Breach</vt:lpstr>
      <vt:lpstr>Example of opening of an infringement procedure</vt:lpstr>
      <vt:lpstr>Case-study: Breach of EU law &amp; Remedies</vt:lpstr>
      <vt:lpstr>Remedies at UK national level</vt:lpstr>
      <vt:lpstr>Remedies at EU level</vt:lpstr>
      <vt:lpstr>Thanks for your attention!  for further questions or comments please contact us at simona.barbu@feantsa.org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Supremacy OF EU law</dc:title>
  <dc:creator>Mattia Bosio</dc:creator>
  <cp:lastModifiedBy>Information</cp:lastModifiedBy>
  <cp:revision>214</cp:revision>
  <dcterms:created xsi:type="dcterms:W3CDTF">2021-04-06T10:22:38Z</dcterms:created>
  <dcterms:modified xsi:type="dcterms:W3CDTF">2022-07-26T15:11:41Z</dcterms:modified>
</cp:coreProperties>
</file>