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0"/>
  </p:notesMasterIdLst>
  <p:sldIdLst>
    <p:sldId id="353" r:id="rId3"/>
    <p:sldId id="361" r:id="rId4"/>
    <p:sldId id="327" r:id="rId5"/>
    <p:sldId id="356" r:id="rId6"/>
    <p:sldId id="357" r:id="rId7"/>
    <p:sldId id="358" r:id="rId8"/>
    <p:sldId id="331" r:id="rId9"/>
    <p:sldId id="359" r:id="rId10"/>
    <p:sldId id="272" r:id="rId11"/>
    <p:sldId id="342" r:id="rId12"/>
    <p:sldId id="344" r:id="rId13"/>
    <p:sldId id="337" r:id="rId14"/>
    <p:sldId id="341" r:id="rId15"/>
    <p:sldId id="334" r:id="rId16"/>
    <p:sldId id="339" r:id="rId17"/>
    <p:sldId id="335" r:id="rId18"/>
    <p:sldId id="338" r:id="rId19"/>
    <p:sldId id="336" r:id="rId20"/>
    <p:sldId id="340" r:id="rId21"/>
    <p:sldId id="333" r:id="rId22"/>
    <p:sldId id="348" r:id="rId23"/>
    <p:sldId id="346" r:id="rId24"/>
    <p:sldId id="347" r:id="rId25"/>
    <p:sldId id="259" r:id="rId26"/>
    <p:sldId id="266" r:id="rId27"/>
    <p:sldId id="350" r:id="rId28"/>
    <p:sldId id="27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A2889E-2606-41D2-A9B2-9CE9321C650E}">
          <p14:sldIdLst>
            <p14:sldId id="353"/>
            <p14:sldId id="361"/>
            <p14:sldId id="327"/>
            <p14:sldId id="356"/>
            <p14:sldId id="357"/>
            <p14:sldId id="358"/>
            <p14:sldId id="331"/>
            <p14:sldId id="359"/>
            <p14:sldId id="272"/>
            <p14:sldId id="342"/>
            <p14:sldId id="344"/>
            <p14:sldId id="337"/>
            <p14:sldId id="341"/>
            <p14:sldId id="334"/>
            <p14:sldId id="339"/>
            <p14:sldId id="335"/>
            <p14:sldId id="338"/>
            <p14:sldId id="336"/>
            <p14:sldId id="340"/>
            <p14:sldId id="333"/>
            <p14:sldId id="348"/>
            <p14:sldId id="346"/>
            <p14:sldId id="347"/>
            <p14:sldId id="259"/>
            <p14:sldId id="266"/>
            <p14:sldId id="350"/>
            <p14:sldId id="2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 Feantsa" initials="OF" lastIdx="3" clrIdx="0">
    <p:extLst>
      <p:ext uri="{19B8F6BF-5375-455C-9EA6-DF929625EA0E}">
        <p15:presenceInfo xmlns:p15="http://schemas.microsoft.com/office/powerpoint/2012/main" userId="S::office@feantsa.org::4c38fc1e-cafc-4f99-b6d3-f8fbd63ce4ff" providerId="AD"/>
      </p:ext>
    </p:extLst>
  </p:cmAuthor>
  <p:cmAuthor id="2" name="Simona Barbu" initials="SB" lastIdx="1" clrIdx="1">
    <p:extLst>
      <p:ext uri="{19B8F6BF-5375-455C-9EA6-DF929625EA0E}">
        <p15:presenceInfo xmlns:p15="http://schemas.microsoft.com/office/powerpoint/2012/main" userId="Simona Barbu" providerId="None"/>
      </p:ext>
    </p:extLst>
  </p:cmAuthor>
  <p:cmAuthor id="3" name="matt.bosio@gmail.com" initials="m" lastIdx="5" clrIdx="2">
    <p:extLst>
      <p:ext uri="{19B8F6BF-5375-455C-9EA6-DF929625EA0E}">
        <p15:presenceInfo xmlns:p15="http://schemas.microsoft.com/office/powerpoint/2012/main" userId="2494697b34de94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603" autoAdjust="0"/>
    <p:restoredTop sz="54656" autoAdjust="0"/>
  </p:normalViewPr>
  <p:slideViewPr>
    <p:cSldViewPr snapToGrid="0">
      <p:cViewPr varScale="1">
        <p:scale>
          <a:sx n="47" d="100"/>
          <a:sy n="47" d="100"/>
        </p:scale>
        <p:origin x="1866"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283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16CC2-1095-4572-8FD6-984B2F6D6D3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71F5DFE-72C3-422B-B944-D0563510AA8E}">
      <dgm:prSet/>
      <dgm:spPr/>
      <dgm:t>
        <a:bodyPr/>
        <a:lstStyle/>
        <a:p>
          <a:r>
            <a:rPr lang="en-US" dirty="0">
              <a:solidFill>
                <a:srgbClr val="FFFF00"/>
              </a:solidFill>
            </a:rPr>
            <a:t>The European Commission</a:t>
          </a:r>
        </a:p>
      </dgm:t>
    </dgm:pt>
    <dgm:pt modelId="{EE379053-EF88-4D39-A961-F675DBDBF105}" type="parTrans" cxnId="{CD98D408-F74E-4CDF-BDBB-A18F444EBFE2}">
      <dgm:prSet/>
      <dgm:spPr/>
      <dgm:t>
        <a:bodyPr/>
        <a:lstStyle/>
        <a:p>
          <a:endParaRPr lang="en-US"/>
        </a:p>
      </dgm:t>
    </dgm:pt>
    <dgm:pt modelId="{5CD38E3E-763B-409D-AC97-2E305815CA95}" type="sibTrans" cxnId="{CD98D408-F74E-4CDF-BDBB-A18F444EBFE2}">
      <dgm:prSet/>
      <dgm:spPr/>
      <dgm:t>
        <a:bodyPr/>
        <a:lstStyle/>
        <a:p>
          <a:endParaRPr lang="en-US"/>
        </a:p>
      </dgm:t>
    </dgm:pt>
    <dgm:pt modelId="{E0F142A9-32A1-4020-BC6D-58A2B1752E4D}">
      <dgm:prSet/>
      <dgm:spPr/>
      <dgm:t>
        <a:bodyPr/>
        <a:lstStyle/>
        <a:p>
          <a:r>
            <a:rPr lang="en-US" dirty="0">
              <a:solidFill>
                <a:srgbClr val="FFFF00"/>
              </a:solidFill>
            </a:rPr>
            <a:t>The European Parliament</a:t>
          </a:r>
        </a:p>
      </dgm:t>
    </dgm:pt>
    <dgm:pt modelId="{425113B3-4F11-4638-8496-49FEB8D93DFD}" type="parTrans" cxnId="{404CC284-CF8B-4D81-B1F8-0D01A0D57652}">
      <dgm:prSet/>
      <dgm:spPr/>
      <dgm:t>
        <a:bodyPr/>
        <a:lstStyle/>
        <a:p>
          <a:endParaRPr lang="en-US"/>
        </a:p>
      </dgm:t>
    </dgm:pt>
    <dgm:pt modelId="{F9E85E31-F38A-4E77-B8B2-4C33AC06DA93}" type="sibTrans" cxnId="{404CC284-CF8B-4D81-B1F8-0D01A0D57652}">
      <dgm:prSet/>
      <dgm:spPr/>
      <dgm:t>
        <a:bodyPr/>
        <a:lstStyle/>
        <a:p>
          <a:endParaRPr lang="en-US"/>
        </a:p>
      </dgm:t>
    </dgm:pt>
    <dgm:pt modelId="{44ADCAF6-319A-4796-BFC8-525061202813}">
      <dgm:prSet/>
      <dgm:spPr/>
      <dgm:t>
        <a:bodyPr/>
        <a:lstStyle/>
        <a:p>
          <a:r>
            <a:rPr lang="en-US" dirty="0">
              <a:solidFill>
                <a:srgbClr val="FFFF00"/>
              </a:solidFill>
            </a:rPr>
            <a:t>The Council (of Ministers)</a:t>
          </a:r>
        </a:p>
      </dgm:t>
    </dgm:pt>
    <dgm:pt modelId="{BF1744D2-5C7E-44B4-88B9-A57E6672BE23}" type="parTrans" cxnId="{95C39994-5B78-4DD9-9F8F-1AF9507162DB}">
      <dgm:prSet/>
      <dgm:spPr/>
      <dgm:t>
        <a:bodyPr/>
        <a:lstStyle/>
        <a:p>
          <a:endParaRPr lang="en-US"/>
        </a:p>
      </dgm:t>
    </dgm:pt>
    <dgm:pt modelId="{6E0A48EA-6AFA-49A2-9C05-46E24C2423A2}" type="sibTrans" cxnId="{95C39994-5B78-4DD9-9F8F-1AF9507162DB}">
      <dgm:prSet/>
      <dgm:spPr/>
      <dgm:t>
        <a:bodyPr/>
        <a:lstStyle/>
        <a:p>
          <a:endParaRPr lang="en-US"/>
        </a:p>
      </dgm:t>
    </dgm:pt>
    <dgm:pt modelId="{8D595C54-29C9-4B78-A981-71405B06148E}">
      <dgm:prSet/>
      <dgm:spPr/>
      <dgm:t>
        <a:bodyPr/>
        <a:lstStyle/>
        <a:p>
          <a:r>
            <a:rPr lang="en-US" dirty="0">
              <a:solidFill>
                <a:srgbClr val="FFFF00"/>
              </a:solidFill>
            </a:rPr>
            <a:t>The European Council</a:t>
          </a:r>
        </a:p>
      </dgm:t>
    </dgm:pt>
    <dgm:pt modelId="{F76E2FA9-C24A-48A6-B533-841E95326E0E}" type="parTrans" cxnId="{F237353B-019B-4800-AEF6-6726FDF5CC9F}">
      <dgm:prSet/>
      <dgm:spPr/>
      <dgm:t>
        <a:bodyPr/>
        <a:lstStyle/>
        <a:p>
          <a:endParaRPr lang="en-US"/>
        </a:p>
      </dgm:t>
    </dgm:pt>
    <dgm:pt modelId="{874D1D0E-C91E-473F-AFFC-E72272409396}" type="sibTrans" cxnId="{F237353B-019B-4800-AEF6-6726FDF5CC9F}">
      <dgm:prSet/>
      <dgm:spPr/>
      <dgm:t>
        <a:bodyPr/>
        <a:lstStyle/>
        <a:p>
          <a:endParaRPr lang="en-US"/>
        </a:p>
      </dgm:t>
    </dgm:pt>
    <dgm:pt modelId="{4106FDC2-1272-4390-9759-992DBCBB450E}">
      <dgm:prSet/>
      <dgm:spPr/>
      <dgm:t>
        <a:bodyPr/>
        <a:lstStyle/>
        <a:p>
          <a:r>
            <a:rPr lang="en-US" dirty="0"/>
            <a:t>The Court of Justice</a:t>
          </a:r>
        </a:p>
      </dgm:t>
    </dgm:pt>
    <dgm:pt modelId="{D400BAB0-73AB-435B-A118-D2AAF2B60D6D}" type="parTrans" cxnId="{6BE1A161-56FB-4F62-A792-49F761517EF1}">
      <dgm:prSet/>
      <dgm:spPr/>
      <dgm:t>
        <a:bodyPr/>
        <a:lstStyle/>
        <a:p>
          <a:endParaRPr lang="en-US"/>
        </a:p>
      </dgm:t>
    </dgm:pt>
    <dgm:pt modelId="{926E5492-F618-4395-8CA2-EBE11F4A2DA4}" type="sibTrans" cxnId="{6BE1A161-56FB-4F62-A792-49F761517EF1}">
      <dgm:prSet/>
      <dgm:spPr/>
      <dgm:t>
        <a:bodyPr/>
        <a:lstStyle/>
        <a:p>
          <a:endParaRPr lang="en-US"/>
        </a:p>
      </dgm:t>
    </dgm:pt>
    <dgm:pt modelId="{D60AA39D-BA2F-4DA2-8D29-69A587701AD3}">
      <dgm:prSet/>
      <dgm:spPr/>
      <dgm:t>
        <a:bodyPr/>
        <a:lstStyle/>
        <a:p>
          <a:r>
            <a:rPr lang="en-US"/>
            <a:t>The European Central Bank</a:t>
          </a:r>
        </a:p>
      </dgm:t>
    </dgm:pt>
    <dgm:pt modelId="{72F52BBB-3551-481B-ABA6-94732867FC2E}" type="parTrans" cxnId="{C931B335-A28F-4221-BCC2-77377FCC231A}">
      <dgm:prSet/>
      <dgm:spPr/>
      <dgm:t>
        <a:bodyPr/>
        <a:lstStyle/>
        <a:p>
          <a:endParaRPr lang="en-US"/>
        </a:p>
      </dgm:t>
    </dgm:pt>
    <dgm:pt modelId="{455272F7-FEF1-433A-8E19-09AE113E062E}" type="sibTrans" cxnId="{C931B335-A28F-4221-BCC2-77377FCC231A}">
      <dgm:prSet/>
      <dgm:spPr/>
      <dgm:t>
        <a:bodyPr/>
        <a:lstStyle/>
        <a:p>
          <a:endParaRPr lang="en-US"/>
        </a:p>
      </dgm:t>
    </dgm:pt>
    <dgm:pt modelId="{A261B3B2-5B87-46F5-A0F1-24823D754ECC}">
      <dgm:prSet/>
      <dgm:spPr/>
      <dgm:t>
        <a:bodyPr/>
        <a:lstStyle/>
        <a:p>
          <a:r>
            <a:rPr lang="en-US" dirty="0"/>
            <a:t>The Court of Auditors</a:t>
          </a:r>
        </a:p>
      </dgm:t>
    </dgm:pt>
    <dgm:pt modelId="{BBCA187E-E117-4002-A828-A30584F2997F}" type="parTrans" cxnId="{00C9AA11-6E68-4F96-A81E-C2B998ECC214}">
      <dgm:prSet/>
      <dgm:spPr/>
      <dgm:t>
        <a:bodyPr/>
        <a:lstStyle/>
        <a:p>
          <a:endParaRPr lang="en-US"/>
        </a:p>
      </dgm:t>
    </dgm:pt>
    <dgm:pt modelId="{7AD83548-40C6-4D6E-A4F9-BCCCA889E534}" type="sibTrans" cxnId="{00C9AA11-6E68-4F96-A81E-C2B998ECC214}">
      <dgm:prSet/>
      <dgm:spPr/>
      <dgm:t>
        <a:bodyPr/>
        <a:lstStyle/>
        <a:p>
          <a:endParaRPr lang="en-US"/>
        </a:p>
      </dgm:t>
    </dgm:pt>
    <dgm:pt modelId="{96EFF8B9-08C2-4C44-871B-B5FFBBE1FA6E}" type="pres">
      <dgm:prSet presAssocID="{FF416CC2-1095-4572-8FD6-984B2F6D6D33}" presName="linear" presStyleCnt="0">
        <dgm:presLayoutVars>
          <dgm:animLvl val="lvl"/>
          <dgm:resizeHandles val="exact"/>
        </dgm:presLayoutVars>
      </dgm:prSet>
      <dgm:spPr/>
    </dgm:pt>
    <dgm:pt modelId="{CF6F581B-61DB-433C-99AD-17258C58D282}" type="pres">
      <dgm:prSet presAssocID="{771F5DFE-72C3-422B-B944-D0563510AA8E}" presName="parentText" presStyleLbl="node1" presStyleIdx="0" presStyleCnt="7">
        <dgm:presLayoutVars>
          <dgm:chMax val="0"/>
          <dgm:bulletEnabled val="1"/>
        </dgm:presLayoutVars>
      </dgm:prSet>
      <dgm:spPr/>
    </dgm:pt>
    <dgm:pt modelId="{174E2B4D-9C4F-4141-9307-9E365A277015}" type="pres">
      <dgm:prSet presAssocID="{5CD38E3E-763B-409D-AC97-2E305815CA95}" presName="spacer" presStyleCnt="0"/>
      <dgm:spPr/>
    </dgm:pt>
    <dgm:pt modelId="{12FBCA21-1061-486E-B0A4-A1BBC7005A00}" type="pres">
      <dgm:prSet presAssocID="{E0F142A9-32A1-4020-BC6D-58A2B1752E4D}" presName="parentText" presStyleLbl="node1" presStyleIdx="1" presStyleCnt="7">
        <dgm:presLayoutVars>
          <dgm:chMax val="0"/>
          <dgm:bulletEnabled val="1"/>
        </dgm:presLayoutVars>
      </dgm:prSet>
      <dgm:spPr/>
    </dgm:pt>
    <dgm:pt modelId="{3F1BF7F4-81CC-44AF-98FE-B41A93AB01E8}" type="pres">
      <dgm:prSet presAssocID="{F9E85E31-F38A-4E77-B8B2-4C33AC06DA93}" presName="spacer" presStyleCnt="0"/>
      <dgm:spPr/>
    </dgm:pt>
    <dgm:pt modelId="{5E173A03-ABE0-4500-B5F4-E5A619B5AE55}" type="pres">
      <dgm:prSet presAssocID="{44ADCAF6-319A-4796-BFC8-525061202813}" presName="parentText" presStyleLbl="node1" presStyleIdx="2" presStyleCnt="7">
        <dgm:presLayoutVars>
          <dgm:chMax val="0"/>
          <dgm:bulletEnabled val="1"/>
        </dgm:presLayoutVars>
      </dgm:prSet>
      <dgm:spPr/>
    </dgm:pt>
    <dgm:pt modelId="{74946F52-4C4B-4C51-BFF8-9CAC08B74162}" type="pres">
      <dgm:prSet presAssocID="{6E0A48EA-6AFA-49A2-9C05-46E24C2423A2}" presName="spacer" presStyleCnt="0"/>
      <dgm:spPr/>
    </dgm:pt>
    <dgm:pt modelId="{95D0AE95-ACD9-487A-8690-C3A5D188D4A3}" type="pres">
      <dgm:prSet presAssocID="{8D595C54-29C9-4B78-A981-71405B06148E}" presName="parentText" presStyleLbl="node1" presStyleIdx="3" presStyleCnt="7">
        <dgm:presLayoutVars>
          <dgm:chMax val="0"/>
          <dgm:bulletEnabled val="1"/>
        </dgm:presLayoutVars>
      </dgm:prSet>
      <dgm:spPr/>
    </dgm:pt>
    <dgm:pt modelId="{67192BBD-D37D-4E1B-BD33-EC47BEEBECF3}" type="pres">
      <dgm:prSet presAssocID="{874D1D0E-C91E-473F-AFFC-E72272409396}" presName="spacer" presStyleCnt="0"/>
      <dgm:spPr/>
    </dgm:pt>
    <dgm:pt modelId="{4EE473E3-EB29-42AE-BDD4-0782318C2601}" type="pres">
      <dgm:prSet presAssocID="{4106FDC2-1272-4390-9759-992DBCBB450E}" presName="parentText" presStyleLbl="node1" presStyleIdx="4" presStyleCnt="7">
        <dgm:presLayoutVars>
          <dgm:chMax val="0"/>
          <dgm:bulletEnabled val="1"/>
        </dgm:presLayoutVars>
      </dgm:prSet>
      <dgm:spPr/>
    </dgm:pt>
    <dgm:pt modelId="{28EA0F18-0F8C-4FB0-BCE8-5FB8C75A6556}" type="pres">
      <dgm:prSet presAssocID="{926E5492-F618-4395-8CA2-EBE11F4A2DA4}" presName="spacer" presStyleCnt="0"/>
      <dgm:spPr/>
    </dgm:pt>
    <dgm:pt modelId="{6750E20F-70C6-4C8E-B64E-120D95694065}" type="pres">
      <dgm:prSet presAssocID="{D60AA39D-BA2F-4DA2-8D29-69A587701AD3}" presName="parentText" presStyleLbl="node1" presStyleIdx="5" presStyleCnt="7">
        <dgm:presLayoutVars>
          <dgm:chMax val="0"/>
          <dgm:bulletEnabled val="1"/>
        </dgm:presLayoutVars>
      </dgm:prSet>
      <dgm:spPr/>
    </dgm:pt>
    <dgm:pt modelId="{55917191-0C3A-46F0-A3A6-C23B6EDD425B}" type="pres">
      <dgm:prSet presAssocID="{455272F7-FEF1-433A-8E19-09AE113E062E}" presName="spacer" presStyleCnt="0"/>
      <dgm:spPr/>
    </dgm:pt>
    <dgm:pt modelId="{F2F9A984-B5F0-4263-A8A8-E01BB3C7C66B}" type="pres">
      <dgm:prSet presAssocID="{A261B3B2-5B87-46F5-A0F1-24823D754ECC}" presName="parentText" presStyleLbl="node1" presStyleIdx="6" presStyleCnt="7">
        <dgm:presLayoutVars>
          <dgm:chMax val="0"/>
          <dgm:bulletEnabled val="1"/>
        </dgm:presLayoutVars>
      </dgm:prSet>
      <dgm:spPr/>
    </dgm:pt>
  </dgm:ptLst>
  <dgm:cxnLst>
    <dgm:cxn modelId="{CD98D408-F74E-4CDF-BDBB-A18F444EBFE2}" srcId="{FF416CC2-1095-4572-8FD6-984B2F6D6D33}" destId="{771F5DFE-72C3-422B-B944-D0563510AA8E}" srcOrd="0" destOrd="0" parTransId="{EE379053-EF88-4D39-A961-F675DBDBF105}" sibTransId="{5CD38E3E-763B-409D-AC97-2E305815CA95}"/>
    <dgm:cxn modelId="{00C9AA11-6E68-4F96-A81E-C2B998ECC214}" srcId="{FF416CC2-1095-4572-8FD6-984B2F6D6D33}" destId="{A261B3B2-5B87-46F5-A0F1-24823D754ECC}" srcOrd="6" destOrd="0" parTransId="{BBCA187E-E117-4002-A828-A30584F2997F}" sibTransId="{7AD83548-40C6-4D6E-A4F9-BCCCA889E534}"/>
    <dgm:cxn modelId="{A1AF7014-D313-4D10-B3C0-88CDE80ED4E8}" type="presOf" srcId="{771F5DFE-72C3-422B-B944-D0563510AA8E}" destId="{CF6F581B-61DB-433C-99AD-17258C58D282}" srcOrd="0" destOrd="0" presId="urn:microsoft.com/office/officeart/2005/8/layout/vList2"/>
    <dgm:cxn modelId="{C931B335-A28F-4221-BCC2-77377FCC231A}" srcId="{FF416CC2-1095-4572-8FD6-984B2F6D6D33}" destId="{D60AA39D-BA2F-4DA2-8D29-69A587701AD3}" srcOrd="5" destOrd="0" parTransId="{72F52BBB-3551-481B-ABA6-94732867FC2E}" sibTransId="{455272F7-FEF1-433A-8E19-09AE113E062E}"/>
    <dgm:cxn modelId="{4CB5173A-CECF-49AB-AEFD-5FB72C674394}" type="presOf" srcId="{E0F142A9-32A1-4020-BC6D-58A2B1752E4D}" destId="{12FBCA21-1061-486E-B0A4-A1BBC7005A00}" srcOrd="0" destOrd="0" presId="urn:microsoft.com/office/officeart/2005/8/layout/vList2"/>
    <dgm:cxn modelId="{F237353B-019B-4800-AEF6-6726FDF5CC9F}" srcId="{FF416CC2-1095-4572-8FD6-984B2F6D6D33}" destId="{8D595C54-29C9-4B78-A981-71405B06148E}" srcOrd="3" destOrd="0" parTransId="{F76E2FA9-C24A-48A6-B533-841E95326E0E}" sibTransId="{874D1D0E-C91E-473F-AFFC-E72272409396}"/>
    <dgm:cxn modelId="{6BE1A161-56FB-4F62-A792-49F761517EF1}" srcId="{FF416CC2-1095-4572-8FD6-984B2F6D6D33}" destId="{4106FDC2-1272-4390-9759-992DBCBB450E}" srcOrd="4" destOrd="0" parTransId="{D400BAB0-73AB-435B-A118-D2AAF2B60D6D}" sibTransId="{926E5492-F618-4395-8CA2-EBE11F4A2DA4}"/>
    <dgm:cxn modelId="{404CC284-CF8B-4D81-B1F8-0D01A0D57652}" srcId="{FF416CC2-1095-4572-8FD6-984B2F6D6D33}" destId="{E0F142A9-32A1-4020-BC6D-58A2B1752E4D}" srcOrd="1" destOrd="0" parTransId="{425113B3-4F11-4638-8496-49FEB8D93DFD}" sibTransId="{F9E85E31-F38A-4E77-B8B2-4C33AC06DA93}"/>
    <dgm:cxn modelId="{27BDFB8E-50B7-4407-BDAB-49B7D6E8F2F2}" type="presOf" srcId="{FF416CC2-1095-4572-8FD6-984B2F6D6D33}" destId="{96EFF8B9-08C2-4C44-871B-B5FFBBE1FA6E}" srcOrd="0" destOrd="0" presId="urn:microsoft.com/office/officeart/2005/8/layout/vList2"/>
    <dgm:cxn modelId="{95C39994-5B78-4DD9-9F8F-1AF9507162DB}" srcId="{FF416CC2-1095-4572-8FD6-984B2F6D6D33}" destId="{44ADCAF6-319A-4796-BFC8-525061202813}" srcOrd="2" destOrd="0" parTransId="{BF1744D2-5C7E-44B4-88B9-A57E6672BE23}" sibTransId="{6E0A48EA-6AFA-49A2-9C05-46E24C2423A2}"/>
    <dgm:cxn modelId="{77F5969C-CA1C-4768-BAB2-66AD0A6E31D6}" type="presOf" srcId="{8D595C54-29C9-4B78-A981-71405B06148E}" destId="{95D0AE95-ACD9-487A-8690-C3A5D188D4A3}" srcOrd="0" destOrd="0" presId="urn:microsoft.com/office/officeart/2005/8/layout/vList2"/>
    <dgm:cxn modelId="{BED136AD-470B-451B-AC54-D21110400076}" type="presOf" srcId="{44ADCAF6-319A-4796-BFC8-525061202813}" destId="{5E173A03-ABE0-4500-B5F4-E5A619B5AE55}" srcOrd="0" destOrd="0" presId="urn:microsoft.com/office/officeart/2005/8/layout/vList2"/>
    <dgm:cxn modelId="{1C872ACB-93F7-4E28-A2B7-3119D39C7511}" type="presOf" srcId="{4106FDC2-1272-4390-9759-992DBCBB450E}" destId="{4EE473E3-EB29-42AE-BDD4-0782318C2601}" srcOrd="0" destOrd="0" presId="urn:microsoft.com/office/officeart/2005/8/layout/vList2"/>
    <dgm:cxn modelId="{61F4ACE3-6DC5-4361-95FD-119B8AA1F764}" type="presOf" srcId="{A261B3B2-5B87-46F5-A0F1-24823D754ECC}" destId="{F2F9A984-B5F0-4263-A8A8-E01BB3C7C66B}" srcOrd="0" destOrd="0" presId="urn:microsoft.com/office/officeart/2005/8/layout/vList2"/>
    <dgm:cxn modelId="{5F0C81F1-DA03-4BA6-BBE9-E275448D52CC}" type="presOf" srcId="{D60AA39D-BA2F-4DA2-8D29-69A587701AD3}" destId="{6750E20F-70C6-4C8E-B64E-120D95694065}" srcOrd="0" destOrd="0" presId="urn:microsoft.com/office/officeart/2005/8/layout/vList2"/>
    <dgm:cxn modelId="{EE82ABAD-1201-433F-A58A-12B9B4994012}" type="presParOf" srcId="{96EFF8B9-08C2-4C44-871B-B5FFBBE1FA6E}" destId="{CF6F581B-61DB-433C-99AD-17258C58D282}" srcOrd="0" destOrd="0" presId="urn:microsoft.com/office/officeart/2005/8/layout/vList2"/>
    <dgm:cxn modelId="{CE9F62AC-7454-451F-B351-700A86A0B4CD}" type="presParOf" srcId="{96EFF8B9-08C2-4C44-871B-B5FFBBE1FA6E}" destId="{174E2B4D-9C4F-4141-9307-9E365A277015}" srcOrd="1" destOrd="0" presId="urn:microsoft.com/office/officeart/2005/8/layout/vList2"/>
    <dgm:cxn modelId="{B30A8CC9-94F7-47E7-836A-0E0DC77A62E1}" type="presParOf" srcId="{96EFF8B9-08C2-4C44-871B-B5FFBBE1FA6E}" destId="{12FBCA21-1061-486E-B0A4-A1BBC7005A00}" srcOrd="2" destOrd="0" presId="urn:microsoft.com/office/officeart/2005/8/layout/vList2"/>
    <dgm:cxn modelId="{6B058989-D699-4A9C-9189-B817F16901B5}" type="presParOf" srcId="{96EFF8B9-08C2-4C44-871B-B5FFBBE1FA6E}" destId="{3F1BF7F4-81CC-44AF-98FE-B41A93AB01E8}" srcOrd="3" destOrd="0" presId="urn:microsoft.com/office/officeart/2005/8/layout/vList2"/>
    <dgm:cxn modelId="{C5D4562B-6581-4F58-BFD6-CCE1A2289DF7}" type="presParOf" srcId="{96EFF8B9-08C2-4C44-871B-B5FFBBE1FA6E}" destId="{5E173A03-ABE0-4500-B5F4-E5A619B5AE55}" srcOrd="4" destOrd="0" presId="urn:microsoft.com/office/officeart/2005/8/layout/vList2"/>
    <dgm:cxn modelId="{AAB267FC-A34F-4295-A26B-4EBBF3426AE5}" type="presParOf" srcId="{96EFF8B9-08C2-4C44-871B-B5FFBBE1FA6E}" destId="{74946F52-4C4B-4C51-BFF8-9CAC08B74162}" srcOrd="5" destOrd="0" presId="urn:microsoft.com/office/officeart/2005/8/layout/vList2"/>
    <dgm:cxn modelId="{72660189-DEFF-4D2E-AD25-806BC95EDE66}" type="presParOf" srcId="{96EFF8B9-08C2-4C44-871B-B5FFBBE1FA6E}" destId="{95D0AE95-ACD9-487A-8690-C3A5D188D4A3}" srcOrd="6" destOrd="0" presId="urn:microsoft.com/office/officeart/2005/8/layout/vList2"/>
    <dgm:cxn modelId="{A5F4F43D-5995-4390-B7B4-C99C27A33F9C}" type="presParOf" srcId="{96EFF8B9-08C2-4C44-871B-B5FFBBE1FA6E}" destId="{67192BBD-D37D-4E1B-BD33-EC47BEEBECF3}" srcOrd="7" destOrd="0" presId="urn:microsoft.com/office/officeart/2005/8/layout/vList2"/>
    <dgm:cxn modelId="{763C0CA0-D9C8-4DCD-85F2-FD26AF408914}" type="presParOf" srcId="{96EFF8B9-08C2-4C44-871B-B5FFBBE1FA6E}" destId="{4EE473E3-EB29-42AE-BDD4-0782318C2601}" srcOrd="8" destOrd="0" presId="urn:microsoft.com/office/officeart/2005/8/layout/vList2"/>
    <dgm:cxn modelId="{6057AFE2-5535-45D0-9A1D-320D2C4292E2}" type="presParOf" srcId="{96EFF8B9-08C2-4C44-871B-B5FFBBE1FA6E}" destId="{28EA0F18-0F8C-4FB0-BCE8-5FB8C75A6556}" srcOrd="9" destOrd="0" presId="urn:microsoft.com/office/officeart/2005/8/layout/vList2"/>
    <dgm:cxn modelId="{77AE1EE9-82C9-4CF8-97AF-69E5475867F3}" type="presParOf" srcId="{96EFF8B9-08C2-4C44-871B-B5FFBBE1FA6E}" destId="{6750E20F-70C6-4C8E-B64E-120D95694065}" srcOrd="10" destOrd="0" presId="urn:microsoft.com/office/officeart/2005/8/layout/vList2"/>
    <dgm:cxn modelId="{36AAA8A1-B350-4580-A98D-13F4855D2416}" type="presParOf" srcId="{96EFF8B9-08C2-4C44-871B-B5FFBBE1FA6E}" destId="{55917191-0C3A-46F0-A3A6-C23B6EDD425B}" srcOrd="11" destOrd="0" presId="urn:microsoft.com/office/officeart/2005/8/layout/vList2"/>
    <dgm:cxn modelId="{68E7325E-4076-49D4-A956-3E051F218891}" type="presParOf" srcId="{96EFF8B9-08C2-4C44-871B-B5FFBBE1FA6E}" destId="{F2F9A984-B5F0-4263-A8A8-E01BB3C7C66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897C15-D5BF-408D-8DF6-1EF51E1A43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63ABD9-B9FE-4AD8-8025-7C8239640A81}" type="pres">
      <dgm:prSet presAssocID="{C2897C15-D5BF-408D-8DF6-1EF51E1A43E1}" presName="linear" presStyleCnt="0">
        <dgm:presLayoutVars>
          <dgm:animLvl val="lvl"/>
          <dgm:resizeHandles val="exact"/>
        </dgm:presLayoutVars>
      </dgm:prSet>
      <dgm:spPr/>
    </dgm:pt>
  </dgm:ptLst>
  <dgm:cxnLst>
    <dgm:cxn modelId="{42012ED8-F441-4BB8-8AC8-4DEF0F55F742}" type="presOf" srcId="{C2897C15-D5BF-408D-8DF6-1EF51E1A43E1}" destId="{3A63ABD9-B9FE-4AD8-8025-7C8239640A8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F581B-61DB-433C-99AD-17258C58D282}">
      <dsp:nvSpPr>
        <dsp:cNvPr id="0" name=""/>
        <dsp:cNvSpPr/>
      </dsp:nvSpPr>
      <dsp:spPr>
        <a:xfrm>
          <a:off x="0" y="485570"/>
          <a:ext cx="4123951"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rgbClr val="FFFF00"/>
              </a:solidFill>
            </a:rPr>
            <a:t>The European Commission</a:t>
          </a:r>
        </a:p>
      </dsp:txBody>
      <dsp:txXfrm>
        <a:off x="31613" y="517183"/>
        <a:ext cx="4060725" cy="584369"/>
      </dsp:txXfrm>
    </dsp:sp>
    <dsp:sp modelId="{12FBCA21-1061-486E-B0A4-A1BBC7005A00}">
      <dsp:nvSpPr>
        <dsp:cNvPr id="0" name=""/>
        <dsp:cNvSpPr/>
      </dsp:nvSpPr>
      <dsp:spPr>
        <a:xfrm>
          <a:off x="0" y="1210925"/>
          <a:ext cx="4123951"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rgbClr val="FFFF00"/>
              </a:solidFill>
            </a:rPr>
            <a:t>The European Parliament</a:t>
          </a:r>
        </a:p>
      </dsp:txBody>
      <dsp:txXfrm>
        <a:off x="31613" y="1242538"/>
        <a:ext cx="4060725" cy="584369"/>
      </dsp:txXfrm>
    </dsp:sp>
    <dsp:sp modelId="{5E173A03-ABE0-4500-B5F4-E5A619B5AE55}">
      <dsp:nvSpPr>
        <dsp:cNvPr id="0" name=""/>
        <dsp:cNvSpPr/>
      </dsp:nvSpPr>
      <dsp:spPr>
        <a:xfrm>
          <a:off x="0" y="1936280"/>
          <a:ext cx="4123951"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rgbClr val="FFFF00"/>
              </a:solidFill>
            </a:rPr>
            <a:t>The Council (of Ministers)</a:t>
          </a:r>
        </a:p>
      </dsp:txBody>
      <dsp:txXfrm>
        <a:off x="31613" y="1967893"/>
        <a:ext cx="4060725" cy="584369"/>
      </dsp:txXfrm>
    </dsp:sp>
    <dsp:sp modelId="{95D0AE95-ACD9-487A-8690-C3A5D188D4A3}">
      <dsp:nvSpPr>
        <dsp:cNvPr id="0" name=""/>
        <dsp:cNvSpPr/>
      </dsp:nvSpPr>
      <dsp:spPr>
        <a:xfrm>
          <a:off x="0" y="2661635"/>
          <a:ext cx="4123951"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solidFill>
                <a:srgbClr val="FFFF00"/>
              </a:solidFill>
            </a:rPr>
            <a:t>The European Council</a:t>
          </a:r>
        </a:p>
      </dsp:txBody>
      <dsp:txXfrm>
        <a:off x="31613" y="2693248"/>
        <a:ext cx="4060725" cy="584369"/>
      </dsp:txXfrm>
    </dsp:sp>
    <dsp:sp modelId="{4EE473E3-EB29-42AE-BDD4-0782318C2601}">
      <dsp:nvSpPr>
        <dsp:cNvPr id="0" name=""/>
        <dsp:cNvSpPr/>
      </dsp:nvSpPr>
      <dsp:spPr>
        <a:xfrm>
          <a:off x="0" y="3386990"/>
          <a:ext cx="4123951"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Court of Justice</a:t>
          </a:r>
        </a:p>
      </dsp:txBody>
      <dsp:txXfrm>
        <a:off x="31613" y="3418603"/>
        <a:ext cx="4060725" cy="584369"/>
      </dsp:txXfrm>
    </dsp:sp>
    <dsp:sp modelId="{6750E20F-70C6-4C8E-B64E-120D95694065}">
      <dsp:nvSpPr>
        <dsp:cNvPr id="0" name=""/>
        <dsp:cNvSpPr/>
      </dsp:nvSpPr>
      <dsp:spPr>
        <a:xfrm>
          <a:off x="0" y="4112345"/>
          <a:ext cx="4123951"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 European Central Bank</a:t>
          </a:r>
        </a:p>
      </dsp:txBody>
      <dsp:txXfrm>
        <a:off x="31613" y="4143958"/>
        <a:ext cx="4060725" cy="584369"/>
      </dsp:txXfrm>
    </dsp:sp>
    <dsp:sp modelId="{F2F9A984-B5F0-4263-A8A8-E01BB3C7C66B}">
      <dsp:nvSpPr>
        <dsp:cNvPr id="0" name=""/>
        <dsp:cNvSpPr/>
      </dsp:nvSpPr>
      <dsp:spPr>
        <a:xfrm>
          <a:off x="0" y="4837700"/>
          <a:ext cx="4123951"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Court of Auditors</a:t>
          </a:r>
        </a:p>
      </dsp:txBody>
      <dsp:txXfrm>
        <a:off x="31613" y="4869313"/>
        <a:ext cx="4060725"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E3FB8-521E-4900-9786-DD282106827F}"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9AA34-C42E-4BE2-8A38-E141ABA62A80}" type="slidenum">
              <a:rPr lang="en-US" smtClean="0"/>
              <a:t>‹#›</a:t>
            </a:fld>
            <a:endParaRPr lang="en-US"/>
          </a:p>
        </p:txBody>
      </p:sp>
    </p:spTree>
    <p:extLst>
      <p:ext uri="{BB962C8B-B14F-4D97-AF65-F5344CB8AC3E}">
        <p14:creationId xmlns:p14="http://schemas.microsoft.com/office/powerpoint/2010/main" val="30843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playlist?list=PLUCuxEnMqUj1UPcly10-oZBXTktI36r7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effectLst/>
                <a:ea typeface="Calibri" panose="020F0502020204030204" pitchFamily="34" charset="0"/>
                <a:cs typeface="Times New Roman" panose="02020603050405020304" pitchFamily="18" charset="0"/>
              </a:rPr>
              <a:t>Hello and welcome! </a:t>
            </a:r>
          </a:p>
          <a:p>
            <a:pPr algn="just"/>
            <a:endParaRPr lang="en-GB" dirty="0">
              <a:effectLst/>
              <a:ea typeface="Calibri" panose="020F0502020204030204" pitchFamily="34" charset="0"/>
              <a:cs typeface="Times New Roman" panose="02020603050405020304" pitchFamily="18" charset="0"/>
            </a:endParaRPr>
          </a:p>
          <a:p>
            <a:pPr algn="just"/>
            <a:r>
              <a:rPr lang="en-GB" dirty="0">
                <a:effectLst/>
                <a:ea typeface="Calibri" panose="020F0502020204030204" pitchFamily="34" charset="0"/>
                <a:cs typeface="Times New Roman" panose="02020603050405020304" pitchFamily="18" charset="0"/>
              </a:rPr>
              <a:t>This is a new tool for </a:t>
            </a:r>
            <a:r>
              <a:rPr lang="en-GB" dirty="0"/>
              <a:t>professionals working with destitute mobile EU citizens</a:t>
            </a:r>
            <a:r>
              <a:rPr lang="en-GB" dirty="0">
                <a:effectLst/>
                <a:cs typeface="Times New Roman" panose="02020603050405020304" pitchFamily="18" charset="0"/>
              </a:rPr>
              <a:t>, complementary to our previous 4 modules on </a:t>
            </a:r>
            <a:r>
              <a:rPr lang="en-GB" u="sng" dirty="0">
                <a:effectLst/>
                <a:ea typeface="Calibri" panose="020F0502020204030204" pitchFamily="34" charset="0"/>
                <a:hlinkClick r:id="rId3">
                  <a:extLst>
                    <a:ext uri="{A12FA001-AC4F-418D-AE19-62706E023703}">
                      <ahyp:hlinkClr xmlns:ahyp="http://schemas.microsoft.com/office/drawing/2018/hyperlinkcolor" val="tx"/>
                    </a:ext>
                  </a:extLst>
                </a:hlinkClick>
              </a:rPr>
              <a:t>EU Free Movement Guide - FEANTSA - YouTube</a:t>
            </a:r>
            <a:r>
              <a:rPr lang="en-GB" dirty="0">
                <a:effectLst/>
                <a:ea typeface="Calibri" panose="020F0502020204030204" pitchFamily="34" charset="0"/>
              </a:rPr>
              <a:t> . </a:t>
            </a:r>
            <a:r>
              <a:rPr lang="en-GB" dirty="0">
                <a:effectLst/>
                <a:ea typeface="Calibri" panose="020F0502020204030204" pitchFamily="34" charset="0"/>
                <a:cs typeface="Times New Roman" panose="02020603050405020304" pitchFamily="18" charset="0"/>
              </a:rPr>
              <a:t>In this training we will present general information on the European Union law. </a:t>
            </a:r>
          </a:p>
          <a:p>
            <a:pPr algn="just"/>
            <a:endParaRPr lang="en-GB" dirty="0">
              <a:effectLst/>
              <a:ea typeface="Calibri" panose="020F0502020204030204" pitchFamily="34" charset="0"/>
              <a:cs typeface="Times New Roman" panose="02020603050405020304" pitchFamily="18" charset="0"/>
            </a:endParaRPr>
          </a:p>
          <a:p>
            <a:pPr algn="just"/>
            <a:r>
              <a:rPr lang="en-GB" dirty="0">
                <a:effectLst/>
                <a:ea typeface="Calibri" panose="020F0502020204030204" pitchFamily="34" charset="0"/>
                <a:cs typeface="Times New Roman" panose="02020603050405020304" pitchFamily="18" charset="0"/>
              </a:rPr>
              <a:t>The first training module contains a brief introduction to the main principles and notions governing European Union law. In the second training module, we will look at </a:t>
            </a:r>
            <a:r>
              <a:rPr lang="en-GB" i="0" dirty="0">
                <a:effectLst/>
                <a:ea typeface="Calibri" panose="020F0502020204030204" pitchFamily="34" charset="0"/>
                <a:cs typeface="Times New Roman" panose="02020603050405020304" pitchFamily="18" charset="0"/>
              </a:rPr>
              <a:t>t</a:t>
            </a:r>
            <a:r>
              <a:rPr lang="en-GB" i="0" dirty="0">
                <a:effectLst/>
                <a:ea typeface="Times New Roman" panose="02020603050405020304" pitchFamily="18" charset="0"/>
              </a:rPr>
              <a:t>he Relationship between EU law and national laws and i</a:t>
            </a:r>
            <a:r>
              <a:rPr lang="en-GB" i="0" dirty="0">
                <a:effectLst/>
                <a:ea typeface="Calibri" panose="020F0502020204030204" pitchFamily="34" charset="0"/>
                <a:cs typeface="Times New Roman" panose="02020603050405020304" pitchFamily="18" charset="0"/>
              </a:rPr>
              <a:t>n </a:t>
            </a:r>
            <a:r>
              <a:rPr lang="en-GB" dirty="0">
                <a:effectLst/>
                <a:ea typeface="Calibri" panose="020F0502020204030204" pitchFamily="34" charset="0"/>
                <a:cs typeface="Times New Roman" panose="02020603050405020304" pitchFamily="18" charset="0"/>
              </a:rPr>
              <a:t>the third training module, we will learn </a:t>
            </a:r>
            <a:r>
              <a:rPr lang="en-GB" i="0" dirty="0">
                <a:effectLst/>
                <a:ea typeface="Calibri" panose="020F0502020204030204" pitchFamily="34" charset="0"/>
                <a:cs typeface="Times New Roman" panose="02020603050405020304" pitchFamily="18" charset="0"/>
              </a:rPr>
              <a:t>about</a:t>
            </a:r>
            <a:r>
              <a:rPr lang="en-GB" i="0" dirty="0">
                <a:effectLst/>
                <a:ea typeface="Times New Roman" panose="02020603050405020304" pitchFamily="18" charset="0"/>
              </a:rPr>
              <a:t> the powers and procedures of the Court of Justice of the EU</a:t>
            </a:r>
            <a:r>
              <a:rPr lang="en-GB" i="0" dirty="0">
                <a:effectLst/>
                <a:ea typeface="Calibri" panose="020F0502020204030204" pitchFamily="34" charset="0"/>
                <a:cs typeface="Times New Roman" panose="02020603050405020304" pitchFamily="18" charset="0"/>
              </a:rPr>
              <a:t>.</a:t>
            </a:r>
            <a:endParaRPr lang="es-ES" i="0" dirty="0">
              <a:effectLst/>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endParaRPr lang="en-GB" dirty="0"/>
          </a:p>
          <a:p>
            <a:pPr marL="0" marR="0" lvl="0" indent="0" algn="just" defTabSz="914400" rtl="0" eaLnBrk="1" fontAlgn="auto" latinLnBrk="0" hangingPunct="1">
              <a:spcBef>
                <a:spcPts val="0"/>
              </a:spcBef>
              <a:spcAft>
                <a:spcPts val="0"/>
              </a:spcAft>
              <a:buClrTx/>
              <a:buSzTx/>
              <a:buFontTx/>
              <a:buNone/>
              <a:tabLst/>
              <a:defRPr/>
            </a:pPr>
            <a:r>
              <a:rPr lang="en-GB" dirty="0"/>
              <a:t>We hope you will enjoy the modules and find this tool useful!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A9AA34-C42E-4BE2-8A38-E141ABA62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15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In 1957 the six founding Member States signed the Treaty of Rome establishing the European Economic Community</a:t>
            </a:r>
            <a:r>
              <a:rPr lang="en-US" sz="1200" dirty="0"/>
              <a:t> (EEC). </a:t>
            </a:r>
            <a:r>
              <a:rPr lang="en-GB" sz="1200" kern="1200" dirty="0">
                <a:effectLst/>
                <a:ea typeface="+mn-ea"/>
                <a:cs typeface="+mn-cs"/>
              </a:rPr>
              <a:t>Several treaties followed (Maastricht, Amsterdam, Nice and the aborted Constitutional Treaty) which progressively expanded the powers and the role of the EU Parliament and established the EU citizenship and the EURO zone. These treaties also specified the scope of EU competences and increased the use of the qualified majority in decision making.</a:t>
            </a:r>
          </a:p>
          <a:p>
            <a:pPr algn="just"/>
            <a:endParaRPr lang="en-GB" sz="1200" kern="1200" dirty="0">
              <a:effectLst/>
              <a:ea typeface="+mn-ea"/>
              <a:cs typeface="+mn-cs"/>
            </a:endParaRPr>
          </a:p>
          <a:p>
            <a:pPr marL="0" marR="0" lvl="0" indent="0" algn="just" defTabSz="914400" rtl="0" eaLnBrk="1" fontAlgn="auto" latinLnBrk="0" hangingPunct="1">
              <a:spcBef>
                <a:spcPts val="0"/>
              </a:spcBef>
              <a:spcAft>
                <a:spcPts val="0"/>
              </a:spcAft>
              <a:buClrTx/>
              <a:buSzTx/>
              <a:buFontTx/>
              <a:buNone/>
              <a:tabLst/>
              <a:defRPr/>
            </a:pPr>
            <a:r>
              <a:rPr lang="en-GB" sz="1200" kern="1200" dirty="0">
                <a:effectLst/>
                <a:ea typeface="+mn-ea"/>
                <a:cs typeface="+mn-cs"/>
              </a:rPr>
              <a:t>In 2007, the Lisbon treaty was adopted, which is currently in force and has repealed all the previous Treaties. It is composed of 2 treaties (conventionally referred to as the EU Treaties, or simply the Treaties) which represent the institutional framework of the EU. </a:t>
            </a:r>
          </a:p>
          <a:p>
            <a:pPr marL="0" marR="0" lvl="0" indent="0" algn="just" defTabSz="914400" rtl="0" eaLnBrk="1" fontAlgn="auto" latinLnBrk="0" hangingPunct="1">
              <a:spcBef>
                <a:spcPts val="0"/>
              </a:spcBef>
              <a:spcAft>
                <a:spcPts val="0"/>
              </a:spcAft>
              <a:buClrTx/>
              <a:buSzTx/>
              <a:buFontTx/>
              <a:buNone/>
              <a:tabLst/>
              <a:defRPr/>
            </a:pPr>
            <a:endParaRPr lang="en-GB" b="0" i="0" dirty="0">
              <a:effectLst/>
            </a:endParaRPr>
          </a:p>
          <a:p>
            <a:pPr algn="just"/>
            <a:r>
              <a:rPr lang="en-GB" sz="1200" kern="1200" dirty="0">
                <a:effectLst/>
                <a:ea typeface="+mn-ea"/>
                <a:cs typeface="+mn-cs"/>
              </a:rPr>
              <a:t>These two treaties are: </a:t>
            </a:r>
          </a:p>
          <a:p>
            <a:pPr marL="171450" indent="-171450" algn="just">
              <a:buFont typeface="Arial" panose="020B0604020202020204" pitchFamily="34" charset="0"/>
              <a:buChar char="•"/>
            </a:pPr>
            <a:r>
              <a:rPr lang="en-GB" sz="1200" kern="1200" dirty="0">
                <a:effectLst/>
                <a:ea typeface="+mn-ea"/>
                <a:cs typeface="+mn-cs"/>
              </a:rPr>
              <a:t>The Treaty on the European Union which specifies the democratic principles, The Foreign and Security Policy and the defence Policy of the EU.</a:t>
            </a:r>
          </a:p>
          <a:p>
            <a:pPr marL="171450" indent="-171450" algn="just">
              <a:buFont typeface="Arial" panose="020B0604020202020204" pitchFamily="34" charset="0"/>
              <a:buChar char="•"/>
            </a:pPr>
            <a:r>
              <a:rPr lang="en-GB" sz="1200" kern="1200" dirty="0">
                <a:effectLst/>
                <a:ea typeface="+mn-ea"/>
                <a:cs typeface="+mn-cs"/>
              </a:rPr>
              <a:t>The Treaty on the Functioning of the European Union which includes all the working rules of the EU and </a:t>
            </a:r>
            <a:r>
              <a:rPr lang="en-GB" b="0" i="0" dirty="0">
                <a:effectLst/>
              </a:rPr>
              <a:t>set out the distribution of competences between the EU and Members States and the powers of the institutions to implement EU policies.</a:t>
            </a:r>
            <a:endParaRPr lang="en-GB" sz="1200" kern="1200" dirty="0">
              <a:effectLst/>
              <a:ea typeface="+mn-ea"/>
              <a:cs typeface="+mn-cs"/>
            </a:endParaRPr>
          </a:p>
        </p:txBody>
      </p:sp>
      <p:sp>
        <p:nvSpPr>
          <p:cNvPr id="4" name="Slide Number Placeholder 3"/>
          <p:cNvSpPr>
            <a:spLocks noGrp="1"/>
          </p:cNvSpPr>
          <p:nvPr>
            <p:ph type="sldNum" sz="quarter" idx="5"/>
          </p:nvPr>
        </p:nvSpPr>
        <p:spPr/>
        <p:txBody>
          <a:bodyPr/>
          <a:lstStyle/>
          <a:p>
            <a:fld id="{D0A9AA34-C42E-4BE2-8A38-E141ABA62A80}" type="slidenum">
              <a:rPr lang="en-US" smtClean="0"/>
              <a:t>10</a:t>
            </a:fld>
            <a:endParaRPr lang="en-US"/>
          </a:p>
        </p:txBody>
      </p:sp>
    </p:spTree>
    <p:extLst>
      <p:ext uri="{BB962C8B-B14F-4D97-AF65-F5344CB8AC3E}">
        <p14:creationId xmlns:p14="http://schemas.microsoft.com/office/powerpoint/2010/main" val="298945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According to the Treaties, the institutional framework of the EU comprises 7 institutions:</a:t>
            </a:r>
          </a:p>
          <a:p>
            <a:pPr algn="just">
              <a:buFont typeface="Arial" panose="020B0604020202020204" pitchFamily="34" charset="0"/>
              <a:buChar char="•"/>
            </a:pPr>
            <a:r>
              <a:rPr lang="en-GB" b="0" i="0" dirty="0">
                <a:effectLst/>
              </a:rPr>
              <a:t> the European Parliament;</a:t>
            </a:r>
          </a:p>
          <a:p>
            <a:pPr algn="just">
              <a:buFont typeface="Arial" panose="020B0604020202020204" pitchFamily="34" charset="0"/>
              <a:buChar char="•"/>
            </a:pPr>
            <a:r>
              <a:rPr lang="en-GB" b="0" i="0" dirty="0">
                <a:effectLst/>
              </a:rPr>
              <a:t> the European Council;</a:t>
            </a:r>
          </a:p>
          <a:p>
            <a:pPr algn="just">
              <a:buFont typeface="Arial" panose="020B0604020202020204" pitchFamily="34" charset="0"/>
              <a:buChar char="•"/>
            </a:pPr>
            <a:r>
              <a:rPr lang="en-GB" b="0" i="0" dirty="0">
                <a:effectLst/>
              </a:rPr>
              <a:t> the Council of the European Union or the Council of Ministers (often simply called ‘the Council’);</a:t>
            </a:r>
          </a:p>
          <a:p>
            <a:pPr algn="just">
              <a:buFont typeface="Arial" panose="020B0604020202020204" pitchFamily="34" charset="0"/>
              <a:buChar char="•"/>
            </a:pPr>
            <a:r>
              <a:rPr lang="en-GB" b="0" i="0" dirty="0">
                <a:effectLst/>
              </a:rPr>
              <a:t> the European Commission;</a:t>
            </a:r>
          </a:p>
          <a:p>
            <a:pPr algn="just">
              <a:buFont typeface="Arial" panose="020B0604020202020204" pitchFamily="34" charset="0"/>
              <a:buChar char="•"/>
            </a:pPr>
            <a:r>
              <a:rPr lang="en-GB" b="0" i="0" dirty="0">
                <a:effectLst/>
              </a:rPr>
              <a:t> the Court of Justice of the European Union;</a:t>
            </a:r>
          </a:p>
          <a:p>
            <a:pPr algn="just">
              <a:buFont typeface="Arial" panose="020B0604020202020204" pitchFamily="34" charset="0"/>
              <a:buChar char="•"/>
            </a:pPr>
            <a:r>
              <a:rPr lang="en-GB" b="0" i="0" dirty="0">
                <a:effectLst/>
              </a:rPr>
              <a:t> the European Central Bank;</a:t>
            </a:r>
          </a:p>
          <a:p>
            <a:pPr algn="just">
              <a:buFont typeface="Arial" panose="020B0604020202020204" pitchFamily="34" charset="0"/>
              <a:buChar char="•"/>
            </a:pPr>
            <a:r>
              <a:rPr lang="en-GB" b="0" i="0" dirty="0">
                <a:effectLst/>
              </a:rPr>
              <a:t> the Court of Auditors.</a:t>
            </a:r>
          </a:p>
          <a:p>
            <a:pPr algn="just">
              <a:buFont typeface="Arial" panose="020B0604020202020204" pitchFamily="34" charset="0"/>
              <a:buNone/>
            </a:pPr>
            <a:endParaRPr lang="en-GB" b="0" i="0" dirty="0">
              <a:effectLst/>
            </a:endParaRPr>
          </a:p>
          <a:p>
            <a:pPr algn="just">
              <a:buFont typeface="Arial" panose="020B0604020202020204" pitchFamily="34" charset="0"/>
              <a:buNone/>
            </a:pPr>
            <a:r>
              <a:rPr lang="en-GB" b="0" i="0" dirty="0">
                <a:effectLst/>
              </a:rPr>
              <a:t>In this module we will look in detail only at the first 4 institutions, which are the political institutions of the EU. The European Council and the Council of the European Union are two different EU institutions and must not be confounded with the Council of Europe which is a third regional organisation and not an EU institution. The Court of Justice will be the subject of the third module.</a:t>
            </a:r>
          </a:p>
          <a:p>
            <a:pPr algn="just">
              <a:buFont typeface="Arial" panose="020B0604020202020204" pitchFamily="34" charset="0"/>
              <a:buNone/>
            </a:pPr>
            <a:r>
              <a:rPr lang="en-GB" b="0" i="0" dirty="0">
                <a:effectLst/>
              </a:rPr>
              <a:t>The European Central bank and the Court of Auditors are technical institutions and are beyond the scope of our presentation.</a:t>
            </a:r>
          </a:p>
        </p:txBody>
      </p:sp>
      <p:sp>
        <p:nvSpPr>
          <p:cNvPr id="4" name="Slide Number Placeholder 3"/>
          <p:cNvSpPr>
            <a:spLocks noGrp="1"/>
          </p:cNvSpPr>
          <p:nvPr>
            <p:ph type="sldNum" sz="quarter" idx="5"/>
          </p:nvPr>
        </p:nvSpPr>
        <p:spPr/>
        <p:txBody>
          <a:bodyPr/>
          <a:lstStyle/>
          <a:p>
            <a:fld id="{D0A9AA34-C42E-4BE2-8A38-E141ABA62A80}" type="slidenum">
              <a:rPr lang="en-US" smtClean="0"/>
              <a:t>11</a:t>
            </a:fld>
            <a:endParaRPr lang="en-US"/>
          </a:p>
        </p:txBody>
      </p:sp>
    </p:spTree>
    <p:extLst>
      <p:ext uri="{BB962C8B-B14F-4D97-AF65-F5344CB8AC3E}">
        <p14:creationId xmlns:p14="http://schemas.microsoft.com/office/powerpoint/2010/main" val="311472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The European Council is composed by the heads of state or government of each EU member state plus the president of the European Council and the president of the European Commission. </a:t>
            </a:r>
          </a:p>
          <a:p>
            <a:pPr algn="just"/>
            <a:endParaRPr lang="en-GB" b="0" i="0" dirty="0">
              <a:effectLst/>
            </a:endParaRPr>
          </a:p>
          <a:p>
            <a:pPr algn="just"/>
            <a:r>
              <a:rPr lang="en-GB" b="0" i="0" dirty="0">
                <a:effectLst/>
              </a:rPr>
              <a:t>It is the EU institution that sets out the EU’s political direction and priorities. </a:t>
            </a:r>
          </a:p>
          <a:p>
            <a:pPr algn="just"/>
            <a:endParaRPr lang="en-US" dirty="0"/>
          </a:p>
          <a:p>
            <a:pPr algn="just"/>
            <a:r>
              <a:rPr lang="en-US" dirty="0"/>
              <a:t>The President is elected by the European Council for a period of two years and a half, with the role of chairing the meetings, cooperating with other institutions and representing the EU externally for Foreign and Security Policy. The president does not participate in the voting within the European Council.</a:t>
            </a:r>
          </a:p>
          <a:p>
            <a:pPr algn="just"/>
            <a:endParaRPr lang="en-US" dirty="0"/>
          </a:p>
          <a:p>
            <a:pPr algn="just"/>
            <a:r>
              <a:rPr lang="en-US" dirty="0"/>
              <a:t>Decisions within the European Council are confidential and are generally taken by consensus. The European Council must meet at least 4 times a year.</a:t>
            </a:r>
          </a:p>
        </p:txBody>
      </p:sp>
      <p:sp>
        <p:nvSpPr>
          <p:cNvPr id="4" name="Slide Number Placeholder 3"/>
          <p:cNvSpPr>
            <a:spLocks noGrp="1"/>
          </p:cNvSpPr>
          <p:nvPr>
            <p:ph type="sldNum" sz="quarter" idx="5"/>
          </p:nvPr>
        </p:nvSpPr>
        <p:spPr/>
        <p:txBody>
          <a:bodyPr/>
          <a:lstStyle/>
          <a:p>
            <a:fld id="{D0A9AA34-C42E-4BE2-8A38-E141ABA62A80}" type="slidenum">
              <a:rPr lang="en-US" smtClean="0"/>
              <a:t>12</a:t>
            </a:fld>
            <a:endParaRPr lang="en-US"/>
          </a:p>
        </p:txBody>
      </p:sp>
    </p:spTree>
    <p:extLst>
      <p:ext uri="{BB962C8B-B14F-4D97-AF65-F5344CB8AC3E}">
        <p14:creationId xmlns:p14="http://schemas.microsoft.com/office/powerpoint/2010/main" val="229534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noProof="0" dirty="0"/>
              <a:t>The European Council decides the main lines of the EU policies for the future but does not design laws (but it can propose laws to the EU Commission).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noProof="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noProof="0" dirty="0"/>
              <a:t>The European Council was institutionalized by the Treaty of Lisbon which recognized it as a full institution. It also became the most influential institution. The Council of Ministers, being composed by national ministers, always follows the indications of the European Council. It is therefore very difficult for the EU Commission and EU Parliament to not follow the policy objectives indicated by the European Council.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noProof="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noProof="0" dirty="0"/>
              <a:t>The European Council sets the foreign and Security policy. It also discusses pressing issues (such as the ‘Refugee Crisis’ or Brexit), decides on institutional reforms and on the accession of new member States.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noProof="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noProof="0" dirty="0"/>
              <a:t>It proposes the president and appoints members of the European Commission.</a:t>
            </a:r>
          </a:p>
        </p:txBody>
      </p:sp>
      <p:sp>
        <p:nvSpPr>
          <p:cNvPr id="4" name="Slide Number Placeholder 3"/>
          <p:cNvSpPr>
            <a:spLocks noGrp="1"/>
          </p:cNvSpPr>
          <p:nvPr>
            <p:ph type="sldNum" sz="quarter" idx="5"/>
          </p:nvPr>
        </p:nvSpPr>
        <p:spPr/>
        <p:txBody>
          <a:bodyPr/>
          <a:lstStyle/>
          <a:p>
            <a:fld id="{D0A9AA34-C42E-4BE2-8A38-E141ABA62A80}" type="slidenum">
              <a:rPr lang="en-US" smtClean="0"/>
              <a:t>13</a:t>
            </a:fld>
            <a:endParaRPr lang="en-US"/>
          </a:p>
        </p:txBody>
      </p:sp>
    </p:spTree>
    <p:extLst>
      <p:ext uri="{BB962C8B-B14F-4D97-AF65-F5344CB8AC3E}">
        <p14:creationId xmlns:p14="http://schemas.microsoft.com/office/powerpoint/2010/main" val="26714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The European Commission represents the interests of the EU. </a:t>
            </a:r>
          </a:p>
          <a:p>
            <a:pPr algn="just"/>
            <a:endParaRPr lang="en-GB" b="0" i="0" dirty="0">
              <a:effectLst/>
            </a:endParaRPr>
          </a:p>
          <a:p>
            <a:pPr algn="just"/>
            <a:r>
              <a:rPr lang="en-GB" b="0" i="0" dirty="0">
                <a:effectLst/>
              </a:rPr>
              <a:t>It is made up of 27 commissioners (one from each member state) and it is based in Brussels. Commissioners are independent from their home national governments. After European Elections, the President of the European Commission is proposed by the European Council and approved by the European Parliament. Then, each member state nominates a commissioner that is approved by the European Parliament and appointed by the European Council. </a:t>
            </a:r>
          </a:p>
          <a:p>
            <a:pPr algn="just"/>
            <a:endParaRPr lang="en-GB" b="0" i="0" dirty="0">
              <a:effectLst/>
            </a:endParaRPr>
          </a:p>
          <a:p>
            <a:pPr algn="just"/>
            <a:r>
              <a:rPr lang="en-GB" b="0" i="0" dirty="0">
                <a:effectLst/>
              </a:rPr>
              <a:t>The term of office of the European Commission is 5 years.</a:t>
            </a:r>
          </a:p>
          <a:p>
            <a:pPr algn="just"/>
            <a:endParaRPr lang="en-GB" b="0" i="0" dirty="0">
              <a:effectLst/>
            </a:endParaRPr>
          </a:p>
          <a:p>
            <a:pPr algn="just"/>
            <a:r>
              <a:rPr lang="en-GB" b="0" i="0" dirty="0">
                <a:effectLst/>
              </a:rPr>
              <a:t>Commissioners do not represent their countries. Instead, each one has a field of responsibility (as a national minister) for the execution of tasks conferred by the European Commission. What are these tasks?</a:t>
            </a:r>
          </a:p>
          <a:p>
            <a:endParaRPr lang="en-US" dirty="0"/>
          </a:p>
        </p:txBody>
      </p:sp>
      <p:sp>
        <p:nvSpPr>
          <p:cNvPr id="4" name="Slide Number Placeholder 3"/>
          <p:cNvSpPr>
            <a:spLocks noGrp="1"/>
          </p:cNvSpPr>
          <p:nvPr>
            <p:ph type="sldNum" sz="quarter" idx="5"/>
          </p:nvPr>
        </p:nvSpPr>
        <p:spPr/>
        <p:txBody>
          <a:bodyPr/>
          <a:lstStyle/>
          <a:p>
            <a:fld id="{D0A9AA34-C42E-4BE2-8A38-E141ABA62A80}" type="slidenum">
              <a:rPr lang="en-US" smtClean="0"/>
              <a:t>14</a:t>
            </a:fld>
            <a:endParaRPr lang="en-US"/>
          </a:p>
        </p:txBody>
      </p:sp>
    </p:spTree>
    <p:extLst>
      <p:ext uri="{BB962C8B-B14F-4D97-AF65-F5344CB8AC3E}">
        <p14:creationId xmlns:p14="http://schemas.microsoft.com/office/powerpoint/2010/main" val="2614284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In a nutshell, the Commission is responsible for initiating laws, enforcing the laws of the EU and managing EU’s policies.</a:t>
            </a:r>
          </a:p>
          <a:p>
            <a:pPr algn="just"/>
            <a:endParaRPr lang="en-GB" b="0" i="0" dirty="0">
              <a:effectLst/>
            </a:endParaRPr>
          </a:p>
          <a:p>
            <a:pPr algn="just"/>
            <a:r>
              <a:rPr lang="en-GB" b="0" i="0" dirty="0">
                <a:effectLst/>
              </a:rPr>
              <a:t>Concerning legislation, the Commission makes proposals for laws that are sent to the EU Parliament and to the Council for approval. We will see later in detail how EU laws are adopted.</a:t>
            </a:r>
          </a:p>
          <a:p>
            <a:pPr algn="just"/>
            <a:endParaRPr lang="en-GB" b="0" i="0" dirty="0">
              <a:effectLst/>
            </a:endParaRPr>
          </a:p>
          <a:p>
            <a:pPr algn="just"/>
            <a:r>
              <a:rPr lang="en-GB" b="0" i="0" dirty="0">
                <a:effectLst/>
              </a:rPr>
              <a:t>The Commission is the Guardian of the Treaties and has the power to monitor enforcement of EU law and to take actions against businesses or states that are failing to comply with EU law.</a:t>
            </a:r>
          </a:p>
          <a:p>
            <a:pPr algn="just"/>
            <a:endParaRPr lang="en-GB" b="0" i="0" dirty="0">
              <a:effectLst/>
            </a:endParaRPr>
          </a:p>
          <a:p>
            <a:pPr algn="just">
              <a:buFont typeface="Arial" panose="020B0604020202020204" pitchFamily="34" charset="0"/>
              <a:buNone/>
            </a:pPr>
            <a:r>
              <a:rPr lang="en-GB" b="0" i="0" dirty="0">
                <a:effectLst/>
              </a:rPr>
              <a:t>The Commission is also the executive of the EU. It manages policies and drafts budgets and has executive powers in the field of competition and agriculture.</a:t>
            </a:r>
          </a:p>
          <a:p>
            <a:pPr algn="just">
              <a:buFont typeface="Arial" panose="020B0604020202020204" pitchFamily="34" charset="0"/>
              <a:buNone/>
            </a:pPr>
            <a:endParaRPr lang="en-GB" b="0" i="0" dirty="0">
              <a:effectLst/>
            </a:endParaRPr>
          </a:p>
          <a:p>
            <a:pPr algn="just">
              <a:buFont typeface="Arial" panose="020B0604020202020204" pitchFamily="34" charset="0"/>
              <a:buNone/>
            </a:pPr>
            <a:r>
              <a:rPr lang="en-GB" b="0" i="0" dirty="0">
                <a:effectLst/>
              </a:rPr>
              <a:t>In terms of representation, the Commission represents the EU in negotiations with other countries or organisations.</a:t>
            </a:r>
          </a:p>
          <a:p>
            <a:endParaRPr lang="en-US" dirty="0"/>
          </a:p>
        </p:txBody>
      </p:sp>
      <p:sp>
        <p:nvSpPr>
          <p:cNvPr id="4" name="Slide Number Placeholder 3"/>
          <p:cNvSpPr>
            <a:spLocks noGrp="1"/>
          </p:cNvSpPr>
          <p:nvPr>
            <p:ph type="sldNum" sz="quarter" idx="5"/>
          </p:nvPr>
        </p:nvSpPr>
        <p:spPr/>
        <p:txBody>
          <a:bodyPr/>
          <a:lstStyle/>
          <a:p>
            <a:fld id="{D0A9AA34-C42E-4BE2-8A38-E141ABA62A80}" type="slidenum">
              <a:rPr lang="en-US" smtClean="0"/>
              <a:t>15</a:t>
            </a:fld>
            <a:endParaRPr lang="en-US"/>
          </a:p>
        </p:txBody>
      </p:sp>
    </p:spTree>
    <p:extLst>
      <p:ext uri="{BB962C8B-B14F-4D97-AF65-F5344CB8AC3E}">
        <p14:creationId xmlns:p14="http://schemas.microsoft.com/office/powerpoint/2010/main" val="3439378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The European Parliament is the only directly elected body within the EU. It represents the citizens of the European Union.</a:t>
            </a:r>
          </a:p>
          <a:p>
            <a:pPr algn="just"/>
            <a:endParaRPr lang="en-GB" b="0" i="0" dirty="0">
              <a:effectLst/>
            </a:endParaRPr>
          </a:p>
          <a:p>
            <a:pPr algn="just"/>
            <a:r>
              <a:rPr lang="en-GB" b="0" i="0" dirty="0">
                <a:effectLst/>
              </a:rPr>
              <a:t>The Parliament has 705 seats and European Elections are organised to elect the its members (also called MEPs) in all member states every 5 years. The number of MEPs for each member state is proportional to their total population. No country can have less than 6 MEPs or more than 96 MEPs. The Parliament elects its own president for a term of 2 and half years. </a:t>
            </a:r>
          </a:p>
          <a:p>
            <a:pPr algn="just"/>
            <a:endParaRPr lang="en-GB" b="0" i="0" dirty="0">
              <a:effectLst/>
            </a:endParaRPr>
          </a:p>
          <a:p>
            <a:pPr algn="just"/>
            <a:r>
              <a:rPr lang="en-GB" b="0" i="0" dirty="0">
                <a:effectLst/>
              </a:rPr>
              <a:t>MEPs join groups of the same political family (Socialists and Democrats, </a:t>
            </a:r>
            <a:r>
              <a:rPr lang="de-DE" altLang="en-US" sz="1200" dirty="0"/>
              <a:t>European </a:t>
            </a:r>
            <a:r>
              <a:rPr lang="de-DE" altLang="en-US" sz="1200" dirty="0" err="1"/>
              <a:t>People‘s</a:t>
            </a:r>
            <a:r>
              <a:rPr lang="de-DE" altLang="en-US" sz="1200" dirty="0"/>
              <a:t> Party </a:t>
            </a:r>
            <a:r>
              <a:rPr lang="en-GB" b="0" i="0" dirty="0">
                <a:effectLst/>
              </a:rPr>
              <a:t>, liberals, Greens). </a:t>
            </a:r>
            <a:r>
              <a:rPr lang="en-GB" b="0" i="0" strike="noStrike" dirty="0">
                <a:effectLst/>
              </a:rPr>
              <a:t>They generally do not vote with the other Members of the EU parliament from the same Member State but with their European colleagues from the same political group (this means that for example a French socialist MEP will vote together with the European Socialist Group and not with French members of the European People’s Party). </a:t>
            </a:r>
          </a:p>
          <a:p>
            <a:pPr algn="just"/>
            <a:endParaRPr lang="en-GB" b="0" i="0" dirty="0">
              <a:effectLst/>
            </a:endParaRPr>
          </a:p>
          <a:p>
            <a:pPr algn="just"/>
            <a:r>
              <a:rPr lang="en-GB" b="0" i="0" dirty="0">
                <a:effectLst/>
              </a:rPr>
              <a:t>Decisions are taken on a simple majority.</a:t>
            </a:r>
          </a:p>
        </p:txBody>
      </p:sp>
      <p:sp>
        <p:nvSpPr>
          <p:cNvPr id="4" name="Slide Number Placeholder 3"/>
          <p:cNvSpPr>
            <a:spLocks noGrp="1"/>
          </p:cNvSpPr>
          <p:nvPr>
            <p:ph type="sldNum" sz="quarter" idx="5"/>
          </p:nvPr>
        </p:nvSpPr>
        <p:spPr/>
        <p:txBody>
          <a:bodyPr/>
          <a:lstStyle/>
          <a:p>
            <a:fld id="{D0A9AA34-C42E-4BE2-8A38-E141ABA62A80}" type="slidenum">
              <a:rPr lang="en-US" smtClean="0"/>
              <a:t>16</a:t>
            </a:fld>
            <a:endParaRPr lang="en-US"/>
          </a:p>
        </p:txBody>
      </p:sp>
    </p:spTree>
    <p:extLst>
      <p:ext uri="{BB962C8B-B14F-4D97-AF65-F5344CB8AC3E}">
        <p14:creationId xmlns:p14="http://schemas.microsoft.com/office/powerpoint/2010/main" val="3943507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spcBef>
                <a:spcPts val="0"/>
              </a:spcBef>
              <a:spcAft>
                <a:spcPts val="0"/>
              </a:spcAft>
              <a:buClrTx/>
              <a:buSzTx/>
              <a:buFontTx/>
              <a:buNone/>
              <a:tabLst/>
              <a:defRPr/>
            </a:pPr>
            <a:r>
              <a:rPr lang="en-US" dirty="0"/>
              <a:t>The EP shares the legislative power with the Council in the framework of the ordinary legal procedure and the special legal procedure. </a:t>
            </a:r>
            <a:r>
              <a:rPr lang="en-GB" b="0" i="0" dirty="0">
                <a:effectLst/>
              </a:rPr>
              <a:t>Unlike most national parliaments, the European Parliament cannot initiate legislation, but it may ask the Commission to initiate laws.</a:t>
            </a:r>
          </a:p>
          <a:p>
            <a:pPr algn="just"/>
            <a:endParaRPr lang="en-US" dirty="0"/>
          </a:p>
          <a:p>
            <a:pPr algn="just"/>
            <a:r>
              <a:rPr lang="en-US" dirty="0"/>
              <a:t>The EP decides the expenditure and establishes the annual budget of the Union.</a:t>
            </a:r>
          </a:p>
          <a:p>
            <a:pPr algn="just"/>
            <a:endParaRPr lang="en-US" dirty="0"/>
          </a:p>
          <a:p>
            <a:pPr algn="just"/>
            <a:r>
              <a:rPr lang="en-US" dirty="0"/>
              <a:t>The EP holds the EU Commission accountable and can inquire on the operation of the EU Commission through </a:t>
            </a:r>
            <a:r>
              <a:rPr lang="en-GB" b="0" i="0" dirty="0">
                <a:effectLst/>
              </a:rPr>
              <a:t>written or oral questions.</a:t>
            </a:r>
            <a:endParaRPr lang="en-US" dirty="0"/>
          </a:p>
          <a:p>
            <a:pPr algn="just"/>
            <a:endParaRPr lang="en-US" dirty="0"/>
          </a:p>
          <a:p>
            <a:pPr algn="just"/>
            <a:r>
              <a:rPr lang="en-US" dirty="0"/>
              <a:t>The EP must approve the members and the president of the EU Commission.</a:t>
            </a:r>
          </a:p>
          <a:p>
            <a:pPr algn="l">
              <a:buFont typeface="Arial" panose="020B0604020202020204" pitchFamily="34" charset="0"/>
              <a:buChar char="•"/>
            </a:pPr>
            <a:endParaRPr lang="en-GB" b="0" i="0" dirty="0">
              <a:solidFill>
                <a:srgbClr val="404040"/>
              </a:solidFill>
              <a:effectLst/>
              <a:latin typeface="lato_regular"/>
            </a:endParaRPr>
          </a:p>
          <a:p>
            <a:endParaRPr lang="en-US" dirty="0"/>
          </a:p>
        </p:txBody>
      </p:sp>
      <p:sp>
        <p:nvSpPr>
          <p:cNvPr id="4" name="Slide Number Placeholder 3"/>
          <p:cNvSpPr>
            <a:spLocks noGrp="1"/>
          </p:cNvSpPr>
          <p:nvPr>
            <p:ph type="sldNum" sz="quarter" idx="5"/>
          </p:nvPr>
        </p:nvSpPr>
        <p:spPr/>
        <p:txBody>
          <a:bodyPr/>
          <a:lstStyle/>
          <a:p>
            <a:fld id="{D0A9AA34-C42E-4BE2-8A38-E141ABA62A80}" type="slidenum">
              <a:rPr lang="en-US" smtClean="0"/>
              <a:t>17</a:t>
            </a:fld>
            <a:endParaRPr lang="en-US"/>
          </a:p>
        </p:txBody>
      </p:sp>
    </p:spTree>
    <p:extLst>
      <p:ext uri="{BB962C8B-B14F-4D97-AF65-F5344CB8AC3E}">
        <p14:creationId xmlns:p14="http://schemas.microsoft.com/office/powerpoint/2010/main" val="2936311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43990"/>
          </a:xfrm>
        </p:spPr>
        <p:txBody>
          <a:bodyPr/>
          <a:lstStyle/>
          <a:p>
            <a:pPr algn="just"/>
            <a:r>
              <a:rPr lang="en-US" dirty="0"/>
              <a:t>The Council of the European Union (also the Council of Ministers, or simply the Council) is composed by national ministers representing the interests of their MS in different fields. </a:t>
            </a:r>
          </a:p>
          <a:p>
            <a:pPr algn="just"/>
            <a:endParaRPr lang="en-US" dirty="0"/>
          </a:p>
          <a:p>
            <a:pPr algn="just"/>
            <a:r>
              <a:rPr lang="en-US" dirty="0"/>
              <a:t>The Composition varies according to the topic. Depending on the different law or policy discussed a different national minister competent on the field will represent each Member State. </a:t>
            </a:r>
            <a:r>
              <a:rPr lang="en-GB" b="0" i="0" dirty="0">
                <a:effectLst/>
              </a:rPr>
              <a:t>For example, if immigration is under discussion, the Council will be composed of the ministers with responsibility for immigration of each member state</a:t>
            </a:r>
            <a:endParaRPr lang="en-US" dirty="0"/>
          </a:p>
          <a:p>
            <a:pPr algn="just"/>
            <a:endParaRPr lang="en-US" dirty="0"/>
          </a:p>
          <a:p>
            <a:pPr algn="just"/>
            <a:r>
              <a:rPr lang="en-US" dirty="0"/>
              <a:t>The presidency of the Council rotates every six months between the Member States. </a:t>
            </a:r>
          </a:p>
          <a:p>
            <a:pPr algn="just"/>
            <a:endParaRPr lang="en-US" dirty="0"/>
          </a:p>
          <a:p>
            <a:pPr algn="just"/>
            <a:r>
              <a:rPr lang="en-US" dirty="0"/>
              <a:t>Decisions are generally taken by qualified majority voting (QMV) for the most part of the topics. Unanimity is generally the exception used for most sensible political matters such as foreign affairs and taxation. </a:t>
            </a:r>
          </a:p>
          <a:p>
            <a:pPr algn="just"/>
            <a:endParaRPr lang="en-US" strike="sngStrike" dirty="0"/>
          </a:p>
          <a:p>
            <a:pPr algn="just"/>
            <a:r>
              <a:rPr lang="en-US" strike="noStrike" dirty="0"/>
              <a:t>To reach Qualified Majority:</a:t>
            </a:r>
            <a:endParaRPr lang="en-US" b="0" i="0" strike="noStrike" dirty="0">
              <a:effectLst/>
            </a:endParaRPr>
          </a:p>
          <a:p>
            <a:pPr algn="just">
              <a:buFont typeface="Arial" panose="020B0604020202020204" pitchFamily="34" charset="0"/>
              <a:buChar char="•"/>
            </a:pPr>
            <a:r>
              <a:rPr lang="en-GB" b="0" i="0" strike="noStrike" dirty="0">
                <a:effectLst/>
              </a:rPr>
              <a:t> At least 55% of the member states must agree </a:t>
            </a:r>
            <a:r>
              <a:rPr lang="en-GB" b="1" i="0" strike="noStrike" dirty="0">
                <a:effectLst/>
              </a:rPr>
              <a:t>and</a:t>
            </a:r>
            <a:endParaRPr lang="en-GB" b="0" i="0" strike="noStrike" dirty="0">
              <a:effectLst/>
            </a:endParaRPr>
          </a:p>
          <a:p>
            <a:pPr algn="just">
              <a:buFont typeface="Arial" panose="020B0604020202020204" pitchFamily="34" charset="0"/>
              <a:buChar char="•"/>
            </a:pPr>
            <a:r>
              <a:rPr lang="en-GB" b="0" i="0" strike="noStrike" dirty="0">
                <a:effectLst/>
              </a:rPr>
              <a:t> The member states in agreement must represent at least 65% of the EU population.</a:t>
            </a:r>
          </a:p>
          <a:p>
            <a:pPr algn="l">
              <a:buFont typeface="Arial" panose="020B0604020202020204" pitchFamily="34" charset="0"/>
              <a:buNone/>
            </a:pPr>
            <a:endParaRPr lang="en-GB" b="0" i="0" strike="sngStrike" dirty="0">
              <a:solidFill>
                <a:srgbClr val="404040"/>
              </a:solidFill>
              <a:effectLst/>
              <a:latin typeface="lato_regular"/>
            </a:endParaRPr>
          </a:p>
        </p:txBody>
      </p:sp>
      <p:sp>
        <p:nvSpPr>
          <p:cNvPr id="4" name="Slide Number Placeholder 3"/>
          <p:cNvSpPr>
            <a:spLocks noGrp="1"/>
          </p:cNvSpPr>
          <p:nvPr>
            <p:ph type="sldNum" sz="quarter" idx="5"/>
          </p:nvPr>
        </p:nvSpPr>
        <p:spPr/>
        <p:txBody>
          <a:bodyPr/>
          <a:lstStyle/>
          <a:p>
            <a:fld id="{D0A9AA34-C42E-4BE2-8A38-E141ABA62A80}" type="slidenum">
              <a:rPr lang="en-US" smtClean="0"/>
              <a:t>18</a:t>
            </a:fld>
            <a:endParaRPr lang="en-US"/>
          </a:p>
        </p:txBody>
      </p:sp>
    </p:spTree>
    <p:extLst>
      <p:ext uri="{BB962C8B-B14F-4D97-AF65-F5344CB8AC3E}">
        <p14:creationId xmlns:p14="http://schemas.microsoft.com/office/powerpoint/2010/main" val="1925855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The Council has the following functions:</a:t>
            </a:r>
          </a:p>
          <a:p>
            <a:pPr marL="171450" indent="-171450" algn="just">
              <a:buFont typeface="Arial" panose="020B0604020202020204" pitchFamily="34" charset="0"/>
              <a:buChar char="•"/>
            </a:pPr>
            <a:r>
              <a:rPr lang="en-GB" b="0" i="0" dirty="0">
                <a:effectLst/>
              </a:rPr>
              <a:t>It shares the legislative power with the European Parliament. </a:t>
            </a:r>
          </a:p>
          <a:p>
            <a:pPr marL="171450" marR="0" lvl="0" indent="-171450" algn="just" defTabSz="914400" rtl="0" eaLnBrk="1" fontAlgn="auto" latinLnBrk="0" hangingPunct="1">
              <a:spcBef>
                <a:spcPts val="0"/>
              </a:spcBef>
              <a:spcAft>
                <a:spcPts val="0"/>
              </a:spcAft>
              <a:buClrTx/>
              <a:buSzTx/>
              <a:buFont typeface="Arial" panose="020B0604020202020204" pitchFamily="34" charset="0"/>
              <a:buChar char="•"/>
              <a:tabLst/>
              <a:defRPr/>
            </a:pPr>
            <a:r>
              <a:rPr lang="en-GB" b="0" i="0" dirty="0">
                <a:effectLst/>
              </a:rPr>
              <a:t>The Council has a supervisory role and the final say when the EU is negotiating international agreements with other countries and international organisations.</a:t>
            </a:r>
          </a:p>
          <a:p>
            <a:pPr marL="171450" marR="0" lvl="0" indent="-171450" algn="just" defTabSz="914400" rtl="0" eaLnBrk="1" fontAlgn="auto" latinLnBrk="0" hangingPunct="1">
              <a:spcBef>
                <a:spcPts val="0"/>
              </a:spcBef>
              <a:spcAft>
                <a:spcPts val="0"/>
              </a:spcAft>
              <a:buClrTx/>
              <a:buSzTx/>
              <a:buFont typeface="Arial" panose="020B0604020202020204" pitchFamily="34" charset="0"/>
              <a:buChar char="•"/>
              <a:tabLst/>
              <a:defRPr/>
            </a:pPr>
            <a:r>
              <a:rPr lang="en-GB" b="0" i="0" dirty="0">
                <a:effectLst/>
              </a:rPr>
              <a:t>The Council adopts the EU budget together with the Parliament.</a:t>
            </a:r>
          </a:p>
          <a:p>
            <a:pPr marL="171450" indent="-171450" algn="just">
              <a:buFont typeface="Arial" panose="020B0604020202020204" pitchFamily="34" charset="0"/>
              <a:buChar char="•"/>
            </a:pPr>
            <a:r>
              <a:rPr lang="en-GB" b="0" i="0" dirty="0">
                <a:effectLst/>
              </a:rPr>
              <a:t>Every year, the Council drafts guidelines for the economic policies of member states.</a:t>
            </a:r>
          </a:p>
          <a:p>
            <a:pPr marL="171450" indent="-171450" algn="just">
              <a:buFont typeface="Arial" panose="020B0604020202020204" pitchFamily="34" charset="0"/>
              <a:buChar char="•"/>
            </a:pPr>
            <a:r>
              <a:rPr lang="en-GB" b="0" i="0" dirty="0">
                <a:effectLst/>
              </a:rPr>
              <a:t>Following the instructions from the European Council it also develops the EU’s foreign and security policies.</a:t>
            </a:r>
          </a:p>
        </p:txBody>
      </p:sp>
      <p:sp>
        <p:nvSpPr>
          <p:cNvPr id="4" name="Slide Number Placeholder 3"/>
          <p:cNvSpPr>
            <a:spLocks noGrp="1"/>
          </p:cNvSpPr>
          <p:nvPr>
            <p:ph type="sldNum" sz="quarter" idx="5"/>
          </p:nvPr>
        </p:nvSpPr>
        <p:spPr/>
        <p:txBody>
          <a:bodyPr/>
          <a:lstStyle/>
          <a:p>
            <a:fld id="{D0A9AA34-C42E-4BE2-8A38-E141ABA62A80}" type="slidenum">
              <a:rPr lang="en-US" smtClean="0"/>
              <a:t>19</a:t>
            </a:fld>
            <a:endParaRPr lang="en-US"/>
          </a:p>
        </p:txBody>
      </p:sp>
    </p:spTree>
    <p:extLst>
      <p:ext uri="{BB962C8B-B14F-4D97-AF65-F5344CB8AC3E}">
        <p14:creationId xmlns:p14="http://schemas.microsoft.com/office/powerpoint/2010/main" val="3990264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What is this first module about? What will you learn today?</a:t>
            </a:r>
          </a:p>
          <a:p>
            <a:pPr marL="171450" indent="-171450" algn="just">
              <a:buFont typeface="Arial" panose="020B0604020202020204" pitchFamily="34" charset="0"/>
              <a:buChar char="•"/>
            </a:pPr>
            <a:r>
              <a:rPr lang="en-US" dirty="0"/>
              <a:t>We will start with a short history of the European Union. What is the EU? Do you know which European countries are members of the EU? Which country left the EU and which ones may join the EU in the future?</a:t>
            </a:r>
          </a:p>
          <a:p>
            <a:pPr marL="171450" indent="-171450" algn="just">
              <a:buFont typeface="Arial" panose="020B0604020202020204" pitchFamily="34" charset="0"/>
              <a:buChar char="•"/>
            </a:pPr>
            <a:r>
              <a:rPr lang="en-US" dirty="0"/>
              <a:t>What is the difference between European Union, Euro Zone and Schengen Area?</a:t>
            </a:r>
          </a:p>
          <a:p>
            <a:pPr marL="171450" indent="-171450" algn="just">
              <a:buFont typeface="Arial" panose="020B0604020202020204" pitchFamily="34" charset="0"/>
              <a:buChar char="•"/>
            </a:pPr>
            <a:r>
              <a:rPr lang="en-US" dirty="0"/>
              <a:t>What is the main legal basis of the EU? The EU Treaties.</a:t>
            </a:r>
          </a:p>
          <a:p>
            <a:pPr marL="171450" indent="-171450" algn="just">
              <a:buFont typeface="Arial" panose="020B0604020202020204" pitchFamily="34" charset="0"/>
              <a:buChar char="•"/>
            </a:pPr>
            <a:r>
              <a:rPr lang="en-US" dirty="0"/>
              <a:t>What are the EU institutions? Which institutions have a legislative power?</a:t>
            </a:r>
          </a:p>
          <a:p>
            <a:pPr marL="171450" indent="-171450" algn="just">
              <a:buFont typeface="Arial" panose="020B0604020202020204" pitchFamily="34" charset="0"/>
              <a:buChar char="•"/>
            </a:pPr>
            <a:r>
              <a:rPr lang="en-US" dirty="0"/>
              <a:t>The Powers, compositions and functions of the European Commission, European Parliament, the Council and the European Council.</a:t>
            </a:r>
          </a:p>
          <a:p>
            <a:pPr marL="171450" indent="-171450" algn="just">
              <a:buFont typeface="Arial" panose="020B0604020202020204" pitchFamily="34" charset="0"/>
              <a:buChar char="•"/>
            </a:pPr>
            <a:r>
              <a:rPr lang="en-US" dirty="0"/>
              <a:t>What are the sources of EU law? You may have heard before about Regulations, Directives and Decisions. These are the main secondary legislative acts of the EU.</a:t>
            </a:r>
          </a:p>
          <a:p>
            <a:pPr marL="171450" indent="-171450" algn="just">
              <a:buFont typeface="Arial" panose="020B0604020202020204" pitchFamily="34" charset="0"/>
              <a:buChar char="•"/>
            </a:pPr>
            <a:r>
              <a:rPr lang="en-US" dirty="0"/>
              <a:t>Who may adopt these acts? What are the procedures for adopting these acts?</a:t>
            </a:r>
          </a:p>
          <a:p>
            <a:pPr marL="0" indent="0" algn="just">
              <a:buFont typeface="Arial" panose="020B0604020202020204" pitchFamily="34" charset="0"/>
              <a:buNone/>
            </a:pPr>
            <a:endParaRPr lang="en-US" dirty="0"/>
          </a:p>
          <a:p>
            <a:pPr marL="0" indent="0" algn="just">
              <a:buFontTx/>
              <a:buNone/>
            </a:pPr>
            <a:r>
              <a:rPr lang="en-US" dirty="0"/>
              <a:t>These are the main contents of this first module. We will start slowly by looking at a map of Europe!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9AA34-C42E-4BE2-8A38-E141ABA62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914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kern="1200" dirty="0">
                <a:effectLst/>
                <a:ea typeface="+mn-ea"/>
                <a:cs typeface="+mn-cs"/>
              </a:rPr>
              <a:t>The EU has adopted a complex set of rules. </a:t>
            </a:r>
            <a:r>
              <a:rPr lang="en-GB" b="0" i="0" dirty="0">
                <a:effectLst/>
              </a:rPr>
              <a:t>The main sources of primary law are the treaties, which have been presented earlier.</a:t>
            </a:r>
            <a:r>
              <a:rPr lang="en-GB" sz="1200" b="0" i="0" kern="1200" dirty="0">
                <a:effectLst/>
                <a:ea typeface="+mn-ea"/>
                <a:cs typeface="+mn-cs"/>
              </a:rPr>
              <a:t> </a:t>
            </a:r>
            <a:r>
              <a:rPr lang="en-GB" b="0" i="0" dirty="0">
                <a:effectLst/>
              </a:rPr>
              <a:t>All treaties must be ratified by member states. </a:t>
            </a:r>
          </a:p>
          <a:p>
            <a:pPr marL="0" marR="0" lvl="0" indent="0" algn="just" defTabSz="914400" rtl="0" eaLnBrk="1" fontAlgn="auto" latinLnBrk="0" hangingPunct="1">
              <a:spcBef>
                <a:spcPts val="0"/>
              </a:spcBef>
              <a:spcAft>
                <a:spcPts val="0"/>
              </a:spcAft>
              <a:buClrTx/>
              <a:buSzTx/>
              <a:buFontTx/>
              <a:buNone/>
              <a:tabLst/>
              <a:defRPr/>
            </a:pPr>
            <a:r>
              <a:rPr lang="en-GB" b="0" i="0" dirty="0">
                <a:effectLst/>
              </a:rPr>
              <a:t>Primary law also includes:</a:t>
            </a:r>
          </a:p>
          <a:p>
            <a:pPr marL="171450" marR="0" lvl="0" indent="-171450" algn="just" defTabSz="914400" rtl="0" eaLnBrk="1" fontAlgn="auto" latinLnBrk="0" hangingPunct="1">
              <a:spcBef>
                <a:spcPts val="0"/>
              </a:spcBef>
              <a:spcAft>
                <a:spcPts val="0"/>
              </a:spcAft>
              <a:buClrTx/>
              <a:buSzTx/>
              <a:buFontTx/>
              <a:buChar char="-"/>
              <a:tabLst/>
              <a:defRPr/>
            </a:pPr>
            <a:r>
              <a:rPr lang="en-GB" b="0" i="0" dirty="0">
                <a:effectLst/>
              </a:rPr>
              <a:t>The General principles of EU law established by the Court of Justice. </a:t>
            </a:r>
          </a:p>
          <a:p>
            <a:pPr marL="171450" marR="0" lvl="0" indent="-171450" algn="just" defTabSz="914400" rtl="0" eaLnBrk="1" fontAlgn="auto" latinLnBrk="0" hangingPunct="1">
              <a:spcBef>
                <a:spcPts val="0"/>
              </a:spcBef>
              <a:spcAft>
                <a:spcPts val="0"/>
              </a:spcAft>
              <a:buClrTx/>
              <a:buSzTx/>
              <a:buFontTx/>
              <a:buChar char="-"/>
              <a:tabLst/>
              <a:defRPr/>
            </a:pPr>
            <a:r>
              <a:rPr lang="en-GB" b="0" i="0" dirty="0">
                <a:effectLst/>
              </a:rPr>
              <a:t>The European Charter of Fundamental Rights that has the same legal value as the treaties.</a:t>
            </a:r>
          </a:p>
          <a:p>
            <a:pPr algn="just"/>
            <a:endParaRPr lang="en-GB" sz="1200" b="0" i="0" kern="1200" dirty="0">
              <a:effectLst/>
              <a:ea typeface="+mn-ea"/>
              <a:cs typeface="+mn-cs"/>
            </a:endParaRPr>
          </a:p>
          <a:p>
            <a:pPr algn="just"/>
            <a:r>
              <a:rPr lang="en-GB" b="0" i="0" dirty="0">
                <a:effectLst/>
              </a:rPr>
              <a:t>Treaties also give powers to EU institutions to make and change secondary laws. The main binding sources of Secondary law are: </a:t>
            </a:r>
          </a:p>
          <a:p>
            <a:pPr marL="171450" indent="-171450" algn="just">
              <a:buFontTx/>
              <a:buChar char="-"/>
            </a:pPr>
            <a:r>
              <a:rPr lang="en-GB" b="0" i="0" dirty="0">
                <a:effectLst/>
              </a:rPr>
              <a:t>Regulations;</a:t>
            </a:r>
          </a:p>
          <a:p>
            <a:pPr marL="171450" indent="-171450" algn="just">
              <a:buFontTx/>
              <a:buChar char="-"/>
            </a:pPr>
            <a:r>
              <a:rPr lang="en-GB" b="0" i="0" dirty="0">
                <a:effectLst/>
              </a:rPr>
              <a:t>Directives; and</a:t>
            </a:r>
          </a:p>
          <a:p>
            <a:pPr marL="171450" indent="-171450" algn="just">
              <a:buFontTx/>
              <a:buChar char="-"/>
            </a:pPr>
            <a:r>
              <a:rPr lang="en-GB" b="0" i="0" dirty="0">
                <a:effectLst/>
              </a:rPr>
              <a:t>Decisions.</a:t>
            </a:r>
          </a:p>
          <a:p>
            <a:pPr marL="0" indent="0" algn="just">
              <a:buFontTx/>
              <a:buNone/>
            </a:pPr>
            <a:r>
              <a:rPr lang="en-GB" b="0" i="0" dirty="0">
                <a:effectLst/>
              </a:rPr>
              <a:t>Secondary legislation also includes non binding acts (such as opinions, recommendations, communications, resolutions…)</a:t>
            </a:r>
            <a:endParaRPr lang="en-GB" b="1" i="0" dirty="0">
              <a:effectLst/>
            </a:endParaRPr>
          </a:p>
        </p:txBody>
      </p:sp>
      <p:sp>
        <p:nvSpPr>
          <p:cNvPr id="4" name="Slide Number Placeholder 3"/>
          <p:cNvSpPr>
            <a:spLocks noGrp="1"/>
          </p:cNvSpPr>
          <p:nvPr>
            <p:ph type="sldNum" sz="quarter" idx="5"/>
          </p:nvPr>
        </p:nvSpPr>
        <p:spPr/>
        <p:txBody>
          <a:bodyPr/>
          <a:lstStyle/>
          <a:p>
            <a:fld id="{D0A9AA34-C42E-4BE2-8A38-E141ABA62A80}" type="slidenum">
              <a:rPr lang="en-US" smtClean="0"/>
              <a:t>20</a:t>
            </a:fld>
            <a:endParaRPr lang="en-US"/>
          </a:p>
        </p:txBody>
      </p:sp>
    </p:spTree>
    <p:extLst>
      <p:ext uri="{BB962C8B-B14F-4D97-AF65-F5344CB8AC3E}">
        <p14:creationId xmlns:p14="http://schemas.microsoft.com/office/powerpoint/2010/main" val="1213900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1" dirty="0">
                <a:effectLst/>
              </a:rPr>
              <a:t>Regulations</a:t>
            </a:r>
            <a:r>
              <a:rPr lang="en-GB" b="0" i="0" dirty="0">
                <a:effectLst/>
              </a:rPr>
              <a:t>, as defined by the Treaties, are laws of general application, binding in their entirety and directly applicable.</a:t>
            </a:r>
          </a:p>
          <a:p>
            <a:pPr algn="just"/>
            <a:endParaRPr lang="en-GB" b="0" i="0" dirty="0">
              <a:effectLst/>
            </a:endParaRPr>
          </a:p>
          <a:p>
            <a:pPr algn="just"/>
            <a:r>
              <a:rPr lang="en-GB" b="0" i="0" dirty="0">
                <a:effectLst/>
              </a:rPr>
              <a:t>This means that Regulations apply to all member states, and they do not need a transposition to become part of national law. Regulations can be enforced through the national courts and public authorities of each member state from the time they come into force.</a:t>
            </a:r>
          </a:p>
          <a:p>
            <a:pPr algn="just"/>
            <a:endParaRPr lang="en-GB" b="0" i="0" dirty="0">
              <a:effectLst/>
            </a:endParaRPr>
          </a:p>
          <a:p>
            <a:pPr algn="just"/>
            <a:r>
              <a:rPr lang="en-GB" b="0" i="0" dirty="0">
                <a:effectLst/>
              </a:rPr>
              <a:t>They must be complied with fully by those to whom they apply (private individuals, Member States, EU institutions).</a:t>
            </a:r>
          </a:p>
          <a:p>
            <a:pPr algn="just"/>
            <a:endParaRPr lang="en-GB" b="0" i="0" dirty="0">
              <a:effectLst/>
            </a:endParaRPr>
          </a:p>
          <a:p>
            <a:pPr algn="just"/>
            <a:r>
              <a:rPr lang="en-GB" b="0" i="0" dirty="0">
                <a:effectLst/>
              </a:rPr>
              <a:t>They are designed to ensure the uniform application of Union law in all the Member States. Regulations supersede national laws incompatible with their substantive provisions.</a:t>
            </a:r>
          </a:p>
        </p:txBody>
      </p:sp>
      <p:sp>
        <p:nvSpPr>
          <p:cNvPr id="4" name="Slide Number Placeholder 3"/>
          <p:cNvSpPr>
            <a:spLocks noGrp="1"/>
          </p:cNvSpPr>
          <p:nvPr>
            <p:ph type="sldNum" sz="quarter" idx="5"/>
          </p:nvPr>
        </p:nvSpPr>
        <p:spPr/>
        <p:txBody>
          <a:bodyPr/>
          <a:lstStyle/>
          <a:p>
            <a:fld id="{D0A9AA34-C42E-4BE2-8A38-E141ABA62A80}" type="slidenum">
              <a:rPr lang="en-US" smtClean="0"/>
              <a:t>21</a:t>
            </a:fld>
            <a:endParaRPr lang="en-US"/>
          </a:p>
        </p:txBody>
      </p:sp>
    </p:spTree>
    <p:extLst>
      <p:ext uri="{BB962C8B-B14F-4D97-AF65-F5344CB8AC3E}">
        <p14:creationId xmlns:p14="http://schemas.microsoft.com/office/powerpoint/2010/main" val="2987496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1" dirty="0">
                <a:effectLst/>
              </a:rPr>
              <a:t>Directives</a:t>
            </a:r>
            <a:r>
              <a:rPr lang="en-GB" b="0" i="0" dirty="0">
                <a:effectLst/>
              </a:rPr>
              <a:t> are laws that set goals for member states to implement. Compared to the Regulation, a Directive needs to be incorporated into national law, for which MS normally receive deadlines.</a:t>
            </a:r>
          </a:p>
          <a:p>
            <a:pPr algn="just"/>
            <a:endParaRPr lang="en-GB" b="0" i="0" dirty="0">
              <a:effectLst/>
            </a:endParaRPr>
          </a:p>
          <a:p>
            <a:pPr algn="just"/>
            <a:r>
              <a:rPr lang="en-GB" b="0" i="0" dirty="0">
                <a:effectLst/>
              </a:rPr>
              <a:t>Directives are binding, as to the result to be achieved, but they leave to the national authorities the choice of form and methods to transpose the regulation into national law. National legislators must adopt a transposing act or ‘national implementing measure’ to transpose directives and bring national law into line with their objectives. </a:t>
            </a:r>
          </a:p>
          <a:p>
            <a:pPr algn="just"/>
            <a:endParaRPr lang="en-GB" b="0" i="0" dirty="0">
              <a:effectLst/>
            </a:endParaRPr>
          </a:p>
          <a:p>
            <a:pPr algn="just"/>
            <a:r>
              <a:rPr lang="en-GB" b="0" i="0" dirty="0">
                <a:effectLst/>
              </a:rPr>
              <a:t>Individual citizens are given rights and are legally bounded only once the transposing act has been adopted. In principle, directives are not directly applicable. We will see more in detail in the second module the cases where directives may be considered as directly applicable. </a:t>
            </a:r>
            <a:endParaRPr lang="en-US" dirty="0"/>
          </a:p>
        </p:txBody>
      </p:sp>
      <p:sp>
        <p:nvSpPr>
          <p:cNvPr id="4" name="Slide Number Placeholder 3"/>
          <p:cNvSpPr>
            <a:spLocks noGrp="1"/>
          </p:cNvSpPr>
          <p:nvPr>
            <p:ph type="sldNum" sz="quarter" idx="5"/>
          </p:nvPr>
        </p:nvSpPr>
        <p:spPr/>
        <p:txBody>
          <a:bodyPr/>
          <a:lstStyle/>
          <a:p>
            <a:fld id="{D0A9AA34-C42E-4BE2-8A38-E141ABA62A80}" type="slidenum">
              <a:rPr lang="en-US" smtClean="0"/>
              <a:t>22</a:t>
            </a:fld>
            <a:endParaRPr lang="en-US"/>
          </a:p>
        </p:txBody>
      </p:sp>
    </p:spTree>
    <p:extLst>
      <p:ext uri="{BB962C8B-B14F-4D97-AF65-F5344CB8AC3E}">
        <p14:creationId xmlns:p14="http://schemas.microsoft.com/office/powerpoint/2010/main" val="1725835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1" dirty="0">
                <a:effectLst/>
              </a:rPr>
              <a:t>Decisions</a:t>
            </a:r>
            <a:r>
              <a:rPr lang="en-GB" b="0" i="0" dirty="0">
                <a:effectLst/>
              </a:rPr>
              <a:t> are laws that are only addressed to specified bodies. The decision is thus binding and has a direct effect on the country, company or organisation that the decision is issued against.</a:t>
            </a:r>
          </a:p>
          <a:p>
            <a:pPr algn="just"/>
            <a:endParaRPr lang="en-GB" b="0" i="0" dirty="0">
              <a:effectLst/>
            </a:endParaRPr>
          </a:p>
          <a:p>
            <a:pPr algn="just"/>
            <a:r>
              <a:rPr lang="en-GB" b="0" i="0" dirty="0">
                <a:effectLst/>
              </a:rPr>
              <a:t>An individual may invoke the rights conferred by a decision addressed to a Member State only if that Member State has adopted a transposing act. </a:t>
            </a:r>
          </a:p>
          <a:p>
            <a:pPr algn="just"/>
            <a:endParaRPr lang="en-GB" b="0" i="0" dirty="0">
              <a:effectLst/>
            </a:endParaRPr>
          </a:p>
          <a:p>
            <a:pPr algn="just"/>
            <a:r>
              <a:rPr lang="en-GB" b="0" i="0" dirty="0">
                <a:effectLst/>
              </a:rPr>
              <a:t>Decisions may be directly applicable on the same basis as directives.</a:t>
            </a:r>
            <a:endParaRPr lang="en-US" dirty="0"/>
          </a:p>
        </p:txBody>
      </p:sp>
      <p:sp>
        <p:nvSpPr>
          <p:cNvPr id="4" name="Slide Number Placeholder 3"/>
          <p:cNvSpPr>
            <a:spLocks noGrp="1"/>
          </p:cNvSpPr>
          <p:nvPr>
            <p:ph type="sldNum" sz="quarter" idx="5"/>
          </p:nvPr>
        </p:nvSpPr>
        <p:spPr/>
        <p:txBody>
          <a:bodyPr/>
          <a:lstStyle/>
          <a:p>
            <a:fld id="{D0A9AA34-C42E-4BE2-8A38-E141ABA62A80}" type="slidenum">
              <a:rPr lang="en-US" smtClean="0"/>
              <a:t>23</a:t>
            </a:fld>
            <a:endParaRPr lang="en-US"/>
          </a:p>
        </p:txBody>
      </p:sp>
    </p:spTree>
    <p:extLst>
      <p:ext uri="{BB962C8B-B14F-4D97-AF65-F5344CB8AC3E}">
        <p14:creationId xmlns:p14="http://schemas.microsoft.com/office/powerpoint/2010/main" val="800025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Secondary legislation is based on the Treaties and adopted by EU institutions in accordance with the Treaties.</a:t>
            </a:r>
          </a:p>
          <a:p>
            <a:pPr algn="just"/>
            <a:endParaRPr lang="en-US" dirty="0"/>
          </a:p>
          <a:p>
            <a:pPr algn="just"/>
            <a:r>
              <a:rPr lang="en-US" dirty="0"/>
              <a:t>We said before that the power to propose EU legislation is conferred to the European Commission. The proposal is then generally addressed to the EU Parliament and to the Council. EU laws are adopted by these two institutions. After their publication in the official Journal, secondary legislation is applied and implemented at national level by courts and authorities of the Member States. The European Commission and the Court of Justice, as we will see more in detail in the second module, are then competent to check if Member States comply with EU law. </a:t>
            </a:r>
          </a:p>
          <a:p>
            <a:pPr algn="just"/>
            <a:endParaRPr lang="en-US" dirty="0"/>
          </a:p>
          <a:p>
            <a:pPr algn="just"/>
            <a:r>
              <a:rPr lang="en-US" dirty="0"/>
              <a:t>In practice t</a:t>
            </a:r>
            <a:r>
              <a:rPr lang="en-GB" b="0" dirty="0"/>
              <a:t>he procedure of adoption may be quite complex. Let’s see how it works in the case of the ordinary legislative procedure, that is the most used procedure for adopting secondary legislation at EU level. </a:t>
            </a:r>
          </a:p>
          <a:p>
            <a:endParaRPr lang="en-US" dirty="0"/>
          </a:p>
        </p:txBody>
      </p:sp>
      <p:sp>
        <p:nvSpPr>
          <p:cNvPr id="4" name="Slide Number Placeholder 3"/>
          <p:cNvSpPr>
            <a:spLocks noGrp="1"/>
          </p:cNvSpPr>
          <p:nvPr>
            <p:ph type="sldNum" sz="quarter" idx="5"/>
          </p:nvPr>
        </p:nvSpPr>
        <p:spPr/>
        <p:txBody>
          <a:bodyPr/>
          <a:lstStyle/>
          <a:p>
            <a:fld id="{D0A9AA34-C42E-4BE2-8A38-E141ABA62A80}" type="slidenum">
              <a:rPr lang="en-US" smtClean="0"/>
              <a:t>24</a:t>
            </a:fld>
            <a:endParaRPr lang="en-US"/>
          </a:p>
        </p:txBody>
      </p:sp>
    </p:spTree>
    <p:extLst>
      <p:ext uri="{BB962C8B-B14F-4D97-AF65-F5344CB8AC3E}">
        <p14:creationId xmlns:p14="http://schemas.microsoft.com/office/powerpoint/2010/main" val="3138338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14375"/>
            <a:ext cx="6350000" cy="3571875"/>
          </a:xfrm>
        </p:spPr>
      </p:sp>
      <p:sp>
        <p:nvSpPr>
          <p:cNvPr id="3" name="Notes Placeholder 2"/>
          <p:cNvSpPr>
            <a:spLocks noGrp="1"/>
          </p:cNvSpPr>
          <p:nvPr>
            <p:ph type="body" idx="1"/>
          </p:nvPr>
        </p:nvSpPr>
        <p:spPr/>
        <p:txBody>
          <a:bodyPr/>
          <a:lstStyle/>
          <a:p>
            <a:pPr algn="just">
              <a:buFont typeface="Arial" panose="020B0604020202020204" pitchFamily="34" charset="0"/>
              <a:buNone/>
            </a:pPr>
            <a:r>
              <a:rPr lang="en-GB" b="0" i="0" dirty="0">
                <a:effectLst/>
              </a:rPr>
              <a:t>Under the Ordinary Legislative Procedure, EU Parliament and the Council must approve the same text. The proposal by the EU Commission is sent to the EU Parliament for its </a:t>
            </a:r>
            <a:r>
              <a:rPr lang="en-GB" b="0" i="0" u="sng" dirty="0">
                <a:effectLst/>
              </a:rPr>
              <a:t>first reading</a:t>
            </a:r>
            <a:r>
              <a:rPr lang="en-GB" b="0" i="0" dirty="0">
                <a:effectLst/>
              </a:rPr>
              <a:t>. It may approve, amend or reject the proposal. The position of the EU Parliament is then sent to the Council. If approved, the proposal is adopted, signed and published in the official journal.</a:t>
            </a:r>
          </a:p>
          <a:p>
            <a:pPr algn="just"/>
            <a:endParaRPr lang="en-GB" b="0" i="0" dirty="0">
              <a:effectLst/>
            </a:endParaRPr>
          </a:p>
          <a:p>
            <a:pPr algn="just"/>
            <a:r>
              <a:rPr lang="en-GB" b="0" i="0" dirty="0">
                <a:effectLst/>
              </a:rPr>
              <a:t>The Council may also reject or amend the position of the EU Parliament. In this case, the proposal is sent back for a </a:t>
            </a:r>
            <a:r>
              <a:rPr lang="en-GB" b="0" i="0" u="sng" dirty="0">
                <a:effectLst/>
              </a:rPr>
              <a:t>second reading</a:t>
            </a:r>
            <a:r>
              <a:rPr lang="en-GB" b="0" i="0" dirty="0">
                <a:effectLst/>
              </a:rPr>
              <a:t>. If the EU Parliament approves the amendments of the Council, it is adopted. If it proposes amendments, the proposal is sent back again to the Council. If the Council approves the amendments, it is adopted. </a:t>
            </a:r>
          </a:p>
          <a:p>
            <a:pPr algn="just"/>
            <a:endParaRPr lang="en-GB" b="0" i="0" dirty="0">
              <a:effectLst/>
            </a:endParaRPr>
          </a:p>
          <a:p>
            <a:pPr algn="just"/>
            <a:r>
              <a:rPr lang="en-GB" b="0" i="0" dirty="0">
                <a:effectLst/>
              </a:rPr>
              <a:t>If the Council does not accept amendments, a </a:t>
            </a:r>
            <a:r>
              <a:rPr lang="en-GB" b="0" i="0" u="sng" dirty="0">
                <a:effectLst/>
              </a:rPr>
              <a:t>Conciliation Committee </a:t>
            </a:r>
            <a:r>
              <a:rPr lang="en-GB" b="0" i="0" dirty="0">
                <a:effectLst/>
              </a:rPr>
              <a:t>is formed that tries to agree on a joint text. If it succeeds, the proposal is sent back to EU Parliament and Council for </a:t>
            </a:r>
            <a:r>
              <a:rPr lang="en-GB" b="0" i="0" u="sng" dirty="0">
                <a:effectLst/>
              </a:rPr>
              <a:t>third readings</a:t>
            </a:r>
            <a:r>
              <a:rPr lang="en-GB" b="0" i="0" dirty="0">
                <a:effectLst/>
              </a:rPr>
              <a:t>. At this stage, the text of the proposal cannot be amended again, but only adopted or rejected</a:t>
            </a:r>
            <a:r>
              <a:rPr lang="en-GB" dirty="0"/>
              <a:t>.</a:t>
            </a:r>
          </a:p>
        </p:txBody>
      </p:sp>
      <p:sp>
        <p:nvSpPr>
          <p:cNvPr id="4" name="Slide Number Placeholder 3"/>
          <p:cNvSpPr>
            <a:spLocks noGrp="1"/>
          </p:cNvSpPr>
          <p:nvPr>
            <p:ph type="sldNum" sz="quarter" idx="10"/>
          </p:nvPr>
        </p:nvSpPr>
        <p:spPr/>
        <p:txBody>
          <a:bodyPr/>
          <a:lstStyle/>
          <a:p>
            <a:fld id="{3A2CC701-D80A-463B-8415-A85485312088}" type="slidenum">
              <a:rPr lang="en-US" smtClean="0"/>
              <a:t>25</a:t>
            </a:fld>
            <a:endParaRPr lang="en-US"/>
          </a:p>
        </p:txBody>
      </p:sp>
    </p:spTree>
    <p:extLst>
      <p:ext uri="{BB962C8B-B14F-4D97-AF65-F5344CB8AC3E}">
        <p14:creationId xmlns:p14="http://schemas.microsoft.com/office/powerpoint/2010/main" val="711306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r>
              <a:rPr lang="en-GB" b="0" i="0" strike="noStrike" dirty="0">
                <a:effectLst/>
              </a:rPr>
              <a:t>In certain cases, the treaties allow for a </a:t>
            </a:r>
            <a:r>
              <a:rPr lang="en-GB" b="0" i="0" u="none" strike="noStrike" dirty="0">
                <a:effectLst/>
              </a:rPr>
              <a:t>different procedure than the ordinary. The two main examples are the Consent and Consultation procedure. Both procedures provide for a reduced role of the EU parliament.</a:t>
            </a:r>
          </a:p>
          <a:p>
            <a:pPr algn="just"/>
            <a:endParaRPr lang="en-GB" b="1" i="0" dirty="0">
              <a:effectLst/>
            </a:endParaRPr>
          </a:p>
          <a:p>
            <a:pPr algn="just"/>
            <a:r>
              <a:rPr lang="en-GB" b="0" i="0" dirty="0">
                <a:effectLst/>
              </a:rPr>
              <a:t>Under </a:t>
            </a:r>
            <a:r>
              <a:rPr lang="en-GB" b="1" i="0" dirty="0">
                <a:effectLst/>
              </a:rPr>
              <a:t>Consent procedure, </a:t>
            </a:r>
            <a:r>
              <a:rPr lang="en-GB" b="0" i="0" dirty="0">
                <a:effectLst/>
              </a:rPr>
              <a:t>the Council adopts legislation based on a proposal by the EU Commission after obtaining the consent of the EU Parliament. In this procedure, the Parliament can either approve or disapprove a proposal, but cannot amend it. This procedure is mostly used for international agreements. </a:t>
            </a:r>
          </a:p>
          <a:p>
            <a:pPr algn="just"/>
            <a:endParaRPr lang="en-GB" b="1" i="0" dirty="0">
              <a:effectLst/>
            </a:endParaRPr>
          </a:p>
          <a:p>
            <a:pPr algn="just"/>
            <a:r>
              <a:rPr lang="en-GB" b="0" i="0" dirty="0">
                <a:effectLst/>
              </a:rPr>
              <a:t>Under the </a:t>
            </a:r>
            <a:r>
              <a:rPr lang="en-GB" b="1" i="0" dirty="0">
                <a:effectLst/>
              </a:rPr>
              <a:t>consultation procedure </a:t>
            </a:r>
            <a:r>
              <a:rPr lang="en-GB" b="0" i="0" dirty="0">
                <a:effectLst/>
              </a:rPr>
              <a:t>the Council adopts a legislative proposal. After that, the EU Parliament can only submit an opinion on it. The Council is not legally obliged to take the Parliament's opinion into account. This means that the Council may adopt the proposal even against the advice of the Parliament.</a:t>
            </a:r>
          </a:p>
        </p:txBody>
      </p:sp>
      <p:sp>
        <p:nvSpPr>
          <p:cNvPr id="4" name="Slide Number Placeholder 3"/>
          <p:cNvSpPr>
            <a:spLocks noGrp="1"/>
          </p:cNvSpPr>
          <p:nvPr>
            <p:ph type="sldNum" sz="quarter" idx="5"/>
          </p:nvPr>
        </p:nvSpPr>
        <p:spPr/>
        <p:txBody>
          <a:bodyPr/>
          <a:lstStyle/>
          <a:p>
            <a:fld id="{D0A9AA34-C42E-4BE2-8A38-E141ABA62A80}" type="slidenum">
              <a:rPr lang="en-US" smtClean="0"/>
              <a:t>26</a:t>
            </a:fld>
            <a:endParaRPr lang="en-US"/>
          </a:p>
        </p:txBody>
      </p:sp>
    </p:spTree>
    <p:extLst>
      <p:ext uri="{BB962C8B-B14F-4D97-AF65-F5344CB8AC3E}">
        <p14:creationId xmlns:p14="http://schemas.microsoft.com/office/powerpoint/2010/main" val="2062945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kern="1200" dirty="0">
                <a:solidFill>
                  <a:schemeClr val="tx1"/>
                </a:solidFill>
                <a:effectLst/>
                <a:latin typeface="+mn-lt"/>
                <a:ea typeface="+mn-ea"/>
                <a:cs typeface="+mn-cs"/>
              </a:rPr>
              <a:t>We have reached the end of this module. </a:t>
            </a:r>
            <a:endParaRPr lang="es-ES" sz="1200" kern="1200" dirty="0">
              <a:solidFill>
                <a:schemeClr val="tx1"/>
              </a:solidFill>
              <a:effectLst/>
              <a:latin typeface="+mn-lt"/>
              <a:ea typeface="+mn-ea"/>
              <a:cs typeface="+mn-cs"/>
            </a:endParaRPr>
          </a:p>
          <a:p>
            <a:pPr algn="just"/>
            <a:endParaRPr lang="en-GB"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In the next module, we will go into detail about the Relationship between EU law and national law.</a:t>
            </a:r>
          </a:p>
          <a:p>
            <a:pPr algn="just"/>
            <a:endParaRPr lang="en-GB"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Thank you for your attention!</a:t>
            </a:r>
            <a:endParaRPr lang="es-E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A9AA34-C42E-4BE2-8A38-E141ABA62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97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kern="1200" dirty="0">
                <a:effectLst/>
                <a:ea typeface="+mn-ea"/>
                <a:cs typeface="+mn-cs"/>
              </a:rPr>
              <a:t>The first thing we need to answer is: </a:t>
            </a:r>
            <a:r>
              <a:rPr lang="en-GB" sz="1200" u="sng" kern="1200" dirty="0">
                <a:effectLst/>
                <a:ea typeface="+mn-ea"/>
                <a:cs typeface="+mn-cs"/>
              </a:rPr>
              <a:t>What is the European Union? How would you define it?</a:t>
            </a:r>
            <a:endParaRPr lang="es-ES" sz="1200" kern="1200" dirty="0">
              <a:effectLst/>
              <a:ea typeface="+mn-ea"/>
              <a:cs typeface="+mn-cs"/>
            </a:endParaRPr>
          </a:p>
          <a:p>
            <a:pPr algn="just"/>
            <a:endParaRPr lang="en-GB" sz="1200" kern="1200" dirty="0">
              <a:effectLst/>
              <a:ea typeface="+mn-ea"/>
              <a:cs typeface="+mn-cs"/>
            </a:endParaRPr>
          </a:p>
          <a:p>
            <a:pPr algn="just"/>
            <a:r>
              <a:rPr lang="en-GB" sz="1200" kern="1200" dirty="0">
                <a:effectLst/>
                <a:ea typeface="+mn-ea"/>
                <a:cs typeface="+mn-cs"/>
              </a:rPr>
              <a:t>The European Union (abbreviated to “the EU”) is a political and economic union of 27 Member States (abbreviated to “MS”). It represents a population of 446 millions of Habitants and it has 24 official languages.</a:t>
            </a:r>
          </a:p>
          <a:p>
            <a:pPr algn="just"/>
            <a:endParaRPr lang="en-GB" sz="1200" kern="1200" dirty="0">
              <a:effectLst/>
              <a:ea typeface="+mn-ea"/>
              <a:cs typeface="+mn-cs"/>
            </a:endParaRPr>
          </a:p>
          <a:p>
            <a:pPr algn="just"/>
            <a:r>
              <a:rPr lang="en-GB" sz="1200" kern="1200" dirty="0">
                <a:effectLst/>
                <a:ea typeface="+mn-ea"/>
                <a:cs typeface="+mn-cs"/>
              </a:rPr>
              <a:t>Between the Member States of the EU there is an internal common market without borders. Access to this market also extends to the territories (in light blue on this Chart) and citizens of Switzerland, Iceland, Norway and Lichtenstein. </a:t>
            </a:r>
            <a:r>
              <a:rPr lang="en-GB" b="0" i="0" dirty="0">
                <a:effectLst/>
              </a:rPr>
              <a:t>These four countries forming the European Free Trade Association (EFTA) are not EU members, but have partly committed to the EU's economy and regulations. </a:t>
            </a:r>
            <a:endParaRPr lang="en-GB" sz="1200" kern="1200" dirty="0">
              <a:effectLst/>
              <a:ea typeface="+mn-ea"/>
              <a:cs typeface="+mn-cs"/>
            </a:endParaRPr>
          </a:p>
          <a:p>
            <a:pPr algn="just"/>
            <a:r>
              <a:rPr lang="en-GB" sz="1200" kern="1200" dirty="0">
                <a:effectLst/>
                <a:ea typeface="+mn-ea"/>
                <a:cs typeface="+mn-cs"/>
              </a:rPr>
              <a:t> </a:t>
            </a:r>
          </a:p>
          <a:p>
            <a:pPr algn="just"/>
            <a:r>
              <a:rPr lang="en-GB" sz="1200" kern="1200" dirty="0">
                <a:effectLst/>
                <a:ea typeface="+mn-ea"/>
                <a:cs typeface="+mn-cs"/>
              </a:rPr>
              <a:t>The United Kingdom left the European Union and the common market in December 2020. </a:t>
            </a:r>
            <a:endParaRPr lang="es-ES" sz="1200" kern="1200" dirty="0">
              <a:effectLst/>
              <a:ea typeface="+mn-ea"/>
              <a:cs typeface="+mn-cs"/>
            </a:endParaRPr>
          </a:p>
        </p:txBody>
      </p:sp>
      <p:sp>
        <p:nvSpPr>
          <p:cNvPr id="4" name="Slide Number Placeholder 3"/>
          <p:cNvSpPr>
            <a:spLocks noGrp="1"/>
          </p:cNvSpPr>
          <p:nvPr>
            <p:ph type="sldNum" sz="quarter" idx="5"/>
          </p:nvPr>
        </p:nvSpPr>
        <p:spPr/>
        <p:txBody>
          <a:bodyPr/>
          <a:lstStyle/>
          <a:p>
            <a:fld id="{D0A9AA34-C42E-4BE2-8A38-E141ABA62A80}" type="slidenum">
              <a:rPr lang="en-US" smtClean="0"/>
              <a:t>3</a:t>
            </a:fld>
            <a:endParaRPr lang="en-US" dirty="0"/>
          </a:p>
        </p:txBody>
      </p:sp>
    </p:spTree>
    <p:extLst>
      <p:ext uri="{BB962C8B-B14F-4D97-AF65-F5344CB8AC3E}">
        <p14:creationId xmlns:p14="http://schemas.microsoft.com/office/powerpoint/2010/main" val="330746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The predecessor of the EU was created in the aftermath of the Second World War. </a:t>
            </a:r>
          </a:p>
          <a:p>
            <a:pPr algn="just"/>
            <a:endParaRPr lang="en-GB" b="0" i="0" dirty="0">
              <a:effectLst/>
            </a:endParaRPr>
          </a:p>
          <a:p>
            <a:pPr algn="just"/>
            <a:r>
              <a:rPr lang="en-GB" b="0" i="0" dirty="0">
                <a:effectLst/>
              </a:rPr>
              <a:t>It was named the European Economic Community (the “EEC”) and was created in 1957 with the initial aim of increasing economic cooperation between six countries: Belgium, West Germany, France, Italy, Luxembourg and the Netherlands.</a:t>
            </a:r>
          </a:p>
          <a:p>
            <a:pPr algn="just"/>
            <a:endParaRPr lang="en-GB" sz="1200" b="0" i="0" kern="1200" dirty="0">
              <a:effectLst/>
              <a:ea typeface="+mn-ea"/>
              <a:cs typeface="+mn-cs"/>
            </a:endParaRPr>
          </a:p>
          <a:p>
            <a:pPr algn="just"/>
            <a:r>
              <a:rPr lang="en-GB" b="0" i="0" dirty="0">
                <a:effectLst/>
              </a:rPr>
              <a:t>To become a member, a country must guarantee a stable democracy that respects human rights and the rule of law and a functioning market economy. In addition, new member States must guarantee compliance with the obligations of membership.</a:t>
            </a:r>
            <a:endParaRPr lang="es-ES" sz="1200" kern="1200" dirty="0">
              <a:effectLst/>
              <a:ea typeface="+mn-ea"/>
              <a:cs typeface="+mn-cs"/>
            </a:endParaRPr>
          </a:p>
        </p:txBody>
      </p:sp>
      <p:sp>
        <p:nvSpPr>
          <p:cNvPr id="4" name="Slide Number Placeholder 3"/>
          <p:cNvSpPr>
            <a:spLocks noGrp="1"/>
          </p:cNvSpPr>
          <p:nvPr>
            <p:ph type="sldNum" sz="quarter" idx="5"/>
          </p:nvPr>
        </p:nvSpPr>
        <p:spPr/>
        <p:txBody>
          <a:bodyPr/>
          <a:lstStyle/>
          <a:p>
            <a:fld id="{D0A9AA34-C42E-4BE2-8A38-E141ABA62A80}" type="slidenum">
              <a:rPr lang="en-US" smtClean="0"/>
              <a:t>4</a:t>
            </a:fld>
            <a:endParaRPr lang="en-US" dirty="0"/>
          </a:p>
        </p:txBody>
      </p:sp>
    </p:spTree>
    <p:extLst>
      <p:ext uri="{BB962C8B-B14F-4D97-AF65-F5344CB8AC3E}">
        <p14:creationId xmlns:p14="http://schemas.microsoft.com/office/powerpoint/2010/main" val="273098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Since then, 22 more countries progressively joined.</a:t>
            </a:r>
          </a:p>
          <a:p>
            <a:pPr algn="just"/>
            <a:endParaRPr lang="en-GB" sz="1200" b="0" i="0" kern="1200" dirty="0">
              <a:effectLst/>
              <a:ea typeface="+mn-ea"/>
              <a:cs typeface="+mn-cs"/>
            </a:endParaRPr>
          </a:p>
          <a:p>
            <a:pPr algn="just"/>
            <a:r>
              <a:rPr lang="en-GB" sz="1200" b="0" i="0" kern="1200" dirty="0">
                <a:effectLst/>
                <a:ea typeface="+mn-ea"/>
                <a:cs typeface="+mn-cs"/>
              </a:rPr>
              <a:t>In 1973 UK, Ireland and Denmark entered the EU. In the Eighties it was the turn of </a:t>
            </a:r>
            <a:r>
              <a:rPr lang="en-GB" b="0" i="0" dirty="0">
                <a:effectLst/>
              </a:rPr>
              <a:t>the emerging democracies of Southern Europe, with the accession of Greece in 1981 and Spain and Portugal in 1986. </a:t>
            </a:r>
          </a:p>
          <a:p>
            <a:pPr algn="just"/>
            <a:endParaRPr lang="en-GB" b="0" i="0" dirty="0">
              <a:effectLst/>
            </a:endParaRPr>
          </a:p>
          <a:p>
            <a:pPr algn="just"/>
            <a:r>
              <a:rPr lang="en-GB" dirty="0"/>
              <a:t>The fall of the Berlin Wall led in 1990 to Germany’s full reunification and to the integration of East Germany into the European Union.</a:t>
            </a:r>
          </a:p>
          <a:p>
            <a:pPr algn="just"/>
            <a:endParaRPr lang="en-GB" b="0" i="0" dirty="0">
              <a:effectLst/>
            </a:endParaRPr>
          </a:p>
          <a:p>
            <a:pPr algn="just"/>
            <a:r>
              <a:rPr lang="en-GB" b="0" i="0" dirty="0">
                <a:effectLst/>
              </a:rPr>
              <a:t>The 1995 enlargement saw Austria, Finland and Sweden accede to the European Union. </a:t>
            </a:r>
            <a:endParaRPr lang="es-ES" sz="1200" kern="1200" dirty="0">
              <a:effectLst/>
              <a:ea typeface="+mn-ea"/>
              <a:cs typeface="+mn-cs"/>
            </a:endParaRPr>
          </a:p>
        </p:txBody>
      </p:sp>
      <p:sp>
        <p:nvSpPr>
          <p:cNvPr id="4" name="Slide Number Placeholder 3"/>
          <p:cNvSpPr>
            <a:spLocks noGrp="1"/>
          </p:cNvSpPr>
          <p:nvPr>
            <p:ph type="sldNum" sz="quarter" idx="5"/>
          </p:nvPr>
        </p:nvSpPr>
        <p:spPr/>
        <p:txBody>
          <a:bodyPr/>
          <a:lstStyle/>
          <a:p>
            <a:fld id="{D0A9AA34-C42E-4BE2-8A38-E141ABA62A80}" type="slidenum">
              <a:rPr lang="en-US" smtClean="0"/>
              <a:t>5</a:t>
            </a:fld>
            <a:endParaRPr lang="en-US" dirty="0"/>
          </a:p>
        </p:txBody>
      </p:sp>
    </p:spTree>
    <p:extLst>
      <p:ext uri="{BB962C8B-B14F-4D97-AF65-F5344CB8AC3E}">
        <p14:creationId xmlns:p14="http://schemas.microsoft.com/office/powerpoint/2010/main" val="336534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Following the collapse of THE Soviet Union, ten post-communist Central and Eastern European states started reforms of their legal, political and economic system, which culminated in the East enlargement. </a:t>
            </a:r>
          </a:p>
          <a:p>
            <a:pPr algn="just"/>
            <a:endParaRPr lang="en-GB" b="0" i="0" dirty="0">
              <a:effectLst/>
            </a:endParaRPr>
          </a:p>
          <a:p>
            <a:pPr algn="just"/>
            <a:r>
              <a:rPr lang="en-GB" b="0" i="0" dirty="0">
                <a:effectLst/>
              </a:rPr>
              <a:t>The largest expansion of the European Union, in terms of territory, population, number of states (not only former Soviet socialist republics), took place in 2004, when </a:t>
            </a:r>
            <a:r>
              <a:rPr lang="en-US" sz="1200" dirty="0"/>
              <a:t>Latvia, Lithuania, Estonia, Malta, Czech Republic, Poland, Slovakia, Slovenia, Cyprus, and Hungary joined the European Union.</a:t>
            </a:r>
          </a:p>
          <a:p>
            <a:pPr algn="just" defTabSz="914400">
              <a:spcAft>
                <a:spcPts val="600"/>
              </a:spcAft>
              <a:buClr>
                <a:schemeClr val="accent1"/>
              </a:buClr>
            </a:pPr>
            <a:endParaRPr lang="en-US" sz="1200" dirty="0"/>
          </a:p>
          <a:p>
            <a:pPr algn="just" defTabSz="914400">
              <a:spcAft>
                <a:spcPts val="600"/>
              </a:spcAft>
              <a:buClr>
                <a:schemeClr val="accent1"/>
              </a:buClr>
            </a:pPr>
            <a:r>
              <a:rPr lang="en-US" sz="1200" dirty="0"/>
              <a:t>In 2007 it was the turn of Bulgaria and Romania. From that date the Member States of the European Union started to be referred as the EU 27.</a:t>
            </a:r>
          </a:p>
        </p:txBody>
      </p:sp>
      <p:sp>
        <p:nvSpPr>
          <p:cNvPr id="4" name="Slide Number Placeholder 3"/>
          <p:cNvSpPr>
            <a:spLocks noGrp="1"/>
          </p:cNvSpPr>
          <p:nvPr>
            <p:ph type="sldNum" sz="quarter" idx="5"/>
          </p:nvPr>
        </p:nvSpPr>
        <p:spPr/>
        <p:txBody>
          <a:bodyPr/>
          <a:lstStyle/>
          <a:p>
            <a:fld id="{D0A9AA34-C42E-4BE2-8A38-E141ABA62A80}" type="slidenum">
              <a:rPr lang="en-US" smtClean="0"/>
              <a:t>6</a:t>
            </a:fld>
            <a:endParaRPr lang="en-US" dirty="0"/>
          </a:p>
        </p:txBody>
      </p:sp>
    </p:spTree>
    <p:extLst>
      <p:ext uri="{BB962C8B-B14F-4D97-AF65-F5344CB8AC3E}">
        <p14:creationId xmlns:p14="http://schemas.microsoft.com/office/powerpoint/2010/main" val="51737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kern="1200" noProof="1">
                <a:effectLst/>
                <a:ea typeface="+mn-ea"/>
                <a:cs typeface="+mn-cs"/>
              </a:rPr>
              <a:t>What happened in recent years?</a:t>
            </a:r>
          </a:p>
          <a:p>
            <a:pPr algn="just"/>
            <a:endParaRPr lang="en-US" sz="1200" kern="1200" noProof="1">
              <a:effectLst/>
              <a:ea typeface="+mn-ea"/>
              <a:cs typeface="+mn-cs"/>
            </a:endParaRPr>
          </a:p>
          <a:p>
            <a:pPr algn="just"/>
            <a:r>
              <a:rPr lang="en-US" sz="1200" kern="1200" noProof="1">
                <a:effectLst/>
                <a:ea typeface="+mn-ea"/>
                <a:cs typeface="+mn-cs"/>
              </a:rPr>
              <a:t>Croatia Joined the EU in 2013 raising the total number of the Member States to 28. In 2020, for the first time in history, a Member State, the United Kingdom, left the Union and so the number of Member States went back to 27. </a:t>
            </a:r>
          </a:p>
          <a:p>
            <a:pPr algn="just"/>
            <a:endParaRPr lang="en-US" sz="1200" kern="1200" noProof="1">
              <a:effectLst/>
              <a:ea typeface="+mn-ea"/>
              <a:cs typeface="+mn-cs"/>
            </a:endParaRPr>
          </a:p>
          <a:p>
            <a:pPr algn="just"/>
            <a:r>
              <a:rPr lang="en-US" sz="1200" kern="1200" noProof="1">
                <a:effectLst/>
                <a:ea typeface="+mn-ea"/>
                <a:cs typeface="+mn-cs"/>
              </a:rPr>
              <a:t>Looking at the map of Europe, we can see that there are some European countries that are still not part of the European Union. </a:t>
            </a:r>
            <a:r>
              <a:rPr lang="en-US" sz="1200" b="0" i="0" kern="1200" noProof="1">
                <a:effectLst/>
                <a:ea typeface="+mn-ea"/>
                <a:cs typeface="+mn-cs"/>
              </a:rPr>
              <a:t>The </a:t>
            </a:r>
            <a:r>
              <a:rPr lang="en-US" b="0" i="0" noProof="1">
                <a:effectLst/>
              </a:rPr>
              <a:t>countries that today are recognised as possible candidates for Membership of the EU are Albania, Bosnia, North Macedonia, Montenegro, Serbia, Kosovo and Turkey. </a:t>
            </a:r>
            <a:endParaRPr lang="en-US" sz="1200" kern="1200" noProof="1">
              <a:effectLst/>
              <a:ea typeface="+mn-ea"/>
              <a:cs typeface="+mn-cs"/>
            </a:endParaRPr>
          </a:p>
        </p:txBody>
      </p:sp>
      <p:sp>
        <p:nvSpPr>
          <p:cNvPr id="4" name="Slide Number Placeholder 3"/>
          <p:cNvSpPr>
            <a:spLocks noGrp="1"/>
          </p:cNvSpPr>
          <p:nvPr>
            <p:ph type="sldNum" sz="quarter" idx="5"/>
          </p:nvPr>
        </p:nvSpPr>
        <p:spPr/>
        <p:txBody>
          <a:bodyPr/>
          <a:lstStyle/>
          <a:p>
            <a:fld id="{D0A9AA34-C42E-4BE2-8A38-E141ABA62A80}" type="slidenum">
              <a:rPr lang="en-US" smtClean="0"/>
              <a:t>7</a:t>
            </a:fld>
            <a:endParaRPr lang="en-US"/>
          </a:p>
        </p:txBody>
      </p:sp>
    </p:spTree>
    <p:extLst>
      <p:ext uri="{BB962C8B-B14F-4D97-AF65-F5344CB8AC3E}">
        <p14:creationId xmlns:p14="http://schemas.microsoft.com/office/powerpoint/2010/main" val="4091616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Sometimes it may be difficult to get oriented in the </a:t>
            </a:r>
            <a:r>
              <a:rPr lang="en-US" sz="1200" dirty="0"/>
              <a:t>growing complexity of multiple and overlapping regional </a:t>
            </a:r>
            <a:r>
              <a:rPr lang="en-GB" b="0" i="0" dirty="0">
                <a:effectLst/>
              </a:rPr>
              <a:t>agreements that created different levels of integration between Member States within the European Union. It is often the case with Euro Zone and Schengen Area, two of the most famous EU agreements that definitively changed the life of the European citizens.</a:t>
            </a:r>
          </a:p>
          <a:p>
            <a:pPr algn="just"/>
            <a:endParaRPr lang="en-GB" b="0" i="0" dirty="0">
              <a:effectLst/>
            </a:endParaRPr>
          </a:p>
          <a:p>
            <a:pPr algn="just"/>
            <a:r>
              <a:rPr lang="en-GB" b="0" i="0" dirty="0">
                <a:effectLst/>
              </a:rPr>
              <a:t>The Euro zone (or Euro Area) is a monetary union composed of 19 EU Member States which use the Euro as a common currency. Eight countries (Bulgaria, Croatia, Czech Republic, Denmark, Hungary, Poland, Romania, and Sweden) are EU members but do not use the euro. Montenegro and Kosovo (in pink in the map) unilaterally adopted the Euro currency.</a:t>
            </a:r>
          </a:p>
          <a:p>
            <a:pPr algn="just"/>
            <a:endParaRPr lang="en-GB" sz="1200" b="0" i="0" kern="1200" dirty="0">
              <a:effectLst/>
              <a:ea typeface="+mn-ea"/>
              <a:cs typeface="+mn-cs"/>
            </a:endParaRPr>
          </a:p>
          <a:p>
            <a:pPr algn="just"/>
            <a:r>
              <a:rPr lang="en-GB" sz="1200" b="0" i="0" kern="1200" dirty="0">
                <a:effectLst/>
                <a:ea typeface="+mn-ea"/>
                <a:cs typeface="+mn-cs"/>
              </a:rPr>
              <a:t>The Schengen area is an area comprising 26 countries (both EU members and non-EU Members) where internal passports controls and borders checks are forbidden. </a:t>
            </a:r>
            <a:r>
              <a:rPr lang="en-GB" b="0" i="0" dirty="0">
                <a:effectLst/>
              </a:rPr>
              <a:t>Today, the Schengen Area includes most EU Member States. Bulgaria, Croatia, Cyprus and Romania are candidate Countries. Also, some non-EU countries (Iceland, Norway, Switzerland and Liechtenstein, in light blue in the map) have joined the Schengen Area. UK and Ireland have never been members of Schengen.</a:t>
            </a:r>
            <a:endParaRPr lang="en-GB" sz="1200" b="0" i="0" kern="1200" dirty="0">
              <a:effectLst/>
              <a:ea typeface="+mn-ea"/>
              <a:cs typeface="+mn-cs"/>
            </a:endParaRPr>
          </a:p>
        </p:txBody>
      </p:sp>
      <p:sp>
        <p:nvSpPr>
          <p:cNvPr id="4" name="Slide Number Placeholder 3"/>
          <p:cNvSpPr>
            <a:spLocks noGrp="1"/>
          </p:cNvSpPr>
          <p:nvPr>
            <p:ph type="sldNum" sz="quarter" idx="5"/>
          </p:nvPr>
        </p:nvSpPr>
        <p:spPr/>
        <p:txBody>
          <a:bodyPr/>
          <a:lstStyle/>
          <a:p>
            <a:fld id="{D0A9AA34-C42E-4BE2-8A38-E141ABA62A80}" type="slidenum">
              <a:rPr lang="en-US" smtClean="0"/>
              <a:t>8</a:t>
            </a:fld>
            <a:endParaRPr lang="en-US"/>
          </a:p>
        </p:txBody>
      </p:sp>
    </p:spTree>
    <p:extLst>
      <p:ext uri="{BB962C8B-B14F-4D97-AF65-F5344CB8AC3E}">
        <p14:creationId xmlns:p14="http://schemas.microsoft.com/office/powerpoint/2010/main" val="385130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In the world there are other intergovernmental (as United Nations) and regional organizations (as the African Union or Council of Europe) between countries. </a:t>
            </a:r>
          </a:p>
          <a:p>
            <a:pPr algn="just"/>
            <a:endParaRPr lang="en-US" dirty="0"/>
          </a:p>
          <a:p>
            <a:pPr algn="just"/>
            <a:r>
              <a:rPr lang="en-US" dirty="0"/>
              <a:t>Why the European Union is different? </a:t>
            </a:r>
          </a:p>
          <a:p>
            <a:pPr algn="just"/>
            <a:endParaRPr lang="en-US" dirty="0"/>
          </a:p>
          <a:p>
            <a:pPr algn="just"/>
            <a:r>
              <a:rPr lang="en-US" dirty="0"/>
              <a:t>Classic international organizations function based on an intergovernmental decision-making process. A system that  works on a voluntary and unenforceable basis. </a:t>
            </a:r>
          </a:p>
          <a:p>
            <a:pPr algn="just"/>
            <a:endParaRPr lang="en-US" dirty="0"/>
          </a:p>
          <a:p>
            <a:pPr algn="just"/>
            <a:r>
              <a:rPr lang="en-US" dirty="0"/>
              <a:t>The EU adopted a different constitutional approach, named the community method. This new method is based on the creation of a supranational normative power. When joining the EU, Member States accepted a reduction of their sovereignty and transferred part of their public powers in some areas to the EU institutions.</a:t>
            </a:r>
          </a:p>
          <a:p>
            <a:pPr algn="just"/>
            <a:endParaRPr lang="en-US" dirty="0"/>
          </a:p>
          <a:p>
            <a:pPr algn="just"/>
            <a:r>
              <a:rPr lang="en-US" dirty="0"/>
              <a:t>The legislation adopted at EU level is directly binding for Member States and their public authorities must give direct effect to EU law and disapplying conflicting national legislation. We will see later in the second module what this means in practice. </a:t>
            </a:r>
          </a:p>
        </p:txBody>
      </p:sp>
      <p:sp>
        <p:nvSpPr>
          <p:cNvPr id="4" name="Slide Number Placeholder 3"/>
          <p:cNvSpPr>
            <a:spLocks noGrp="1"/>
          </p:cNvSpPr>
          <p:nvPr>
            <p:ph type="sldNum" sz="quarter" idx="5"/>
          </p:nvPr>
        </p:nvSpPr>
        <p:spPr/>
        <p:txBody>
          <a:bodyPr/>
          <a:lstStyle/>
          <a:p>
            <a:fld id="{D0A9AA34-C42E-4BE2-8A38-E141ABA62A80}" type="slidenum">
              <a:rPr lang="en-US" smtClean="0"/>
              <a:t>9</a:t>
            </a:fld>
            <a:endParaRPr lang="en-US"/>
          </a:p>
        </p:txBody>
      </p:sp>
    </p:spTree>
    <p:extLst>
      <p:ext uri="{BB962C8B-B14F-4D97-AF65-F5344CB8AC3E}">
        <p14:creationId xmlns:p14="http://schemas.microsoft.com/office/powerpoint/2010/main" val="304008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54956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4871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863087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250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2293758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870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2711253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850606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2108089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755405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42208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4141828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8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4012036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4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402747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270887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175213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03577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1532213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2623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122536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21844-686B-42C8-A2EE-A61D153721E4}" type="datetimeFigureOut">
              <a:rPr lang="en-GB" smtClean="0"/>
              <a:t>26/07/2022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EA69B-28C2-46D9-A452-75D1762AE282}" type="slidenum">
              <a:rPr lang="en-GB" smtClean="0"/>
              <a:t>‹#›</a:t>
            </a:fld>
            <a:endParaRPr lang="en-GB" dirty="0"/>
          </a:p>
        </p:txBody>
      </p:sp>
    </p:spTree>
    <p:extLst>
      <p:ext uri="{BB962C8B-B14F-4D97-AF65-F5344CB8AC3E}">
        <p14:creationId xmlns:p14="http://schemas.microsoft.com/office/powerpoint/2010/main" val="29843266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7B21844-686B-42C8-A2EE-A61D153721E4}" type="datetimeFigureOut">
              <a:rPr lang="en-GB" smtClean="0"/>
              <a:t>26/07/2022</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AEA69B-28C2-46D9-A452-75D1762AE282}" type="slidenum">
              <a:rPr lang="en-GB" smtClean="0"/>
              <a:t>‹#›</a:t>
            </a:fld>
            <a:endParaRPr lang="en-GB"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8332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theconversation.com/how-would-brexit-affect-data-protection-privacy-and-surveillance-laws-in-britain-5799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theconversation.com/how-would-brexit-affect-data-protection-privacy-and-surveillance-laws-in-britain-5799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theconversation.com/how-would-brexit-affect-data-protection-privacy-and-surveillance-laws-in-britain-5799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mailto:simona.barbu@feantsa.org" TargetMode="Externa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theconversation.com/how-would-brexit-affect-data-protection-privacy-and-surveillance-laws-in-britain-5799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3AA6C891-885B-4B8B-A7DC-B44921DDF297}"/>
              </a:ext>
            </a:extLst>
          </p:cNvPr>
          <p:cNvSpPr>
            <a:spLocks noGrp="1"/>
          </p:cNvSpPr>
          <p:nvPr>
            <p:ph type="subTitle" idx="1"/>
          </p:nvPr>
        </p:nvSpPr>
        <p:spPr>
          <a:xfrm>
            <a:off x="4295553" y="797668"/>
            <a:ext cx="7166345" cy="5279144"/>
          </a:xfrm>
          <a:solidFill>
            <a:schemeClr val="accent5"/>
          </a:solidFill>
          <a:ln>
            <a:solidFill>
              <a:schemeClr val="bg1"/>
            </a:solidFill>
          </a:ln>
        </p:spPr>
        <p:txBody>
          <a:bodyPr anchor="t">
            <a:normAutofit lnSpcReduction="10000"/>
          </a:bodyPr>
          <a:lstStyle/>
          <a:p>
            <a:pPr algn="ctr">
              <a:lnSpc>
                <a:spcPct val="90000"/>
              </a:lnSpc>
            </a:pPr>
            <a:endParaRPr lang="en-GB" sz="2800" b="1" dirty="0">
              <a:solidFill>
                <a:srgbClr val="FFFFFF"/>
              </a:solidFill>
            </a:endParaRPr>
          </a:p>
          <a:p>
            <a:pPr algn="ctr">
              <a:lnSpc>
                <a:spcPct val="90000"/>
              </a:lnSpc>
            </a:pPr>
            <a:r>
              <a:rPr lang="en-GB" sz="2800" b="1" dirty="0">
                <a:solidFill>
                  <a:srgbClr val="FFFFFF"/>
                </a:solidFill>
              </a:rPr>
              <a:t>An introduction to European Union law</a:t>
            </a:r>
          </a:p>
          <a:p>
            <a:pPr>
              <a:lnSpc>
                <a:spcPct val="90000"/>
              </a:lnSpc>
            </a:pPr>
            <a:endParaRPr lang="en-GB" sz="2400" dirty="0">
              <a:solidFill>
                <a:srgbClr val="FFFFFF"/>
              </a:solidFill>
              <a:sym typeface="Wingdings" panose="05000000000000000000" pitchFamily="2" charset="2"/>
            </a:endParaRPr>
          </a:p>
          <a:p>
            <a:pPr>
              <a:lnSpc>
                <a:spcPct val="90000"/>
              </a:lnSpc>
            </a:pPr>
            <a:r>
              <a:rPr lang="en-GB" sz="2400" dirty="0">
                <a:solidFill>
                  <a:srgbClr val="FFFFFF"/>
                </a:solidFill>
              </a:rPr>
              <a:t>3 modules:</a:t>
            </a:r>
          </a:p>
          <a:p>
            <a:pPr marL="342900" indent="-342900">
              <a:lnSpc>
                <a:spcPct val="90000"/>
              </a:lnSpc>
              <a:buFont typeface="Wingdings" panose="05000000000000000000" pitchFamily="2" charset="2"/>
              <a:buChar char="à"/>
            </a:pPr>
            <a:endParaRPr lang="en-GB" sz="2400" dirty="0">
              <a:solidFill>
                <a:srgbClr val="FFFFFF"/>
              </a:solidFill>
              <a:sym typeface="Wingdings" panose="05000000000000000000" pitchFamily="2" charset="2"/>
            </a:endParaRPr>
          </a:p>
          <a:p>
            <a:pPr algn="just">
              <a:lnSpc>
                <a:spcPct val="90000"/>
              </a:lnSpc>
            </a:pPr>
            <a:r>
              <a:rPr lang="en-GB" sz="2400" dirty="0">
                <a:solidFill>
                  <a:srgbClr val="FFFFFF"/>
                </a:solidFill>
                <a:sym typeface="Wingdings" panose="05000000000000000000" pitchFamily="2" charset="2"/>
              </a:rPr>
              <a:t>  Introduction to the EU Law and Institutions</a:t>
            </a:r>
          </a:p>
          <a:p>
            <a:pPr algn="just">
              <a:lnSpc>
                <a:spcPct val="90000"/>
              </a:lnSpc>
            </a:pPr>
            <a:r>
              <a:rPr lang="en-GB" sz="2400" dirty="0">
                <a:solidFill>
                  <a:srgbClr val="FFFFFF"/>
                </a:solidFill>
                <a:sym typeface="Wingdings" panose="05000000000000000000" pitchFamily="2" charset="2"/>
              </a:rPr>
              <a:t>  The Relationship between EU law and national laws</a:t>
            </a:r>
            <a:endParaRPr lang="en-GB" sz="2400" dirty="0">
              <a:solidFill>
                <a:srgbClr val="FFFFFF"/>
              </a:solidFill>
            </a:endParaRPr>
          </a:p>
          <a:p>
            <a:pPr algn="just">
              <a:lnSpc>
                <a:spcPct val="90000"/>
              </a:lnSpc>
            </a:pPr>
            <a:r>
              <a:rPr lang="en-GB" sz="2400" dirty="0">
                <a:solidFill>
                  <a:srgbClr val="FFFFFF"/>
                </a:solidFill>
                <a:sym typeface="Wingdings" panose="05000000000000000000" pitchFamily="2" charset="2"/>
              </a:rPr>
              <a:t>  Power and procedures of the Court of Justice</a:t>
            </a:r>
            <a:endParaRPr lang="en-GB" sz="2400" dirty="0">
              <a:solidFill>
                <a:srgbClr val="FFFFFF"/>
              </a:solidFill>
            </a:endParaRPr>
          </a:p>
          <a:p>
            <a:pPr>
              <a:lnSpc>
                <a:spcPct val="90000"/>
              </a:lnSpc>
            </a:pPr>
            <a:endParaRPr lang="en-GB" sz="1600" dirty="0">
              <a:solidFill>
                <a:srgbClr val="FFFFFF"/>
              </a:solidFill>
            </a:endParaRPr>
          </a:p>
          <a:p>
            <a:pPr>
              <a:lnSpc>
                <a:spcPct val="90000"/>
              </a:lnSpc>
            </a:pPr>
            <a:endParaRPr lang="en-GB" sz="1600" dirty="0">
              <a:solidFill>
                <a:srgbClr val="FFFFFF"/>
              </a:solidFill>
            </a:endParaRPr>
          </a:p>
          <a:p>
            <a:pPr marL="0" marR="0" lvl="0" indent="0" algn="just"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None/>
              <a:tabLst/>
              <a:defRPr/>
            </a:pPr>
            <a:r>
              <a:rPr kumimoji="0" lang="en-GB" sz="2400" b="0" i="0" u="none" strike="noStrike" kern="1200" cap="none" spc="0" normalizeH="0" baseline="0" noProof="0" dirty="0">
                <a:ln>
                  <a:noFill/>
                </a:ln>
                <a:solidFill>
                  <a:srgbClr val="FFFFFF"/>
                </a:solidFill>
                <a:effectLst/>
                <a:uLnTx/>
                <a:uFillTx/>
                <a:latin typeface="Tw Cen MT" panose="020B0602020104020603"/>
                <a:ea typeface="+mn-ea"/>
                <a:cs typeface="+mn-cs"/>
              </a:rPr>
              <a:t>This material has been prepared by </a:t>
            </a:r>
            <a:r>
              <a:rPr kumimoji="0" lang="en-GB" sz="2400" b="0" i="0" u="none" strike="noStrike" kern="1200" cap="none" spc="0" normalizeH="0" baseline="0" noProof="0" dirty="0">
                <a:ln>
                  <a:noFill/>
                </a:ln>
                <a:solidFill>
                  <a:srgbClr val="FF0000"/>
                </a:solidFill>
                <a:effectLst/>
                <a:uLnTx/>
                <a:uFillTx/>
                <a:latin typeface="Tw Cen MT" panose="020B0602020104020603"/>
                <a:ea typeface="+mn-ea"/>
                <a:cs typeface="+mn-cs"/>
              </a:rPr>
              <a:t>Mattia Bosio (</a:t>
            </a:r>
            <a:r>
              <a:rPr kumimoji="0" lang="it-IT" sz="2400" b="0" i="0" u="none" strike="noStrike" kern="1200" cap="none" spc="0" normalizeH="0" baseline="0" noProof="0" dirty="0">
                <a:ln>
                  <a:noFill/>
                </a:ln>
                <a:solidFill>
                  <a:srgbClr val="FF0000"/>
                </a:solidFill>
                <a:effectLst/>
                <a:uLnTx/>
                <a:uFillTx/>
                <a:latin typeface="Tw Cen MT" panose="020B0602020104020603"/>
                <a:ea typeface="+mn-ea"/>
                <a:cs typeface="+mn-cs"/>
              </a:rPr>
              <a:t>matt.bosio@gmail.com</a:t>
            </a:r>
            <a:r>
              <a:rPr kumimoji="0" lang="it-IT" sz="2400" b="0" i="0" u="none" strike="noStrike" kern="1200" cap="none" spc="0" normalizeH="0" baseline="0" noProof="0" dirty="0">
                <a:ln>
                  <a:noFill/>
                </a:ln>
                <a:solidFill>
                  <a:srgbClr val="FFFFFF"/>
                </a:solidFill>
                <a:effectLst/>
                <a:uLnTx/>
                <a:uFillTx/>
                <a:latin typeface="Tw Cen MT" panose="020B0602020104020603"/>
                <a:ea typeface="+mn-ea"/>
                <a:cs typeface="+mn-cs"/>
              </a:rPr>
              <a:t>) </a:t>
            </a:r>
            <a:r>
              <a:rPr kumimoji="0" lang="en-GB" sz="2400" b="0" i="0" u="none" strike="noStrike" kern="1200" cap="none" spc="0" normalizeH="0" baseline="0" noProof="0" dirty="0">
                <a:ln>
                  <a:noFill/>
                </a:ln>
                <a:solidFill>
                  <a:srgbClr val="FFFFFF"/>
                </a:solidFill>
                <a:effectLst/>
                <a:uLnTx/>
                <a:uFillTx/>
                <a:latin typeface="Tw Cen MT" panose="020B0602020104020603"/>
                <a:ea typeface="+mn-ea"/>
                <a:cs typeface="+mn-cs"/>
              </a:rPr>
              <a:t>in the context of PRODEC project.</a:t>
            </a:r>
          </a:p>
          <a:p>
            <a:pPr>
              <a:lnSpc>
                <a:spcPct val="90000"/>
              </a:lnSpc>
            </a:pPr>
            <a:endParaRPr lang="en-GB" sz="1600" dirty="0">
              <a:solidFill>
                <a:srgbClr val="FFFFFF"/>
              </a:solidFill>
            </a:endParaRPr>
          </a:p>
          <a:p>
            <a:pPr>
              <a:lnSpc>
                <a:spcPct val="90000"/>
              </a:lnSpc>
            </a:pPr>
            <a:endParaRPr lang="en-GB" sz="800" dirty="0">
              <a:solidFill>
                <a:srgbClr val="FFFFFF"/>
              </a:solidFill>
            </a:endParaRPr>
          </a:p>
        </p:txBody>
      </p:sp>
      <p:pic>
        <p:nvPicPr>
          <p:cNvPr id="31" name="Picture 30" descr="A picture containing graphical user interface&#10;&#10;Description automatically generated">
            <a:extLst>
              <a:ext uri="{FF2B5EF4-FFF2-40B4-BE49-F238E27FC236}">
                <a16:creationId xmlns:a16="http://schemas.microsoft.com/office/drawing/2014/main" id="{70EAD9EE-37CB-433C-A375-35FFF06FCCD8}"/>
              </a:ext>
            </a:extLst>
          </p:cNvPr>
          <p:cNvPicPr>
            <a:picLocks noChangeAspect="1"/>
          </p:cNvPicPr>
          <p:nvPr/>
        </p:nvPicPr>
        <p:blipFill rotWithShape="1">
          <a:blip r:embed="rId3">
            <a:extLst>
              <a:ext uri="{28A0092B-C50C-407E-A947-70E740481C1C}">
                <a14:useLocalDpi xmlns:a14="http://schemas.microsoft.com/office/drawing/2010/main" val="0"/>
              </a:ext>
            </a:extLst>
          </a:blip>
          <a:srcRect l="3298" r="4524" b="2"/>
          <a:stretch/>
        </p:blipFill>
        <p:spPr>
          <a:xfrm>
            <a:off x="159489" y="620721"/>
            <a:ext cx="3899592" cy="1998843"/>
          </a:xfrm>
          <a:prstGeom prst="rect">
            <a:avLst/>
          </a:prstGeom>
        </p:spPr>
      </p:pic>
      <p:pic>
        <p:nvPicPr>
          <p:cNvPr id="33" name="Image 12">
            <a:extLst>
              <a:ext uri="{FF2B5EF4-FFF2-40B4-BE49-F238E27FC236}">
                <a16:creationId xmlns:a16="http://schemas.microsoft.com/office/drawing/2014/main" id="{1EC9E3C7-E176-4852-AAF0-2CD1773BA0D6}"/>
              </a:ext>
            </a:extLst>
          </p:cNvPr>
          <p:cNvPicPr/>
          <p:nvPr/>
        </p:nvPicPr>
        <p:blipFill rotWithShape="1">
          <a:blip r:embed="rId4">
            <a:extLst>
              <a:ext uri="{28A0092B-C50C-407E-A947-70E740481C1C}">
                <a14:useLocalDpi xmlns:a14="http://schemas.microsoft.com/office/drawing/2010/main" val="0"/>
              </a:ext>
            </a:extLst>
          </a:blip>
          <a:srcRect t="16324" r="-4" b="-4"/>
          <a:stretch/>
        </p:blipFill>
        <p:spPr>
          <a:xfrm>
            <a:off x="1184751" y="3237427"/>
            <a:ext cx="1733106" cy="1110761"/>
          </a:xfrm>
          <a:prstGeom prst="rect">
            <a:avLst/>
          </a:prstGeom>
        </p:spPr>
      </p:pic>
      <p:pic>
        <p:nvPicPr>
          <p:cNvPr id="51" name="Picture 50" descr="A drawing of a face&#10;&#10;Description automatically generated">
            <a:extLst>
              <a:ext uri="{FF2B5EF4-FFF2-40B4-BE49-F238E27FC236}">
                <a16:creationId xmlns:a16="http://schemas.microsoft.com/office/drawing/2014/main" id="{AEEBDC43-7EA8-400F-B851-13EB505D2B01}"/>
              </a:ext>
            </a:extLst>
          </p:cNvPr>
          <p:cNvPicPr>
            <a:picLocks noChangeAspect="1"/>
          </p:cNvPicPr>
          <p:nvPr/>
        </p:nvPicPr>
        <p:blipFill>
          <a:blip r:embed="rId5"/>
          <a:stretch>
            <a:fillRect/>
          </a:stretch>
        </p:blipFill>
        <p:spPr>
          <a:xfrm>
            <a:off x="1242731" y="4966051"/>
            <a:ext cx="1282003" cy="1110761"/>
          </a:xfrm>
          <a:prstGeom prst="rect">
            <a:avLst/>
          </a:prstGeom>
        </p:spPr>
      </p:pic>
    </p:spTree>
    <p:extLst>
      <p:ext uri="{BB962C8B-B14F-4D97-AF65-F5344CB8AC3E}">
        <p14:creationId xmlns:p14="http://schemas.microsoft.com/office/powerpoint/2010/main" val="95663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CF83-2B81-479A-9972-CD1A188F373C}"/>
              </a:ext>
            </a:extLst>
          </p:cNvPr>
          <p:cNvSpPr>
            <a:spLocks noGrp="1"/>
          </p:cNvSpPr>
          <p:nvPr>
            <p:ph type="title"/>
          </p:nvPr>
        </p:nvSpPr>
        <p:spPr>
          <a:xfrm>
            <a:off x="327547" y="4221481"/>
            <a:ext cx="5603409" cy="2152809"/>
          </a:xfrm>
          <a:solidFill>
            <a:schemeClr val="accent1"/>
          </a:solidFill>
        </p:spPr>
        <p:txBody>
          <a:bodyPr>
            <a:normAutofit/>
          </a:bodyPr>
          <a:lstStyle/>
          <a:p>
            <a:pPr algn="ctr"/>
            <a:r>
              <a:rPr lang="en-GB" sz="6000" b="1" dirty="0">
                <a:solidFill>
                  <a:srgbClr val="FFFFFF"/>
                </a:solidFill>
                <a:latin typeface="+mn-lt"/>
              </a:rPr>
              <a:t>The EU Treaties</a:t>
            </a:r>
          </a:p>
        </p:txBody>
      </p:sp>
      <p:sp>
        <p:nvSpPr>
          <p:cNvPr id="3" name="Content Placeholder 2">
            <a:extLst>
              <a:ext uri="{FF2B5EF4-FFF2-40B4-BE49-F238E27FC236}">
                <a16:creationId xmlns:a16="http://schemas.microsoft.com/office/drawing/2014/main" id="{5269B214-D341-43F8-A823-35D4BA0CFE67}"/>
              </a:ext>
            </a:extLst>
          </p:cNvPr>
          <p:cNvSpPr>
            <a:spLocks noGrp="1"/>
          </p:cNvSpPr>
          <p:nvPr>
            <p:ph idx="1"/>
          </p:nvPr>
        </p:nvSpPr>
        <p:spPr>
          <a:xfrm>
            <a:off x="6661065" y="974875"/>
            <a:ext cx="4724573" cy="4852362"/>
          </a:xfrm>
        </p:spPr>
        <p:txBody>
          <a:bodyPr anchor="ctr">
            <a:normAutofit/>
          </a:bodyPr>
          <a:lstStyle/>
          <a:p>
            <a:pPr marL="0" indent="0">
              <a:buNone/>
            </a:pPr>
            <a:endParaRPr lang="en-GB" dirty="0">
              <a:solidFill>
                <a:srgbClr val="FFFFFF"/>
              </a:solidFill>
            </a:endParaRPr>
          </a:p>
          <a:p>
            <a:pPr marL="0" indent="0">
              <a:buNone/>
            </a:pPr>
            <a:endParaRPr lang="en-GB" dirty="0">
              <a:solidFill>
                <a:srgbClr val="FFFFFF"/>
              </a:solidFill>
            </a:endParaRPr>
          </a:p>
        </p:txBody>
      </p:sp>
      <p:sp>
        <p:nvSpPr>
          <p:cNvPr id="4" name="TextBox 3">
            <a:extLst>
              <a:ext uri="{FF2B5EF4-FFF2-40B4-BE49-F238E27FC236}">
                <a16:creationId xmlns:a16="http://schemas.microsoft.com/office/drawing/2014/main" id="{52C4F56E-14BD-4945-9E87-31F78C9BBB58}"/>
              </a:ext>
            </a:extLst>
          </p:cNvPr>
          <p:cNvSpPr txBox="1"/>
          <p:nvPr/>
        </p:nvSpPr>
        <p:spPr>
          <a:xfrm>
            <a:off x="6261044" y="321732"/>
            <a:ext cx="5603409" cy="6309420"/>
          </a:xfrm>
          <a:prstGeom prst="rect">
            <a:avLst/>
          </a:prstGeom>
          <a:solidFill>
            <a:schemeClr val="accent1"/>
          </a:solidFill>
        </p:spPr>
        <p:txBody>
          <a:bodyPr wrap="square" rtlCol="0">
            <a:spAutoFit/>
          </a:bodyPr>
          <a:lstStyle/>
          <a:p>
            <a:pPr algn="ctr">
              <a:spcAft>
                <a:spcPts val="600"/>
              </a:spcAft>
            </a:pPr>
            <a:r>
              <a:rPr lang="en-US" sz="4400" b="1" dirty="0">
                <a:solidFill>
                  <a:schemeClr val="bg1"/>
                </a:solidFill>
              </a:rPr>
              <a:t>2007 </a:t>
            </a:r>
          </a:p>
          <a:p>
            <a:pPr algn="ctr">
              <a:spcAft>
                <a:spcPts val="600"/>
              </a:spcAft>
            </a:pPr>
            <a:r>
              <a:rPr lang="en-US" sz="4400" b="1" dirty="0">
                <a:solidFill>
                  <a:schemeClr val="bg1"/>
                </a:solidFill>
              </a:rPr>
              <a:t> The Treaty of Lisbon</a:t>
            </a:r>
            <a:endParaRPr lang="en-US" sz="3200" b="1" dirty="0">
              <a:solidFill>
                <a:schemeClr val="bg1"/>
              </a:solidFill>
            </a:endParaRPr>
          </a:p>
          <a:p>
            <a:pPr>
              <a:spcAft>
                <a:spcPts val="1200"/>
              </a:spcAft>
            </a:pPr>
            <a:r>
              <a:rPr lang="en-US" sz="3200" b="1" dirty="0">
                <a:solidFill>
                  <a:schemeClr val="bg1"/>
                </a:solidFill>
              </a:rPr>
              <a:t>TEU:</a:t>
            </a:r>
          </a:p>
          <a:p>
            <a:pPr marL="457200" indent="-457200">
              <a:spcAft>
                <a:spcPts val="600"/>
              </a:spcAft>
              <a:buFont typeface="Wingdings" panose="05000000000000000000" pitchFamily="2" charset="2"/>
              <a:buChar char="q"/>
            </a:pPr>
            <a:r>
              <a:rPr lang="en-US" sz="3200" dirty="0">
                <a:solidFill>
                  <a:schemeClr val="bg1"/>
                </a:solidFill>
              </a:rPr>
              <a:t>Democratic principles </a:t>
            </a:r>
          </a:p>
          <a:p>
            <a:pPr marL="457200" indent="-457200">
              <a:spcAft>
                <a:spcPts val="600"/>
              </a:spcAft>
              <a:buFont typeface="Wingdings" panose="05000000000000000000" pitchFamily="2" charset="2"/>
              <a:buChar char="q"/>
            </a:pPr>
            <a:r>
              <a:rPr lang="en-US" sz="3200" dirty="0">
                <a:solidFill>
                  <a:schemeClr val="bg1"/>
                </a:solidFill>
              </a:rPr>
              <a:t>Foreign and security policy</a:t>
            </a:r>
          </a:p>
          <a:p>
            <a:pPr marL="457200" indent="-457200">
              <a:spcAft>
                <a:spcPts val="1800"/>
              </a:spcAft>
              <a:buFont typeface="Wingdings" panose="05000000000000000000" pitchFamily="2" charset="2"/>
              <a:buChar char="q"/>
            </a:pPr>
            <a:r>
              <a:rPr lang="en-GB" sz="3200" dirty="0">
                <a:solidFill>
                  <a:schemeClr val="bg1"/>
                </a:solidFill>
              </a:rPr>
              <a:t>Defence</a:t>
            </a:r>
          </a:p>
          <a:p>
            <a:pPr>
              <a:spcAft>
                <a:spcPts val="600"/>
              </a:spcAft>
            </a:pPr>
            <a:r>
              <a:rPr lang="en-US" sz="3200" b="1" dirty="0">
                <a:solidFill>
                  <a:schemeClr val="bg1"/>
                </a:solidFill>
              </a:rPr>
              <a:t>TFEU: </a:t>
            </a:r>
          </a:p>
          <a:p>
            <a:pPr marL="457200" indent="-457200">
              <a:spcAft>
                <a:spcPts val="600"/>
              </a:spcAft>
              <a:buFont typeface="Wingdings" panose="05000000000000000000" pitchFamily="2" charset="2"/>
              <a:buChar char="q"/>
            </a:pPr>
            <a:r>
              <a:rPr lang="en-US" sz="3200" dirty="0">
                <a:solidFill>
                  <a:schemeClr val="bg1"/>
                </a:solidFill>
              </a:rPr>
              <a:t>Functioning of the EU </a:t>
            </a:r>
          </a:p>
          <a:p>
            <a:pPr marL="457200" indent="-457200">
              <a:spcAft>
                <a:spcPts val="600"/>
              </a:spcAft>
              <a:buFont typeface="Wingdings" panose="05000000000000000000" pitchFamily="2" charset="2"/>
              <a:buChar char="q"/>
            </a:pPr>
            <a:r>
              <a:rPr lang="en-US" sz="3200" dirty="0">
                <a:solidFill>
                  <a:schemeClr val="bg1"/>
                </a:solidFill>
              </a:rPr>
              <a:t>EU policies</a:t>
            </a:r>
          </a:p>
          <a:p>
            <a:pPr marL="457200" indent="-457200">
              <a:spcAft>
                <a:spcPts val="600"/>
              </a:spcAft>
              <a:buFont typeface="Wingdings" panose="05000000000000000000" pitchFamily="2" charset="2"/>
              <a:buChar char="q"/>
            </a:pPr>
            <a:r>
              <a:rPr lang="en-US" sz="3200" dirty="0">
                <a:solidFill>
                  <a:schemeClr val="bg1"/>
                </a:solidFill>
              </a:rPr>
              <a:t>EU Competences</a:t>
            </a:r>
          </a:p>
        </p:txBody>
      </p:sp>
      <p:pic>
        <p:nvPicPr>
          <p:cNvPr id="6" name="Picture 5">
            <a:extLst>
              <a:ext uri="{FF2B5EF4-FFF2-40B4-BE49-F238E27FC236}">
                <a16:creationId xmlns:a16="http://schemas.microsoft.com/office/drawing/2014/main" id="{8687360B-CB91-4123-B4B4-F0E71FA8CDC3}"/>
              </a:ext>
            </a:extLst>
          </p:cNvPr>
          <p:cNvPicPr>
            <a:picLocks noChangeAspect="1"/>
          </p:cNvPicPr>
          <p:nvPr/>
        </p:nvPicPr>
        <p:blipFill rotWithShape="1">
          <a:blip r:embed="rId3"/>
          <a:srcRect l="15404" r="-2" b="-2"/>
          <a:stretch/>
        </p:blipFill>
        <p:spPr>
          <a:xfrm>
            <a:off x="327547" y="321733"/>
            <a:ext cx="5603409" cy="3899748"/>
          </a:xfrm>
          <a:prstGeom prst="rect">
            <a:avLst/>
          </a:prstGeom>
        </p:spPr>
      </p:pic>
    </p:spTree>
    <p:extLst>
      <p:ext uri="{BB962C8B-B14F-4D97-AF65-F5344CB8AC3E}">
        <p14:creationId xmlns:p14="http://schemas.microsoft.com/office/powerpoint/2010/main" val="39451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CF83-2B81-479A-9972-CD1A188F373C}"/>
              </a:ext>
            </a:extLst>
          </p:cNvPr>
          <p:cNvSpPr>
            <a:spLocks noGrp="1"/>
          </p:cNvSpPr>
          <p:nvPr>
            <p:ph type="title"/>
          </p:nvPr>
        </p:nvSpPr>
        <p:spPr>
          <a:xfrm>
            <a:off x="1024128" y="585216"/>
            <a:ext cx="5867061" cy="1499616"/>
          </a:xfrm>
          <a:solidFill>
            <a:schemeClr val="accent1"/>
          </a:solidFill>
        </p:spPr>
        <p:txBody>
          <a:bodyPr>
            <a:normAutofit/>
          </a:bodyPr>
          <a:lstStyle/>
          <a:p>
            <a:pPr algn="ctr"/>
            <a:r>
              <a:rPr lang="en-GB" dirty="0">
                <a:solidFill>
                  <a:schemeClr val="bg1"/>
                </a:solidFill>
              </a:rPr>
              <a:t>The Main institutions of the European Union</a:t>
            </a:r>
          </a:p>
        </p:txBody>
      </p:sp>
      <p:sp>
        <p:nvSpPr>
          <p:cNvPr id="3" name="Content Placeholder 2">
            <a:extLst>
              <a:ext uri="{FF2B5EF4-FFF2-40B4-BE49-F238E27FC236}">
                <a16:creationId xmlns:a16="http://schemas.microsoft.com/office/drawing/2014/main" id="{5269B214-D341-43F8-A823-35D4BA0CFE67}"/>
              </a:ext>
            </a:extLst>
          </p:cNvPr>
          <p:cNvSpPr>
            <a:spLocks noGrp="1"/>
          </p:cNvSpPr>
          <p:nvPr>
            <p:ph idx="1"/>
          </p:nvPr>
        </p:nvSpPr>
        <p:spPr>
          <a:xfrm>
            <a:off x="8021490" y="585216"/>
            <a:ext cx="3527043" cy="5586984"/>
          </a:xfrm>
        </p:spPr>
        <p:txBody>
          <a:bodyPr anchor="ctr">
            <a:normAutofit/>
          </a:bodyPr>
          <a:lstStyle/>
          <a:p>
            <a:pPr marL="0" indent="0">
              <a:buNone/>
            </a:pPr>
            <a:endParaRPr lang="en-GB" sz="2000">
              <a:solidFill>
                <a:srgbClr val="FFFFFF"/>
              </a:solidFill>
            </a:endParaRPr>
          </a:p>
          <a:p>
            <a:pPr marL="0" indent="0">
              <a:buNone/>
            </a:pPr>
            <a:endParaRPr lang="en-GB" sz="2000">
              <a:solidFill>
                <a:srgbClr val="FFFFFF"/>
              </a:solidFill>
            </a:endParaRPr>
          </a:p>
        </p:txBody>
      </p:sp>
      <p:graphicFrame>
        <p:nvGraphicFramePr>
          <p:cNvPr id="49" name="TextBox 3">
            <a:extLst>
              <a:ext uri="{FF2B5EF4-FFF2-40B4-BE49-F238E27FC236}">
                <a16:creationId xmlns:a16="http://schemas.microsoft.com/office/drawing/2014/main" id="{5C006F40-485C-475C-A7CB-415B7B5D2185}"/>
              </a:ext>
            </a:extLst>
          </p:cNvPr>
          <p:cNvGraphicFramePr/>
          <p:nvPr>
            <p:extLst>
              <p:ext uri="{D42A27DB-BD31-4B8C-83A1-F6EECF244321}">
                <p14:modId xmlns:p14="http://schemas.microsoft.com/office/powerpoint/2010/main" val="98454848"/>
              </p:ext>
            </p:extLst>
          </p:nvPr>
        </p:nvGraphicFramePr>
        <p:xfrm>
          <a:off x="7740501" y="858818"/>
          <a:ext cx="4123951" cy="5970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picture containing text, bedroom&#10;&#10;Description automatically generated">
            <a:extLst>
              <a:ext uri="{FF2B5EF4-FFF2-40B4-BE49-F238E27FC236}">
                <a16:creationId xmlns:a16="http://schemas.microsoft.com/office/drawing/2014/main" id="{DA034496-39AA-452A-A46F-94F5FE6ED5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832" y="3219698"/>
            <a:ext cx="7470252" cy="2236531"/>
          </a:xfrm>
          <a:prstGeom prst="rect">
            <a:avLst/>
          </a:prstGeom>
        </p:spPr>
      </p:pic>
    </p:spTree>
    <p:extLst>
      <p:ext uri="{BB962C8B-B14F-4D97-AF65-F5344CB8AC3E}">
        <p14:creationId xmlns:p14="http://schemas.microsoft.com/office/powerpoint/2010/main" val="228287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CF83-2B81-479A-9972-CD1A188F373C}"/>
              </a:ext>
            </a:extLst>
          </p:cNvPr>
          <p:cNvSpPr>
            <a:spLocks noGrp="1"/>
          </p:cNvSpPr>
          <p:nvPr>
            <p:ph type="title"/>
          </p:nvPr>
        </p:nvSpPr>
        <p:spPr>
          <a:xfrm>
            <a:off x="327547" y="4767072"/>
            <a:ext cx="7058305" cy="1625210"/>
          </a:xfrm>
          <a:solidFill>
            <a:schemeClr val="accent1"/>
          </a:solidFill>
        </p:spPr>
        <p:txBody>
          <a:bodyPr>
            <a:normAutofit/>
          </a:bodyPr>
          <a:lstStyle/>
          <a:p>
            <a:pPr algn="ctr"/>
            <a:r>
              <a:rPr lang="en-US" dirty="0">
                <a:solidFill>
                  <a:srgbClr val="FFFFFF"/>
                </a:solidFill>
              </a:rPr>
              <a:t>The European Council</a:t>
            </a:r>
            <a:endParaRPr lang="en-GB" dirty="0">
              <a:solidFill>
                <a:srgbClr val="FFFFFF"/>
              </a:solidFill>
            </a:endParaRPr>
          </a:p>
        </p:txBody>
      </p:sp>
      <p:sp>
        <p:nvSpPr>
          <p:cNvPr id="3" name="Content Placeholder 2">
            <a:extLst>
              <a:ext uri="{FF2B5EF4-FFF2-40B4-BE49-F238E27FC236}">
                <a16:creationId xmlns:a16="http://schemas.microsoft.com/office/drawing/2014/main" id="{5269B214-D341-43F8-A823-35D4BA0CFE67}"/>
              </a:ext>
            </a:extLst>
          </p:cNvPr>
          <p:cNvSpPr>
            <a:spLocks noGrp="1"/>
          </p:cNvSpPr>
          <p:nvPr>
            <p:ph idx="1"/>
          </p:nvPr>
        </p:nvSpPr>
        <p:spPr>
          <a:xfrm>
            <a:off x="7548664" y="321734"/>
            <a:ext cx="4494179" cy="6070548"/>
          </a:xfrm>
          <a:solidFill>
            <a:srgbClr val="00B0F0"/>
          </a:solidFill>
        </p:spPr>
        <p:txBody>
          <a:bodyPr anchor="ctr">
            <a:normAutofit/>
          </a:bodyPr>
          <a:lstStyle/>
          <a:p>
            <a:pPr algn="just">
              <a:spcBef>
                <a:spcPts val="2400"/>
              </a:spcBef>
              <a:spcAft>
                <a:spcPts val="2400"/>
              </a:spcAft>
              <a:buFont typeface="Wingdings" panose="05000000000000000000" pitchFamily="2" charset="2"/>
              <a:buChar char="Ø"/>
            </a:pPr>
            <a:r>
              <a:rPr lang="en-GB" sz="2800" dirty="0">
                <a:solidFill>
                  <a:srgbClr val="FFFFFF"/>
                </a:solidFill>
              </a:rPr>
              <a:t>Members are heads of State of MSs</a:t>
            </a:r>
          </a:p>
          <a:p>
            <a:pPr>
              <a:spcBef>
                <a:spcPts val="2400"/>
              </a:spcBef>
              <a:spcAft>
                <a:spcPts val="2400"/>
              </a:spcAft>
              <a:buFont typeface="Wingdings" panose="05000000000000000000" pitchFamily="2" charset="2"/>
              <a:buChar char="Ø"/>
            </a:pPr>
            <a:r>
              <a:rPr lang="en-GB" sz="2800" dirty="0">
                <a:solidFill>
                  <a:srgbClr val="FFFFFF"/>
                </a:solidFill>
              </a:rPr>
              <a:t>Meet at least 4 times a year</a:t>
            </a:r>
          </a:p>
          <a:p>
            <a:pPr algn="just">
              <a:spcBef>
                <a:spcPts val="2400"/>
              </a:spcBef>
              <a:spcAft>
                <a:spcPts val="2400"/>
              </a:spcAft>
              <a:buFont typeface="Wingdings" panose="05000000000000000000" pitchFamily="2" charset="2"/>
              <a:buChar char="Ø"/>
            </a:pPr>
            <a:r>
              <a:rPr lang="en-GB" sz="2800" dirty="0">
                <a:solidFill>
                  <a:srgbClr val="FFFFFF"/>
                </a:solidFill>
              </a:rPr>
              <a:t>Decisions are secret and by consensus</a:t>
            </a:r>
          </a:p>
          <a:p>
            <a:pPr algn="just">
              <a:spcBef>
                <a:spcPts val="2400"/>
              </a:spcBef>
              <a:spcAft>
                <a:spcPts val="2400"/>
              </a:spcAft>
              <a:buFont typeface="Wingdings" panose="05000000000000000000" pitchFamily="2" charset="2"/>
              <a:buChar char="Ø"/>
            </a:pPr>
            <a:r>
              <a:rPr lang="en-GB" sz="2800" dirty="0">
                <a:solidFill>
                  <a:srgbClr val="FFFFFF"/>
                </a:solidFill>
              </a:rPr>
              <a:t>Not voting President  elected for 2.5 years</a:t>
            </a:r>
          </a:p>
        </p:txBody>
      </p:sp>
      <p:pic>
        <p:nvPicPr>
          <p:cNvPr id="6" name="Picture 5" descr="A picture containing text, indoor, colorful&#10;&#10;Description automatically generated">
            <a:extLst>
              <a:ext uri="{FF2B5EF4-FFF2-40B4-BE49-F238E27FC236}">
                <a16:creationId xmlns:a16="http://schemas.microsoft.com/office/drawing/2014/main" id="{A80E1B4F-BDE9-40AE-A04F-F320B4F236EF}"/>
              </a:ext>
            </a:extLst>
          </p:cNvPr>
          <p:cNvPicPr>
            <a:picLocks noChangeAspect="1"/>
          </p:cNvPicPr>
          <p:nvPr/>
        </p:nvPicPr>
        <p:blipFill rotWithShape="1">
          <a:blip r:embed="rId3">
            <a:extLst>
              <a:ext uri="{28A0092B-C50C-407E-A947-70E740481C1C}">
                <a14:useLocalDpi xmlns:a14="http://schemas.microsoft.com/office/drawing/2010/main" val="0"/>
              </a:ext>
            </a:extLst>
          </a:blip>
          <a:srcRect t="12820" r="1" b="1"/>
          <a:stretch/>
        </p:blipFill>
        <p:spPr>
          <a:xfrm>
            <a:off x="327547" y="321733"/>
            <a:ext cx="7058306" cy="4107392"/>
          </a:xfrm>
          <a:prstGeom prst="rect">
            <a:avLst/>
          </a:prstGeom>
        </p:spPr>
      </p:pic>
    </p:spTree>
    <p:extLst>
      <p:ext uri="{BB962C8B-B14F-4D97-AF65-F5344CB8AC3E}">
        <p14:creationId xmlns:p14="http://schemas.microsoft.com/office/powerpoint/2010/main" val="27509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indoor, colorful&#10;&#10;Description automatically generated">
            <a:extLst>
              <a:ext uri="{FF2B5EF4-FFF2-40B4-BE49-F238E27FC236}">
                <a16:creationId xmlns:a16="http://schemas.microsoft.com/office/drawing/2014/main" id="{7DEA9F71-04FD-4552-A1D8-4C8A93D7D3D9}"/>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t="7864" b="7866"/>
          <a:stretch/>
        </p:blipFill>
        <p:spPr>
          <a:xfrm>
            <a:off x="20" y="10"/>
            <a:ext cx="12191980" cy="6857990"/>
          </a:xfrm>
          <a:prstGeom prst="rect">
            <a:avLst/>
          </a:prstGeom>
        </p:spPr>
      </p:pic>
      <p:sp>
        <p:nvSpPr>
          <p:cNvPr id="2" name="Title 1">
            <a:extLst>
              <a:ext uri="{FF2B5EF4-FFF2-40B4-BE49-F238E27FC236}">
                <a16:creationId xmlns:a16="http://schemas.microsoft.com/office/drawing/2014/main" id="{DB3ACF83-2B81-479A-9972-CD1A188F373C}"/>
              </a:ext>
            </a:extLst>
          </p:cNvPr>
          <p:cNvSpPr>
            <a:spLocks noGrp="1"/>
          </p:cNvSpPr>
          <p:nvPr>
            <p:ph type="title"/>
          </p:nvPr>
        </p:nvSpPr>
        <p:spPr/>
        <p:txBody>
          <a:bodyPr>
            <a:normAutofit/>
          </a:bodyPr>
          <a:lstStyle/>
          <a:p>
            <a:pPr algn="ctr"/>
            <a:r>
              <a:rPr lang="en-US" dirty="0">
                <a:solidFill>
                  <a:srgbClr val="FFFFFF"/>
                </a:solidFill>
              </a:rPr>
              <a:t>The powers of European Council</a:t>
            </a:r>
            <a:endParaRPr lang="en-GB" dirty="0">
              <a:solidFill>
                <a:srgbClr val="FFFFFF"/>
              </a:solidFill>
            </a:endParaRPr>
          </a:p>
        </p:txBody>
      </p:sp>
      <p:sp>
        <p:nvSpPr>
          <p:cNvPr id="3" name="Content Placeholder 2">
            <a:extLst>
              <a:ext uri="{FF2B5EF4-FFF2-40B4-BE49-F238E27FC236}">
                <a16:creationId xmlns:a16="http://schemas.microsoft.com/office/drawing/2014/main" id="{5269B214-D341-43F8-A823-35D4BA0CFE67}"/>
              </a:ext>
            </a:extLst>
          </p:cNvPr>
          <p:cNvSpPr>
            <a:spLocks noGrp="1"/>
          </p:cNvSpPr>
          <p:nvPr>
            <p:ph idx="1"/>
          </p:nvPr>
        </p:nvSpPr>
        <p:spPr>
          <a:xfrm>
            <a:off x="838200" y="2055803"/>
            <a:ext cx="10515600" cy="4351338"/>
          </a:xfrm>
        </p:spPr>
        <p:txBody>
          <a:bodyPr>
            <a:normAutofit fontScale="92500" lnSpcReduction="20000"/>
          </a:bodyPr>
          <a:lstStyle/>
          <a:p>
            <a:pPr>
              <a:spcAft>
                <a:spcPts val="1200"/>
              </a:spcAft>
              <a:buFont typeface="Wingdings" panose="05000000000000000000" pitchFamily="2" charset="2"/>
              <a:buChar char="Ø"/>
            </a:pPr>
            <a:r>
              <a:rPr lang="en-GB" sz="4400" dirty="0">
                <a:solidFill>
                  <a:srgbClr val="FFFFFF"/>
                </a:solidFill>
              </a:rPr>
              <a:t> main lines of the EU policies for the future</a:t>
            </a:r>
          </a:p>
          <a:p>
            <a:pPr>
              <a:spcAft>
                <a:spcPts val="1200"/>
              </a:spcAft>
              <a:buFont typeface="Wingdings" panose="05000000000000000000" pitchFamily="2" charset="2"/>
              <a:buChar char="Ø"/>
            </a:pPr>
            <a:r>
              <a:rPr lang="en-GB" sz="4400" dirty="0">
                <a:solidFill>
                  <a:srgbClr val="FFFFFF"/>
                </a:solidFill>
              </a:rPr>
              <a:t> does not design laws</a:t>
            </a:r>
          </a:p>
          <a:p>
            <a:pPr>
              <a:spcAft>
                <a:spcPts val="1200"/>
              </a:spcAft>
              <a:buFont typeface="Wingdings" panose="05000000000000000000" pitchFamily="2" charset="2"/>
              <a:buChar char="Ø"/>
            </a:pPr>
            <a:r>
              <a:rPr lang="en-GB" sz="4400" dirty="0">
                <a:solidFill>
                  <a:srgbClr val="FFFFFF"/>
                </a:solidFill>
              </a:rPr>
              <a:t> EU foreign and security policy</a:t>
            </a:r>
          </a:p>
          <a:p>
            <a:pPr>
              <a:spcAft>
                <a:spcPts val="1200"/>
              </a:spcAft>
              <a:buFont typeface="Wingdings" panose="05000000000000000000" pitchFamily="2" charset="2"/>
              <a:buChar char="Ø"/>
            </a:pPr>
            <a:r>
              <a:rPr lang="en-US" sz="4400" dirty="0">
                <a:solidFill>
                  <a:srgbClr val="FFFFFF"/>
                </a:solidFill>
              </a:rPr>
              <a:t> nominates</a:t>
            </a:r>
            <a:r>
              <a:rPr lang="fr-FR" sz="4400" dirty="0">
                <a:solidFill>
                  <a:srgbClr val="FFFFFF"/>
                </a:solidFill>
              </a:rPr>
              <a:t> and appoints important EU </a:t>
            </a:r>
            <a:r>
              <a:rPr lang="en-US" sz="4400" dirty="0">
                <a:solidFill>
                  <a:srgbClr val="FFFFFF"/>
                </a:solidFill>
              </a:rPr>
              <a:t>roles</a:t>
            </a:r>
          </a:p>
          <a:p>
            <a:pPr>
              <a:spcAft>
                <a:spcPts val="1200"/>
              </a:spcAft>
              <a:buFont typeface="Wingdings" panose="05000000000000000000" pitchFamily="2" charset="2"/>
              <a:buChar char="Ø"/>
            </a:pPr>
            <a:r>
              <a:rPr lang="en-GB" sz="4400" dirty="0">
                <a:solidFill>
                  <a:srgbClr val="FFFFFF"/>
                </a:solidFill>
              </a:rPr>
              <a:t> urgent issues at EU level</a:t>
            </a:r>
          </a:p>
          <a:p>
            <a:pPr>
              <a:spcAft>
                <a:spcPts val="1200"/>
              </a:spcAft>
              <a:buFont typeface="Wingdings" panose="05000000000000000000" pitchFamily="2" charset="2"/>
              <a:buChar char="Ø"/>
            </a:pPr>
            <a:r>
              <a:rPr lang="en-GB" sz="4400" dirty="0">
                <a:solidFill>
                  <a:srgbClr val="FFFFFF"/>
                </a:solidFill>
              </a:rPr>
              <a:t> eligibility criteria for new MS</a:t>
            </a:r>
          </a:p>
        </p:txBody>
      </p:sp>
    </p:spTree>
    <p:extLst>
      <p:ext uri="{BB962C8B-B14F-4D97-AF65-F5344CB8AC3E}">
        <p14:creationId xmlns:p14="http://schemas.microsoft.com/office/powerpoint/2010/main" val="2204885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CF83-2B81-479A-9972-CD1A188F373C}"/>
              </a:ext>
            </a:extLst>
          </p:cNvPr>
          <p:cNvSpPr>
            <a:spLocks noGrp="1"/>
          </p:cNvSpPr>
          <p:nvPr>
            <p:ph type="title"/>
          </p:nvPr>
        </p:nvSpPr>
        <p:spPr>
          <a:xfrm>
            <a:off x="152449" y="4767072"/>
            <a:ext cx="7058305" cy="1625210"/>
          </a:xfrm>
          <a:solidFill>
            <a:schemeClr val="accent1"/>
          </a:solidFill>
        </p:spPr>
        <p:txBody>
          <a:bodyPr>
            <a:normAutofit/>
          </a:bodyPr>
          <a:lstStyle/>
          <a:p>
            <a:pPr algn="r"/>
            <a:r>
              <a:rPr lang="en-GB" sz="5400" dirty="0">
                <a:solidFill>
                  <a:srgbClr val="FFFFFF"/>
                </a:solidFill>
                <a:latin typeface="+mn-lt"/>
              </a:rPr>
              <a:t>EU Commission</a:t>
            </a:r>
            <a:r>
              <a:rPr lang="en-GB" dirty="0">
                <a:solidFill>
                  <a:srgbClr val="FFFFFF"/>
                </a:solidFill>
              </a:rPr>
              <a:t>		</a:t>
            </a:r>
          </a:p>
        </p:txBody>
      </p:sp>
      <p:sp>
        <p:nvSpPr>
          <p:cNvPr id="3" name="Content Placeholder 2">
            <a:extLst>
              <a:ext uri="{FF2B5EF4-FFF2-40B4-BE49-F238E27FC236}">
                <a16:creationId xmlns:a16="http://schemas.microsoft.com/office/drawing/2014/main" id="{5269B214-D341-43F8-A823-35D4BA0CFE67}"/>
              </a:ext>
            </a:extLst>
          </p:cNvPr>
          <p:cNvSpPr>
            <a:spLocks noGrp="1"/>
          </p:cNvSpPr>
          <p:nvPr>
            <p:ph idx="1"/>
          </p:nvPr>
        </p:nvSpPr>
        <p:spPr>
          <a:xfrm>
            <a:off x="7404847" y="555812"/>
            <a:ext cx="4787153" cy="5836470"/>
          </a:xfrm>
          <a:solidFill>
            <a:schemeClr val="accent1"/>
          </a:solidFill>
        </p:spPr>
        <p:txBody>
          <a:bodyPr anchor="ctr">
            <a:normAutofit fontScale="92500" lnSpcReduction="20000"/>
          </a:bodyPr>
          <a:lstStyle/>
          <a:p>
            <a:pPr marL="0" indent="0">
              <a:buNone/>
            </a:pPr>
            <a:endParaRPr lang="en-GB" sz="3600" dirty="0">
              <a:solidFill>
                <a:srgbClr val="FFFFFF"/>
              </a:solidFill>
            </a:endParaRPr>
          </a:p>
          <a:p>
            <a:pPr>
              <a:spcAft>
                <a:spcPts val="1200"/>
              </a:spcAft>
              <a:buFont typeface="Wingdings" panose="05000000000000000000" pitchFamily="2" charset="2"/>
              <a:buChar char="Ø"/>
            </a:pPr>
            <a:r>
              <a:rPr lang="en-GB" sz="3600" dirty="0">
                <a:solidFill>
                  <a:srgbClr val="FFFFFF"/>
                </a:solidFill>
              </a:rPr>
              <a:t> EU Interests</a:t>
            </a:r>
          </a:p>
          <a:p>
            <a:pPr>
              <a:spcAft>
                <a:spcPts val="1200"/>
              </a:spcAft>
              <a:buFont typeface="Wingdings" panose="05000000000000000000" pitchFamily="2" charset="2"/>
              <a:buChar char="Ø"/>
            </a:pPr>
            <a:r>
              <a:rPr lang="en-GB" sz="3600" dirty="0">
                <a:solidFill>
                  <a:srgbClr val="FFFFFF"/>
                </a:solidFill>
              </a:rPr>
              <a:t> 1 Commissioner from each MS  </a:t>
            </a:r>
          </a:p>
          <a:p>
            <a:pPr>
              <a:spcAft>
                <a:spcPts val="1200"/>
              </a:spcAft>
              <a:buFont typeface="Wingdings" panose="05000000000000000000" pitchFamily="2" charset="2"/>
              <a:buChar char="Ø"/>
            </a:pPr>
            <a:r>
              <a:rPr lang="en-GB" sz="3600" dirty="0">
                <a:solidFill>
                  <a:srgbClr val="FFFFFF"/>
                </a:solidFill>
              </a:rPr>
              <a:t> MSs suggest the       Commissioners</a:t>
            </a:r>
          </a:p>
          <a:p>
            <a:pPr>
              <a:spcAft>
                <a:spcPts val="1200"/>
              </a:spcAft>
              <a:buFont typeface="Wingdings" panose="05000000000000000000" pitchFamily="2" charset="2"/>
              <a:buChar char="Ø"/>
            </a:pPr>
            <a:r>
              <a:rPr lang="en-GB" sz="3600" dirty="0">
                <a:solidFill>
                  <a:srgbClr val="FFFFFF"/>
                </a:solidFill>
              </a:rPr>
              <a:t> European Council proposes the president</a:t>
            </a:r>
          </a:p>
          <a:p>
            <a:pPr>
              <a:spcAft>
                <a:spcPts val="1200"/>
              </a:spcAft>
              <a:buFont typeface="Wingdings" panose="05000000000000000000" pitchFamily="2" charset="2"/>
              <a:buChar char="Ø"/>
            </a:pPr>
            <a:r>
              <a:rPr lang="en-GB" sz="3600" dirty="0">
                <a:solidFill>
                  <a:srgbClr val="FFFFFF"/>
                </a:solidFill>
              </a:rPr>
              <a:t> Voted by the EU    Parliament</a:t>
            </a:r>
          </a:p>
          <a:p>
            <a:pPr>
              <a:spcAft>
                <a:spcPts val="1200"/>
              </a:spcAft>
              <a:buFont typeface="Wingdings" panose="05000000000000000000" pitchFamily="2" charset="2"/>
              <a:buChar char="Ø"/>
            </a:pPr>
            <a:r>
              <a:rPr lang="en-GB" sz="3600" dirty="0">
                <a:solidFill>
                  <a:srgbClr val="FFFFFF"/>
                </a:solidFill>
              </a:rPr>
              <a:t> Term of office is 5 years</a:t>
            </a:r>
          </a:p>
          <a:p>
            <a:pPr>
              <a:buFont typeface="Wingdings" panose="05000000000000000000" pitchFamily="2" charset="2"/>
              <a:buChar char="Ø"/>
            </a:pPr>
            <a:endParaRPr lang="en-GB" sz="3600" dirty="0">
              <a:solidFill>
                <a:srgbClr val="FFFFFF"/>
              </a:solidFill>
            </a:endParaRPr>
          </a:p>
        </p:txBody>
      </p:sp>
      <p:pic>
        <p:nvPicPr>
          <p:cNvPr id="5" name="Picture 4" descr="A large building&#10;&#10;Description generated with very high confidence">
            <a:extLst>
              <a:ext uri="{FF2B5EF4-FFF2-40B4-BE49-F238E27FC236}">
                <a16:creationId xmlns:a16="http://schemas.microsoft.com/office/drawing/2014/main" id="{22D8EE61-9429-4702-8DE0-32B65D38227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686" r="1" b="5390"/>
          <a:stretch/>
        </p:blipFill>
        <p:spPr>
          <a:xfrm>
            <a:off x="152449" y="321733"/>
            <a:ext cx="7058306" cy="4107392"/>
          </a:xfrm>
          <a:prstGeom prst="rect">
            <a:avLst/>
          </a:prstGeom>
        </p:spPr>
      </p:pic>
    </p:spTree>
    <p:extLst>
      <p:ext uri="{BB962C8B-B14F-4D97-AF65-F5344CB8AC3E}">
        <p14:creationId xmlns:p14="http://schemas.microsoft.com/office/powerpoint/2010/main" val="224494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arge building&#10;&#10;Description generated with very high confidence">
            <a:extLst>
              <a:ext uri="{FF2B5EF4-FFF2-40B4-BE49-F238E27FC236}">
                <a16:creationId xmlns:a16="http://schemas.microsoft.com/office/drawing/2014/main" id="{22D8EE61-9429-4702-8DE0-32B65D38227D}"/>
              </a:ext>
            </a:extLst>
          </p:cNvPr>
          <p:cNvPicPr>
            <a:picLocks noChangeAspect="1"/>
          </p:cNvPicPr>
          <p:nvPr/>
        </p:nvPicPr>
        <p:blipFill rotWithShape="1">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203" b="6906"/>
          <a:stretch/>
        </p:blipFill>
        <p:spPr>
          <a:xfrm>
            <a:off x="20" y="10"/>
            <a:ext cx="12191980" cy="6857990"/>
          </a:xfrm>
          <a:prstGeom prst="rect">
            <a:avLst/>
          </a:prstGeom>
        </p:spPr>
      </p:pic>
      <p:sp>
        <p:nvSpPr>
          <p:cNvPr id="2" name="Title 1">
            <a:extLst>
              <a:ext uri="{FF2B5EF4-FFF2-40B4-BE49-F238E27FC236}">
                <a16:creationId xmlns:a16="http://schemas.microsoft.com/office/drawing/2014/main" id="{DB3ACF83-2B81-479A-9972-CD1A188F373C}"/>
              </a:ext>
            </a:extLst>
          </p:cNvPr>
          <p:cNvSpPr>
            <a:spLocks noGrp="1"/>
          </p:cNvSpPr>
          <p:nvPr>
            <p:ph type="title"/>
          </p:nvPr>
        </p:nvSpPr>
        <p:spPr>
          <a:xfrm>
            <a:off x="1024128" y="585216"/>
            <a:ext cx="9720072" cy="914400"/>
          </a:xfrm>
        </p:spPr>
        <p:txBody>
          <a:bodyPr>
            <a:normAutofit/>
          </a:bodyPr>
          <a:lstStyle/>
          <a:p>
            <a:pPr algn="ctr"/>
            <a:r>
              <a:rPr lang="en-GB" sz="4800" dirty="0">
                <a:solidFill>
                  <a:srgbClr val="FFFFFF"/>
                </a:solidFill>
              </a:rPr>
              <a:t>The powers of the EU Commission </a:t>
            </a:r>
            <a:r>
              <a:rPr lang="en-GB" dirty="0">
                <a:solidFill>
                  <a:srgbClr val="FFFFFF"/>
                </a:solidFill>
              </a:rPr>
              <a:t>	</a:t>
            </a:r>
          </a:p>
        </p:txBody>
      </p:sp>
      <p:sp>
        <p:nvSpPr>
          <p:cNvPr id="3" name="Content Placeholder 2">
            <a:extLst>
              <a:ext uri="{FF2B5EF4-FFF2-40B4-BE49-F238E27FC236}">
                <a16:creationId xmlns:a16="http://schemas.microsoft.com/office/drawing/2014/main" id="{5269B214-D341-43F8-A823-35D4BA0CFE67}"/>
              </a:ext>
            </a:extLst>
          </p:cNvPr>
          <p:cNvSpPr>
            <a:spLocks noGrp="1"/>
          </p:cNvSpPr>
          <p:nvPr>
            <p:ph idx="1"/>
          </p:nvPr>
        </p:nvSpPr>
        <p:spPr>
          <a:xfrm>
            <a:off x="233463" y="2084831"/>
            <a:ext cx="11751013" cy="4579737"/>
          </a:xfrm>
        </p:spPr>
        <p:txBody>
          <a:bodyPr>
            <a:normAutofit/>
          </a:bodyPr>
          <a:lstStyle/>
          <a:p>
            <a:pPr>
              <a:spcAft>
                <a:spcPts val="1200"/>
              </a:spcAft>
              <a:buFont typeface="Wingdings" panose="05000000000000000000" pitchFamily="2" charset="2"/>
              <a:buChar char="Ø"/>
            </a:pPr>
            <a:r>
              <a:rPr lang="en-GB" sz="4400" dirty="0">
                <a:solidFill>
                  <a:srgbClr val="FFFFFF"/>
                </a:solidFill>
              </a:rPr>
              <a:t>Propose legislation</a:t>
            </a:r>
          </a:p>
          <a:p>
            <a:pPr>
              <a:spcAft>
                <a:spcPts val="1200"/>
              </a:spcAft>
              <a:buFont typeface="Wingdings" panose="05000000000000000000" pitchFamily="2" charset="2"/>
              <a:buChar char="Ø"/>
            </a:pPr>
            <a:r>
              <a:rPr lang="en-GB" sz="4400" dirty="0">
                <a:solidFill>
                  <a:srgbClr val="FFFFFF"/>
                </a:solidFill>
              </a:rPr>
              <a:t>Guardian of the Treaties</a:t>
            </a:r>
          </a:p>
          <a:p>
            <a:pPr>
              <a:spcAft>
                <a:spcPts val="1200"/>
              </a:spcAft>
              <a:buFont typeface="Wingdings" panose="05000000000000000000" pitchFamily="2" charset="2"/>
              <a:buChar char="Ø"/>
            </a:pPr>
            <a:r>
              <a:rPr lang="en-GB" sz="4400" dirty="0">
                <a:solidFill>
                  <a:srgbClr val="FFFFFF"/>
                </a:solidFill>
              </a:rPr>
              <a:t>Executive of the EU</a:t>
            </a:r>
          </a:p>
          <a:p>
            <a:pPr>
              <a:spcAft>
                <a:spcPts val="1200"/>
              </a:spcAft>
              <a:buFont typeface="Wingdings" panose="05000000000000000000" pitchFamily="2" charset="2"/>
              <a:buChar char="Ø"/>
            </a:pPr>
            <a:r>
              <a:rPr lang="en-GB" sz="4400" dirty="0">
                <a:solidFill>
                  <a:srgbClr val="FFFFFF"/>
                </a:solidFill>
              </a:rPr>
              <a:t>Representation of the EU</a:t>
            </a:r>
          </a:p>
          <a:p>
            <a:pPr algn="just">
              <a:spcAft>
                <a:spcPts val="1200"/>
              </a:spcAft>
              <a:buFont typeface="Wingdings" panose="05000000000000000000" pitchFamily="2" charset="2"/>
              <a:buChar char="Ø"/>
            </a:pPr>
            <a:r>
              <a:rPr lang="en-GB" sz="4400" dirty="0">
                <a:solidFill>
                  <a:srgbClr val="FFFFFF"/>
                </a:solidFill>
              </a:rPr>
              <a:t>Executive powers (competition, agriculture)</a:t>
            </a:r>
          </a:p>
          <a:p>
            <a:pPr>
              <a:buFont typeface="Wingdings" panose="05000000000000000000" pitchFamily="2" charset="2"/>
              <a:buChar char="Ø"/>
            </a:pPr>
            <a:endParaRPr lang="en-GB" sz="5400" dirty="0">
              <a:solidFill>
                <a:srgbClr val="FFFFFF"/>
              </a:solidFill>
            </a:endParaRPr>
          </a:p>
          <a:p>
            <a:pPr>
              <a:buFont typeface="Wingdings" panose="05000000000000000000" pitchFamily="2" charset="2"/>
              <a:buChar char="Ø"/>
            </a:pPr>
            <a:endParaRPr lang="en-GB" sz="5100" dirty="0">
              <a:solidFill>
                <a:srgbClr val="FFFFFF"/>
              </a:solidFill>
            </a:endParaRPr>
          </a:p>
        </p:txBody>
      </p:sp>
    </p:spTree>
    <p:extLst>
      <p:ext uri="{BB962C8B-B14F-4D97-AF65-F5344CB8AC3E}">
        <p14:creationId xmlns:p14="http://schemas.microsoft.com/office/powerpoint/2010/main" val="757705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CF83-2B81-479A-9972-CD1A188F373C}"/>
              </a:ext>
            </a:extLst>
          </p:cNvPr>
          <p:cNvSpPr>
            <a:spLocks noGrp="1"/>
          </p:cNvSpPr>
          <p:nvPr>
            <p:ph type="title"/>
          </p:nvPr>
        </p:nvSpPr>
        <p:spPr>
          <a:xfrm>
            <a:off x="327547" y="4767072"/>
            <a:ext cx="7058305" cy="1625210"/>
          </a:xfrm>
          <a:solidFill>
            <a:schemeClr val="accent1"/>
          </a:solidFill>
        </p:spPr>
        <p:txBody>
          <a:bodyPr>
            <a:normAutofit/>
          </a:bodyPr>
          <a:lstStyle/>
          <a:p>
            <a:pPr algn="ctr"/>
            <a:r>
              <a:rPr lang="en-GB" dirty="0">
                <a:solidFill>
                  <a:srgbClr val="FFFFFF"/>
                </a:solidFill>
              </a:rPr>
              <a:t>EU Parliament </a:t>
            </a:r>
          </a:p>
        </p:txBody>
      </p:sp>
      <p:sp>
        <p:nvSpPr>
          <p:cNvPr id="3" name="Content Placeholder 2">
            <a:extLst>
              <a:ext uri="{FF2B5EF4-FFF2-40B4-BE49-F238E27FC236}">
                <a16:creationId xmlns:a16="http://schemas.microsoft.com/office/drawing/2014/main" id="{5269B214-D341-43F8-A823-35D4BA0CFE67}"/>
              </a:ext>
            </a:extLst>
          </p:cNvPr>
          <p:cNvSpPr>
            <a:spLocks noGrp="1"/>
          </p:cNvSpPr>
          <p:nvPr>
            <p:ph idx="1"/>
          </p:nvPr>
        </p:nvSpPr>
        <p:spPr>
          <a:xfrm>
            <a:off x="7703267" y="321733"/>
            <a:ext cx="4488733" cy="6070549"/>
          </a:xfrm>
          <a:solidFill>
            <a:schemeClr val="accent1"/>
          </a:solidFill>
        </p:spPr>
        <p:txBody>
          <a:bodyPr anchor="ctr">
            <a:noAutofit/>
          </a:bodyPr>
          <a:lstStyle/>
          <a:p>
            <a:pPr>
              <a:spcAft>
                <a:spcPts val="1800"/>
              </a:spcAft>
              <a:buFont typeface="Wingdings" panose="05000000000000000000" pitchFamily="2" charset="2"/>
              <a:buChar char="Ø"/>
            </a:pPr>
            <a:r>
              <a:rPr lang="en-GB" sz="3200" dirty="0">
                <a:solidFill>
                  <a:srgbClr val="FFFFFF"/>
                </a:solidFill>
              </a:rPr>
              <a:t>Directly elected</a:t>
            </a:r>
          </a:p>
          <a:p>
            <a:pPr>
              <a:spcAft>
                <a:spcPts val="1800"/>
              </a:spcAft>
              <a:buFont typeface="Wingdings" panose="05000000000000000000" pitchFamily="2" charset="2"/>
              <a:buChar char="Ø"/>
            </a:pPr>
            <a:r>
              <a:rPr lang="en-GB" sz="3200" dirty="0">
                <a:solidFill>
                  <a:srgbClr val="FFFFFF"/>
                </a:solidFill>
              </a:rPr>
              <a:t>Represents the EU population</a:t>
            </a:r>
          </a:p>
          <a:p>
            <a:pPr>
              <a:spcAft>
                <a:spcPts val="1800"/>
              </a:spcAft>
              <a:buFont typeface="Wingdings" panose="05000000000000000000" pitchFamily="2" charset="2"/>
              <a:buChar char="Ø"/>
            </a:pPr>
            <a:r>
              <a:rPr lang="en-GB" sz="3200" dirty="0">
                <a:solidFill>
                  <a:srgbClr val="FFFFFF"/>
                </a:solidFill>
              </a:rPr>
              <a:t>Seat distribution on the population of each MS</a:t>
            </a:r>
          </a:p>
          <a:p>
            <a:pPr>
              <a:spcAft>
                <a:spcPts val="1800"/>
              </a:spcAft>
              <a:buFont typeface="Wingdings" panose="05000000000000000000" pitchFamily="2" charset="2"/>
              <a:buChar char="Ø"/>
            </a:pPr>
            <a:r>
              <a:rPr lang="en-GB" sz="3200" dirty="0">
                <a:solidFill>
                  <a:srgbClr val="FFFFFF"/>
                </a:solidFill>
              </a:rPr>
              <a:t>MEPs join groups of the same political family</a:t>
            </a:r>
          </a:p>
          <a:p>
            <a:pPr>
              <a:spcAft>
                <a:spcPts val="1800"/>
              </a:spcAft>
              <a:buFont typeface="Wingdings" panose="05000000000000000000" pitchFamily="2" charset="2"/>
              <a:buChar char="Ø"/>
            </a:pPr>
            <a:r>
              <a:rPr lang="en-GB" sz="3200" dirty="0">
                <a:solidFill>
                  <a:srgbClr val="FFFFFF"/>
                </a:solidFill>
              </a:rPr>
              <a:t>Vote by simple majority</a:t>
            </a:r>
          </a:p>
        </p:txBody>
      </p:sp>
      <p:pic>
        <p:nvPicPr>
          <p:cNvPr id="8" name="Picture 7" descr="A large crowd of people in a stadium&#10;&#10;Description automatically generated with low confidence">
            <a:extLst>
              <a:ext uri="{FF2B5EF4-FFF2-40B4-BE49-F238E27FC236}">
                <a16:creationId xmlns:a16="http://schemas.microsoft.com/office/drawing/2014/main" id="{3FCCB4C4-7CD2-4478-9415-0963F4628480}"/>
              </a:ext>
            </a:extLst>
          </p:cNvPr>
          <p:cNvPicPr>
            <a:picLocks noChangeAspect="1"/>
          </p:cNvPicPr>
          <p:nvPr/>
        </p:nvPicPr>
        <p:blipFill rotWithShape="1">
          <a:blip r:embed="rId3">
            <a:extLst>
              <a:ext uri="{28A0092B-C50C-407E-A947-70E740481C1C}">
                <a14:useLocalDpi xmlns:a14="http://schemas.microsoft.com/office/drawing/2010/main" val="0"/>
              </a:ext>
            </a:extLst>
          </a:blip>
          <a:srcRect l="805" r="2102" b="-2"/>
          <a:stretch/>
        </p:blipFill>
        <p:spPr>
          <a:xfrm>
            <a:off x="327547" y="321733"/>
            <a:ext cx="7058306" cy="4107392"/>
          </a:xfrm>
          <a:prstGeom prst="rect">
            <a:avLst/>
          </a:prstGeom>
        </p:spPr>
      </p:pic>
    </p:spTree>
    <p:extLst>
      <p:ext uri="{BB962C8B-B14F-4D97-AF65-F5344CB8AC3E}">
        <p14:creationId xmlns:p14="http://schemas.microsoft.com/office/powerpoint/2010/main" val="363951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732966-3F4C-41C5-AB97-2AB99437A6D4}"/>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t="442"/>
          <a:stretch/>
        </p:blipFill>
        <p:spPr>
          <a:xfrm>
            <a:off x="20" y="10"/>
            <a:ext cx="12191980" cy="6857990"/>
          </a:xfrm>
          <a:prstGeom prst="rect">
            <a:avLst/>
          </a:prstGeom>
        </p:spPr>
      </p:pic>
      <p:sp>
        <p:nvSpPr>
          <p:cNvPr id="2" name="Title 1">
            <a:extLst>
              <a:ext uri="{FF2B5EF4-FFF2-40B4-BE49-F238E27FC236}">
                <a16:creationId xmlns:a16="http://schemas.microsoft.com/office/drawing/2014/main" id="{DB3ACF83-2B81-479A-9972-CD1A188F373C}"/>
              </a:ext>
            </a:extLst>
          </p:cNvPr>
          <p:cNvSpPr>
            <a:spLocks noGrp="1"/>
          </p:cNvSpPr>
          <p:nvPr>
            <p:ph type="title"/>
          </p:nvPr>
        </p:nvSpPr>
        <p:spPr/>
        <p:txBody>
          <a:bodyPr>
            <a:normAutofit/>
          </a:bodyPr>
          <a:lstStyle/>
          <a:p>
            <a:pPr algn="ctr"/>
            <a:r>
              <a:rPr lang="en-GB" sz="5400" b="1" dirty="0">
                <a:solidFill>
                  <a:srgbClr val="FFFFFF"/>
                </a:solidFill>
                <a:latin typeface="+mn-lt"/>
              </a:rPr>
              <a:t>Powers of the European Parliament</a:t>
            </a:r>
          </a:p>
        </p:txBody>
      </p:sp>
      <p:sp>
        <p:nvSpPr>
          <p:cNvPr id="3" name="Content Placeholder 2">
            <a:extLst>
              <a:ext uri="{FF2B5EF4-FFF2-40B4-BE49-F238E27FC236}">
                <a16:creationId xmlns:a16="http://schemas.microsoft.com/office/drawing/2014/main" id="{5269B214-D341-43F8-A823-35D4BA0CFE67}"/>
              </a:ext>
            </a:extLst>
          </p:cNvPr>
          <p:cNvSpPr>
            <a:spLocks noGrp="1"/>
          </p:cNvSpPr>
          <p:nvPr>
            <p:ph idx="1"/>
          </p:nvPr>
        </p:nvSpPr>
        <p:spPr>
          <a:xfrm>
            <a:off x="622570" y="2055803"/>
            <a:ext cx="10515600" cy="4023360"/>
          </a:xfrm>
        </p:spPr>
        <p:txBody>
          <a:bodyPr>
            <a:normAutofit/>
          </a:bodyPr>
          <a:lstStyle/>
          <a:p>
            <a:pPr>
              <a:buFont typeface="Wingdings" panose="05000000000000000000" pitchFamily="2" charset="2"/>
              <a:buChar char="Ø"/>
            </a:pPr>
            <a:r>
              <a:rPr lang="en-GB" sz="4800" dirty="0">
                <a:solidFill>
                  <a:srgbClr val="FFFFFF"/>
                </a:solidFill>
              </a:rPr>
              <a:t>Legislative power</a:t>
            </a:r>
          </a:p>
          <a:p>
            <a:pPr>
              <a:buFont typeface="Wingdings" panose="05000000000000000000" pitchFamily="2" charset="2"/>
              <a:buChar char="Ø"/>
            </a:pPr>
            <a:r>
              <a:rPr lang="en-GB" sz="4800" dirty="0">
                <a:solidFill>
                  <a:srgbClr val="FFFFFF"/>
                </a:solidFill>
              </a:rPr>
              <a:t>Budgetary power</a:t>
            </a:r>
          </a:p>
          <a:p>
            <a:pPr>
              <a:buFont typeface="Wingdings" panose="05000000000000000000" pitchFamily="2" charset="2"/>
              <a:buChar char="Ø"/>
            </a:pPr>
            <a:r>
              <a:rPr lang="en-GB" sz="4800" dirty="0">
                <a:solidFill>
                  <a:srgbClr val="FFFFFF"/>
                </a:solidFill>
              </a:rPr>
              <a:t> Supervisory power on the Commission</a:t>
            </a:r>
          </a:p>
          <a:p>
            <a:pPr>
              <a:buFont typeface="Wingdings" panose="05000000000000000000" pitchFamily="2" charset="2"/>
              <a:buChar char="Ø"/>
            </a:pPr>
            <a:r>
              <a:rPr lang="en-GB" sz="4800" dirty="0">
                <a:solidFill>
                  <a:srgbClr val="FFFFFF"/>
                </a:solidFill>
              </a:rPr>
              <a:t>Elective powers</a:t>
            </a:r>
          </a:p>
          <a:p>
            <a:pPr>
              <a:buFont typeface="Wingdings" panose="05000000000000000000" pitchFamily="2" charset="2"/>
              <a:buChar char="Ø"/>
            </a:pPr>
            <a:endParaRPr lang="en-GB" dirty="0">
              <a:solidFill>
                <a:srgbClr val="FFFFFF"/>
              </a:solidFill>
            </a:endParaRPr>
          </a:p>
        </p:txBody>
      </p:sp>
    </p:spTree>
    <p:extLst>
      <p:ext uri="{BB962C8B-B14F-4D97-AF65-F5344CB8AC3E}">
        <p14:creationId xmlns:p14="http://schemas.microsoft.com/office/powerpoint/2010/main" val="24855041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CF83-2B81-479A-9972-CD1A188F373C}"/>
              </a:ext>
            </a:extLst>
          </p:cNvPr>
          <p:cNvSpPr>
            <a:spLocks noGrp="1"/>
          </p:cNvSpPr>
          <p:nvPr>
            <p:ph type="title"/>
          </p:nvPr>
        </p:nvSpPr>
        <p:spPr>
          <a:xfrm>
            <a:off x="327547" y="4608575"/>
            <a:ext cx="5688020" cy="1927692"/>
          </a:xfrm>
          <a:solidFill>
            <a:schemeClr val="accent1"/>
          </a:solidFill>
        </p:spPr>
        <p:txBody>
          <a:bodyPr>
            <a:normAutofit/>
          </a:bodyPr>
          <a:lstStyle/>
          <a:p>
            <a:pPr algn="ctr"/>
            <a:r>
              <a:rPr lang="en-GB" sz="4400" dirty="0">
                <a:solidFill>
                  <a:srgbClr val="FFFFFF"/>
                </a:solidFill>
              </a:rPr>
              <a:t>The Council of the EU </a:t>
            </a:r>
            <a:br>
              <a:rPr lang="en-GB" sz="4400" dirty="0">
                <a:solidFill>
                  <a:srgbClr val="FFFFFF"/>
                </a:solidFill>
              </a:rPr>
            </a:br>
            <a:r>
              <a:rPr lang="en-GB" sz="4400" dirty="0">
                <a:solidFill>
                  <a:srgbClr val="FFFFFF"/>
                </a:solidFill>
              </a:rPr>
              <a:t>(of Ministers) </a:t>
            </a:r>
          </a:p>
        </p:txBody>
      </p:sp>
      <p:sp>
        <p:nvSpPr>
          <p:cNvPr id="3" name="Content Placeholder 2">
            <a:extLst>
              <a:ext uri="{FF2B5EF4-FFF2-40B4-BE49-F238E27FC236}">
                <a16:creationId xmlns:a16="http://schemas.microsoft.com/office/drawing/2014/main" id="{5269B214-D341-43F8-A823-35D4BA0CFE67}"/>
              </a:ext>
            </a:extLst>
          </p:cNvPr>
          <p:cNvSpPr>
            <a:spLocks noGrp="1"/>
          </p:cNvSpPr>
          <p:nvPr>
            <p:ph idx="1"/>
          </p:nvPr>
        </p:nvSpPr>
        <p:spPr>
          <a:xfrm>
            <a:off x="6410281" y="321733"/>
            <a:ext cx="5448358" cy="6312531"/>
          </a:xfrm>
          <a:solidFill>
            <a:schemeClr val="accent1"/>
          </a:solidFill>
        </p:spPr>
        <p:txBody>
          <a:bodyPr anchor="ctr">
            <a:noAutofit/>
          </a:bodyPr>
          <a:lstStyle/>
          <a:p>
            <a:pPr>
              <a:spcAft>
                <a:spcPts val="2400"/>
              </a:spcAft>
              <a:buFont typeface="Wingdings" panose="05000000000000000000" pitchFamily="2" charset="2"/>
              <a:buChar char="Ø"/>
            </a:pPr>
            <a:r>
              <a:rPr lang="en-GB" sz="3600" dirty="0">
                <a:solidFill>
                  <a:srgbClr val="FFFFFF"/>
                </a:solidFill>
              </a:rPr>
              <a:t>Represents interests of MS</a:t>
            </a:r>
          </a:p>
          <a:p>
            <a:pPr>
              <a:spcAft>
                <a:spcPts val="2400"/>
              </a:spcAft>
              <a:buFont typeface="Wingdings" panose="05000000000000000000" pitchFamily="2" charset="2"/>
              <a:buChar char="Ø"/>
            </a:pPr>
            <a:r>
              <a:rPr lang="en-GB" sz="3600" dirty="0">
                <a:solidFill>
                  <a:srgbClr val="FFFFFF"/>
                </a:solidFill>
              </a:rPr>
              <a:t>One minister for each MS</a:t>
            </a:r>
          </a:p>
          <a:p>
            <a:pPr>
              <a:spcAft>
                <a:spcPts val="2400"/>
              </a:spcAft>
              <a:buFont typeface="Wingdings" panose="05000000000000000000" pitchFamily="2" charset="2"/>
              <a:buChar char="Ø"/>
            </a:pPr>
            <a:r>
              <a:rPr lang="en-GB" sz="3600" dirty="0">
                <a:solidFill>
                  <a:srgbClr val="FFFFFF"/>
                </a:solidFill>
              </a:rPr>
              <a:t>6 months Presidency </a:t>
            </a:r>
          </a:p>
          <a:p>
            <a:pPr>
              <a:spcAft>
                <a:spcPts val="2400"/>
              </a:spcAft>
              <a:buFont typeface="Wingdings" panose="05000000000000000000" pitchFamily="2" charset="2"/>
              <a:buChar char="Ø"/>
            </a:pPr>
            <a:r>
              <a:rPr lang="en-GB" sz="3600" dirty="0">
                <a:solidFill>
                  <a:srgbClr val="FFFFFF"/>
                </a:solidFill>
              </a:rPr>
              <a:t>Qualified Majority: </a:t>
            </a:r>
          </a:p>
          <a:p>
            <a:pPr marL="0" indent="0" algn="ctr">
              <a:spcAft>
                <a:spcPts val="2400"/>
              </a:spcAft>
              <a:buNone/>
            </a:pPr>
            <a:r>
              <a:rPr lang="en-GB" sz="3600" dirty="0">
                <a:solidFill>
                  <a:srgbClr val="FFFFFF"/>
                </a:solidFill>
              </a:rPr>
              <a:t>55% of MSs and </a:t>
            </a:r>
          </a:p>
          <a:p>
            <a:pPr marL="0" indent="0" algn="ctr">
              <a:spcAft>
                <a:spcPts val="2400"/>
              </a:spcAft>
              <a:buNone/>
            </a:pPr>
            <a:r>
              <a:rPr lang="en-GB" sz="3600" dirty="0">
                <a:solidFill>
                  <a:srgbClr val="FFFFFF"/>
                </a:solidFill>
              </a:rPr>
              <a:t>65% of the Population</a:t>
            </a:r>
          </a:p>
        </p:txBody>
      </p:sp>
      <p:pic>
        <p:nvPicPr>
          <p:cNvPr id="6" name="Picture 5" descr="A picture containing building, outdoor, tiled&#10;&#10;Description automatically generated">
            <a:extLst>
              <a:ext uri="{FF2B5EF4-FFF2-40B4-BE49-F238E27FC236}">
                <a16:creationId xmlns:a16="http://schemas.microsoft.com/office/drawing/2014/main" id="{D0A483F4-340E-476D-9277-B16AE5DD3F75}"/>
              </a:ext>
            </a:extLst>
          </p:cNvPr>
          <p:cNvPicPr>
            <a:picLocks noChangeAspect="1"/>
          </p:cNvPicPr>
          <p:nvPr/>
        </p:nvPicPr>
        <p:blipFill rotWithShape="1">
          <a:blip r:embed="rId3">
            <a:extLst>
              <a:ext uri="{28A0092B-C50C-407E-A947-70E740481C1C}">
                <a14:useLocalDpi xmlns:a14="http://schemas.microsoft.com/office/drawing/2010/main" val="0"/>
              </a:ext>
            </a:extLst>
          </a:blip>
          <a:srcRect l="3006" r="2" b="2"/>
          <a:stretch/>
        </p:blipFill>
        <p:spPr>
          <a:xfrm>
            <a:off x="327547" y="321733"/>
            <a:ext cx="5688020" cy="3899748"/>
          </a:xfrm>
          <a:prstGeom prst="rect">
            <a:avLst/>
          </a:prstGeom>
        </p:spPr>
      </p:pic>
    </p:spTree>
    <p:extLst>
      <p:ext uri="{BB962C8B-B14F-4D97-AF65-F5344CB8AC3E}">
        <p14:creationId xmlns:p14="http://schemas.microsoft.com/office/powerpoint/2010/main" val="311040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arge building&#10;&#10;Description generated with very high confidence">
            <a:extLst>
              <a:ext uri="{FF2B5EF4-FFF2-40B4-BE49-F238E27FC236}">
                <a16:creationId xmlns:a16="http://schemas.microsoft.com/office/drawing/2014/main" id="{22D8EE61-9429-4702-8DE0-32B65D38227D}"/>
              </a:ext>
            </a:extLst>
          </p:cNvPr>
          <p:cNvPicPr>
            <a:picLocks noChangeAspect="1"/>
          </p:cNvPicPr>
          <p:nvPr/>
        </p:nvPicPr>
        <p:blipFill rotWithShape="1">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203" b="6906"/>
          <a:stretch/>
        </p:blipFill>
        <p:spPr>
          <a:xfrm>
            <a:off x="20" y="10"/>
            <a:ext cx="12191980" cy="6857990"/>
          </a:xfrm>
          <a:prstGeom prst="rect">
            <a:avLst/>
          </a:prstGeom>
        </p:spPr>
      </p:pic>
      <p:sp>
        <p:nvSpPr>
          <p:cNvPr id="2" name="Title 1">
            <a:extLst>
              <a:ext uri="{FF2B5EF4-FFF2-40B4-BE49-F238E27FC236}">
                <a16:creationId xmlns:a16="http://schemas.microsoft.com/office/drawing/2014/main" id="{DB3ACF83-2B81-479A-9972-CD1A188F373C}"/>
              </a:ext>
            </a:extLst>
          </p:cNvPr>
          <p:cNvSpPr>
            <a:spLocks noGrp="1"/>
          </p:cNvSpPr>
          <p:nvPr>
            <p:ph type="title"/>
          </p:nvPr>
        </p:nvSpPr>
        <p:spPr/>
        <p:txBody>
          <a:bodyPr>
            <a:normAutofit/>
          </a:bodyPr>
          <a:lstStyle/>
          <a:p>
            <a:r>
              <a:rPr lang="en-GB" sz="4800" dirty="0">
                <a:solidFill>
                  <a:srgbClr val="FFFFFF"/>
                </a:solidFill>
              </a:rPr>
              <a:t>The powers of The Council (of Ministers) </a:t>
            </a:r>
          </a:p>
        </p:txBody>
      </p:sp>
      <p:sp>
        <p:nvSpPr>
          <p:cNvPr id="3" name="Content Placeholder 2">
            <a:extLst>
              <a:ext uri="{FF2B5EF4-FFF2-40B4-BE49-F238E27FC236}">
                <a16:creationId xmlns:a16="http://schemas.microsoft.com/office/drawing/2014/main" id="{5269B214-D341-43F8-A823-35D4BA0CFE67}"/>
              </a:ext>
            </a:extLst>
          </p:cNvPr>
          <p:cNvSpPr>
            <a:spLocks noGrp="1"/>
          </p:cNvSpPr>
          <p:nvPr>
            <p:ph idx="1"/>
          </p:nvPr>
        </p:nvSpPr>
        <p:spPr>
          <a:xfrm>
            <a:off x="351699" y="2084831"/>
            <a:ext cx="11517911" cy="4579737"/>
          </a:xfrm>
        </p:spPr>
        <p:txBody>
          <a:bodyPr>
            <a:normAutofit/>
          </a:bodyPr>
          <a:lstStyle/>
          <a:p>
            <a:pPr>
              <a:buFont typeface="Wingdings" panose="05000000000000000000" pitchFamily="2" charset="2"/>
              <a:buChar char="Ø"/>
            </a:pPr>
            <a:r>
              <a:rPr lang="en-GB" sz="4400" dirty="0">
                <a:solidFill>
                  <a:srgbClr val="FFFFFF"/>
                </a:solidFill>
              </a:rPr>
              <a:t>Legislative powers</a:t>
            </a:r>
          </a:p>
          <a:p>
            <a:pPr>
              <a:buFont typeface="Wingdings" panose="05000000000000000000" pitchFamily="2" charset="2"/>
              <a:buChar char="Ø"/>
            </a:pPr>
            <a:r>
              <a:rPr lang="en-GB" sz="4400" dirty="0">
                <a:solidFill>
                  <a:srgbClr val="FFFFFF"/>
                </a:solidFill>
              </a:rPr>
              <a:t>Conclusions of international agreement</a:t>
            </a:r>
          </a:p>
          <a:p>
            <a:pPr>
              <a:buFont typeface="Wingdings" panose="05000000000000000000" pitchFamily="2" charset="2"/>
              <a:buChar char="Ø"/>
            </a:pPr>
            <a:r>
              <a:rPr lang="en-GB" sz="4400" dirty="0">
                <a:solidFill>
                  <a:srgbClr val="FFFFFF"/>
                </a:solidFill>
              </a:rPr>
              <a:t>Budgetary function</a:t>
            </a:r>
          </a:p>
          <a:p>
            <a:pPr>
              <a:buFont typeface="Wingdings" panose="05000000000000000000" pitchFamily="2" charset="2"/>
              <a:buChar char="Ø"/>
            </a:pPr>
            <a:r>
              <a:rPr lang="en-GB" sz="4400" dirty="0">
                <a:solidFill>
                  <a:srgbClr val="FFFFFF"/>
                </a:solidFill>
              </a:rPr>
              <a:t>Economic guidelines for Member States</a:t>
            </a:r>
          </a:p>
          <a:p>
            <a:pPr>
              <a:buFont typeface="Wingdings" panose="05000000000000000000" pitchFamily="2" charset="2"/>
              <a:buChar char="Ø"/>
            </a:pPr>
            <a:r>
              <a:rPr lang="en-GB" sz="4400" dirty="0">
                <a:solidFill>
                  <a:srgbClr val="FFFFFF"/>
                </a:solidFill>
              </a:rPr>
              <a:t>Foreign and Security Policy</a:t>
            </a:r>
          </a:p>
        </p:txBody>
      </p:sp>
    </p:spTree>
    <p:extLst>
      <p:ext uri="{BB962C8B-B14F-4D97-AF65-F5344CB8AC3E}">
        <p14:creationId xmlns:p14="http://schemas.microsoft.com/office/powerpoint/2010/main" val="28948232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7760-FDAD-4564-9293-3494A3BCC74A}"/>
              </a:ext>
            </a:extLst>
          </p:cNvPr>
          <p:cNvSpPr>
            <a:spLocks noGrp="1"/>
          </p:cNvSpPr>
          <p:nvPr>
            <p:ph type="title"/>
          </p:nvPr>
        </p:nvSpPr>
        <p:spPr>
          <a:xfrm>
            <a:off x="838200" y="175098"/>
            <a:ext cx="10515600" cy="1669981"/>
          </a:xfrm>
          <a:solidFill>
            <a:schemeClr val="accent1"/>
          </a:solidFill>
        </p:spPr>
        <p:txBody>
          <a:bodyPr>
            <a:noAutofit/>
          </a:bodyPr>
          <a:lstStyle/>
          <a:p>
            <a:pPr algn="ctr">
              <a:lnSpc>
                <a:spcPct val="100000"/>
              </a:lnSpc>
              <a:spcBef>
                <a:spcPts val="600"/>
              </a:spcBef>
              <a:spcAft>
                <a:spcPts val="600"/>
              </a:spcAft>
            </a:pPr>
            <a:r>
              <a:rPr lang="en-US" sz="5400" b="1" dirty="0">
                <a:solidFill>
                  <a:schemeClr val="bg1"/>
                </a:solidFill>
              </a:rPr>
              <a:t>Introduction to the law and institutions of the EU</a:t>
            </a:r>
          </a:p>
        </p:txBody>
      </p:sp>
      <p:sp>
        <p:nvSpPr>
          <p:cNvPr id="3" name="Content Placeholder 2">
            <a:extLst>
              <a:ext uri="{FF2B5EF4-FFF2-40B4-BE49-F238E27FC236}">
                <a16:creationId xmlns:a16="http://schemas.microsoft.com/office/drawing/2014/main" id="{D1851D90-8F2B-4748-9994-71C7AA4170D0}"/>
              </a:ext>
            </a:extLst>
          </p:cNvPr>
          <p:cNvSpPr>
            <a:spLocks noGrp="1"/>
          </p:cNvSpPr>
          <p:nvPr>
            <p:ph idx="1"/>
          </p:nvPr>
        </p:nvSpPr>
        <p:spPr>
          <a:xfrm>
            <a:off x="838200" y="2097999"/>
            <a:ext cx="10515600" cy="4351338"/>
          </a:xfrm>
          <a:solidFill>
            <a:schemeClr val="accent5">
              <a:lumMod val="20000"/>
              <a:lumOff val="80000"/>
            </a:schemeClr>
          </a:solidFill>
        </p:spPr>
        <p:txBody>
          <a:bodyPr>
            <a:normAutofit/>
          </a:bodyPr>
          <a:lstStyle/>
          <a:p>
            <a:pPr>
              <a:buFont typeface="Wingdings" panose="05000000000000000000" pitchFamily="2" charset="2"/>
              <a:buChar char="q"/>
            </a:pPr>
            <a:r>
              <a:rPr lang="en-US" sz="2800" dirty="0"/>
              <a:t> What is the EU? Which countries are EU members? </a:t>
            </a:r>
          </a:p>
          <a:p>
            <a:pPr>
              <a:buFont typeface="Wingdings" panose="05000000000000000000" pitchFamily="2" charset="2"/>
              <a:buChar char="q"/>
            </a:pPr>
            <a:r>
              <a:rPr lang="en-US" sz="2800" dirty="0"/>
              <a:t> EU vs Euro Zone vs Schengen Area</a:t>
            </a:r>
          </a:p>
          <a:p>
            <a:pPr>
              <a:buFont typeface="Wingdings" panose="05000000000000000000" pitchFamily="2" charset="2"/>
              <a:buChar char="q"/>
            </a:pPr>
            <a:r>
              <a:rPr lang="en-US" sz="2800" dirty="0"/>
              <a:t> The EU Treaties</a:t>
            </a:r>
          </a:p>
          <a:p>
            <a:pPr>
              <a:buFont typeface="Wingdings" panose="05000000000000000000" pitchFamily="2" charset="2"/>
              <a:buChar char="q"/>
            </a:pPr>
            <a:r>
              <a:rPr lang="en-US" sz="2800" dirty="0"/>
              <a:t> The EU institutions</a:t>
            </a:r>
          </a:p>
          <a:p>
            <a:pPr algn="just">
              <a:buFont typeface="Wingdings" panose="05000000000000000000" pitchFamily="2" charset="2"/>
              <a:buChar char="q"/>
            </a:pPr>
            <a:r>
              <a:rPr lang="en-US" sz="2800" dirty="0"/>
              <a:t> The powers and composition of the EU Parliament, EU Commission,          Council and European Council</a:t>
            </a:r>
          </a:p>
          <a:p>
            <a:pPr>
              <a:buFont typeface="Wingdings" panose="05000000000000000000" pitchFamily="2" charset="2"/>
              <a:buChar char="q"/>
            </a:pPr>
            <a:r>
              <a:rPr lang="en-US" sz="2800" dirty="0"/>
              <a:t> The sources of EU law: the EU secondary legislation.</a:t>
            </a:r>
          </a:p>
          <a:p>
            <a:pPr>
              <a:buFont typeface="Wingdings" panose="05000000000000000000" pitchFamily="2" charset="2"/>
              <a:buChar char="q"/>
            </a:pPr>
            <a:r>
              <a:rPr lang="en-US" sz="2800" dirty="0"/>
              <a:t> The Procedures of adoption of EU secondary legislation.</a:t>
            </a:r>
          </a:p>
        </p:txBody>
      </p:sp>
    </p:spTree>
    <p:extLst>
      <p:ext uri="{BB962C8B-B14F-4D97-AF65-F5344CB8AC3E}">
        <p14:creationId xmlns:p14="http://schemas.microsoft.com/office/powerpoint/2010/main" val="1977192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CF83-2B81-479A-9972-CD1A188F373C}"/>
              </a:ext>
            </a:extLst>
          </p:cNvPr>
          <p:cNvSpPr>
            <a:spLocks noGrp="1"/>
          </p:cNvSpPr>
          <p:nvPr>
            <p:ph type="title"/>
          </p:nvPr>
        </p:nvSpPr>
        <p:spPr>
          <a:xfrm>
            <a:off x="327547" y="4608575"/>
            <a:ext cx="5688020" cy="1765715"/>
          </a:xfrm>
          <a:solidFill>
            <a:schemeClr val="accent1"/>
          </a:solidFill>
        </p:spPr>
        <p:txBody>
          <a:bodyPr>
            <a:normAutofit/>
          </a:bodyPr>
          <a:lstStyle/>
          <a:p>
            <a:pPr algn="ctr"/>
            <a:r>
              <a:rPr lang="en-GB" sz="4400" b="1" dirty="0">
                <a:solidFill>
                  <a:srgbClr val="FFFFFF"/>
                </a:solidFill>
                <a:latin typeface="+mn-lt"/>
              </a:rPr>
              <a:t>The Sources of EU law</a:t>
            </a:r>
          </a:p>
        </p:txBody>
      </p:sp>
      <p:sp>
        <p:nvSpPr>
          <p:cNvPr id="3" name="Content Placeholder 2">
            <a:extLst>
              <a:ext uri="{FF2B5EF4-FFF2-40B4-BE49-F238E27FC236}">
                <a16:creationId xmlns:a16="http://schemas.microsoft.com/office/drawing/2014/main" id="{5269B214-D341-43F8-A823-35D4BA0CFE67}"/>
              </a:ext>
            </a:extLst>
          </p:cNvPr>
          <p:cNvSpPr>
            <a:spLocks noGrp="1"/>
          </p:cNvSpPr>
          <p:nvPr>
            <p:ph idx="1"/>
          </p:nvPr>
        </p:nvSpPr>
        <p:spPr>
          <a:xfrm>
            <a:off x="6661065" y="974875"/>
            <a:ext cx="4724573" cy="4852362"/>
          </a:xfrm>
        </p:spPr>
        <p:txBody>
          <a:bodyPr anchor="ctr">
            <a:normAutofit/>
          </a:bodyPr>
          <a:lstStyle/>
          <a:p>
            <a:pPr marL="0" indent="0">
              <a:buNone/>
            </a:pPr>
            <a:endParaRPr lang="en-GB" dirty="0">
              <a:solidFill>
                <a:srgbClr val="FFFFFF"/>
              </a:solidFill>
            </a:endParaRPr>
          </a:p>
          <a:p>
            <a:pPr marL="0" indent="0">
              <a:buNone/>
            </a:pPr>
            <a:endParaRPr lang="en-GB" dirty="0">
              <a:solidFill>
                <a:srgbClr val="FFFFFF"/>
              </a:solidFill>
            </a:endParaRPr>
          </a:p>
        </p:txBody>
      </p:sp>
      <p:pic>
        <p:nvPicPr>
          <p:cNvPr id="8" name="Picture 7">
            <a:extLst>
              <a:ext uri="{FF2B5EF4-FFF2-40B4-BE49-F238E27FC236}">
                <a16:creationId xmlns:a16="http://schemas.microsoft.com/office/drawing/2014/main" id="{885DAC9B-3E9E-4ED7-ADE9-A8EE9D0E4F9E}"/>
              </a:ext>
            </a:extLst>
          </p:cNvPr>
          <p:cNvPicPr>
            <a:picLocks noChangeAspect="1"/>
          </p:cNvPicPr>
          <p:nvPr/>
        </p:nvPicPr>
        <p:blipFill rotWithShape="1">
          <a:blip r:embed="rId3"/>
          <a:srcRect l="15404" r="-2" b="-2"/>
          <a:stretch/>
        </p:blipFill>
        <p:spPr>
          <a:xfrm>
            <a:off x="327547" y="321733"/>
            <a:ext cx="5688020" cy="3899748"/>
          </a:xfrm>
          <a:prstGeom prst="rect">
            <a:avLst/>
          </a:prstGeom>
        </p:spPr>
      </p:pic>
      <p:sp>
        <p:nvSpPr>
          <p:cNvPr id="4" name="TextBox 3">
            <a:extLst>
              <a:ext uri="{FF2B5EF4-FFF2-40B4-BE49-F238E27FC236}">
                <a16:creationId xmlns:a16="http://schemas.microsoft.com/office/drawing/2014/main" id="{52C4F56E-14BD-4945-9E87-31F78C9BBB58}"/>
              </a:ext>
            </a:extLst>
          </p:cNvPr>
          <p:cNvSpPr txBox="1"/>
          <p:nvPr/>
        </p:nvSpPr>
        <p:spPr>
          <a:xfrm>
            <a:off x="6261044" y="462025"/>
            <a:ext cx="5603409" cy="5601533"/>
          </a:xfrm>
          <a:prstGeom prst="rect">
            <a:avLst/>
          </a:prstGeom>
          <a:solidFill>
            <a:schemeClr val="accent1"/>
          </a:solidFill>
        </p:spPr>
        <p:txBody>
          <a:bodyPr wrap="square" rtlCol="0">
            <a:spAutoFit/>
          </a:bodyPr>
          <a:lstStyle/>
          <a:p>
            <a:pPr marL="457200" indent="-457200">
              <a:spcAft>
                <a:spcPts val="1200"/>
              </a:spcAft>
              <a:buFont typeface="Wingdings" panose="05000000000000000000" pitchFamily="2" charset="2"/>
              <a:buChar char="Ø"/>
            </a:pPr>
            <a:r>
              <a:rPr lang="en-US" sz="3200" dirty="0">
                <a:solidFill>
                  <a:schemeClr val="bg1"/>
                </a:solidFill>
              </a:rPr>
              <a:t>Primary Legislation:</a:t>
            </a:r>
          </a:p>
          <a:p>
            <a:pPr marL="457200" indent="-457200">
              <a:spcAft>
                <a:spcPts val="600"/>
              </a:spcAft>
              <a:buFont typeface="Wingdings" panose="05000000000000000000" pitchFamily="2" charset="2"/>
              <a:buChar char="§"/>
            </a:pPr>
            <a:r>
              <a:rPr lang="en-US" sz="3200" dirty="0">
                <a:solidFill>
                  <a:schemeClr val="bg1"/>
                </a:solidFill>
              </a:rPr>
              <a:t>Treaties </a:t>
            </a:r>
          </a:p>
          <a:p>
            <a:pPr marL="457200" indent="-457200">
              <a:spcAft>
                <a:spcPts val="600"/>
              </a:spcAft>
              <a:buFont typeface="Wingdings" panose="05000000000000000000" pitchFamily="2" charset="2"/>
              <a:buChar char="§"/>
            </a:pPr>
            <a:r>
              <a:rPr lang="en-US" sz="3200" dirty="0">
                <a:solidFill>
                  <a:schemeClr val="bg1"/>
                </a:solidFill>
              </a:rPr>
              <a:t>General Principles of EU law</a:t>
            </a:r>
          </a:p>
          <a:p>
            <a:pPr marL="457200" indent="-457200">
              <a:spcAft>
                <a:spcPts val="3000"/>
              </a:spcAft>
              <a:buFont typeface="Wingdings" panose="05000000000000000000" pitchFamily="2" charset="2"/>
              <a:buChar char="§"/>
            </a:pPr>
            <a:r>
              <a:rPr lang="en-GB" sz="3200" dirty="0">
                <a:solidFill>
                  <a:schemeClr val="bg1"/>
                </a:solidFill>
              </a:rPr>
              <a:t>Charter of Fundamental Rights</a:t>
            </a:r>
          </a:p>
          <a:p>
            <a:pPr marL="457200" indent="-457200">
              <a:spcAft>
                <a:spcPts val="1800"/>
              </a:spcAft>
              <a:buFont typeface="Wingdings" panose="05000000000000000000" pitchFamily="2" charset="2"/>
              <a:buChar char="Ø"/>
            </a:pPr>
            <a:r>
              <a:rPr lang="en-US" sz="3200" dirty="0">
                <a:solidFill>
                  <a:schemeClr val="bg1"/>
                </a:solidFill>
              </a:rPr>
              <a:t>Main Secondary Legislation:</a:t>
            </a:r>
          </a:p>
          <a:p>
            <a:pPr marL="457200" indent="-457200">
              <a:spcAft>
                <a:spcPts val="600"/>
              </a:spcAft>
              <a:buFont typeface="Wingdings" panose="05000000000000000000" pitchFamily="2" charset="2"/>
              <a:buChar char="§"/>
            </a:pPr>
            <a:r>
              <a:rPr lang="en-US" sz="3200" dirty="0">
                <a:solidFill>
                  <a:schemeClr val="bg1"/>
                </a:solidFill>
              </a:rPr>
              <a:t>Directives</a:t>
            </a:r>
          </a:p>
          <a:p>
            <a:pPr marL="457200" indent="-457200">
              <a:spcAft>
                <a:spcPts val="600"/>
              </a:spcAft>
              <a:buFont typeface="Wingdings" panose="05000000000000000000" pitchFamily="2" charset="2"/>
              <a:buChar char="§"/>
            </a:pPr>
            <a:r>
              <a:rPr lang="en-US" sz="3200" dirty="0">
                <a:solidFill>
                  <a:schemeClr val="bg1"/>
                </a:solidFill>
              </a:rPr>
              <a:t>Regulations</a:t>
            </a:r>
          </a:p>
          <a:p>
            <a:pPr marL="457200" indent="-457200">
              <a:spcAft>
                <a:spcPts val="600"/>
              </a:spcAft>
              <a:buFont typeface="Wingdings" panose="05000000000000000000" pitchFamily="2" charset="2"/>
              <a:buChar char="§"/>
            </a:pPr>
            <a:r>
              <a:rPr lang="en-US" sz="3200" dirty="0">
                <a:solidFill>
                  <a:schemeClr val="bg1"/>
                </a:solidFill>
              </a:rPr>
              <a:t>Decisions</a:t>
            </a:r>
          </a:p>
        </p:txBody>
      </p:sp>
    </p:spTree>
    <p:extLst>
      <p:ext uri="{BB962C8B-B14F-4D97-AF65-F5344CB8AC3E}">
        <p14:creationId xmlns:p14="http://schemas.microsoft.com/office/powerpoint/2010/main" val="63690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blue flag with yellow stars&#10;&#10;Description automatically generated with medium confidence">
            <a:extLst>
              <a:ext uri="{FF2B5EF4-FFF2-40B4-BE49-F238E27FC236}">
                <a16:creationId xmlns:a16="http://schemas.microsoft.com/office/drawing/2014/main" id="{C50F3527-9160-4692-AB83-A73375EF10C9}"/>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t="7963" b="3801"/>
          <a:stretch/>
        </p:blipFill>
        <p:spPr>
          <a:xfrm>
            <a:off x="20" y="10"/>
            <a:ext cx="12191980" cy="6857990"/>
          </a:xfrm>
          <a:prstGeom prst="rect">
            <a:avLst/>
          </a:prstGeom>
        </p:spPr>
      </p:pic>
      <p:sp>
        <p:nvSpPr>
          <p:cNvPr id="2" name="Title 1">
            <a:extLst>
              <a:ext uri="{FF2B5EF4-FFF2-40B4-BE49-F238E27FC236}">
                <a16:creationId xmlns:a16="http://schemas.microsoft.com/office/drawing/2014/main" id="{00517310-D1E8-41AB-8135-158909E0B084}"/>
              </a:ext>
            </a:extLst>
          </p:cNvPr>
          <p:cNvSpPr>
            <a:spLocks noGrp="1"/>
          </p:cNvSpPr>
          <p:nvPr>
            <p:ph type="title"/>
          </p:nvPr>
        </p:nvSpPr>
        <p:spPr/>
        <p:txBody>
          <a:bodyPr>
            <a:normAutofit/>
          </a:bodyPr>
          <a:lstStyle/>
          <a:p>
            <a:pPr algn="ctr"/>
            <a:r>
              <a:rPr lang="en-US" dirty="0">
                <a:solidFill>
                  <a:srgbClr val="FFFFFF"/>
                </a:solidFill>
              </a:rPr>
              <a:t>What is a Regulation?</a:t>
            </a:r>
          </a:p>
        </p:txBody>
      </p:sp>
      <p:sp>
        <p:nvSpPr>
          <p:cNvPr id="25" name="Content Placeholder 24">
            <a:extLst>
              <a:ext uri="{FF2B5EF4-FFF2-40B4-BE49-F238E27FC236}">
                <a16:creationId xmlns:a16="http://schemas.microsoft.com/office/drawing/2014/main" id="{41625854-6A00-4194-B02E-7E2FCB41BA0B}"/>
              </a:ext>
            </a:extLst>
          </p:cNvPr>
          <p:cNvSpPr>
            <a:spLocks noGrp="1"/>
          </p:cNvSpPr>
          <p:nvPr>
            <p:ph idx="1"/>
          </p:nvPr>
        </p:nvSpPr>
        <p:spPr>
          <a:xfrm>
            <a:off x="1235963" y="1740724"/>
            <a:ext cx="9720073" cy="4571990"/>
          </a:xfrm>
        </p:spPr>
        <p:txBody>
          <a:bodyPr>
            <a:normAutofit fontScale="70000" lnSpcReduction="20000"/>
          </a:bodyPr>
          <a:lstStyle/>
          <a:p>
            <a:pPr algn="ctr"/>
            <a:endParaRPr lang="en-US" sz="3200" dirty="0">
              <a:solidFill>
                <a:srgbClr val="FFFFFF"/>
              </a:solidFill>
            </a:endParaRPr>
          </a:p>
          <a:p>
            <a:pPr marL="0" indent="0" algn="ctr">
              <a:spcBef>
                <a:spcPts val="3000"/>
              </a:spcBef>
              <a:spcAft>
                <a:spcPts val="3000"/>
              </a:spcAft>
              <a:buNone/>
            </a:pPr>
            <a:r>
              <a:rPr lang="en-US" sz="4600" dirty="0">
                <a:solidFill>
                  <a:srgbClr val="FFFFFF"/>
                </a:solidFill>
              </a:rPr>
              <a:t>Law of general application to all member States</a:t>
            </a:r>
          </a:p>
          <a:p>
            <a:pPr marL="0" indent="0" algn="ctr">
              <a:spcBef>
                <a:spcPts val="3000"/>
              </a:spcBef>
              <a:spcAft>
                <a:spcPts val="3000"/>
              </a:spcAft>
              <a:buNone/>
            </a:pPr>
            <a:r>
              <a:rPr lang="en-US" sz="4600" dirty="0">
                <a:solidFill>
                  <a:srgbClr val="FFFFFF"/>
                </a:solidFill>
              </a:rPr>
              <a:t>Binding in their entirety</a:t>
            </a:r>
          </a:p>
          <a:p>
            <a:pPr marL="0" indent="0" algn="ctr">
              <a:spcBef>
                <a:spcPts val="3000"/>
              </a:spcBef>
              <a:spcAft>
                <a:spcPts val="3000"/>
              </a:spcAft>
              <a:buNone/>
            </a:pPr>
            <a:r>
              <a:rPr lang="en-US" sz="4600" dirty="0">
                <a:solidFill>
                  <a:srgbClr val="FFFFFF"/>
                </a:solidFill>
              </a:rPr>
              <a:t>With direct effect</a:t>
            </a:r>
          </a:p>
          <a:p>
            <a:pPr marL="0" indent="0" algn="ctr">
              <a:spcBef>
                <a:spcPts val="3000"/>
              </a:spcBef>
              <a:spcAft>
                <a:spcPts val="3000"/>
              </a:spcAft>
              <a:buNone/>
            </a:pPr>
            <a:r>
              <a:rPr lang="en-US" sz="4600" dirty="0">
                <a:solidFill>
                  <a:srgbClr val="FFFFFF"/>
                </a:solidFill>
              </a:rPr>
              <a:t>No transposition required</a:t>
            </a:r>
          </a:p>
        </p:txBody>
      </p:sp>
    </p:spTree>
    <p:extLst>
      <p:ext uri="{BB962C8B-B14F-4D97-AF65-F5344CB8AC3E}">
        <p14:creationId xmlns:p14="http://schemas.microsoft.com/office/powerpoint/2010/main" val="346871998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blue flag with yellow stars&#10;&#10;Description automatically generated with medium confidence">
            <a:extLst>
              <a:ext uri="{FF2B5EF4-FFF2-40B4-BE49-F238E27FC236}">
                <a16:creationId xmlns:a16="http://schemas.microsoft.com/office/drawing/2014/main" id="{6F1AA2FE-8764-4EED-B20C-6CB1D244CB59}"/>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t="7963" b="3801"/>
          <a:stretch/>
        </p:blipFill>
        <p:spPr>
          <a:xfrm>
            <a:off x="20" y="10"/>
            <a:ext cx="12191980" cy="6857990"/>
          </a:xfrm>
          <a:prstGeom prst="rect">
            <a:avLst/>
          </a:prstGeom>
        </p:spPr>
      </p:pic>
      <p:sp>
        <p:nvSpPr>
          <p:cNvPr id="2" name="Title 1">
            <a:extLst>
              <a:ext uri="{FF2B5EF4-FFF2-40B4-BE49-F238E27FC236}">
                <a16:creationId xmlns:a16="http://schemas.microsoft.com/office/drawing/2014/main" id="{00517310-D1E8-41AB-8135-158909E0B084}"/>
              </a:ext>
            </a:extLst>
          </p:cNvPr>
          <p:cNvSpPr>
            <a:spLocks noGrp="1"/>
          </p:cNvSpPr>
          <p:nvPr>
            <p:ph type="title"/>
          </p:nvPr>
        </p:nvSpPr>
        <p:spPr/>
        <p:txBody>
          <a:bodyPr>
            <a:normAutofit/>
          </a:bodyPr>
          <a:lstStyle/>
          <a:p>
            <a:pPr algn="ctr"/>
            <a:r>
              <a:rPr lang="en-US" dirty="0">
                <a:solidFill>
                  <a:srgbClr val="FFFFFF"/>
                </a:solidFill>
              </a:rPr>
              <a:t>What is a Directive?</a:t>
            </a:r>
          </a:p>
        </p:txBody>
      </p:sp>
      <p:sp>
        <p:nvSpPr>
          <p:cNvPr id="21" name="Content Placeholder 20">
            <a:extLst>
              <a:ext uri="{FF2B5EF4-FFF2-40B4-BE49-F238E27FC236}">
                <a16:creationId xmlns:a16="http://schemas.microsoft.com/office/drawing/2014/main" id="{ACD12A57-1493-4DAD-B6F9-67D9AAD00CA5}"/>
              </a:ext>
            </a:extLst>
          </p:cNvPr>
          <p:cNvSpPr>
            <a:spLocks noGrp="1"/>
          </p:cNvSpPr>
          <p:nvPr>
            <p:ph idx="1"/>
          </p:nvPr>
        </p:nvSpPr>
        <p:spPr>
          <a:xfrm>
            <a:off x="1024128" y="2459736"/>
            <a:ext cx="9720073" cy="4023360"/>
          </a:xfrm>
        </p:spPr>
        <p:txBody>
          <a:bodyPr>
            <a:normAutofit/>
          </a:bodyPr>
          <a:lstStyle/>
          <a:p>
            <a:pPr marL="0" marR="0" lvl="0" indent="0" algn="ctr" defTabSz="914400" rtl="0" eaLnBrk="1" fontAlgn="auto" latinLnBrk="0" hangingPunct="1">
              <a:lnSpc>
                <a:spcPct val="100000"/>
              </a:lnSpc>
              <a:spcBef>
                <a:spcPts val="1800"/>
              </a:spcBef>
              <a:spcAft>
                <a:spcPts val="1800"/>
              </a:spcAft>
              <a:buClr>
                <a:srgbClr val="1CADE4"/>
              </a:buClr>
              <a:buSzPct val="100000"/>
              <a:buNone/>
              <a:tabLst/>
              <a:defRPr/>
            </a:pPr>
            <a:r>
              <a:rPr kumimoji="0" lang="en-US" sz="3200" b="0" i="0" u="none" strike="noStrike" kern="1200" cap="none" spc="0" normalizeH="0" baseline="0" noProof="0" dirty="0">
                <a:ln>
                  <a:noFill/>
                </a:ln>
                <a:solidFill>
                  <a:srgbClr val="FFFFFF"/>
                </a:solidFill>
                <a:effectLst/>
                <a:uLnTx/>
                <a:uFillTx/>
                <a:ea typeface="+mn-ea"/>
                <a:cs typeface="+mn-cs"/>
              </a:rPr>
              <a:t>Law that sets goal for MS to implement</a:t>
            </a:r>
          </a:p>
          <a:p>
            <a:pPr marL="91440" marR="0" lvl="0" indent="-91440" algn="ctr" defTabSz="914400" rtl="0" eaLnBrk="1" fontAlgn="auto" latinLnBrk="0" hangingPunct="1">
              <a:lnSpc>
                <a:spcPct val="100000"/>
              </a:lnSpc>
              <a:spcBef>
                <a:spcPts val="1800"/>
              </a:spcBef>
              <a:spcAft>
                <a:spcPts val="1800"/>
              </a:spcAft>
              <a:buClr>
                <a:srgbClr val="1CADE4"/>
              </a:buClr>
              <a:buSzPct val="100000"/>
              <a:buFont typeface="Tw Cen MT" panose="020B0602020104020603" pitchFamily="34" charset="0"/>
              <a:buChar char=" "/>
              <a:tabLst/>
              <a:defRPr/>
            </a:pPr>
            <a:r>
              <a:rPr kumimoji="0" lang="en-US" sz="3200" b="0" i="0" u="none" strike="noStrike" kern="1200" cap="none" spc="0" normalizeH="0" baseline="0" noProof="0" dirty="0">
                <a:ln>
                  <a:noFill/>
                </a:ln>
                <a:solidFill>
                  <a:srgbClr val="FFFFFF"/>
                </a:solidFill>
                <a:effectLst/>
                <a:uLnTx/>
                <a:uFillTx/>
                <a:ea typeface="+mn-ea"/>
                <a:cs typeface="+mn-cs"/>
              </a:rPr>
              <a:t>Requires national </a:t>
            </a:r>
            <a:r>
              <a:rPr lang="en-US" sz="3200" dirty="0">
                <a:solidFill>
                  <a:srgbClr val="FFFFFF"/>
                </a:solidFill>
              </a:rPr>
              <a:t>laws for </a:t>
            </a:r>
            <a:r>
              <a:rPr kumimoji="0" lang="en-US" sz="3200" b="0" i="0" u="none" strike="noStrike" kern="1200" cap="none" spc="0" normalizeH="0" baseline="0" noProof="0" dirty="0">
                <a:ln>
                  <a:noFill/>
                </a:ln>
                <a:solidFill>
                  <a:srgbClr val="FFFFFF"/>
                </a:solidFill>
                <a:effectLst/>
                <a:uLnTx/>
                <a:uFillTx/>
                <a:ea typeface="+mn-ea"/>
                <a:cs typeface="+mn-cs"/>
              </a:rPr>
              <a:t>transposition</a:t>
            </a:r>
          </a:p>
          <a:p>
            <a:pPr marL="91440" marR="0" lvl="0" indent="-91440" algn="ctr" defTabSz="914400" rtl="0" eaLnBrk="1" fontAlgn="auto" latinLnBrk="0" hangingPunct="1">
              <a:lnSpc>
                <a:spcPct val="100000"/>
              </a:lnSpc>
              <a:spcBef>
                <a:spcPts val="1800"/>
              </a:spcBef>
              <a:spcAft>
                <a:spcPts val="1800"/>
              </a:spcAft>
              <a:buClr>
                <a:srgbClr val="1CADE4"/>
              </a:buClr>
              <a:buSzPct val="100000"/>
              <a:buFont typeface="Tw Cen MT" panose="020B0602020104020603" pitchFamily="34" charset="0"/>
              <a:buChar char=" "/>
              <a:tabLst/>
              <a:defRPr/>
            </a:pPr>
            <a:r>
              <a:rPr kumimoji="0" lang="en-US" sz="3200" b="0" i="0" u="none" strike="noStrike" kern="1200" cap="none" spc="0" normalizeH="0" baseline="0" noProof="0" dirty="0">
                <a:ln>
                  <a:noFill/>
                </a:ln>
                <a:solidFill>
                  <a:srgbClr val="FFFFFF"/>
                </a:solidFill>
                <a:effectLst/>
                <a:uLnTx/>
                <a:uFillTx/>
                <a:ea typeface="+mn-ea"/>
                <a:cs typeface="+mn-cs"/>
              </a:rPr>
              <a:t>Binding as to the result</a:t>
            </a:r>
          </a:p>
          <a:p>
            <a:endParaRPr lang="en-US" dirty="0">
              <a:solidFill>
                <a:srgbClr val="FFFFFF"/>
              </a:solidFill>
            </a:endParaRPr>
          </a:p>
        </p:txBody>
      </p:sp>
    </p:spTree>
    <p:extLst>
      <p:ext uri="{BB962C8B-B14F-4D97-AF65-F5344CB8AC3E}">
        <p14:creationId xmlns:p14="http://schemas.microsoft.com/office/powerpoint/2010/main" val="157792052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blue flag with yellow stars&#10;&#10;Description automatically generated with medium confidence">
            <a:extLst>
              <a:ext uri="{FF2B5EF4-FFF2-40B4-BE49-F238E27FC236}">
                <a16:creationId xmlns:a16="http://schemas.microsoft.com/office/drawing/2014/main" id="{CBC8D199-7F8A-4FA5-91CE-0AA9B3D191AC}"/>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t="7963" b="3801"/>
          <a:stretch/>
        </p:blipFill>
        <p:spPr>
          <a:xfrm>
            <a:off x="20" y="10"/>
            <a:ext cx="12191980" cy="6857990"/>
          </a:xfrm>
          <a:prstGeom prst="rect">
            <a:avLst/>
          </a:prstGeom>
        </p:spPr>
      </p:pic>
      <p:sp>
        <p:nvSpPr>
          <p:cNvPr id="2" name="Title 1">
            <a:extLst>
              <a:ext uri="{FF2B5EF4-FFF2-40B4-BE49-F238E27FC236}">
                <a16:creationId xmlns:a16="http://schemas.microsoft.com/office/drawing/2014/main" id="{00517310-D1E8-41AB-8135-158909E0B084}"/>
              </a:ext>
            </a:extLst>
          </p:cNvPr>
          <p:cNvSpPr>
            <a:spLocks noGrp="1"/>
          </p:cNvSpPr>
          <p:nvPr>
            <p:ph type="title"/>
          </p:nvPr>
        </p:nvSpPr>
        <p:spPr/>
        <p:txBody>
          <a:bodyPr>
            <a:normAutofit/>
          </a:bodyPr>
          <a:lstStyle/>
          <a:p>
            <a:pPr algn="ctr"/>
            <a:r>
              <a:rPr lang="en-US" dirty="0">
                <a:solidFill>
                  <a:srgbClr val="FFFFFF"/>
                </a:solidFill>
              </a:rPr>
              <a:t>What is a Decision?</a:t>
            </a:r>
          </a:p>
        </p:txBody>
      </p:sp>
      <p:sp>
        <p:nvSpPr>
          <p:cNvPr id="18" name="Content Placeholder 17">
            <a:extLst>
              <a:ext uri="{FF2B5EF4-FFF2-40B4-BE49-F238E27FC236}">
                <a16:creationId xmlns:a16="http://schemas.microsoft.com/office/drawing/2014/main" id="{111CE85A-E805-4A61-A2C1-B88E68789969}"/>
              </a:ext>
            </a:extLst>
          </p:cNvPr>
          <p:cNvSpPr>
            <a:spLocks noGrp="1"/>
          </p:cNvSpPr>
          <p:nvPr>
            <p:ph idx="1"/>
          </p:nvPr>
        </p:nvSpPr>
        <p:spPr/>
        <p:txBody>
          <a:bodyPr>
            <a:normAutofit/>
          </a:body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3200" b="0" i="0" u="none" strike="noStrike" kern="1200" cap="none" spc="0" normalizeH="0" baseline="0" noProof="0" dirty="0">
              <a:ln>
                <a:noFill/>
              </a:ln>
              <a:solidFill>
                <a:srgbClr val="FFFFFF"/>
              </a:solidFill>
              <a:effectLst/>
              <a:uLnTx/>
              <a:uFillTx/>
              <a:latin typeface="Tw Cen MT" panose="020B0602020104020603"/>
              <a:ea typeface="+mn-ea"/>
              <a:cs typeface="+mn-cs"/>
            </a:endParaRPr>
          </a:p>
          <a:p>
            <a:pPr marL="0" marR="0" lvl="0" indent="0" algn="ctr" defTabSz="914400" rtl="0" eaLnBrk="1" fontAlgn="auto" latinLnBrk="0" hangingPunct="1">
              <a:lnSpc>
                <a:spcPct val="90000"/>
              </a:lnSpc>
              <a:spcBef>
                <a:spcPts val="1200"/>
              </a:spcBef>
              <a:spcAft>
                <a:spcPts val="200"/>
              </a:spcAft>
              <a:buClr>
                <a:srgbClr val="1CADE4"/>
              </a:buClr>
              <a:buSzPct val="100000"/>
              <a:buNone/>
              <a:tabLst/>
              <a:defRPr/>
            </a:pPr>
            <a:endParaRPr lang="en-US" sz="3200" dirty="0">
              <a:solidFill>
                <a:srgbClr val="FFFFFF"/>
              </a:solidFill>
            </a:endParaRPr>
          </a:p>
          <a:p>
            <a:pPr marL="0" marR="0" lvl="0" indent="0" algn="ctr" defTabSz="914400" rtl="0" eaLnBrk="1" fontAlgn="auto" latinLnBrk="0" hangingPunct="1">
              <a:lnSpc>
                <a:spcPct val="90000"/>
              </a:lnSpc>
              <a:spcBef>
                <a:spcPts val="1200"/>
              </a:spcBef>
              <a:spcAft>
                <a:spcPts val="200"/>
              </a:spcAft>
              <a:buClr>
                <a:srgbClr val="1CADE4"/>
              </a:buClr>
              <a:buSzPct val="100000"/>
              <a:buNone/>
              <a:tabLst/>
              <a:defRPr/>
            </a:pPr>
            <a:r>
              <a:rPr kumimoji="0" lang="en-US" sz="3200" b="0" i="0" u="none" strike="noStrike" kern="1200" cap="none" spc="0" normalizeH="0" baseline="0" noProof="0" dirty="0">
                <a:ln>
                  <a:noFill/>
                </a:ln>
                <a:solidFill>
                  <a:srgbClr val="FFFFFF"/>
                </a:solidFill>
                <a:effectLst/>
                <a:uLnTx/>
                <a:uFillTx/>
                <a:ea typeface="+mn-ea"/>
                <a:cs typeface="+mn-cs"/>
              </a:rPr>
              <a:t>Law addressed to specified bodies</a:t>
            </a:r>
          </a:p>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lang="en-US" sz="3200" dirty="0">
              <a:solidFill>
                <a:srgbClr val="FFFFFF"/>
              </a:solidFill>
            </a:endParaRPr>
          </a:p>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3200" b="0" i="0" u="none" strike="noStrike" kern="1200" cap="none" spc="0" normalizeH="0" baseline="0" noProof="0" dirty="0">
                <a:ln>
                  <a:noFill/>
                </a:ln>
                <a:solidFill>
                  <a:srgbClr val="FFFFFF"/>
                </a:solidFill>
                <a:effectLst/>
                <a:uLnTx/>
                <a:uFillTx/>
                <a:ea typeface="+mn-ea"/>
                <a:cs typeface="+mn-cs"/>
              </a:rPr>
              <a:t>Only binding for the recipients</a:t>
            </a:r>
          </a:p>
          <a:p>
            <a:endParaRPr lang="en-US" dirty="0">
              <a:solidFill>
                <a:srgbClr val="FFFFFF"/>
              </a:solidFill>
            </a:endParaRPr>
          </a:p>
        </p:txBody>
      </p:sp>
    </p:spTree>
    <p:extLst>
      <p:ext uri="{BB962C8B-B14F-4D97-AF65-F5344CB8AC3E}">
        <p14:creationId xmlns:p14="http://schemas.microsoft.com/office/powerpoint/2010/main" val="226191625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E78E4-546B-4932-843A-B90F00C1374B}"/>
              </a:ext>
            </a:extLst>
          </p:cNvPr>
          <p:cNvSpPr>
            <a:spLocks noGrp="1"/>
          </p:cNvSpPr>
          <p:nvPr>
            <p:ph type="title"/>
          </p:nvPr>
        </p:nvSpPr>
        <p:spPr>
          <a:xfrm>
            <a:off x="505838" y="788416"/>
            <a:ext cx="11206264" cy="1499616"/>
          </a:xfrm>
          <a:solidFill>
            <a:schemeClr val="accent1"/>
          </a:solidFill>
        </p:spPr>
        <p:txBody>
          <a:bodyPr>
            <a:normAutofit/>
          </a:bodyPr>
          <a:lstStyle/>
          <a:p>
            <a:pPr algn="ctr"/>
            <a:r>
              <a:rPr lang="en-GB" dirty="0">
                <a:solidFill>
                  <a:srgbClr val="FFFFFF"/>
                </a:solidFill>
              </a:rPr>
              <a:t>How EU rules are adopted?</a:t>
            </a:r>
          </a:p>
        </p:txBody>
      </p:sp>
      <p:sp>
        <p:nvSpPr>
          <p:cNvPr id="10" name="Content Placeholder 9"/>
          <p:cNvSpPr>
            <a:spLocks noGrp="1"/>
          </p:cNvSpPr>
          <p:nvPr>
            <p:ph idx="1"/>
          </p:nvPr>
        </p:nvSpPr>
        <p:spPr>
          <a:xfrm>
            <a:off x="505838" y="2792662"/>
            <a:ext cx="11206264" cy="3554614"/>
          </a:xfrm>
          <a:solidFill>
            <a:schemeClr val="accent1"/>
          </a:solidFill>
        </p:spPr>
        <p:txBody>
          <a:bodyPr>
            <a:normAutofit/>
          </a:bodyPr>
          <a:lstStyle/>
          <a:p>
            <a:pPr>
              <a:buFont typeface="Wingdings" panose="05000000000000000000" pitchFamily="2" charset="2"/>
              <a:buChar char="ü"/>
            </a:pPr>
            <a:endParaRPr lang="en-GB" sz="3600" dirty="0">
              <a:solidFill>
                <a:srgbClr val="FFFFFF"/>
              </a:solidFill>
            </a:endParaRPr>
          </a:p>
          <a:p>
            <a:pPr>
              <a:buFont typeface="Wingdings" panose="05000000000000000000" pitchFamily="2" charset="2"/>
              <a:buChar char="ü"/>
            </a:pPr>
            <a:r>
              <a:rPr lang="en-GB" sz="3600" dirty="0">
                <a:solidFill>
                  <a:srgbClr val="FFFFFF"/>
                </a:solidFill>
              </a:rPr>
              <a:t>   Commission proposes an EU law</a:t>
            </a:r>
          </a:p>
          <a:p>
            <a:pPr>
              <a:buFont typeface="Wingdings" panose="05000000000000000000" pitchFamily="2" charset="2"/>
              <a:buChar char="ü"/>
            </a:pPr>
            <a:r>
              <a:rPr lang="en-GB" sz="3600" dirty="0">
                <a:solidFill>
                  <a:srgbClr val="FFFFFF"/>
                </a:solidFill>
              </a:rPr>
              <a:t>   Parliament &amp; Council adopt the law</a:t>
            </a:r>
          </a:p>
          <a:p>
            <a:pPr>
              <a:buFont typeface="Wingdings" panose="05000000000000000000" pitchFamily="2" charset="2"/>
              <a:buChar char="ü"/>
            </a:pPr>
            <a:r>
              <a:rPr lang="en-GB" sz="3600" dirty="0">
                <a:solidFill>
                  <a:srgbClr val="FFFFFF"/>
                </a:solidFill>
              </a:rPr>
              <a:t>   Member States apply the law</a:t>
            </a:r>
          </a:p>
          <a:p>
            <a:pPr>
              <a:buFont typeface="Wingdings" panose="05000000000000000000" pitchFamily="2" charset="2"/>
              <a:buChar char="ü"/>
            </a:pPr>
            <a:r>
              <a:rPr lang="en-GB" sz="3600" dirty="0">
                <a:solidFill>
                  <a:srgbClr val="FFFFFF"/>
                </a:solidFill>
              </a:rPr>
              <a:t>   EU Commission and Court of Justice - compliance check</a:t>
            </a:r>
          </a:p>
        </p:txBody>
      </p:sp>
    </p:spTree>
    <p:extLst>
      <p:ext uri="{BB962C8B-B14F-4D97-AF65-F5344CB8AC3E}">
        <p14:creationId xmlns:p14="http://schemas.microsoft.com/office/powerpoint/2010/main" val="38052346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11950" y="4960659"/>
            <a:ext cx="2908104" cy="1650580"/>
          </a:xfrm>
          <a:prstGeom prst="rect">
            <a:avLst/>
          </a:prstGeom>
          <a:noFill/>
          <a:ln>
            <a:solidFill>
              <a:schemeClr val="accent2"/>
            </a:solidFill>
          </a:ln>
        </p:spPr>
        <p:txBody>
          <a:bodyPr wrap="square" rtlCol="0">
            <a:spAutoFit/>
          </a:bodyPr>
          <a:lstStyle/>
          <a:p>
            <a:pPr algn="ctr">
              <a:lnSpc>
                <a:spcPct val="90000"/>
              </a:lnSpc>
            </a:pPr>
            <a:r>
              <a:rPr lang="en-GB" sz="2800" b="1" dirty="0">
                <a:latin typeface="Bell MT" panose="02020503060305020303" pitchFamily="18" charset="0"/>
              </a:rPr>
              <a:t>Second Reading</a:t>
            </a:r>
            <a:r>
              <a:rPr lang="en-GB" sz="2800" dirty="0">
                <a:latin typeface="Bell MT" panose="02020503060305020303" pitchFamily="18" charset="0"/>
              </a:rPr>
              <a:t>: the Parliament adopts, rejects or </a:t>
            </a:r>
          </a:p>
          <a:p>
            <a:pPr algn="ctr">
              <a:lnSpc>
                <a:spcPct val="90000"/>
              </a:lnSpc>
            </a:pPr>
            <a:r>
              <a:rPr lang="en-GB" sz="2800" dirty="0">
                <a:latin typeface="Bell MT" panose="02020503060305020303" pitchFamily="18" charset="0"/>
              </a:rPr>
              <a:t>amends</a:t>
            </a:r>
          </a:p>
        </p:txBody>
      </p:sp>
      <p:sp>
        <p:nvSpPr>
          <p:cNvPr id="12" name="Rectangle 11"/>
          <p:cNvSpPr/>
          <p:nvPr/>
        </p:nvSpPr>
        <p:spPr>
          <a:xfrm>
            <a:off x="124641" y="4818569"/>
            <a:ext cx="2441775" cy="1815882"/>
          </a:xfrm>
          <a:prstGeom prst="rect">
            <a:avLst/>
          </a:prstGeom>
          <a:ln>
            <a:solidFill>
              <a:schemeClr val="accent2"/>
            </a:solidFill>
          </a:ln>
        </p:spPr>
        <p:txBody>
          <a:bodyPr wrap="square">
            <a:spAutoFit/>
          </a:bodyPr>
          <a:lstStyle/>
          <a:p>
            <a:pPr algn="ctr"/>
            <a:r>
              <a:rPr lang="en-GB" sz="2800" b="1" dirty="0">
                <a:latin typeface="Bell MT" panose="02020503060305020303" pitchFamily="18" charset="0"/>
              </a:rPr>
              <a:t>Firs Reading: t</a:t>
            </a:r>
            <a:r>
              <a:rPr lang="en-GB" sz="2800" dirty="0">
                <a:latin typeface="Bell MT" panose="02020503060305020303" pitchFamily="18" charset="0"/>
              </a:rPr>
              <a:t>he Parliament by</a:t>
            </a:r>
            <a:r>
              <a:rPr lang="en-GB" sz="2800" b="1" dirty="0">
                <a:latin typeface="Bell MT" panose="02020503060305020303" pitchFamily="18" charset="0"/>
              </a:rPr>
              <a:t> </a:t>
            </a:r>
            <a:r>
              <a:rPr lang="en-GB" sz="2800" dirty="0">
                <a:latin typeface="Bell MT" panose="02020503060305020303" pitchFamily="18" charset="0"/>
              </a:rPr>
              <a:t>majority of votes</a:t>
            </a:r>
          </a:p>
        </p:txBody>
      </p:sp>
      <p:sp>
        <p:nvSpPr>
          <p:cNvPr id="13" name="Rectangle 12"/>
          <p:cNvSpPr/>
          <p:nvPr/>
        </p:nvSpPr>
        <p:spPr>
          <a:xfrm>
            <a:off x="197393" y="90233"/>
            <a:ext cx="2046987" cy="1384995"/>
          </a:xfrm>
          <a:prstGeom prst="rect">
            <a:avLst/>
          </a:prstGeom>
          <a:ln>
            <a:solidFill>
              <a:schemeClr val="accent2"/>
            </a:solidFill>
          </a:ln>
        </p:spPr>
        <p:txBody>
          <a:bodyPr wrap="square">
            <a:spAutoFit/>
          </a:bodyPr>
          <a:lstStyle/>
          <a:p>
            <a:pPr algn="ctr"/>
            <a:r>
              <a:rPr lang="en-GB" sz="2800" dirty="0">
                <a:latin typeface="Bell MT" panose="02020503060305020303" pitchFamily="18" charset="0"/>
              </a:rPr>
              <a:t>Proposals by the Commission</a:t>
            </a:r>
            <a:endParaRPr lang="en-GB" dirty="0">
              <a:latin typeface="Bell MT" panose="02020503060305020303" pitchFamily="18" charset="0"/>
            </a:endParaRPr>
          </a:p>
        </p:txBody>
      </p:sp>
      <p:sp>
        <p:nvSpPr>
          <p:cNvPr id="14" name="Arrow: Right 13"/>
          <p:cNvSpPr/>
          <p:nvPr/>
        </p:nvSpPr>
        <p:spPr>
          <a:xfrm>
            <a:off x="212047" y="2529668"/>
            <a:ext cx="11665296" cy="1244926"/>
          </a:xfrm>
          <a:prstGeom prst="rightArrow">
            <a:avLst/>
          </a:prstGeom>
          <a:solidFill>
            <a:schemeClr val="accent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4400" dirty="0">
                <a:latin typeface="Arial Black" panose="020B0A04020102020204" pitchFamily="34" charset="0"/>
              </a:rPr>
              <a:t>the Ordinary Legislative Procedure</a:t>
            </a:r>
          </a:p>
        </p:txBody>
      </p:sp>
      <p:sp>
        <p:nvSpPr>
          <p:cNvPr id="17" name="Rectangle 16"/>
          <p:cNvSpPr/>
          <p:nvPr/>
        </p:nvSpPr>
        <p:spPr>
          <a:xfrm>
            <a:off x="2566416" y="148059"/>
            <a:ext cx="2641097" cy="1384995"/>
          </a:xfrm>
          <a:prstGeom prst="rect">
            <a:avLst/>
          </a:prstGeom>
          <a:ln>
            <a:solidFill>
              <a:schemeClr val="accent2"/>
            </a:solidFill>
          </a:ln>
        </p:spPr>
        <p:txBody>
          <a:bodyPr wrap="square">
            <a:spAutoFit/>
          </a:bodyPr>
          <a:lstStyle/>
          <a:p>
            <a:pPr algn="ctr"/>
            <a:r>
              <a:rPr lang="en-GB" sz="2800" dirty="0">
                <a:latin typeface="Bell MT" panose="02020503060305020303" pitchFamily="18" charset="0"/>
              </a:rPr>
              <a:t>The Council by QM may accept, reject or amend </a:t>
            </a:r>
          </a:p>
        </p:txBody>
      </p:sp>
      <p:sp>
        <p:nvSpPr>
          <p:cNvPr id="27" name="TextBox 26"/>
          <p:cNvSpPr txBox="1"/>
          <p:nvPr/>
        </p:nvSpPr>
        <p:spPr>
          <a:xfrm>
            <a:off x="5609273" y="151626"/>
            <a:ext cx="3126165" cy="1262782"/>
          </a:xfrm>
          <a:prstGeom prst="rect">
            <a:avLst/>
          </a:prstGeom>
          <a:noFill/>
          <a:ln>
            <a:solidFill>
              <a:schemeClr val="accent2"/>
            </a:solidFill>
          </a:ln>
        </p:spPr>
        <p:txBody>
          <a:bodyPr wrap="square" rtlCol="0">
            <a:spAutoFit/>
          </a:bodyPr>
          <a:lstStyle/>
          <a:p>
            <a:pPr algn="ctr">
              <a:lnSpc>
                <a:spcPct val="90000"/>
              </a:lnSpc>
            </a:pPr>
            <a:r>
              <a:rPr lang="en-GB" sz="2800" dirty="0">
                <a:latin typeface="Bell MT" panose="02020503060305020303" pitchFamily="18" charset="0"/>
              </a:rPr>
              <a:t>The Council accepts, rejects or amends </a:t>
            </a:r>
          </a:p>
        </p:txBody>
      </p:sp>
      <p:sp>
        <p:nvSpPr>
          <p:cNvPr id="32" name="TextBox 31"/>
          <p:cNvSpPr txBox="1"/>
          <p:nvPr/>
        </p:nvSpPr>
        <p:spPr>
          <a:xfrm>
            <a:off x="6533516" y="4901220"/>
            <a:ext cx="2554840" cy="1650580"/>
          </a:xfrm>
          <a:prstGeom prst="rect">
            <a:avLst/>
          </a:prstGeom>
          <a:noFill/>
          <a:ln>
            <a:solidFill>
              <a:schemeClr val="accent2"/>
            </a:solidFill>
          </a:ln>
        </p:spPr>
        <p:txBody>
          <a:bodyPr wrap="square" rtlCol="0">
            <a:spAutoFit/>
          </a:bodyPr>
          <a:lstStyle/>
          <a:p>
            <a:pPr algn="ctr">
              <a:lnSpc>
                <a:spcPct val="90000"/>
              </a:lnSpc>
            </a:pPr>
            <a:r>
              <a:rPr lang="en-GB" sz="2800" b="1" dirty="0">
                <a:latin typeface="Bell MT" panose="02020503060305020303" pitchFamily="18" charset="0"/>
              </a:rPr>
              <a:t>Conciliation </a:t>
            </a:r>
            <a:r>
              <a:rPr lang="en-GB" sz="2800" dirty="0">
                <a:latin typeface="Bell MT" panose="02020503060305020303" pitchFamily="18" charset="0"/>
              </a:rPr>
              <a:t>Committee drafts a joint text</a:t>
            </a:r>
          </a:p>
        </p:txBody>
      </p:sp>
      <p:sp>
        <p:nvSpPr>
          <p:cNvPr id="34" name="TextBox 33"/>
          <p:cNvSpPr txBox="1"/>
          <p:nvPr/>
        </p:nvSpPr>
        <p:spPr>
          <a:xfrm>
            <a:off x="9088356" y="151340"/>
            <a:ext cx="2664296" cy="1262782"/>
          </a:xfrm>
          <a:prstGeom prst="rect">
            <a:avLst/>
          </a:prstGeom>
          <a:noFill/>
          <a:ln>
            <a:solidFill>
              <a:schemeClr val="accent2"/>
            </a:solidFill>
          </a:ln>
        </p:spPr>
        <p:txBody>
          <a:bodyPr wrap="square" rtlCol="0">
            <a:spAutoFit/>
          </a:bodyPr>
          <a:lstStyle/>
          <a:p>
            <a:pPr>
              <a:lnSpc>
                <a:spcPct val="90000"/>
              </a:lnSpc>
            </a:pPr>
            <a:r>
              <a:rPr lang="en-GB" sz="2800" b="1" dirty="0">
                <a:latin typeface="Bell MT" panose="02020503060305020303" pitchFamily="18" charset="0"/>
              </a:rPr>
              <a:t>Third Reading:</a:t>
            </a:r>
          </a:p>
          <a:p>
            <a:pPr algn="ctr">
              <a:lnSpc>
                <a:spcPct val="90000"/>
              </a:lnSpc>
            </a:pPr>
            <a:r>
              <a:rPr lang="en-GB" sz="2800" dirty="0">
                <a:latin typeface="Bell MT" panose="02020503060305020303" pitchFamily="18" charset="0"/>
              </a:rPr>
              <a:t>Adoption or abortion</a:t>
            </a:r>
          </a:p>
        </p:txBody>
      </p:sp>
      <p:sp>
        <p:nvSpPr>
          <p:cNvPr id="37" name="TextBox 36"/>
          <p:cNvSpPr txBox="1"/>
          <p:nvPr/>
        </p:nvSpPr>
        <p:spPr>
          <a:xfrm>
            <a:off x="9719834" y="4982667"/>
            <a:ext cx="2016225" cy="1260410"/>
          </a:xfrm>
          <a:prstGeom prst="rect">
            <a:avLst/>
          </a:prstGeom>
          <a:noFill/>
          <a:ln>
            <a:solidFill>
              <a:schemeClr val="accent2"/>
            </a:solidFill>
          </a:ln>
        </p:spPr>
        <p:txBody>
          <a:bodyPr wrap="square" rtlCol="0">
            <a:spAutoFit/>
          </a:bodyPr>
          <a:lstStyle/>
          <a:p>
            <a:pPr algn="ctr">
              <a:lnSpc>
                <a:spcPct val="90000"/>
              </a:lnSpc>
            </a:pPr>
            <a:r>
              <a:rPr lang="en-GB" sz="2800" b="1" dirty="0">
                <a:latin typeface="Bell MT" panose="02020503060305020303" pitchFamily="18" charset="0"/>
              </a:rPr>
              <a:t>Signing</a:t>
            </a:r>
          </a:p>
          <a:p>
            <a:pPr algn="ctr">
              <a:lnSpc>
                <a:spcPct val="90000"/>
              </a:lnSpc>
            </a:pPr>
            <a:r>
              <a:rPr lang="en-GB" sz="2800" b="1" dirty="0">
                <a:latin typeface="Bell MT" panose="02020503060305020303" pitchFamily="18" charset="0"/>
              </a:rPr>
              <a:t>and  Publication</a:t>
            </a:r>
          </a:p>
        </p:txBody>
      </p:sp>
      <p:sp>
        <p:nvSpPr>
          <p:cNvPr id="10" name="Arrow: Up 9">
            <a:extLst>
              <a:ext uri="{FF2B5EF4-FFF2-40B4-BE49-F238E27FC236}">
                <a16:creationId xmlns:a16="http://schemas.microsoft.com/office/drawing/2014/main" id="{007ABF58-E6E1-43C9-9DCA-0EF10898764A}"/>
              </a:ext>
            </a:extLst>
          </p:cNvPr>
          <p:cNvSpPr/>
          <p:nvPr/>
        </p:nvSpPr>
        <p:spPr>
          <a:xfrm>
            <a:off x="314657" y="1554920"/>
            <a:ext cx="503929" cy="11266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CBB46978-4946-4680-BB92-17B3CE0C9B82}"/>
              </a:ext>
            </a:extLst>
          </p:cNvPr>
          <p:cNvSpPr/>
          <p:nvPr/>
        </p:nvSpPr>
        <p:spPr>
          <a:xfrm>
            <a:off x="3121461" y="1586198"/>
            <a:ext cx="503929" cy="11266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1DA3E94F-CC35-440D-9FA3-090AFCC41ED7}"/>
              </a:ext>
            </a:extLst>
          </p:cNvPr>
          <p:cNvSpPr/>
          <p:nvPr/>
        </p:nvSpPr>
        <p:spPr>
          <a:xfrm>
            <a:off x="6281552" y="1554919"/>
            <a:ext cx="503929" cy="11266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E2B6B103-41A3-4E75-885D-E477AA6BAB75}"/>
              </a:ext>
            </a:extLst>
          </p:cNvPr>
          <p:cNvSpPr/>
          <p:nvPr/>
        </p:nvSpPr>
        <p:spPr>
          <a:xfrm>
            <a:off x="8937714" y="1533054"/>
            <a:ext cx="503929" cy="11266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4E5B2EE1-C5F6-4706-B6CB-B094DE7FB80D}"/>
              </a:ext>
            </a:extLst>
          </p:cNvPr>
          <p:cNvSpPr/>
          <p:nvPr/>
        </p:nvSpPr>
        <p:spPr>
          <a:xfrm rot="10800000">
            <a:off x="1422264" y="3559842"/>
            <a:ext cx="503929" cy="11266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1D284F7B-45D4-4659-BAFF-B62121A1B9FE}"/>
              </a:ext>
            </a:extLst>
          </p:cNvPr>
          <p:cNvSpPr/>
          <p:nvPr/>
        </p:nvSpPr>
        <p:spPr>
          <a:xfrm rot="10800000">
            <a:off x="4759976" y="3580972"/>
            <a:ext cx="503929" cy="11266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A6D64236-B6B4-45B3-93C4-35E45C9177B4}"/>
              </a:ext>
            </a:extLst>
          </p:cNvPr>
          <p:cNvSpPr/>
          <p:nvPr/>
        </p:nvSpPr>
        <p:spPr>
          <a:xfrm rot="10800000">
            <a:off x="7597823" y="3559844"/>
            <a:ext cx="503929" cy="11266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49711F40-A40D-41F4-BA83-7035BEC24AF3}"/>
              </a:ext>
            </a:extLst>
          </p:cNvPr>
          <p:cNvSpPr/>
          <p:nvPr/>
        </p:nvSpPr>
        <p:spPr>
          <a:xfrm rot="10800000">
            <a:off x="10265807" y="3559843"/>
            <a:ext cx="503929" cy="11266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27" grpId="0" animBg="1"/>
      <p:bldP spid="32" grpId="0" animBg="1"/>
      <p:bldP spid="34"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635FF-CE50-455A-8FDE-62BEEF159999}"/>
              </a:ext>
            </a:extLst>
          </p:cNvPr>
          <p:cNvSpPr>
            <a:spLocks noGrp="1"/>
          </p:cNvSpPr>
          <p:nvPr>
            <p:ph type="title"/>
          </p:nvPr>
        </p:nvSpPr>
        <p:spPr>
          <a:xfrm>
            <a:off x="838200" y="184150"/>
            <a:ext cx="10515600" cy="1325563"/>
          </a:xfrm>
        </p:spPr>
        <p:txBody>
          <a:bodyPr>
            <a:normAutofit/>
          </a:bodyPr>
          <a:lstStyle/>
          <a:p>
            <a:pPr algn="ctr"/>
            <a:r>
              <a:rPr lang="en-US" sz="5400" dirty="0">
                <a:solidFill>
                  <a:schemeClr val="tx1"/>
                </a:solidFill>
              </a:rPr>
              <a:t>The special legislative Procedures</a:t>
            </a:r>
            <a:endParaRPr lang="en-US" dirty="0">
              <a:solidFill>
                <a:schemeClr val="tx1"/>
              </a:solidFill>
            </a:endParaRPr>
          </a:p>
        </p:txBody>
      </p:sp>
      <p:graphicFrame>
        <p:nvGraphicFramePr>
          <p:cNvPr id="6" name="Content Placeholder 3">
            <a:extLst>
              <a:ext uri="{FF2B5EF4-FFF2-40B4-BE49-F238E27FC236}">
                <a16:creationId xmlns:a16="http://schemas.microsoft.com/office/drawing/2014/main" id="{E8236C67-77E9-417C-ABD4-4D0AE3021FD5}"/>
              </a:ext>
            </a:extLst>
          </p:cNvPr>
          <p:cNvGraphicFramePr>
            <a:graphicFrameLocks noGrp="1"/>
          </p:cNvGraphicFramePr>
          <p:nvPr>
            <p:ph sz="half" idx="1"/>
            <p:extLst>
              <p:ext uri="{D42A27DB-BD31-4B8C-83A1-F6EECF244321}">
                <p14:modId xmlns:p14="http://schemas.microsoft.com/office/powerpoint/2010/main" val="2768025308"/>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a:extLst>
              <a:ext uri="{FF2B5EF4-FFF2-40B4-BE49-F238E27FC236}">
                <a16:creationId xmlns:a16="http://schemas.microsoft.com/office/drawing/2014/main" id="{89548100-AC42-46AC-8F9A-659B9F67F251}"/>
              </a:ext>
            </a:extLst>
          </p:cNvPr>
          <p:cNvSpPr>
            <a:spLocks noGrp="1"/>
          </p:cNvSpPr>
          <p:nvPr>
            <p:ph sz="half" idx="2"/>
          </p:nvPr>
        </p:nvSpPr>
        <p:spPr>
          <a:xfrm>
            <a:off x="6324599" y="2141537"/>
            <a:ext cx="5426413" cy="4351338"/>
          </a:xfrm>
          <a:solidFill>
            <a:srgbClr val="00B0F0"/>
          </a:solidFill>
        </p:spPr>
        <p:txBody>
          <a:bodyPr/>
          <a:lstStyle/>
          <a:p>
            <a:pPr marL="0" lvl="0" indent="0" algn="ctr">
              <a:buNone/>
            </a:pPr>
            <a:r>
              <a:rPr lang="en-US" sz="3200" b="1" u="sng" dirty="0">
                <a:solidFill>
                  <a:schemeClr val="bg1"/>
                </a:solidFill>
              </a:rPr>
              <a:t>The Consultation procedure:</a:t>
            </a:r>
            <a:r>
              <a:rPr lang="en-US" sz="3200" b="1" dirty="0">
                <a:solidFill>
                  <a:schemeClr val="bg1"/>
                </a:solidFill>
              </a:rPr>
              <a:t> </a:t>
            </a:r>
          </a:p>
          <a:p>
            <a:pPr marL="0" lvl="0" indent="0">
              <a:buNone/>
            </a:pPr>
            <a:endParaRPr lang="en-US" sz="3200" b="1" dirty="0">
              <a:solidFill>
                <a:schemeClr val="bg1"/>
              </a:solidFill>
            </a:endParaRPr>
          </a:p>
          <a:p>
            <a:pPr lvl="0"/>
            <a:r>
              <a:rPr lang="en-US" sz="3200" dirty="0">
                <a:solidFill>
                  <a:schemeClr val="bg1"/>
                </a:solidFill>
              </a:rPr>
              <a:t>Final decision up to the Council. </a:t>
            </a:r>
          </a:p>
          <a:p>
            <a:pPr lvl="0"/>
            <a:r>
              <a:rPr lang="en-US" sz="3200" dirty="0">
                <a:solidFill>
                  <a:schemeClr val="bg1"/>
                </a:solidFill>
              </a:rPr>
              <a:t>European Parliament only consulted for advice.</a:t>
            </a:r>
          </a:p>
          <a:p>
            <a:endParaRPr lang="en-US" dirty="0"/>
          </a:p>
        </p:txBody>
      </p:sp>
      <p:sp>
        <p:nvSpPr>
          <p:cNvPr id="7" name="Content Placeholder 4">
            <a:extLst>
              <a:ext uri="{FF2B5EF4-FFF2-40B4-BE49-F238E27FC236}">
                <a16:creationId xmlns:a16="http://schemas.microsoft.com/office/drawing/2014/main" id="{16E8EE9D-43B9-4361-8DB8-2BEA5C5E483A}"/>
              </a:ext>
            </a:extLst>
          </p:cNvPr>
          <p:cNvSpPr txBox="1">
            <a:spLocks/>
          </p:cNvSpPr>
          <p:nvPr/>
        </p:nvSpPr>
        <p:spPr>
          <a:xfrm>
            <a:off x="440989" y="2141537"/>
            <a:ext cx="5578812" cy="4351338"/>
          </a:xfrm>
          <a:prstGeom prst="rect">
            <a:avLst/>
          </a:prstGeom>
          <a:solidFill>
            <a:srgbClr val="00B0F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u="sng" dirty="0">
                <a:solidFill>
                  <a:schemeClr val="bg1"/>
                </a:solidFill>
              </a:rPr>
              <a:t>The Consent procedure:</a:t>
            </a:r>
            <a:r>
              <a:rPr lang="en-US" sz="3200" b="1" dirty="0">
                <a:solidFill>
                  <a:schemeClr val="bg1"/>
                </a:solidFill>
              </a:rPr>
              <a:t> </a:t>
            </a:r>
          </a:p>
          <a:p>
            <a:pPr marL="0" indent="0" algn="ctr">
              <a:buNone/>
            </a:pPr>
            <a:endParaRPr lang="en-US" sz="3200" b="1" dirty="0">
              <a:solidFill>
                <a:schemeClr val="bg1"/>
              </a:solidFill>
            </a:endParaRPr>
          </a:p>
          <a:p>
            <a:r>
              <a:rPr lang="en-US" sz="3200" dirty="0">
                <a:solidFill>
                  <a:schemeClr val="bg1"/>
                </a:solidFill>
              </a:rPr>
              <a:t>European Parliament can approve or refuse. </a:t>
            </a:r>
          </a:p>
          <a:p>
            <a:r>
              <a:rPr lang="en-US" sz="3200" dirty="0">
                <a:solidFill>
                  <a:schemeClr val="bg1"/>
                </a:solidFill>
              </a:rPr>
              <a:t>No amendments. </a:t>
            </a:r>
          </a:p>
        </p:txBody>
      </p:sp>
    </p:spTree>
    <p:extLst>
      <p:ext uri="{BB962C8B-B14F-4D97-AF65-F5344CB8AC3E}">
        <p14:creationId xmlns:p14="http://schemas.microsoft.com/office/powerpoint/2010/main" val="399855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58A526-5617-45D0-944B-3CF91C24D9DF}"/>
              </a:ext>
            </a:extLst>
          </p:cNvPr>
          <p:cNvPicPr>
            <a:picLocks noChangeAspect="1"/>
          </p:cNvPicPr>
          <p:nvPr/>
        </p:nvPicPr>
        <p:blipFill rotWithShape="1">
          <a:blip r:embed="rId3">
            <a:extLst>
              <a:ext uri="{28A0092B-C50C-407E-A947-70E740481C1C}">
                <a14:useLocalDpi xmlns:a14="http://schemas.microsoft.com/office/drawing/2010/main" val="0"/>
              </a:ext>
            </a:extLst>
          </a:blip>
          <a:srcRect l="3269" r="4493"/>
          <a:stretch/>
        </p:blipFill>
        <p:spPr>
          <a:xfrm>
            <a:off x="1052623" y="1001587"/>
            <a:ext cx="5641260" cy="2889745"/>
          </a:xfrm>
          <a:prstGeom prst="rect">
            <a:avLst/>
          </a:prstGeom>
        </p:spPr>
      </p:pic>
      <p:pic>
        <p:nvPicPr>
          <p:cNvPr id="19" name="Content Placeholder 4" descr="Logo, company name&#10;&#10;Description automatically generated">
            <a:extLst>
              <a:ext uri="{FF2B5EF4-FFF2-40B4-BE49-F238E27FC236}">
                <a16:creationId xmlns:a16="http://schemas.microsoft.com/office/drawing/2014/main" id="{507DA4CB-0D4F-4CE5-8069-38CB040EA2E9}"/>
              </a:ext>
            </a:extLst>
          </p:cNvPr>
          <p:cNvPicPr>
            <a:picLocks noChangeAspect="1"/>
          </p:cNvPicPr>
          <p:nvPr/>
        </p:nvPicPr>
        <p:blipFill rotWithShape="1">
          <a:blip r:embed="rId4">
            <a:extLst>
              <a:ext uri="{28A0092B-C50C-407E-A947-70E740481C1C}">
                <a14:useLocalDpi xmlns:a14="http://schemas.microsoft.com/office/drawing/2010/main" val="0"/>
              </a:ext>
            </a:extLst>
          </a:blip>
          <a:srcRect l="5073" r="42469"/>
          <a:stretch/>
        </p:blipFill>
        <p:spPr>
          <a:xfrm>
            <a:off x="8654902" y="640081"/>
            <a:ext cx="2897017" cy="3697101"/>
          </a:xfrm>
          <a:prstGeom prst="rect">
            <a:avLst/>
          </a:prstGeom>
        </p:spPr>
      </p:pic>
      <p:sp>
        <p:nvSpPr>
          <p:cNvPr id="2" name="Title 1">
            <a:extLst>
              <a:ext uri="{FF2B5EF4-FFF2-40B4-BE49-F238E27FC236}">
                <a16:creationId xmlns:a16="http://schemas.microsoft.com/office/drawing/2014/main" id="{B4B74355-3E40-4A63-B2D7-18213E9DC71A}"/>
              </a:ext>
            </a:extLst>
          </p:cNvPr>
          <p:cNvSpPr>
            <a:spLocks noGrp="1"/>
          </p:cNvSpPr>
          <p:nvPr>
            <p:ph type="title"/>
          </p:nvPr>
        </p:nvSpPr>
        <p:spPr>
          <a:xfrm>
            <a:off x="928773" y="4132987"/>
            <a:ext cx="9174637" cy="2084932"/>
          </a:xfrm>
        </p:spPr>
        <p:txBody>
          <a:bodyPr vert="horz" lIns="91440" tIns="45720" rIns="91440" bIns="45720" rtlCol="0" anchor="ctr">
            <a:normAutofit/>
          </a:bodyPr>
          <a:lstStyle/>
          <a:p>
            <a:pPr algn="r"/>
            <a:r>
              <a:rPr lang="en-US" sz="4000" b="1" spc="200" dirty="0"/>
              <a:t>Thanks for your attention!</a:t>
            </a:r>
            <a:br>
              <a:rPr lang="en-US" sz="4000" b="1" spc="200" dirty="0"/>
            </a:br>
            <a:br>
              <a:rPr lang="en-US" sz="3100" b="1" spc="200" dirty="0"/>
            </a:br>
            <a:r>
              <a:rPr lang="en-US" sz="1800" b="1" cap="none" spc="200" dirty="0"/>
              <a:t>for further questions or comments please contact us at </a:t>
            </a:r>
            <a:r>
              <a:rPr lang="en-US" sz="1800" b="1" cap="none" spc="200" dirty="0">
                <a:hlinkClick r:id="rId5">
                  <a:extLst>
                    <a:ext uri="{A12FA001-AC4F-418D-AE19-62706E023703}">
                      <ahyp:hlinkClr xmlns:ahyp="http://schemas.microsoft.com/office/drawing/2018/hyperlinkcolor" val="tx"/>
                    </a:ext>
                  </a:extLst>
                </a:hlinkClick>
              </a:rPr>
              <a:t>simona.barbu@feantsa.org</a:t>
            </a:r>
            <a:r>
              <a:rPr lang="en-US" sz="1800" b="1" cap="none" spc="200" dirty="0"/>
              <a:t>  </a:t>
            </a:r>
            <a:endParaRPr lang="en-US" sz="1800" b="1" spc="200" dirty="0"/>
          </a:p>
        </p:txBody>
      </p:sp>
    </p:spTree>
    <p:extLst>
      <p:ext uri="{BB962C8B-B14F-4D97-AF65-F5344CB8AC3E}">
        <p14:creationId xmlns:p14="http://schemas.microsoft.com/office/powerpoint/2010/main" val="273129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ice&#10;&#10;Description automatically generated">
            <a:extLst>
              <a:ext uri="{FF2B5EF4-FFF2-40B4-BE49-F238E27FC236}">
                <a16:creationId xmlns:a16="http://schemas.microsoft.com/office/drawing/2014/main" id="{3A2E47C5-1248-4F90-96D2-BBECF3A1E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15" y="1638755"/>
            <a:ext cx="5492885" cy="4766980"/>
          </a:xfrm>
          <a:prstGeom prst="rect">
            <a:avLst/>
          </a:prstGeom>
          <a:solidFill>
            <a:srgbClr val="FFFFFF">
              <a:shade val="85000"/>
            </a:srgbClr>
          </a:solidFill>
          <a:ln w="5715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0A64FC50-764F-400E-90A6-6095E5A10B61}"/>
              </a:ext>
            </a:extLst>
          </p:cNvPr>
          <p:cNvSpPr/>
          <p:nvPr/>
        </p:nvSpPr>
        <p:spPr>
          <a:xfrm>
            <a:off x="0" y="227612"/>
            <a:ext cx="12192000" cy="868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What is the European Union? Which are the Member States of the EU?</a:t>
            </a:r>
          </a:p>
        </p:txBody>
      </p:sp>
      <p:sp>
        <p:nvSpPr>
          <p:cNvPr id="4" name="TextBox 3">
            <a:extLst>
              <a:ext uri="{FF2B5EF4-FFF2-40B4-BE49-F238E27FC236}">
                <a16:creationId xmlns:a16="http://schemas.microsoft.com/office/drawing/2014/main" id="{D8A3C085-EBF5-44E4-BAB3-B6F5ADB310C1}"/>
              </a:ext>
            </a:extLst>
          </p:cNvPr>
          <p:cNvSpPr txBox="1"/>
          <p:nvPr/>
        </p:nvSpPr>
        <p:spPr>
          <a:xfrm>
            <a:off x="6578891" y="1590810"/>
            <a:ext cx="5327764" cy="4862870"/>
          </a:xfrm>
          <a:prstGeom prst="rect">
            <a:avLst/>
          </a:prstGeom>
          <a:noFill/>
        </p:spPr>
        <p:txBody>
          <a:bodyPr wrap="square" rtlCol="0">
            <a:spAutoFit/>
          </a:bodyPr>
          <a:lstStyle/>
          <a:p>
            <a:pPr algn="ctr">
              <a:spcBef>
                <a:spcPts val="1200"/>
              </a:spcBef>
              <a:spcAft>
                <a:spcPts val="1200"/>
              </a:spcAft>
            </a:pPr>
            <a:r>
              <a:rPr lang="en-US" sz="4000" dirty="0"/>
              <a:t>27 Members States</a:t>
            </a:r>
          </a:p>
          <a:p>
            <a:pPr algn="ctr">
              <a:spcBef>
                <a:spcPts val="2400"/>
              </a:spcBef>
              <a:spcAft>
                <a:spcPts val="2400"/>
              </a:spcAft>
            </a:pPr>
            <a:r>
              <a:rPr lang="en-US" sz="4000" dirty="0"/>
              <a:t>446 millions of habitants</a:t>
            </a:r>
          </a:p>
          <a:p>
            <a:pPr algn="ctr">
              <a:spcBef>
                <a:spcPts val="2400"/>
              </a:spcBef>
              <a:spcAft>
                <a:spcPts val="2400"/>
              </a:spcAft>
            </a:pPr>
            <a:r>
              <a:rPr lang="en-US" sz="4000" dirty="0"/>
              <a:t>24 Official Languages</a:t>
            </a:r>
          </a:p>
          <a:p>
            <a:pPr algn="ctr">
              <a:spcBef>
                <a:spcPts val="2400"/>
              </a:spcBef>
              <a:spcAft>
                <a:spcPts val="2400"/>
              </a:spcAft>
            </a:pPr>
            <a:r>
              <a:rPr lang="en-US" sz="4000" dirty="0"/>
              <a:t>Internal common market without borders</a:t>
            </a:r>
          </a:p>
        </p:txBody>
      </p:sp>
    </p:spTree>
    <p:extLst>
      <p:ext uri="{BB962C8B-B14F-4D97-AF65-F5344CB8AC3E}">
        <p14:creationId xmlns:p14="http://schemas.microsoft.com/office/powerpoint/2010/main" val="108084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64FC50-764F-400E-90A6-6095E5A10B61}"/>
              </a:ext>
            </a:extLst>
          </p:cNvPr>
          <p:cNvSpPr/>
          <p:nvPr/>
        </p:nvSpPr>
        <p:spPr>
          <a:xfrm>
            <a:off x="1024129" y="459710"/>
            <a:ext cx="3779085" cy="1499616"/>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80000"/>
              </a:lnSpc>
              <a:spcBef>
                <a:spcPct val="0"/>
              </a:spcBef>
              <a:spcAft>
                <a:spcPts val="600"/>
              </a:spcAft>
            </a:pPr>
            <a:r>
              <a:rPr lang="en-US" sz="3100" cap="all" spc="100" dirty="0">
                <a:solidFill>
                  <a:srgbClr val="FFFFFF"/>
                </a:solidFill>
                <a:latin typeface="+mj-lt"/>
                <a:ea typeface="+mj-ea"/>
                <a:cs typeface="+mj-cs"/>
              </a:rPr>
              <a:t>When and who founded the EU ?</a:t>
            </a:r>
          </a:p>
        </p:txBody>
      </p:sp>
      <p:sp>
        <p:nvSpPr>
          <p:cNvPr id="4" name="TextBox 3">
            <a:extLst>
              <a:ext uri="{FF2B5EF4-FFF2-40B4-BE49-F238E27FC236}">
                <a16:creationId xmlns:a16="http://schemas.microsoft.com/office/drawing/2014/main" id="{D8A3C085-EBF5-44E4-BAB3-B6F5ADB310C1}"/>
              </a:ext>
            </a:extLst>
          </p:cNvPr>
          <p:cNvSpPr txBox="1"/>
          <p:nvPr/>
        </p:nvSpPr>
        <p:spPr>
          <a:xfrm>
            <a:off x="391894" y="2285999"/>
            <a:ext cx="4814575" cy="4245429"/>
          </a:xfrm>
          <a:prstGeom prst="rect">
            <a:avLst/>
          </a:prstGeom>
          <a:solidFill>
            <a:schemeClr val="accent1"/>
          </a:solidFill>
        </p:spPr>
        <p:txBody>
          <a:bodyPr vert="horz" lIns="45720" tIns="45720" rIns="45720" bIns="45720" rtlCol="0">
            <a:normAutofit fontScale="92500" lnSpcReduction="10000"/>
          </a:bodyPr>
          <a:lstStyle/>
          <a:p>
            <a:pPr algn="ctr" defTabSz="914400">
              <a:lnSpc>
                <a:spcPct val="90000"/>
              </a:lnSpc>
              <a:spcBef>
                <a:spcPts val="600"/>
              </a:spcBef>
              <a:spcAft>
                <a:spcPts val="600"/>
              </a:spcAft>
              <a:buClr>
                <a:schemeClr val="accent1"/>
              </a:buClr>
            </a:pPr>
            <a:r>
              <a:rPr lang="en-US" sz="3200" dirty="0">
                <a:solidFill>
                  <a:srgbClr val="FFFFFF"/>
                </a:solidFill>
              </a:rPr>
              <a:t>6 Founding Countries in </a:t>
            </a:r>
          </a:p>
          <a:p>
            <a:pPr algn="ctr" defTabSz="914400">
              <a:lnSpc>
                <a:spcPct val="90000"/>
              </a:lnSpc>
              <a:spcBef>
                <a:spcPts val="600"/>
              </a:spcBef>
              <a:spcAft>
                <a:spcPts val="600"/>
              </a:spcAft>
              <a:buClr>
                <a:schemeClr val="accent1"/>
              </a:buClr>
            </a:pPr>
            <a:r>
              <a:rPr lang="en-US" sz="3900" b="1" dirty="0">
                <a:solidFill>
                  <a:srgbClr val="FFFFFF"/>
                </a:solidFill>
                <a:effectLst>
                  <a:outerShdw blurRad="38100" dist="38100" dir="2700000" algn="tl">
                    <a:srgbClr val="000000">
                      <a:alpha val="43137"/>
                    </a:srgbClr>
                  </a:outerShdw>
                </a:effectLst>
              </a:rPr>
              <a:t>1957</a:t>
            </a:r>
          </a:p>
          <a:p>
            <a:pPr defTabSz="914400">
              <a:lnSpc>
                <a:spcPct val="90000"/>
              </a:lnSpc>
              <a:spcAft>
                <a:spcPts val="600"/>
              </a:spcAft>
              <a:buClr>
                <a:schemeClr val="accent1"/>
              </a:buClr>
            </a:pPr>
            <a:endParaRPr lang="en-US" sz="3200" dirty="0">
              <a:solidFill>
                <a:srgbClr val="FFFFFF"/>
              </a:solidFill>
            </a:endParaRPr>
          </a:p>
          <a:p>
            <a:pPr marL="285750" indent="-285750" defTabSz="914400">
              <a:lnSpc>
                <a:spcPct val="90000"/>
              </a:lnSpc>
              <a:spcAft>
                <a:spcPts val="600"/>
              </a:spcAft>
              <a:buClr>
                <a:schemeClr val="bg1"/>
              </a:buClr>
              <a:buFont typeface="Wingdings" panose="05000000000000000000" pitchFamily="2" charset="2"/>
              <a:buChar char="Ø"/>
            </a:pPr>
            <a:r>
              <a:rPr lang="en-US" sz="3200" dirty="0">
                <a:solidFill>
                  <a:srgbClr val="FFFFFF"/>
                </a:solidFill>
              </a:rPr>
              <a:t>Belgium</a:t>
            </a:r>
          </a:p>
          <a:p>
            <a:pPr marL="285750" indent="-285750" defTabSz="914400">
              <a:lnSpc>
                <a:spcPct val="90000"/>
              </a:lnSpc>
              <a:spcAft>
                <a:spcPts val="600"/>
              </a:spcAft>
              <a:buClr>
                <a:schemeClr val="bg1"/>
              </a:buClr>
              <a:buFont typeface="Wingdings" panose="05000000000000000000" pitchFamily="2" charset="2"/>
              <a:buChar char="Ø"/>
            </a:pPr>
            <a:r>
              <a:rPr lang="en-US" sz="3200" dirty="0">
                <a:solidFill>
                  <a:srgbClr val="FFFFFF"/>
                </a:solidFill>
              </a:rPr>
              <a:t>France</a:t>
            </a:r>
          </a:p>
          <a:p>
            <a:pPr marL="285750" indent="-285750" defTabSz="914400">
              <a:lnSpc>
                <a:spcPct val="90000"/>
              </a:lnSpc>
              <a:spcAft>
                <a:spcPts val="600"/>
              </a:spcAft>
              <a:buClr>
                <a:schemeClr val="bg1"/>
              </a:buClr>
              <a:buFont typeface="Wingdings" panose="05000000000000000000" pitchFamily="2" charset="2"/>
              <a:buChar char="Ø"/>
            </a:pPr>
            <a:r>
              <a:rPr lang="en-US" sz="3200" dirty="0">
                <a:solidFill>
                  <a:srgbClr val="FFFFFF"/>
                </a:solidFill>
              </a:rPr>
              <a:t>West Germany </a:t>
            </a:r>
          </a:p>
          <a:p>
            <a:pPr marL="285750" indent="-285750" defTabSz="914400">
              <a:lnSpc>
                <a:spcPct val="90000"/>
              </a:lnSpc>
              <a:spcAft>
                <a:spcPts val="600"/>
              </a:spcAft>
              <a:buClr>
                <a:schemeClr val="bg1"/>
              </a:buClr>
              <a:buFont typeface="Wingdings" panose="05000000000000000000" pitchFamily="2" charset="2"/>
              <a:buChar char="Ø"/>
            </a:pPr>
            <a:r>
              <a:rPr lang="en-US" sz="3200" dirty="0">
                <a:solidFill>
                  <a:srgbClr val="FFFFFF"/>
                </a:solidFill>
              </a:rPr>
              <a:t>Italy</a:t>
            </a:r>
          </a:p>
          <a:p>
            <a:pPr marL="285750" indent="-285750" defTabSz="914400">
              <a:lnSpc>
                <a:spcPct val="90000"/>
              </a:lnSpc>
              <a:spcAft>
                <a:spcPts val="600"/>
              </a:spcAft>
              <a:buClr>
                <a:schemeClr val="bg1"/>
              </a:buClr>
              <a:buFont typeface="Wingdings" panose="05000000000000000000" pitchFamily="2" charset="2"/>
              <a:buChar char="Ø"/>
            </a:pPr>
            <a:r>
              <a:rPr lang="en-US" sz="3200" dirty="0">
                <a:solidFill>
                  <a:srgbClr val="FFFFFF"/>
                </a:solidFill>
              </a:rPr>
              <a:t>Luxembourg</a:t>
            </a:r>
          </a:p>
          <a:p>
            <a:pPr marL="285750" indent="-285750" defTabSz="914400">
              <a:lnSpc>
                <a:spcPct val="90000"/>
              </a:lnSpc>
              <a:spcAft>
                <a:spcPts val="600"/>
              </a:spcAft>
              <a:buClr>
                <a:schemeClr val="bg1"/>
              </a:buClr>
              <a:buFont typeface="Wingdings" panose="05000000000000000000" pitchFamily="2" charset="2"/>
              <a:buChar char="Ø"/>
            </a:pPr>
            <a:r>
              <a:rPr lang="en-US" sz="3200" dirty="0">
                <a:solidFill>
                  <a:srgbClr val="FFFFFF"/>
                </a:solidFill>
              </a:rPr>
              <a:t>Netherlands</a:t>
            </a:r>
          </a:p>
          <a:p>
            <a:pPr defTabSz="914400">
              <a:lnSpc>
                <a:spcPct val="90000"/>
              </a:lnSpc>
              <a:spcAft>
                <a:spcPts val="600"/>
              </a:spcAft>
              <a:buClr>
                <a:schemeClr val="bg1"/>
              </a:buClr>
            </a:pPr>
            <a:endParaRPr lang="en-US" dirty="0">
              <a:solidFill>
                <a:srgbClr val="FFFFFF"/>
              </a:solidFill>
            </a:endParaRPr>
          </a:p>
        </p:txBody>
      </p:sp>
      <p:pic>
        <p:nvPicPr>
          <p:cNvPr id="10" name="Image 9" descr="Sansit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122" y="0"/>
            <a:ext cx="6573333" cy="6858000"/>
          </a:xfrm>
          <a:prstGeom prst="rect">
            <a:avLst/>
          </a:prstGeom>
        </p:spPr>
      </p:pic>
    </p:spTree>
    <p:extLst>
      <p:ext uri="{BB962C8B-B14F-4D97-AF65-F5344CB8AC3E}">
        <p14:creationId xmlns:p14="http://schemas.microsoft.com/office/powerpoint/2010/main" val="3382986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64FC50-764F-400E-90A6-6095E5A10B61}"/>
              </a:ext>
            </a:extLst>
          </p:cNvPr>
          <p:cNvSpPr/>
          <p:nvPr/>
        </p:nvSpPr>
        <p:spPr>
          <a:xfrm>
            <a:off x="1024127" y="413162"/>
            <a:ext cx="3779085" cy="1499616"/>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80000"/>
              </a:lnSpc>
              <a:spcBef>
                <a:spcPct val="0"/>
              </a:spcBef>
              <a:spcAft>
                <a:spcPts val="600"/>
              </a:spcAft>
            </a:pPr>
            <a:r>
              <a:rPr lang="en-US" sz="3100" cap="all" spc="100" dirty="0">
                <a:solidFill>
                  <a:srgbClr val="FFFFFF"/>
                </a:solidFill>
                <a:latin typeface="+mj-lt"/>
                <a:ea typeface="+mj-ea"/>
                <a:cs typeface="+mj-cs"/>
              </a:rPr>
              <a:t>When Other Member States  joined?</a:t>
            </a:r>
          </a:p>
        </p:txBody>
      </p:sp>
      <p:sp>
        <p:nvSpPr>
          <p:cNvPr id="4" name="TextBox 3">
            <a:extLst>
              <a:ext uri="{FF2B5EF4-FFF2-40B4-BE49-F238E27FC236}">
                <a16:creationId xmlns:a16="http://schemas.microsoft.com/office/drawing/2014/main" id="{D8A3C085-EBF5-44E4-BAB3-B6F5ADB310C1}"/>
              </a:ext>
            </a:extLst>
          </p:cNvPr>
          <p:cNvSpPr txBox="1"/>
          <p:nvPr/>
        </p:nvSpPr>
        <p:spPr>
          <a:xfrm>
            <a:off x="181910" y="2391881"/>
            <a:ext cx="5153005" cy="4245429"/>
          </a:xfrm>
          <a:prstGeom prst="rect">
            <a:avLst/>
          </a:prstGeom>
          <a:solidFill>
            <a:schemeClr val="accent1"/>
          </a:solidFill>
        </p:spPr>
        <p:txBody>
          <a:bodyPr vert="horz" lIns="45720" tIns="45720" rIns="45720" bIns="45720" rtlCol="0">
            <a:normAutofit fontScale="92500" lnSpcReduction="10000"/>
          </a:bodyPr>
          <a:lstStyle/>
          <a:p>
            <a:pPr algn="ctr" defTabSz="914400">
              <a:lnSpc>
                <a:spcPct val="90000"/>
              </a:lnSpc>
              <a:spcAft>
                <a:spcPts val="600"/>
              </a:spcAft>
              <a:buClr>
                <a:schemeClr val="accent1"/>
              </a:buClr>
            </a:pPr>
            <a:r>
              <a:rPr lang="en-US" sz="3200" b="1" dirty="0">
                <a:solidFill>
                  <a:srgbClr val="FFFFFF"/>
                </a:solidFill>
                <a:effectLst>
                  <a:outerShdw blurRad="38100" dist="38100" dir="2700000" algn="tl">
                    <a:srgbClr val="000000">
                      <a:alpha val="43137"/>
                    </a:srgbClr>
                  </a:outerShdw>
                </a:effectLst>
              </a:rPr>
              <a:t>1973</a:t>
            </a:r>
            <a:endParaRPr lang="en-US" sz="3200" dirty="0">
              <a:solidFill>
                <a:srgbClr val="FFFFFF"/>
              </a:solidFill>
            </a:endParaRPr>
          </a:p>
          <a:p>
            <a:pPr algn="ctr" defTabSz="914400">
              <a:lnSpc>
                <a:spcPct val="90000"/>
              </a:lnSpc>
              <a:spcAft>
                <a:spcPts val="600"/>
              </a:spcAft>
              <a:buClr>
                <a:schemeClr val="accent1"/>
              </a:buClr>
            </a:pPr>
            <a:r>
              <a:rPr lang="en-US" sz="3200" dirty="0">
                <a:solidFill>
                  <a:srgbClr val="FFFFFF"/>
                </a:solidFill>
              </a:rPr>
              <a:t>UK, Ireland and Denmark</a:t>
            </a:r>
          </a:p>
          <a:p>
            <a:pPr algn="ctr" defTabSz="914400">
              <a:lnSpc>
                <a:spcPct val="90000"/>
              </a:lnSpc>
              <a:spcAft>
                <a:spcPts val="600"/>
              </a:spcAft>
              <a:buClr>
                <a:schemeClr val="accent1"/>
              </a:buClr>
            </a:pPr>
            <a:endParaRPr lang="en-US" sz="3200" dirty="0">
              <a:solidFill>
                <a:srgbClr val="FFFFFF"/>
              </a:solidFill>
            </a:endParaRPr>
          </a:p>
          <a:p>
            <a:pPr algn="ctr" defTabSz="914400">
              <a:lnSpc>
                <a:spcPct val="90000"/>
              </a:lnSpc>
              <a:spcAft>
                <a:spcPts val="600"/>
              </a:spcAft>
              <a:buClr>
                <a:schemeClr val="accent1"/>
              </a:buClr>
            </a:pPr>
            <a:r>
              <a:rPr lang="en-US" sz="3200" b="1" dirty="0">
                <a:solidFill>
                  <a:srgbClr val="FFFFFF"/>
                </a:solidFill>
                <a:effectLst>
                  <a:outerShdw blurRad="38100" dist="38100" dir="2700000" algn="tl">
                    <a:srgbClr val="000000">
                      <a:alpha val="43137"/>
                    </a:srgbClr>
                  </a:outerShdw>
                </a:effectLst>
              </a:rPr>
              <a:t>1980’s</a:t>
            </a:r>
            <a:endParaRPr lang="en-US" sz="3200" dirty="0">
              <a:solidFill>
                <a:srgbClr val="FFFFFF"/>
              </a:solidFill>
            </a:endParaRPr>
          </a:p>
          <a:p>
            <a:pPr algn="ctr" defTabSz="914400">
              <a:lnSpc>
                <a:spcPct val="90000"/>
              </a:lnSpc>
              <a:spcAft>
                <a:spcPts val="600"/>
              </a:spcAft>
              <a:buClr>
                <a:schemeClr val="accent1"/>
              </a:buClr>
            </a:pPr>
            <a:r>
              <a:rPr lang="en-US" sz="3200" dirty="0">
                <a:solidFill>
                  <a:srgbClr val="FFFFFF"/>
                </a:solidFill>
              </a:rPr>
              <a:t>Spain, Portugal and Greece</a:t>
            </a:r>
          </a:p>
          <a:p>
            <a:pPr algn="ctr" defTabSz="914400">
              <a:lnSpc>
                <a:spcPct val="90000"/>
              </a:lnSpc>
              <a:spcAft>
                <a:spcPts val="600"/>
              </a:spcAft>
              <a:buClr>
                <a:schemeClr val="accent1"/>
              </a:buClr>
            </a:pPr>
            <a:endParaRPr lang="en-US" sz="3200" dirty="0">
              <a:solidFill>
                <a:srgbClr val="FFFFFF"/>
              </a:solidFill>
            </a:endParaRPr>
          </a:p>
          <a:p>
            <a:pPr algn="ctr" defTabSz="914400">
              <a:lnSpc>
                <a:spcPct val="90000"/>
              </a:lnSpc>
              <a:spcAft>
                <a:spcPts val="600"/>
              </a:spcAft>
              <a:buClr>
                <a:schemeClr val="accent1"/>
              </a:buClr>
            </a:pPr>
            <a:r>
              <a:rPr lang="en-US" sz="3200" b="1" dirty="0">
                <a:solidFill>
                  <a:srgbClr val="FFFFFF"/>
                </a:solidFill>
                <a:effectLst>
                  <a:outerShdw blurRad="38100" dist="38100" dir="2700000" algn="tl">
                    <a:srgbClr val="000000">
                      <a:alpha val="43137"/>
                    </a:srgbClr>
                  </a:outerShdw>
                </a:effectLst>
              </a:rPr>
              <a:t>1990’s</a:t>
            </a:r>
            <a:endParaRPr lang="en-US" sz="3200" dirty="0">
              <a:solidFill>
                <a:srgbClr val="FFFFFF"/>
              </a:solidFill>
            </a:endParaRPr>
          </a:p>
          <a:p>
            <a:pPr algn="ctr" defTabSz="914400">
              <a:lnSpc>
                <a:spcPct val="90000"/>
              </a:lnSpc>
              <a:spcAft>
                <a:spcPts val="600"/>
              </a:spcAft>
              <a:buClr>
                <a:schemeClr val="accent1"/>
              </a:buClr>
            </a:pPr>
            <a:r>
              <a:rPr lang="en-US" sz="3200" dirty="0">
                <a:solidFill>
                  <a:srgbClr val="FFFFFF"/>
                </a:solidFill>
              </a:rPr>
              <a:t>East Germany, Sweden, Finland and Austria</a:t>
            </a:r>
          </a:p>
          <a:p>
            <a:pPr defTabSz="914400">
              <a:lnSpc>
                <a:spcPct val="90000"/>
              </a:lnSpc>
              <a:spcAft>
                <a:spcPts val="600"/>
              </a:spcAft>
              <a:buClr>
                <a:schemeClr val="bg1"/>
              </a:buClr>
            </a:pPr>
            <a:endParaRPr lang="en-US" dirty="0">
              <a:solidFill>
                <a:srgbClr val="FFFFFF"/>
              </a:solidFill>
            </a:endParaRPr>
          </a:p>
        </p:txBody>
      </p:sp>
      <p:pic>
        <p:nvPicPr>
          <p:cNvPr id="8" name="Image 7" descr="Sansitre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714" y="77483"/>
            <a:ext cx="6574286" cy="6766560"/>
          </a:xfrm>
          <a:prstGeom prst="rect">
            <a:avLst/>
          </a:prstGeom>
        </p:spPr>
      </p:pic>
      <p:pic>
        <p:nvPicPr>
          <p:cNvPr id="10" name="Image 9" descr="Sansitre 2 2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714" y="91440"/>
            <a:ext cx="6574286" cy="6766560"/>
          </a:xfrm>
          <a:prstGeom prst="rect">
            <a:avLst/>
          </a:prstGeom>
        </p:spPr>
      </p:pic>
      <p:pic>
        <p:nvPicPr>
          <p:cNvPr id="12" name="Image 11" descr="Sansitre 2 2 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7714" y="0"/>
            <a:ext cx="6574286" cy="6858000"/>
          </a:xfrm>
          <a:prstGeom prst="rect">
            <a:avLst/>
          </a:prstGeom>
        </p:spPr>
      </p:pic>
    </p:spTree>
    <p:extLst>
      <p:ext uri="{BB962C8B-B14F-4D97-AF65-F5344CB8AC3E}">
        <p14:creationId xmlns:p14="http://schemas.microsoft.com/office/powerpoint/2010/main" val="186296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64FC50-764F-400E-90A6-6095E5A10B61}"/>
              </a:ext>
            </a:extLst>
          </p:cNvPr>
          <p:cNvSpPr/>
          <p:nvPr/>
        </p:nvSpPr>
        <p:spPr>
          <a:xfrm>
            <a:off x="1024127" y="413162"/>
            <a:ext cx="3779085" cy="1499616"/>
          </a:xfrm>
          <a:prstGeom prst="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80000"/>
              </a:lnSpc>
              <a:spcBef>
                <a:spcPct val="0"/>
              </a:spcBef>
              <a:spcAft>
                <a:spcPts val="600"/>
              </a:spcAft>
            </a:pPr>
            <a:r>
              <a:rPr lang="en-US" sz="3100" cap="all" spc="100" dirty="0">
                <a:solidFill>
                  <a:srgbClr val="FFFFFF"/>
                </a:solidFill>
                <a:latin typeface="+mj-lt"/>
                <a:ea typeface="+mj-ea"/>
                <a:cs typeface="+mj-cs"/>
              </a:rPr>
              <a:t>The East Enlargement</a:t>
            </a:r>
          </a:p>
        </p:txBody>
      </p:sp>
      <p:pic>
        <p:nvPicPr>
          <p:cNvPr id="10" name="Image 9" descr="Sansitre 2 2 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714" y="0"/>
            <a:ext cx="6574286" cy="6858000"/>
          </a:xfrm>
          <a:prstGeom prst="rect">
            <a:avLst/>
          </a:prstGeom>
        </p:spPr>
      </p:pic>
      <p:sp>
        <p:nvSpPr>
          <p:cNvPr id="18" name="TextBox 3">
            <a:extLst>
              <a:ext uri="{FF2B5EF4-FFF2-40B4-BE49-F238E27FC236}">
                <a16:creationId xmlns:a16="http://schemas.microsoft.com/office/drawing/2014/main" id="{D8A3C085-EBF5-44E4-BAB3-B6F5ADB310C1}"/>
              </a:ext>
            </a:extLst>
          </p:cNvPr>
          <p:cNvSpPr txBox="1"/>
          <p:nvPr/>
        </p:nvSpPr>
        <p:spPr>
          <a:xfrm>
            <a:off x="209821" y="2377924"/>
            <a:ext cx="5153005" cy="4245429"/>
          </a:xfrm>
          <a:prstGeom prst="rect">
            <a:avLst/>
          </a:prstGeom>
          <a:solidFill>
            <a:schemeClr val="accent1"/>
          </a:solidFill>
        </p:spPr>
        <p:txBody>
          <a:bodyPr vert="horz" lIns="45720" tIns="45720" rIns="45720" bIns="45720" rtlCol="0">
            <a:normAutofit/>
          </a:bodyPr>
          <a:lstStyle/>
          <a:p>
            <a:pPr algn="ctr" defTabSz="914400">
              <a:lnSpc>
                <a:spcPct val="90000"/>
              </a:lnSpc>
              <a:spcAft>
                <a:spcPts val="600"/>
              </a:spcAft>
              <a:buClr>
                <a:schemeClr val="accent1"/>
              </a:buClr>
            </a:pPr>
            <a:r>
              <a:rPr lang="en-US" sz="3000" b="1" dirty="0">
                <a:solidFill>
                  <a:srgbClr val="FFFFFF"/>
                </a:solidFill>
                <a:effectLst>
                  <a:outerShdw blurRad="38100" dist="38100" dir="2700000" algn="tl">
                    <a:srgbClr val="000000">
                      <a:alpha val="43137"/>
                    </a:srgbClr>
                  </a:outerShdw>
                </a:effectLst>
              </a:rPr>
              <a:t>2004</a:t>
            </a:r>
            <a:endParaRPr lang="en-US" sz="3000" dirty="0">
              <a:solidFill>
                <a:srgbClr val="FFFFFF"/>
              </a:solidFill>
            </a:endParaRPr>
          </a:p>
          <a:p>
            <a:pPr algn="ctr" defTabSz="914400">
              <a:lnSpc>
                <a:spcPct val="90000"/>
              </a:lnSpc>
              <a:spcAft>
                <a:spcPts val="600"/>
              </a:spcAft>
              <a:buClr>
                <a:schemeClr val="accent1"/>
              </a:buClr>
            </a:pPr>
            <a:r>
              <a:rPr lang="en-US" sz="3000" dirty="0">
                <a:solidFill>
                  <a:srgbClr val="FFFFFF"/>
                </a:solidFill>
              </a:rPr>
              <a:t>Latvia, Lithuania, Estonia, Malta, Czech Republic, Poland, Slovakia, Slovenia, Cyprus, Hungary</a:t>
            </a:r>
          </a:p>
          <a:p>
            <a:pPr algn="ctr" defTabSz="914400">
              <a:lnSpc>
                <a:spcPct val="90000"/>
              </a:lnSpc>
              <a:spcAft>
                <a:spcPts val="600"/>
              </a:spcAft>
              <a:buClr>
                <a:schemeClr val="accent1"/>
              </a:buClr>
            </a:pPr>
            <a:endParaRPr lang="en-US" sz="3000" dirty="0">
              <a:solidFill>
                <a:srgbClr val="FFFFFF"/>
              </a:solidFill>
            </a:endParaRPr>
          </a:p>
          <a:p>
            <a:pPr algn="ctr" defTabSz="914400">
              <a:lnSpc>
                <a:spcPct val="90000"/>
              </a:lnSpc>
              <a:spcAft>
                <a:spcPts val="600"/>
              </a:spcAft>
              <a:buClr>
                <a:schemeClr val="accent1"/>
              </a:buClr>
            </a:pPr>
            <a:r>
              <a:rPr lang="en-US" sz="3000" b="1" dirty="0">
                <a:solidFill>
                  <a:srgbClr val="FFFFFF"/>
                </a:solidFill>
                <a:effectLst>
                  <a:outerShdw blurRad="38100" dist="38100" dir="2700000" algn="tl">
                    <a:srgbClr val="000000">
                      <a:alpha val="43137"/>
                    </a:srgbClr>
                  </a:outerShdw>
                </a:effectLst>
              </a:rPr>
              <a:t>2007</a:t>
            </a:r>
            <a:endParaRPr lang="en-US" sz="3000" dirty="0">
              <a:solidFill>
                <a:srgbClr val="FFFFFF"/>
              </a:solidFill>
            </a:endParaRPr>
          </a:p>
          <a:p>
            <a:pPr algn="ctr" defTabSz="914400">
              <a:lnSpc>
                <a:spcPct val="90000"/>
              </a:lnSpc>
              <a:spcAft>
                <a:spcPts val="600"/>
              </a:spcAft>
              <a:buClr>
                <a:schemeClr val="accent1"/>
              </a:buClr>
            </a:pPr>
            <a:r>
              <a:rPr lang="en-US" sz="3000" dirty="0">
                <a:solidFill>
                  <a:srgbClr val="FFFFFF"/>
                </a:solidFill>
              </a:rPr>
              <a:t>Bulgaria and Romania (EU 27)</a:t>
            </a:r>
          </a:p>
        </p:txBody>
      </p:sp>
    </p:spTree>
    <p:extLst>
      <p:ext uri="{BB962C8B-B14F-4D97-AF65-F5344CB8AC3E}">
        <p14:creationId xmlns:p14="http://schemas.microsoft.com/office/powerpoint/2010/main" val="273971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64FC50-764F-400E-90A6-6095E5A10B61}"/>
              </a:ext>
            </a:extLst>
          </p:cNvPr>
          <p:cNvSpPr/>
          <p:nvPr/>
        </p:nvSpPr>
        <p:spPr>
          <a:xfrm>
            <a:off x="1024128" y="585216"/>
            <a:ext cx="5867061" cy="1499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80000"/>
              </a:lnSpc>
              <a:spcBef>
                <a:spcPct val="0"/>
              </a:spcBef>
              <a:spcAft>
                <a:spcPts val="600"/>
              </a:spcAft>
            </a:pPr>
            <a:r>
              <a:rPr lang="en-US" sz="5000" cap="all" spc="100" dirty="0">
                <a:solidFill>
                  <a:schemeClr val="tx1">
                    <a:lumMod val="95000"/>
                    <a:lumOff val="5000"/>
                  </a:schemeClr>
                </a:solidFill>
                <a:latin typeface="+mj-lt"/>
                <a:ea typeface="+mj-ea"/>
                <a:cs typeface="+mj-cs"/>
              </a:rPr>
              <a:t>Who is next? Who left?</a:t>
            </a:r>
          </a:p>
        </p:txBody>
      </p:sp>
      <p:pic>
        <p:nvPicPr>
          <p:cNvPr id="2" name="Picture 1" descr="A picture containing text, ice&#10;&#10;Description automatically generated">
            <a:extLst>
              <a:ext uri="{FF2B5EF4-FFF2-40B4-BE49-F238E27FC236}">
                <a16:creationId xmlns:a16="http://schemas.microsoft.com/office/drawing/2014/main" id="{3A2E47C5-1248-4F90-96D2-BBECF3A1E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4558" y="2581137"/>
            <a:ext cx="3886200" cy="3886200"/>
          </a:xfrm>
          <a:prstGeom prst="rect">
            <a:avLst/>
          </a:prstGeom>
          <a:solidFill>
            <a:srgbClr val="FFFFFF">
              <a:shade val="85000"/>
            </a:srgbClr>
          </a:solidFill>
          <a:ln w="76200">
            <a:solidFill>
              <a:srgbClr val="00B0F0"/>
            </a:solidFill>
          </a:ln>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D8A3C085-EBF5-44E4-BAB3-B6F5ADB310C1}"/>
              </a:ext>
            </a:extLst>
          </p:cNvPr>
          <p:cNvSpPr txBox="1"/>
          <p:nvPr/>
        </p:nvSpPr>
        <p:spPr>
          <a:xfrm>
            <a:off x="7534655" y="-3"/>
            <a:ext cx="4631473" cy="6858003"/>
          </a:xfrm>
          <a:prstGeom prst="rect">
            <a:avLst/>
          </a:prstGeom>
          <a:solidFill>
            <a:srgbClr val="00B0F0"/>
          </a:solidFill>
        </p:spPr>
        <p:txBody>
          <a:bodyPr vert="horz" lIns="45720" tIns="45720" rIns="45720" bIns="45720" rtlCol="0" anchor="ctr">
            <a:noAutofit/>
          </a:bodyPr>
          <a:lstStyle/>
          <a:p>
            <a:pPr defTabSz="914400">
              <a:lnSpc>
                <a:spcPct val="90000"/>
              </a:lnSpc>
              <a:spcAft>
                <a:spcPts val="2400"/>
              </a:spcAft>
              <a:buClr>
                <a:schemeClr val="accent1"/>
              </a:buClr>
            </a:pPr>
            <a:r>
              <a:rPr lang="en-US" sz="3200" dirty="0">
                <a:solidFill>
                  <a:srgbClr val="FFFFFF"/>
                </a:solidFill>
              </a:rPr>
              <a:t>Croatia joined in 2013 (28)</a:t>
            </a:r>
          </a:p>
          <a:p>
            <a:pPr defTabSz="914400">
              <a:lnSpc>
                <a:spcPct val="90000"/>
              </a:lnSpc>
              <a:spcAft>
                <a:spcPts val="600"/>
              </a:spcAft>
              <a:buClr>
                <a:schemeClr val="accent1"/>
              </a:buClr>
            </a:pPr>
            <a:r>
              <a:rPr lang="en-US" sz="3200" dirty="0">
                <a:solidFill>
                  <a:srgbClr val="FFFFFF"/>
                </a:solidFill>
              </a:rPr>
              <a:t>UK left in 2020 (EU 27)</a:t>
            </a:r>
          </a:p>
          <a:p>
            <a:pPr defTabSz="914400">
              <a:lnSpc>
                <a:spcPct val="90000"/>
              </a:lnSpc>
              <a:spcAft>
                <a:spcPts val="600"/>
              </a:spcAft>
              <a:buClr>
                <a:schemeClr val="accent1"/>
              </a:buClr>
            </a:pPr>
            <a:endParaRPr lang="en-US" sz="3200" dirty="0">
              <a:solidFill>
                <a:srgbClr val="FFFFFF"/>
              </a:solidFill>
            </a:endParaRPr>
          </a:p>
          <a:p>
            <a:pPr defTabSz="914400">
              <a:lnSpc>
                <a:spcPct val="90000"/>
              </a:lnSpc>
              <a:spcAft>
                <a:spcPts val="600"/>
              </a:spcAft>
              <a:buClr>
                <a:schemeClr val="accent1"/>
              </a:buClr>
            </a:pPr>
            <a:r>
              <a:rPr lang="en-US" sz="3200" dirty="0">
                <a:solidFill>
                  <a:srgbClr val="FFFFFF"/>
                </a:solidFill>
              </a:rPr>
              <a:t>Potential new members:</a:t>
            </a:r>
          </a:p>
          <a:p>
            <a:pPr marL="457200" indent="-457200" defTabSz="914400">
              <a:lnSpc>
                <a:spcPct val="90000"/>
              </a:lnSpc>
              <a:spcAft>
                <a:spcPts val="600"/>
              </a:spcAft>
              <a:buClr>
                <a:schemeClr val="bg1"/>
              </a:buClr>
              <a:buFont typeface="Wingdings" panose="05000000000000000000" pitchFamily="2" charset="2"/>
              <a:buChar char="Ø"/>
            </a:pPr>
            <a:r>
              <a:rPr lang="en-US" sz="3200" dirty="0">
                <a:solidFill>
                  <a:srgbClr val="FFFFFF"/>
                </a:solidFill>
              </a:rPr>
              <a:t>Albania</a:t>
            </a:r>
          </a:p>
          <a:p>
            <a:pPr marL="457200" indent="-457200" defTabSz="914400">
              <a:lnSpc>
                <a:spcPct val="90000"/>
              </a:lnSpc>
              <a:spcAft>
                <a:spcPts val="600"/>
              </a:spcAft>
              <a:buClr>
                <a:schemeClr val="bg1"/>
              </a:buClr>
              <a:buFont typeface="Wingdings" panose="05000000000000000000" pitchFamily="2" charset="2"/>
              <a:buChar char="Ø"/>
            </a:pPr>
            <a:r>
              <a:rPr lang="en-US" sz="3200" dirty="0">
                <a:solidFill>
                  <a:srgbClr val="FFFFFF"/>
                </a:solidFill>
              </a:rPr>
              <a:t>Bosnia</a:t>
            </a:r>
          </a:p>
          <a:p>
            <a:pPr marL="457200" indent="-457200" defTabSz="914400">
              <a:lnSpc>
                <a:spcPct val="90000"/>
              </a:lnSpc>
              <a:spcAft>
                <a:spcPts val="600"/>
              </a:spcAft>
              <a:buClr>
                <a:schemeClr val="bg1"/>
              </a:buClr>
              <a:buFont typeface="Wingdings" panose="05000000000000000000" pitchFamily="2" charset="2"/>
              <a:buChar char="Ø"/>
            </a:pPr>
            <a:r>
              <a:rPr lang="en-US" sz="3200" dirty="0">
                <a:solidFill>
                  <a:srgbClr val="FFFFFF"/>
                </a:solidFill>
              </a:rPr>
              <a:t>Montenegro</a:t>
            </a:r>
          </a:p>
          <a:p>
            <a:pPr marL="457200" indent="-457200" defTabSz="914400">
              <a:lnSpc>
                <a:spcPct val="90000"/>
              </a:lnSpc>
              <a:spcAft>
                <a:spcPts val="600"/>
              </a:spcAft>
              <a:buClr>
                <a:schemeClr val="bg1"/>
              </a:buClr>
              <a:buFont typeface="Wingdings" panose="05000000000000000000" pitchFamily="2" charset="2"/>
              <a:buChar char="Ø"/>
            </a:pPr>
            <a:r>
              <a:rPr lang="en-US" sz="3200" dirty="0">
                <a:solidFill>
                  <a:srgbClr val="FFFFFF"/>
                </a:solidFill>
              </a:rPr>
              <a:t>North Macedonia</a:t>
            </a:r>
          </a:p>
          <a:p>
            <a:pPr marL="457200" indent="-457200" defTabSz="914400">
              <a:lnSpc>
                <a:spcPct val="90000"/>
              </a:lnSpc>
              <a:spcAft>
                <a:spcPts val="600"/>
              </a:spcAft>
              <a:buClr>
                <a:schemeClr val="bg1"/>
              </a:buClr>
              <a:buFont typeface="Wingdings" panose="05000000000000000000" pitchFamily="2" charset="2"/>
              <a:buChar char="Ø"/>
            </a:pPr>
            <a:r>
              <a:rPr lang="en-US" sz="3200" dirty="0">
                <a:solidFill>
                  <a:srgbClr val="FFFFFF"/>
                </a:solidFill>
              </a:rPr>
              <a:t>Serbia </a:t>
            </a:r>
          </a:p>
          <a:p>
            <a:pPr marL="457200" indent="-457200" defTabSz="914400">
              <a:lnSpc>
                <a:spcPct val="90000"/>
              </a:lnSpc>
              <a:spcAft>
                <a:spcPts val="600"/>
              </a:spcAft>
              <a:buClr>
                <a:schemeClr val="bg1"/>
              </a:buClr>
              <a:buFont typeface="Wingdings" panose="05000000000000000000" pitchFamily="2" charset="2"/>
              <a:buChar char="Ø"/>
            </a:pPr>
            <a:r>
              <a:rPr lang="en-US" sz="3200" dirty="0">
                <a:solidFill>
                  <a:srgbClr val="FFFFFF"/>
                </a:solidFill>
              </a:rPr>
              <a:t>Kosovo</a:t>
            </a:r>
          </a:p>
          <a:p>
            <a:pPr marL="457200" indent="-457200" defTabSz="914400">
              <a:lnSpc>
                <a:spcPct val="90000"/>
              </a:lnSpc>
              <a:spcAft>
                <a:spcPts val="600"/>
              </a:spcAft>
              <a:buClr>
                <a:schemeClr val="bg1"/>
              </a:buClr>
              <a:buFont typeface="Wingdings" panose="05000000000000000000" pitchFamily="2" charset="2"/>
              <a:buChar char="Ø"/>
            </a:pPr>
            <a:r>
              <a:rPr lang="en-US" sz="3200" dirty="0">
                <a:solidFill>
                  <a:srgbClr val="FFFFFF"/>
                </a:solidFill>
              </a:rPr>
              <a:t>Turkey</a:t>
            </a:r>
          </a:p>
        </p:txBody>
      </p:sp>
    </p:spTree>
    <p:extLst>
      <p:ext uri="{BB962C8B-B14F-4D97-AF65-F5344CB8AC3E}">
        <p14:creationId xmlns:p14="http://schemas.microsoft.com/office/powerpoint/2010/main" val="161250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ap&#10;&#10;Description automatically generated">
            <a:extLst>
              <a:ext uri="{FF2B5EF4-FFF2-40B4-BE49-F238E27FC236}">
                <a16:creationId xmlns:a16="http://schemas.microsoft.com/office/drawing/2014/main" id="{DDB49A9D-B774-42A2-B662-8D9B98FA0AAA}"/>
              </a:ext>
            </a:extLst>
          </p:cNvPr>
          <p:cNvPicPr>
            <a:picLocks noChangeAspect="1"/>
          </p:cNvPicPr>
          <p:nvPr/>
        </p:nvPicPr>
        <p:blipFill rotWithShape="1">
          <a:blip r:embed="rId3">
            <a:extLst>
              <a:ext uri="{28A0092B-C50C-407E-A947-70E740481C1C}">
                <a14:useLocalDpi xmlns:a14="http://schemas.microsoft.com/office/drawing/2010/main" val="0"/>
              </a:ext>
            </a:extLst>
          </a:blip>
          <a:srcRect l="24787" t="18441" r="13022" b="9370"/>
          <a:stretch/>
        </p:blipFill>
        <p:spPr>
          <a:xfrm>
            <a:off x="6594974" y="1149975"/>
            <a:ext cx="4703062" cy="5400000"/>
          </a:xfrm>
          <a:prstGeom prst="rect">
            <a:avLst/>
          </a:prstGeom>
          <a:ln w="38100">
            <a:solidFill>
              <a:schemeClr val="accent1"/>
            </a:solidFill>
          </a:ln>
        </p:spPr>
      </p:pic>
      <p:pic>
        <p:nvPicPr>
          <p:cNvPr id="28" name="Picture 27" descr="Map&#10;&#10;Description automatically generated">
            <a:extLst>
              <a:ext uri="{FF2B5EF4-FFF2-40B4-BE49-F238E27FC236}">
                <a16:creationId xmlns:a16="http://schemas.microsoft.com/office/drawing/2014/main" id="{5C609C25-6FE2-4242-BB24-50FFEAC57B61}"/>
              </a:ext>
            </a:extLst>
          </p:cNvPr>
          <p:cNvPicPr>
            <a:picLocks noChangeAspect="1"/>
          </p:cNvPicPr>
          <p:nvPr/>
        </p:nvPicPr>
        <p:blipFill rotWithShape="1">
          <a:blip r:embed="rId4">
            <a:extLst>
              <a:ext uri="{28A0092B-C50C-407E-A947-70E740481C1C}">
                <a14:useLocalDpi xmlns:a14="http://schemas.microsoft.com/office/drawing/2010/main" val="0"/>
              </a:ext>
            </a:extLst>
          </a:blip>
          <a:srcRect t="3881" r="16250"/>
          <a:stretch/>
        </p:blipFill>
        <p:spPr>
          <a:xfrm>
            <a:off x="518204" y="1149975"/>
            <a:ext cx="4705106" cy="5400000"/>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pic>
      <p:sp>
        <p:nvSpPr>
          <p:cNvPr id="30" name="TextBox 29">
            <a:extLst>
              <a:ext uri="{FF2B5EF4-FFF2-40B4-BE49-F238E27FC236}">
                <a16:creationId xmlns:a16="http://schemas.microsoft.com/office/drawing/2014/main" id="{B2F89C02-5006-420C-A4EA-10731699F46F}"/>
              </a:ext>
            </a:extLst>
          </p:cNvPr>
          <p:cNvSpPr txBox="1"/>
          <p:nvPr/>
        </p:nvSpPr>
        <p:spPr>
          <a:xfrm>
            <a:off x="835909" y="194886"/>
            <a:ext cx="4364056" cy="769441"/>
          </a:xfrm>
          <a:prstGeom prst="rect">
            <a:avLst/>
          </a:prstGeom>
          <a:noFill/>
        </p:spPr>
        <p:txBody>
          <a:bodyPr wrap="square" rtlCol="0">
            <a:spAutoFit/>
          </a:bodyPr>
          <a:lstStyle/>
          <a:p>
            <a:pPr algn="ctr"/>
            <a:r>
              <a:rPr lang="en-US" sz="4400" dirty="0">
                <a:solidFill>
                  <a:schemeClr val="accent2"/>
                </a:solidFill>
              </a:rPr>
              <a:t>EURO ZONE</a:t>
            </a:r>
          </a:p>
        </p:txBody>
      </p:sp>
      <p:sp>
        <p:nvSpPr>
          <p:cNvPr id="6" name="TextBox 29">
            <a:extLst>
              <a:ext uri="{FF2B5EF4-FFF2-40B4-BE49-F238E27FC236}">
                <a16:creationId xmlns:a16="http://schemas.microsoft.com/office/drawing/2014/main" id="{B2F89C02-5006-420C-A4EA-10731699F46F}"/>
              </a:ext>
            </a:extLst>
          </p:cNvPr>
          <p:cNvSpPr txBox="1"/>
          <p:nvPr/>
        </p:nvSpPr>
        <p:spPr>
          <a:xfrm>
            <a:off x="6751680" y="194885"/>
            <a:ext cx="4364056" cy="769441"/>
          </a:xfrm>
          <a:prstGeom prst="rect">
            <a:avLst/>
          </a:prstGeom>
          <a:noFill/>
        </p:spPr>
        <p:txBody>
          <a:bodyPr wrap="square" rtlCol="0">
            <a:spAutoFit/>
          </a:bodyPr>
          <a:lstStyle/>
          <a:p>
            <a:pPr algn="ctr"/>
            <a:r>
              <a:rPr lang="en-US" sz="4400" dirty="0">
                <a:solidFill>
                  <a:schemeClr val="accent2"/>
                </a:solidFill>
              </a:rPr>
              <a:t>SCHENGEN AREA </a:t>
            </a:r>
          </a:p>
        </p:txBody>
      </p:sp>
      <p:sp>
        <p:nvSpPr>
          <p:cNvPr id="9" name="Rectangle 8"/>
          <p:cNvSpPr/>
          <p:nvPr/>
        </p:nvSpPr>
        <p:spPr>
          <a:xfrm>
            <a:off x="6751680" y="2885861"/>
            <a:ext cx="822146" cy="5439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DC29C464-605B-4097-85C1-8AF75A68CDAE}"/>
              </a:ext>
            </a:extLst>
          </p:cNvPr>
          <p:cNvSpPr/>
          <p:nvPr/>
        </p:nvSpPr>
        <p:spPr>
          <a:xfrm>
            <a:off x="6594967" y="2539348"/>
            <a:ext cx="924859" cy="68093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5897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arge building&#10;&#10;Description generated with very high confidence">
            <a:extLst>
              <a:ext uri="{FF2B5EF4-FFF2-40B4-BE49-F238E27FC236}">
                <a16:creationId xmlns:a16="http://schemas.microsoft.com/office/drawing/2014/main" id="{22D8EE61-9429-4702-8DE0-32B65D38227D}"/>
              </a:ext>
            </a:extLst>
          </p:cNvPr>
          <p:cNvPicPr>
            <a:picLocks noChangeAspect="1"/>
          </p:cNvPicPr>
          <p:nvPr/>
        </p:nvPicPr>
        <p:blipFill rotWithShape="1">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203" b="6906"/>
          <a:stretch/>
        </p:blipFill>
        <p:spPr>
          <a:xfrm>
            <a:off x="14664" y="193431"/>
            <a:ext cx="12191980" cy="6857990"/>
          </a:xfrm>
          <a:prstGeom prst="rect">
            <a:avLst/>
          </a:prstGeom>
        </p:spPr>
      </p:pic>
      <p:sp>
        <p:nvSpPr>
          <p:cNvPr id="2" name="Title 1">
            <a:extLst>
              <a:ext uri="{FF2B5EF4-FFF2-40B4-BE49-F238E27FC236}">
                <a16:creationId xmlns:a16="http://schemas.microsoft.com/office/drawing/2014/main" id="{DB3ACF83-2B81-479A-9972-CD1A188F373C}"/>
              </a:ext>
            </a:extLst>
          </p:cNvPr>
          <p:cNvSpPr>
            <a:spLocks noGrp="1"/>
          </p:cNvSpPr>
          <p:nvPr>
            <p:ph type="title" idx="4294967295"/>
          </p:nvPr>
        </p:nvSpPr>
        <p:spPr>
          <a:xfrm>
            <a:off x="1420238" y="663710"/>
            <a:ext cx="9718675" cy="1230313"/>
          </a:xfrm>
        </p:spPr>
        <p:txBody>
          <a:bodyPr>
            <a:normAutofit/>
          </a:bodyPr>
          <a:lstStyle/>
          <a:p>
            <a:pPr algn="ctr"/>
            <a:r>
              <a:rPr lang="en-US" dirty="0">
                <a:solidFill>
                  <a:srgbClr val="FFFFFF"/>
                </a:solidFill>
              </a:rPr>
              <a:t>Why the EU is different ?</a:t>
            </a:r>
            <a:endParaRPr lang="en-GB" dirty="0">
              <a:solidFill>
                <a:srgbClr val="FFFFFF"/>
              </a:solidFill>
            </a:endParaRPr>
          </a:p>
        </p:txBody>
      </p:sp>
      <p:sp>
        <p:nvSpPr>
          <p:cNvPr id="3" name="Content Placeholder 2">
            <a:extLst>
              <a:ext uri="{FF2B5EF4-FFF2-40B4-BE49-F238E27FC236}">
                <a16:creationId xmlns:a16="http://schemas.microsoft.com/office/drawing/2014/main" id="{5269B214-D341-43F8-A823-35D4BA0CFE67}"/>
              </a:ext>
            </a:extLst>
          </p:cNvPr>
          <p:cNvSpPr>
            <a:spLocks noGrp="1"/>
          </p:cNvSpPr>
          <p:nvPr>
            <p:ph idx="4294967295"/>
          </p:nvPr>
        </p:nvSpPr>
        <p:spPr>
          <a:xfrm>
            <a:off x="762000" y="1582738"/>
            <a:ext cx="10668000" cy="4922837"/>
          </a:xfrm>
        </p:spPr>
        <p:txBody>
          <a:bodyPr>
            <a:normAutofit/>
          </a:bodyPr>
          <a:lstStyle/>
          <a:p>
            <a:pPr marL="0" indent="0">
              <a:buNone/>
            </a:pPr>
            <a:endParaRPr lang="en-GB" sz="5300" b="1" dirty="0">
              <a:solidFill>
                <a:srgbClr val="FFFFFF"/>
              </a:solidFill>
            </a:endParaRPr>
          </a:p>
          <a:p>
            <a:pPr marL="0" indent="0" algn="ctr">
              <a:buNone/>
            </a:pPr>
            <a:r>
              <a:rPr lang="en-GB" sz="4300" b="1" dirty="0">
                <a:solidFill>
                  <a:srgbClr val="FFFFFF"/>
                </a:solidFill>
              </a:rPr>
              <a:t>Community Method </a:t>
            </a:r>
            <a:r>
              <a:rPr lang="en-GB" sz="4300" dirty="0">
                <a:solidFill>
                  <a:srgbClr val="FFFFFF"/>
                </a:solidFill>
              </a:rPr>
              <a:t>≠ Intergovernmental:</a:t>
            </a:r>
          </a:p>
          <a:p>
            <a:pPr marL="0" indent="0" algn="just">
              <a:buNone/>
            </a:pPr>
            <a:endParaRPr lang="en-GB" sz="4300" dirty="0">
              <a:solidFill>
                <a:srgbClr val="FFFFFF"/>
              </a:solidFill>
            </a:endParaRPr>
          </a:p>
          <a:p>
            <a:pPr algn="just">
              <a:buFont typeface="Wingdings" panose="05000000000000000000" pitchFamily="2" charset="2"/>
              <a:buChar char="Ø"/>
            </a:pPr>
            <a:r>
              <a:rPr lang="en-GB" sz="4300" dirty="0">
                <a:solidFill>
                  <a:srgbClr val="FFFFFF"/>
                </a:solidFill>
              </a:rPr>
              <a:t>Creation of a supranational power</a:t>
            </a:r>
          </a:p>
          <a:p>
            <a:pPr algn="just">
              <a:buFont typeface="Wingdings" panose="05000000000000000000" pitchFamily="2" charset="2"/>
              <a:buChar char="Ø"/>
            </a:pPr>
            <a:r>
              <a:rPr lang="en-GB" sz="4300" dirty="0">
                <a:solidFill>
                  <a:srgbClr val="FFFFFF"/>
                </a:solidFill>
              </a:rPr>
              <a:t>EU law binding for Member States</a:t>
            </a:r>
          </a:p>
          <a:p>
            <a:pPr algn="just">
              <a:buFont typeface="Wingdings" panose="05000000000000000000" pitchFamily="2" charset="2"/>
              <a:buChar char="Ø"/>
            </a:pPr>
            <a:r>
              <a:rPr lang="en-GB" sz="4300" dirty="0">
                <a:solidFill>
                  <a:srgbClr val="FFFFFF"/>
                </a:solidFill>
              </a:rPr>
              <a:t>Direct effect of EU law</a:t>
            </a:r>
          </a:p>
        </p:txBody>
      </p:sp>
    </p:spTree>
    <p:extLst>
      <p:ext uri="{BB962C8B-B14F-4D97-AF65-F5344CB8AC3E}">
        <p14:creationId xmlns:p14="http://schemas.microsoft.com/office/powerpoint/2010/main" val="38417799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14807</TotalTime>
  <Words>4589</Words>
  <Application>Microsoft Office PowerPoint</Application>
  <PresentationFormat>Widescreen</PresentationFormat>
  <Paragraphs>405</Paragraphs>
  <Slides>27</Slides>
  <Notes>27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Arial</vt:lpstr>
      <vt:lpstr>Arial Black</vt:lpstr>
      <vt:lpstr>Bell MT</vt:lpstr>
      <vt:lpstr>Calibri</vt:lpstr>
      <vt:lpstr>Calibri Light</vt:lpstr>
      <vt:lpstr>lato_regular</vt:lpstr>
      <vt:lpstr>Tw Cen MT</vt:lpstr>
      <vt:lpstr>Tw Cen MT Condensed</vt:lpstr>
      <vt:lpstr>Wingdings</vt:lpstr>
      <vt:lpstr>Wingdings 3</vt:lpstr>
      <vt:lpstr>Office Theme</vt:lpstr>
      <vt:lpstr>Integral</vt:lpstr>
      <vt:lpstr>PowerPoint Presentation</vt:lpstr>
      <vt:lpstr>Introduction to the law and institutions of the EU</vt:lpstr>
      <vt:lpstr>PowerPoint Presentation</vt:lpstr>
      <vt:lpstr>PowerPoint Presentation</vt:lpstr>
      <vt:lpstr>PowerPoint Presentation</vt:lpstr>
      <vt:lpstr>PowerPoint Presentation</vt:lpstr>
      <vt:lpstr>PowerPoint Presentation</vt:lpstr>
      <vt:lpstr>PowerPoint Presentation</vt:lpstr>
      <vt:lpstr>Why the EU is different ?</vt:lpstr>
      <vt:lpstr>The EU Treaties</vt:lpstr>
      <vt:lpstr>The Main institutions of the European Union</vt:lpstr>
      <vt:lpstr>The European Council</vt:lpstr>
      <vt:lpstr>The powers of European Council</vt:lpstr>
      <vt:lpstr>EU Commission  </vt:lpstr>
      <vt:lpstr>The powers of the EU Commission  </vt:lpstr>
      <vt:lpstr>EU Parliament </vt:lpstr>
      <vt:lpstr>Powers of the European Parliament</vt:lpstr>
      <vt:lpstr>The Council of the EU  (of Ministers) </vt:lpstr>
      <vt:lpstr>The powers of The Council (of Ministers) </vt:lpstr>
      <vt:lpstr>The Sources of EU law</vt:lpstr>
      <vt:lpstr>What is a Regulation?</vt:lpstr>
      <vt:lpstr>What is a Directive?</vt:lpstr>
      <vt:lpstr>What is a Decision?</vt:lpstr>
      <vt:lpstr>How EU rules are adopted?</vt:lpstr>
      <vt:lpstr>PowerPoint Presentation</vt:lpstr>
      <vt:lpstr>The special legislative Procedures</vt:lpstr>
      <vt:lpstr>Thanks for your attention!  for further questions or comments please contact us at simona.barbu@feantsa.org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Free movement.  What are your rights?</dc:title>
  <dc:creator>Mattia</dc:creator>
  <cp:lastModifiedBy>Information</cp:lastModifiedBy>
  <cp:revision>202</cp:revision>
  <dcterms:created xsi:type="dcterms:W3CDTF">2020-06-11T13:27:35Z</dcterms:created>
  <dcterms:modified xsi:type="dcterms:W3CDTF">2022-07-26T15:11:19Z</dcterms:modified>
</cp:coreProperties>
</file>