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0"/>
  </p:notesMasterIdLst>
  <p:sldIdLst>
    <p:sldId id="275" r:id="rId2"/>
    <p:sldId id="279" r:id="rId3"/>
    <p:sldId id="280" r:id="rId4"/>
    <p:sldId id="305" r:id="rId5"/>
    <p:sldId id="270" r:id="rId6"/>
    <p:sldId id="268" r:id="rId7"/>
    <p:sldId id="272" r:id="rId8"/>
    <p:sldId id="261" r:id="rId9"/>
    <p:sldId id="262" r:id="rId10"/>
    <p:sldId id="264" r:id="rId11"/>
    <p:sldId id="285" r:id="rId12"/>
    <p:sldId id="286" r:id="rId13"/>
    <p:sldId id="302" r:id="rId14"/>
    <p:sldId id="289" r:id="rId15"/>
    <p:sldId id="295" r:id="rId16"/>
    <p:sldId id="303" r:id="rId17"/>
    <p:sldId id="292" r:id="rId18"/>
    <p:sldId id="30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y Leproust" initials="SL" lastIdx="17" clrIdx="0">
    <p:extLst>
      <p:ext uri="{19B8F6BF-5375-455C-9EA6-DF929625EA0E}">
        <p15:presenceInfo xmlns:p15="http://schemas.microsoft.com/office/powerpoint/2012/main" userId="S-1-5-21-1132074656-877086606-623647154-7810" providerId="AD"/>
      </p:ext>
    </p:extLst>
  </p:cmAuthor>
  <p:cmAuthor id="2" name="Emilie Segol" initials="ES" lastIdx="7" clrIdx="1">
    <p:extLst>
      <p:ext uri="{19B8F6BF-5375-455C-9EA6-DF929625EA0E}">
        <p15:presenceInfo xmlns:p15="http://schemas.microsoft.com/office/powerpoint/2012/main" userId="S-1-5-21-1132074656-877086606-623647154-6855" providerId="AD"/>
      </p:ext>
    </p:extLst>
  </p:cmAuthor>
  <p:cmAuthor id="3" name="Axelle Magnier" initials="AM" lastIdx="20" clrIdx="2">
    <p:extLst>
      <p:ext uri="{19B8F6BF-5375-455C-9EA6-DF929625EA0E}">
        <p15:presenceInfo xmlns:p15="http://schemas.microsoft.com/office/powerpoint/2012/main" userId="S::a.magnier@samusocial-75.fr::d2193b56-f1f9-4046-bcfc-c991aee71a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94660"/>
  </p:normalViewPr>
  <p:slideViewPr>
    <p:cSldViewPr snapToGrid="0">
      <p:cViewPr varScale="1">
        <p:scale>
          <a:sx n="69" d="100"/>
          <a:sy n="69" d="100"/>
        </p:scale>
        <p:origin x="59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172.16.168.23\Utilisateur\Emilie\Su&#232;de\Analyses_pop_presents_sortis_16082019.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172.16.168.23\Utilisateur\Emilie\Su&#232;de\Analyses_popsortie_16082019.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172.16.168.23\Utilisateur\Emilie\Su&#232;de\Analyses_popsortie_16082019.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172.16.168.23\Utilisateur\Emilie\Su&#232;de\Analyses_pop_presents_sortis_160820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172.16.168.23\Utilisateur\Emilie\Su&#232;de\Analyses_pop_presents_sortis_1608201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172.16.168.23\Utilisateur\Emilie\Su&#232;de\Analyses_pop_presents_sortis_1608201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172.16.168.23\Utilisateur\Emilie\Su&#232;de\Analyses_pop_presents_sortis_1608201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172.16.168.23\Utilisateur\Emilie\Su&#232;de\Analyses_popsortie_1608201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172.16.168.23\Utilisateur\Emilie\Su&#232;de\Analyses_popsortie_1608201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172.16.168.23\Utilisateur\Emilie\Su&#232;de\Analyses_popsortie_1608201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172.16.168.23\Utilisateur\Emilie\Su&#232;de\Analyses_popsortie_16082019.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fr-FR"/>
              <a:t>Migrants still in the accomodation</a:t>
            </a:r>
            <a:r>
              <a:rPr lang="fr-FR" baseline="0"/>
              <a:t> facility by July, 2017</a:t>
            </a:r>
          </a:p>
          <a:p>
            <a:pPr>
              <a:defRPr/>
            </a:pPr>
            <a:r>
              <a:rPr lang="fr-FR" baseline="0"/>
              <a:t>n=4,681</a:t>
            </a:r>
            <a:endParaRPr lang="fr-F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hu-HU"/>
        </a:p>
      </c:txPr>
    </c:title>
    <c:autoTitleDeleted val="0"/>
    <c:plotArea>
      <c:layout/>
      <c:barChart>
        <c:barDir val="bar"/>
        <c:grouping val="clustered"/>
        <c:varyColors val="0"/>
        <c:ser>
          <c:idx val="1"/>
          <c:order val="1"/>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présents_sortis_statut!$B$8:$B$14</c:f>
              <c:strCache>
                <c:ptCount val="7"/>
                <c:pt idx="0">
                  <c:v>Others</c:v>
                </c:pt>
                <c:pt idx="1">
                  <c:v>International protection</c:v>
                </c:pt>
                <c:pt idx="2">
                  <c:v>Directed to the National Reception Scheme (DNA)</c:v>
                </c:pt>
                <c:pt idx="3">
                  <c:v>Asylum application in course of examination</c:v>
                </c:pt>
                <c:pt idx="4">
                  <c:v>Prefecture appointment</c:v>
                </c:pt>
                <c:pt idx="5">
                  <c:v>Asylum application to be registered</c:v>
                </c:pt>
                <c:pt idx="6">
                  <c:v>Administrative status not yet known</c:v>
                </c:pt>
              </c:strCache>
            </c:strRef>
          </c:cat>
          <c:val>
            <c:numRef>
              <c:f>présents_sortis_statut!$D$8:$D$14</c:f>
              <c:numCache>
                <c:formatCode>0.0%</c:formatCode>
                <c:ptCount val="7"/>
                <c:pt idx="0">
                  <c:v>4.2085024567400126E-2</c:v>
                </c:pt>
                <c:pt idx="1">
                  <c:v>0.23819696646015809</c:v>
                </c:pt>
                <c:pt idx="2">
                  <c:v>5.5543687246314893E-2</c:v>
                </c:pt>
                <c:pt idx="3">
                  <c:v>0.2119205298013245</c:v>
                </c:pt>
                <c:pt idx="4">
                  <c:v>0.391155735953856</c:v>
                </c:pt>
                <c:pt idx="5">
                  <c:v>3.8880581072420421E-2</c:v>
                </c:pt>
                <c:pt idx="6">
                  <c:v>2.2217474898525956E-2</c:v>
                </c:pt>
              </c:numCache>
            </c:numRef>
          </c:val>
          <c:extLst>
            <c:ext xmlns:c16="http://schemas.microsoft.com/office/drawing/2014/chart" uri="{C3380CC4-5D6E-409C-BE32-E72D297353CC}">
              <c16:uniqueId val="{00000000-3343-4444-B3FE-E9E8EBDA1FAF}"/>
            </c:ext>
          </c:extLst>
        </c:ser>
        <c:dLbls>
          <c:dLblPos val="outEnd"/>
          <c:showLegendKey val="0"/>
          <c:showVal val="1"/>
          <c:showCatName val="0"/>
          <c:showSerName val="0"/>
          <c:showPercent val="0"/>
          <c:showBubbleSize val="0"/>
        </c:dLbls>
        <c:gapWidth val="182"/>
        <c:axId val="433399168"/>
        <c:axId val="433399496"/>
        <c:extLst>
          <c:ext xmlns:c15="http://schemas.microsoft.com/office/drawing/2012/chart" uri="{02D57815-91ED-43cb-92C2-25804820EDAC}">
            <c15:filteredBarSeries>
              <c15: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présents_sortis_statut!$B$8:$B$14</c15:sqref>
                        </c15:formulaRef>
                      </c:ext>
                    </c:extLst>
                    <c:strCache>
                      <c:ptCount val="7"/>
                      <c:pt idx="0">
                        <c:v>Others</c:v>
                      </c:pt>
                      <c:pt idx="1">
                        <c:v>International protection</c:v>
                      </c:pt>
                      <c:pt idx="2">
                        <c:v>Directed to the National Reception Scheme (DNA)</c:v>
                      </c:pt>
                      <c:pt idx="3">
                        <c:v>Asylum application in course of examination</c:v>
                      </c:pt>
                      <c:pt idx="4">
                        <c:v>Prefecture appointment</c:v>
                      </c:pt>
                      <c:pt idx="5">
                        <c:v>Asylum application to be registered</c:v>
                      </c:pt>
                      <c:pt idx="6">
                        <c:v>Administrative status not yet known</c:v>
                      </c:pt>
                    </c:strCache>
                  </c:strRef>
                </c:cat>
                <c:val>
                  <c:numRef>
                    <c:extLst>
                      <c:ext uri="{02D57815-91ED-43cb-92C2-25804820EDAC}">
                        <c15:formulaRef>
                          <c15:sqref>présents_sortis_statut!$C$8:$C$14</c15:sqref>
                        </c15:formulaRef>
                      </c:ext>
                    </c:extLst>
                    <c:numCache>
                      <c:formatCode>General</c:formatCode>
                      <c:ptCount val="7"/>
                      <c:pt idx="0">
                        <c:v>197</c:v>
                      </c:pt>
                      <c:pt idx="1">
                        <c:v>1115</c:v>
                      </c:pt>
                      <c:pt idx="2">
                        <c:v>260</c:v>
                      </c:pt>
                      <c:pt idx="3">
                        <c:v>992</c:v>
                      </c:pt>
                      <c:pt idx="4">
                        <c:v>1831</c:v>
                      </c:pt>
                      <c:pt idx="5">
                        <c:v>182</c:v>
                      </c:pt>
                      <c:pt idx="6">
                        <c:v>104</c:v>
                      </c:pt>
                    </c:numCache>
                  </c:numRef>
                </c:val>
                <c:extLst>
                  <c:ext xmlns:c16="http://schemas.microsoft.com/office/drawing/2014/chart" uri="{C3380CC4-5D6E-409C-BE32-E72D297353CC}">
                    <c16:uniqueId val="{00000001-3343-4444-B3FE-E9E8EBDA1FAF}"/>
                  </c:ext>
                </c:extLst>
              </c15:ser>
            </c15:filteredBarSeries>
          </c:ext>
        </c:extLst>
      </c:barChart>
      <c:catAx>
        <c:axId val="4333991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33399496"/>
        <c:crosses val="autoZero"/>
        <c:auto val="1"/>
        <c:lblAlgn val="ctr"/>
        <c:lblOffset val="100"/>
        <c:noMultiLvlLbl val="0"/>
      </c:catAx>
      <c:valAx>
        <c:axId val="43339949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33399168"/>
        <c:crosses val="autoZero"/>
        <c:crossBetween val="between"/>
        <c:majorUnit val="0.2"/>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defRPr>
      </a:pPr>
      <a:endParaRPr lang="hu-HU"/>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477613051915541"/>
          <c:y val="5.1773443653503809E-2"/>
          <c:w val="0.45706047779235154"/>
          <c:h val="0.79654233361674875"/>
        </c:manualLayout>
      </c:layout>
      <c:barChart>
        <c:barDir val="bar"/>
        <c:grouping val="clustered"/>
        <c:varyColors val="0"/>
        <c:ser>
          <c:idx val="1"/>
          <c:order val="1"/>
          <c:tx>
            <c:strRef>
              <c:f>Nationalité!$C$3</c:f>
              <c:strCache>
                <c:ptCount val="1"/>
                <c:pt idx="0">
                  <c:v>Total
n=8,990</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Nationalité!$A$4:$A$11</c:f>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f>Nationalité!$C$4:$C$11</c:f>
              <c:numCache>
                <c:formatCode>0.0%</c:formatCode>
                <c:ptCount val="8"/>
                <c:pt idx="0">
                  <c:v>6.4516129032258064E-3</c:v>
                </c:pt>
                <c:pt idx="1">
                  <c:v>3.0812013348164628E-2</c:v>
                </c:pt>
                <c:pt idx="2">
                  <c:v>3.1034482758620689E-2</c:v>
                </c:pt>
                <c:pt idx="3">
                  <c:v>5.5617352614015569E-2</c:v>
                </c:pt>
                <c:pt idx="4">
                  <c:v>6.2068965517241378E-2</c:v>
                </c:pt>
                <c:pt idx="5">
                  <c:v>9.7330367074527246E-2</c:v>
                </c:pt>
                <c:pt idx="6">
                  <c:v>0.30133481646273635</c:v>
                </c:pt>
                <c:pt idx="7">
                  <c:v>0.41535038932146828</c:v>
                </c:pt>
              </c:numCache>
            </c:numRef>
          </c:val>
          <c:extLst>
            <c:ext xmlns:c16="http://schemas.microsoft.com/office/drawing/2014/chart" uri="{C3380CC4-5D6E-409C-BE32-E72D297353CC}">
              <c16:uniqueId val="{00000000-5017-45A6-9542-48B610BE8FF0}"/>
            </c:ext>
          </c:extLst>
        </c:ser>
        <c:ser>
          <c:idx val="3"/>
          <c:order val="3"/>
          <c:tx>
            <c:strRef>
              <c:f>Nationalité!$E$3</c:f>
              <c:strCache>
                <c:ptCount val="1"/>
                <c:pt idx="0">
                  <c:v>Migrants directed to regular facilities or granted asylum
n=4,979</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Nationalité!$A$4:$A$11</c:f>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f>Nationalité!$E$4:$E$11</c:f>
              <c:numCache>
                <c:formatCode>0.0%</c:formatCode>
                <c:ptCount val="8"/>
                <c:pt idx="0">
                  <c:v>1.6067483430407712E-3</c:v>
                </c:pt>
                <c:pt idx="1">
                  <c:v>2.9724844346254269E-2</c:v>
                </c:pt>
                <c:pt idx="2">
                  <c:v>1.4059048001606749E-2</c:v>
                </c:pt>
                <c:pt idx="3">
                  <c:v>4.7198232576822652E-2</c:v>
                </c:pt>
                <c:pt idx="4">
                  <c:v>4.8001606748343043E-2</c:v>
                </c:pt>
                <c:pt idx="5">
                  <c:v>7.2504518979714799E-2</c:v>
                </c:pt>
                <c:pt idx="6">
                  <c:v>0.40972082747539668</c:v>
                </c:pt>
                <c:pt idx="7">
                  <c:v>0.37718417352882105</c:v>
                </c:pt>
              </c:numCache>
            </c:numRef>
          </c:val>
          <c:extLst>
            <c:ext xmlns:c16="http://schemas.microsoft.com/office/drawing/2014/chart" uri="{C3380CC4-5D6E-409C-BE32-E72D297353CC}">
              <c16:uniqueId val="{00000001-5017-45A6-9542-48B610BE8FF0}"/>
            </c:ext>
          </c:extLst>
        </c:ser>
        <c:ser>
          <c:idx val="5"/>
          <c:order val="5"/>
          <c:tx>
            <c:strRef>
              <c:f>Nationalité!$G$3</c:f>
              <c:strCache>
                <c:ptCount val="1"/>
                <c:pt idx="0">
                  <c:v>Migrants who have left before the end of the administrative process
n=4,011</c:v>
                </c:pt>
              </c:strCache>
            </c:strRef>
          </c:tx>
          <c:spPr>
            <a:solidFill>
              <a:srgbClr val="CE56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Nationalité!$A$4:$A$11</c:f>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f>Nationalité!$G$4:$G$11</c:f>
              <c:numCache>
                <c:formatCode>0.0%</c:formatCode>
                <c:ptCount val="8"/>
                <c:pt idx="0">
                  <c:v>1.2465719272001994E-2</c:v>
                </c:pt>
                <c:pt idx="1">
                  <c:v>3.2161555721765149E-2</c:v>
                </c:pt>
                <c:pt idx="2">
                  <c:v>5.2106706556968335E-2</c:v>
                </c:pt>
                <c:pt idx="3">
                  <c:v>6.6068312141610575E-2</c:v>
                </c:pt>
                <c:pt idx="4">
                  <c:v>7.9531288955372731E-2</c:v>
                </c:pt>
                <c:pt idx="5">
                  <c:v>0.12814759411618051</c:v>
                </c:pt>
                <c:pt idx="6">
                  <c:v>0.16679132385938669</c:v>
                </c:pt>
                <c:pt idx="7">
                  <c:v>0.46272749937671404</c:v>
                </c:pt>
              </c:numCache>
            </c:numRef>
          </c:val>
          <c:extLst>
            <c:ext xmlns:c16="http://schemas.microsoft.com/office/drawing/2014/chart" uri="{C3380CC4-5D6E-409C-BE32-E72D297353CC}">
              <c16:uniqueId val="{00000002-5017-45A6-9542-48B610BE8FF0}"/>
            </c:ext>
          </c:extLst>
        </c:ser>
        <c:dLbls>
          <c:dLblPos val="outEnd"/>
          <c:showLegendKey val="0"/>
          <c:showVal val="1"/>
          <c:showCatName val="0"/>
          <c:showSerName val="0"/>
          <c:showPercent val="0"/>
          <c:showBubbleSize val="0"/>
        </c:dLbls>
        <c:gapWidth val="78"/>
        <c:axId val="292161248"/>
        <c:axId val="292161576"/>
        <c:extLst>
          <c:ext xmlns:c15="http://schemas.microsoft.com/office/drawing/2012/chart" uri="{02D57815-91ED-43cb-92C2-25804820EDAC}">
            <c15:filteredBarSeries>
              <c15:ser>
                <c:idx val="0"/>
                <c:order val="0"/>
                <c:tx>
                  <c:strRef>
                    <c:extLst>
                      <c:ext uri="{02D57815-91ED-43cb-92C2-25804820EDAC}">
                        <c15:formulaRef>
                          <c15:sqref>Nationalité!$B$3</c15:sqref>
                        </c15:formulaRef>
                      </c:ext>
                    </c:extLst>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Nationalité!$A$4:$A$11</c15:sqref>
                        </c15:formulaRef>
                      </c:ext>
                    </c:extLst>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extLst>
                      <c:ext uri="{02D57815-91ED-43cb-92C2-25804820EDAC}">
                        <c15:formulaRef>
                          <c15:sqref>Nationalité!$B$4:$B$11</c15:sqref>
                        </c15:formulaRef>
                      </c:ext>
                    </c:extLst>
                    <c:numCache>
                      <c:formatCode>General</c:formatCode>
                      <c:ptCount val="8"/>
                      <c:pt idx="0">
                        <c:v>58</c:v>
                      </c:pt>
                      <c:pt idx="1">
                        <c:v>277</c:v>
                      </c:pt>
                      <c:pt idx="2">
                        <c:v>279</c:v>
                      </c:pt>
                      <c:pt idx="3">
                        <c:v>500</c:v>
                      </c:pt>
                      <c:pt idx="4">
                        <c:v>558</c:v>
                      </c:pt>
                      <c:pt idx="5">
                        <c:v>875</c:v>
                      </c:pt>
                      <c:pt idx="6">
                        <c:v>2709</c:v>
                      </c:pt>
                      <c:pt idx="7">
                        <c:v>3734</c:v>
                      </c:pt>
                    </c:numCache>
                  </c:numRef>
                </c:val>
                <c:extLst>
                  <c:ext xmlns:c16="http://schemas.microsoft.com/office/drawing/2014/chart" uri="{C3380CC4-5D6E-409C-BE32-E72D297353CC}">
                    <c16:uniqueId val="{00000003-5017-45A6-9542-48B610BE8FF0}"/>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Nationalité!$D$3</c15:sqref>
                        </c15:formulaRef>
                      </c:ext>
                    </c:extLst>
                    <c:strCache>
                      <c:ptCount val="1"/>
                      <c:pt idx="0">
                        <c:v>Personnes dans le dispositif DA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Nationalité!$A$4:$A$11</c15:sqref>
                        </c15:formulaRef>
                      </c:ext>
                    </c:extLst>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extLst xmlns:c15="http://schemas.microsoft.com/office/drawing/2012/chart">
                      <c:ext xmlns:c15="http://schemas.microsoft.com/office/drawing/2012/chart" uri="{02D57815-91ED-43cb-92C2-25804820EDAC}">
                        <c15:formulaRef>
                          <c15:sqref>Nationalité!$D$4:$D$11</c15:sqref>
                        </c15:formulaRef>
                      </c:ext>
                    </c:extLst>
                    <c:numCache>
                      <c:formatCode>General</c:formatCode>
                      <c:ptCount val="8"/>
                      <c:pt idx="0">
                        <c:v>8</c:v>
                      </c:pt>
                      <c:pt idx="1">
                        <c:v>148</c:v>
                      </c:pt>
                      <c:pt idx="2">
                        <c:v>70</c:v>
                      </c:pt>
                      <c:pt idx="3">
                        <c:v>235</c:v>
                      </c:pt>
                      <c:pt idx="4">
                        <c:v>239</c:v>
                      </c:pt>
                      <c:pt idx="5">
                        <c:v>361</c:v>
                      </c:pt>
                      <c:pt idx="6">
                        <c:v>2040</c:v>
                      </c:pt>
                      <c:pt idx="7">
                        <c:v>1878</c:v>
                      </c:pt>
                    </c:numCache>
                  </c:numRef>
                </c:val>
                <c:extLst xmlns:c15="http://schemas.microsoft.com/office/drawing/2012/chart">
                  <c:ext xmlns:c16="http://schemas.microsoft.com/office/drawing/2014/chart" uri="{C3380CC4-5D6E-409C-BE32-E72D297353CC}">
                    <c16:uniqueId val="{00000004-5017-45A6-9542-48B610BE8FF0}"/>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Nationalité!$F$3</c15:sqref>
                        </c15:formulaRef>
                      </c:ext>
                    </c:extLst>
                    <c:strCache>
                      <c:ptCount val="1"/>
                      <c:pt idx="0">
                        <c:v>Personnes perdues de vue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Nationalité!$A$4:$A$11</c15:sqref>
                        </c15:formulaRef>
                      </c:ext>
                    </c:extLst>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extLst xmlns:c15="http://schemas.microsoft.com/office/drawing/2012/chart">
                      <c:ext xmlns:c15="http://schemas.microsoft.com/office/drawing/2012/chart" uri="{02D57815-91ED-43cb-92C2-25804820EDAC}">
                        <c15:formulaRef>
                          <c15:sqref>Nationalité!$F$4:$F$11</c15:sqref>
                        </c15:formulaRef>
                      </c:ext>
                    </c:extLst>
                    <c:numCache>
                      <c:formatCode>General</c:formatCode>
                      <c:ptCount val="8"/>
                      <c:pt idx="0">
                        <c:v>50</c:v>
                      </c:pt>
                      <c:pt idx="1">
                        <c:v>129</c:v>
                      </c:pt>
                      <c:pt idx="2">
                        <c:v>209</c:v>
                      </c:pt>
                      <c:pt idx="3">
                        <c:v>265</c:v>
                      </c:pt>
                      <c:pt idx="4">
                        <c:v>319</c:v>
                      </c:pt>
                      <c:pt idx="5">
                        <c:v>514</c:v>
                      </c:pt>
                      <c:pt idx="6">
                        <c:v>669</c:v>
                      </c:pt>
                      <c:pt idx="7">
                        <c:v>1856</c:v>
                      </c:pt>
                    </c:numCache>
                  </c:numRef>
                </c:val>
                <c:extLst xmlns:c15="http://schemas.microsoft.com/office/drawing/2012/chart">
                  <c:ext xmlns:c16="http://schemas.microsoft.com/office/drawing/2014/chart" uri="{C3380CC4-5D6E-409C-BE32-E72D297353CC}">
                    <c16:uniqueId val="{00000005-5017-45A6-9542-48B610BE8FF0}"/>
                  </c:ext>
                </c:extLst>
              </c15:ser>
            </c15:filteredBarSeries>
          </c:ext>
        </c:extLst>
      </c:barChart>
      <c:catAx>
        <c:axId val="292161248"/>
        <c:scaling>
          <c:orientation val="minMax"/>
        </c:scaling>
        <c:delete val="0"/>
        <c:axPos val="l"/>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Citizenship</a:t>
                </a:r>
              </a:p>
            </c:rich>
          </c:tx>
          <c:layout>
            <c:manualLayout>
              <c:xMode val="edge"/>
              <c:yMode val="edge"/>
              <c:x val="3.2877222454392362E-2"/>
              <c:y val="0.30414223645773092"/>
            </c:manualLayout>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292161576"/>
        <c:crosses val="autoZero"/>
        <c:auto val="1"/>
        <c:lblAlgn val="ctr"/>
        <c:lblOffset val="100"/>
        <c:noMultiLvlLbl val="0"/>
      </c:catAx>
      <c:valAx>
        <c:axId val="292161576"/>
        <c:scaling>
          <c:orientation val="minMax"/>
          <c:max val="0.60000000000000009"/>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dirty="0"/>
                  <a:t>Frequency (%)</a:t>
                </a:r>
              </a:p>
            </c:rich>
          </c:tx>
          <c:layout>
            <c:manualLayout>
              <c:xMode val="edge"/>
              <c:yMode val="edge"/>
              <c:x val="0.3829233533973202"/>
              <c:y val="0.903568710119387"/>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292161248"/>
        <c:crosses val="autoZero"/>
        <c:crossBetween val="between"/>
        <c:majorUnit val="0.2"/>
      </c:valAx>
      <c:spPr>
        <a:noFill/>
        <a:ln>
          <a:noFill/>
        </a:ln>
        <a:effectLst/>
      </c:spPr>
    </c:plotArea>
    <c:legend>
      <c:legendPos val="tr"/>
      <c:layout>
        <c:manualLayout>
          <c:xMode val="edge"/>
          <c:yMode val="edge"/>
          <c:x val="0.70228218423916533"/>
          <c:y val="3.7558685446009391E-2"/>
          <c:w val="0.28755521413481849"/>
          <c:h val="0.36267938338693578"/>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defRPr>
      </a:pPr>
      <a:endParaRPr lang="hu-HU"/>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'Type de procédure'!$A$14</c:f>
              <c:strCache>
                <c:ptCount val="1"/>
                <c:pt idx="0">
                  <c:v>Non-response</c:v>
                </c:pt>
              </c:strCache>
            </c:strRef>
          </c:tx>
          <c:spPr>
            <a:solidFill>
              <a:schemeClr val="bg1">
                <a:lumMod val="65000"/>
              </a:schemeClr>
            </a:solidFill>
            <a:ln>
              <a:noFill/>
            </a:ln>
            <a:effectLst/>
          </c:spPr>
          <c:invertIfNegative val="0"/>
          <c:dLbls>
            <c:dLbl>
              <c:idx val="1"/>
              <c:layout>
                <c:manualLayout>
                  <c:x val="0"/>
                  <c:y val="-5.3059612555089218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2CC-4050-A33D-B2F68A8120BC}"/>
                </c:ext>
              </c:extLst>
            </c:dLbl>
            <c:dLbl>
              <c:idx val="2"/>
              <c:layout>
                <c:manualLayout>
                  <c:x val="0"/>
                  <c:y val="-9.6000782858201308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2CC-4050-A33D-B2F68A8120B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'Type de procédure'!$B$13:$D$13</c:f>
              <c:strCache>
                <c:ptCount val="3"/>
                <c:pt idx="0">
                  <c:v>Migrants who have left before the end of the administrative process
n=4,501</c:v>
                </c:pt>
                <c:pt idx="1">
                  <c:v>Migrants directed to regular facilities or granted asylum
n=5,032</c:v>
                </c:pt>
                <c:pt idx="2">
                  <c:v>Total
n=9,533</c:v>
                </c:pt>
              </c:strCache>
            </c:strRef>
          </c:cat>
          <c:val>
            <c:numRef>
              <c:f>'Type de procédure'!$B$14:$D$14</c:f>
              <c:numCache>
                <c:formatCode>0.0%</c:formatCode>
                <c:ptCount val="3"/>
                <c:pt idx="0">
                  <c:v>0.69962230615418797</c:v>
                </c:pt>
                <c:pt idx="1">
                  <c:v>0.15202702702702703</c:v>
                </c:pt>
                <c:pt idx="2">
                  <c:v>0.41057379628658347</c:v>
                </c:pt>
              </c:numCache>
            </c:numRef>
          </c:val>
          <c:extLst>
            <c:ext xmlns:c16="http://schemas.microsoft.com/office/drawing/2014/chart" uri="{C3380CC4-5D6E-409C-BE32-E72D297353CC}">
              <c16:uniqueId val="{00000002-52CC-4050-A33D-B2F68A8120BC}"/>
            </c:ext>
          </c:extLst>
        </c:ser>
        <c:ser>
          <c:idx val="1"/>
          <c:order val="1"/>
          <c:tx>
            <c:strRef>
              <c:f>'Type de procédure'!$A$15</c:f>
              <c:strCache>
                <c:ptCount val="1"/>
                <c:pt idx="0">
                  <c:v>Dublin</c:v>
                </c:pt>
              </c:strCache>
            </c:strRef>
          </c:tx>
          <c:spPr>
            <a:solidFill>
              <a:srgbClr val="A40000"/>
            </a:solidFill>
            <a:ln>
              <a:noFill/>
            </a:ln>
            <a:effectLst/>
          </c:spPr>
          <c:invertIfNegative val="0"/>
          <c:dLbls>
            <c:delete val="1"/>
          </c:dLbls>
          <c:cat>
            <c:strRef>
              <c:f>'Type de procédure'!$B$13:$D$13</c:f>
              <c:strCache>
                <c:ptCount val="3"/>
                <c:pt idx="0">
                  <c:v>Migrants who have left before the end of the administrative process
n=4,501</c:v>
                </c:pt>
                <c:pt idx="1">
                  <c:v>Migrants directed to regular facilities or granted asylum
n=5,032</c:v>
                </c:pt>
                <c:pt idx="2">
                  <c:v>Total
n=9,533</c:v>
                </c:pt>
              </c:strCache>
            </c:strRef>
          </c:cat>
          <c:val>
            <c:numRef>
              <c:f>'Type de procédure'!$B$15:$D$15</c:f>
              <c:numCache>
                <c:formatCode>0.0%</c:formatCode>
                <c:ptCount val="3"/>
                <c:pt idx="0">
                  <c:v>0.11419684514552322</c:v>
                </c:pt>
                <c:pt idx="1">
                  <c:v>1.6096979332273449E-2</c:v>
                </c:pt>
                <c:pt idx="2">
                  <c:v>6.2414769747193954E-2</c:v>
                </c:pt>
              </c:numCache>
            </c:numRef>
          </c:val>
          <c:extLst>
            <c:ext xmlns:c16="http://schemas.microsoft.com/office/drawing/2014/chart" uri="{C3380CC4-5D6E-409C-BE32-E72D297353CC}">
              <c16:uniqueId val="{00000003-52CC-4050-A33D-B2F68A8120BC}"/>
            </c:ext>
          </c:extLst>
        </c:ser>
        <c:ser>
          <c:idx val="2"/>
          <c:order val="2"/>
          <c:tx>
            <c:strRef>
              <c:f>'Type de procédure'!$A$16</c:f>
              <c:strCache>
                <c:ptCount val="1"/>
                <c:pt idx="0">
                  <c:v>Being regularised</c:v>
                </c:pt>
              </c:strCache>
            </c:strRef>
          </c:tx>
          <c:spPr>
            <a:solidFill>
              <a:srgbClr val="CE5650"/>
            </a:solidFill>
            <a:ln>
              <a:noFill/>
            </a:ln>
            <a:effectLst/>
          </c:spPr>
          <c:invertIfNegative val="0"/>
          <c:dLbls>
            <c:delete val="1"/>
          </c:dLbls>
          <c:cat>
            <c:strRef>
              <c:f>'Type de procédure'!$B$13:$D$13</c:f>
              <c:strCache>
                <c:ptCount val="3"/>
                <c:pt idx="0">
                  <c:v>Migrants who have left before the end of the administrative process
n=4,501</c:v>
                </c:pt>
                <c:pt idx="1">
                  <c:v>Migrants directed to regular facilities or granted asylum
n=5,032</c:v>
                </c:pt>
                <c:pt idx="2">
                  <c:v>Total
n=9,533</c:v>
                </c:pt>
              </c:strCache>
            </c:strRef>
          </c:cat>
          <c:val>
            <c:numRef>
              <c:f>'Type de procédure'!$B$16:$D$16</c:f>
              <c:numCache>
                <c:formatCode>0.0%</c:formatCode>
                <c:ptCount val="3"/>
                <c:pt idx="0">
                  <c:v>3.6658520328815822E-2</c:v>
                </c:pt>
                <c:pt idx="1">
                  <c:v>3.6565977742448331E-2</c:v>
                </c:pt>
                <c:pt idx="2">
                  <c:v>3.6609671666841495E-2</c:v>
                </c:pt>
              </c:numCache>
            </c:numRef>
          </c:val>
          <c:extLst>
            <c:ext xmlns:c16="http://schemas.microsoft.com/office/drawing/2014/chart" uri="{C3380CC4-5D6E-409C-BE32-E72D297353CC}">
              <c16:uniqueId val="{00000004-52CC-4050-A33D-B2F68A8120BC}"/>
            </c:ext>
          </c:extLst>
        </c:ser>
        <c:ser>
          <c:idx val="3"/>
          <c:order val="3"/>
          <c:tx>
            <c:strRef>
              <c:f>'Type de procédure'!$A$17</c:f>
              <c:strCache>
                <c:ptCount val="1"/>
                <c:pt idx="0">
                  <c:v>Regular</c:v>
                </c:pt>
              </c:strCache>
            </c:strRef>
          </c:tx>
          <c:spPr>
            <a:solidFill>
              <a:schemeClr val="accent1">
                <a:lumMod val="60000"/>
                <a:lumOff val="40000"/>
              </a:schemeClr>
            </a:solidFill>
            <a:ln>
              <a:noFill/>
            </a:ln>
            <a:effectLst/>
          </c:spPr>
          <c:invertIfNegative val="0"/>
          <c:dLbls>
            <c:delete val="1"/>
          </c:dLbls>
          <c:cat>
            <c:strRef>
              <c:f>'Type de procédure'!$B$13:$D$13</c:f>
              <c:strCache>
                <c:ptCount val="3"/>
                <c:pt idx="0">
                  <c:v>Migrants who have left before the end of the administrative process
n=4,501</c:v>
                </c:pt>
                <c:pt idx="1">
                  <c:v>Migrants directed to regular facilities or granted asylum
n=5,032</c:v>
                </c:pt>
                <c:pt idx="2">
                  <c:v>Total
n=9,533</c:v>
                </c:pt>
              </c:strCache>
            </c:strRef>
          </c:cat>
          <c:val>
            <c:numRef>
              <c:f>'Type de procédure'!$B$17:$D$17</c:f>
              <c:numCache>
                <c:formatCode>0.0%</c:formatCode>
                <c:ptCount val="3"/>
                <c:pt idx="0">
                  <c:v>7.8649189069095751E-2</c:v>
                </c:pt>
                <c:pt idx="1">
                  <c:v>0.60751192368839424</c:v>
                </c:pt>
                <c:pt idx="2">
                  <c:v>0.35780971362635056</c:v>
                </c:pt>
              </c:numCache>
            </c:numRef>
          </c:val>
          <c:extLst>
            <c:ext xmlns:c16="http://schemas.microsoft.com/office/drawing/2014/chart" uri="{C3380CC4-5D6E-409C-BE32-E72D297353CC}">
              <c16:uniqueId val="{00000005-52CC-4050-A33D-B2F68A8120BC}"/>
            </c:ext>
          </c:extLst>
        </c:ser>
        <c:ser>
          <c:idx val="4"/>
          <c:order val="4"/>
          <c:tx>
            <c:strRef>
              <c:f>'Type de procédure'!$A$18</c:f>
              <c:strCache>
                <c:ptCount val="1"/>
                <c:pt idx="0">
                  <c:v>Accelerated</c:v>
                </c:pt>
              </c:strCache>
            </c:strRef>
          </c:tx>
          <c:spPr>
            <a:solidFill>
              <a:schemeClr val="accent1"/>
            </a:solidFill>
            <a:ln>
              <a:noFill/>
            </a:ln>
            <a:effectLst/>
          </c:spPr>
          <c:invertIfNegative val="0"/>
          <c:dLbls>
            <c:delete val="1"/>
          </c:dLbls>
          <c:cat>
            <c:strRef>
              <c:f>'Type de procédure'!$B$13:$D$13</c:f>
              <c:strCache>
                <c:ptCount val="3"/>
                <c:pt idx="0">
                  <c:v>Migrants who have left before the end of the administrative process
n=4,501</c:v>
                </c:pt>
                <c:pt idx="1">
                  <c:v>Migrants directed to regular facilities or granted asylum
n=5,032</c:v>
                </c:pt>
                <c:pt idx="2">
                  <c:v>Total
n=9,533</c:v>
                </c:pt>
              </c:strCache>
            </c:strRef>
          </c:cat>
          <c:val>
            <c:numRef>
              <c:f>'Type de procédure'!$B$18:$D$18</c:f>
              <c:numCache>
                <c:formatCode>0.0%</c:formatCode>
                <c:ptCount val="3"/>
                <c:pt idx="0">
                  <c:v>7.087313930237725E-2</c:v>
                </c:pt>
                <c:pt idx="1">
                  <c:v>0.18779809220985691</c:v>
                </c:pt>
                <c:pt idx="2">
                  <c:v>0.13259204867303054</c:v>
                </c:pt>
              </c:numCache>
            </c:numRef>
          </c:val>
          <c:extLst>
            <c:ext xmlns:c16="http://schemas.microsoft.com/office/drawing/2014/chart" uri="{C3380CC4-5D6E-409C-BE32-E72D297353CC}">
              <c16:uniqueId val="{00000006-52CC-4050-A33D-B2F68A8120BC}"/>
            </c:ext>
          </c:extLst>
        </c:ser>
        <c:dLbls>
          <c:dLblPos val="inEnd"/>
          <c:showLegendKey val="0"/>
          <c:showVal val="1"/>
          <c:showCatName val="0"/>
          <c:showSerName val="0"/>
          <c:showPercent val="0"/>
          <c:showBubbleSize val="0"/>
        </c:dLbls>
        <c:gapWidth val="182"/>
        <c:overlap val="100"/>
        <c:axId val="524012008"/>
        <c:axId val="524012336"/>
      </c:barChart>
      <c:catAx>
        <c:axId val="524012008"/>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dirty="0"/>
                  <a:t>Exit</a:t>
                </a:r>
                <a:r>
                  <a:rPr lang="en-US" b="1" baseline="0" dirty="0"/>
                  <a:t> s</a:t>
                </a:r>
                <a:r>
                  <a:rPr lang="en-US" b="1" dirty="0"/>
                  <a:t>tatus</a:t>
                </a:r>
              </a:p>
            </c:rich>
          </c:tx>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900" b="0" i="0" u="none" strike="noStrike" kern="1200" baseline="0">
                <a:solidFill>
                  <a:sysClr val="windowText" lastClr="000000"/>
                </a:solidFill>
                <a:latin typeface="+mn-lt"/>
                <a:ea typeface="+mn-ea"/>
                <a:cs typeface="+mn-cs"/>
              </a:defRPr>
            </a:pPr>
            <a:endParaRPr lang="hu-HU"/>
          </a:p>
        </c:txPr>
        <c:crossAx val="524012336"/>
        <c:crosses val="autoZero"/>
        <c:auto val="1"/>
        <c:lblAlgn val="ctr"/>
        <c:lblOffset val="100"/>
        <c:noMultiLvlLbl val="0"/>
      </c:catAx>
      <c:valAx>
        <c:axId val="5240123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Frequency (%)</a:t>
                </a:r>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524012008"/>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solidFill>
            <a:sysClr val="windowText" lastClr="000000"/>
          </a:solidFill>
        </a:defRPr>
      </a:pPr>
      <a:endParaRPr lang="hu-H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fr-FR"/>
              <a:t>Migrants no</a:t>
            </a:r>
            <a:r>
              <a:rPr lang="fr-FR" baseline="0"/>
              <a:t> longer in </a:t>
            </a:r>
            <a:r>
              <a:rPr lang="fr-FR"/>
              <a:t>the accommodation facilities</a:t>
            </a:r>
          </a:p>
          <a:p>
            <a:pPr>
              <a:defRPr/>
            </a:pPr>
            <a:r>
              <a:rPr lang="fr-FR"/>
              <a:t>by July, 2017</a:t>
            </a:r>
          </a:p>
          <a:p>
            <a:pPr>
              <a:defRPr/>
            </a:pPr>
            <a:r>
              <a:rPr lang="fr-FR"/>
              <a:t>n=9,533</a:t>
            </a:r>
          </a:p>
        </c:rich>
      </c:tx>
      <c:layout>
        <c:manualLayout>
          <c:xMode val="edge"/>
          <c:yMode val="edge"/>
          <c:x val="0.15134711286089239"/>
          <c:y val="2.77777777777777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hu-HU"/>
        </a:p>
      </c:txPr>
    </c:title>
    <c:autoTitleDeleted val="0"/>
    <c:plotArea>
      <c:layout/>
      <c:barChart>
        <c:barDir val="bar"/>
        <c:grouping val="clustered"/>
        <c:varyColors val="0"/>
        <c:ser>
          <c:idx val="1"/>
          <c:order val="1"/>
          <c:spPr>
            <a:solidFill>
              <a:srgbClr val="CE5650"/>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présents_sortis_statut!$B$2:$B$7</c:f>
              <c:strCache>
                <c:ptCount val="6"/>
                <c:pt idx="0">
                  <c:v>Excluded</c:v>
                </c:pt>
                <c:pt idx="1">
                  <c:v>Voluntary leaving</c:v>
                </c:pt>
                <c:pt idx="2">
                  <c:v>International protection</c:v>
                </c:pt>
                <c:pt idx="3">
                  <c:v>Directed to minors facilities</c:v>
                </c:pt>
                <c:pt idx="4">
                  <c:v>Directed to an accommodation outside Paris area</c:v>
                </c:pt>
                <c:pt idx="5">
                  <c:v>Directed to the National Reception Scheme</c:v>
                </c:pt>
              </c:strCache>
            </c:strRef>
          </c:cat>
          <c:val>
            <c:numRef>
              <c:f>présents_sortis_statut!$D$2:$D$7</c:f>
              <c:numCache>
                <c:formatCode>0.0%</c:formatCode>
                <c:ptCount val="6"/>
                <c:pt idx="0">
                  <c:v>4.0281128710794083E-2</c:v>
                </c:pt>
                <c:pt idx="1">
                  <c:v>0.43186824714150845</c:v>
                </c:pt>
                <c:pt idx="2">
                  <c:v>7.6890800377635585E-2</c:v>
                </c:pt>
                <c:pt idx="3">
                  <c:v>2.307772999055911E-3</c:v>
                </c:pt>
                <c:pt idx="4">
                  <c:v>2.9476555124305047E-2</c:v>
                </c:pt>
                <c:pt idx="5">
                  <c:v>0.41917549564670092</c:v>
                </c:pt>
              </c:numCache>
            </c:numRef>
          </c:val>
          <c:extLst>
            <c:ext xmlns:c16="http://schemas.microsoft.com/office/drawing/2014/chart" uri="{C3380CC4-5D6E-409C-BE32-E72D297353CC}">
              <c16:uniqueId val="{00000000-92A3-4098-92AD-DF42580C4880}"/>
            </c:ext>
          </c:extLst>
        </c:ser>
        <c:dLbls>
          <c:dLblPos val="outEnd"/>
          <c:showLegendKey val="0"/>
          <c:showVal val="1"/>
          <c:showCatName val="0"/>
          <c:showSerName val="0"/>
          <c:showPercent val="0"/>
          <c:showBubbleSize val="0"/>
        </c:dLbls>
        <c:gapWidth val="182"/>
        <c:axId val="433399168"/>
        <c:axId val="433399496"/>
        <c:extLst>
          <c:ext xmlns:c15="http://schemas.microsoft.com/office/drawing/2012/chart" uri="{02D57815-91ED-43cb-92C2-25804820EDAC}">
            <c15:filteredBarSeries>
              <c15: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présents_sortis_statut!$B$2:$B$7</c15:sqref>
                        </c15:formulaRef>
                      </c:ext>
                    </c:extLst>
                    <c:strCache>
                      <c:ptCount val="6"/>
                      <c:pt idx="0">
                        <c:v>Excluded</c:v>
                      </c:pt>
                      <c:pt idx="1">
                        <c:v>Voluntary leaving</c:v>
                      </c:pt>
                      <c:pt idx="2">
                        <c:v>International protection</c:v>
                      </c:pt>
                      <c:pt idx="3">
                        <c:v>Directed to minors facilities</c:v>
                      </c:pt>
                      <c:pt idx="4">
                        <c:v>Directed to an accommodation outside Paris area</c:v>
                      </c:pt>
                      <c:pt idx="5">
                        <c:v>Directed to the National Reception Scheme</c:v>
                      </c:pt>
                    </c:strCache>
                  </c:strRef>
                </c:cat>
                <c:val>
                  <c:numRef>
                    <c:extLst>
                      <c:ext uri="{02D57815-91ED-43cb-92C2-25804820EDAC}">
                        <c15:formulaRef>
                          <c15:sqref>présents_sortis_statut!$C$2:$C$7</c15:sqref>
                        </c15:formulaRef>
                      </c:ext>
                    </c:extLst>
                    <c:numCache>
                      <c:formatCode>General</c:formatCode>
                      <c:ptCount val="6"/>
                      <c:pt idx="0">
                        <c:v>384</c:v>
                      </c:pt>
                      <c:pt idx="1">
                        <c:v>4117</c:v>
                      </c:pt>
                      <c:pt idx="2">
                        <c:v>733</c:v>
                      </c:pt>
                      <c:pt idx="3">
                        <c:v>22</c:v>
                      </c:pt>
                      <c:pt idx="4">
                        <c:v>281</c:v>
                      </c:pt>
                      <c:pt idx="5">
                        <c:v>3996</c:v>
                      </c:pt>
                    </c:numCache>
                  </c:numRef>
                </c:val>
                <c:extLst>
                  <c:ext xmlns:c16="http://schemas.microsoft.com/office/drawing/2014/chart" uri="{C3380CC4-5D6E-409C-BE32-E72D297353CC}">
                    <c16:uniqueId val="{00000001-92A3-4098-92AD-DF42580C4880}"/>
                  </c:ext>
                </c:extLst>
              </c15:ser>
            </c15:filteredBarSeries>
          </c:ext>
        </c:extLst>
      </c:barChart>
      <c:catAx>
        <c:axId val="4333991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33399496"/>
        <c:crosses val="autoZero"/>
        <c:auto val="1"/>
        <c:lblAlgn val="ctr"/>
        <c:lblOffset val="100"/>
        <c:noMultiLvlLbl val="0"/>
      </c:catAx>
      <c:valAx>
        <c:axId val="43339949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33399168"/>
        <c:crosses val="autoZero"/>
        <c:crossBetween val="between"/>
        <c:majorUnit val="0.2"/>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defRPr>
      </a:pPr>
      <a:endParaRPr lang="hu-H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présents_sortis_sexe!$A$4</c:f>
              <c:strCache>
                <c:ptCount val="1"/>
                <c:pt idx="0">
                  <c:v>Male</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présents_sortis_sexe!$B$3:$G$3</c:f>
              <c:strCache>
                <c:ptCount val="3"/>
                <c:pt idx="0">
                  <c:v>Migrants no longer in the accomodation facility
by July, 2017
n=9,463</c:v>
                </c:pt>
                <c:pt idx="1">
                  <c:v>Migrants still in the accomodation facility by July, 2017
n=4,666</c:v>
                </c:pt>
                <c:pt idx="2">
                  <c:v>Total
n=14,129</c:v>
                </c:pt>
              </c:strCache>
            </c:strRef>
          </c:cat>
          <c:val>
            <c:numRef>
              <c:f>présents_sortis_sexe!$B$4:$G$4</c:f>
              <c:numCache>
                <c:formatCode>0.0%</c:formatCode>
                <c:ptCount val="3"/>
                <c:pt idx="0">
                  <c:v>0.95656768466659625</c:v>
                </c:pt>
                <c:pt idx="1">
                  <c:v>0.95777968281183024</c:v>
                </c:pt>
                <c:pt idx="2">
                  <c:v>0.95696793828296411</c:v>
                </c:pt>
              </c:numCache>
            </c:numRef>
          </c:val>
          <c:extLst xmlns:c15="http://schemas.microsoft.com/office/drawing/2012/chart">
            <c:ext xmlns:c16="http://schemas.microsoft.com/office/drawing/2014/chart" uri="{C3380CC4-5D6E-409C-BE32-E72D297353CC}">
              <c16:uniqueId val="{00000000-0110-448B-916E-CB5BF4AC13C0}"/>
            </c:ext>
          </c:extLst>
        </c:ser>
        <c:ser>
          <c:idx val="1"/>
          <c:order val="1"/>
          <c:tx>
            <c:strRef>
              <c:f>présents_sortis_sexe!$A$5</c:f>
              <c:strCache>
                <c:ptCount val="1"/>
                <c:pt idx="0">
                  <c:v>Female</c:v>
                </c:pt>
              </c:strCache>
            </c:strRef>
          </c:tx>
          <c:spPr>
            <a:solidFill>
              <a:srgbClr val="CE56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présents_sortis_sexe!$B$3:$G$3</c:f>
              <c:strCache>
                <c:ptCount val="3"/>
                <c:pt idx="0">
                  <c:v>Migrants no longer in the accomodation facility
by July, 2017
n=9,463</c:v>
                </c:pt>
                <c:pt idx="1">
                  <c:v>Migrants still in the accomodation facility by July, 2017
n=4,666</c:v>
                </c:pt>
                <c:pt idx="2">
                  <c:v>Total
n=14,129</c:v>
                </c:pt>
              </c:strCache>
            </c:strRef>
          </c:cat>
          <c:val>
            <c:numRef>
              <c:f>présents_sortis_sexe!$B$5:$G$5</c:f>
              <c:numCache>
                <c:formatCode>0.0%</c:formatCode>
                <c:ptCount val="3"/>
                <c:pt idx="0">
                  <c:v>4.3432315333403783E-2</c:v>
                </c:pt>
                <c:pt idx="1">
                  <c:v>4.2220317188169737E-2</c:v>
                </c:pt>
                <c:pt idx="2">
                  <c:v>4.3032061717035885E-2</c:v>
                </c:pt>
              </c:numCache>
            </c:numRef>
          </c:val>
          <c:extLst>
            <c:ext xmlns:c16="http://schemas.microsoft.com/office/drawing/2014/chart" uri="{C3380CC4-5D6E-409C-BE32-E72D297353CC}">
              <c16:uniqueId val="{00000001-0110-448B-916E-CB5BF4AC13C0}"/>
            </c:ext>
          </c:extLst>
        </c:ser>
        <c:dLbls>
          <c:showLegendKey val="0"/>
          <c:showVal val="1"/>
          <c:showCatName val="0"/>
          <c:showSerName val="0"/>
          <c:showPercent val="0"/>
          <c:showBubbleSize val="0"/>
        </c:dLbls>
        <c:gapWidth val="219"/>
        <c:overlap val="100"/>
        <c:axId val="442226976"/>
        <c:axId val="442228288"/>
        <c:extLst/>
      </c:barChart>
      <c:catAx>
        <c:axId val="442226976"/>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Status</a:t>
                </a:r>
              </a:p>
            </c:rich>
          </c:tx>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42228288"/>
        <c:crosses val="autoZero"/>
        <c:auto val="1"/>
        <c:lblAlgn val="ctr"/>
        <c:lblOffset val="100"/>
        <c:noMultiLvlLbl val="0"/>
      </c:catAx>
      <c:valAx>
        <c:axId val="442228288"/>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Frequency (%)</a:t>
                </a:r>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42226976"/>
        <c:crosses val="autoZero"/>
        <c:crossBetween val="between"/>
        <c:majorUnit val="0.2"/>
      </c:valAx>
      <c:spPr>
        <a:noFill/>
        <a:ln>
          <a:noFill/>
        </a:ln>
        <a:effectLst/>
      </c:spPr>
    </c:plotArea>
    <c:legend>
      <c:legendPos val="b"/>
      <c:layout>
        <c:manualLayout>
          <c:xMode val="edge"/>
          <c:yMode val="edge"/>
          <c:x val="0.43645866141732287"/>
          <c:y val="0.90138323787593466"/>
          <c:w val="0.25486045494313209"/>
          <c:h val="6.9703090087716746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solidFill>
            <a:sysClr val="windowText" lastClr="000000"/>
          </a:solidFill>
        </a:defRPr>
      </a:pPr>
      <a:endParaRPr lang="hu-H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présents_sortis_age!$A$4</c:f>
              <c:strCache>
                <c:ptCount val="1"/>
                <c:pt idx="0">
                  <c:v>&lt;18</c:v>
                </c:pt>
              </c:strCache>
            </c:strRef>
          </c:tx>
          <c:spPr>
            <a:solidFill>
              <a:srgbClr val="CE5650"/>
            </a:solidFill>
            <a:ln>
              <a:noFill/>
            </a:ln>
            <a:effectLst/>
          </c:spPr>
          <c:invertIfNegative val="0"/>
          <c:dLbls>
            <c:dLbl>
              <c:idx val="0"/>
              <c:layout>
                <c:manualLayout>
                  <c:x val="0"/>
                  <c:y val="-5.092592592592601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58B-4098-BCC7-22DE211B4FD5}"/>
                </c:ext>
              </c:extLst>
            </c:dLbl>
            <c:dLbl>
              <c:idx val="1"/>
              <c:layout>
                <c:manualLayout>
                  <c:x val="2.1901007446342531E-3"/>
                  <c:y val="-4.629629629629638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58B-4098-BCC7-22DE211B4FD5}"/>
                </c:ext>
              </c:extLst>
            </c:dLbl>
            <c:dLbl>
              <c:idx val="2"/>
              <c:layout>
                <c:manualLayout>
                  <c:x val="-1.6060553261102751E-16"/>
                  <c:y val="-4.629629629629638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58B-4098-BCC7-22DE211B4FD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présents_sortis_age!$B$3:$G$3</c:f>
              <c:strCache>
                <c:ptCount val="3"/>
                <c:pt idx="0">
                  <c:v>Migrants no longer in the accomodation facility
by July, 2017
n=8,903</c:v>
                </c:pt>
                <c:pt idx="1">
                  <c:v>Migrants still in the accommodation facility by July, 2017
n=4,531</c:v>
                </c:pt>
                <c:pt idx="2">
                  <c:v>Total
n=13,434</c:v>
                </c:pt>
              </c:strCache>
            </c:strRef>
          </c:cat>
          <c:val>
            <c:numRef>
              <c:f>présents_sortis_age!$B$4:$G$4</c:f>
              <c:numCache>
                <c:formatCode>0.0%</c:formatCode>
                <c:ptCount val="3"/>
                <c:pt idx="0">
                  <c:v>1.7409861844322139E-2</c:v>
                </c:pt>
                <c:pt idx="1">
                  <c:v>8.6073714411829625E-3</c:v>
                </c:pt>
                <c:pt idx="2">
                  <c:v>1.4440970671430698E-2</c:v>
                </c:pt>
              </c:numCache>
            </c:numRef>
          </c:val>
          <c:extLst xmlns:c15="http://schemas.microsoft.com/office/drawing/2012/chart">
            <c:ext xmlns:c16="http://schemas.microsoft.com/office/drawing/2014/chart" uri="{C3380CC4-5D6E-409C-BE32-E72D297353CC}">
              <c16:uniqueId val="{00000003-C58B-4098-BCC7-22DE211B4FD5}"/>
            </c:ext>
          </c:extLst>
        </c:ser>
        <c:ser>
          <c:idx val="1"/>
          <c:order val="1"/>
          <c:tx>
            <c:strRef>
              <c:f>présents_sortis_age!$A$5</c:f>
              <c:strCache>
                <c:ptCount val="1"/>
                <c:pt idx="0">
                  <c:v>18-24</c:v>
                </c:pt>
              </c:strCache>
            </c:strRef>
          </c:tx>
          <c:spPr>
            <a:solidFill>
              <a:schemeClr val="accent1">
                <a:lumMod val="20000"/>
                <a:lumOff val="80000"/>
              </a:schemeClr>
            </a:solidFill>
            <a:ln>
              <a:noFill/>
            </a:ln>
            <a:effectLst/>
          </c:spPr>
          <c:invertIfNegative val="0"/>
          <c:dLbls>
            <c:dLbl>
              <c:idx val="1"/>
              <c:layout>
                <c:manualLayout>
                  <c:x val="-2.1901007446343333E-3"/>
                  <c:y val="1.851851851851851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58B-4098-BCC7-22DE211B4FD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présents_sortis_age!$B$3:$G$3</c:f>
              <c:strCache>
                <c:ptCount val="3"/>
                <c:pt idx="0">
                  <c:v>Migrants no longer in the accomodation facility
by July, 2017
n=8,903</c:v>
                </c:pt>
                <c:pt idx="1">
                  <c:v>Migrants still in the accommodation facility by July, 2017
n=4,531</c:v>
                </c:pt>
                <c:pt idx="2">
                  <c:v>Total
n=13,434</c:v>
                </c:pt>
              </c:strCache>
            </c:strRef>
          </c:cat>
          <c:val>
            <c:numRef>
              <c:f>présents_sortis_age!$B$5:$G$5</c:f>
              <c:numCache>
                <c:formatCode>0.0%</c:formatCode>
                <c:ptCount val="3"/>
                <c:pt idx="0">
                  <c:v>0.48006290014601821</c:v>
                </c:pt>
                <c:pt idx="1">
                  <c:v>0.48267490620172149</c:v>
                </c:pt>
                <c:pt idx="2">
                  <c:v>0.48094387375316361</c:v>
                </c:pt>
              </c:numCache>
            </c:numRef>
          </c:val>
          <c:extLst>
            <c:ext xmlns:c16="http://schemas.microsoft.com/office/drawing/2014/chart" uri="{C3380CC4-5D6E-409C-BE32-E72D297353CC}">
              <c16:uniqueId val="{00000005-C58B-4098-BCC7-22DE211B4FD5}"/>
            </c:ext>
          </c:extLst>
        </c:ser>
        <c:ser>
          <c:idx val="2"/>
          <c:order val="2"/>
          <c:tx>
            <c:strRef>
              <c:f>présents_sortis_age!$A$6</c:f>
              <c:strCache>
                <c:ptCount val="1"/>
                <c:pt idx="0">
                  <c:v>25-29</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présents_sortis_age!$B$3:$G$3</c:f>
              <c:strCache>
                <c:ptCount val="3"/>
                <c:pt idx="0">
                  <c:v>Migrants no longer in the accomodation facility
by July, 2017
n=8,903</c:v>
                </c:pt>
                <c:pt idx="1">
                  <c:v>Migrants still in the accommodation facility by July, 2017
n=4,531</c:v>
                </c:pt>
                <c:pt idx="2">
                  <c:v>Total
n=13,434</c:v>
                </c:pt>
              </c:strCache>
            </c:strRef>
          </c:cat>
          <c:val>
            <c:numRef>
              <c:f>présents_sortis_age!$B$6:$G$6</c:f>
              <c:numCache>
                <c:formatCode>0.0%</c:formatCode>
                <c:ptCount val="3"/>
                <c:pt idx="0">
                  <c:v>0.32921487139166572</c:v>
                </c:pt>
                <c:pt idx="1">
                  <c:v>0.33414257338335906</c:v>
                </c:pt>
                <c:pt idx="2">
                  <c:v>0.3308768795593271</c:v>
                </c:pt>
              </c:numCache>
            </c:numRef>
          </c:val>
          <c:extLst xmlns:c15="http://schemas.microsoft.com/office/drawing/2012/chart">
            <c:ext xmlns:c16="http://schemas.microsoft.com/office/drawing/2014/chart" uri="{C3380CC4-5D6E-409C-BE32-E72D297353CC}">
              <c16:uniqueId val="{00000006-C58B-4098-BCC7-22DE211B4FD5}"/>
            </c:ext>
          </c:extLst>
        </c:ser>
        <c:ser>
          <c:idx val="3"/>
          <c:order val="3"/>
          <c:tx>
            <c:strRef>
              <c:f>présents_sortis_age!$A$7</c:f>
              <c:strCache>
                <c:ptCount val="1"/>
                <c:pt idx="0">
                  <c:v>30-34</c:v>
                </c:pt>
              </c:strCache>
            </c:strRef>
          </c:tx>
          <c:spPr>
            <a:solidFill>
              <a:schemeClr val="accent1">
                <a:lumMod val="60000"/>
                <a:lumOff val="40000"/>
              </a:schemeClr>
            </a:solidFill>
            <a:ln>
              <a:noFill/>
            </a:ln>
            <a:effectLst/>
          </c:spPr>
          <c:invertIfNegative val="0"/>
          <c:dLbls>
            <c:dLbl>
              <c:idx val="0"/>
              <c:layout>
                <c:manualLayout>
                  <c:x val="-2.1901007446342531E-3"/>
                  <c:y val="-9.259259259259258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C58B-4098-BCC7-22DE211B4FD5}"/>
                </c:ext>
              </c:extLst>
            </c:dLbl>
            <c:dLbl>
              <c:idx val="1"/>
              <c:layout>
                <c:manualLayout>
                  <c:x val="-2.1901007446342531E-3"/>
                  <c:y val="-1.060944534001666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C58B-4098-BCC7-22DE211B4FD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présents_sortis_age!$B$3:$G$3</c:f>
              <c:strCache>
                <c:ptCount val="3"/>
                <c:pt idx="0">
                  <c:v>Migrants no longer in the accomodation facility
by July, 2017
n=8,903</c:v>
                </c:pt>
                <c:pt idx="1">
                  <c:v>Migrants still in the accommodation facility by July, 2017
n=4,531</c:v>
                </c:pt>
                <c:pt idx="2">
                  <c:v>Total
n=13,434</c:v>
                </c:pt>
              </c:strCache>
            </c:strRef>
          </c:cat>
          <c:val>
            <c:numRef>
              <c:f>présents_sortis_age!$B$7:$G$7</c:f>
              <c:numCache>
                <c:formatCode>0.0%</c:formatCode>
                <c:ptCount val="3"/>
                <c:pt idx="0">
                  <c:v>9.9629338425249916E-2</c:v>
                </c:pt>
                <c:pt idx="1">
                  <c:v>0.10218494813506952</c:v>
                </c:pt>
                <c:pt idx="2">
                  <c:v>0.10049129075480125</c:v>
                </c:pt>
              </c:numCache>
            </c:numRef>
          </c:val>
          <c:extLst>
            <c:ext xmlns:c16="http://schemas.microsoft.com/office/drawing/2014/chart" uri="{C3380CC4-5D6E-409C-BE32-E72D297353CC}">
              <c16:uniqueId val="{00000009-C58B-4098-BCC7-22DE211B4FD5}"/>
            </c:ext>
          </c:extLst>
        </c:ser>
        <c:ser>
          <c:idx val="4"/>
          <c:order val="4"/>
          <c:tx>
            <c:strRef>
              <c:f>présents_sortis_age!$A$8</c:f>
              <c:strCache>
                <c:ptCount val="1"/>
                <c:pt idx="0">
                  <c:v>35 +</c:v>
                </c:pt>
              </c:strCache>
            </c:strRef>
          </c:tx>
          <c:spPr>
            <a:solidFill>
              <a:schemeClr val="accent2"/>
            </a:solidFill>
            <a:ln>
              <a:noFill/>
            </a:ln>
            <a:effectLst/>
          </c:spPr>
          <c:invertIfNegative val="0"/>
          <c:dLbls>
            <c:dLbl>
              <c:idx val="1"/>
              <c:layout>
                <c:manualLayout>
                  <c:x val="0"/>
                  <c:y val="-4.62962962962962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C58B-4098-BCC7-22DE211B4FD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présents_sortis_age!$B$3:$G$3</c:f>
              <c:strCache>
                <c:ptCount val="3"/>
                <c:pt idx="0">
                  <c:v>Migrants no longer in the accomodation facility
by July, 2017
n=8,903</c:v>
                </c:pt>
                <c:pt idx="1">
                  <c:v>Migrants still in the accommodation facility by July, 2017
n=4,531</c:v>
                </c:pt>
                <c:pt idx="2">
                  <c:v>Total
n=13,434</c:v>
                </c:pt>
              </c:strCache>
            </c:strRef>
          </c:cat>
          <c:val>
            <c:numRef>
              <c:f>présents_sortis_age!$B$8:$G$8</c:f>
              <c:numCache>
                <c:formatCode>0.0%</c:formatCode>
                <c:ptCount val="3"/>
                <c:pt idx="0">
                  <c:v>7.3683028192744013E-2</c:v>
                </c:pt>
                <c:pt idx="1">
                  <c:v>7.2390200838666957E-2</c:v>
                </c:pt>
                <c:pt idx="2">
                  <c:v>7.3246985261277361E-2</c:v>
                </c:pt>
              </c:numCache>
            </c:numRef>
          </c:val>
          <c:extLst xmlns:c15="http://schemas.microsoft.com/office/drawing/2012/chart">
            <c:ext xmlns:c16="http://schemas.microsoft.com/office/drawing/2014/chart" uri="{C3380CC4-5D6E-409C-BE32-E72D297353CC}">
              <c16:uniqueId val="{0000000B-C58B-4098-BCC7-22DE211B4FD5}"/>
            </c:ext>
          </c:extLst>
        </c:ser>
        <c:dLbls>
          <c:showLegendKey val="0"/>
          <c:showVal val="1"/>
          <c:showCatName val="0"/>
          <c:showSerName val="0"/>
          <c:showPercent val="0"/>
          <c:showBubbleSize val="0"/>
        </c:dLbls>
        <c:gapWidth val="219"/>
        <c:overlap val="100"/>
        <c:axId val="441543936"/>
        <c:axId val="441544264"/>
        <c:extLst/>
      </c:barChart>
      <c:catAx>
        <c:axId val="441543936"/>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Status</a:t>
                </a:r>
              </a:p>
            </c:rich>
          </c:tx>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41544264"/>
        <c:crosses val="autoZero"/>
        <c:auto val="1"/>
        <c:lblAlgn val="ctr"/>
        <c:lblOffset val="100"/>
        <c:noMultiLvlLbl val="0"/>
      </c:catAx>
      <c:valAx>
        <c:axId val="4415442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Frequency (%)</a:t>
                </a:r>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41543936"/>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defRPr>
      </a:pPr>
      <a:endParaRPr lang="hu-H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1"/>
          <c:tx>
            <c:strRef>
              <c:f>présents_sortis_nationalite!$C$3</c:f>
              <c:strCache>
                <c:ptCount val="1"/>
                <c:pt idx="0">
                  <c:v>Total
n=13,541</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présents_sortis_nationalite!$A$4:$A$11</c:f>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f>présents_sortis_nationalite!$C$4:$C$11</c:f>
              <c:numCache>
                <c:formatCode>0.0%</c:formatCode>
                <c:ptCount val="8"/>
                <c:pt idx="0">
                  <c:v>5.834133372719888E-3</c:v>
                </c:pt>
                <c:pt idx="1">
                  <c:v>2.902296728454324E-2</c:v>
                </c:pt>
                <c:pt idx="2">
                  <c:v>2.9983014548408536E-2</c:v>
                </c:pt>
                <c:pt idx="3">
                  <c:v>5.775053541097408E-2</c:v>
                </c:pt>
                <c:pt idx="4">
                  <c:v>5.8858282253895576E-2</c:v>
                </c:pt>
                <c:pt idx="5">
                  <c:v>8.692120227457352E-2</c:v>
                </c:pt>
                <c:pt idx="6">
                  <c:v>0.29879624843069197</c:v>
                </c:pt>
                <c:pt idx="7">
                  <c:v>0.43283361642419321</c:v>
                </c:pt>
              </c:numCache>
            </c:numRef>
          </c:val>
          <c:extLst>
            <c:ext xmlns:c16="http://schemas.microsoft.com/office/drawing/2014/chart" uri="{C3380CC4-5D6E-409C-BE32-E72D297353CC}">
              <c16:uniqueId val="{00000000-B58D-4CA0-8339-4678167E2FD3}"/>
            </c:ext>
          </c:extLst>
        </c:ser>
        <c:ser>
          <c:idx val="3"/>
          <c:order val="3"/>
          <c:tx>
            <c:strRef>
              <c:f>présents_sortis_nationalite!$E$3</c:f>
              <c:strCache>
                <c:ptCount val="1"/>
                <c:pt idx="0">
                  <c:v>Migrants still in the accomodation facility by July, 2017
n=4,551</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présents_sortis_nationalite!$A$4:$A$11</c:f>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f>présents_sortis_nationalite!$E$4:$E$11</c:f>
              <c:numCache>
                <c:formatCode>0.0%</c:formatCode>
                <c:ptCount val="8"/>
                <c:pt idx="0">
                  <c:v>4.6143704680290049E-3</c:v>
                </c:pt>
                <c:pt idx="1">
                  <c:v>2.5488903537684026E-2</c:v>
                </c:pt>
                <c:pt idx="2">
                  <c:v>2.7905954735223028E-2</c:v>
                </c:pt>
                <c:pt idx="3">
                  <c:v>6.196440342781806E-2</c:v>
                </c:pt>
                <c:pt idx="4">
                  <c:v>5.2515930564711051E-2</c:v>
                </c:pt>
                <c:pt idx="5">
                  <c:v>6.6359041968798063E-2</c:v>
                </c:pt>
                <c:pt idx="6">
                  <c:v>0.2937815864645133</c:v>
                </c:pt>
                <c:pt idx="7">
                  <c:v>0.46736980883322349</c:v>
                </c:pt>
              </c:numCache>
            </c:numRef>
          </c:val>
          <c:extLst>
            <c:ext xmlns:c16="http://schemas.microsoft.com/office/drawing/2014/chart" uri="{C3380CC4-5D6E-409C-BE32-E72D297353CC}">
              <c16:uniqueId val="{00000001-B58D-4CA0-8339-4678167E2FD3}"/>
            </c:ext>
          </c:extLst>
        </c:ser>
        <c:ser>
          <c:idx val="5"/>
          <c:order val="5"/>
          <c:tx>
            <c:strRef>
              <c:f>présents_sortis_nationalite!$G$3</c:f>
              <c:strCache>
                <c:ptCount val="1"/>
                <c:pt idx="0">
                  <c:v>Migrants who are no longer in the accommodation facility
by July, 2017
n=8,990</c:v>
                </c:pt>
              </c:strCache>
            </c:strRef>
          </c:tx>
          <c:spPr>
            <a:solidFill>
              <a:srgbClr val="CE56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présents_sortis_nationalite!$A$4:$A$11</c:f>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f>présents_sortis_nationalite!$G$4:$G$11</c:f>
              <c:numCache>
                <c:formatCode>0.0%</c:formatCode>
                <c:ptCount val="8"/>
                <c:pt idx="0">
                  <c:v>6.4516129032258064E-3</c:v>
                </c:pt>
                <c:pt idx="1">
                  <c:v>3.0812013348164628E-2</c:v>
                </c:pt>
                <c:pt idx="2">
                  <c:v>3.1034482758620689E-2</c:v>
                </c:pt>
                <c:pt idx="3">
                  <c:v>5.5617352614015569E-2</c:v>
                </c:pt>
                <c:pt idx="4">
                  <c:v>6.2068965517241378E-2</c:v>
                </c:pt>
                <c:pt idx="5">
                  <c:v>9.7330367074527246E-2</c:v>
                </c:pt>
                <c:pt idx="6">
                  <c:v>0.30133481646273635</c:v>
                </c:pt>
                <c:pt idx="7">
                  <c:v>0.41535038932146828</c:v>
                </c:pt>
              </c:numCache>
            </c:numRef>
          </c:val>
          <c:extLst>
            <c:ext xmlns:c16="http://schemas.microsoft.com/office/drawing/2014/chart" uri="{C3380CC4-5D6E-409C-BE32-E72D297353CC}">
              <c16:uniqueId val="{00000002-B58D-4CA0-8339-4678167E2FD3}"/>
            </c:ext>
          </c:extLst>
        </c:ser>
        <c:dLbls>
          <c:dLblPos val="outEnd"/>
          <c:showLegendKey val="0"/>
          <c:showVal val="1"/>
          <c:showCatName val="0"/>
          <c:showSerName val="0"/>
          <c:showPercent val="0"/>
          <c:showBubbleSize val="0"/>
        </c:dLbls>
        <c:gapWidth val="104"/>
        <c:axId val="292161248"/>
        <c:axId val="292161576"/>
        <c:extLst>
          <c:ext xmlns:c15="http://schemas.microsoft.com/office/drawing/2012/chart" uri="{02D57815-91ED-43cb-92C2-25804820EDAC}">
            <c15:filteredBarSeries>
              <c15:ser>
                <c:idx val="0"/>
                <c:order val="0"/>
                <c:tx>
                  <c:strRef>
                    <c:extLst>
                      <c:ext uri="{02D57815-91ED-43cb-92C2-25804820EDAC}">
                        <c15:formulaRef>
                          <c15:sqref>présents_sortis_nationalite!$B$3</c15:sqref>
                        </c15:formulaRef>
                      </c:ext>
                    </c:extLst>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présents_sortis_nationalite!$A$4:$A$11</c15:sqref>
                        </c15:formulaRef>
                      </c:ext>
                    </c:extLst>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extLst>
                      <c:ext uri="{02D57815-91ED-43cb-92C2-25804820EDAC}">
                        <c15:formulaRef>
                          <c15:sqref>présents_sortis_nationalite!$B$4:$B$11</c15:sqref>
                        </c15:formulaRef>
                      </c:ext>
                    </c:extLst>
                    <c:numCache>
                      <c:formatCode>General</c:formatCode>
                      <c:ptCount val="8"/>
                      <c:pt idx="0">
                        <c:v>79</c:v>
                      </c:pt>
                      <c:pt idx="1">
                        <c:v>393</c:v>
                      </c:pt>
                      <c:pt idx="2">
                        <c:v>406</c:v>
                      </c:pt>
                      <c:pt idx="3">
                        <c:v>782</c:v>
                      </c:pt>
                      <c:pt idx="4">
                        <c:v>797</c:v>
                      </c:pt>
                      <c:pt idx="5">
                        <c:v>1177</c:v>
                      </c:pt>
                      <c:pt idx="6">
                        <c:v>4046</c:v>
                      </c:pt>
                      <c:pt idx="7">
                        <c:v>5861</c:v>
                      </c:pt>
                    </c:numCache>
                  </c:numRef>
                </c:val>
                <c:extLst>
                  <c:ext xmlns:c16="http://schemas.microsoft.com/office/drawing/2014/chart" uri="{C3380CC4-5D6E-409C-BE32-E72D297353CC}">
                    <c16:uniqueId val="{00000003-B58D-4CA0-8339-4678167E2FD3}"/>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présents_sortis_nationalite!$D$3</c15:sqref>
                        </c15:formulaRef>
                      </c:ext>
                    </c:extLst>
                    <c:strCache>
                      <c:ptCount val="1"/>
                      <c:pt idx="0">
                        <c:v>Personnes dans le dispositif DA</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présents_sortis_nationalite!$A$4:$A$11</c15:sqref>
                        </c15:formulaRef>
                      </c:ext>
                    </c:extLst>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extLst xmlns:c15="http://schemas.microsoft.com/office/drawing/2012/chart">
                      <c:ext xmlns:c15="http://schemas.microsoft.com/office/drawing/2012/chart" uri="{02D57815-91ED-43cb-92C2-25804820EDAC}">
                        <c15:formulaRef>
                          <c15:sqref>présents_sortis_nationalite!$D$4:$D$11</c15:sqref>
                        </c15:formulaRef>
                      </c:ext>
                    </c:extLst>
                    <c:numCache>
                      <c:formatCode>General</c:formatCode>
                      <c:ptCount val="8"/>
                      <c:pt idx="0">
                        <c:v>21</c:v>
                      </c:pt>
                      <c:pt idx="1">
                        <c:v>116</c:v>
                      </c:pt>
                      <c:pt idx="2">
                        <c:v>127</c:v>
                      </c:pt>
                      <c:pt idx="3">
                        <c:v>282</c:v>
                      </c:pt>
                      <c:pt idx="4">
                        <c:v>239</c:v>
                      </c:pt>
                      <c:pt idx="5">
                        <c:v>302</c:v>
                      </c:pt>
                      <c:pt idx="6">
                        <c:v>1337</c:v>
                      </c:pt>
                      <c:pt idx="7">
                        <c:v>2127</c:v>
                      </c:pt>
                    </c:numCache>
                  </c:numRef>
                </c:val>
                <c:extLst xmlns:c15="http://schemas.microsoft.com/office/drawing/2012/chart">
                  <c:ext xmlns:c16="http://schemas.microsoft.com/office/drawing/2014/chart" uri="{C3380CC4-5D6E-409C-BE32-E72D297353CC}">
                    <c16:uniqueId val="{00000004-B58D-4CA0-8339-4678167E2FD3}"/>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présents_sortis_nationalite!$F$3</c15:sqref>
                        </c15:formulaRef>
                      </c:ext>
                    </c:extLst>
                    <c:strCache>
                      <c:ptCount val="1"/>
                      <c:pt idx="0">
                        <c:v>Personnes perdues de vue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présents_sortis_nationalite!$A$4:$A$11</c15:sqref>
                        </c15:formulaRef>
                      </c:ext>
                    </c:extLst>
                    <c:strCache>
                      <c:ptCount val="8"/>
                      <c:pt idx="0">
                        <c:v>Others</c:v>
                      </c:pt>
                      <c:pt idx="1">
                        <c:v>Near and Middle East</c:v>
                      </c:pt>
                      <c:pt idx="2">
                        <c:v>Ethiopia</c:v>
                      </c:pt>
                      <c:pt idx="3">
                        <c:v>Somalia</c:v>
                      </c:pt>
                      <c:pt idx="4">
                        <c:v>Africa - Others</c:v>
                      </c:pt>
                      <c:pt idx="5">
                        <c:v>Eritrea</c:v>
                      </c:pt>
                      <c:pt idx="6">
                        <c:v>Afghanistan</c:v>
                      </c:pt>
                      <c:pt idx="7">
                        <c:v>Sudan</c:v>
                      </c:pt>
                    </c:strCache>
                  </c:strRef>
                </c:cat>
                <c:val>
                  <c:numRef>
                    <c:extLst xmlns:c15="http://schemas.microsoft.com/office/drawing/2012/chart">
                      <c:ext xmlns:c15="http://schemas.microsoft.com/office/drawing/2012/chart" uri="{02D57815-91ED-43cb-92C2-25804820EDAC}">
                        <c15:formulaRef>
                          <c15:sqref>présents_sortis_nationalite!$F$4:$F$11</c15:sqref>
                        </c15:formulaRef>
                      </c:ext>
                    </c:extLst>
                    <c:numCache>
                      <c:formatCode>General</c:formatCode>
                      <c:ptCount val="8"/>
                      <c:pt idx="0">
                        <c:v>58</c:v>
                      </c:pt>
                      <c:pt idx="1">
                        <c:v>277</c:v>
                      </c:pt>
                      <c:pt idx="2">
                        <c:v>279</c:v>
                      </c:pt>
                      <c:pt idx="3">
                        <c:v>500</c:v>
                      </c:pt>
                      <c:pt idx="4">
                        <c:v>558</c:v>
                      </c:pt>
                      <c:pt idx="5">
                        <c:v>875</c:v>
                      </c:pt>
                      <c:pt idx="6">
                        <c:v>2709</c:v>
                      </c:pt>
                      <c:pt idx="7">
                        <c:v>3734</c:v>
                      </c:pt>
                    </c:numCache>
                  </c:numRef>
                </c:val>
                <c:extLst xmlns:c15="http://schemas.microsoft.com/office/drawing/2012/chart">
                  <c:ext xmlns:c16="http://schemas.microsoft.com/office/drawing/2014/chart" uri="{C3380CC4-5D6E-409C-BE32-E72D297353CC}">
                    <c16:uniqueId val="{00000005-B58D-4CA0-8339-4678167E2FD3}"/>
                  </c:ext>
                </c:extLst>
              </c15:ser>
            </c15:filteredBarSeries>
          </c:ext>
        </c:extLst>
      </c:barChart>
      <c:catAx>
        <c:axId val="292161248"/>
        <c:scaling>
          <c:orientation val="minMax"/>
        </c:scaling>
        <c:delete val="0"/>
        <c:axPos val="l"/>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Citizenship</a:t>
                </a:r>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292161576"/>
        <c:crosses val="autoZero"/>
        <c:auto val="1"/>
        <c:lblAlgn val="ctr"/>
        <c:lblOffset val="100"/>
        <c:noMultiLvlLbl val="0"/>
      </c:catAx>
      <c:valAx>
        <c:axId val="29216157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Frequency (%)</a:t>
                </a:r>
              </a:p>
            </c:rich>
          </c:tx>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292161248"/>
        <c:crosses val="autoZero"/>
        <c:crossBetween val="between"/>
        <c:majorUnit val="0.1"/>
      </c:valAx>
      <c:spPr>
        <a:noFill/>
        <a:ln>
          <a:noFill/>
        </a:ln>
        <a:effectLst/>
      </c:spPr>
    </c:plotArea>
    <c:legend>
      <c:legendPos val="r"/>
      <c:layout>
        <c:manualLayout>
          <c:xMode val="edge"/>
          <c:yMode val="edge"/>
          <c:x val="0.67189932183332579"/>
          <c:y val="4.5126010153336074E-2"/>
          <c:w val="0.32810067816667426"/>
          <c:h val="0.31764271653543308"/>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defRPr>
      </a:pPr>
      <a:endParaRPr lang="hu-H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fr-FR"/>
              <a:t>Migrants directed to </a:t>
            </a:r>
            <a:r>
              <a:rPr lang="fr-FR" baseline="0"/>
              <a:t>regular facilities or granted asylum</a:t>
            </a:r>
            <a:endParaRPr lang="fr-FR"/>
          </a:p>
          <a:p>
            <a:pPr>
              <a:defRPr/>
            </a:pPr>
            <a:r>
              <a:rPr lang="fr-FR"/>
              <a:t>n=5,032</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hu-HU"/>
        </a:p>
      </c:txPr>
    </c:title>
    <c:autoTitleDeleted val="0"/>
    <c:plotArea>
      <c:layout/>
      <c:barChart>
        <c:barDir val="bar"/>
        <c:grouping val="clustered"/>
        <c:varyColors val="0"/>
        <c:ser>
          <c:idx val="1"/>
          <c:order val="1"/>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Procédures!$B$4:$B$7</c:f>
              <c:strCache>
                <c:ptCount val="4"/>
                <c:pt idx="0">
                  <c:v>Directed to minors facilities</c:v>
                </c:pt>
                <c:pt idx="1">
                  <c:v>Directed to an accommodation outside Paris area</c:v>
                </c:pt>
                <c:pt idx="2">
                  <c:v>Directed to the National Reception Scheme</c:v>
                </c:pt>
                <c:pt idx="3">
                  <c:v>International protection</c:v>
                </c:pt>
              </c:strCache>
            </c:strRef>
          </c:cat>
          <c:val>
            <c:numRef>
              <c:f>Procédures!$D$4:$D$7</c:f>
              <c:numCache>
                <c:formatCode>0.0%</c:formatCode>
                <c:ptCount val="4"/>
                <c:pt idx="0">
                  <c:v>4.3720190779014305E-3</c:v>
                </c:pt>
                <c:pt idx="1">
                  <c:v>5.5842607313195548E-2</c:v>
                </c:pt>
                <c:pt idx="2">
                  <c:v>0.79411764705882348</c:v>
                </c:pt>
                <c:pt idx="3">
                  <c:v>0.14566772655007948</c:v>
                </c:pt>
              </c:numCache>
            </c:numRef>
          </c:val>
          <c:extLst>
            <c:ext xmlns:c16="http://schemas.microsoft.com/office/drawing/2014/chart" uri="{C3380CC4-5D6E-409C-BE32-E72D297353CC}">
              <c16:uniqueId val="{00000000-E713-4A77-812F-A98A49D4035E}"/>
            </c:ext>
          </c:extLst>
        </c:ser>
        <c:dLbls>
          <c:dLblPos val="outEnd"/>
          <c:showLegendKey val="0"/>
          <c:showVal val="1"/>
          <c:showCatName val="0"/>
          <c:showSerName val="0"/>
          <c:showPercent val="0"/>
          <c:showBubbleSize val="0"/>
        </c:dLbls>
        <c:gapWidth val="182"/>
        <c:axId val="552731768"/>
        <c:axId val="552732096"/>
        <c:extLst>
          <c:ext xmlns:c15="http://schemas.microsoft.com/office/drawing/2012/chart" uri="{02D57815-91ED-43cb-92C2-25804820EDAC}">
            <c15:filteredBarSeries>
              <c15: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Procédures!$B$4:$B$7</c15:sqref>
                        </c15:formulaRef>
                      </c:ext>
                    </c:extLst>
                    <c:strCache>
                      <c:ptCount val="4"/>
                      <c:pt idx="0">
                        <c:v>Directed to minors facilities</c:v>
                      </c:pt>
                      <c:pt idx="1">
                        <c:v>Directed to an accommodation outside Paris area</c:v>
                      </c:pt>
                      <c:pt idx="2">
                        <c:v>Directed to the National Reception Scheme</c:v>
                      </c:pt>
                      <c:pt idx="3">
                        <c:v>International protection</c:v>
                      </c:pt>
                    </c:strCache>
                  </c:strRef>
                </c:cat>
                <c:val>
                  <c:numRef>
                    <c:extLst>
                      <c:ext uri="{02D57815-91ED-43cb-92C2-25804820EDAC}">
                        <c15:formulaRef>
                          <c15:sqref>Procédures!$C$4:$C$7</c15:sqref>
                        </c15:formulaRef>
                      </c:ext>
                    </c:extLst>
                    <c:numCache>
                      <c:formatCode>General</c:formatCode>
                      <c:ptCount val="4"/>
                      <c:pt idx="0">
                        <c:v>22</c:v>
                      </c:pt>
                      <c:pt idx="1">
                        <c:v>281</c:v>
                      </c:pt>
                      <c:pt idx="2">
                        <c:v>3996</c:v>
                      </c:pt>
                      <c:pt idx="3">
                        <c:v>733</c:v>
                      </c:pt>
                    </c:numCache>
                  </c:numRef>
                </c:val>
                <c:extLst>
                  <c:ext xmlns:c16="http://schemas.microsoft.com/office/drawing/2014/chart" uri="{C3380CC4-5D6E-409C-BE32-E72D297353CC}">
                    <c16:uniqueId val="{00000001-E713-4A77-812F-A98A49D4035E}"/>
                  </c:ext>
                </c:extLst>
              </c15:ser>
            </c15:filteredBarSeries>
          </c:ext>
        </c:extLst>
      </c:barChart>
      <c:catAx>
        <c:axId val="552731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552732096"/>
        <c:crosses val="autoZero"/>
        <c:auto val="1"/>
        <c:lblAlgn val="ctr"/>
        <c:lblOffset val="100"/>
        <c:noMultiLvlLbl val="0"/>
      </c:catAx>
      <c:valAx>
        <c:axId val="55273209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552731768"/>
        <c:crosses val="autoZero"/>
        <c:crossBetween val="between"/>
        <c:majorUnit val="0.2"/>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defRPr>
      </a:pPr>
      <a:endParaRPr lang="hu-H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fr-FR"/>
              <a:t>Migrants who have left before the end of the administrative process</a:t>
            </a:r>
          </a:p>
          <a:p>
            <a:pPr>
              <a:defRPr/>
            </a:pPr>
            <a:r>
              <a:rPr lang="fr-FR"/>
              <a:t>n=4,501</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hu-HU"/>
        </a:p>
      </c:txPr>
    </c:title>
    <c:autoTitleDeleted val="0"/>
    <c:plotArea>
      <c:layout/>
      <c:barChart>
        <c:barDir val="bar"/>
        <c:grouping val="clustered"/>
        <c:varyColors val="0"/>
        <c:ser>
          <c:idx val="1"/>
          <c:order val="1"/>
          <c:tx>
            <c:strRef>
              <c:f>Procédures!$D$1</c:f>
              <c:strCache>
                <c:ptCount val="1"/>
                <c:pt idx="0">
                  <c:v>%</c:v>
                </c:pt>
              </c:strCache>
            </c:strRef>
          </c:tx>
          <c:spPr>
            <a:solidFill>
              <a:srgbClr val="CE565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Procédures!$B$2:$B$3</c:f>
              <c:strCache>
                <c:ptCount val="2"/>
                <c:pt idx="0">
                  <c:v>Excluded</c:v>
                </c:pt>
                <c:pt idx="1">
                  <c:v>Voluntarily leaving</c:v>
                </c:pt>
              </c:strCache>
            </c:strRef>
          </c:cat>
          <c:val>
            <c:numRef>
              <c:f>Procédures!$D$2:$D$3</c:f>
              <c:numCache>
                <c:formatCode>0.0%</c:formatCode>
                <c:ptCount val="2"/>
                <c:pt idx="0">
                  <c:v>8.5314374583425903E-2</c:v>
                </c:pt>
                <c:pt idx="1">
                  <c:v>0.91468562541657406</c:v>
                </c:pt>
              </c:numCache>
            </c:numRef>
          </c:val>
          <c:extLst>
            <c:ext xmlns:c16="http://schemas.microsoft.com/office/drawing/2014/chart" uri="{C3380CC4-5D6E-409C-BE32-E72D297353CC}">
              <c16:uniqueId val="{00000000-CFD0-4D79-8823-4D90ECFAF0B3}"/>
            </c:ext>
          </c:extLst>
        </c:ser>
        <c:dLbls>
          <c:dLblPos val="outEnd"/>
          <c:showLegendKey val="0"/>
          <c:showVal val="1"/>
          <c:showCatName val="0"/>
          <c:showSerName val="0"/>
          <c:showPercent val="0"/>
          <c:showBubbleSize val="0"/>
        </c:dLbls>
        <c:gapWidth val="182"/>
        <c:axId val="552731768"/>
        <c:axId val="552732096"/>
        <c:extLst>
          <c:ext xmlns:c15="http://schemas.microsoft.com/office/drawing/2012/chart" uri="{02D57815-91ED-43cb-92C2-25804820EDAC}">
            <c15:filteredBarSeries>
              <c15:ser>
                <c:idx val="0"/>
                <c:order val="0"/>
                <c:tx>
                  <c:strRef>
                    <c:extLst>
                      <c:ext uri="{02D57815-91ED-43cb-92C2-25804820EDAC}">
                        <c15:formulaRef>
                          <c15:sqref>Procédures!$C$1</c15:sqref>
                        </c15:formulaRef>
                      </c:ext>
                    </c:extLst>
                    <c:strCache>
                      <c:ptCount val="1"/>
                      <c:pt idx="0">
                        <c:v>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Procédures!$B$2:$B$3</c15:sqref>
                        </c15:formulaRef>
                      </c:ext>
                    </c:extLst>
                    <c:strCache>
                      <c:ptCount val="2"/>
                      <c:pt idx="0">
                        <c:v>Excluded</c:v>
                      </c:pt>
                      <c:pt idx="1">
                        <c:v>Voluntarily leaving</c:v>
                      </c:pt>
                    </c:strCache>
                  </c:strRef>
                </c:cat>
                <c:val>
                  <c:numRef>
                    <c:extLst>
                      <c:ext uri="{02D57815-91ED-43cb-92C2-25804820EDAC}">
                        <c15:formulaRef>
                          <c15:sqref>Procédures!$C$2:$C$3</c15:sqref>
                        </c15:formulaRef>
                      </c:ext>
                    </c:extLst>
                    <c:numCache>
                      <c:formatCode>General</c:formatCode>
                      <c:ptCount val="2"/>
                      <c:pt idx="0">
                        <c:v>384</c:v>
                      </c:pt>
                      <c:pt idx="1">
                        <c:v>4117</c:v>
                      </c:pt>
                    </c:numCache>
                  </c:numRef>
                </c:val>
                <c:extLst>
                  <c:ext xmlns:c16="http://schemas.microsoft.com/office/drawing/2014/chart" uri="{C3380CC4-5D6E-409C-BE32-E72D297353CC}">
                    <c16:uniqueId val="{00000001-CFD0-4D79-8823-4D90ECFAF0B3}"/>
                  </c:ext>
                </c:extLst>
              </c15:ser>
            </c15:filteredBarSeries>
          </c:ext>
        </c:extLst>
      </c:barChart>
      <c:catAx>
        <c:axId val="552731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552732096"/>
        <c:crosses val="autoZero"/>
        <c:auto val="1"/>
        <c:lblAlgn val="ctr"/>
        <c:lblOffset val="100"/>
        <c:noMultiLvlLbl val="0"/>
      </c:catAx>
      <c:valAx>
        <c:axId val="55273209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5527317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defRPr>
      </a:pPr>
      <a:endParaRPr lang="hu-H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Sexe!$A$4</c:f>
              <c:strCache>
                <c:ptCount val="1"/>
                <c:pt idx="0">
                  <c:v>Male</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Sexe!$B$3:$G$3</c:f>
              <c:strCache>
                <c:ptCount val="3"/>
                <c:pt idx="0">
                  <c:v>Migrants who have left before the end of the administrative process
n=4,448</c:v>
                </c:pt>
                <c:pt idx="1">
                  <c:v>Migrants directed to regular facilities or granted asylum
n=5,015</c:v>
                </c:pt>
                <c:pt idx="2">
                  <c:v>Total
n=9,463</c:v>
                </c:pt>
              </c:strCache>
            </c:strRef>
          </c:cat>
          <c:val>
            <c:numRef>
              <c:f>Sexe!$B$4:$G$4</c:f>
              <c:numCache>
                <c:formatCode>0.0%</c:formatCode>
                <c:ptCount val="3"/>
                <c:pt idx="0">
                  <c:v>0.94874100719424459</c:v>
                </c:pt>
                <c:pt idx="1">
                  <c:v>0.96350947158524425</c:v>
                </c:pt>
                <c:pt idx="2">
                  <c:v>0.95656768466659625</c:v>
                </c:pt>
              </c:numCache>
            </c:numRef>
          </c:val>
          <c:extLst xmlns:c15="http://schemas.microsoft.com/office/drawing/2012/chart">
            <c:ext xmlns:c16="http://schemas.microsoft.com/office/drawing/2014/chart" uri="{C3380CC4-5D6E-409C-BE32-E72D297353CC}">
              <c16:uniqueId val="{00000000-5B04-4D70-BAFE-CCE8774464A9}"/>
            </c:ext>
          </c:extLst>
        </c:ser>
        <c:ser>
          <c:idx val="1"/>
          <c:order val="1"/>
          <c:tx>
            <c:strRef>
              <c:f>Sexe!$A$5</c:f>
              <c:strCache>
                <c:ptCount val="1"/>
                <c:pt idx="0">
                  <c:v>Female</c:v>
                </c:pt>
              </c:strCache>
            </c:strRef>
          </c:tx>
          <c:spPr>
            <a:solidFill>
              <a:srgbClr val="CE56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Sexe!$B$3:$G$3</c:f>
              <c:strCache>
                <c:ptCount val="3"/>
                <c:pt idx="0">
                  <c:v>Migrants who have left before the end of the administrative process
n=4,448</c:v>
                </c:pt>
                <c:pt idx="1">
                  <c:v>Migrants directed to regular facilities or granted asylum
n=5,015</c:v>
                </c:pt>
                <c:pt idx="2">
                  <c:v>Total
n=9,463</c:v>
                </c:pt>
              </c:strCache>
            </c:strRef>
          </c:cat>
          <c:val>
            <c:numRef>
              <c:f>Sexe!$B$5:$G$5</c:f>
              <c:numCache>
                <c:formatCode>0.0%</c:formatCode>
                <c:ptCount val="3"/>
                <c:pt idx="0">
                  <c:v>5.1258992805755396E-2</c:v>
                </c:pt>
                <c:pt idx="1">
                  <c:v>3.6490528414755731E-2</c:v>
                </c:pt>
                <c:pt idx="2">
                  <c:v>4.3432315333403783E-2</c:v>
                </c:pt>
              </c:numCache>
            </c:numRef>
          </c:val>
          <c:extLst>
            <c:ext xmlns:c16="http://schemas.microsoft.com/office/drawing/2014/chart" uri="{C3380CC4-5D6E-409C-BE32-E72D297353CC}">
              <c16:uniqueId val="{00000001-5B04-4D70-BAFE-CCE8774464A9}"/>
            </c:ext>
          </c:extLst>
        </c:ser>
        <c:dLbls>
          <c:showLegendKey val="0"/>
          <c:showVal val="1"/>
          <c:showCatName val="0"/>
          <c:showSerName val="0"/>
          <c:showPercent val="0"/>
          <c:showBubbleSize val="0"/>
        </c:dLbls>
        <c:gapWidth val="219"/>
        <c:overlap val="100"/>
        <c:axId val="442226976"/>
        <c:axId val="442228288"/>
        <c:extLst/>
      </c:barChart>
      <c:catAx>
        <c:axId val="442226976"/>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Gender</a:t>
                </a:r>
              </a:p>
            </c:rich>
          </c:tx>
          <c:layout>
            <c:manualLayout>
              <c:xMode val="edge"/>
              <c:yMode val="edge"/>
              <c:x val="0.46769486049766851"/>
              <c:y val="0.78752491817911341"/>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42228288"/>
        <c:crosses val="autoZero"/>
        <c:auto val="1"/>
        <c:lblAlgn val="ctr"/>
        <c:lblOffset val="100"/>
        <c:noMultiLvlLbl val="0"/>
      </c:catAx>
      <c:valAx>
        <c:axId val="44222828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Frequency (%)</a:t>
                </a:r>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42226976"/>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solidFill>
            <a:sysClr val="windowText" lastClr="000000"/>
          </a:solidFill>
        </a:defRPr>
      </a:pPr>
      <a:endParaRPr lang="hu-HU"/>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Âge!$A$4</c:f>
              <c:strCache>
                <c:ptCount val="1"/>
                <c:pt idx="0">
                  <c:v>&lt;18</c:v>
                </c:pt>
              </c:strCache>
            </c:strRef>
          </c:tx>
          <c:spPr>
            <a:solidFill>
              <a:srgbClr val="CE5650"/>
            </a:solidFill>
            <a:ln>
              <a:noFill/>
            </a:ln>
            <a:effectLst/>
          </c:spPr>
          <c:invertIfNegative val="0"/>
          <c:dLbls>
            <c:dLbl>
              <c:idx val="0"/>
              <c:layout>
                <c:manualLayout>
                  <c:x val="4.3802014892685062E-3"/>
                  <c:y val="-4.16666666666666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66E-426B-8F46-7631627161B5}"/>
                </c:ext>
              </c:extLst>
            </c:dLbl>
            <c:dLbl>
              <c:idx val="1"/>
              <c:layout>
                <c:manualLayout>
                  <c:x val="6.5703022339027592E-3"/>
                  <c:y val="-6.018518518518518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66E-426B-8F46-7631627161B5}"/>
                </c:ext>
              </c:extLst>
            </c:dLbl>
            <c:dLbl>
              <c:idx val="2"/>
              <c:layout>
                <c:manualLayout>
                  <c:x val="4.3802014892683457E-3"/>
                  <c:y val="-5.092592592592592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66E-426B-8F46-7631627161B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Âge!$B$3:$G$3</c:f>
              <c:strCache>
                <c:ptCount val="3"/>
                <c:pt idx="0">
                  <c:v>Migrants who have left before the end of the administrative process
n=4,021</c:v>
                </c:pt>
                <c:pt idx="1">
                  <c:v>Migrants directed to regular facilities or granted asylum
n=4,882</c:v>
                </c:pt>
                <c:pt idx="2">
                  <c:v>Total
n=8,903</c:v>
                </c:pt>
              </c:strCache>
            </c:strRef>
          </c:cat>
          <c:val>
            <c:numRef>
              <c:f>Âge!$B$4:$G$4</c:f>
              <c:numCache>
                <c:formatCode>0.0%</c:formatCode>
                <c:ptCount val="3"/>
                <c:pt idx="0">
                  <c:v>2.4372046754538673E-2</c:v>
                </c:pt>
                <c:pt idx="1">
                  <c:v>1.1675542810323639E-2</c:v>
                </c:pt>
                <c:pt idx="2">
                  <c:v>1.7409861844322139E-2</c:v>
                </c:pt>
              </c:numCache>
            </c:numRef>
          </c:val>
          <c:extLst xmlns:c15="http://schemas.microsoft.com/office/drawing/2012/chart">
            <c:ext xmlns:c16="http://schemas.microsoft.com/office/drawing/2014/chart" uri="{C3380CC4-5D6E-409C-BE32-E72D297353CC}">
              <c16:uniqueId val="{00000003-166E-426B-8F46-7631627161B5}"/>
            </c:ext>
          </c:extLst>
        </c:ser>
        <c:ser>
          <c:idx val="1"/>
          <c:order val="1"/>
          <c:tx>
            <c:strRef>
              <c:f>Âge!$A$5</c:f>
              <c:strCache>
                <c:ptCount val="1"/>
                <c:pt idx="0">
                  <c:v>18-24</c:v>
                </c:pt>
              </c:strCache>
            </c:strRef>
          </c:tx>
          <c:spPr>
            <a:solidFill>
              <a:schemeClr val="accent1">
                <a:lumMod val="20000"/>
                <a:lumOff val="80000"/>
              </a:schemeClr>
            </a:solidFill>
            <a:ln>
              <a:noFill/>
            </a:ln>
            <a:effectLst/>
          </c:spPr>
          <c:invertIfNegative val="0"/>
          <c:dLbls>
            <c:dLbl>
              <c:idx val="0"/>
              <c:layout>
                <c:manualLayout>
                  <c:x val="-8.7604029785370123E-3"/>
                  <c:y val="4.629629629629586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166E-426B-8F46-7631627161B5}"/>
                </c:ext>
              </c:extLst>
            </c:dLbl>
            <c:dLbl>
              <c:idx val="1"/>
              <c:layout>
                <c:manualLayout>
                  <c:x val="-2.1901007446343333E-3"/>
                  <c:y val="-3.240740740740740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66E-426B-8F46-7631627161B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Âge!$B$3:$G$3</c:f>
              <c:strCache>
                <c:ptCount val="3"/>
                <c:pt idx="0">
                  <c:v>Migrants who have left before the end of the administrative process
n=4,021</c:v>
                </c:pt>
                <c:pt idx="1">
                  <c:v>Migrants directed to regular facilities or granted asylum
n=4,882</c:v>
                </c:pt>
                <c:pt idx="2">
                  <c:v>Total
n=8,903</c:v>
                </c:pt>
              </c:strCache>
            </c:strRef>
          </c:cat>
          <c:val>
            <c:numRef>
              <c:f>Âge!$B$5:$G$5</c:f>
              <c:numCache>
                <c:formatCode>0.0%</c:formatCode>
                <c:ptCount val="3"/>
                <c:pt idx="0">
                  <c:v>0.44516289480228799</c:v>
                </c:pt>
                <c:pt idx="1">
                  <c:v>0.50880786562884062</c:v>
                </c:pt>
                <c:pt idx="2">
                  <c:v>0.48006290014601821</c:v>
                </c:pt>
              </c:numCache>
            </c:numRef>
          </c:val>
          <c:extLst>
            <c:ext xmlns:c16="http://schemas.microsoft.com/office/drawing/2014/chart" uri="{C3380CC4-5D6E-409C-BE32-E72D297353CC}">
              <c16:uniqueId val="{00000006-166E-426B-8F46-7631627161B5}"/>
            </c:ext>
          </c:extLst>
        </c:ser>
        <c:ser>
          <c:idx val="2"/>
          <c:order val="2"/>
          <c:tx>
            <c:strRef>
              <c:f>Âge!$A$6</c:f>
              <c:strCache>
                <c:ptCount val="1"/>
                <c:pt idx="0">
                  <c:v>25-29</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Âge!$B$3:$G$3</c:f>
              <c:strCache>
                <c:ptCount val="3"/>
                <c:pt idx="0">
                  <c:v>Migrants who have left before the end of the administrative process
n=4,021</c:v>
                </c:pt>
                <c:pt idx="1">
                  <c:v>Migrants directed to regular facilities or granted asylum
n=4,882</c:v>
                </c:pt>
                <c:pt idx="2">
                  <c:v>Total
n=8,903</c:v>
                </c:pt>
              </c:strCache>
            </c:strRef>
          </c:cat>
          <c:val>
            <c:numRef>
              <c:f>Âge!$B$6:$G$6</c:f>
              <c:numCache>
                <c:formatCode>0.0%</c:formatCode>
                <c:ptCount val="3"/>
                <c:pt idx="0">
                  <c:v>0.34991295697587665</c:v>
                </c:pt>
                <c:pt idx="1">
                  <c:v>0.3121671446128636</c:v>
                </c:pt>
                <c:pt idx="2">
                  <c:v>0.32921487139166572</c:v>
                </c:pt>
              </c:numCache>
            </c:numRef>
          </c:val>
          <c:extLst xmlns:c15="http://schemas.microsoft.com/office/drawing/2012/chart">
            <c:ext xmlns:c16="http://schemas.microsoft.com/office/drawing/2014/chart" uri="{C3380CC4-5D6E-409C-BE32-E72D297353CC}">
              <c16:uniqueId val="{00000007-166E-426B-8F46-7631627161B5}"/>
            </c:ext>
          </c:extLst>
        </c:ser>
        <c:ser>
          <c:idx val="3"/>
          <c:order val="3"/>
          <c:tx>
            <c:strRef>
              <c:f>Âge!$A$7</c:f>
              <c:strCache>
                <c:ptCount val="1"/>
                <c:pt idx="0">
                  <c:v>30-34</c:v>
                </c:pt>
              </c:strCache>
            </c:strRef>
          </c:tx>
          <c:spPr>
            <a:solidFill>
              <a:schemeClr val="accent1">
                <a:lumMod val="60000"/>
                <a:lumOff val="40000"/>
              </a:schemeClr>
            </a:solidFill>
            <a:ln>
              <a:noFill/>
            </a:ln>
            <a:effectLst/>
          </c:spPr>
          <c:invertIfNegative val="0"/>
          <c:dLbls>
            <c:dLbl>
              <c:idx val="0"/>
              <c:layout>
                <c:manualLayout>
                  <c:x val="-4.0151383152756879E-17"/>
                  <c:y val="-9.259259259259258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166E-426B-8F46-7631627161B5}"/>
                </c:ext>
              </c:extLst>
            </c:dLbl>
            <c:dLbl>
              <c:idx val="1"/>
              <c:layout>
                <c:manualLayout>
                  <c:x val="-2.1901007446343333E-3"/>
                  <c:y val="9.259259259259258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166E-426B-8F46-7631627161B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Âge!$B$3:$G$3</c:f>
              <c:strCache>
                <c:ptCount val="3"/>
                <c:pt idx="0">
                  <c:v>Migrants who have left before the end of the administrative process
n=4,021</c:v>
                </c:pt>
                <c:pt idx="1">
                  <c:v>Migrants directed to regular facilities or granted asylum
n=4,882</c:v>
                </c:pt>
                <c:pt idx="2">
                  <c:v>Total
n=8,903</c:v>
                </c:pt>
              </c:strCache>
            </c:strRef>
          </c:cat>
          <c:val>
            <c:numRef>
              <c:f>Âge!$B$7:$G$7</c:f>
              <c:numCache>
                <c:formatCode>0.0%</c:formatCode>
                <c:ptCount val="3"/>
                <c:pt idx="0">
                  <c:v>0.10146729669236508</c:v>
                </c:pt>
                <c:pt idx="1">
                  <c:v>9.8115526423596888E-2</c:v>
                </c:pt>
                <c:pt idx="2">
                  <c:v>9.9629338425249916E-2</c:v>
                </c:pt>
              </c:numCache>
            </c:numRef>
          </c:val>
          <c:extLst>
            <c:ext xmlns:c16="http://schemas.microsoft.com/office/drawing/2014/chart" uri="{C3380CC4-5D6E-409C-BE32-E72D297353CC}">
              <c16:uniqueId val="{0000000A-166E-426B-8F46-7631627161B5}"/>
            </c:ext>
          </c:extLst>
        </c:ser>
        <c:ser>
          <c:idx val="4"/>
          <c:order val="4"/>
          <c:tx>
            <c:strRef>
              <c:f>Âge!$A$8</c:f>
              <c:strCache>
                <c:ptCount val="1"/>
                <c:pt idx="0">
                  <c:v>&gt;34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hu-HU"/>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Âge!$B$3:$G$3</c:f>
              <c:strCache>
                <c:ptCount val="3"/>
                <c:pt idx="0">
                  <c:v>Migrants who have left before the end of the administrative process
n=4,021</c:v>
                </c:pt>
                <c:pt idx="1">
                  <c:v>Migrants directed to regular facilities or granted asylum
n=4,882</c:v>
                </c:pt>
                <c:pt idx="2">
                  <c:v>Total
n=8,903</c:v>
                </c:pt>
              </c:strCache>
            </c:strRef>
          </c:cat>
          <c:val>
            <c:numRef>
              <c:f>Âge!$B$8:$G$8</c:f>
              <c:numCache>
                <c:formatCode>0.0%</c:formatCode>
                <c:ptCount val="3"/>
                <c:pt idx="0">
                  <c:v>7.9084804774931614E-2</c:v>
                </c:pt>
                <c:pt idx="1">
                  <c:v>6.9233920524375256E-2</c:v>
                </c:pt>
                <c:pt idx="2">
                  <c:v>7.3683028192744013E-2</c:v>
                </c:pt>
              </c:numCache>
            </c:numRef>
          </c:val>
          <c:extLst xmlns:c15="http://schemas.microsoft.com/office/drawing/2012/chart">
            <c:ext xmlns:c16="http://schemas.microsoft.com/office/drawing/2014/chart" uri="{C3380CC4-5D6E-409C-BE32-E72D297353CC}">
              <c16:uniqueId val="{0000000B-166E-426B-8F46-7631627161B5}"/>
            </c:ext>
          </c:extLst>
        </c:ser>
        <c:dLbls>
          <c:showLegendKey val="0"/>
          <c:showVal val="1"/>
          <c:showCatName val="0"/>
          <c:showSerName val="0"/>
          <c:showPercent val="0"/>
          <c:showBubbleSize val="0"/>
        </c:dLbls>
        <c:gapWidth val="219"/>
        <c:overlap val="100"/>
        <c:axId val="441543936"/>
        <c:axId val="441544264"/>
        <c:extLst/>
      </c:barChart>
      <c:catAx>
        <c:axId val="441543936"/>
        <c:scaling>
          <c:orientation val="minMax"/>
        </c:scaling>
        <c:delete val="0"/>
        <c:axPos val="b"/>
        <c:title>
          <c:tx>
            <c:rich>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dirty="0"/>
                  <a:t>Age at the entry in the emergency accommodation</a:t>
                </a:r>
              </a:p>
            </c:rich>
          </c:tx>
          <c:layout>
            <c:manualLayout>
              <c:xMode val="edge"/>
              <c:yMode val="edge"/>
              <c:x val="0.28594279247422788"/>
              <c:y val="0.78937890508777153"/>
            </c:manualLayout>
          </c:layout>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41544264"/>
        <c:crosses val="autoZero"/>
        <c:auto val="1"/>
        <c:lblAlgn val="ctr"/>
        <c:lblOffset val="100"/>
        <c:noMultiLvlLbl val="0"/>
      </c:catAx>
      <c:valAx>
        <c:axId val="441544264"/>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r>
                  <a:rPr lang="en-US" b="1"/>
                  <a:t>Frenquency (%)</a:t>
                </a:r>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hu-HU"/>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crossAx val="441543936"/>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hu-H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defRPr>
      </a:pPr>
      <a:endParaRPr lang="hu-H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5BF2D2-54FC-4A5F-AB2A-620A8C631B05}" type="datetimeFigureOut">
              <a:rPr lang="fr-FR" smtClean="0"/>
              <a:t>04/09/2019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23D5F-DB36-45C8-AF80-BB6F74494A9F}" type="slidenum">
              <a:rPr lang="fr-FR" smtClean="0"/>
              <a:t>‹#›</a:t>
            </a:fld>
            <a:endParaRPr lang="fr-FR"/>
          </a:p>
        </p:txBody>
      </p:sp>
    </p:spTree>
    <p:extLst>
      <p:ext uri="{BB962C8B-B14F-4D97-AF65-F5344CB8AC3E}">
        <p14:creationId xmlns:p14="http://schemas.microsoft.com/office/powerpoint/2010/main" val="929490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EAA030D3-BC91-499A-A27B-4B4F7D815C71}" type="datetimeFigureOut">
              <a:rPr lang="fr-FR" smtClean="0"/>
              <a:t>04/09/2019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95C0F99-F68D-4E6C-A176-E81DD71F18B0}" type="slidenum">
              <a:rPr lang="fr-FR" smtClean="0"/>
              <a:t>‹#›</a:t>
            </a:fld>
            <a:endParaRPr lang="fr-F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010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AA030D3-BC91-499A-A27B-4B4F7D815C71}" type="datetimeFigureOut">
              <a:rPr lang="fr-FR" smtClean="0"/>
              <a:t>04/09/2019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95C0F99-F68D-4E6C-A176-E81DD71F18B0}" type="slidenum">
              <a:rPr lang="fr-FR" smtClean="0"/>
              <a:t>‹#›</a:t>
            </a:fld>
            <a:endParaRPr lang="fr-FR"/>
          </a:p>
        </p:txBody>
      </p:sp>
    </p:spTree>
    <p:extLst>
      <p:ext uri="{BB962C8B-B14F-4D97-AF65-F5344CB8AC3E}">
        <p14:creationId xmlns:p14="http://schemas.microsoft.com/office/powerpoint/2010/main" val="353521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AA030D3-BC91-499A-A27B-4B4F7D815C71}" type="datetimeFigureOut">
              <a:rPr lang="fr-FR" smtClean="0"/>
              <a:t>04/09/2019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95C0F99-F68D-4E6C-A176-E81DD71F18B0}" type="slidenum">
              <a:rPr lang="fr-FR" smtClean="0"/>
              <a:t>‹#›</a:t>
            </a:fld>
            <a:endParaRPr lang="fr-F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4054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AA030D3-BC91-499A-A27B-4B4F7D815C71}" type="datetimeFigureOut">
              <a:rPr lang="fr-FR" smtClean="0"/>
              <a:t>04/09/2019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95C0F99-F68D-4E6C-A176-E81DD71F18B0}" type="slidenum">
              <a:rPr lang="fr-FR" smtClean="0"/>
              <a:t>‹#›</a:t>
            </a:fld>
            <a:endParaRPr lang="fr-FR"/>
          </a:p>
        </p:txBody>
      </p:sp>
    </p:spTree>
    <p:extLst>
      <p:ext uri="{BB962C8B-B14F-4D97-AF65-F5344CB8AC3E}">
        <p14:creationId xmlns:p14="http://schemas.microsoft.com/office/powerpoint/2010/main" val="2619737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AA030D3-BC91-499A-A27B-4B4F7D815C71}" type="datetimeFigureOut">
              <a:rPr lang="fr-FR" smtClean="0"/>
              <a:t>04/09/2019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95C0F99-F68D-4E6C-A176-E81DD71F18B0}" type="slidenum">
              <a:rPr lang="fr-FR" smtClean="0"/>
              <a:t>‹#›</a:t>
            </a:fld>
            <a:endParaRPr lang="fr-F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776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AA030D3-BC91-499A-A27B-4B4F7D815C71}" type="datetimeFigureOut">
              <a:rPr lang="fr-FR" smtClean="0"/>
              <a:t>04/09/2019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95C0F99-F68D-4E6C-A176-E81DD71F18B0}" type="slidenum">
              <a:rPr lang="fr-FR" smtClean="0"/>
              <a:t>‹#›</a:t>
            </a:fld>
            <a:endParaRPr lang="fr-FR"/>
          </a:p>
        </p:txBody>
      </p:sp>
    </p:spTree>
    <p:extLst>
      <p:ext uri="{BB962C8B-B14F-4D97-AF65-F5344CB8AC3E}">
        <p14:creationId xmlns:p14="http://schemas.microsoft.com/office/powerpoint/2010/main" val="3963782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a:t>Cliquez pour modifier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AA030D3-BC91-499A-A27B-4B4F7D815C71}" type="datetimeFigureOut">
              <a:rPr lang="fr-FR" smtClean="0"/>
              <a:t>04/09/2019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95C0F99-F68D-4E6C-A176-E81DD71F18B0}" type="slidenum">
              <a:rPr lang="fr-FR" smtClean="0"/>
              <a:t>‹#›</a:t>
            </a:fld>
            <a:endParaRPr lang="fr-FR"/>
          </a:p>
        </p:txBody>
      </p:sp>
    </p:spTree>
    <p:extLst>
      <p:ext uri="{BB962C8B-B14F-4D97-AF65-F5344CB8AC3E}">
        <p14:creationId xmlns:p14="http://schemas.microsoft.com/office/powerpoint/2010/main" val="2490705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AA030D3-BC91-499A-A27B-4B4F7D815C71}" type="datetimeFigureOut">
              <a:rPr lang="fr-FR" smtClean="0"/>
              <a:t>04/09/2019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95C0F99-F68D-4E6C-A176-E81DD71F18B0}" type="slidenum">
              <a:rPr lang="fr-FR" smtClean="0"/>
              <a:t>‹#›</a:t>
            </a:fld>
            <a:endParaRPr lang="fr-FR"/>
          </a:p>
        </p:txBody>
      </p:sp>
    </p:spTree>
    <p:extLst>
      <p:ext uri="{BB962C8B-B14F-4D97-AF65-F5344CB8AC3E}">
        <p14:creationId xmlns:p14="http://schemas.microsoft.com/office/powerpoint/2010/main" val="404974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030D3-BC91-499A-A27B-4B4F7D815C71}" type="datetimeFigureOut">
              <a:rPr lang="fr-FR" smtClean="0"/>
              <a:t>04/09/2019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95C0F99-F68D-4E6C-A176-E81DD71F18B0}" type="slidenum">
              <a:rPr lang="fr-FR" smtClean="0"/>
              <a:t>‹#›</a:t>
            </a:fld>
            <a:endParaRPr lang="fr-FR"/>
          </a:p>
        </p:txBody>
      </p:sp>
    </p:spTree>
    <p:extLst>
      <p:ext uri="{BB962C8B-B14F-4D97-AF65-F5344CB8AC3E}">
        <p14:creationId xmlns:p14="http://schemas.microsoft.com/office/powerpoint/2010/main" val="3536703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AA030D3-BC91-499A-A27B-4B4F7D815C71}" type="datetimeFigureOut">
              <a:rPr lang="fr-FR" smtClean="0"/>
              <a:t>04/09/2019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95C0F99-F68D-4E6C-A176-E81DD71F18B0}" type="slidenum">
              <a:rPr lang="fr-FR" smtClean="0"/>
              <a:t>‹#›</a:t>
            </a:fld>
            <a:endParaRPr lang="fr-FR"/>
          </a:p>
        </p:txBody>
      </p:sp>
    </p:spTree>
    <p:extLst>
      <p:ext uri="{BB962C8B-B14F-4D97-AF65-F5344CB8AC3E}">
        <p14:creationId xmlns:p14="http://schemas.microsoft.com/office/powerpoint/2010/main" val="2546037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AA030D3-BC91-499A-A27B-4B4F7D815C71}" type="datetimeFigureOut">
              <a:rPr lang="fr-FR" smtClean="0"/>
              <a:t>04/09/2019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95C0F99-F68D-4E6C-A176-E81DD71F18B0}" type="slidenum">
              <a:rPr lang="fr-FR" smtClean="0"/>
              <a:t>‹#›</a:t>
            </a:fld>
            <a:endParaRPr lang="fr-F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8101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AA030D3-BC91-499A-A27B-4B4F7D815C71}" type="datetimeFigureOut">
              <a:rPr lang="fr-FR" smtClean="0"/>
              <a:t>04/09/2019</a:t>
            </a:fld>
            <a:endParaRPr lang="fr-F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95C0F99-F68D-4E6C-A176-E81DD71F18B0}" type="slidenum">
              <a:rPr lang="fr-FR" smtClean="0"/>
              <a:t>‹#›</a:t>
            </a:fld>
            <a:endParaRPr lang="fr-F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7554018"/>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618EBB74-DB04-4164-BEFE-5A156B8D4BE5}"/>
              </a:ext>
            </a:extLst>
          </p:cNvPr>
          <p:cNvSpPr txBox="1">
            <a:spLocks/>
          </p:cNvSpPr>
          <p:nvPr/>
        </p:nvSpPr>
        <p:spPr>
          <a:xfrm>
            <a:off x="731520" y="989325"/>
            <a:ext cx="10828020" cy="1662944"/>
          </a:xfrm>
          <a:prstGeom prst="rect">
            <a:avLst/>
          </a:prstGeom>
        </p:spPr>
        <p:txBody>
          <a:bodyPr>
            <a:no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lnSpc>
                <a:spcPct val="170000"/>
              </a:lnSpc>
              <a:spcBef>
                <a:spcPts val="1800"/>
              </a:spcBef>
              <a:spcAft>
                <a:spcPts val="1200"/>
              </a:spcAft>
            </a:pPr>
            <a:r>
              <a:rPr lang="en-US" sz="3200" b="1" dirty="0"/>
              <a:t>Profile and future of migrants in Paris emergency camps</a:t>
            </a:r>
            <a:br>
              <a:rPr lang="en-US" sz="3200" b="1" dirty="0"/>
            </a:br>
            <a:r>
              <a:rPr lang="fr-FR" sz="3200" b="1" dirty="0"/>
              <a:t>(JUNE 2015 - NOVEMBER 2016)</a:t>
            </a:r>
            <a:endParaRPr lang="fr-FR" sz="3200" dirty="0"/>
          </a:p>
        </p:txBody>
      </p:sp>
      <p:sp>
        <p:nvSpPr>
          <p:cNvPr id="4" name="Sous-titre 2">
            <a:extLst>
              <a:ext uri="{FF2B5EF4-FFF2-40B4-BE49-F238E27FC236}">
                <a16:creationId xmlns:a16="http://schemas.microsoft.com/office/drawing/2014/main" id="{4D4B0BE2-2C88-4062-A61B-3CC1D2CF09F1}"/>
              </a:ext>
            </a:extLst>
          </p:cNvPr>
          <p:cNvSpPr txBox="1">
            <a:spLocks/>
          </p:cNvSpPr>
          <p:nvPr/>
        </p:nvSpPr>
        <p:spPr>
          <a:xfrm>
            <a:off x="2059621" y="2979522"/>
            <a:ext cx="8229600" cy="1753523"/>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ctr"/>
            <a:r>
              <a:rPr lang="fr-FR" sz="2400" dirty="0"/>
              <a:t>14th </a:t>
            </a:r>
            <a:r>
              <a:rPr lang="fr-FR" sz="2400" dirty="0" err="1"/>
              <a:t>European</a:t>
            </a:r>
            <a:r>
              <a:rPr lang="fr-FR" sz="2400" dirty="0"/>
              <a:t> </a:t>
            </a:r>
            <a:r>
              <a:rPr lang="fr-FR" sz="2400" dirty="0" err="1"/>
              <a:t>Research</a:t>
            </a:r>
            <a:r>
              <a:rPr lang="fr-FR" sz="2400" dirty="0"/>
              <a:t> </a:t>
            </a:r>
            <a:r>
              <a:rPr lang="fr-FR" sz="2400" dirty="0" err="1"/>
              <a:t>Conference</a:t>
            </a:r>
            <a:r>
              <a:rPr lang="fr-FR" sz="2400" dirty="0"/>
              <a:t> on </a:t>
            </a:r>
            <a:r>
              <a:rPr lang="fr-FR" sz="2400" dirty="0" err="1"/>
              <a:t>Homelessness</a:t>
            </a:r>
            <a:r>
              <a:rPr lang="fr-FR" sz="2400" dirty="0"/>
              <a:t> </a:t>
            </a:r>
          </a:p>
          <a:p>
            <a:pPr algn="ctr"/>
            <a:r>
              <a:rPr lang="fr-FR" sz="2400" dirty="0"/>
              <a:t>Septembre 20, 2019</a:t>
            </a:r>
          </a:p>
          <a:p>
            <a:pPr algn="ctr"/>
            <a:endParaRPr lang="fr-FR" sz="900" dirty="0"/>
          </a:p>
          <a:p>
            <a:pPr algn="ctr"/>
            <a:r>
              <a:rPr lang="fr-FR" sz="2000" dirty="0"/>
              <a:t>Émilie Segol</a:t>
            </a:r>
          </a:p>
          <a:p>
            <a:pPr algn="ctr"/>
            <a:r>
              <a:rPr lang="fr-FR" sz="2400" dirty="0"/>
              <a:t/>
            </a:r>
            <a:br>
              <a:rPr lang="fr-FR" sz="2400" dirty="0"/>
            </a:br>
            <a:endParaRPr lang="fr-FR" sz="2400" dirty="0"/>
          </a:p>
        </p:txBody>
      </p:sp>
      <p:pic>
        <p:nvPicPr>
          <p:cNvPr id="5" name="Image 4">
            <a:extLst>
              <a:ext uri="{FF2B5EF4-FFF2-40B4-BE49-F238E27FC236}">
                <a16:creationId xmlns:a16="http://schemas.microsoft.com/office/drawing/2014/main" id="{18257472-FF04-4BED-98EE-B8C5E078B1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0371" y="4984098"/>
            <a:ext cx="3848100" cy="1190625"/>
          </a:xfrm>
          <a:prstGeom prst="rect">
            <a:avLst/>
          </a:prstGeom>
        </p:spPr>
      </p:pic>
    </p:spTree>
    <p:extLst>
      <p:ext uri="{BB962C8B-B14F-4D97-AF65-F5344CB8AC3E}">
        <p14:creationId xmlns:p14="http://schemas.microsoft.com/office/powerpoint/2010/main" val="2433763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878BA6-3F90-491E-B0C0-28E85AD62D78}"/>
              </a:ext>
            </a:extLst>
          </p:cNvPr>
          <p:cNvSpPr>
            <a:spLocks noGrp="1"/>
          </p:cNvSpPr>
          <p:nvPr>
            <p:ph type="title"/>
          </p:nvPr>
        </p:nvSpPr>
        <p:spPr>
          <a:xfrm>
            <a:off x="1024127" y="585216"/>
            <a:ext cx="10222050" cy="879600"/>
          </a:xfrm>
        </p:spPr>
        <p:txBody>
          <a:bodyPr>
            <a:noAutofit/>
          </a:bodyPr>
          <a:lstStyle/>
          <a:p>
            <a:r>
              <a:rPr lang="fr-FR" sz="2600" dirty="0"/>
              <a:t>MIGRANTS NO LONGER IN EMERGENCY ACCOMMODATIONS BY JULY, 2017 – BY CITIZENSHIP</a:t>
            </a:r>
          </a:p>
        </p:txBody>
      </p:sp>
      <p:sp>
        <p:nvSpPr>
          <p:cNvPr id="9" name="Espace réservé du contenu 8">
            <a:extLst>
              <a:ext uri="{FF2B5EF4-FFF2-40B4-BE49-F238E27FC236}">
                <a16:creationId xmlns:a16="http://schemas.microsoft.com/office/drawing/2014/main" id="{4A007BD2-E418-496C-A927-DFFBC47EB576}"/>
              </a:ext>
            </a:extLst>
          </p:cNvPr>
          <p:cNvSpPr>
            <a:spLocks noGrp="1"/>
          </p:cNvSpPr>
          <p:nvPr>
            <p:ph idx="1"/>
          </p:nvPr>
        </p:nvSpPr>
        <p:spPr>
          <a:xfrm>
            <a:off x="1024129" y="2024109"/>
            <a:ext cx="3924943" cy="3660254"/>
          </a:xfrm>
        </p:spPr>
        <p:txBody>
          <a:bodyPr>
            <a:normAutofit/>
          </a:bodyPr>
          <a:lstStyle/>
          <a:p>
            <a:pPr>
              <a:buClrTx/>
              <a:buFont typeface="Arial" panose="020B0604020202020204" pitchFamily="34" charset="0"/>
              <a:buChar char="•"/>
            </a:pPr>
            <a:r>
              <a:rPr lang="fr-FR" sz="1800" dirty="0"/>
              <a:t> Afghans are 2.5 times more </a:t>
            </a:r>
            <a:r>
              <a:rPr lang="fr-FR" sz="1800" dirty="0" err="1"/>
              <a:t>numerous</a:t>
            </a:r>
            <a:r>
              <a:rPr lang="fr-FR" sz="1800" dirty="0"/>
              <a:t> </a:t>
            </a:r>
            <a:r>
              <a:rPr lang="fr-FR" sz="1800" dirty="0" err="1"/>
              <a:t>among</a:t>
            </a:r>
            <a:r>
              <a:rPr lang="fr-FR" sz="1800" dirty="0"/>
              <a:t> people </a:t>
            </a:r>
            <a:r>
              <a:rPr lang="fr-FR" sz="1800" dirty="0" err="1"/>
              <a:t>who</a:t>
            </a:r>
            <a:r>
              <a:rPr lang="fr-FR" sz="1800" dirty="0"/>
              <a:t> have been </a:t>
            </a:r>
            <a:r>
              <a:rPr lang="fr-FR" sz="1800" dirty="0" err="1"/>
              <a:t>directed</a:t>
            </a:r>
            <a:r>
              <a:rPr lang="fr-FR" sz="1800" dirty="0"/>
              <a:t> to </a:t>
            </a:r>
            <a:r>
              <a:rPr lang="fr-FR" sz="1800" dirty="0" err="1"/>
              <a:t>regular</a:t>
            </a:r>
            <a:r>
              <a:rPr lang="fr-FR" sz="1800" dirty="0"/>
              <a:t> </a:t>
            </a:r>
            <a:r>
              <a:rPr lang="fr-FR" sz="1800" dirty="0" err="1"/>
              <a:t>facilities</a:t>
            </a:r>
            <a:r>
              <a:rPr lang="fr-FR" sz="1800" dirty="0"/>
              <a:t> or </a:t>
            </a:r>
            <a:r>
              <a:rPr lang="fr-FR" sz="1800" dirty="0" err="1"/>
              <a:t>granted</a:t>
            </a:r>
            <a:r>
              <a:rPr lang="fr-FR" sz="1800" dirty="0"/>
              <a:t> </a:t>
            </a:r>
            <a:r>
              <a:rPr lang="fr-FR" sz="1800" dirty="0" err="1"/>
              <a:t>asylum</a:t>
            </a:r>
            <a:r>
              <a:rPr lang="fr-FR" sz="1800" dirty="0"/>
              <a:t>      (41.0 % </a:t>
            </a:r>
            <a:r>
              <a:rPr lang="fr-FR" sz="1800" dirty="0" err="1"/>
              <a:t>against</a:t>
            </a:r>
            <a:r>
              <a:rPr lang="fr-FR" sz="1800" dirty="0"/>
              <a:t> 16.7 % of people </a:t>
            </a:r>
            <a:r>
              <a:rPr lang="fr-FR" sz="1800" dirty="0" err="1"/>
              <a:t>who</a:t>
            </a:r>
            <a:r>
              <a:rPr lang="fr-FR" sz="1800" dirty="0"/>
              <a:t> have </a:t>
            </a:r>
            <a:r>
              <a:rPr lang="fr-FR" sz="1800" dirty="0" err="1"/>
              <a:t>left</a:t>
            </a:r>
            <a:r>
              <a:rPr lang="fr-FR" sz="1800" dirty="0"/>
              <a:t> </a:t>
            </a:r>
            <a:r>
              <a:rPr lang="fr-FR" sz="1800" dirty="0" err="1"/>
              <a:t>before</a:t>
            </a:r>
            <a:r>
              <a:rPr lang="fr-FR" sz="1800" dirty="0"/>
              <a:t> the end of </a:t>
            </a:r>
            <a:r>
              <a:rPr lang="fr-FR" sz="1800" dirty="0" err="1"/>
              <a:t>their</a:t>
            </a:r>
            <a:r>
              <a:rPr lang="fr-FR" sz="1800" dirty="0"/>
              <a:t> administrative process)</a:t>
            </a:r>
          </a:p>
          <a:p>
            <a:pPr marL="0" indent="0">
              <a:buClrTx/>
              <a:buNone/>
            </a:pPr>
            <a:endParaRPr lang="fr-FR" sz="1800" dirty="0"/>
          </a:p>
        </p:txBody>
      </p:sp>
      <p:sp>
        <p:nvSpPr>
          <p:cNvPr id="7" name="ZoneTexte 10">
            <a:extLst>
              <a:ext uri="{FF2B5EF4-FFF2-40B4-BE49-F238E27FC236}">
                <a16:creationId xmlns:a16="http://schemas.microsoft.com/office/drawing/2014/main" id="{4793D707-62A9-4E4B-922A-F52FA324897A}"/>
              </a:ext>
            </a:extLst>
          </p:cNvPr>
          <p:cNvSpPr txBox="1"/>
          <p:nvPr/>
        </p:nvSpPr>
        <p:spPr>
          <a:xfrm>
            <a:off x="6411797" y="6088116"/>
            <a:ext cx="3233394" cy="3847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800" dirty="0"/>
              <a:t>Non-</a:t>
            </a:r>
            <a:r>
              <a:rPr lang="fr-FR" sz="800" dirty="0" err="1"/>
              <a:t>response</a:t>
            </a:r>
            <a:r>
              <a:rPr lang="fr-FR" sz="800" dirty="0"/>
              <a:t> : n=543 (5.7%)</a:t>
            </a:r>
          </a:p>
          <a:p>
            <a:endParaRPr lang="fr-FR" dirty="0"/>
          </a:p>
        </p:txBody>
      </p:sp>
      <p:graphicFrame>
        <p:nvGraphicFramePr>
          <p:cNvPr id="8" name="Graphique 7">
            <a:extLst>
              <a:ext uri="{FF2B5EF4-FFF2-40B4-BE49-F238E27FC236}">
                <a16:creationId xmlns:a16="http://schemas.microsoft.com/office/drawing/2014/main" id="{C17964EA-215B-4019-8D94-EDE76F6D0270}"/>
              </a:ext>
            </a:extLst>
          </p:cNvPr>
          <p:cNvGraphicFramePr>
            <a:graphicFrameLocks/>
          </p:cNvGraphicFramePr>
          <p:nvPr>
            <p:extLst>
              <p:ext uri="{D42A27DB-BD31-4B8C-83A1-F6EECF244321}">
                <p14:modId xmlns:p14="http://schemas.microsoft.com/office/powerpoint/2010/main" val="4201990926"/>
              </p:ext>
            </p:extLst>
          </p:nvPr>
        </p:nvGraphicFramePr>
        <p:xfrm>
          <a:off x="5414900" y="1808733"/>
          <a:ext cx="6258477" cy="38756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29117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850658-E15D-4251-A2AC-6D0A31D6D471}"/>
              </a:ext>
            </a:extLst>
          </p:cNvPr>
          <p:cNvSpPr>
            <a:spLocks noGrp="1"/>
          </p:cNvSpPr>
          <p:nvPr>
            <p:ph type="title"/>
          </p:nvPr>
        </p:nvSpPr>
        <p:spPr>
          <a:xfrm>
            <a:off x="934923" y="460754"/>
            <a:ext cx="9720072" cy="781945"/>
          </a:xfrm>
        </p:spPr>
        <p:txBody>
          <a:bodyPr>
            <a:noAutofit/>
          </a:bodyPr>
          <a:lstStyle/>
          <a:p>
            <a:r>
              <a:rPr lang="fr-FR" sz="3200" dirty="0"/>
              <a:t>MIGRANTS NO LONGER IN EMERGENCY ACCOMMODATIONS BY JULY, 2017</a:t>
            </a:r>
            <a:br>
              <a:rPr lang="fr-FR" sz="3200" dirty="0"/>
            </a:br>
            <a:r>
              <a:rPr lang="fr-FR" sz="2000" dirty="0" err="1"/>
              <a:t>odds</a:t>
            </a:r>
            <a:r>
              <a:rPr lang="fr-FR" sz="2000" dirty="0"/>
              <a:t> of </a:t>
            </a:r>
            <a:r>
              <a:rPr lang="fr-FR" sz="2000" dirty="0" err="1"/>
              <a:t>leaving</a:t>
            </a:r>
            <a:r>
              <a:rPr lang="fr-FR" sz="2000" dirty="0"/>
              <a:t> emergency accommodation </a:t>
            </a:r>
            <a:r>
              <a:rPr lang="fr-FR" sz="2000" dirty="0" err="1"/>
              <a:t>before</a:t>
            </a:r>
            <a:r>
              <a:rPr lang="fr-FR" sz="2000" dirty="0"/>
              <a:t> the end of the administrative process</a:t>
            </a:r>
            <a:endParaRPr lang="fr-FR" sz="2800" dirty="0"/>
          </a:p>
        </p:txBody>
      </p:sp>
      <p:graphicFrame>
        <p:nvGraphicFramePr>
          <p:cNvPr id="23" name="Espace réservé du contenu 22">
            <a:extLst>
              <a:ext uri="{FF2B5EF4-FFF2-40B4-BE49-F238E27FC236}">
                <a16:creationId xmlns:a16="http://schemas.microsoft.com/office/drawing/2014/main" id="{804EAF42-4D97-4DCD-A148-8A8A650B5867}"/>
              </a:ext>
            </a:extLst>
          </p:cNvPr>
          <p:cNvGraphicFramePr>
            <a:graphicFrameLocks noGrp="1"/>
          </p:cNvGraphicFramePr>
          <p:nvPr>
            <p:ph idx="1"/>
            <p:extLst>
              <p:ext uri="{D42A27DB-BD31-4B8C-83A1-F6EECF244321}">
                <p14:modId xmlns:p14="http://schemas.microsoft.com/office/powerpoint/2010/main" val="2885904398"/>
              </p:ext>
            </p:extLst>
          </p:nvPr>
        </p:nvGraphicFramePr>
        <p:xfrm>
          <a:off x="1024128" y="2920221"/>
          <a:ext cx="9720263" cy="3287554"/>
        </p:xfrm>
        <a:graphic>
          <a:graphicData uri="http://schemas.openxmlformats.org/drawingml/2006/table">
            <a:tbl>
              <a:tblPr/>
              <a:tblGrid>
                <a:gridCol w="640303">
                  <a:extLst>
                    <a:ext uri="{9D8B030D-6E8A-4147-A177-3AD203B41FA5}">
                      <a16:colId xmlns:a16="http://schemas.microsoft.com/office/drawing/2014/main" val="64257298"/>
                    </a:ext>
                  </a:extLst>
                </a:gridCol>
                <a:gridCol w="1396324">
                  <a:extLst>
                    <a:ext uri="{9D8B030D-6E8A-4147-A177-3AD203B41FA5}">
                      <a16:colId xmlns:a16="http://schemas.microsoft.com/office/drawing/2014/main" val="1303054774"/>
                    </a:ext>
                  </a:extLst>
                </a:gridCol>
                <a:gridCol w="640303">
                  <a:extLst>
                    <a:ext uri="{9D8B030D-6E8A-4147-A177-3AD203B41FA5}">
                      <a16:colId xmlns:a16="http://schemas.microsoft.com/office/drawing/2014/main" val="3247134860"/>
                    </a:ext>
                  </a:extLst>
                </a:gridCol>
                <a:gridCol w="640303">
                  <a:extLst>
                    <a:ext uri="{9D8B030D-6E8A-4147-A177-3AD203B41FA5}">
                      <a16:colId xmlns:a16="http://schemas.microsoft.com/office/drawing/2014/main" val="3216875269"/>
                    </a:ext>
                  </a:extLst>
                </a:gridCol>
                <a:gridCol w="640303">
                  <a:extLst>
                    <a:ext uri="{9D8B030D-6E8A-4147-A177-3AD203B41FA5}">
                      <a16:colId xmlns:a16="http://schemas.microsoft.com/office/drawing/2014/main" val="2141327166"/>
                    </a:ext>
                  </a:extLst>
                </a:gridCol>
                <a:gridCol w="640303">
                  <a:extLst>
                    <a:ext uri="{9D8B030D-6E8A-4147-A177-3AD203B41FA5}">
                      <a16:colId xmlns:a16="http://schemas.microsoft.com/office/drawing/2014/main" val="2914675594"/>
                    </a:ext>
                  </a:extLst>
                </a:gridCol>
                <a:gridCol w="640303">
                  <a:extLst>
                    <a:ext uri="{9D8B030D-6E8A-4147-A177-3AD203B41FA5}">
                      <a16:colId xmlns:a16="http://schemas.microsoft.com/office/drawing/2014/main" val="1380950255"/>
                    </a:ext>
                  </a:extLst>
                </a:gridCol>
                <a:gridCol w="640303">
                  <a:extLst>
                    <a:ext uri="{9D8B030D-6E8A-4147-A177-3AD203B41FA5}">
                      <a16:colId xmlns:a16="http://schemas.microsoft.com/office/drawing/2014/main" val="3552639415"/>
                    </a:ext>
                  </a:extLst>
                </a:gridCol>
                <a:gridCol w="640303">
                  <a:extLst>
                    <a:ext uri="{9D8B030D-6E8A-4147-A177-3AD203B41FA5}">
                      <a16:colId xmlns:a16="http://schemas.microsoft.com/office/drawing/2014/main" val="3470677900"/>
                    </a:ext>
                  </a:extLst>
                </a:gridCol>
                <a:gridCol w="640303">
                  <a:extLst>
                    <a:ext uri="{9D8B030D-6E8A-4147-A177-3AD203B41FA5}">
                      <a16:colId xmlns:a16="http://schemas.microsoft.com/office/drawing/2014/main" val="3533237361"/>
                    </a:ext>
                  </a:extLst>
                </a:gridCol>
                <a:gridCol w="640303">
                  <a:extLst>
                    <a:ext uri="{9D8B030D-6E8A-4147-A177-3AD203B41FA5}">
                      <a16:colId xmlns:a16="http://schemas.microsoft.com/office/drawing/2014/main" val="3696129345"/>
                    </a:ext>
                  </a:extLst>
                </a:gridCol>
                <a:gridCol w="640303">
                  <a:extLst>
                    <a:ext uri="{9D8B030D-6E8A-4147-A177-3AD203B41FA5}">
                      <a16:colId xmlns:a16="http://schemas.microsoft.com/office/drawing/2014/main" val="3119061455"/>
                    </a:ext>
                  </a:extLst>
                </a:gridCol>
                <a:gridCol w="640303">
                  <a:extLst>
                    <a:ext uri="{9D8B030D-6E8A-4147-A177-3AD203B41FA5}">
                      <a16:colId xmlns:a16="http://schemas.microsoft.com/office/drawing/2014/main" val="3596081797"/>
                    </a:ext>
                  </a:extLst>
                </a:gridCol>
                <a:gridCol w="640303">
                  <a:extLst>
                    <a:ext uri="{9D8B030D-6E8A-4147-A177-3AD203B41FA5}">
                      <a16:colId xmlns:a16="http://schemas.microsoft.com/office/drawing/2014/main" val="2593339155"/>
                    </a:ext>
                  </a:extLst>
                </a:gridCol>
              </a:tblGrid>
              <a:tr h="315754">
                <a:tc rowSpan="2" gridSpan="2">
                  <a:txBody>
                    <a:bodyPr/>
                    <a:lstStyle/>
                    <a:p>
                      <a:pPr algn="ctr" fontAlgn="ctr"/>
                      <a:r>
                        <a:rPr lang="fr-FR" sz="900" b="1" i="0" u="none" strike="noStrike" dirty="0">
                          <a:solidFill>
                            <a:srgbClr val="000000"/>
                          </a:solidFill>
                          <a:effectLst/>
                          <a:latin typeface="Calibri" panose="020F0502020204030204" pitchFamily="34" charset="0"/>
                        </a:rPr>
                        <a:t>Variable</a:t>
                      </a:r>
                    </a:p>
                  </a:txBody>
                  <a:tcPr marL="6191" marR="6191" marT="6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fr-FR"/>
                    </a:p>
                  </a:txBody>
                  <a:tcPr/>
                </a:tc>
                <a:tc gridSpan="4">
                  <a:txBody>
                    <a:bodyPr/>
                    <a:lstStyle/>
                    <a:p>
                      <a:pPr algn="ctr" fontAlgn="ctr"/>
                      <a:r>
                        <a:rPr lang="fr-FR" sz="900" b="1" i="0" u="none" strike="noStrike">
                          <a:solidFill>
                            <a:srgbClr val="000000"/>
                          </a:solidFill>
                          <a:effectLst/>
                          <a:latin typeface="Calibri" panose="020F0502020204030204" pitchFamily="34" charset="0"/>
                        </a:rPr>
                        <a:t>Model 1</a:t>
                      </a:r>
                      <a:br>
                        <a:rPr lang="fr-FR" sz="900" b="1" i="0" u="none" strike="noStrike">
                          <a:solidFill>
                            <a:srgbClr val="000000"/>
                          </a:solidFill>
                          <a:effectLst/>
                          <a:latin typeface="Calibri" panose="020F0502020204030204" pitchFamily="34" charset="0"/>
                        </a:rPr>
                      </a:br>
                      <a:r>
                        <a:rPr lang="fr-FR" sz="900" b="1" i="0" u="none" strike="noStrike">
                          <a:solidFill>
                            <a:srgbClr val="000000"/>
                          </a:solidFill>
                          <a:effectLst/>
                          <a:latin typeface="Calibri" panose="020F0502020204030204" pitchFamily="34" charset="0"/>
                        </a:rPr>
                        <a:t>Men only</a:t>
                      </a:r>
                    </a:p>
                  </a:txBody>
                  <a:tcPr marL="6191" marR="6191" marT="6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fontAlgn="ctr"/>
                      <a:r>
                        <a:rPr lang="fr-FR" sz="900" b="1" i="0" u="none" strike="noStrike">
                          <a:solidFill>
                            <a:srgbClr val="000000"/>
                          </a:solidFill>
                          <a:effectLst/>
                          <a:latin typeface="Calibri" panose="020F0502020204030204" pitchFamily="34" charset="0"/>
                        </a:rPr>
                        <a:t>Model 2</a:t>
                      </a:r>
                      <a:br>
                        <a:rPr lang="fr-FR" sz="900" b="1" i="0" u="none" strike="noStrike">
                          <a:solidFill>
                            <a:srgbClr val="000000"/>
                          </a:solidFill>
                          <a:effectLst/>
                          <a:latin typeface="Calibri" panose="020F0502020204030204" pitchFamily="34" charset="0"/>
                        </a:rPr>
                      </a:br>
                      <a:r>
                        <a:rPr lang="fr-FR" sz="900" b="1" i="0" u="none" strike="noStrike">
                          <a:solidFill>
                            <a:srgbClr val="000000"/>
                          </a:solidFill>
                          <a:effectLst/>
                          <a:latin typeface="Calibri" panose="020F0502020204030204" pitchFamily="34" charset="0"/>
                        </a:rPr>
                        <a:t>Women only</a:t>
                      </a:r>
                    </a:p>
                  </a:txBody>
                  <a:tcPr marL="6191" marR="6191" marT="6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fontAlgn="ctr"/>
                      <a:r>
                        <a:rPr lang="fr-FR" sz="900" b="1" i="0" u="none" strike="noStrike" dirty="0">
                          <a:solidFill>
                            <a:srgbClr val="000000"/>
                          </a:solidFill>
                          <a:effectLst/>
                          <a:latin typeface="Calibri" panose="020F0502020204030204" pitchFamily="34" charset="0"/>
                        </a:rPr>
                        <a:t>Model 3</a:t>
                      </a:r>
                      <a:br>
                        <a:rPr lang="fr-FR" sz="900" b="1" i="0" u="none" strike="noStrike" dirty="0">
                          <a:solidFill>
                            <a:srgbClr val="000000"/>
                          </a:solidFill>
                          <a:effectLst/>
                          <a:latin typeface="Calibri" panose="020F0502020204030204" pitchFamily="34" charset="0"/>
                        </a:rPr>
                      </a:br>
                      <a:r>
                        <a:rPr lang="fr-FR" sz="900" b="1" i="0" u="none" strike="noStrike" dirty="0">
                          <a:solidFill>
                            <a:srgbClr val="000000"/>
                          </a:solidFill>
                          <a:effectLst/>
                          <a:latin typeface="Calibri" panose="020F0502020204030204" pitchFamily="34" charset="0"/>
                        </a:rPr>
                        <a:t>Baseline</a:t>
                      </a:r>
                    </a:p>
                  </a:txBody>
                  <a:tcPr marL="6191" marR="6191" marT="6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62851310"/>
                  </a:ext>
                </a:extLst>
              </a:tr>
              <a:tr h="148590">
                <a:tc gridSpan="2" vMerge="1">
                  <a:txBody>
                    <a:bodyPr/>
                    <a:lstStyle/>
                    <a:p>
                      <a:endParaRPr lang="fr-FR"/>
                    </a:p>
                  </a:txBody>
                  <a:tcPr/>
                </a:tc>
                <a:tc hMerge="1" vMerge="1">
                  <a:txBody>
                    <a:bodyPr/>
                    <a:lstStyle/>
                    <a:p>
                      <a:endParaRPr lang="fr-FR"/>
                    </a:p>
                  </a:txBody>
                  <a:tcPr/>
                </a:tc>
                <a:tc>
                  <a:txBody>
                    <a:bodyPr/>
                    <a:lstStyle/>
                    <a:p>
                      <a:pPr algn="l" fontAlgn="b"/>
                      <a:r>
                        <a:rPr lang="fr-FR" sz="900" b="1" i="0" u="none" strike="noStrike">
                          <a:solidFill>
                            <a:srgbClr val="000000"/>
                          </a:solidFill>
                          <a:effectLst/>
                          <a:latin typeface="Calibri" panose="020F0502020204030204" pitchFamily="34" charset="0"/>
                        </a:rPr>
                        <a:t>n</a:t>
                      </a:r>
                    </a:p>
                  </a:txBody>
                  <a:tcPr marL="6191" marR="6191" marT="619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1" i="0" u="none" strike="noStrike">
                          <a:solidFill>
                            <a:srgbClr val="000000"/>
                          </a:solidFill>
                          <a:effectLst/>
                          <a:latin typeface="Calibri" panose="020F0502020204030204" pitchFamily="34" charset="0"/>
                        </a:rPr>
                        <a:t>%</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Odd Ratio</a:t>
                      </a:r>
                    </a:p>
                  </a:txBody>
                  <a:tcPr marL="6191" marR="6191" marT="619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SE</a:t>
                      </a:r>
                    </a:p>
                  </a:txBody>
                  <a:tcPr marL="6191" marR="6191" marT="619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1" i="0" u="none" strike="noStrike">
                          <a:solidFill>
                            <a:srgbClr val="000000"/>
                          </a:solidFill>
                          <a:effectLst/>
                          <a:latin typeface="Calibri" panose="020F0502020204030204" pitchFamily="34" charset="0"/>
                        </a:rPr>
                        <a:t>n</a:t>
                      </a:r>
                    </a:p>
                  </a:txBody>
                  <a:tcPr marL="6191" marR="6191" marT="619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1" i="0" u="none" strike="noStrike">
                          <a:solidFill>
                            <a:srgbClr val="000000"/>
                          </a:solidFill>
                          <a:effectLst/>
                          <a:latin typeface="Calibri" panose="020F0502020204030204" pitchFamily="34" charset="0"/>
                        </a:rPr>
                        <a:t>%</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Odd Ratio</a:t>
                      </a:r>
                    </a:p>
                  </a:txBody>
                  <a:tcPr marL="6191" marR="6191" marT="619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SE</a:t>
                      </a:r>
                    </a:p>
                  </a:txBody>
                  <a:tcPr marL="6191" marR="6191" marT="619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n</a:t>
                      </a:r>
                    </a:p>
                  </a:txBody>
                  <a:tcPr marL="6191" marR="6191" marT="619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a:t>
                      </a:r>
                    </a:p>
                  </a:txBody>
                  <a:tcPr marL="6191" marR="6191" marT="619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Odd Ratio</a:t>
                      </a:r>
                    </a:p>
                  </a:txBody>
                  <a:tcPr marL="6191" marR="6191" marT="619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SE</a:t>
                      </a:r>
                    </a:p>
                  </a:txBody>
                  <a:tcPr marL="6191" marR="6191" marT="619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1555807"/>
                  </a:ext>
                </a:extLst>
              </a:tr>
              <a:tr h="148590">
                <a:tc>
                  <a:txBody>
                    <a:bodyPr/>
                    <a:lstStyle/>
                    <a:p>
                      <a:pPr algn="l" fontAlgn="ctr"/>
                      <a:r>
                        <a:rPr lang="fr-FR" sz="900" b="1" i="0" u="none" strike="noStrike">
                          <a:solidFill>
                            <a:srgbClr val="000000"/>
                          </a:solidFill>
                          <a:effectLst/>
                          <a:latin typeface="Calibri" panose="020F0502020204030204" pitchFamily="34" charset="0"/>
                        </a:rPr>
                        <a:t>Age</a:t>
                      </a:r>
                    </a:p>
                  </a:txBody>
                  <a:tcPr marL="6191" marR="6191" marT="619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6191" marR="6191" marT="61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81332252"/>
                  </a:ext>
                </a:extLst>
              </a:tr>
              <a:tr h="148590">
                <a:tc>
                  <a:txBody>
                    <a:bodyPr/>
                    <a:lstStyle/>
                    <a:p>
                      <a:pPr algn="l" fontAlgn="ctr"/>
                      <a:r>
                        <a:rPr lang="fr-FR" sz="900" b="0" i="0" u="none" strike="noStrike">
                          <a:solidFill>
                            <a:srgbClr val="000000"/>
                          </a:solidFill>
                          <a:effectLst/>
                          <a:latin typeface="Calibri" panose="020F0502020204030204" pitchFamily="34" charset="0"/>
                        </a:rPr>
                        <a:t>18-24</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&lt;18</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69</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1.9%</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1.77*</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0.41</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15</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7.5%</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1,00</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0.51</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84</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2.2%</a:t>
                      </a:r>
                    </a:p>
                  </a:txBody>
                  <a:tcPr marL="6191" marR="6191" marT="6191"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1.8**</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0.37</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83186560"/>
                  </a:ext>
                </a:extLst>
              </a:tr>
              <a:tr h="148590">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25-29</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1,275</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35.8%</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1.04</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0.06</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49</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24.4%</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0.51*</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0.14</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1,324</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35.2%</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1.01</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0.05</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14040977"/>
                  </a:ext>
                </a:extLst>
              </a:tr>
              <a:tr h="148590">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30-34</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356</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10.0%</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0.84*</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0.07</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27</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13.4%</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1.38</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0.53</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383</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10.2%</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0.87</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0.07</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62259950"/>
                  </a:ext>
                </a:extLst>
              </a:tr>
              <a:tr h="148590">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&gt;34</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270</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7.6%</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0.96</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0.09</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14.4%</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0.58</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0.21</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299</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7.9%</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0.95</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0.09</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00061834"/>
                  </a:ext>
                </a:extLst>
              </a:tr>
              <a:tr h="148590">
                <a:tc>
                  <a:txBody>
                    <a:bodyPr/>
                    <a:lstStyle/>
                    <a:p>
                      <a:pPr algn="l" fontAlgn="ctr"/>
                      <a:r>
                        <a:rPr lang="fr-FR" sz="900" b="1"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1" i="0" u="none" strike="noStrike">
                        <a:solidFill>
                          <a:srgbClr val="000000"/>
                        </a:solidFill>
                        <a:effectLst/>
                        <a:latin typeface="Calibri" panose="020F0502020204030204" pitchFamily="34" charset="0"/>
                      </a:endParaRP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0" i="0" u="none" strike="noStrike">
                        <a:solidFill>
                          <a:srgbClr val="000000"/>
                        </a:solidFill>
                        <a:effectLst/>
                        <a:latin typeface="Calibri" panose="020F0502020204030204" pitchFamily="34" charset="0"/>
                      </a:endParaRPr>
                    </a:p>
                  </a:txBody>
                  <a:tcPr marL="6191" marR="6191" marT="6191" marB="0" anchor="ctr">
                    <a:lnL>
                      <a:noFill/>
                    </a:lnL>
                    <a:lnR>
                      <a:noFill/>
                    </a:lnR>
                    <a:lnT>
                      <a:noFill/>
                    </a:lnT>
                    <a:lnB>
                      <a:noFill/>
                    </a:lnB>
                  </a:tcPr>
                </a:tc>
                <a:tc>
                  <a:txBody>
                    <a:bodyPr/>
                    <a:lstStyle/>
                    <a:p>
                      <a:pPr algn="l" fontAlgn="ctr"/>
                      <a:endParaRPr lang="fr-FR" sz="900" b="0" i="0" u="none" strike="noStrike">
                        <a:solidFill>
                          <a:srgbClr val="000000"/>
                        </a:solidFill>
                        <a:effectLst/>
                        <a:latin typeface="Calibri" panose="020F0502020204030204" pitchFamily="34" charset="0"/>
                      </a:endParaRPr>
                    </a:p>
                  </a:txBody>
                  <a:tcPr marL="6191" marR="6191" marT="6191" marB="0" anchor="ctr">
                    <a:lnL>
                      <a:noFill/>
                    </a:lnL>
                    <a:lnR>
                      <a:noFill/>
                    </a:lnR>
                    <a:lnT>
                      <a:noFill/>
                    </a:lnT>
                    <a:lnB>
                      <a:noFill/>
                    </a:lnB>
                  </a:tcPr>
                </a:tc>
                <a:tc>
                  <a:txBody>
                    <a:bodyPr/>
                    <a:lstStyle/>
                    <a:p>
                      <a:pPr algn="l" fontAlgn="ctr"/>
                      <a:endParaRPr lang="fr-FR" sz="900" b="0" i="0" u="none" strike="noStrike">
                        <a:solidFill>
                          <a:srgbClr val="000000"/>
                        </a:solidFill>
                        <a:effectLst/>
                        <a:latin typeface="Calibri" panose="020F0502020204030204" pitchFamily="34" charset="0"/>
                      </a:endParaRP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71274428"/>
                  </a:ext>
                </a:extLst>
              </a:tr>
              <a:tr h="148590">
                <a:tc>
                  <a:txBody>
                    <a:bodyPr/>
                    <a:lstStyle/>
                    <a:p>
                      <a:pPr algn="l" fontAlgn="ctr"/>
                      <a:r>
                        <a:rPr lang="fr-FR" sz="900" b="1" i="0" u="none" strike="noStrike">
                          <a:solidFill>
                            <a:srgbClr val="000000"/>
                          </a:solidFill>
                          <a:effectLst/>
                          <a:latin typeface="Calibri" panose="020F0502020204030204" pitchFamily="34" charset="0"/>
                        </a:rPr>
                        <a:t>Citizenship</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1" i="0" u="none" strike="noStrike">
                        <a:solidFill>
                          <a:srgbClr val="000000"/>
                        </a:solidFill>
                        <a:effectLst/>
                        <a:latin typeface="Calibri" panose="020F0502020204030204" pitchFamily="34" charset="0"/>
                      </a:endParaRP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r" fontAlgn="ctr"/>
                      <a:endParaRPr lang="fr-FR" sz="900" b="0" i="0" u="none" strike="noStrike">
                        <a:solidFill>
                          <a:srgbClr val="000000"/>
                        </a:solidFill>
                        <a:effectLst/>
                        <a:latin typeface="Calibri" panose="020F0502020204030204" pitchFamily="34" charset="0"/>
                      </a:endParaRPr>
                    </a:p>
                  </a:txBody>
                  <a:tcPr marL="6191" marR="6191" marT="6191" marB="0" anchor="ctr">
                    <a:lnL>
                      <a:noFill/>
                    </a:lnL>
                    <a:lnR>
                      <a:noFill/>
                    </a:lnR>
                    <a:lnT>
                      <a:noFill/>
                    </a:lnT>
                    <a:lnB>
                      <a:noFill/>
                    </a:lnB>
                  </a:tcPr>
                </a:tc>
                <a:tc>
                  <a:txBody>
                    <a:bodyPr/>
                    <a:lstStyle/>
                    <a:p>
                      <a:pPr algn="r" fontAlgn="ctr"/>
                      <a:endParaRPr lang="fr-FR" sz="900" b="0" i="0" u="none" strike="noStrike">
                        <a:solidFill>
                          <a:srgbClr val="000000"/>
                        </a:solidFill>
                        <a:effectLst/>
                        <a:latin typeface="Calibri" panose="020F0502020204030204" pitchFamily="34" charset="0"/>
                      </a:endParaRP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95950888"/>
                  </a:ext>
                </a:extLst>
              </a:tr>
              <a:tr h="148590">
                <a:tc>
                  <a:txBody>
                    <a:bodyPr/>
                    <a:lstStyle/>
                    <a:p>
                      <a:pPr algn="l" fontAlgn="ctr"/>
                      <a:r>
                        <a:rPr lang="fr-FR" sz="900" b="0" i="0" u="none" strike="noStrike">
                          <a:solidFill>
                            <a:srgbClr val="000000"/>
                          </a:solidFill>
                          <a:effectLst/>
                          <a:latin typeface="Calibri" panose="020F0502020204030204" pitchFamily="34" charset="0"/>
                        </a:rPr>
                        <a:t>Sudan</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Afghanistan</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600</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16.8%</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0.31***</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0.02</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16</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8.0%</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0.6</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0.30</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616</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16.4%</a:t>
                      </a:r>
                    </a:p>
                  </a:txBody>
                  <a:tcPr marL="6191" marR="6191" marT="6191"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0.31***</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0.02</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58118786"/>
                  </a:ext>
                </a:extLst>
              </a:tr>
              <a:tr h="148590">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Eritrea</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419</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11.8%</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1.48***</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0.12</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63</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31.3%</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0.72</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0.28</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482</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12.8%</a:t>
                      </a:r>
                    </a:p>
                  </a:txBody>
                  <a:tcPr marL="6191" marR="6191" marT="6191"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1.45***</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0.12</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01304231"/>
                  </a:ext>
                </a:extLst>
              </a:tr>
              <a:tr h="148590">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Africa - Others</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283</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7.9%</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1.29**</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0.12</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9</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4.5%</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1.18</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0.76</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292</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7.8%</a:t>
                      </a:r>
                    </a:p>
                  </a:txBody>
                  <a:tcPr marL="6191" marR="6191" marT="6191"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1.29**</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0.12</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06825794"/>
                  </a:ext>
                </a:extLst>
              </a:tr>
              <a:tr h="148590">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Somalia</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226</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6.3%</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1.32**</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0.14</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20</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10.0%</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0.33*</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0.14</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246</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6.5%</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1.18</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0.12</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67719974"/>
                  </a:ext>
                </a:extLst>
              </a:tr>
              <a:tr h="148590">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Ethiopia</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151</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4.2%</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3.6***</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0.64</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43</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21.4%</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1.05</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0.46</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194</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5.2%</a:t>
                      </a:r>
                    </a:p>
                  </a:txBody>
                  <a:tcPr marL="6191" marR="6191" marT="6191"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3.06***</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0.45</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78333922"/>
                  </a:ext>
                </a:extLst>
              </a:tr>
              <a:tr h="148590">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Near and Middle East </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105</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3.0%</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0.84</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0.12</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12</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6.0%</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0.51</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0.29</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117</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3.1%</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0.84</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0.11</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47917951"/>
                  </a:ext>
                </a:extLst>
              </a:tr>
              <a:tr h="148590">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Others</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35</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1.0%</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7.3***</a:t>
                      </a:r>
                    </a:p>
                  </a:txBody>
                  <a:tcPr marL="6191" marR="6191" marT="6191" marB="0" anchor="ctr">
                    <a:lnL>
                      <a:noFill/>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3.49</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15</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7.5%</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9.87*</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10.61</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50</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9.23***</a:t>
                      </a: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4.05</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0957964"/>
                  </a:ext>
                </a:extLst>
              </a:tr>
              <a:tr h="148590">
                <a:tc>
                  <a:txBody>
                    <a:bodyPr/>
                    <a:lstStyle/>
                    <a:p>
                      <a:pPr algn="l" fontAlgn="ctr"/>
                      <a:r>
                        <a:rPr lang="fr-FR" sz="900" b="1" i="0" u="none" strike="noStrike">
                          <a:solidFill>
                            <a:srgbClr val="000000"/>
                          </a:solidFill>
                          <a:effectLst/>
                          <a:latin typeface="Calibri" panose="020F0502020204030204" pitchFamily="34" charset="0"/>
                        </a:rPr>
                        <a:t> </a:t>
                      </a: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r" fontAlgn="ctr"/>
                      <a:endParaRPr lang="fr-FR" sz="900" b="0" i="0" u="none" strike="noStrike">
                        <a:solidFill>
                          <a:srgbClr val="000000"/>
                        </a:solidFill>
                        <a:effectLst/>
                        <a:latin typeface="Calibri" panose="020F0502020204030204" pitchFamily="34" charset="0"/>
                      </a:endParaRPr>
                    </a:p>
                  </a:txBody>
                  <a:tcPr marL="6191" marR="6191" marT="6191" marB="0" anchor="ctr">
                    <a:lnL>
                      <a:noFill/>
                    </a:lnL>
                    <a:lnR>
                      <a:noFill/>
                    </a:lnR>
                    <a:lnT>
                      <a:noFill/>
                    </a:lnT>
                    <a:lnB>
                      <a:noFill/>
                    </a:lnB>
                  </a:tcPr>
                </a:tc>
                <a:tc>
                  <a:txBody>
                    <a:bodyPr/>
                    <a:lstStyle/>
                    <a:p>
                      <a:pPr algn="r" fontAlgn="ctr"/>
                      <a:endParaRPr lang="fr-FR" sz="900" b="0" i="0" u="none" strike="noStrike">
                        <a:solidFill>
                          <a:srgbClr val="000000"/>
                        </a:solidFill>
                        <a:effectLst/>
                        <a:latin typeface="Calibri" panose="020F0502020204030204" pitchFamily="34" charset="0"/>
                      </a:endParaRP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73252260"/>
                  </a:ext>
                </a:extLst>
              </a:tr>
              <a:tr h="148590">
                <a:tc>
                  <a:txBody>
                    <a:bodyPr/>
                    <a:lstStyle/>
                    <a:p>
                      <a:pPr algn="l" fontAlgn="ctr"/>
                      <a:r>
                        <a:rPr lang="fr-FR" sz="900" b="1" i="0" u="none" strike="noStrike" dirty="0" err="1">
                          <a:solidFill>
                            <a:srgbClr val="000000"/>
                          </a:solidFill>
                          <a:effectLst/>
                          <a:latin typeface="Calibri" panose="020F0502020204030204" pitchFamily="34" charset="0"/>
                        </a:rPr>
                        <a:t>Gender</a:t>
                      </a:r>
                      <a:endParaRPr lang="fr-FR" sz="900" b="1" i="0" u="none" strike="noStrike" dirty="0">
                        <a:solidFill>
                          <a:srgbClr val="000000"/>
                        </a:solidFill>
                        <a:effectLst/>
                        <a:latin typeface="Calibri" panose="020F0502020204030204" pitchFamily="34" charset="0"/>
                      </a:endParaRPr>
                    </a:p>
                  </a:txBody>
                  <a:tcPr marL="6191" marR="6191" marT="619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r" fontAlgn="ctr"/>
                      <a:endParaRPr lang="fr-FR" sz="900" b="0" i="0" u="none" strike="noStrike">
                        <a:solidFill>
                          <a:srgbClr val="000000"/>
                        </a:solidFill>
                        <a:effectLst/>
                        <a:latin typeface="Calibri" panose="020F0502020204030204" pitchFamily="34" charset="0"/>
                      </a:endParaRPr>
                    </a:p>
                  </a:txBody>
                  <a:tcPr marL="6191" marR="6191" marT="6191" marB="0" anchor="ctr">
                    <a:lnL>
                      <a:noFill/>
                    </a:lnL>
                    <a:lnR>
                      <a:noFill/>
                    </a:lnR>
                    <a:lnT>
                      <a:noFill/>
                    </a:lnT>
                    <a:lnB>
                      <a:noFill/>
                    </a:lnB>
                  </a:tcPr>
                </a:tc>
                <a:tc>
                  <a:txBody>
                    <a:bodyPr/>
                    <a:lstStyle/>
                    <a:p>
                      <a:pPr algn="r" fontAlgn="ctr"/>
                      <a:r>
                        <a:rPr lang="fr-FR" sz="900" b="0" i="0" u="none" strike="noStrike">
                          <a:solidFill>
                            <a:srgbClr val="000000"/>
                          </a:solidFill>
                          <a:effectLst/>
                          <a:latin typeface="Calibri" panose="020F0502020204030204" pitchFamily="34" charset="0"/>
                        </a:rPr>
                        <a:t> </a:t>
                      </a:r>
                    </a:p>
                  </a:txBody>
                  <a:tcPr marL="6191" marR="6191" marT="619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5365812"/>
                  </a:ext>
                </a:extLst>
              </a:tr>
              <a:tr h="148590">
                <a:tc>
                  <a:txBody>
                    <a:bodyPr/>
                    <a:lstStyle/>
                    <a:p>
                      <a:pPr algn="l" fontAlgn="ctr"/>
                      <a:r>
                        <a:rPr lang="fr-FR" sz="900" b="0" i="0" u="none" strike="noStrike">
                          <a:solidFill>
                            <a:srgbClr val="000000"/>
                          </a:solidFill>
                          <a:effectLst/>
                          <a:latin typeface="Calibri" panose="020F0502020204030204" pitchFamily="34" charset="0"/>
                        </a:rPr>
                        <a:t>Male</a:t>
                      </a:r>
                    </a:p>
                  </a:txBody>
                  <a:tcPr marL="6191" marR="6191" marT="619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panose="020F0502020204030204" pitchFamily="34" charset="0"/>
                        </a:rPr>
                        <a:t>Female</a:t>
                      </a:r>
                    </a:p>
                  </a:txBody>
                  <a:tcPr marL="6191" marR="6191" marT="619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 </a:t>
                      </a:r>
                    </a:p>
                  </a:txBody>
                  <a:tcPr marL="6191" marR="6191" marT="619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fr-FR" sz="900" b="0" i="0" u="none" strike="noStrike">
                          <a:solidFill>
                            <a:srgbClr val="000000"/>
                          </a:solidFill>
                          <a:effectLst/>
                          <a:latin typeface="Calibri" panose="020F0502020204030204" pitchFamily="34" charset="0"/>
                        </a:rPr>
                        <a:t> </a:t>
                      </a:r>
                    </a:p>
                  </a:txBody>
                  <a:tcPr marL="6191" marR="6191" marT="619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201</a:t>
                      </a:r>
                    </a:p>
                  </a:txBody>
                  <a:tcPr marL="6191" marR="6191" marT="619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5.3%</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C00000"/>
                          </a:solidFill>
                          <a:effectLst/>
                          <a:latin typeface="Calibri" panose="020F0502020204030204" pitchFamily="34" charset="0"/>
                        </a:rPr>
                        <a:t>0.80</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0.10</a:t>
                      </a:r>
                    </a:p>
                  </a:txBody>
                  <a:tcPr marL="6191" marR="6191" marT="619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6779357"/>
                  </a:ext>
                </a:extLst>
              </a:tr>
              <a:tr h="148590">
                <a:tc>
                  <a:txBody>
                    <a:bodyPr/>
                    <a:lstStyle/>
                    <a:p>
                      <a:pPr algn="l" fontAlgn="ctr"/>
                      <a:r>
                        <a:rPr lang="fr-FR" sz="900" b="1" i="0" u="none" strike="noStrike">
                          <a:solidFill>
                            <a:srgbClr val="000000"/>
                          </a:solidFill>
                          <a:effectLst/>
                          <a:latin typeface="Calibri" panose="020F0502020204030204" pitchFamily="34" charset="0"/>
                        </a:rPr>
                        <a:t>p</a:t>
                      </a:r>
                    </a:p>
                  </a:txBody>
                  <a:tcPr marL="6191" marR="6191" marT="619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6191" marR="6191" marT="61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panose="020F0502020204030204" pitchFamily="34" charset="0"/>
                        </a:rPr>
                        <a:t>&lt;0.001</a:t>
                      </a:r>
                    </a:p>
                  </a:txBody>
                  <a:tcPr marL="6191" marR="6191" marT="619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panose="020F0502020204030204" pitchFamily="34" charset="0"/>
                        </a:rPr>
                        <a:t> </a:t>
                      </a:r>
                    </a:p>
                  </a:txBody>
                  <a:tcPr marL="6191" marR="6191" marT="61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panose="020F0502020204030204" pitchFamily="34" charset="0"/>
                        </a:rPr>
                        <a:t>&lt;0.001</a:t>
                      </a:r>
                    </a:p>
                  </a:txBody>
                  <a:tcPr marL="6191" marR="6191" marT="619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panose="020F0502020204030204" pitchFamily="34" charset="0"/>
                        </a:rPr>
                        <a:t>&lt;0.001</a:t>
                      </a:r>
                    </a:p>
                  </a:txBody>
                  <a:tcPr marL="6191" marR="6191" marT="619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191" marR="6191" marT="619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24814764"/>
                  </a:ext>
                </a:extLst>
              </a:tr>
              <a:tr h="148590">
                <a:tc>
                  <a:txBody>
                    <a:bodyPr/>
                    <a:lstStyle/>
                    <a:p>
                      <a:pPr algn="l" fontAlgn="ctr"/>
                      <a:r>
                        <a:rPr lang="fr-FR" sz="900" b="1" i="0" u="none" strike="noStrike">
                          <a:solidFill>
                            <a:srgbClr val="000000"/>
                          </a:solidFill>
                          <a:effectLst/>
                          <a:latin typeface="Calibri" panose="020F0502020204030204" pitchFamily="34" charset="0"/>
                        </a:rPr>
                        <a:t>n</a:t>
                      </a:r>
                    </a:p>
                  </a:txBody>
                  <a:tcPr marL="6191" marR="6191" marT="619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6191" marR="6191" marT="619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8,218</a:t>
                      </a:r>
                    </a:p>
                  </a:txBody>
                  <a:tcPr marL="6191" marR="6191" marT="619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381</a:t>
                      </a:r>
                    </a:p>
                  </a:txBody>
                  <a:tcPr marL="6191" marR="6191" marT="619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panose="020F0502020204030204" pitchFamily="34" charset="0"/>
                        </a:rPr>
                        <a:t>8,599</a:t>
                      </a:r>
                    </a:p>
                  </a:txBody>
                  <a:tcPr marL="6191" marR="6191" marT="619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191" marR="6191" marT="619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6191" marR="6191" marT="619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9929667"/>
                  </a:ext>
                </a:extLst>
              </a:tr>
            </a:tbl>
          </a:graphicData>
        </a:graphic>
      </p:graphicFrame>
      <p:sp>
        <p:nvSpPr>
          <p:cNvPr id="3" name="Rectangle 2">
            <a:extLst>
              <a:ext uri="{FF2B5EF4-FFF2-40B4-BE49-F238E27FC236}">
                <a16:creationId xmlns:a16="http://schemas.microsoft.com/office/drawing/2014/main" id="{BCADCCE3-C03F-49FE-B0F9-581946D90965}"/>
              </a:ext>
            </a:extLst>
          </p:cNvPr>
          <p:cNvSpPr/>
          <p:nvPr/>
        </p:nvSpPr>
        <p:spPr>
          <a:xfrm>
            <a:off x="935114" y="6218936"/>
            <a:ext cx="3761173" cy="584775"/>
          </a:xfrm>
          <a:prstGeom prst="rect">
            <a:avLst/>
          </a:prstGeom>
        </p:spPr>
        <p:txBody>
          <a:bodyPr wrap="square">
            <a:spAutoFit/>
          </a:bodyPr>
          <a:lstStyle/>
          <a:p>
            <a:r>
              <a:rPr lang="fr-FR" sz="800" dirty="0" err="1"/>
              <a:t>Logistic</a:t>
            </a:r>
            <a:r>
              <a:rPr lang="fr-FR" sz="800" dirty="0"/>
              <a:t> </a:t>
            </a:r>
            <a:r>
              <a:rPr lang="fr-FR" sz="800" dirty="0" err="1"/>
              <a:t>regression</a:t>
            </a:r>
            <a:r>
              <a:rPr lang="fr-FR" sz="800" dirty="0"/>
              <a:t>						</a:t>
            </a:r>
          </a:p>
          <a:p>
            <a:r>
              <a:rPr lang="fr-FR" sz="800" dirty="0" err="1"/>
              <a:t>Robust</a:t>
            </a:r>
            <a:r>
              <a:rPr lang="fr-FR" sz="800" dirty="0"/>
              <a:t> standard </a:t>
            </a:r>
            <a:r>
              <a:rPr lang="fr-FR" sz="800" dirty="0" err="1"/>
              <a:t>errors</a:t>
            </a:r>
            <a:endParaRPr lang="fr-FR" sz="800" dirty="0"/>
          </a:p>
          <a:p>
            <a:r>
              <a:rPr lang="fr-FR" sz="800" dirty="0"/>
              <a:t>* : p&lt;0.05       ** : p&lt;0.01       *** : p&lt;0.001</a:t>
            </a:r>
          </a:p>
          <a:p>
            <a:r>
              <a:rPr lang="fr-FR" sz="800" dirty="0"/>
              <a:t>Cross-tabulations show </a:t>
            </a:r>
            <a:r>
              <a:rPr lang="fr-FR" sz="800" dirty="0" err="1"/>
              <a:t>rather</a:t>
            </a:r>
            <a:r>
              <a:rPr lang="fr-FR" sz="800" dirty="0"/>
              <a:t> </a:t>
            </a:r>
            <a:r>
              <a:rPr lang="fr-FR" sz="800" dirty="0" err="1"/>
              <a:t>independantly</a:t>
            </a:r>
            <a:r>
              <a:rPr lang="fr-FR" sz="800" dirty="0"/>
              <a:t> </a:t>
            </a:r>
            <a:r>
              <a:rPr lang="fr-FR" sz="800" dirty="0" err="1"/>
              <a:t>distrubuted</a:t>
            </a:r>
            <a:r>
              <a:rPr lang="fr-FR" sz="800" dirty="0"/>
              <a:t> </a:t>
            </a:r>
            <a:r>
              <a:rPr lang="fr-FR" sz="800" dirty="0" err="1"/>
              <a:t>explanatory</a:t>
            </a:r>
            <a:r>
              <a:rPr lang="fr-FR" sz="800" dirty="0"/>
              <a:t> variables</a:t>
            </a:r>
          </a:p>
        </p:txBody>
      </p:sp>
      <p:sp>
        <p:nvSpPr>
          <p:cNvPr id="4" name="ZoneTexte 3">
            <a:extLst>
              <a:ext uri="{FF2B5EF4-FFF2-40B4-BE49-F238E27FC236}">
                <a16:creationId xmlns:a16="http://schemas.microsoft.com/office/drawing/2014/main" id="{D78E0C7F-FC8B-4E71-8BC0-7138207D39B0}"/>
              </a:ext>
            </a:extLst>
          </p:cNvPr>
          <p:cNvSpPr txBox="1"/>
          <p:nvPr/>
        </p:nvSpPr>
        <p:spPr>
          <a:xfrm>
            <a:off x="1024127" y="1393500"/>
            <a:ext cx="10143745" cy="1569660"/>
          </a:xfrm>
          <a:prstGeom prst="rect">
            <a:avLst/>
          </a:prstGeom>
          <a:noFill/>
        </p:spPr>
        <p:txBody>
          <a:bodyPr wrap="square" rtlCol="0">
            <a:spAutoFit/>
          </a:bodyPr>
          <a:lstStyle/>
          <a:p>
            <a:pPr marL="285750" indent="-285750">
              <a:buFont typeface="Arial" panose="020B0604020202020204" pitchFamily="34" charset="0"/>
              <a:buChar char="•"/>
            </a:pPr>
            <a:r>
              <a:rPr lang="fr-FR" sz="1200" dirty="0"/>
              <a:t>The </a:t>
            </a:r>
            <a:r>
              <a:rPr lang="fr-FR" sz="1200" dirty="0" err="1"/>
              <a:t>odds</a:t>
            </a:r>
            <a:r>
              <a:rPr lang="fr-FR" sz="1200" dirty="0"/>
              <a:t> of </a:t>
            </a:r>
            <a:r>
              <a:rPr lang="fr-FR" sz="1200" dirty="0" err="1"/>
              <a:t>leaving</a:t>
            </a:r>
            <a:r>
              <a:rPr lang="fr-FR" sz="1200" dirty="0"/>
              <a:t> the emergency accommodation </a:t>
            </a:r>
            <a:r>
              <a:rPr lang="fr-FR" sz="1200" dirty="0" err="1"/>
              <a:t>before</a:t>
            </a:r>
            <a:r>
              <a:rPr lang="fr-FR" sz="1200" dirty="0"/>
              <a:t> the end of the administrative </a:t>
            </a:r>
            <a:r>
              <a:rPr lang="fr-FR" sz="1200" dirty="0" err="1"/>
              <a:t>procces</a:t>
            </a:r>
            <a:r>
              <a:rPr lang="fr-FR" sz="1200" dirty="0"/>
              <a:t> are </a:t>
            </a:r>
            <a:r>
              <a:rPr lang="fr-FR" sz="1200" dirty="0" err="1"/>
              <a:t>significantly</a:t>
            </a:r>
            <a:r>
              <a:rPr lang="fr-FR" sz="1200" dirty="0"/>
              <a:t> </a:t>
            </a:r>
            <a:r>
              <a:rPr lang="fr-FR" sz="1200" dirty="0" err="1"/>
              <a:t>larger</a:t>
            </a:r>
            <a:r>
              <a:rPr lang="fr-FR" sz="1200" dirty="0"/>
              <a:t> for </a:t>
            </a:r>
            <a:r>
              <a:rPr lang="fr-FR" sz="1200" dirty="0" err="1"/>
              <a:t>Eritrean</a:t>
            </a:r>
            <a:r>
              <a:rPr lang="fr-FR" sz="1200" dirty="0"/>
              <a:t> (p&lt;0.001), </a:t>
            </a:r>
            <a:r>
              <a:rPr lang="fr-FR" sz="1200" dirty="0" err="1"/>
              <a:t>African</a:t>
            </a:r>
            <a:r>
              <a:rPr lang="fr-FR" sz="1200" dirty="0"/>
              <a:t> (</a:t>
            </a:r>
            <a:r>
              <a:rPr lang="fr-FR" sz="1200" dirty="0" err="1"/>
              <a:t>Others</a:t>
            </a:r>
            <a:r>
              <a:rPr lang="fr-FR" sz="1200" dirty="0"/>
              <a:t>) (p&lt;0.01) and Ethiopian (p&lt;0.001), </a:t>
            </a:r>
            <a:r>
              <a:rPr lang="fr-FR" sz="1200" dirty="0" err="1"/>
              <a:t>than</a:t>
            </a:r>
            <a:r>
              <a:rPr lang="fr-FR" sz="1200" dirty="0"/>
              <a:t> for </a:t>
            </a:r>
            <a:r>
              <a:rPr lang="fr-FR" sz="1200" dirty="0" err="1"/>
              <a:t>Sudanese</a:t>
            </a:r>
            <a:r>
              <a:rPr lang="fr-FR" sz="1200" dirty="0"/>
              <a:t> </a:t>
            </a:r>
            <a:r>
              <a:rPr lang="fr-FR" sz="1200" dirty="0" err="1"/>
              <a:t>nationals</a:t>
            </a:r>
            <a:endParaRPr lang="fr-FR" sz="1200" dirty="0"/>
          </a:p>
          <a:p>
            <a:pPr marL="285750" indent="-285750">
              <a:buFont typeface="Arial" panose="020B0604020202020204" pitchFamily="34" charset="0"/>
              <a:buChar char="•"/>
            </a:pPr>
            <a:r>
              <a:rPr lang="fr-FR" sz="1200" dirty="0"/>
              <a:t>Afghans are </a:t>
            </a:r>
            <a:r>
              <a:rPr lang="fr-FR" sz="1200" dirty="0" err="1"/>
              <a:t>signifantly</a:t>
            </a:r>
            <a:r>
              <a:rPr lang="fr-FR" sz="1200" dirty="0"/>
              <a:t> more </a:t>
            </a:r>
            <a:r>
              <a:rPr lang="fr-FR" sz="1200" dirty="0" err="1"/>
              <a:t>likely</a:t>
            </a:r>
            <a:r>
              <a:rPr lang="fr-FR" sz="1200" dirty="0"/>
              <a:t> to </a:t>
            </a:r>
            <a:r>
              <a:rPr lang="fr-FR" sz="1200" dirty="0" err="1"/>
              <a:t>be</a:t>
            </a:r>
            <a:r>
              <a:rPr lang="fr-FR" sz="1200" dirty="0"/>
              <a:t> </a:t>
            </a:r>
            <a:r>
              <a:rPr lang="fr-FR" sz="1200" dirty="0" err="1"/>
              <a:t>directed</a:t>
            </a:r>
            <a:r>
              <a:rPr lang="fr-FR" sz="1200" dirty="0"/>
              <a:t> to </a:t>
            </a:r>
            <a:r>
              <a:rPr lang="fr-FR" sz="1200" dirty="0" err="1"/>
              <a:t>regular</a:t>
            </a:r>
            <a:r>
              <a:rPr lang="fr-FR" sz="1200" dirty="0"/>
              <a:t> </a:t>
            </a:r>
            <a:r>
              <a:rPr lang="fr-FR" sz="1200" dirty="0" err="1"/>
              <a:t>facilities</a:t>
            </a:r>
            <a:r>
              <a:rPr lang="fr-FR" sz="1200" dirty="0"/>
              <a:t> or </a:t>
            </a:r>
            <a:r>
              <a:rPr lang="fr-FR" sz="1200" dirty="0" err="1"/>
              <a:t>granted</a:t>
            </a:r>
            <a:r>
              <a:rPr lang="fr-FR" sz="1200" dirty="0"/>
              <a:t> </a:t>
            </a:r>
            <a:r>
              <a:rPr lang="fr-FR" sz="1200" dirty="0" err="1"/>
              <a:t>asylum</a:t>
            </a:r>
            <a:r>
              <a:rPr lang="fr-FR" sz="1200" dirty="0"/>
              <a:t> </a:t>
            </a:r>
            <a:r>
              <a:rPr lang="fr-FR" sz="1200" dirty="0" err="1"/>
              <a:t>than</a:t>
            </a:r>
            <a:r>
              <a:rPr lang="fr-FR" sz="1200" dirty="0"/>
              <a:t> </a:t>
            </a:r>
            <a:r>
              <a:rPr lang="fr-FR" sz="1200" dirty="0" err="1"/>
              <a:t>Sudanese</a:t>
            </a:r>
            <a:r>
              <a:rPr lang="fr-FR" sz="1200" dirty="0"/>
              <a:t> </a:t>
            </a:r>
            <a:r>
              <a:rPr lang="fr-FR" sz="1200" dirty="0" err="1"/>
              <a:t>nationals</a:t>
            </a:r>
            <a:endParaRPr lang="fr-FR" sz="1200" dirty="0"/>
          </a:p>
          <a:p>
            <a:pPr marL="285750" indent="-285750">
              <a:buFont typeface="Arial" panose="020B0604020202020204" pitchFamily="34" charset="0"/>
              <a:buChar char="•"/>
            </a:pPr>
            <a:r>
              <a:rPr lang="fr-FR" sz="1200" dirty="0" err="1"/>
              <a:t>Gender</a:t>
            </a:r>
            <a:r>
              <a:rPr lang="fr-FR" sz="1200" dirty="0"/>
              <a:t> </a:t>
            </a:r>
            <a:r>
              <a:rPr lang="fr-FR" sz="1200" dirty="0" err="1"/>
              <a:t>appears</a:t>
            </a:r>
            <a:r>
              <a:rPr lang="fr-FR" sz="1200" dirty="0"/>
              <a:t> not to </a:t>
            </a:r>
            <a:r>
              <a:rPr lang="fr-FR" sz="1200" dirty="0" err="1"/>
              <a:t>be</a:t>
            </a:r>
            <a:r>
              <a:rPr lang="fr-FR" sz="1200" dirty="0"/>
              <a:t> </a:t>
            </a:r>
            <a:r>
              <a:rPr lang="fr-FR" sz="1200" dirty="0" err="1"/>
              <a:t>associated</a:t>
            </a:r>
            <a:r>
              <a:rPr lang="fr-FR" sz="1200" dirty="0"/>
              <a:t> </a:t>
            </a:r>
            <a:r>
              <a:rPr lang="fr-FR" sz="1200" dirty="0" err="1"/>
              <a:t>significantly</a:t>
            </a:r>
            <a:r>
              <a:rPr lang="fr-FR" sz="1200" dirty="0"/>
              <a:t> to the </a:t>
            </a:r>
            <a:r>
              <a:rPr lang="fr-FR" sz="1200" dirty="0" err="1"/>
              <a:t>odds</a:t>
            </a:r>
            <a:r>
              <a:rPr lang="fr-FR" sz="1200" dirty="0"/>
              <a:t> of </a:t>
            </a:r>
            <a:r>
              <a:rPr lang="fr-FR" sz="1200" dirty="0" err="1"/>
              <a:t>leaving</a:t>
            </a:r>
            <a:r>
              <a:rPr lang="fr-FR" sz="1200" dirty="0"/>
              <a:t> the emergency accommodation </a:t>
            </a:r>
            <a:r>
              <a:rPr lang="fr-FR" sz="1200" dirty="0" err="1"/>
              <a:t>before</a:t>
            </a:r>
            <a:r>
              <a:rPr lang="fr-FR" sz="1200" dirty="0"/>
              <a:t> the end of the administrative process</a:t>
            </a:r>
          </a:p>
          <a:p>
            <a:pPr marL="285750" indent="-285750">
              <a:buFont typeface="Arial" panose="020B0604020202020204" pitchFamily="34" charset="0"/>
              <a:buChar char="•"/>
            </a:pPr>
            <a:r>
              <a:rPr lang="fr-FR" sz="1200" dirty="0" err="1"/>
              <a:t>Women</a:t>
            </a:r>
            <a:r>
              <a:rPr lang="fr-FR" sz="1200" dirty="0"/>
              <a:t> </a:t>
            </a:r>
            <a:r>
              <a:rPr lang="fr-FR" sz="1200" dirty="0" err="1"/>
              <a:t>represent</a:t>
            </a:r>
            <a:r>
              <a:rPr lang="fr-FR" sz="1200" dirty="0"/>
              <a:t> </a:t>
            </a:r>
            <a:r>
              <a:rPr lang="fr-FR" sz="1200" dirty="0" err="1"/>
              <a:t>only</a:t>
            </a:r>
            <a:r>
              <a:rPr lang="fr-FR" sz="1200" dirty="0"/>
              <a:t> 4.3% of the population, as a </a:t>
            </a:r>
            <a:r>
              <a:rPr lang="fr-FR" sz="1200" dirty="0" err="1"/>
              <a:t>consequence</a:t>
            </a:r>
            <a:r>
              <a:rPr lang="fr-FR" sz="1200" dirty="0"/>
              <a:t> :</a:t>
            </a:r>
          </a:p>
          <a:p>
            <a:pPr marL="742950" lvl="1" indent="-285750">
              <a:buFont typeface="Arial" panose="020B0604020202020204" pitchFamily="34" charset="0"/>
              <a:buChar char="•"/>
            </a:pPr>
            <a:r>
              <a:rPr lang="fr-FR" sz="1200" dirty="0"/>
              <a:t>The </a:t>
            </a:r>
            <a:r>
              <a:rPr lang="fr-FR" sz="1200" dirty="0" err="1"/>
              <a:t>baseline</a:t>
            </a:r>
            <a:r>
              <a:rPr lang="fr-FR" sz="1200" dirty="0"/>
              <a:t> model </a:t>
            </a:r>
            <a:r>
              <a:rPr lang="fr-FR" sz="1200" dirty="0" err="1"/>
              <a:t>reflects</a:t>
            </a:r>
            <a:r>
              <a:rPr lang="fr-FR" sz="1200" dirty="0"/>
              <a:t> </a:t>
            </a:r>
            <a:r>
              <a:rPr lang="fr-FR" sz="1200" dirty="0" err="1"/>
              <a:t>mostly</a:t>
            </a:r>
            <a:r>
              <a:rPr lang="fr-FR" sz="1200" dirty="0"/>
              <a:t> the </a:t>
            </a:r>
            <a:r>
              <a:rPr lang="fr-FR" sz="1200" dirty="0" err="1"/>
              <a:t>significant</a:t>
            </a:r>
            <a:r>
              <a:rPr lang="fr-FR" sz="1200" dirty="0"/>
              <a:t> </a:t>
            </a:r>
            <a:r>
              <a:rPr lang="fr-FR" sz="1200" dirty="0" err="1"/>
              <a:t>effects</a:t>
            </a:r>
            <a:r>
              <a:rPr lang="fr-FR" sz="1200" dirty="0"/>
              <a:t> </a:t>
            </a:r>
            <a:r>
              <a:rPr lang="fr-FR" sz="1200" dirty="0" err="1"/>
              <a:t>observed</a:t>
            </a:r>
            <a:r>
              <a:rPr lang="fr-FR" sz="1200" dirty="0"/>
              <a:t> in men </a:t>
            </a:r>
            <a:r>
              <a:rPr lang="fr-FR" sz="1200" dirty="0" err="1"/>
              <a:t>sample</a:t>
            </a:r>
            <a:endParaRPr lang="fr-FR" sz="1200" dirty="0"/>
          </a:p>
          <a:p>
            <a:pPr marL="742950" lvl="1" indent="-285750">
              <a:buFont typeface="Arial" panose="020B0604020202020204" pitchFamily="34" charset="0"/>
              <a:buChar char="•"/>
            </a:pPr>
            <a:r>
              <a:rPr lang="fr-FR" sz="1200" dirty="0" err="1"/>
              <a:t>Lack</a:t>
            </a:r>
            <a:r>
              <a:rPr lang="fr-FR" sz="1200" dirty="0"/>
              <a:t> of </a:t>
            </a:r>
            <a:r>
              <a:rPr lang="fr-FR" sz="1200" dirty="0" err="1"/>
              <a:t>significance</a:t>
            </a:r>
            <a:r>
              <a:rPr lang="fr-FR" sz="1200" dirty="0"/>
              <a:t> </a:t>
            </a:r>
            <a:r>
              <a:rPr lang="fr-FR" sz="1200" dirty="0" err="1"/>
              <a:t>observed</a:t>
            </a:r>
            <a:r>
              <a:rPr lang="fr-FR" sz="1200" dirty="0"/>
              <a:t> in </a:t>
            </a:r>
            <a:r>
              <a:rPr lang="fr-FR" sz="1200" dirty="0" err="1"/>
              <a:t>women</a:t>
            </a:r>
            <a:r>
              <a:rPr lang="fr-FR" sz="1200" dirty="0"/>
              <a:t> </a:t>
            </a:r>
            <a:r>
              <a:rPr lang="fr-FR" sz="1200" dirty="0" err="1"/>
              <a:t>sample</a:t>
            </a:r>
            <a:r>
              <a:rPr lang="fr-FR" sz="1200" dirty="0"/>
              <a:t> </a:t>
            </a:r>
            <a:r>
              <a:rPr lang="fr-FR" sz="1200" dirty="0" err="1"/>
              <a:t>is</a:t>
            </a:r>
            <a:r>
              <a:rPr lang="fr-FR" sz="1200" dirty="0"/>
              <a:t> </a:t>
            </a:r>
            <a:r>
              <a:rPr lang="fr-FR" sz="1200" dirty="0" err="1"/>
              <a:t>likely</a:t>
            </a:r>
            <a:r>
              <a:rPr lang="fr-FR" sz="1200" dirty="0"/>
              <a:t> to </a:t>
            </a:r>
            <a:r>
              <a:rPr lang="fr-FR" sz="1200" dirty="0" err="1"/>
              <a:t>be</a:t>
            </a:r>
            <a:r>
              <a:rPr lang="fr-FR" sz="1200" dirty="0"/>
              <a:t> due to </a:t>
            </a:r>
            <a:r>
              <a:rPr lang="fr-FR" sz="1200" dirty="0" err="1"/>
              <a:t>small</a:t>
            </a:r>
            <a:r>
              <a:rPr lang="fr-FR" sz="1200" dirty="0"/>
              <a:t> </a:t>
            </a:r>
            <a:r>
              <a:rPr lang="fr-FR" sz="1200" dirty="0" err="1"/>
              <a:t>sample</a:t>
            </a:r>
            <a:r>
              <a:rPr lang="fr-FR" sz="1200" dirty="0"/>
              <a:t> size (n=381)</a:t>
            </a:r>
          </a:p>
          <a:p>
            <a:pPr marL="285750" indent="-285750">
              <a:buFont typeface="Arial" panose="020B0604020202020204" pitchFamily="34" charset="0"/>
              <a:buChar char="•"/>
            </a:pPr>
            <a:endParaRPr lang="fr-FR" sz="1200" dirty="0"/>
          </a:p>
        </p:txBody>
      </p:sp>
    </p:spTree>
    <p:extLst>
      <p:ext uri="{BB962C8B-B14F-4D97-AF65-F5344CB8AC3E}">
        <p14:creationId xmlns:p14="http://schemas.microsoft.com/office/powerpoint/2010/main" val="1389668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7FCD41-3169-432B-9772-9D225D628C78}"/>
              </a:ext>
            </a:extLst>
          </p:cNvPr>
          <p:cNvSpPr>
            <a:spLocks noGrp="1"/>
          </p:cNvSpPr>
          <p:nvPr>
            <p:ph type="title"/>
          </p:nvPr>
        </p:nvSpPr>
        <p:spPr>
          <a:xfrm>
            <a:off x="968709" y="682198"/>
            <a:ext cx="9720072" cy="994202"/>
          </a:xfrm>
        </p:spPr>
        <p:txBody>
          <a:bodyPr>
            <a:noAutofit/>
          </a:bodyPr>
          <a:lstStyle/>
          <a:p>
            <a:r>
              <a:rPr lang="fr-FR" sz="2800" dirty="0"/>
              <a:t>MIGRANTS NO LONGER IN EMERGENCY ACCOMMODATIONS BY JULY, 2017</a:t>
            </a:r>
            <a:br>
              <a:rPr lang="fr-FR" sz="2800" dirty="0"/>
            </a:br>
            <a:r>
              <a:rPr lang="fr-FR" sz="2000" dirty="0" err="1"/>
              <a:t>odds</a:t>
            </a:r>
            <a:r>
              <a:rPr lang="fr-FR" sz="2000" dirty="0"/>
              <a:t> of </a:t>
            </a:r>
            <a:r>
              <a:rPr lang="fr-FR" sz="2000" dirty="0" err="1"/>
              <a:t>leaving</a:t>
            </a:r>
            <a:r>
              <a:rPr lang="fr-FR" sz="2000" dirty="0"/>
              <a:t> the emergency accommodation </a:t>
            </a:r>
            <a:r>
              <a:rPr lang="fr-FR" sz="2000" dirty="0" err="1"/>
              <a:t>before</a:t>
            </a:r>
            <a:r>
              <a:rPr lang="fr-FR" sz="2000" dirty="0"/>
              <a:t> the end of the administrative process</a:t>
            </a:r>
            <a:endParaRPr lang="fr-FR" sz="1600" dirty="0"/>
          </a:p>
        </p:txBody>
      </p:sp>
      <p:sp>
        <p:nvSpPr>
          <p:cNvPr id="9" name="Rectangle 8">
            <a:extLst>
              <a:ext uri="{FF2B5EF4-FFF2-40B4-BE49-F238E27FC236}">
                <a16:creationId xmlns:a16="http://schemas.microsoft.com/office/drawing/2014/main" id="{B7E15418-8113-45BF-8167-B0F19EE342EE}"/>
              </a:ext>
            </a:extLst>
          </p:cNvPr>
          <p:cNvSpPr/>
          <p:nvPr/>
        </p:nvSpPr>
        <p:spPr>
          <a:xfrm>
            <a:off x="935114" y="6218936"/>
            <a:ext cx="3761173" cy="707886"/>
          </a:xfrm>
          <a:prstGeom prst="rect">
            <a:avLst/>
          </a:prstGeom>
        </p:spPr>
        <p:txBody>
          <a:bodyPr wrap="square">
            <a:spAutoFit/>
          </a:bodyPr>
          <a:lstStyle/>
          <a:p>
            <a:r>
              <a:rPr lang="fr-FR" sz="800" dirty="0" err="1"/>
              <a:t>Logistic</a:t>
            </a:r>
            <a:r>
              <a:rPr lang="fr-FR" sz="800" dirty="0"/>
              <a:t> </a:t>
            </a:r>
            <a:r>
              <a:rPr lang="fr-FR" sz="800" dirty="0" err="1"/>
              <a:t>regression</a:t>
            </a:r>
            <a:r>
              <a:rPr lang="fr-FR" sz="800" dirty="0"/>
              <a:t>						</a:t>
            </a:r>
          </a:p>
          <a:p>
            <a:r>
              <a:rPr lang="fr-FR" sz="800" dirty="0" err="1"/>
              <a:t>Robust</a:t>
            </a:r>
            <a:r>
              <a:rPr lang="fr-FR" sz="800" dirty="0"/>
              <a:t> standard </a:t>
            </a:r>
            <a:r>
              <a:rPr lang="fr-FR" sz="800" dirty="0" err="1"/>
              <a:t>errors</a:t>
            </a:r>
            <a:endParaRPr lang="fr-FR" sz="800" dirty="0"/>
          </a:p>
          <a:p>
            <a:r>
              <a:rPr lang="fr-FR" sz="800" dirty="0"/>
              <a:t>* : p&lt;0.05       ** : p&lt;0.01       *** : p&lt;0.001</a:t>
            </a:r>
          </a:p>
          <a:p>
            <a:r>
              <a:rPr lang="fr-FR" sz="800" dirty="0"/>
              <a:t>Cross-tabulations show </a:t>
            </a:r>
            <a:r>
              <a:rPr lang="fr-FR" sz="800" dirty="0" err="1"/>
              <a:t>rather</a:t>
            </a:r>
            <a:r>
              <a:rPr lang="fr-FR" sz="800" dirty="0"/>
              <a:t> </a:t>
            </a:r>
            <a:r>
              <a:rPr lang="fr-FR" sz="800" dirty="0" err="1"/>
              <a:t>independantly</a:t>
            </a:r>
            <a:r>
              <a:rPr lang="fr-FR" sz="800" dirty="0"/>
              <a:t> </a:t>
            </a:r>
            <a:r>
              <a:rPr lang="fr-FR" sz="800" dirty="0" err="1"/>
              <a:t>distrubuted</a:t>
            </a:r>
            <a:r>
              <a:rPr lang="fr-FR" sz="800" dirty="0"/>
              <a:t> </a:t>
            </a:r>
            <a:r>
              <a:rPr lang="fr-FR" sz="800" dirty="0" err="1"/>
              <a:t>explanatory</a:t>
            </a:r>
            <a:r>
              <a:rPr lang="fr-FR" sz="800" dirty="0"/>
              <a:t> variables</a:t>
            </a:r>
          </a:p>
          <a:p>
            <a:endParaRPr lang="fr-FR" sz="800" dirty="0"/>
          </a:p>
        </p:txBody>
      </p:sp>
      <p:graphicFrame>
        <p:nvGraphicFramePr>
          <p:cNvPr id="13" name="Espace réservé du contenu 12">
            <a:extLst>
              <a:ext uri="{FF2B5EF4-FFF2-40B4-BE49-F238E27FC236}">
                <a16:creationId xmlns:a16="http://schemas.microsoft.com/office/drawing/2014/main" id="{0CC0E087-222D-4DFC-B946-B67991F01FC4}"/>
              </a:ext>
            </a:extLst>
          </p:cNvPr>
          <p:cNvGraphicFramePr>
            <a:graphicFrameLocks noGrp="1"/>
          </p:cNvGraphicFramePr>
          <p:nvPr>
            <p:ph idx="1"/>
            <p:extLst>
              <p:ext uri="{D42A27DB-BD31-4B8C-83A1-F6EECF244321}">
                <p14:modId xmlns:p14="http://schemas.microsoft.com/office/powerpoint/2010/main" val="3998773263"/>
              </p:ext>
            </p:extLst>
          </p:nvPr>
        </p:nvGraphicFramePr>
        <p:xfrm>
          <a:off x="1023751" y="3159563"/>
          <a:ext cx="9720260" cy="3059373"/>
        </p:xfrm>
        <a:graphic>
          <a:graphicData uri="http://schemas.openxmlformats.org/drawingml/2006/table">
            <a:tbl>
              <a:tblPr/>
              <a:tblGrid>
                <a:gridCol w="630298">
                  <a:extLst>
                    <a:ext uri="{9D8B030D-6E8A-4147-A177-3AD203B41FA5}">
                      <a16:colId xmlns:a16="http://schemas.microsoft.com/office/drawing/2014/main" val="2935848317"/>
                    </a:ext>
                  </a:extLst>
                </a:gridCol>
                <a:gridCol w="1526386">
                  <a:extLst>
                    <a:ext uri="{9D8B030D-6E8A-4147-A177-3AD203B41FA5}">
                      <a16:colId xmlns:a16="http://schemas.microsoft.com/office/drawing/2014/main" val="2412905636"/>
                    </a:ext>
                  </a:extLst>
                </a:gridCol>
                <a:gridCol w="630298">
                  <a:extLst>
                    <a:ext uri="{9D8B030D-6E8A-4147-A177-3AD203B41FA5}">
                      <a16:colId xmlns:a16="http://schemas.microsoft.com/office/drawing/2014/main" val="2964361907"/>
                    </a:ext>
                  </a:extLst>
                </a:gridCol>
                <a:gridCol w="630298">
                  <a:extLst>
                    <a:ext uri="{9D8B030D-6E8A-4147-A177-3AD203B41FA5}">
                      <a16:colId xmlns:a16="http://schemas.microsoft.com/office/drawing/2014/main" val="1821324875"/>
                    </a:ext>
                  </a:extLst>
                </a:gridCol>
                <a:gridCol w="630298">
                  <a:extLst>
                    <a:ext uri="{9D8B030D-6E8A-4147-A177-3AD203B41FA5}">
                      <a16:colId xmlns:a16="http://schemas.microsoft.com/office/drawing/2014/main" val="1883136417"/>
                    </a:ext>
                  </a:extLst>
                </a:gridCol>
                <a:gridCol w="630298">
                  <a:extLst>
                    <a:ext uri="{9D8B030D-6E8A-4147-A177-3AD203B41FA5}">
                      <a16:colId xmlns:a16="http://schemas.microsoft.com/office/drawing/2014/main" val="780774544"/>
                    </a:ext>
                  </a:extLst>
                </a:gridCol>
                <a:gridCol w="630298">
                  <a:extLst>
                    <a:ext uri="{9D8B030D-6E8A-4147-A177-3AD203B41FA5}">
                      <a16:colId xmlns:a16="http://schemas.microsoft.com/office/drawing/2014/main" val="2830603514"/>
                    </a:ext>
                  </a:extLst>
                </a:gridCol>
                <a:gridCol w="630298">
                  <a:extLst>
                    <a:ext uri="{9D8B030D-6E8A-4147-A177-3AD203B41FA5}">
                      <a16:colId xmlns:a16="http://schemas.microsoft.com/office/drawing/2014/main" val="499299063"/>
                    </a:ext>
                  </a:extLst>
                </a:gridCol>
                <a:gridCol w="630298">
                  <a:extLst>
                    <a:ext uri="{9D8B030D-6E8A-4147-A177-3AD203B41FA5}">
                      <a16:colId xmlns:a16="http://schemas.microsoft.com/office/drawing/2014/main" val="2804221274"/>
                    </a:ext>
                  </a:extLst>
                </a:gridCol>
                <a:gridCol w="630298">
                  <a:extLst>
                    <a:ext uri="{9D8B030D-6E8A-4147-A177-3AD203B41FA5}">
                      <a16:colId xmlns:a16="http://schemas.microsoft.com/office/drawing/2014/main" val="1247332950"/>
                    </a:ext>
                  </a:extLst>
                </a:gridCol>
                <a:gridCol w="630298">
                  <a:extLst>
                    <a:ext uri="{9D8B030D-6E8A-4147-A177-3AD203B41FA5}">
                      <a16:colId xmlns:a16="http://schemas.microsoft.com/office/drawing/2014/main" val="2289403211"/>
                    </a:ext>
                  </a:extLst>
                </a:gridCol>
                <a:gridCol w="630298">
                  <a:extLst>
                    <a:ext uri="{9D8B030D-6E8A-4147-A177-3AD203B41FA5}">
                      <a16:colId xmlns:a16="http://schemas.microsoft.com/office/drawing/2014/main" val="213978064"/>
                    </a:ext>
                  </a:extLst>
                </a:gridCol>
                <a:gridCol w="630298">
                  <a:extLst>
                    <a:ext uri="{9D8B030D-6E8A-4147-A177-3AD203B41FA5}">
                      <a16:colId xmlns:a16="http://schemas.microsoft.com/office/drawing/2014/main" val="4244823581"/>
                    </a:ext>
                  </a:extLst>
                </a:gridCol>
                <a:gridCol w="630298">
                  <a:extLst>
                    <a:ext uri="{9D8B030D-6E8A-4147-A177-3AD203B41FA5}">
                      <a16:colId xmlns:a16="http://schemas.microsoft.com/office/drawing/2014/main" val="3874574474"/>
                    </a:ext>
                  </a:extLst>
                </a:gridCol>
              </a:tblGrid>
              <a:tr h="274239">
                <a:tc rowSpan="2" gridSpan="2">
                  <a:txBody>
                    <a:bodyPr/>
                    <a:lstStyle/>
                    <a:p>
                      <a:pPr algn="ctr" fontAlgn="ctr"/>
                      <a:r>
                        <a:rPr lang="fr-FR" sz="900" b="1" i="0" u="none" strike="noStrike">
                          <a:solidFill>
                            <a:srgbClr val="000000"/>
                          </a:solidFill>
                          <a:effectLst/>
                          <a:latin typeface="Calibri" panose="020F0502020204030204" pitchFamily="34" charset="0"/>
                        </a:rPr>
                        <a:t>Variable</a:t>
                      </a:r>
                    </a:p>
                  </a:txBody>
                  <a:tcPr marL="6094" marR="6094" marT="60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fr-FR"/>
                    </a:p>
                  </a:txBody>
                  <a:tcPr/>
                </a:tc>
                <a:tc gridSpan="4">
                  <a:txBody>
                    <a:bodyPr/>
                    <a:lstStyle/>
                    <a:p>
                      <a:pPr algn="ctr" fontAlgn="ctr"/>
                      <a:r>
                        <a:rPr lang="en-US" sz="900" b="1" i="0" u="none" strike="noStrike">
                          <a:solidFill>
                            <a:srgbClr val="000000"/>
                          </a:solidFill>
                          <a:effectLst/>
                          <a:latin typeface="Calibri" panose="020F0502020204030204" pitchFamily="34" charset="0"/>
                        </a:rPr>
                        <a:t>Model 1</a:t>
                      </a:r>
                      <a:br>
                        <a:rPr lang="en-US" sz="900" b="1" i="0" u="none" strike="noStrike">
                          <a:solidFill>
                            <a:srgbClr val="000000"/>
                          </a:solidFill>
                          <a:effectLst/>
                          <a:latin typeface="Calibri" panose="020F0502020204030204" pitchFamily="34" charset="0"/>
                        </a:rPr>
                      </a:br>
                      <a:r>
                        <a:rPr lang="en-US" sz="900" b="1" i="0" u="none" strike="noStrike">
                          <a:solidFill>
                            <a:srgbClr val="000000"/>
                          </a:solidFill>
                          <a:effectLst/>
                          <a:latin typeface="Calibri" panose="020F0502020204030204" pitchFamily="34" charset="0"/>
                        </a:rPr>
                        <a:t>Citizenship baselevel : Afghanistan</a:t>
                      </a:r>
                    </a:p>
                  </a:txBody>
                  <a:tcPr marL="6094" marR="6094" marT="60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fontAlgn="ctr"/>
                      <a:r>
                        <a:rPr lang="en-US" sz="900" b="1" i="0" u="none" strike="noStrike" dirty="0">
                          <a:solidFill>
                            <a:srgbClr val="000000"/>
                          </a:solidFill>
                          <a:effectLst/>
                          <a:latin typeface="Calibri" panose="020F0502020204030204" pitchFamily="34" charset="0"/>
                        </a:rPr>
                        <a:t>Model 2</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Citizenship </a:t>
                      </a:r>
                      <a:r>
                        <a:rPr lang="en-US" sz="900" b="1" i="0" u="none" strike="noStrike" dirty="0" err="1">
                          <a:solidFill>
                            <a:srgbClr val="000000"/>
                          </a:solidFill>
                          <a:effectLst/>
                          <a:latin typeface="Calibri" panose="020F0502020204030204" pitchFamily="34" charset="0"/>
                        </a:rPr>
                        <a:t>baselevel</a:t>
                      </a:r>
                      <a:r>
                        <a:rPr lang="en-US" sz="900" b="1" i="0" u="none" strike="noStrike" dirty="0">
                          <a:solidFill>
                            <a:srgbClr val="000000"/>
                          </a:solidFill>
                          <a:effectLst/>
                          <a:latin typeface="Calibri" panose="020F0502020204030204" pitchFamily="34" charset="0"/>
                        </a:rPr>
                        <a:t> : Ethiopia</a:t>
                      </a:r>
                    </a:p>
                  </a:txBody>
                  <a:tcPr marL="6094" marR="6094" marT="60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fontAlgn="ctr"/>
                      <a:r>
                        <a:rPr lang="fr-FR" sz="900" b="1" i="0" u="none" strike="noStrike" dirty="0">
                          <a:solidFill>
                            <a:srgbClr val="000000"/>
                          </a:solidFill>
                          <a:effectLst/>
                          <a:latin typeface="Calibri" panose="020F0502020204030204" pitchFamily="34" charset="0"/>
                        </a:rPr>
                        <a:t>Model 3</a:t>
                      </a:r>
                      <a:br>
                        <a:rPr lang="fr-FR"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Citizenship </a:t>
                      </a:r>
                      <a:r>
                        <a:rPr lang="en-US" sz="900" b="1" i="0" u="none" strike="noStrike" dirty="0" err="1">
                          <a:solidFill>
                            <a:srgbClr val="000000"/>
                          </a:solidFill>
                          <a:effectLst/>
                          <a:latin typeface="Calibri" panose="020F0502020204030204" pitchFamily="34" charset="0"/>
                        </a:rPr>
                        <a:t>baselevel</a:t>
                      </a:r>
                      <a:r>
                        <a:rPr lang="en-US" sz="900" b="1" i="0" u="none" strike="noStrike" dirty="0">
                          <a:solidFill>
                            <a:srgbClr val="000000"/>
                          </a:solidFill>
                          <a:effectLst/>
                          <a:latin typeface="Calibri" panose="020F0502020204030204" pitchFamily="34" charset="0"/>
                        </a:rPr>
                        <a:t> : Sudan (Baseline)</a:t>
                      </a:r>
                      <a:endParaRPr lang="fr-FR" sz="900" b="1" i="0" u="none" strike="noStrike" dirty="0">
                        <a:solidFill>
                          <a:srgbClr val="000000"/>
                        </a:solidFill>
                        <a:effectLst/>
                        <a:latin typeface="Calibri" panose="020F0502020204030204" pitchFamily="34" charset="0"/>
                      </a:endParaRPr>
                    </a:p>
                  </a:txBody>
                  <a:tcPr marL="6094" marR="6094" marT="60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340492730"/>
                  </a:ext>
                </a:extLst>
              </a:tr>
              <a:tr h="146261">
                <a:tc gridSpan="2" vMerge="1">
                  <a:txBody>
                    <a:bodyPr/>
                    <a:lstStyle/>
                    <a:p>
                      <a:endParaRPr lang="fr-FR"/>
                    </a:p>
                  </a:txBody>
                  <a:tcPr/>
                </a:tc>
                <a:tc hMerge="1" vMerge="1">
                  <a:txBody>
                    <a:bodyPr/>
                    <a:lstStyle/>
                    <a:p>
                      <a:endParaRPr lang="fr-FR"/>
                    </a:p>
                  </a:txBody>
                  <a:tcPr/>
                </a:tc>
                <a:tc>
                  <a:txBody>
                    <a:bodyPr/>
                    <a:lstStyle/>
                    <a:p>
                      <a:pPr algn="l" fontAlgn="b"/>
                      <a:r>
                        <a:rPr lang="fr-FR" sz="900" b="1" i="0" u="none" strike="noStrike">
                          <a:solidFill>
                            <a:srgbClr val="000000"/>
                          </a:solidFill>
                          <a:effectLst/>
                          <a:latin typeface="Calibri" panose="020F0502020204030204" pitchFamily="34" charset="0"/>
                        </a:rPr>
                        <a:t>n</a:t>
                      </a:r>
                    </a:p>
                  </a:txBody>
                  <a:tcPr marL="6094" marR="6094" marT="609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1" i="0" u="none" strike="noStrike">
                          <a:solidFill>
                            <a:srgbClr val="000000"/>
                          </a:solidFill>
                          <a:effectLst/>
                          <a:latin typeface="Calibri" panose="020F0502020204030204" pitchFamily="34" charset="0"/>
                        </a:rPr>
                        <a:t>%</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Odd Ratio</a:t>
                      </a:r>
                    </a:p>
                  </a:txBody>
                  <a:tcPr marL="6094" marR="6094" marT="609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SE</a:t>
                      </a:r>
                    </a:p>
                  </a:txBody>
                  <a:tcPr marL="6094" marR="6094" marT="60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1" i="0" u="none" strike="noStrike">
                          <a:solidFill>
                            <a:srgbClr val="000000"/>
                          </a:solidFill>
                          <a:effectLst/>
                          <a:latin typeface="Calibri" panose="020F0502020204030204" pitchFamily="34" charset="0"/>
                        </a:rPr>
                        <a:t>n</a:t>
                      </a:r>
                    </a:p>
                  </a:txBody>
                  <a:tcPr marL="6094" marR="6094" marT="609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1" i="0" u="none" strike="noStrike">
                          <a:solidFill>
                            <a:srgbClr val="000000"/>
                          </a:solidFill>
                          <a:effectLst/>
                          <a:latin typeface="Calibri" panose="020F0502020204030204" pitchFamily="34" charset="0"/>
                        </a:rPr>
                        <a:t>%</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Odd Ratio</a:t>
                      </a:r>
                    </a:p>
                  </a:txBody>
                  <a:tcPr marL="6094" marR="6094" marT="609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SE</a:t>
                      </a:r>
                    </a:p>
                  </a:txBody>
                  <a:tcPr marL="6094" marR="6094" marT="60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n</a:t>
                      </a:r>
                    </a:p>
                  </a:txBody>
                  <a:tcPr marL="6094" marR="6094" marT="609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a:t>
                      </a:r>
                    </a:p>
                  </a:txBody>
                  <a:tcPr marL="6094" marR="6094" marT="609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Odd Ratio</a:t>
                      </a:r>
                    </a:p>
                  </a:txBody>
                  <a:tcPr marL="6094" marR="6094" marT="609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SE</a:t>
                      </a:r>
                    </a:p>
                  </a:txBody>
                  <a:tcPr marL="6094" marR="6094" marT="60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4541981"/>
                  </a:ext>
                </a:extLst>
              </a:tr>
              <a:tr h="146261">
                <a:tc>
                  <a:txBody>
                    <a:bodyPr/>
                    <a:lstStyle/>
                    <a:p>
                      <a:pPr algn="l" fontAlgn="ctr"/>
                      <a:r>
                        <a:rPr lang="fr-FR" sz="900" b="1" i="0" u="none" strike="noStrike">
                          <a:solidFill>
                            <a:srgbClr val="000000"/>
                          </a:solidFill>
                          <a:effectLst/>
                          <a:latin typeface="Calibri" panose="020F0502020204030204" pitchFamily="34" charset="0"/>
                        </a:rPr>
                        <a:t>Gender</a:t>
                      </a:r>
                    </a:p>
                  </a:txBody>
                  <a:tcPr marL="6094" marR="6094" marT="60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6094" marR="6094" marT="60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1" i="0" u="none" strike="noStrike">
                          <a:solidFill>
                            <a:srgbClr val="000000"/>
                          </a:solidFill>
                          <a:effectLst/>
                          <a:latin typeface="Calibri" panose="020F0502020204030204" pitchFamily="34" charset="0"/>
                        </a:rPr>
                        <a:t> </a:t>
                      </a:r>
                    </a:p>
                  </a:txBody>
                  <a:tcPr marL="6094" marR="6094" marT="609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1" i="0" u="none" strike="noStrike">
                          <a:solidFill>
                            <a:srgbClr val="000000"/>
                          </a:solidFill>
                          <a:effectLst/>
                          <a:latin typeface="Calibri" panose="020F0502020204030204" pitchFamily="34" charset="0"/>
                        </a:rPr>
                        <a:t> </a:t>
                      </a: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6094" marR="6094" marT="609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6094" marR="6094" marT="60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62327292"/>
                  </a:ext>
                </a:extLst>
              </a:tr>
              <a:tr h="146261">
                <a:tc>
                  <a:txBody>
                    <a:bodyPr/>
                    <a:lstStyle/>
                    <a:p>
                      <a:pPr algn="l" fontAlgn="ctr"/>
                      <a:r>
                        <a:rPr lang="fr-FR" sz="900" b="0" i="0" u="none" strike="noStrike">
                          <a:solidFill>
                            <a:srgbClr val="000000"/>
                          </a:solidFill>
                          <a:effectLst/>
                          <a:latin typeface="Calibri" panose="020F0502020204030204" pitchFamily="34" charset="0"/>
                        </a:rPr>
                        <a:t>Male</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Female</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201</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5.3%</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0.80</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0.10</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201</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5.3%</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0.80</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0.10</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201</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5.3%</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0.80</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0.10</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56515271"/>
                  </a:ext>
                </a:extLst>
              </a:tr>
              <a:tr h="146261">
                <a:tc>
                  <a:txBody>
                    <a:bodyPr/>
                    <a:lstStyle/>
                    <a:p>
                      <a:pPr algn="l" fontAlgn="ctr"/>
                      <a:r>
                        <a:rPr lang="fr-FR" sz="900" b="1" i="0" u="none" strike="noStrike">
                          <a:solidFill>
                            <a:srgbClr val="000000"/>
                          </a:solidFill>
                          <a:effectLst/>
                          <a:latin typeface="Calibri" panose="020F0502020204030204" pitchFamily="34" charset="0"/>
                        </a:rPr>
                        <a:t>Age</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1" i="0" u="none" strike="noStrike">
                        <a:solidFill>
                          <a:srgbClr val="000000"/>
                        </a:solidFill>
                        <a:effectLst/>
                        <a:latin typeface="Calibri" panose="020F0502020204030204" pitchFamily="34" charset="0"/>
                      </a:endParaRP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5585908"/>
                  </a:ext>
                </a:extLst>
              </a:tr>
              <a:tr h="146261">
                <a:tc>
                  <a:txBody>
                    <a:bodyPr/>
                    <a:lstStyle/>
                    <a:p>
                      <a:pPr algn="l" fontAlgn="ctr"/>
                      <a:r>
                        <a:rPr lang="fr-FR" sz="900" b="0" i="0" u="none" strike="noStrike">
                          <a:solidFill>
                            <a:srgbClr val="000000"/>
                          </a:solidFill>
                          <a:effectLst/>
                          <a:latin typeface="Calibri" panose="020F0502020204030204" pitchFamily="34" charset="0"/>
                        </a:rPr>
                        <a:t>18-24</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&lt;18</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84</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1.8**</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0.37</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84</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1.8**</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0.37</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84</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1.8**</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0.37</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37682593"/>
                  </a:ext>
                </a:extLst>
              </a:tr>
              <a:tr h="146261">
                <a:tc>
                  <a:txBody>
                    <a:bodyPr/>
                    <a:lstStyle/>
                    <a:p>
                      <a:pPr algn="l" fontAlgn="ctr"/>
                      <a:r>
                        <a:rPr lang="fr-FR" sz="900" b="0" i="0" u="none" strike="noStrike">
                          <a:solidFill>
                            <a:srgbClr val="000000"/>
                          </a:solidFill>
                          <a:effectLst/>
                          <a:latin typeface="Calibri" panose="020F0502020204030204" pitchFamily="34" charset="0"/>
                        </a:rPr>
                        <a:t> </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25-29</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1,324</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35.2%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1.01</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0.05</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1,324</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35.2%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1.01</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0.05</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1,324</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35.2%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1.01</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0.05</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67686623"/>
                  </a:ext>
                </a:extLst>
              </a:tr>
              <a:tr h="146261">
                <a:tc>
                  <a:txBody>
                    <a:bodyPr/>
                    <a:lstStyle/>
                    <a:p>
                      <a:pPr algn="l" fontAlgn="ctr"/>
                      <a:r>
                        <a:rPr lang="fr-FR" sz="900" b="0" i="0" u="none" strike="noStrike">
                          <a:solidFill>
                            <a:srgbClr val="000000"/>
                          </a:solidFill>
                          <a:effectLst/>
                          <a:latin typeface="Calibri" panose="020F0502020204030204" pitchFamily="34" charset="0"/>
                        </a:rPr>
                        <a:t> </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30-34</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383</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0.87</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0.07</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383</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0.87</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0.07</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383</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0.87</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0.07</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4616001"/>
                  </a:ext>
                </a:extLst>
              </a:tr>
              <a:tr h="146261">
                <a:tc>
                  <a:txBody>
                    <a:bodyPr/>
                    <a:lstStyle/>
                    <a:p>
                      <a:pPr algn="l" fontAlgn="ctr"/>
                      <a:r>
                        <a:rPr lang="fr-FR" sz="900" b="0" i="0" u="none" strike="noStrike">
                          <a:solidFill>
                            <a:srgbClr val="000000"/>
                          </a:solidFill>
                          <a:effectLst/>
                          <a:latin typeface="Calibri" panose="020F0502020204030204" pitchFamily="34" charset="0"/>
                        </a:rPr>
                        <a:t> </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&gt;34</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299</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7.9%</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0.95</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0.09</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299</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7.9%</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0.95</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0.09</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299</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7.9%</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0.95</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0.09</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7305182"/>
                  </a:ext>
                </a:extLst>
              </a:tr>
              <a:tr h="146261">
                <a:tc>
                  <a:txBody>
                    <a:bodyPr/>
                    <a:lstStyle/>
                    <a:p>
                      <a:pPr algn="l" fontAlgn="ctr"/>
                      <a:r>
                        <a:rPr lang="fr-FR" sz="900" b="1" i="0" u="none" strike="noStrike">
                          <a:solidFill>
                            <a:srgbClr val="000000"/>
                          </a:solidFill>
                          <a:effectLst/>
                          <a:latin typeface="Calibri" panose="020F0502020204030204" pitchFamily="34" charset="0"/>
                        </a:rPr>
                        <a:t>Citizenship</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1" i="0" u="none" strike="noStrike">
                        <a:solidFill>
                          <a:srgbClr val="000000"/>
                        </a:solidFill>
                        <a:effectLst/>
                        <a:latin typeface="Calibri" panose="020F0502020204030204" pitchFamily="34" charset="0"/>
                      </a:endParaRP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07656958"/>
                  </a:ext>
                </a:extLst>
              </a:tr>
              <a:tr h="146261">
                <a:tc>
                  <a:txBody>
                    <a:bodyPr/>
                    <a:lstStyle/>
                    <a:p>
                      <a:pPr algn="l" fontAlgn="ctr"/>
                      <a:r>
                        <a:rPr lang="fr-FR" sz="900" b="1" i="0" u="none" strike="noStrike">
                          <a:solidFill>
                            <a:srgbClr val="000000"/>
                          </a:solidFill>
                          <a:effectLst/>
                          <a:latin typeface="Calibri" panose="020F0502020204030204" pitchFamily="34" charset="0"/>
                        </a:rPr>
                        <a:t> </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Sudan</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1,767</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46.9%</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3.19***</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0.19</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1,767</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46.9%</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0.33***</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0.05</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1,767</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46.9%</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35161103"/>
                  </a:ext>
                </a:extLst>
              </a:tr>
              <a:tr h="146261">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Afghanistan</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616</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16.4%</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616</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16.4%</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0.10***</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0.02</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616</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16.4%</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0.31***</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0.02</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54059568"/>
                  </a:ext>
                </a:extLst>
              </a:tr>
              <a:tr h="146261">
                <a:tc>
                  <a:txBody>
                    <a:bodyPr/>
                    <a:lstStyle/>
                    <a:p>
                      <a:pPr algn="l" fontAlgn="ctr"/>
                      <a:r>
                        <a:rPr lang="fr-FR" sz="900" b="0" i="0" u="none" strike="noStrike">
                          <a:solidFill>
                            <a:srgbClr val="000000"/>
                          </a:solidFill>
                          <a:effectLst/>
                          <a:latin typeface="Calibri" panose="020F0502020204030204" pitchFamily="34" charset="0"/>
                        </a:rPr>
                        <a:t> </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Eritrea</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482</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12.8%</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4.62***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0.40</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395</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7.3%</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0.47***</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0.08</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482</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12.8%</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1.45***</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0.12</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06501897"/>
                  </a:ext>
                </a:extLst>
              </a:tr>
              <a:tr h="146261">
                <a:tc>
                  <a:txBody>
                    <a:bodyPr/>
                    <a:lstStyle/>
                    <a:p>
                      <a:pPr algn="l" fontAlgn="ctr"/>
                      <a:r>
                        <a:rPr lang="fr-FR" sz="900" b="0" i="0" u="none" strike="noStrike">
                          <a:solidFill>
                            <a:srgbClr val="000000"/>
                          </a:solidFill>
                          <a:effectLst/>
                          <a:latin typeface="Calibri" panose="020F0502020204030204" pitchFamily="34" charset="0"/>
                        </a:rPr>
                        <a:t> </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Africa - Others</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292</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7.8%</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4.12***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0.41</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293</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5.4%</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0.42***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0.07</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292</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7.8%</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1.29**</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0.12</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43350504"/>
                  </a:ext>
                </a:extLst>
              </a:tr>
              <a:tr h="146261">
                <a:tc>
                  <a:txBody>
                    <a:bodyPr/>
                    <a:lstStyle/>
                    <a:p>
                      <a:pPr algn="l" fontAlgn="ctr"/>
                      <a:r>
                        <a:rPr lang="fr-FR" sz="900" b="0" i="0" u="none" strike="noStrike">
                          <a:solidFill>
                            <a:srgbClr val="000000"/>
                          </a:solidFill>
                          <a:effectLst/>
                          <a:latin typeface="Calibri" panose="020F0502020204030204" pitchFamily="34" charset="0"/>
                        </a:rPr>
                        <a:t> </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Somalia</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246</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6.5%</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3.78***</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0.40</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269</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5.0%</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0.39***</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0.07</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246</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6.5%</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1.18</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0.12</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05281623"/>
                  </a:ext>
                </a:extLst>
              </a:tr>
              <a:tr h="146261">
                <a:tc>
                  <a:txBody>
                    <a:bodyPr/>
                    <a:lstStyle/>
                    <a:p>
                      <a:pPr algn="l" fontAlgn="ctr"/>
                      <a:r>
                        <a:rPr lang="fr-FR" sz="900" b="0" i="0" u="none" strike="noStrike">
                          <a:solidFill>
                            <a:srgbClr val="000000"/>
                          </a:solidFill>
                          <a:effectLst/>
                          <a:latin typeface="Calibri" panose="020F0502020204030204" pitchFamily="34" charset="0"/>
                        </a:rPr>
                        <a:t> </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Ethiopia</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194</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5.2%</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9.76***</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1.48</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81</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1.5%</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000000"/>
                          </a:solidFill>
                          <a:effectLst/>
                          <a:latin typeface="Calibri" panose="020F0502020204030204" pitchFamily="34" charset="0"/>
                        </a:rPr>
                        <a:t>-</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194</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5.2%</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3.06***</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0.45</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60678643"/>
                  </a:ext>
                </a:extLst>
              </a:tr>
              <a:tr h="146261">
                <a:tc>
                  <a:txBody>
                    <a:bodyPr/>
                    <a:lstStyle/>
                    <a:p>
                      <a:pPr algn="l" fontAlgn="ctr"/>
                      <a:r>
                        <a:rPr lang="fr-FR" sz="900" b="0" i="0" u="none" strike="noStrike">
                          <a:solidFill>
                            <a:srgbClr val="000000"/>
                          </a:solidFill>
                          <a:effectLst/>
                          <a:latin typeface="Calibri" panose="020F0502020204030204" pitchFamily="34" charset="0"/>
                        </a:rPr>
                        <a:t> </a:t>
                      </a:r>
                    </a:p>
                  </a:txBody>
                  <a:tcPr marL="6094" marR="6094" marT="609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Near and Middle East </a:t>
                      </a:r>
                    </a:p>
                  </a:txBody>
                  <a:tcPr marL="6094" marR="6094" marT="609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117</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3.1%</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2.67***</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0.36</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192</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3.5%</a:t>
                      </a:r>
                    </a:p>
                  </a:txBody>
                  <a:tcPr marL="6094" marR="6094" marT="6094"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0.27***</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0.05</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117</a:t>
                      </a:r>
                    </a:p>
                  </a:txBody>
                  <a:tcPr marL="6094" marR="6094" marT="609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3.1%</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0.84</a:t>
                      </a:r>
                    </a:p>
                  </a:txBody>
                  <a:tcPr marL="6094" marR="6094" marT="6094"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0.11</a:t>
                      </a:r>
                    </a:p>
                  </a:txBody>
                  <a:tcPr marL="6094" marR="6094" marT="6094"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20430029"/>
                  </a:ext>
                </a:extLst>
              </a:tr>
              <a:tr h="146261">
                <a:tc>
                  <a:txBody>
                    <a:bodyPr/>
                    <a:lstStyle/>
                    <a:p>
                      <a:pPr algn="l" fontAlgn="ctr"/>
                      <a:r>
                        <a:rPr lang="fr-FR" sz="900" b="0" i="0" u="none" strike="noStrike">
                          <a:solidFill>
                            <a:srgbClr val="000000"/>
                          </a:solidFill>
                          <a:effectLst/>
                          <a:latin typeface="Calibri" panose="020F0502020204030204" pitchFamily="34" charset="0"/>
                        </a:rPr>
                        <a:t> </a:t>
                      </a:r>
                    </a:p>
                  </a:txBody>
                  <a:tcPr marL="6094" marR="6094" marT="609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panose="020F0502020204030204" pitchFamily="34" charset="0"/>
                        </a:rPr>
                        <a:t>Others</a:t>
                      </a:r>
                    </a:p>
                  </a:txBody>
                  <a:tcPr marL="6094" marR="6094" marT="60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50</a:t>
                      </a:r>
                    </a:p>
                  </a:txBody>
                  <a:tcPr marL="6094" marR="6094" marT="609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1.3%</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C00000"/>
                          </a:solidFill>
                          <a:effectLst/>
                          <a:latin typeface="Calibri" panose="020F0502020204030204" pitchFamily="34" charset="0"/>
                        </a:rPr>
                        <a:t>29.45***</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12.96</a:t>
                      </a:r>
                    </a:p>
                  </a:txBody>
                  <a:tcPr marL="6094" marR="6094" marT="609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11</a:t>
                      </a:r>
                    </a:p>
                  </a:txBody>
                  <a:tcPr marL="6094" marR="6094" marT="609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0.2%</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C00000"/>
                          </a:solidFill>
                          <a:effectLst/>
                          <a:latin typeface="Calibri" panose="020F0502020204030204" pitchFamily="34" charset="0"/>
                        </a:rPr>
                        <a:t>3.02*</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1.38</a:t>
                      </a:r>
                    </a:p>
                  </a:txBody>
                  <a:tcPr marL="6094" marR="6094" marT="609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50</a:t>
                      </a:r>
                    </a:p>
                  </a:txBody>
                  <a:tcPr marL="6094" marR="6094" marT="609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1.3%</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9.23***</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4.05</a:t>
                      </a:r>
                    </a:p>
                  </a:txBody>
                  <a:tcPr marL="6094" marR="6094" marT="609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4288903"/>
                  </a:ext>
                </a:extLst>
              </a:tr>
              <a:tr h="146261">
                <a:tc>
                  <a:txBody>
                    <a:bodyPr/>
                    <a:lstStyle/>
                    <a:p>
                      <a:pPr algn="l" fontAlgn="ctr"/>
                      <a:r>
                        <a:rPr lang="fr-FR" sz="900" b="1" i="0" u="none" strike="noStrike">
                          <a:solidFill>
                            <a:srgbClr val="000000"/>
                          </a:solidFill>
                          <a:effectLst/>
                          <a:latin typeface="Calibri" panose="020F0502020204030204" pitchFamily="34" charset="0"/>
                        </a:rPr>
                        <a:t>p</a:t>
                      </a:r>
                    </a:p>
                  </a:txBody>
                  <a:tcPr marL="6094" marR="6094" marT="60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fr-FR" sz="900" b="1" i="0" u="none" strike="noStrike">
                        <a:solidFill>
                          <a:srgbClr val="000000"/>
                        </a:solidFill>
                        <a:effectLst/>
                        <a:latin typeface="Calibri" panose="020F0502020204030204" pitchFamily="34" charset="0"/>
                      </a:endParaRPr>
                    </a:p>
                  </a:txBody>
                  <a:tcPr marL="6094" marR="6094" marT="60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panose="020F0502020204030204" pitchFamily="34" charset="0"/>
                        </a:rPr>
                        <a:t>&lt;0.001</a:t>
                      </a:r>
                    </a:p>
                  </a:txBody>
                  <a:tcPr marL="6094" marR="6094" marT="60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panose="020F0502020204030204" pitchFamily="34" charset="0"/>
                        </a:rPr>
                        <a:t>&lt;0.001</a:t>
                      </a:r>
                    </a:p>
                  </a:txBody>
                  <a:tcPr marL="6094" marR="6094" marT="60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panose="020F0502020204030204" pitchFamily="34" charset="0"/>
                        </a:rPr>
                        <a:t>&lt;0.001</a:t>
                      </a:r>
                    </a:p>
                  </a:txBody>
                  <a:tcPr marL="6094" marR="6094" marT="60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6094" marR="6094" marT="609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76713043"/>
                  </a:ext>
                </a:extLst>
              </a:tr>
              <a:tr h="146261">
                <a:tc>
                  <a:txBody>
                    <a:bodyPr/>
                    <a:lstStyle/>
                    <a:p>
                      <a:pPr algn="l" fontAlgn="ctr"/>
                      <a:r>
                        <a:rPr lang="fr-FR" sz="900" b="1" i="0" u="none" strike="noStrike">
                          <a:solidFill>
                            <a:srgbClr val="000000"/>
                          </a:solidFill>
                          <a:effectLst/>
                          <a:latin typeface="Calibri" panose="020F0502020204030204" pitchFamily="34" charset="0"/>
                        </a:rPr>
                        <a:t>n</a:t>
                      </a:r>
                    </a:p>
                  </a:txBody>
                  <a:tcPr marL="6094" marR="6094" marT="609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6094" marR="6094" marT="609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panose="020F0502020204030204" pitchFamily="34" charset="0"/>
                        </a:rPr>
                        <a:t>8,599</a:t>
                      </a:r>
                    </a:p>
                  </a:txBody>
                  <a:tcPr marL="6094" marR="6094" marT="609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panose="020F0502020204030204" pitchFamily="34" charset="0"/>
                        </a:rPr>
                        <a:t>8,599</a:t>
                      </a:r>
                    </a:p>
                  </a:txBody>
                  <a:tcPr marL="6094" marR="6094" marT="609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panose="020F0502020204030204" pitchFamily="34" charset="0"/>
                        </a:rPr>
                        <a:t>8,599</a:t>
                      </a:r>
                    </a:p>
                  </a:txBody>
                  <a:tcPr marL="6094" marR="6094" marT="609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6094" marR="6094" marT="609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6094" marR="6094" marT="6094"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9189467"/>
                  </a:ext>
                </a:extLst>
              </a:tr>
            </a:tbl>
          </a:graphicData>
        </a:graphic>
      </p:graphicFrame>
      <p:sp>
        <p:nvSpPr>
          <p:cNvPr id="14" name="ZoneTexte 13">
            <a:extLst>
              <a:ext uri="{FF2B5EF4-FFF2-40B4-BE49-F238E27FC236}">
                <a16:creationId xmlns:a16="http://schemas.microsoft.com/office/drawing/2014/main" id="{BC6BDE07-0A98-4763-92EE-F16BC07AE368}"/>
              </a:ext>
            </a:extLst>
          </p:cNvPr>
          <p:cNvSpPr txBox="1"/>
          <p:nvPr/>
        </p:nvSpPr>
        <p:spPr>
          <a:xfrm>
            <a:off x="935114" y="1993514"/>
            <a:ext cx="9720072" cy="954107"/>
          </a:xfrm>
          <a:prstGeom prst="rect">
            <a:avLst/>
          </a:prstGeom>
          <a:noFill/>
        </p:spPr>
        <p:txBody>
          <a:bodyPr wrap="square" rtlCol="0">
            <a:spAutoFit/>
          </a:bodyPr>
          <a:lstStyle/>
          <a:p>
            <a:pPr marL="285750" indent="-285750">
              <a:buFont typeface="Arial" panose="020B0604020202020204" pitchFamily="34" charset="0"/>
              <a:buChar char="•"/>
            </a:pPr>
            <a:r>
              <a:rPr lang="fr-FR" sz="1400" dirty="0"/>
              <a:t>The </a:t>
            </a:r>
            <a:r>
              <a:rPr lang="fr-FR" sz="1400" dirty="0" err="1"/>
              <a:t>odds</a:t>
            </a:r>
            <a:r>
              <a:rPr lang="fr-FR" sz="1400" dirty="0"/>
              <a:t> of </a:t>
            </a:r>
            <a:r>
              <a:rPr lang="fr-FR" sz="1400" dirty="0" err="1"/>
              <a:t>being</a:t>
            </a:r>
            <a:r>
              <a:rPr lang="fr-FR" sz="1400" dirty="0"/>
              <a:t> </a:t>
            </a:r>
            <a:r>
              <a:rPr lang="fr-FR" sz="1400" dirty="0" err="1"/>
              <a:t>directed</a:t>
            </a:r>
            <a:r>
              <a:rPr lang="fr-FR" sz="1400" dirty="0"/>
              <a:t> to </a:t>
            </a:r>
            <a:r>
              <a:rPr lang="fr-FR" sz="1400" dirty="0" err="1"/>
              <a:t>regular</a:t>
            </a:r>
            <a:r>
              <a:rPr lang="fr-FR" sz="1400" dirty="0"/>
              <a:t> </a:t>
            </a:r>
            <a:r>
              <a:rPr lang="fr-FR" sz="1400" dirty="0" err="1"/>
              <a:t>facilities</a:t>
            </a:r>
            <a:r>
              <a:rPr lang="fr-FR" sz="1400" dirty="0"/>
              <a:t> or </a:t>
            </a:r>
            <a:r>
              <a:rPr lang="fr-FR" sz="1400" dirty="0" err="1"/>
              <a:t>granted</a:t>
            </a:r>
            <a:r>
              <a:rPr lang="fr-FR" sz="1400" dirty="0"/>
              <a:t> </a:t>
            </a:r>
            <a:r>
              <a:rPr lang="fr-FR" sz="1400" dirty="0" err="1"/>
              <a:t>asylum</a:t>
            </a:r>
            <a:r>
              <a:rPr lang="fr-FR" sz="1400" dirty="0"/>
              <a:t> </a:t>
            </a:r>
            <a:r>
              <a:rPr lang="fr-FR" sz="1400" dirty="0" err="1"/>
              <a:t>is</a:t>
            </a:r>
            <a:r>
              <a:rPr lang="fr-FR" sz="1400" dirty="0"/>
              <a:t> </a:t>
            </a:r>
            <a:r>
              <a:rPr lang="fr-FR" sz="1400" dirty="0" err="1"/>
              <a:t>significantly</a:t>
            </a:r>
            <a:r>
              <a:rPr lang="fr-FR" sz="1400" dirty="0"/>
              <a:t> </a:t>
            </a:r>
            <a:r>
              <a:rPr lang="fr-FR" sz="1400" dirty="0" err="1"/>
              <a:t>larger</a:t>
            </a:r>
            <a:r>
              <a:rPr lang="fr-FR" sz="1400" dirty="0"/>
              <a:t> for Afghans </a:t>
            </a:r>
            <a:r>
              <a:rPr lang="fr-FR" sz="1400" dirty="0" err="1"/>
              <a:t>than</a:t>
            </a:r>
            <a:r>
              <a:rPr lang="fr-FR" sz="1400" dirty="0"/>
              <a:t> migrants of </a:t>
            </a:r>
            <a:r>
              <a:rPr lang="fr-FR" sz="1400" dirty="0" err="1"/>
              <a:t>other</a:t>
            </a:r>
            <a:r>
              <a:rPr lang="fr-FR" sz="1400" dirty="0"/>
              <a:t> </a:t>
            </a:r>
            <a:r>
              <a:rPr lang="fr-FR" sz="1400" dirty="0" err="1"/>
              <a:t>citizenships</a:t>
            </a:r>
            <a:r>
              <a:rPr lang="fr-FR" sz="1400" dirty="0"/>
              <a:t>, in </a:t>
            </a:r>
            <a:r>
              <a:rPr lang="fr-FR" sz="1400" dirty="0" err="1"/>
              <a:t>particular</a:t>
            </a:r>
            <a:r>
              <a:rPr lang="fr-FR" sz="1400" dirty="0"/>
              <a:t> </a:t>
            </a:r>
            <a:r>
              <a:rPr lang="fr-FR" sz="1400" dirty="0" err="1"/>
              <a:t>Ethiopians</a:t>
            </a:r>
            <a:r>
              <a:rPr lang="fr-FR" sz="1400" dirty="0"/>
              <a:t> (OR=9,76)</a:t>
            </a:r>
          </a:p>
          <a:p>
            <a:pPr marL="285750" indent="-285750">
              <a:buFont typeface="Arial" panose="020B0604020202020204" pitchFamily="34" charset="0"/>
              <a:buChar char="•"/>
            </a:pPr>
            <a:r>
              <a:rPr lang="fr-FR" sz="1400" dirty="0" err="1"/>
              <a:t>Ethiopians</a:t>
            </a:r>
            <a:r>
              <a:rPr lang="fr-FR" sz="1400" dirty="0"/>
              <a:t> are </a:t>
            </a:r>
            <a:r>
              <a:rPr lang="fr-FR" sz="1400" dirty="0" err="1"/>
              <a:t>significantly</a:t>
            </a:r>
            <a:r>
              <a:rPr lang="fr-FR" sz="1400" dirty="0"/>
              <a:t> more </a:t>
            </a:r>
            <a:r>
              <a:rPr lang="fr-FR" sz="1400" dirty="0" err="1"/>
              <a:t>likely</a:t>
            </a:r>
            <a:r>
              <a:rPr lang="fr-FR" sz="1400" dirty="0"/>
              <a:t> to </a:t>
            </a:r>
            <a:r>
              <a:rPr lang="fr-FR" sz="1400" dirty="0" err="1"/>
              <a:t>leave</a:t>
            </a:r>
            <a:r>
              <a:rPr lang="fr-FR" sz="1400" dirty="0"/>
              <a:t> emergency </a:t>
            </a:r>
            <a:r>
              <a:rPr lang="fr-FR" sz="1400" dirty="0" err="1"/>
              <a:t>accomodations</a:t>
            </a:r>
            <a:r>
              <a:rPr lang="fr-FR" sz="1400" dirty="0"/>
              <a:t> </a:t>
            </a:r>
            <a:r>
              <a:rPr lang="fr-FR" sz="1400" dirty="0" err="1"/>
              <a:t>before</a:t>
            </a:r>
            <a:r>
              <a:rPr lang="fr-FR" sz="1400" dirty="0"/>
              <a:t> the end of the administrative process </a:t>
            </a:r>
            <a:r>
              <a:rPr lang="fr-FR" sz="1400" dirty="0" err="1"/>
              <a:t>than</a:t>
            </a:r>
            <a:r>
              <a:rPr lang="fr-FR" sz="1400" dirty="0"/>
              <a:t> migrants of </a:t>
            </a:r>
            <a:r>
              <a:rPr lang="fr-FR" sz="1400" dirty="0" err="1"/>
              <a:t>other</a:t>
            </a:r>
            <a:r>
              <a:rPr lang="fr-FR" sz="1400" dirty="0"/>
              <a:t> </a:t>
            </a:r>
            <a:r>
              <a:rPr lang="fr-FR" sz="1400" dirty="0" err="1"/>
              <a:t>citizenships</a:t>
            </a:r>
            <a:endParaRPr lang="fr-FR" sz="1400" dirty="0"/>
          </a:p>
        </p:txBody>
      </p:sp>
    </p:spTree>
    <p:extLst>
      <p:ext uri="{BB962C8B-B14F-4D97-AF65-F5344CB8AC3E}">
        <p14:creationId xmlns:p14="http://schemas.microsoft.com/office/powerpoint/2010/main" val="2617274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E7A69C-FFB3-40F1-94BF-85AEE553C90E}"/>
              </a:ext>
            </a:extLst>
          </p:cNvPr>
          <p:cNvSpPr>
            <a:spLocks noGrp="1"/>
          </p:cNvSpPr>
          <p:nvPr>
            <p:ph type="title"/>
          </p:nvPr>
        </p:nvSpPr>
        <p:spPr>
          <a:xfrm>
            <a:off x="1024127" y="585216"/>
            <a:ext cx="10084139" cy="1099651"/>
          </a:xfrm>
        </p:spPr>
        <p:txBody>
          <a:bodyPr>
            <a:noAutofit/>
          </a:bodyPr>
          <a:lstStyle/>
          <a:p>
            <a:r>
              <a:rPr lang="fr-FR" sz="2800" dirty="0"/>
              <a:t>MIGRANTS NO LONGER IN EMERGENCY ACCOMMODATIONS BY JULY, 2017</a:t>
            </a:r>
            <a:br>
              <a:rPr lang="fr-FR" sz="2800" dirty="0"/>
            </a:br>
            <a:r>
              <a:rPr lang="fr-FR" sz="2000" dirty="0" err="1"/>
              <a:t>odds</a:t>
            </a:r>
            <a:r>
              <a:rPr lang="fr-FR" sz="2000" dirty="0"/>
              <a:t> of </a:t>
            </a:r>
            <a:r>
              <a:rPr lang="fr-FR" sz="2000" dirty="0" err="1"/>
              <a:t>leaving</a:t>
            </a:r>
            <a:r>
              <a:rPr lang="fr-FR" sz="2000" dirty="0"/>
              <a:t> the emergency accommodation </a:t>
            </a:r>
            <a:r>
              <a:rPr lang="fr-FR" sz="2000" dirty="0" err="1"/>
              <a:t>before</a:t>
            </a:r>
            <a:r>
              <a:rPr lang="fr-FR" sz="2000" dirty="0"/>
              <a:t> the end of the administrative process</a:t>
            </a:r>
            <a:endParaRPr lang="fr-FR" sz="1600" dirty="0"/>
          </a:p>
        </p:txBody>
      </p:sp>
      <p:sp>
        <p:nvSpPr>
          <p:cNvPr id="10" name="Rectangle 9">
            <a:extLst>
              <a:ext uri="{FF2B5EF4-FFF2-40B4-BE49-F238E27FC236}">
                <a16:creationId xmlns:a16="http://schemas.microsoft.com/office/drawing/2014/main" id="{C99B2E92-17FA-4AFE-A325-9371752F3170}"/>
              </a:ext>
            </a:extLst>
          </p:cNvPr>
          <p:cNvSpPr/>
          <p:nvPr/>
        </p:nvSpPr>
        <p:spPr>
          <a:xfrm>
            <a:off x="934965" y="6272784"/>
            <a:ext cx="3761173" cy="707886"/>
          </a:xfrm>
          <a:prstGeom prst="rect">
            <a:avLst/>
          </a:prstGeom>
        </p:spPr>
        <p:txBody>
          <a:bodyPr wrap="square">
            <a:spAutoFit/>
          </a:bodyPr>
          <a:lstStyle/>
          <a:p>
            <a:r>
              <a:rPr lang="fr-FR" sz="800" dirty="0" err="1"/>
              <a:t>Logistic</a:t>
            </a:r>
            <a:r>
              <a:rPr lang="fr-FR" sz="800" dirty="0"/>
              <a:t> </a:t>
            </a:r>
            <a:r>
              <a:rPr lang="fr-FR" sz="800" dirty="0" err="1"/>
              <a:t>regression</a:t>
            </a:r>
            <a:r>
              <a:rPr lang="fr-FR" sz="800" dirty="0"/>
              <a:t>						</a:t>
            </a:r>
          </a:p>
          <a:p>
            <a:r>
              <a:rPr lang="fr-FR" sz="800" dirty="0" err="1"/>
              <a:t>Robust</a:t>
            </a:r>
            <a:r>
              <a:rPr lang="fr-FR" sz="800" dirty="0"/>
              <a:t> standard </a:t>
            </a:r>
            <a:r>
              <a:rPr lang="fr-FR" sz="800" dirty="0" err="1"/>
              <a:t>errors</a:t>
            </a:r>
            <a:endParaRPr lang="fr-FR" sz="800" dirty="0"/>
          </a:p>
          <a:p>
            <a:r>
              <a:rPr lang="fr-FR" sz="800" dirty="0"/>
              <a:t>* : p&lt;0.05       ** : p&lt;0.01       *** : p&lt;0.001</a:t>
            </a:r>
          </a:p>
          <a:p>
            <a:r>
              <a:rPr lang="fr-FR" sz="800" dirty="0"/>
              <a:t>Cross-tabulations show </a:t>
            </a:r>
            <a:r>
              <a:rPr lang="fr-FR" sz="800" dirty="0" err="1"/>
              <a:t>rather</a:t>
            </a:r>
            <a:r>
              <a:rPr lang="fr-FR" sz="800" dirty="0"/>
              <a:t> </a:t>
            </a:r>
            <a:r>
              <a:rPr lang="fr-FR" sz="800" dirty="0" err="1"/>
              <a:t>independantly</a:t>
            </a:r>
            <a:r>
              <a:rPr lang="fr-FR" sz="800" dirty="0"/>
              <a:t> </a:t>
            </a:r>
            <a:r>
              <a:rPr lang="fr-FR" sz="800" dirty="0" err="1"/>
              <a:t>distrubuted</a:t>
            </a:r>
            <a:r>
              <a:rPr lang="fr-FR" sz="800" dirty="0"/>
              <a:t> </a:t>
            </a:r>
            <a:r>
              <a:rPr lang="fr-FR" sz="800" dirty="0" err="1"/>
              <a:t>explanatory</a:t>
            </a:r>
            <a:r>
              <a:rPr lang="fr-FR" sz="800" dirty="0"/>
              <a:t> variables</a:t>
            </a:r>
          </a:p>
          <a:p>
            <a:endParaRPr lang="fr-FR" sz="800" dirty="0"/>
          </a:p>
        </p:txBody>
      </p:sp>
      <p:sp>
        <p:nvSpPr>
          <p:cNvPr id="11" name="ZoneTexte 10">
            <a:extLst>
              <a:ext uri="{FF2B5EF4-FFF2-40B4-BE49-F238E27FC236}">
                <a16:creationId xmlns:a16="http://schemas.microsoft.com/office/drawing/2014/main" id="{D80C41E9-F611-4BCC-A29C-558353BAE4A7}"/>
              </a:ext>
            </a:extLst>
          </p:cNvPr>
          <p:cNvSpPr txBox="1"/>
          <p:nvPr/>
        </p:nvSpPr>
        <p:spPr>
          <a:xfrm>
            <a:off x="1023742" y="1684867"/>
            <a:ext cx="9720266" cy="1384995"/>
          </a:xfrm>
          <a:prstGeom prst="rect">
            <a:avLst/>
          </a:prstGeom>
          <a:noFill/>
        </p:spPr>
        <p:txBody>
          <a:bodyPr wrap="square" rtlCol="0">
            <a:spAutoFit/>
          </a:bodyPr>
          <a:lstStyle/>
          <a:p>
            <a:pPr marL="285750" indent="-285750">
              <a:buFont typeface="Arial" panose="020B0604020202020204" pitchFamily="34" charset="0"/>
              <a:buChar char="•"/>
            </a:pPr>
            <a:r>
              <a:rPr lang="fr-FR" sz="1400" dirty="0"/>
              <a:t>Even by </a:t>
            </a:r>
            <a:r>
              <a:rPr lang="fr-FR" sz="1400" dirty="0" err="1"/>
              <a:t>controlling</a:t>
            </a:r>
            <a:r>
              <a:rPr lang="fr-FR" sz="1400" dirty="0"/>
              <a:t> for the </a:t>
            </a:r>
            <a:r>
              <a:rPr lang="fr-FR" sz="1400" dirty="0" err="1"/>
              <a:t>evacuation</a:t>
            </a:r>
            <a:r>
              <a:rPr lang="fr-FR" sz="1400" dirty="0"/>
              <a:t> </a:t>
            </a:r>
            <a:r>
              <a:rPr lang="fr-FR" sz="1400" dirty="0" err="1"/>
              <a:t>effect</a:t>
            </a:r>
            <a:r>
              <a:rPr lang="fr-FR" sz="1400" dirty="0"/>
              <a:t> (as a </a:t>
            </a:r>
            <a:r>
              <a:rPr lang="fr-FR" sz="1400" dirty="0" err="1"/>
              <a:t>potential</a:t>
            </a:r>
            <a:r>
              <a:rPr lang="fr-FR" sz="1400" dirty="0"/>
              <a:t> proxy for </a:t>
            </a:r>
            <a:r>
              <a:rPr lang="fr-FR" sz="1400" dirty="0" err="1"/>
              <a:t>delay</a:t>
            </a:r>
            <a:r>
              <a:rPr lang="fr-FR" sz="1400" dirty="0"/>
              <a:t> </a:t>
            </a:r>
            <a:r>
              <a:rPr lang="fr-FR" sz="1400" dirty="0" err="1"/>
              <a:t>between</a:t>
            </a:r>
            <a:r>
              <a:rPr lang="fr-FR" sz="1400" dirty="0"/>
              <a:t> </a:t>
            </a:r>
            <a:r>
              <a:rPr lang="fr-FR" sz="1400" dirty="0" err="1"/>
              <a:t>arrival</a:t>
            </a:r>
            <a:r>
              <a:rPr lang="fr-FR" sz="1400" dirty="0"/>
              <a:t> in accommodation and exit and conditions </a:t>
            </a:r>
            <a:r>
              <a:rPr lang="fr-FR" sz="1400" dirty="0" err="1"/>
              <a:t>related</a:t>
            </a:r>
            <a:r>
              <a:rPr lang="fr-FR" sz="1400" dirty="0"/>
              <a:t> to accommodations) :</a:t>
            </a:r>
          </a:p>
          <a:p>
            <a:pPr marL="742950" lvl="1" indent="-285750">
              <a:buFont typeface="Arial" panose="020B0604020202020204" pitchFamily="34" charset="0"/>
              <a:buChar char="•"/>
            </a:pPr>
            <a:r>
              <a:rPr lang="fr-FR" sz="1400" dirty="0"/>
              <a:t>Afghans are </a:t>
            </a:r>
            <a:r>
              <a:rPr lang="fr-FR" sz="1400" dirty="0" err="1"/>
              <a:t>still</a:t>
            </a:r>
            <a:r>
              <a:rPr lang="fr-FR" sz="1400" dirty="0"/>
              <a:t> </a:t>
            </a:r>
            <a:r>
              <a:rPr lang="fr-FR" sz="1400" dirty="0" err="1"/>
              <a:t>significantly</a:t>
            </a:r>
            <a:r>
              <a:rPr lang="fr-FR" sz="1400" dirty="0"/>
              <a:t> more </a:t>
            </a:r>
            <a:r>
              <a:rPr lang="fr-FR" sz="1400" dirty="0" err="1"/>
              <a:t>likely</a:t>
            </a:r>
            <a:r>
              <a:rPr lang="fr-FR" sz="1400" dirty="0"/>
              <a:t> </a:t>
            </a:r>
            <a:r>
              <a:rPr lang="fr-FR" sz="1400" dirty="0" err="1"/>
              <a:t>than</a:t>
            </a:r>
            <a:r>
              <a:rPr lang="fr-FR" sz="1400" dirty="0"/>
              <a:t> migrants of </a:t>
            </a:r>
            <a:r>
              <a:rPr lang="fr-FR" sz="1400" dirty="0" err="1"/>
              <a:t>other</a:t>
            </a:r>
            <a:r>
              <a:rPr lang="fr-FR" sz="1400" dirty="0"/>
              <a:t> </a:t>
            </a:r>
            <a:r>
              <a:rPr lang="fr-FR" sz="1400" dirty="0" err="1"/>
              <a:t>citizenships</a:t>
            </a:r>
            <a:r>
              <a:rPr lang="fr-FR" sz="1400" dirty="0"/>
              <a:t> to </a:t>
            </a:r>
            <a:r>
              <a:rPr lang="fr-FR" sz="1400" dirty="0" err="1"/>
              <a:t>be</a:t>
            </a:r>
            <a:r>
              <a:rPr lang="fr-FR" sz="1400" dirty="0"/>
              <a:t> </a:t>
            </a:r>
            <a:r>
              <a:rPr lang="fr-FR" sz="1400" dirty="0" err="1"/>
              <a:t>directed</a:t>
            </a:r>
            <a:r>
              <a:rPr lang="fr-FR" sz="1400" dirty="0"/>
              <a:t> to </a:t>
            </a:r>
            <a:r>
              <a:rPr lang="fr-FR" sz="1400" dirty="0" err="1"/>
              <a:t>regular</a:t>
            </a:r>
            <a:r>
              <a:rPr lang="fr-FR" sz="1400" dirty="0"/>
              <a:t> </a:t>
            </a:r>
            <a:r>
              <a:rPr lang="fr-FR" sz="1400" dirty="0" err="1"/>
              <a:t>facilities</a:t>
            </a:r>
            <a:r>
              <a:rPr lang="fr-FR" sz="1400" dirty="0"/>
              <a:t> or </a:t>
            </a:r>
            <a:r>
              <a:rPr lang="fr-FR" sz="1400" dirty="0" err="1"/>
              <a:t>granted</a:t>
            </a:r>
            <a:r>
              <a:rPr lang="fr-FR" sz="1400" dirty="0"/>
              <a:t> </a:t>
            </a:r>
            <a:r>
              <a:rPr lang="fr-FR" sz="1400" dirty="0" err="1"/>
              <a:t>asylum</a:t>
            </a:r>
            <a:endParaRPr lang="fr-FR" sz="1400" dirty="0"/>
          </a:p>
          <a:p>
            <a:pPr marL="742950" lvl="1" indent="-285750">
              <a:buFont typeface="Arial" panose="020B0604020202020204" pitchFamily="34" charset="0"/>
              <a:buChar char="•"/>
            </a:pPr>
            <a:r>
              <a:rPr lang="fr-FR" sz="1400" dirty="0" err="1"/>
              <a:t>Ethiopians</a:t>
            </a:r>
            <a:r>
              <a:rPr lang="fr-FR" sz="1400" dirty="0"/>
              <a:t> are </a:t>
            </a:r>
            <a:r>
              <a:rPr lang="fr-FR" sz="1400" dirty="0" err="1"/>
              <a:t>still</a:t>
            </a:r>
            <a:r>
              <a:rPr lang="fr-FR" sz="1400" dirty="0"/>
              <a:t> </a:t>
            </a:r>
            <a:r>
              <a:rPr lang="fr-FR" sz="1400" dirty="0" err="1"/>
              <a:t>significantly</a:t>
            </a:r>
            <a:r>
              <a:rPr lang="fr-FR" sz="1400" dirty="0"/>
              <a:t> more </a:t>
            </a:r>
            <a:r>
              <a:rPr lang="fr-FR" sz="1400" dirty="0" err="1"/>
              <a:t>likely</a:t>
            </a:r>
            <a:r>
              <a:rPr lang="fr-FR" sz="1400" dirty="0"/>
              <a:t> to </a:t>
            </a:r>
            <a:r>
              <a:rPr lang="fr-FR" sz="1400" dirty="0" err="1"/>
              <a:t>leave</a:t>
            </a:r>
            <a:r>
              <a:rPr lang="fr-FR" sz="1400" dirty="0"/>
              <a:t> emergency accommodations </a:t>
            </a:r>
            <a:r>
              <a:rPr lang="fr-FR" sz="1400" dirty="0" err="1"/>
              <a:t>before</a:t>
            </a:r>
            <a:r>
              <a:rPr lang="fr-FR" sz="1400" dirty="0"/>
              <a:t> the end of the administrative process </a:t>
            </a:r>
            <a:r>
              <a:rPr lang="fr-FR" sz="1400" dirty="0" err="1"/>
              <a:t>than</a:t>
            </a:r>
            <a:r>
              <a:rPr lang="fr-FR" sz="1400" dirty="0"/>
              <a:t> migrants of </a:t>
            </a:r>
            <a:r>
              <a:rPr lang="fr-FR" sz="1400" dirty="0" err="1"/>
              <a:t>other</a:t>
            </a:r>
            <a:r>
              <a:rPr lang="fr-FR" sz="1400" dirty="0"/>
              <a:t> </a:t>
            </a:r>
            <a:r>
              <a:rPr lang="fr-FR" sz="1400" dirty="0" err="1"/>
              <a:t>citizenships</a:t>
            </a:r>
            <a:endParaRPr lang="fr-FR" sz="1400" dirty="0"/>
          </a:p>
        </p:txBody>
      </p:sp>
      <p:graphicFrame>
        <p:nvGraphicFramePr>
          <p:cNvPr id="19" name="Espace réservé du contenu 18">
            <a:extLst>
              <a:ext uri="{FF2B5EF4-FFF2-40B4-BE49-F238E27FC236}">
                <a16:creationId xmlns:a16="http://schemas.microsoft.com/office/drawing/2014/main" id="{3775D885-A4AE-4CDB-B3CB-C632C53E8D32}"/>
              </a:ext>
            </a:extLst>
          </p:cNvPr>
          <p:cNvGraphicFramePr>
            <a:graphicFrameLocks noGrp="1"/>
          </p:cNvGraphicFramePr>
          <p:nvPr>
            <p:ph idx="1"/>
            <p:extLst>
              <p:ext uri="{D42A27DB-BD31-4B8C-83A1-F6EECF244321}">
                <p14:modId xmlns:p14="http://schemas.microsoft.com/office/powerpoint/2010/main" val="2860969065"/>
              </p:ext>
            </p:extLst>
          </p:nvPr>
        </p:nvGraphicFramePr>
        <p:xfrm>
          <a:off x="1023742" y="3131301"/>
          <a:ext cx="9720266" cy="3141483"/>
        </p:xfrm>
        <a:graphic>
          <a:graphicData uri="http://schemas.openxmlformats.org/drawingml/2006/table">
            <a:tbl>
              <a:tblPr/>
              <a:tblGrid>
                <a:gridCol w="912424">
                  <a:extLst>
                    <a:ext uri="{9D8B030D-6E8A-4147-A177-3AD203B41FA5}">
                      <a16:colId xmlns:a16="http://schemas.microsoft.com/office/drawing/2014/main" val="1968516535"/>
                    </a:ext>
                  </a:extLst>
                </a:gridCol>
                <a:gridCol w="1479010">
                  <a:extLst>
                    <a:ext uri="{9D8B030D-6E8A-4147-A177-3AD203B41FA5}">
                      <a16:colId xmlns:a16="http://schemas.microsoft.com/office/drawing/2014/main" val="1558952848"/>
                    </a:ext>
                  </a:extLst>
                </a:gridCol>
                <a:gridCol w="610736">
                  <a:extLst>
                    <a:ext uri="{9D8B030D-6E8A-4147-A177-3AD203B41FA5}">
                      <a16:colId xmlns:a16="http://schemas.microsoft.com/office/drawing/2014/main" val="1558582439"/>
                    </a:ext>
                  </a:extLst>
                </a:gridCol>
                <a:gridCol w="610736">
                  <a:extLst>
                    <a:ext uri="{9D8B030D-6E8A-4147-A177-3AD203B41FA5}">
                      <a16:colId xmlns:a16="http://schemas.microsoft.com/office/drawing/2014/main" val="212774891"/>
                    </a:ext>
                  </a:extLst>
                </a:gridCol>
                <a:gridCol w="610736">
                  <a:extLst>
                    <a:ext uri="{9D8B030D-6E8A-4147-A177-3AD203B41FA5}">
                      <a16:colId xmlns:a16="http://schemas.microsoft.com/office/drawing/2014/main" val="766500863"/>
                    </a:ext>
                  </a:extLst>
                </a:gridCol>
                <a:gridCol w="610736">
                  <a:extLst>
                    <a:ext uri="{9D8B030D-6E8A-4147-A177-3AD203B41FA5}">
                      <a16:colId xmlns:a16="http://schemas.microsoft.com/office/drawing/2014/main" val="2932548276"/>
                    </a:ext>
                  </a:extLst>
                </a:gridCol>
                <a:gridCol w="610736">
                  <a:extLst>
                    <a:ext uri="{9D8B030D-6E8A-4147-A177-3AD203B41FA5}">
                      <a16:colId xmlns:a16="http://schemas.microsoft.com/office/drawing/2014/main" val="3473896091"/>
                    </a:ext>
                  </a:extLst>
                </a:gridCol>
                <a:gridCol w="610736">
                  <a:extLst>
                    <a:ext uri="{9D8B030D-6E8A-4147-A177-3AD203B41FA5}">
                      <a16:colId xmlns:a16="http://schemas.microsoft.com/office/drawing/2014/main" val="1133687050"/>
                    </a:ext>
                  </a:extLst>
                </a:gridCol>
                <a:gridCol w="610736">
                  <a:extLst>
                    <a:ext uri="{9D8B030D-6E8A-4147-A177-3AD203B41FA5}">
                      <a16:colId xmlns:a16="http://schemas.microsoft.com/office/drawing/2014/main" val="1794673668"/>
                    </a:ext>
                  </a:extLst>
                </a:gridCol>
                <a:gridCol w="610736">
                  <a:extLst>
                    <a:ext uri="{9D8B030D-6E8A-4147-A177-3AD203B41FA5}">
                      <a16:colId xmlns:a16="http://schemas.microsoft.com/office/drawing/2014/main" val="2448830476"/>
                    </a:ext>
                  </a:extLst>
                </a:gridCol>
                <a:gridCol w="610736">
                  <a:extLst>
                    <a:ext uri="{9D8B030D-6E8A-4147-A177-3AD203B41FA5}">
                      <a16:colId xmlns:a16="http://schemas.microsoft.com/office/drawing/2014/main" val="3119400110"/>
                    </a:ext>
                  </a:extLst>
                </a:gridCol>
                <a:gridCol w="610736">
                  <a:extLst>
                    <a:ext uri="{9D8B030D-6E8A-4147-A177-3AD203B41FA5}">
                      <a16:colId xmlns:a16="http://schemas.microsoft.com/office/drawing/2014/main" val="453185157"/>
                    </a:ext>
                  </a:extLst>
                </a:gridCol>
                <a:gridCol w="610736">
                  <a:extLst>
                    <a:ext uri="{9D8B030D-6E8A-4147-A177-3AD203B41FA5}">
                      <a16:colId xmlns:a16="http://schemas.microsoft.com/office/drawing/2014/main" val="151427044"/>
                    </a:ext>
                  </a:extLst>
                </a:gridCol>
                <a:gridCol w="610736">
                  <a:extLst>
                    <a:ext uri="{9D8B030D-6E8A-4147-A177-3AD203B41FA5}">
                      <a16:colId xmlns:a16="http://schemas.microsoft.com/office/drawing/2014/main" val="1031832913"/>
                    </a:ext>
                  </a:extLst>
                </a:gridCol>
              </a:tblGrid>
              <a:tr h="265635">
                <a:tc rowSpan="2" gridSpan="2">
                  <a:txBody>
                    <a:bodyPr/>
                    <a:lstStyle/>
                    <a:p>
                      <a:pPr algn="ctr" fontAlgn="ctr"/>
                      <a:r>
                        <a:rPr lang="fr-FR" sz="900" b="1" i="0" u="none" strike="noStrike">
                          <a:solidFill>
                            <a:srgbClr val="000000"/>
                          </a:solidFill>
                          <a:effectLst/>
                          <a:latin typeface="Calibri" panose="020F0502020204030204" pitchFamily="34" charset="0"/>
                        </a:rPr>
                        <a:t>Variable</a:t>
                      </a:r>
                    </a:p>
                  </a:txBody>
                  <a:tcPr marL="5903" marR="5903" marT="59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fr-FR"/>
                    </a:p>
                  </a:txBody>
                  <a:tcPr/>
                </a:tc>
                <a:tc gridSpan="4">
                  <a:txBody>
                    <a:bodyPr/>
                    <a:lstStyle/>
                    <a:p>
                      <a:pPr algn="ctr" fontAlgn="ctr"/>
                      <a:r>
                        <a:rPr lang="en-US" sz="900" b="1" i="0" u="none" strike="noStrike">
                          <a:solidFill>
                            <a:srgbClr val="000000"/>
                          </a:solidFill>
                          <a:effectLst/>
                          <a:latin typeface="Calibri" panose="020F0502020204030204" pitchFamily="34" charset="0"/>
                        </a:rPr>
                        <a:t>Model 1</a:t>
                      </a:r>
                      <a:br>
                        <a:rPr lang="en-US" sz="900" b="1" i="0" u="none" strike="noStrike">
                          <a:solidFill>
                            <a:srgbClr val="000000"/>
                          </a:solidFill>
                          <a:effectLst/>
                          <a:latin typeface="Calibri" panose="020F0502020204030204" pitchFamily="34" charset="0"/>
                        </a:rPr>
                      </a:br>
                      <a:r>
                        <a:rPr lang="en-US" sz="900" b="1" i="0" u="none" strike="noStrike">
                          <a:solidFill>
                            <a:srgbClr val="000000"/>
                          </a:solidFill>
                          <a:effectLst/>
                          <a:latin typeface="Calibri" panose="020F0502020204030204" pitchFamily="34" charset="0"/>
                        </a:rPr>
                        <a:t>Citizenship baselevel : Afghanistan</a:t>
                      </a:r>
                    </a:p>
                  </a:txBody>
                  <a:tcPr marL="5903" marR="5903" marT="59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fontAlgn="ctr"/>
                      <a:r>
                        <a:rPr lang="en-US" sz="900" b="1" i="0" u="none" strike="noStrike">
                          <a:solidFill>
                            <a:srgbClr val="000000"/>
                          </a:solidFill>
                          <a:effectLst/>
                          <a:latin typeface="Calibri" panose="020F0502020204030204" pitchFamily="34" charset="0"/>
                        </a:rPr>
                        <a:t>Model 2</a:t>
                      </a:r>
                      <a:br>
                        <a:rPr lang="en-US" sz="900" b="1" i="0" u="none" strike="noStrike">
                          <a:solidFill>
                            <a:srgbClr val="000000"/>
                          </a:solidFill>
                          <a:effectLst/>
                          <a:latin typeface="Calibri" panose="020F0502020204030204" pitchFamily="34" charset="0"/>
                        </a:rPr>
                      </a:br>
                      <a:r>
                        <a:rPr lang="en-US" sz="900" b="1" i="0" u="none" strike="noStrike">
                          <a:solidFill>
                            <a:srgbClr val="000000"/>
                          </a:solidFill>
                          <a:effectLst/>
                          <a:latin typeface="Calibri" panose="020F0502020204030204" pitchFamily="34" charset="0"/>
                        </a:rPr>
                        <a:t>Citizenship baselevel : Ethiopia</a:t>
                      </a:r>
                    </a:p>
                  </a:txBody>
                  <a:tcPr marL="5903" marR="5903" marT="59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fontAlgn="ctr"/>
                      <a:r>
                        <a:rPr lang="en-US" sz="900" b="1" i="0" u="none" strike="noStrike">
                          <a:solidFill>
                            <a:srgbClr val="000000"/>
                          </a:solidFill>
                          <a:effectLst/>
                          <a:latin typeface="Calibri" panose="020F0502020204030204" pitchFamily="34" charset="0"/>
                        </a:rPr>
                        <a:t>Model 3</a:t>
                      </a:r>
                      <a:br>
                        <a:rPr lang="en-US" sz="900" b="1" i="0" u="none" strike="noStrike">
                          <a:solidFill>
                            <a:srgbClr val="000000"/>
                          </a:solidFill>
                          <a:effectLst/>
                          <a:latin typeface="Calibri" panose="020F0502020204030204" pitchFamily="34" charset="0"/>
                        </a:rPr>
                      </a:br>
                      <a:r>
                        <a:rPr lang="en-US" sz="900" b="1" i="0" u="none" strike="noStrike">
                          <a:solidFill>
                            <a:srgbClr val="000000"/>
                          </a:solidFill>
                          <a:effectLst/>
                          <a:latin typeface="Calibri" panose="020F0502020204030204" pitchFamily="34" charset="0"/>
                        </a:rPr>
                        <a:t>Citizenship level : Sudan (Baseline)</a:t>
                      </a:r>
                    </a:p>
                  </a:txBody>
                  <a:tcPr marL="5903" marR="5903" marT="59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314124664"/>
                  </a:ext>
                </a:extLst>
              </a:tr>
              <a:tr h="141672">
                <a:tc gridSpan="2" vMerge="1">
                  <a:txBody>
                    <a:bodyPr/>
                    <a:lstStyle/>
                    <a:p>
                      <a:endParaRPr lang="fr-FR"/>
                    </a:p>
                  </a:txBody>
                  <a:tcPr/>
                </a:tc>
                <a:tc hMerge="1" vMerge="1">
                  <a:txBody>
                    <a:bodyPr/>
                    <a:lstStyle/>
                    <a:p>
                      <a:endParaRPr lang="fr-FR"/>
                    </a:p>
                  </a:txBody>
                  <a:tcPr/>
                </a:tc>
                <a:tc>
                  <a:txBody>
                    <a:bodyPr/>
                    <a:lstStyle/>
                    <a:p>
                      <a:pPr algn="l" fontAlgn="b"/>
                      <a:r>
                        <a:rPr lang="fr-FR" sz="900" b="1" i="0" u="none" strike="noStrike">
                          <a:solidFill>
                            <a:srgbClr val="000000"/>
                          </a:solidFill>
                          <a:effectLst/>
                          <a:latin typeface="Calibri" panose="020F0502020204030204" pitchFamily="34" charset="0"/>
                        </a:rPr>
                        <a:t>n</a:t>
                      </a:r>
                    </a:p>
                  </a:txBody>
                  <a:tcPr marL="5903" marR="5903" marT="590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1" i="0" u="none" strike="noStrike">
                          <a:solidFill>
                            <a:srgbClr val="000000"/>
                          </a:solidFill>
                          <a:effectLst/>
                          <a:latin typeface="Calibri" panose="020F0502020204030204" pitchFamily="34" charset="0"/>
                        </a:rPr>
                        <a:t>%</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Odd Ratio</a:t>
                      </a:r>
                    </a:p>
                  </a:txBody>
                  <a:tcPr marL="5903" marR="5903" marT="590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SE</a:t>
                      </a:r>
                    </a:p>
                  </a:txBody>
                  <a:tcPr marL="5903" marR="5903" marT="590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1" i="0" u="none" strike="noStrike">
                          <a:solidFill>
                            <a:srgbClr val="000000"/>
                          </a:solidFill>
                          <a:effectLst/>
                          <a:latin typeface="Calibri" panose="020F0502020204030204" pitchFamily="34" charset="0"/>
                        </a:rPr>
                        <a:t>n</a:t>
                      </a:r>
                    </a:p>
                  </a:txBody>
                  <a:tcPr marL="5903" marR="5903" marT="590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1" i="0" u="none" strike="noStrike">
                          <a:solidFill>
                            <a:srgbClr val="000000"/>
                          </a:solidFill>
                          <a:effectLst/>
                          <a:latin typeface="Calibri" panose="020F0502020204030204" pitchFamily="34" charset="0"/>
                        </a:rPr>
                        <a:t>%</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Odd Ratio</a:t>
                      </a:r>
                    </a:p>
                  </a:txBody>
                  <a:tcPr marL="5903" marR="5903" marT="590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SE</a:t>
                      </a:r>
                    </a:p>
                  </a:txBody>
                  <a:tcPr marL="5903" marR="5903" marT="590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n</a:t>
                      </a:r>
                    </a:p>
                  </a:txBody>
                  <a:tcPr marL="5903" marR="5903" marT="590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a:t>
                      </a:r>
                    </a:p>
                  </a:txBody>
                  <a:tcPr marL="5903" marR="5903" marT="590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Odd Ratio</a:t>
                      </a:r>
                    </a:p>
                  </a:txBody>
                  <a:tcPr marL="5903" marR="5903" marT="590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a:solidFill>
                            <a:srgbClr val="000000"/>
                          </a:solidFill>
                          <a:effectLst/>
                          <a:latin typeface="Calibri" panose="020F0502020204030204" pitchFamily="34" charset="0"/>
                        </a:rPr>
                        <a:t>SE</a:t>
                      </a:r>
                    </a:p>
                  </a:txBody>
                  <a:tcPr marL="5903" marR="5903" marT="590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32596"/>
                  </a:ext>
                </a:extLst>
              </a:tr>
              <a:tr h="141672">
                <a:tc>
                  <a:txBody>
                    <a:bodyPr/>
                    <a:lstStyle/>
                    <a:p>
                      <a:pPr algn="l" fontAlgn="ctr"/>
                      <a:r>
                        <a:rPr lang="fr-FR" sz="900" b="1" i="0" u="none" strike="noStrike">
                          <a:solidFill>
                            <a:srgbClr val="000000"/>
                          </a:solidFill>
                          <a:effectLst/>
                          <a:latin typeface="Calibri" panose="020F0502020204030204" pitchFamily="34" charset="0"/>
                        </a:rPr>
                        <a:t>Gender</a:t>
                      </a:r>
                    </a:p>
                  </a:txBody>
                  <a:tcPr marL="5903" marR="5903" marT="59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5903" marR="5903" marT="59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1"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1" i="0" u="none" strike="noStrike">
                          <a:solidFill>
                            <a:srgbClr val="000000"/>
                          </a:solidFill>
                          <a:effectLst/>
                          <a:latin typeface="Calibri" panose="020F0502020204030204" pitchFamily="34" charset="0"/>
                        </a:rPr>
                        <a:t> </a:t>
                      </a: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5903" marR="5903" marT="590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1" i="0" u="none" strike="noStrike">
                          <a:solidFill>
                            <a:srgbClr val="000000"/>
                          </a:solidFill>
                          <a:effectLst/>
                          <a:latin typeface="Calibri" panose="020F0502020204030204" pitchFamily="34" charset="0"/>
                        </a:rPr>
                        <a:t> </a:t>
                      </a:r>
                    </a:p>
                  </a:txBody>
                  <a:tcPr marL="5903" marR="5903" marT="59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53005312"/>
                  </a:ext>
                </a:extLst>
              </a:tr>
              <a:tr h="141672">
                <a:tc>
                  <a:txBody>
                    <a:bodyPr/>
                    <a:lstStyle/>
                    <a:p>
                      <a:pPr algn="l" fontAlgn="ctr"/>
                      <a:r>
                        <a:rPr lang="fr-FR" sz="900" b="0" i="0" u="none" strike="noStrike">
                          <a:solidFill>
                            <a:srgbClr val="000000"/>
                          </a:solidFill>
                          <a:effectLst/>
                          <a:latin typeface="Calibri" panose="020F0502020204030204" pitchFamily="34" charset="0"/>
                        </a:rPr>
                        <a:t>Male</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Female</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201</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5.3%</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0.70**</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0.87</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201</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5.3%</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0.70**</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0.87</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201</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5.3%</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0.70**</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0.87</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97369682"/>
                  </a:ext>
                </a:extLst>
              </a:tr>
              <a:tr h="141672">
                <a:tc>
                  <a:txBody>
                    <a:bodyPr/>
                    <a:lstStyle/>
                    <a:p>
                      <a:pPr algn="l" fontAlgn="ctr"/>
                      <a:r>
                        <a:rPr lang="fr-FR" sz="900" b="1" i="0" u="none" strike="noStrike">
                          <a:solidFill>
                            <a:srgbClr val="000000"/>
                          </a:solidFill>
                          <a:effectLst/>
                          <a:latin typeface="Calibri" panose="020F0502020204030204" pitchFamily="34" charset="0"/>
                        </a:rPr>
                        <a:t>Age</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1" i="0" u="none" strike="noStrike">
                        <a:solidFill>
                          <a:srgbClr val="000000"/>
                        </a:solidFill>
                        <a:effectLst/>
                        <a:latin typeface="Calibri" panose="020F0502020204030204" pitchFamily="34" charset="0"/>
                      </a:endParaRP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3042986"/>
                  </a:ext>
                </a:extLst>
              </a:tr>
              <a:tr h="141672">
                <a:tc>
                  <a:txBody>
                    <a:bodyPr/>
                    <a:lstStyle/>
                    <a:p>
                      <a:pPr algn="l" fontAlgn="ctr"/>
                      <a:r>
                        <a:rPr lang="fr-FR" sz="900" b="0" i="0" u="none" strike="noStrike">
                          <a:solidFill>
                            <a:srgbClr val="000000"/>
                          </a:solidFill>
                          <a:effectLst/>
                          <a:latin typeface="Calibri" panose="020F0502020204030204" pitchFamily="34" charset="0"/>
                        </a:rPr>
                        <a:t>18-24</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&lt;18</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84</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2.2%</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1.64</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0.35</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84</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2.2%</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1.64</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0.35</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84</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2.2%</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1.64</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0.35</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06564015"/>
                  </a:ext>
                </a:extLst>
              </a:tr>
              <a:tr h="141672">
                <a:tc>
                  <a:txBody>
                    <a:bodyPr/>
                    <a:lstStyle/>
                    <a:p>
                      <a:pPr algn="l" fontAlgn="ctr"/>
                      <a:r>
                        <a:rPr lang="fr-FR" sz="900" b="0" i="0" u="none" strike="noStrike">
                          <a:solidFill>
                            <a:srgbClr val="000000"/>
                          </a:solidFill>
                          <a:effectLst/>
                          <a:latin typeface="Calibri" panose="020F0502020204030204" pitchFamily="34" charset="0"/>
                        </a:rPr>
                        <a:t> </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25-29</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1,324</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35.2%</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1.00</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0.06</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1,324</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35.2%</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1.00</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0.06</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1,324</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35.2%</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1.00</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0.06</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56808602"/>
                  </a:ext>
                </a:extLst>
              </a:tr>
              <a:tr h="141672">
                <a:tc>
                  <a:txBody>
                    <a:bodyPr/>
                    <a:lstStyle/>
                    <a:p>
                      <a:pPr algn="l" fontAlgn="ctr"/>
                      <a:r>
                        <a:rPr lang="fr-FR" sz="900" b="0" i="0" u="none" strike="noStrike">
                          <a:solidFill>
                            <a:srgbClr val="000000"/>
                          </a:solidFill>
                          <a:effectLst/>
                          <a:latin typeface="Calibri" panose="020F0502020204030204" pitchFamily="34" charset="0"/>
                        </a:rPr>
                        <a:t> </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30-34</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383</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10.2%</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0.91</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0.08</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383</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10.2%</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0.91</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0.08</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383</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10.2%</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0.91</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0.08</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23950375"/>
                  </a:ext>
                </a:extLst>
              </a:tr>
              <a:tr h="141672">
                <a:tc>
                  <a:txBody>
                    <a:bodyPr/>
                    <a:lstStyle/>
                    <a:p>
                      <a:pPr algn="l" fontAlgn="ctr"/>
                      <a:r>
                        <a:rPr lang="fr-FR" sz="900" b="0" i="0" u="none" strike="noStrike">
                          <a:solidFill>
                            <a:srgbClr val="000000"/>
                          </a:solidFill>
                          <a:effectLst/>
                          <a:latin typeface="Calibri" panose="020F0502020204030204" pitchFamily="34" charset="0"/>
                        </a:rPr>
                        <a:t> </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&gt;34</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299</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7.9%</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0.97</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0.09</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299</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7.9%</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0.97</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0.09</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299</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7.9%</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0.97</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0.09</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24310521"/>
                  </a:ext>
                </a:extLst>
              </a:tr>
              <a:tr h="141672">
                <a:tc>
                  <a:txBody>
                    <a:bodyPr/>
                    <a:lstStyle/>
                    <a:p>
                      <a:pPr algn="l" fontAlgn="ctr"/>
                      <a:r>
                        <a:rPr lang="fr-FR" sz="900" b="1" i="0" u="none" strike="noStrike">
                          <a:solidFill>
                            <a:srgbClr val="000000"/>
                          </a:solidFill>
                          <a:effectLst/>
                          <a:latin typeface="Calibri" panose="020F0502020204030204" pitchFamily="34" charset="0"/>
                        </a:rPr>
                        <a:t>Citizenship</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fr-FR" sz="900" b="1" i="0" u="none" strike="noStrike">
                        <a:solidFill>
                          <a:srgbClr val="000000"/>
                        </a:solidFill>
                        <a:effectLst/>
                        <a:latin typeface="Calibri" panose="020F0502020204030204" pitchFamily="34" charset="0"/>
                      </a:endParaRP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96777177"/>
                  </a:ext>
                </a:extLst>
              </a:tr>
              <a:tr h="141672">
                <a:tc>
                  <a:txBody>
                    <a:bodyPr/>
                    <a:lstStyle/>
                    <a:p>
                      <a:pPr algn="l" fontAlgn="ctr"/>
                      <a:r>
                        <a:rPr lang="fr-FR" sz="900" b="1" i="0" u="none" strike="noStrike">
                          <a:solidFill>
                            <a:srgbClr val="000000"/>
                          </a:solidFill>
                          <a:effectLst/>
                          <a:latin typeface="Calibri" panose="020F0502020204030204" pitchFamily="34" charset="0"/>
                        </a:rPr>
                        <a:t> </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Sudan</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1,767</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46.9%</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3.77***</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0.24</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1,767</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46.9%</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0.37***</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0.05</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1,767</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46.9%</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70638971"/>
                  </a:ext>
                </a:extLst>
              </a:tr>
              <a:tr h="141672">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Afghanistan</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616</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16.4%</a:t>
                      </a:r>
                    </a:p>
                  </a:txBody>
                  <a:tcPr marL="5903" marR="5903" marT="5903" marB="0" anchor="b">
                    <a:lnL>
                      <a:noFill/>
                    </a:lnL>
                    <a:lnR>
                      <a:noFill/>
                    </a:lnR>
                    <a:lnT>
                      <a:noFill/>
                    </a:lnT>
                    <a:lnB>
                      <a:noFill/>
                    </a:lnB>
                  </a:tcPr>
                </a:tc>
                <a:tc>
                  <a:txBody>
                    <a:bodyPr/>
                    <a:lstStyle/>
                    <a:p>
                      <a:pPr algn="ctr" fontAlgn="b"/>
                      <a:r>
                        <a:rPr lang="fr-FR" sz="900" b="0" i="0" u="none" strike="noStrike">
                          <a:solidFill>
                            <a:srgbClr val="000000"/>
                          </a:solidFill>
                          <a:effectLst/>
                          <a:latin typeface="Calibri" panose="020F0502020204030204" pitchFamily="34" charset="0"/>
                        </a:rPr>
                        <a:t>-</a:t>
                      </a:r>
                    </a:p>
                  </a:txBody>
                  <a:tcPr marL="5903" marR="5903" marT="5903" marB="0" anchor="b">
                    <a:lnL>
                      <a:noFill/>
                    </a:lnL>
                    <a:lnR>
                      <a:noFill/>
                    </a:lnR>
                    <a:lnT>
                      <a:noFill/>
                    </a:lnT>
                    <a:lnB>
                      <a:noFill/>
                    </a:lnB>
                  </a:tcPr>
                </a:tc>
                <a:tc>
                  <a:txBody>
                    <a:bodyPr/>
                    <a:lstStyle/>
                    <a:p>
                      <a:pPr algn="ctr" fontAlgn="b"/>
                      <a:r>
                        <a:rPr lang="fr-FR" sz="900" b="0" i="0" u="none" strike="noStrike">
                          <a:solidFill>
                            <a:srgbClr val="000000"/>
                          </a:solidFill>
                          <a:effectLst/>
                          <a:latin typeface="Calibri" panose="020F0502020204030204" pitchFamily="34" charset="0"/>
                        </a:rPr>
                        <a:t>-</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616</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16.4%</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0.10***</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0.02</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616</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16.4%</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0.27***</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0.02</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63620932"/>
                  </a:ext>
                </a:extLst>
              </a:tr>
              <a:tr h="141672">
                <a:tc>
                  <a:txBody>
                    <a:bodyPr/>
                    <a:lstStyle/>
                    <a:p>
                      <a:pPr algn="l" fontAlgn="ctr"/>
                      <a:r>
                        <a:rPr lang="fr-FR" sz="900" b="0" i="0" u="none" strike="noStrike">
                          <a:solidFill>
                            <a:srgbClr val="000000"/>
                          </a:solidFill>
                          <a:effectLst/>
                          <a:latin typeface="Calibri" panose="020F0502020204030204" pitchFamily="34" charset="0"/>
                        </a:rPr>
                        <a:t> </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Eritrea</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482</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12.8%</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5.74***</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0.53</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395</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7.3%</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0.56***</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0.09</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482</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12.8%</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1.52***</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0.12</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22921343"/>
                  </a:ext>
                </a:extLst>
              </a:tr>
              <a:tr h="141672">
                <a:tc>
                  <a:txBody>
                    <a:bodyPr/>
                    <a:lstStyle/>
                    <a:p>
                      <a:pPr algn="l" fontAlgn="ctr"/>
                      <a:r>
                        <a:rPr lang="fr-FR" sz="900" b="0" i="0" u="none" strike="noStrike">
                          <a:solidFill>
                            <a:srgbClr val="000000"/>
                          </a:solidFill>
                          <a:effectLst/>
                          <a:latin typeface="Calibri" panose="020F0502020204030204" pitchFamily="34" charset="0"/>
                        </a:rPr>
                        <a:t> </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Africa - Others</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292</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7.8%</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4.58***</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0.49</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293</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5.4%</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0.45***</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0.08</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292</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7.8%</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1.22</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0.12</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76041730"/>
                  </a:ext>
                </a:extLst>
              </a:tr>
              <a:tr h="141672">
                <a:tc>
                  <a:txBody>
                    <a:bodyPr/>
                    <a:lstStyle/>
                    <a:p>
                      <a:pPr algn="l" fontAlgn="ctr"/>
                      <a:r>
                        <a:rPr lang="fr-FR" sz="900" b="0" i="0" u="none" strike="noStrike">
                          <a:solidFill>
                            <a:srgbClr val="000000"/>
                          </a:solidFill>
                          <a:effectLst/>
                          <a:latin typeface="Calibri" panose="020F0502020204030204" pitchFamily="34" charset="0"/>
                        </a:rPr>
                        <a:t> </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Somalia</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246</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6.5%</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3.36***</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0.37</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269</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5.0%</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0.33***</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0.06</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246</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6.5%</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1.18</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0.12</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44272171"/>
                  </a:ext>
                </a:extLst>
              </a:tr>
              <a:tr h="141672">
                <a:tc>
                  <a:txBody>
                    <a:bodyPr/>
                    <a:lstStyle/>
                    <a:p>
                      <a:pPr algn="l" fontAlgn="ctr"/>
                      <a:r>
                        <a:rPr lang="fr-FR" sz="900" b="0" i="0" u="none" strike="noStrike">
                          <a:solidFill>
                            <a:srgbClr val="000000"/>
                          </a:solidFill>
                          <a:effectLst/>
                          <a:latin typeface="Calibri" panose="020F0502020204030204" pitchFamily="34" charset="0"/>
                        </a:rPr>
                        <a:t> </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Ethiopia</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194</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5.2%</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10.20***</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1.55</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81</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1.5%</a:t>
                      </a:r>
                    </a:p>
                  </a:txBody>
                  <a:tcPr marL="5903" marR="5903" marT="5903" marB="0" anchor="b">
                    <a:lnL>
                      <a:noFill/>
                    </a:lnL>
                    <a:lnR>
                      <a:noFill/>
                    </a:lnR>
                    <a:lnT>
                      <a:noFill/>
                    </a:lnT>
                    <a:lnB>
                      <a:noFill/>
                    </a:lnB>
                  </a:tcPr>
                </a:tc>
                <a:tc>
                  <a:txBody>
                    <a:bodyPr/>
                    <a:lstStyle/>
                    <a:p>
                      <a:pPr algn="ctr" fontAlgn="b"/>
                      <a:r>
                        <a:rPr lang="fr-FR" sz="900" b="0" i="0" u="none" strike="noStrike" dirty="0">
                          <a:solidFill>
                            <a:srgbClr val="000000"/>
                          </a:solidFill>
                          <a:effectLst/>
                          <a:latin typeface="Calibri" panose="020F0502020204030204" pitchFamily="34" charset="0"/>
                        </a:rPr>
                        <a:t>-</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194</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5.2%</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2.71***</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0.40</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20240888"/>
                  </a:ext>
                </a:extLst>
              </a:tr>
              <a:tr h="141672">
                <a:tc>
                  <a:txBody>
                    <a:bodyPr/>
                    <a:lstStyle/>
                    <a:p>
                      <a:pPr algn="l" fontAlgn="ctr"/>
                      <a:r>
                        <a:rPr lang="fr-FR" sz="900" b="0" i="0" u="none" strike="noStrike">
                          <a:solidFill>
                            <a:srgbClr val="000000"/>
                          </a:solidFill>
                          <a:effectLst/>
                          <a:latin typeface="Calibri" panose="020F0502020204030204" pitchFamily="34" charset="0"/>
                        </a:rPr>
                        <a:t> </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Near and Middle East </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117</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3.1%</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2.58***</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0.38</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192</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3.5%</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0.25***</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0.05</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117</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3.1%</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0.68**</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0.10</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75458409"/>
                  </a:ext>
                </a:extLst>
              </a:tr>
              <a:tr h="141672">
                <a:tc>
                  <a:txBody>
                    <a:bodyPr/>
                    <a:lstStyle/>
                    <a:p>
                      <a:pPr algn="l" fontAlgn="ctr"/>
                      <a:r>
                        <a:rPr lang="fr-FR" sz="900" b="0" i="0" u="none" strike="noStrike">
                          <a:solidFill>
                            <a:srgbClr val="000000"/>
                          </a:solidFill>
                          <a:effectLst/>
                          <a:latin typeface="Calibri" panose="020F0502020204030204" pitchFamily="34" charset="0"/>
                        </a:rPr>
                        <a:t> </a:t>
                      </a:r>
                    </a:p>
                  </a:txBody>
                  <a:tcPr marL="5903" marR="5903" marT="590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fr-FR" sz="900" b="0" i="0" u="none" strike="noStrike">
                          <a:solidFill>
                            <a:srgbClr val="000000"/>
                          </a:solidFill>
                          <a:effectLst/>
                          <a:latin typeface="Calibri" panose="020F0502020204030204" pitchFamily="34" charset="0"/>
                        </a:rPr>
                        <a:t>Others</a:t>
                      </a:r>
                    </a:p>
                  </a:txBody>
                  <a:tcPr marL="5903" marR="5903" marT="5903"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50</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47.33***</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21.87</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11</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0.2%</a:t>
                      </a:r>
                    </a:p>
                  </a:txBody>
                  <a:tcPr marL="5903" marR="5903" marT="5903" marB="0" anchor="b">
                    <a:lnL>
                      <a:noFill/>
                    </a:lnL>
                    <a:lnR>
                      <a:noFill/>
                    </a:lnR>
                    <a:lnT>
                      <a:noFill/>
                    </a:lnT>
                    <a:lnB>
                      <a:noFill/>
                    </a:lnB>
                  </a:tcPr>
                </a:tc>
                <a:tc>
                  <a:txBody>
                    <a:bodyPr/>
                    <a:lstStyle/>
                    <a:p>
                      <a:pPr algn="l" fontAlgn="b"/>
                      <a:r>
                        <a:rPr lang="fr-FR" sz="900" b="0" i="0" u="none" strike="noStrike" dirty="0">
                          <a:solidFill>
                            <a:srgbClr val="C00000"/>
                          </a:solidFill>
                          <a:effectLst/>
                          <a:latin typeface="Calibri" panose="020F0502020204030204" pitchFamily="34" charset="0"/>
                        </a:rPr>
                        <a:t>4.64**</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2.22</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50</a:t>
                      </a:r>
                    </a:p>
                  </a:txBody>
                  <a:tcPr marL="5903" marR="5903" marT="590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1.3%</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12.56***</a:t>
                      </a:r>
                    </a:p>
                  </a:txBody>
                  <a:tcPr marL="5903" marR="5903" marT="5903" marB="0" anchor="b">
                    <a:lnL>
                      <a:noFill/>
                    </a:lnL>
                    <a:lnR>
                      <a:noFill/>
                    </a:lnR>
                    <a:lnT>
                      <a:noFill/>
                    </a:lnT>
                    <a:lnB>
                      <a:noFill/>
                    </a:lnB>
                  </a:tcPr>
                </a:tc>
                <a:tc>
                  <a:txBody>
                    <a:bodyPr/>
                    <a:lstStyle/>
                    <a:p>
                      <a:pPr algn="l" fontAlgn="b"/>
                      <a:r>
                        <a:rPr lang="fr-FR" sz="900" b="0" i="0" u="none" strike="noStrike">
                          <a:solidFill>
                            <a:srgbClr val="000000"/>
                          </a:solidFill>
                          <a:effectLst/>
                          <a:latin typeface="Calibri" panose="020F0502020204030204" pitchFamily="34" charset="0"/>
                        </a:rPr>
                        <a:t>5.76</a:t>
                      </a:r>
                    </a:p>
                  </a:txBody>
                  <a:tcPr marL="5903" marR="5903" marT="5903"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31342120"/>
                  </a:ext>
                </a:extLst>
              </a:tr>
              <a:tr h="141672">
                <a:tc>
                  <a:txBody>
                    <a:bodyPr/>
                    <a:lstStyle/>
                    <a:p>
                      <a:pPr algn="l" fontAlgn="ctr"/>
                      <a:r>
                        <a:rPr lang="fr-FR" sz="900" b="1" i="0" u="none" strike="noStrike">
                          <a:solidFill>
                            <a:srgbClr val="000000"/>
                          </a:solidFill>
                          <a:effectLst/>
                          <a:latin typeface="Calibri" panose="020F0502020204030204" pitchFamily="34" charset="0"/>
                        </a:rPr>
                        <a:t>Evacuation (18)</a:t>
                      </a:r>
                    </a:p>
                  </a:txBody>
                  <a:tcPr marL="5903" marR="5903" marT="590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panose="020F0502020204030204" pitchFamily="34" charset="0"/>
                        </a:rPr>
                        <a:t> </a:t>
                      </a:r>
                    </a:p>
                  </a:txBody>
                  <a:tcPr marL="5903" marR="5903" marT="590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Y</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Y</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a:t>
                      </a:r>
                    </a:p>
                  </a:txBody>
                  <a:tcPr marL="5903" marR="5903" marT="590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a:t>
                      </a:r>
                    </a:p>
                  </a:txBody>
                  <a:tcPr marL="5903" marR="5903" marT="590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9418294"/>
                  </a:ext>
                </a:extLst>
              </a:tr>
              <a:tr h="141672">
                <a:tc>
                  <a:txBody>
                    <a:bodyPr/>
                    <a:lstStyle/>
                    <a:p>
                      <a:pPr algn="l" fontAlgn="ctr"/>
                      <a:r>
                        <a:rPr lang="fr-FR" sz="900" b="1" i="0" u="none" strike="noStrike">
                          <a:solidFill>
                            <a:srgbClr val="000000"/>
                          </a:solidFill>
                          <a:effectLst/>
                          <a:latin typeface="Calibri" panose="020F0502020204030204" pitchFamily="34" charset="0"/>
                        </a:rPr>
                        <a:t>p</a:t>
                      </a:r>
                    </a:p>
                  </a:txBody>
                  <a:tcPr marL="5903" marR="5903" marT="59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fr-FR" sz="900" b="1" i="0" u="none" strike="noStrike">
                        <a:solidFill>
                          <a:srgbClr val="000000"/>
                        </a:solidFill>
                        <a:effectLst/>
                        <a:latin typeface="Calibri" panose="020F0502020204030204" pitchFamily="34" charset="0"/>
                      </a:endParaRPr>
                    </a:p>
                  </a:txBody>
                  <a:tcPr marL="5903" marR="5903" marT="59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panose="020F0502020204030204" pitchFamily="34" charset="0"/>
                        </a:rPr>
                        <a:t>&lt;0.001</a:t>
                      </a:r>
                    </a:p>
                  </a:txBody>
                  <a:tcPr marL="5903" marR="5903" marT="59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panose="020F0502020204030204" pitchFamily="34" charset="0"/>
                        </a:rPr>
                        <a:t>&lt;0.001</a:t>
                      </a:r>
                    </a:p>
                  </a:txBody>
                  <a:tcPr marL="5903" marR="5903" marT="59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panose="020F0502020204030204" pitchFamily="34" charset="0"/>
                        </a:rPr>
                        <a:t>&lt;0.001</a:t>
                      </a:r>
                    </a:p>
                  </a:txBody>
                  <a:tcPr marL="5903" marR="5903" marT="59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900" b="0" i="0" u="none" strike="noStrike">
                        <a:solidFill>
                          <a:srgbClr val="000000"/>
                        </a:solidFill>
                        <a:effectLst/>
                        <a:latin typeface="Calibri" panose="020F0502020204030204" pitchFamily="34" charset="0"/>
                      </a:endParaRPr>
                    </a:p>
                  </a:txBody>
                  <a:tcPr marL="5903" marR="5903" marT="59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14004902"/>
                  </a:ext>
                </a:extLst>
              </a:tr>
              <a:tr h="141672">
                <a:tc>
                  <a:txBody>
                    <a:bodyPr/>
                    <a:lstStyle/>
                    <a:p>
                      <a:pPr algn="l" fontAlgn="ctr"/>
                      <a:r>
                        <a:rPr lang="fr-FR" sz="900" b="1" i="0" u="none" strike="noStrike">
                          <a:solidFill>
                            <a:srgbClr val="000000"/>
                          </a:solidFill>
                          <a:effectLst/>
                          <a:latin typeface="Calibri" panose="020F0502020204030204" pitchFamily="34" charset="0"/>
                        </a:rPr>
                        <a:t>n</a:t>
                      </a:r>
                    </a:p>
                  </a:txBody>
                  <a:tcPr marL="5903" marR="5903" marT="590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1" i="0" u="none" strike="noStrike" dirty="0">
                          <a:solidFill>
                            <a:srgbClr val="000000"/>
                          </a:solidFill>
                          <a:effectLst/>
                          <a:latin typeface="Calibri" panose="020F0502020204030204" pitchFamily="34" charset="0"/>
                        </a:rPr>
                        <a:t> </a:t>
                      </a:r>
                    </a:p>
                  </a:txBody>
                  <a:tcPr marL="5903" marR="5903" marT="590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panose="020F0502020204030204" pitchFamily="34" charset="0"/>
                        </a:rPr>
                        <a:t>8,599</a:t>
                      </a:r>
                    </a:p>
                  </a:txBody>
                  <a:tcPr marL="5903" marR="5903" marT="590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panose="020F0502020204030204" pitchFamily="34" charset="0"/>
                        </a:rPr>
                        <a:t>8,599</a:t>
                      </a:r>
                    </a:p>
                  </a:txBody>
                  <a:tcPr marL="5903" marR="5903" marT="590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panose="020F0502020204030204" pitchFamily="34" charset="0"/>
                        </a:rPr>
                        <a:t>8,599</a:t>
                      </a:r>
                    </a:p>
                  </a:txBody>
                  <a:tcPr marL="5903" marR="5903" marT="590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panose="020F0502020204030204" pitchFamily="34" charset="0"/>
                        </a:rPr>
                        <a:t> </a:t>
                      </a:r>
                    </a:p>
                  </a:txBody>
                  <a:tcPr marL="5903" marR="5903" marT="59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000000"/>
                          </a:solidFill>
                          <a:effectLst/>
                          <a:latin typeface="Calibri" panose="020F0502020204030204" pitchFamily="34" charset="0"/>
                        </a:rPr>
                        <a:t> </a:t>
                      </a:r>
                    </a:p>
                  </a:txBody>
                  <a:tcPr marL="5903" marR="5903" marT="590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2750166"/>
                  </a:ext>
                </a:extLst>
              </a:tr>
            </a:tbl>
          </a:graphicData>
        </a:graphic>
      </p:graphicFrame>
    </p:spTree>
    <p:extLst>
      <p:ext uri="{BB962C8B-B14F-4D97-AF65-F5344CB8AC3E}">
        <p14:creationId xmlns:p14="http://schemas.microsoft.com/office/powerpoint/2010/main" val="4029232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B0FCFC-ED8A-49F1-9206-3EED3AD8A9EA}"/>
              </a:ext>
            </a:extLst>
          </p:cNvPr>
          <p:cNvSpPr>
            <a:spLocks noGrp="1"/>
          </p:cNvSpPr>
          <p:nvPr>
            <p:ph type="title"/>
          </p:nvPr>
        </p:nvSpPr>
        <p:spPr>
          <a:xfrm>
            <a:off x="1024128" y="585216"/>
            <a:ext cx="9720072" cy="1260517"/>
          </a:xfrm>
        </p:spPr>
        <p:txBody>
          <a:bodyPr>
            <a:normAutofit fontScale="90000"/>
          </a:bodyPr>
          <a:lstStyle/>
          <a:p>
            <a:r>
              <a:rPr lang="fr-FR" sz="3600" dirty="0"/>
              <a:t>MIGRANTS NO LONGER IN EMERGENCY ACCOMMODATIONS BY JULY, 2017</a:t>
            </a:r>
            <a:br>
              <a:rPr lang="fr-FR" sz="3600" dirty="0"/>
            </a:br>
            <a:r>
              <a:rPr lang="fr-FR" sz="3200" dirty="0" err="1"/>
              <a:t>what</a:t>
            </a:r>
            <a:r>
              <a:rPr lang="fr-FR" sz="3200" dirty="0"/>
              <a:t> </a:t>
            </a:r>
            <a:r>
              <a:rPr lang="fr-FR" sz="3200" dirty="0" err="1"/>
              <a:t>exactly</a:t>
            </a:r>
            <a:r>
              <a:rPr lang="fr-FR" sz="3200" dirty="0"/>
              <a:t> about afghans ?</a:t>
            </a:r>
            <a:endParaRPr lang="fr-FR" sz="3600" dirty="0"/>
          </a:p>
        </p:txBody>
      </p:sp>
      <p:pic>
        <p:nvPicPr>
          <p:cNvPr id="4" name="Espace réservé du contenu 3">
            <a:extLst>
              <a:ext uri="{FF2B5EF4-FFF2-40B4-BE49-F238E27FC236}">
                <a16:creationId xmlns:a16="http://schemas.microsoft.com/office/drawing/2014/main" id="{48E6CD41-1726-424D-A661-CCEF9E597F5B}"/>
              </a:ext>
            </a:extLst>
          </p:cNvPr>
          <p:cNvPicPr>
            <a:picLocks noGrp="1" noChangeAspect="1"/>
          </p:cNvPicPr>
          <p:nvPr>
            <p:ph idx="1"/>
          </p:nvPr>
        </p:nvPicPr>
        <p:blipFill>
          <a:blip r:embed="rId2"/>
          <a:stretch>
            <a:fillRect/>
          </a:stretch>
        </p:blipFill>
        <p:spPr>
          <a:xfrm>
            <a:off x="5943599" y="1790408"/>
            <a:ext cx="5764689" cy="2394386"/>
          </a:xfrm>
          <a:prstGeom prst="rect">
            <a:avLst/>
          </a:prstGeom>
        </p:spPr>
      </p:pic>
      <p:sp>
        <p:nvSpPr>
          <p:cNvPr id="5" name="ZoneTexte 4">
            <a:extLst>
              <a:ext uri="{FF2B5EF4-FFF2-40B4-BE49-F238E27FC236}">
                <a16:creationId xmlns:a16="http://schemas.microsoft.com/office/drawing/2014/main" id="{ED64AA34-CF46-41E4-9242-6A160230D056}"/>
              </a:ext>
            </a:extLst>
          </p:cNvPr>
          <p:cNvSpPr txBox="1"/>
          <p:nvPr/>
        </p:nvSpPr>
        <p:spPr>
          <a:xfrm>
            <a:off x="935114" y="1845733"/>
            <a:ext cx="4398886" cy="2893100"/>
          </a:xfrm>
          <a:prstGeom prst="rect">
            <a:avLst/>
          </a:prstGeom>
          <a:noFill/>
        </p:spPr>
        <p:txBody>
          <a:bodyPr wrap="square" rtlCol="0">
            <a:spAutoFit/>
          </a:bodyPr>
          <a:lstStyle/>
          <a:p>
            <a:endParaRPr lang="fr-FR" sz="1400" dirty="0"/>
          </a:p>
          <a:p>
            <a:pPr marL="285750" indent="-285750">
              <a:buFont typeface="Arial" panose="020B0604020202020204" pitchFamily="34" charset="0"/>
              <a:buChar char="•"/>
            </a:pPr>
            <a:r>
              <a:rPr lang="fr-FR" sz="1400" dirty="0"/>
              <a:t>Afghanistan </a:t>
            </a:r>
            <a:r>
              <a:rPr lang="fr-FR" sz="1400" dirty="0" err="1"/>
              <a:t>was</a:t>
            </a:r>
            <a:r>
              <a:rPr lang="fr-FR" sz="1400" dirty="0"/>
              <a:t> the </a:t>
            </a:r>
            <a:r>
              <a:rPr lang="fr-FR" sz="1400" dirty="0" err="1"/>
              <a:t>eleventh</a:t>
            </a:r>
            <a:r>
              <a:rPr lang="fr-FR" sz="1400" dirty="0"/>
              <a:t> </a:t>
            </a:r>
            <a:r>
              <a:rPr lang="fr-FR" sz="1400" dirty="0" err="1"/>
              <a:t>citizenship</a:t>
            </a:r>
            <a:r>
              <a:rPr lang="fr-FR" sz="1400" dirty="0"/>
              <a:t> to </a:t>
            </a:r>
            <a:r>
              <a:rPr lang="fr-FR" sz="1400" dirty="0" err="1"/>
              <a:t>seek</a:t>
            </a:r>
            <a:r>
              <a:rPr lang="fr-FR" sz="1400" dirty="0"/>
              <a:t> </a:t>
            </a:r>
            <a:r>
              <a:rPr lang="fr-FR" sz="1400" dirty="0" err="1"/>
              <a:t>asylum</a:t>
            </a:r>
            <a:r>
              <a:rPr lang="fr-FR" sz="1400" dirty="0"/>
              <a:t> in 2015 in France, the second in 2016</a:t>
            </a:r>
          </a:p>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a:t>International protection </a:t>
            </a:r>
            <a:r>
              <a:rPr lang="fr-FR" sz="1400" dirty="0" err="1"/>
              <a:t>was</a:t>
            </a:r>
            <a:r>
              <a:rPr lang="fr-FR" sz="1400" dirty="0"/>
              <a:t> </a:t>
            </a:r>
            <a:r>
              <a:rPr lang="fr-FR" sz="1400" dirty="0" err="1"/>
              <a:t>granted</a:t>
            </a:r>
            <a:r>
              <a:rPr lang="fr-FR" sz="1400" dirty="0"/>
              <a:t> to about 80% of afghan </a:t>
            </a:r>
            <a:r>
              <a:rPr lang="fr-FR" sz="1400" dirty="0" err="1"/>
              <a:t>asylum</a:t>
            </a:r>
            <a:r>
              <a:rPr lang="fr-FR" sz="1400" dirty="0"/>
              <a:t> </a:t>
            </a:r>
            <a:r>
              <a:rPr lang="fr-FR" sz="1400" dirty="0" err="1"/>
              <a:t>seekers</a:t>
            </a:r>
            <a:r>
              <a:rPr lang="fr-FR" sz="1400" dirty="0"/>
              <a:t> in 2015 and 2016</a:t>
            </a:r>
          </a:p>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dirty="0" err="1"/>
              <a:t>Some</a:t>
            </a:r>
            <a:r>
              <a:rPr lang="fr-FR" sz="1400" dirty="0"/>
              <a:t> of the first </a:t>
            </a:r>
            <a:r>
              <a:rPr lang="fr-FR" sz="1400" dirty="0" err="1"/>
              <a:t>citizenships</a:t>
            </a:r>
            <a:r>
              <a:rPr lang="fr-FR" sz="1400" dirty="0"/>
              <a:t> to </a:t>
            </a:r>
            <a:r>
              <a:rPr lang="fr-FR" sz="1400" dirty="0" err="1"/>
              <a:t>seek</a:t>
            </a:r>
            <a:r>
              <a:rPr lang="fr-FR" sz="1400" dirty="0"/>
              <a:t> </a:t>
            </a:r>
            <a:r>
              <a:rPr lang="fr-FR" sz="1400" dirty="0" err="1"/>
              <a:t>asylum</a:t>
            </a:r>
            <a:r>
              <a:rPr lang="fr-FR" sz="1400" dirty="0"/>
              <a:t> in France in 2015 and 2016 are </a:t>
            </a:r>
            <a:r>
              <a:rPr lang="fr-FR" sz="1400" dirty="0" err="1"/>
              <a:t>under-represented</a:t>
            </a:r>
            <a:r>
              <a:rPr lang="fr-FR" sz="1400" dirty="0"/>
              <a:t> in the </a:t>
            </a:r>
            <a:r>
              <a:rPr lang="fr-FR" sz="1400" dirty="0" err="1"/>
              <a:t>database</a:t>
            </a:r>
            <a:r>
              <a:rPr lang="fr-FR" sz="1400" dirty="0"/>
              <a:t> (</a:t>
            </a:r>
            <a:r>
              <a:rPr lang="fr-FR" sz="1400" dirty="0" err="1"/>
              <a:t>Syria</a:t>
            </a:r>
            <a:r>
              <a:rPr lang="fr-FR" sz="1400" dirty="0"/>
              <a:t> (n=65 ), </a:t>
            </a:r>
            <a:r>
              <a:rPr lang="fr-FR" sz="1400" dirty="0" err="1"/>
              <a:t>Albania</a:t>
            </a:r>
            <a:r>
              <a:rPr lang="fr-FR" sz="1400" dirty="0"/>
              <a:t> (n=7), Kosovo (n=1)) or not </a:t>
            </a:r>
            <a:r>
              <a:rPr lang="fr-FR" sz="1400" dirty="0" err="1"/>
              <a:t>represented</a:t>
            </a:r>
            <a:r>
              <a:rPr lang="fr-FR" sz="1400" dirty="0"/>
              <a:t> at all (Congo </a:t>
            </a:r>
            <a:r>
              <a:rPr lang="fr-FR" sz="1400" dirty="0" err="1"/>
              <a:t>Republic</a:t>
            </a:r>
            <a:r>
              <a:rPr lang="fr-FR" sz="1400" dirty="0"/>
              <a:t>, </a:t>
            </a:r>
            <a:r>
              <a:rPr lang="fr-FR" sz="1400" dirty="0" err="1"/>
              <a:t>Haiti</a:t>
            </a:r>
            <a:r>
              <a:rPr lang="fr-FR" sz="1400" dirty="0"/>
              <a:t>)</a:t>
            </a:r>
          </a:p>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endParaRPr lang="fr-FR" sz="1400" dirty="0"/>
          </a:p>
        </p:txBody>
      </p:sp>
      <p:pic>
        <p:nvPicPr>
          <p:cNvPr id="8" name="Image 7">
            <a:extLst>
              <a:ext uri="{FF2B5EF4-FFF2-40B4-BE49-F238E27FC236}">
                <a16:creationId xmlns:a16="http://schemas.microsoft.com/office/drawing/2014/main" id="{A6EB1E6C-F56E-4CD4-8C30-5A3AD53A22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4098721"/>
            <a:ext cx="5590308" cy="2509881"/>
          </a:xfrm>
          <a:prstGeom prst="rect">
            <a:avLst/>
          </a:prstGeom>
        </p:spPr>
      </p:pic>
      <p:sp>
        <p:nvSpPr>
          <p:cNvPr id="9" name="ZoneTexte 8">
            <a:extLst>
              <a:ext uri="{FF2B5EF4-FFF2-40B4-BE49-F238E27FC236}">
                <a16:creationId xmlns:a16="http://schemas.microsoft.com/office/drawing/2014/main" id="{B30E318A-4C00-4695-B6C8-A103592CEC4F}"/>
              </a:ext>
            </a:extLst>
          </p:cNvPr>
          <p:cNvSpPr txBox="1"/>
          <p:nvPr/>
        </p:nvSpPr>
        <p:spPr>
          <a:xfrm>
            <a:off x="5934964" y="6382485"/>
            <a:ext cx="1303867" cy="215444"/>
          </a:xfrm>
          <a:prstGeom prst="rect">
            <a:avLst/>
          </a:prstGeom>
          <a:noFill/>
        </p:spPr>
        <p:txBody>
          <a:bodyPr wrap="square" rtlCol="0">
            <a:spAutoFit/>
          </a:bodyPr>
          <a:lstStyle/>
          <a:p>
            <a:r>
              <a:rPr lang="fr-FR" sz="800" dirty="0">
                <a:solidFill>
                  <a:schemeClr val="bg1">
                    <a:lumMod val="50000"/>
                  </a:schemeClr>
                </a:solidFill>
              </a:rPr>
              <a:t>Source OFPRA</a:t>
            </a:r>
          </a:p>
        </p:txBody>
      </p:sp>
      <p:sp>
        <p:nvSpPr>
          <p:cNvPr id="10" name="ZoneTexte 9">
            <a:extLst>
              <a:ext uri="{FF2B5EF4-FFF2-40B4-BE49-F238E27FC236}">
                <a16:creationId xmlns:a16="http://schemas.microsoft.com/office/drawing/2014/main" id="{A1672230-139F-4819-A1FC-8225B8C68ACD}"/>
              </a:ext>
            </a:extLst>
          </p:cNvPr>
          <p:cNvSpPr txBox="1"/>
          <p:nvPr/>
        </p:nvSpPr>
        <p:spPr>
          <a:xfrm>
            <a:off x="6365971" y="4114109"/>
            <a:ext cx="1303867" cy="230832"/>
          </a:xfrm>
          <a:prstGeom prst="rect">
            <a:avLst/>
          </a:prstGeom>
          <a:noFill/>
        </p:spPr>
        <p:txBody>
          <a:bodyPr wrap="square" rtlCol="0">
            <a:spAutoFit/>
          </a:bodyPr>
          <a:lstStyle/>
          <a:p>
            <a:r>
              <a:rPr lang="fr-FR" sz="900" dirty="0">
                <a:solidFill>
                  <a:schemeClr val="tx1">
                    <a:lumMod val="50000"/>
                    <a:lumOff val="50000"/>
                  </a:schemeClr>
                </a:solidFill>
              </a:rPr>
              <a:t>2016</a:t>
            </a:r>
          </a:p>
        </p:txBody>
      </p:sp>
      <p:pic>
        <p:nvPicPr>
          <p:cNvPr id="11" name="Image 10">
            <a:extLst>
              <a:ext uri="{FF2B5EF4-FFF2-40B4-BE49-F238E27FC236}">
                <a16:creationId xmlns:a16="http://schemas.microsoft.com/office/drawing/2014/main" id="{A92071C0-44EA-4453-8C16-06B0C46BF347}"/>
              </a:ext>
            </a:extLst>
          </p:cNvPr>
          <p:cNvPicPr>
            <a:picLocks noChangeAspect="1"/>
          </p:cNvPicPr>
          <p:nvPr/>
        </p:nvPicPr>
        <p:blipFill>
          <a:blip r:embed="rId4"/>
          <a:stretch>
            <a:fillRect/>
          </a:stretch>
        </p:blipFill>
        <p:spPr>
          <a:xfrm>
            <a:off x="975658" y="4428505"/>
            <a:ext cx="4654506" cy="2169424"/>
          </a:xfrm>
          <a:prstGeom prst="rect">
            <a:avLst/>
          </a:prstGeom>
        </p:spPr>
      </p:pic>
      <p:sp>
        <p:nvSpPr>
          <p:cNvPr id="13" name="ZoneTexte 12">
            <a:extLst>
              <a:ext uri="{FF2B5EF4-FFF2-40B4-BE49-F238E27FC236}">
                <a16:creationId xmlns:a16="http://schemas.microsoft.com/office/drawing/2014/main" id="{4DE7E948-AFA3-4B00-BA81-072178A81F7C}"/>
              </a:ext>
            </a:extLst>
          </p:cNvPr>
          <p:cNvSpPr txBox="1"/>
          <p:nvPr/>
        </p:nvSpPr>
        <p:spPr>
          <a:xfrm>
            <a:off x="975658" y="6382485"/>
            <a:ext cx="1303867" cy="215444"/>
          </a:xfrm>
          <a:prstGeom prst="rect">
            <a:avLst/>
          </a:prstGeom>
          <a:noFill/>
        </p:spPr>
        <p:txBody>
          <a:bodyPr wrap="square" rtlCol="0">
            <a:spAutoFit/>
          </a:bodyPr>
          <a:lstStyle/>
          <a:p>
            <a:r>
              <a:rPr lang="fr-FR" sz="800" dirty="0">
                <a:solidFill>
                  <a:schemeClr val="bg1">
                    <a:lumMod val="50000"/>
                  </a:schemeClr>
                </a:solidFill>
              </a:rPr>
              <a:t>Source OFPRA</a:t>
            </a:r>
          </a:p>
        </p:txBody>
      </p:sp>
    </p:spTree>
    <p:extLst>
      <p:ext uri="{BB962C8B-B14F-4D97-AF65-F5344CB8AC3E}">
        <p14:creationId xmlns:p14="http://schemas.microsoft.com/office/powerpoint/2010/main" val="2660300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E7DDCC-1B5F-4A06-A6C1-68D2866306A4}"/>
              </a:ext>
            </a:extLst>
          </p:cNvPr>
          <p:cNvSpPr>
            <a:spLocks noGrp="1"/>
          </p:cNvSpPr>
          <p:nvPr>
            <p:ph type="title"/>
          </p:nvPr>
        </p:nvSpPr>
        <p:spPr>
          <a:xfrm>
            <a:off x="1024128" y="585216"/>
            <a:ext cx="9608703" cy="821553"/>
          </a:xfrm>
        </p:spPr>
        <p:txBody>
          <a:bodyPr/>
          <a:lstStyle/>
          <a:p>
            <a:r>
              <a:rPr lang="fr-FR" dirty="0"/>
              <a:t>Discussion</a:t>
            </a:r>
          </a:p>
        </p:txBody>
      </p:sp>
      <p:sp>
        <p:nvSpPr>
          <p:cNvPr id="3" name="Espace réservé du contenu 2">
            <a:extLst>
              <a:ext uri="{FF2B5EF4-FFF2-40B4-BE49-F238E27FC236}">
                <a16:creationId xmlns:a16="http://schemas.microsoft.com/office/drawing/2014/main" id="{F08C9E12-B797-4738-B674-74DD9545CDBF}"/>
              </a:ext>
            </a:extLst>
          </p:cNvPr>
          <p:cNvSpPr>
            <a:spLocks noGrp="1"/>
          </p:cNvSpPr>
          <p:nvPr>
            <p:ph idx="1"/>
          </p:nvPr>
        </p:nvSpPr>
        <p:spPr>
          <a:xfrm>
            <a:off x="1024128" y="1689904"/>
            <a:ext cx="9720073" cy="4619455"/>
          </a:xfrm>
        </p:spPr>
        <p:txBody>
          <a:bodyPr>
            <a:normAutofit fontScale="85000" lnSpcReduction="10000"/>
          </a:bodyPr>
          <a:lstStyle/>
          <a:p>
            <a:pPr>
              <a:buClrTx/>
              <a:buFont typeface="Arial" panose="020B0604020202020204" pitchFamily="34" charset="0"/>
              <a:buChar char="•"/>
            </a:pPr>
            <a:r>
              <a:rPr lang="fr-FR" sz="1900" dirty="0"/>
              <a:t> Migrants in </a:t>
            </a:r>
            <a:r>
              <a:rPr lang="fr-FR" sz="1900" dirty="0" err="1"/>
              <a:t>this</a:t>
            </a:r>
            <a:r>
              <a:rPr lang="fr-FR" sz="1900" dirty="0"/>
              <a:t> </a:t>
            </a:r>
            <a:r>
              <a:rPr lang="fr-FR" sz="1900" dirty="0" err="1"/>
              <a:t>database</a:t>
            </a:r>
            <a:r>
              <a:rPr lang="fr-FR" sz="1900" dirty="0"/>
              <a:t> are the </a:t>
            </a:r>
            <a:r>
              <a:rPr lang="fr-FR" sz="1900" dirty="0" err="1"/>
              <a:t>ones</a:t>
            </a:r>
            <a:r>
              <a:rPr lang="fr-FR" sz="1900" dirty="0"/>
              <a:t> living in Paris’ North camps. </a:t>
            </a:r>
            <a:r>
              <a:rPr lang="fr-FR" sz="1900" dirty="0" err="1"/>
              <a:t>They</a:t>
            </a:r>
            <a:r>
              <a:rPr lang="fr-FR" sz="1900" dirty="0"/>
              <a:t> </a:t>
            </a:r>
            <a:r>
              <a:rPr lang="fr-FR" sz="1900" dirty="0" err="1"/>
              <a:t>were</a:t>
            </a:r>
            <a:r>
              <a:rPr lang="fr-FR" sz="1900" dirty="0"/>
              <a:t> </a:t>
            </a:r>
            <a:r>
              <a:rPr lang="fr-FR" sz="1900" dirty="0" err="1"/>
              <a:t>brought</a:t>
            </a:r>
            <a:r>
              <a:rPr lang="fr-FR" sz="1900" dirty="0"/>
              <a:t> by buses to emergency accommodations </a:t>
            </a:r>
            <a:r>
              <a:rPr lang="fr-FR" sz="1900" dirty="0" err="1"/>
              <a:t>between</a:t>
            </a:r>
            <a:r>
              <a:rPr lang="fr-FR" sz="1900" dirty="0"/>
              <a:t> June, 2015 and </a:t>
            </a:r>
            <a:r>
              <a:rPr lang="fr-FR" sz="1900" dirty="0" err="1"/>
              <a:t>November</a:t>
            </a:r>
            <a:r>
              <a:rPr lang="fr-FR" sz="1900" dirty="0"/>
              <a:t>, 2016. This </a:t>
            </a:r>
            <a:r>
              <a:rPr lang="fr-FR" sz="1900" dirty="0" err="1"/>
              <a:t>database</a:t>
            </a:r>
            <a:r>
              <a:rPr lang="fr-FR" sz="1900" dirty="0"/>
              <a:t> </a:t>
            </a:r>
            <a:r>
              <a:rPr lang="fr-FR" sz="1900" dirty="0" err="1"/>
              <a:t>does</a:t>
            </a:r>
            <a:r>
              <a:rPr lang="fr-FR" sz="1900" dirty="0"/>
              <a:t> not </a:t>
            </a:r>
            <a:r>
              <a:rPr lang="fr-FR" sz="1900" dirty="0" err="1"/>
              <a:t>include</a:t>
            </a:r>
            <a:r>
              <a:rPr lang="fr-FR" sz="1900" dirty="0"/>
              <a:t> :</a:t>
            </a:r>
          </a:p>
          <a:p>
            <a:pPr marL="274320" lvl="2" indent="-91440">
              <a:spcBef>
                <a:spcPts val="1200"/>
              </a:spcBef>
              <a:spcAft>
                <a:spcPts val="200"/>
              </a:spcAft>
              <a:buClrTx/>
              <a:buSzPct val="100000"/>
              <a:buFont typeface="Arial" panose="020B0604020202020204" pitchFamily="34" charset="0"/>
              <a:buChar char="•"/>
            </a:pPr>
            <a:r>
              <a:rPr lang="en-US" sz="1500" dirty="0"/>
              <a:t> Migrants from camps who refused to take buses during evacuations</a:t>
            </a:r>
          </a:p>
          <a:p>
            <a:pPr marL="274320" lvl="2" indent="-91440">
              <a:spcBef>
                <a:spcPts val="1200"/>
              </a:spcBef>
              <a:spcAft>
                <a:spcPts val="200"/>
              </a:spcAft>
              <a:buClrTx/>
              <a:buSzPct val="100000"/>
              <a:buFont typeface="Arial" panose="020B0604020202020204" pitchFamily="34" charset="0"/>
              <a:buChar char="•"/>
            </a:pPr>
            <a:r>
              <a:rPr lang="en-US" sz="1500" dirty="0"/>
              <a:t> Migrants from camps who left accommodations before they could be counted</a:t>
            </a:r>
          </a:p>
          <a:p>
            <a:pPr>
              <a:buClrTx/>
              <a:buFont typeface="Arial" panose="020B0604020202020204" pitchFamily="34" charset="0"/>
              <a:buChar char="•"/>
            </a:pPr>
            <a:r>
              <a:rPr lang="fr-FR" sz="1900" dirty="0"/>
              <a:t> As a </a:t>
            </a:r>
            <a:r>
              <a:rPr lang="fr-FR" sz="1900" dirty="0" err="1"/>
              <a:t>consequence</a:t>
            </a:r>
            <a:r>
              <a:rPr lang="fr-FR" sz="1900" dirty="0"/>
              <a:t>, the profile of Afghan and Ethiopian migrants </a:t>
            </a:r>
            <a:r>
              <a:rPr lang="fr-FR" sz="1900" dirty="0" err="1"/>
              <a:t>who</a:t>
            </a:r>
            <a:r>
              <a:rPr lang="fr-FR" sz="1900" dirty="0"/>
              <a:t> have been </a:t>
            </a:r>
            <a:r>
              <a:rPr lang="fr-FR" sz="1900" dirty="0" err="1"/>
              <a:t>observed</a:t>
            </a:r>
            <a:r>
              <a:rPr lang="fr-FR" sz="1900" dirty="0"/>
              <a:t> </a:t>
            </a:r>
            <a:r>
              <a:rPr lang="fr-FR" sz="1900" dirty="0" err="1"/>
              <a:t>does</a:t>
            </a:r>
            <a:r>
              <a:rPr lang="fr-FR" sz="1900" dirty="0"/>
              <a:t> not </a:t>
            </a:r>
            <a:r>
              <a:rPr lang="fr-FR" sz="1900" dirty="0" err="1"/>
              <a:t>reflect</a:t>
            </a:r>
            <a:r>
              <a:rPr lang="fr-FR" sz="1900" dirty="0"/>
              <a:t> the profile of all Afghan and Ethiopian migrants </a:t>
            </a:r>
            <a:r>
              <a:rPr lang="fr-FR" sz="1900" dirty="0" err="1"/>
              <a:t>who</a:t>
            </a:r>
            <a:r>
              <a:rPr lang="fr-FR" sz="1900" dirty="0"/>
              <a:t> </a:t>
            </a:r>
            <a:r>
              <a:rPr lang="fr-FR" sz="1900" dirty="0" err="1"/>
              <a:t>were</a:t>
            </a:r>
            <a:r>
              <a:rPr lang="fr-FR" sz="1900" dirty="0"/>
              <a:t> in the Paris area </a:t>
            </a:r>
            <a:r>
              <a:rPr lang="fr-FR" sz="1900" dirty="0" err="1"/>
              <a:t>during</a:t>
            </a:r>
            <a:r>
              <a:rPr lang="fr-FR" sz="1900" dirty="0"/>
              <a:t> </a:t>
            </a:r>
            <a:r>
              <a:rPr lang="fr-FR" sz="1900" dirty="0" err="1"/>
              <a:t>this</a:t>
            </a:r>
            <a:r>
              <a:rPr lang="fr-FR" sz="1900" dirty="0"/>
              <a:t> </a:t>
            </a:r>
            <a:r>
              <a:rPr lang="fr-FR" sz="1900" dirty="0" err="1"/>
              <a:t>period</a:t>
            </a:r>
            <a:endParaRPr lang="fr-FR" sz="1900" dirty="0"/>
          </a:p>
          <a:p>
            <a:pPr>
              <a:buClrTx/>
              <a:buFont typeface="Arial" panose="020B0604020202020204" pitchFamily="34" charset="0"/>
              <a:buChar char="•"/>
            </a:pPr>
            <a:r>
              <a:rPr lang="fr-FR" sz="1900" dirty="0"/>
              <a:t> Are the afghans and/or </a:t>
            </a:r>
            <a:r>
              <a:rPr lang="fr-FR" sz="1900" dirty="0" err="1"/>
              <a:t>ethiopians</a:t>
            </a:r>
            <a:r>
              <a:rPr lang="fr-FR" sz="1900" dirty="0"/>
              <a:t> a proxy for one or </a:t>
            </a:r>
            <a:r>
              <a:rPr lang="fr-FR" sz="1900" dirty="0" err="1"/>
              <a:t>several</a:t>
            </a:r>
            <a:r>
              <a:rPr lang="fr-FR" sz="1900" dirty="0"/>
              <a:t> variables :</a:t>
            </a:r>
          </a:p>
          <a:p>
            <a:pPr marL="237744" lvl="3" indent="-91440">
              <a:spcBef>
                <a:spcPts val="1200"/>
              </a:spcBef>
              <a:spcAft>
                <a:spcPts val="200"/>
              </a:spcAft>
              <a:buClrTx/>
              <a:buSzPct val="100000"/>
              <a:buFont typeface="Arial" panose="020B0604020202020204" pitchFamily="34" charset="0"/>
              <a:buChar char="•"/>
            </a:pPr>
            <a:r>
              <a:rPr lang="fr-FR" sz="1500" dirty="0"/>
              <a:t>Living conditions in accommodations ?</a:t>
            </a:r>
          </a:p>
          <a:p>
            <a:pPr marL="237744" lvl="3" indent="-91440">
              <a:spcBef>
                <a:spcPts val="1200"/>
              </a:spcBef>
              <a:spcAft>
                <a:spcPts val="200"/>
              </a:spcAft>
              <a:buClrTx/>
              <a:buSzPct val="100000"/>
              <a:buFont typeface="Arial" panose="020B0604020202020204" pitchFamily="34" charset="0"/>
              <a:buChar char="•"/>
            </a:pPr>
            <a:r>
              <a:rPr lang="fr-FR" sz="1500" dirty="0"/>
              <a:t>Type of administrative </a:t>
            </a:r>
            <a:r>
              <a:rPr lang="fr-FR" sz="1500" dirty="0" err="1"/>
              <a:t>procedure</a:t>
            </a:r>
            <a:r>
              <a:rPr lang="fr-FR" sz="1500" dirty="0"/>
              <a:t> ?</a:t>
            </a:r>
          </a:p>
          <a:p>
            <a:pPr marL="91440" lvl="2" indent="-91440">
              <a:spcBef>
                <a:spcPts val="1200"/>
              </a:spcBef>
              <a:spcAft>
                <a:spcPts val="200"/>
              </a:spcAft>
              <a:buClrTx/>
              <a:buSzPct val="100000"/>
              <a:buFont typeface="Arial" panose="020B0604020202020204" pitchFamily="34" charset="0"/>
              <a:buChar char="•"/>
            </a:pPr>
            <a:r>
              <a:rPr lang="fr-FR" sz="1900" dirty="0"/>
              <a:t> </a:t>
            </a:r>
            <a:r>
              <a:rPr lang="fr-FR" sz="1900" dirty="0" err="1"/>
              <a:t>Other</a:t>
            </a:r>
            <a:r>
              <a:rPr lang="fr-FR" sz="1900" dirty="0"/>
              <a:t>(s) proxy(s) ?</a:t>
            </a:r>
          </a:p>
          <a:p>
            <a:pPr>
              <a:buClrTx/>
              <a:buFont typeface="Arial" panose="020B0604020202020204" pitchFamily="34" charset="0"/>
              <a:buChar char="•"/>
            </a:pPr>
            <a:r>
              <a:rPr lang="fr-FR" sz="1900" dirty="0"/>
              <a:t> The </a:t>
            </a:r>
            <a:r>
              <a:rPr lang="fr-FR" sz="1900" dirty="0" err="1"/>
              <a:t>database</a:t>
            </a:r>
            <a:r>
              <a:rPr lang="fr-FR" sz="1900" dirty="0"/>
              <a:t> </a:t>
            </a:r>
            <a:r>
              <a:rPr lang="fr-FR" sz="1900" dirty="0" err="1"/>
              <a:t>reflects</a:t>
            </a:r>
            <a:r>
              <a:rPr lang="fr-FR" sz="1900" dirty="0"/>
              <a:t> migrants’ situation in July 2017. As a </a:t>
            </a:r>
            <a:r>
              <a:rPr lang="fr-FR" sz="1900" dirty="0" err="1"/>
              <a:t>result</a:t>
            </a:r>
            <a:r>
              <a:rPr lang="fr-FR" sz="1900" dirty="0"/>
              <a:t> :</a:t>
            </a:r>
          </a:p>
          <a:p>
            <a:pPr marL="274320" lvl="2" indent="-91440">
              <a:spcBef>
                <a:spcPts val="1200"/>
              </a:spcBef>
              <a:spcAft>
                <a:spcPts val="200"/>
              </a:spcAft>
              <a:buClrTx/>
              <a:buSzPct val="100000"/>
              <a:buFont typeface="Arial" panose="020B0604020202020204" pitchFamily="34" charset="0"/>
              <a:buChar char="•"/>
            </a:pPr>
            <a:r>
              <a:rPr lang="fr-FR" sz="1500" dirty="0"/>
              <a:t> Data are </a:t>
            </a:r>
            <a:r>
              <a:rPr lang="fr-FR" sz="1500" dirty="0" err="1"/>
              <a:t>censored</a:t>
            </a:r>
            <a:endParaRPr lang="fr-FR" sz="1500" dirty="0"/>
          </a:p>
          <a:p>
            <a:pPr marL="274320" lvl="2" indent="-91440">
              <a:spcBef>
                <a:spcPts val="1200"/>
              </a:spcBef>
              <a:spcAft>
                <a:spcPts val="200"/>
              </a:spcAft>
              <a:buClrTx/>
              <a:buSzPct val="100000"/>
              <a:buFont typeface="Arial" panose="020B0604020202020204" pitchFamily="34" charset="0"/>
              <a:buChar char="•"/>
            </a:pPr>
            <a:r>
              <a:rPr lang="fr-FR" sz="1500" dirty="0"/>
              <a:t> Migrants </a:t>
            </a:r>
            <a:r>
              <a:rPr lang="fr-FR" sz="1500" dirty="0" err="1"/>
              <a:t>who</a:t>
            </a:r>
            <a:r>
              <a:rPr lang="fr-FR" sz="1500" dirty="0"/>
              <a:t> </a:t>
            </a:r>
            <a:r>
              <a:rPr lang="fr-FR" sz="1500" dirty="0" err="1"/>
              <a:t>left</a:t>
            </a:r>
            <a:r>
              <a:rPr lang="fr-FR" sz="1500" dirty="0"/>
              <a:t> accommodation </a:t>
            </a:r>
            <a:r>
              <a:rPr lang="fr-FR" sz="1500" dirty="0" err="1"/>
              <a:t>facilities</a:t>
            </a:r>
            <a:r>
              <a:rPr lang="fr-FR" sz="1500" dirty="0"/>
              <a:t> </a:t>
            </a:r>
            <a:r>
              <a:rPr lang="fr-FR" sz="1500" dirty="0" err="1"/>
              <a:t>after</a:t>
            </a:r>
            <a:r>
              <a:rPr lang="fr-FR" sz="1500" dirty="0"/>
              <a:t> </a:t>
            </a:r>
            <a:r>
              <a:rPr lang="fr-FR" sz="1500" dirty="0" err="1"/>
              <a:t>this</a:t>
            </a:r>
            <a:r>
              <a:rPr lang="fr-FR" sz="1500" dirty="0"/>
              <a:t> date are non </a:t>
            </a:r>
            <a:r>
              <a:rPr lang="fr-FR" sz="1500" dirty="0" err="1"/>
              <a:t>included</a:t>
            </a:r>
            <a:r>
              <a:rPr lang="fr-FR" sz="1500" dirty="0"/>
              <a:t> in analyses </a:t>
            </a:r>
            <a:r>
              <a:rPr lang="fr-FR" sz="1500" dirty="0" err="1"/>
              <a:t>related</a:t>
            </a:r>
            <a:r>
              <a:rPr lang="fr-FR" sz="1500" dirty="0"/>
              <a:t> to the exit </a:t>
            </a:r>
            <a:r>
              <a:rPr lang="fr-FR" sz="1500" dirty="0" err="1"/>
              <a:t>status</a:t>
            </a:r>
            <a:endParaRPr lang="fr-FR" sz="1500" dirty="0"/>
          </a:p>
          <a:p>
            <a:pPr>
              <a:buClrTx/>
              <a:buFont typeface="Arial" panose="020B0604020202020204" pitchFamily="34" charset="0"/>
              <a:buChar char="•"/>
            </a:pPr>
            <a:r>
              <a:rPr lang="en-US" sz="1900" dirty="0"/>
              <a:t> The database is for administrative management purposes only, statistical analyses have to be read with cautiousness</a:t>
            </a:r>
          </a:p>
          <a:p>
            <a:pPr lvl="1">
              <a:buClrTx/>
              <a:buFont typeface="Arial" panose="020B0604020202020204" pitchFamily="34" charset="0"/>
              <a:buChar char="•"/>
            </a:pPr>
            <a:endParaRPr lang="fr-FR" sz="1000" dirty="0"/>
          </a:p>
          <a:p>
            <a:endParaRPr lang="fr-FR" dirty="0"/>
          </a:p>
        </p:txBody>
      </p:sp>
    </p:spTree>
    <p:extLst>
      <p:ext uri="{BB962C8B-B14F-4D97-AF65-F5344CB8AC3E}">
        <p14:creationId xmlns:p14="http://schemas.microsoft.com/office/powerpoint/2010/main" val="4293153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E7DDCC-1B5F-4A06-A6C1-68D2866306A4}"/>
              </a:ext>
            </a:extLst>
          </p:cNvPr>
          <p:cNvSpPr>
            <a:spLocks noGrp="1"/>
          </p:cNvSpPr>
          <p:nvPr>
            <p:ph type="title"/>
          </p:nvPr>
        </p:nvSpPr>
        <p:spPr>
          <a:xfrm>
            <a:off x="1024128" y="585216"/>
            <a:ext cx="9608703" cy="821553"/>
          </a:xfrm>
        </p:spPr>
        <p:txBody>
          <a:bodyPr/>
          <a:lstStyle/>
          <a:p>
            <a:r>
              <a:rPr lang="fr-FR" dirty="0"/>
              <a:t>conclusion</a:t>
            </a:r>
          </a:p>
        </p:txBody>
      </p:sp>
      <p:sp>
        <p:nvSpPr>
          <p:cNvPr id="3" name="Espace réservé du contenu 2">
            <a:extLst>
              <a:ext uri="{FF2B5EF4-FFF2-40B4-BE49-F238E27FC236}">
                <a16:creationId xmlns:a16="http://schemas.microsoft.com/office/drawing/2014/main" id="{F08C9E12-B797-4738-B674-74DD9545CDBF}"/>
              </a:ext>
            </a:extLst>
          </p:cNvPr>
          <p:cNvSpPr>
            <a:spLocks noGrp="1"/>
          </p:cNvSpPr>
          <p:nvPr>
            <p:ph idx="1"/>
          </p:nvPr>
        </p:nvSpPr>
        <p:spPr>
          <a:xfrm>
            <a:off x="1024128" y="1594338"/>
            <a:ext cx="9720073" cy="4715022"/>
          </a:xfrm>
        </p:spPr>
        <p:txBody>
          <a:bodyPr>
            <a:normAutofit fontScale="85000" lnSpcReduction="20000"/>
          </a:bodyPr>
          <a:lstStyle/>
          <a:p>
            <a:pPr>
              <a:buClrTx/>
              <a:buFont typeface="Arial" panose="020B0604020202020204" pitchFamily="34" charset="0"/>
              <a:buChar char="•"/>
            </a:pPr>
            <a:r>
              <a:rPr lang="fr-FR" sz="2400" dirty="0"/>
              <a:t> By July 2017, </a:t>
            </a:r>
            <a:r>
              <a:rPr lang="fr-FR" sz="2400" dirty="0" err="1"/>
              <a:t>two-thirds</a:t>
            </a:r>
            <a:r>
              <a:rPr lang="fr-FR" sz="2400" dirty="0"/>
              <a:t> (67.1 %) </a:t>
            </a:r>
            <a:r>
              <a:rPr lang="en-US" sz="2400" dirty="0"/>
              <a:t>of migrants brought from camps to emergency accommodations between June 2015 and November 2016 and who have been identified were no longer in accommodation facilities</a:t>
            </a:r>
          </a:p>
          <a:p>
            <a:pPr>
              <a:buClrTx/>
              <a:buFont typeface="Arial" panose="020B0604020202020204" pitchFamily="34" charset="0"/>
              <a:buChar char="•"/>
            </a:pPr>
            <a:r>
              <a:rPr lang="en-US" sz="2400" dirty="0"/>
              <a:t> Migrants who have left accommodation facilities appear to have a similar profile to the ones who are still in the emergency accommodations by July 2017 :</a:t>
            </a:r>
          </a:p>
          <a:p>
            <a:pPr lvl="1">
              <a:buClrTx/>
              <a:buFont typeface="Arial" panose="020B0604020202020204" pitchFamily="34" charset="0"/>
              <a:buChar char="•"/>
            </a:pPr>
            <a:r>
              <a:rPr lang="en-US" sz="1600" dirty="0"/>
              <a:t>Almost exclusively men (95.7%)</a:t>
            </a:r>
          </a:p>
          <a:p>
            <a:pPr lvl="1">
              <a:buClrTx/>
              <a:buFont typeface="Arial" panose="020B0604020202020204" pitchFamily="34" charset="0"/>
              <a:buChar char="•"/>
            </a:pPr>
            <a:r>
              <a:rPr lang="fr-FR" sz="1600" dirty="0" err="1"/>
              <a:t>Nearly</a:t>
            </a:r>
            <a:r>
              <a:rPr lang="fr-FR" sz="1600" dirty="0"/>
              <a:t> one out of </a:t>
            </a:r>
            <a:r>
              <a:rPr lang="fr-FR" sz="1600" dirty="0" err="1"/>
              <a:t>two</a:t>
            </a:r>
            <a:r>
              <a:rPr lang="fr-FR" sz="1600" dirty="0"/>
              <a:t> people (48.1%) </a:t>
            </a:r>
            <a:r>
              <a:rPr lang="fr-FR" sz="1600" dirty="0" err="1"/>
              <a:t>is</a:t>
            </a:r>
            <a:r>
              <a:rPr lang="fr-FR" sz="1600" dirty="0"/>
              <a:t> </a:t>
            </a:r>
            <a:r>
              <a:rPr lang="fr-FR" sz="1600" dirty="0" err="1"/>
              <a:t>aged</a:t>
            </a:r>
            <a:r>
              <a:rPr lang="fr-FR" sz="1600" dirty="0"/>
              <a:t> </a:t>
            </a:r>
            <a:r>
              <a:rPr lang="fr-FR" sz="1600" dirty="0" err="1"/>
              <a:t>between</a:t>
            </a:r>
            <a:r>
              <a:rPr lang="fr-FR" sz="1600" dirty="0"/>
              <a:t> 18 and 24</a:t>
            </a:r>
          </a:p>
          <a:p>
            <a:pPr lvl="1">
              <a:buClrTx/>
              <a:buFont typeface="Arial" panose="020B0604020202020204" pitchFamily="34" charset="0"/>
              <a:buChar char="•"/>
            </a:pPr>
            <a:r>
              <a:rPr lang="fr-FR" sz="1600" dirty="0"/>
              <a:t>A large part of </a:t>
            </a:r>
            <a:r>
              <a:rPr lang="fr-FR" sz="1600" dirty="0" err="1"/>
              <a:t>Sudan</a:t>
            </a:r>
            <a:r>
              <a:rPr lang="fr-FR" sz="1600" dirty="0"/>
              <a:t> </a:t>
            </a:r>
            <a:r>
              <a:rPr lang="fr-FR" sz="1600" dirty="0" err="1"/>
              <a:t>nationals</a:t>
            </a:r>
            <a:r>
              <a:rPr lang="fr-FR" sz="1600" dirty="0"/>
              <a:t> (48.1%), </a:t>
            </a:r>
            <a:r>
              <a:rPr lang="fr-FR" sz="1600" dirty="0" err="1"/>
              <a:t>followed</a:t>
            </a:r>
            <a:r>
              <a:rPr lang="fr-FR" sz="1600" dirty="0"/>
              <a:t> by Afghans (29.9%)</a:t>
            </a:r>
          </a:p>
          <a:p>
            <a:pPr>
              <a:buClrTx/>
              <a:buFont typeface="Arial" panose="020B0604020202020204" pitchFamily="34" charset="0"/>
              <a:buChar char="•"/>
            </a:pPr>
            <a:r>
              <a:rPr lang="en-US" sz="2400" dirty="0"/>
              <a:t> Among migrants no longer in emergency accommodations by July 2017, two profiles can be identified :</a:t>
            </a:r>
          </a:p>
          <a:p>
            <a:pPr lvl="1">
              <a:buClrTx/>
              <a:buFont typeface="Arial" panose="020B0604020202020204" pitchFamily="34" charset="0"/>
              <a:buChar char="•"/>
            </a:pPr>
            <a:r>
              <a:rPr lang="en-US" sz="1600" dirty="0"/>
              <a:t>Migrants who have left the emergency accommodation before the end of the administrative process (47.2%)</a:t>
            </a:r>
          </a:p>
          <a:p>
            <a:pPr lvl="1">
              <a:buClrTx/>
              <a:buFont typeface="Arial" panose="020B0604020202020204" pitchFamily="34" charset="0"/>
              <a:buChar char="•"/>
            </a:pPr>
            <a:r>
              <a:rPr lang="en-US" sz="1600" dirty="0"/>
              <a:t>Migrants who have been directed to regular facilities or granted asylum (52.8%)</a:t>
            </a:r>
          </a:p>
          <a:p>
            <a:pPr>
              <a:buClrTx/>
              <a:buFont typeface="Arial" panose="020B0604020202020204" pitchFamily="34" charset="0"/>
              <a:buChar char="•"/>
            </a:pPr>
            <a:r>
              <a:rPr lang="en-US" sz="2800" dirty="0"/>
              <a:t> </a:t>
            </a:r>
            <a:r>
              <a:rPr lang="en-US" dirty="0"/>
              <a:t>Afghanistan nationals are significantly more likely than other citizenships to be directed to regular facilities or granted asylum (while controlling for gender, age, citizenship and evacuation)</a:t>
            </a:r>
          </a:p>
          <a:p>
            <a:pPr>
              <a:buClrTx/>
              <a:buFont typeface="Arial" panose="020B0604020202020204" pitchFamily="34" charset="0"/>
              <a:buChar char="•"/>
            </a:pPr>
            <a:r>
              <a:rPr lang="en-US" dirty="0"/>
              <a:t> </a:t>
            </a:r>
            <a:r>
              <a:rPr lang="fr-FR" dirty="0"/>
              <a:t>The </a:t>
            </a:r>
            <a:r>
              <a:rPr lang="fr-FR" dirty="0" err="1"/>
              <a:t>odds</a:t>
            </a:r>
            <a:r>
              <a:rPr lang="fr-FR" dirty="0"/>
              <a:t> of </a:t>
            </a:r>
            <a:r>
              <a:rPr lang="fr-FR" dirty="0" err="1"/>
              <a:t>leaving</a:t>
            </a:r>
            <a:r>
              <a:rPr lang="fr-FR" dirty="0"/>
              <a:t> the emergency accommodation </a:t>
            </a:r>
            <a:r>
              <a:rPr lang="fr-FR" dirty="0" err="1"/>
              <a:t>before</a:t>
            </a:r>
            <a:r>
              <a:rPr lang="fr-FR" dirty="0"/>
              <a:t> the end of the administrative </a:t>
            </a:r>
            <a:r>
              <a:rPr lang="fr-FR" dirty="0" err="1"/>
              <a:t>procces</a:t>
            </a:r>
            <a:r>
              <a:rPr lang="fr-FR" dirty="0"/>
              <a:t> are </a:t>
            </a:r>
            <a:r>
              <a:rPr lang="fr-FR" dirty="0" err="1"/>
              <a:t>significantly</a:t>
            </a:r>
            <a:r>
              <a:rPr lang="fr-FR" dirty="0"/>
              <a:t> </a:t>
            </a:r>
            <a:r>
              <a:rPr lang="fr-FR" dirty="0" err="1"/>
              <a:t>larger</a:t>
            </a:r>
            <a:r>
              <a:rPr lang="fr-FR" dirty="0"/>
              <a:t> for </a:t>
            </a:r>
            <a:r>
              <a:rPr lang="fr-FR" dirty="0" err="1"/>
              <a:t>Ethiopians</a:t>
            </a:r>
            <a:r>
              <a:rPr lang="fr-FR" dirty="0"/>
              <a:t> (</a:t>
            </a:r>
            <a:r>
              <a:rPr lang="en-US" dirty="0"/>
              <a:t>while controlling for gender, age, citizenship and evacuation)</a:t>
            </a:r>
          </a:p>
          <a:p>
            <a:pPr>
              <a:buClrTx/>
              <a:buFont typeface="Arial" panose="020B0604020202020204" pitchFamily="34" charset="0"/>
              <a:buChar char="•"/>
            </a:pPr>
            <a:endParaRPr lang="en-US" sz="1600" dirty="0"/>
          </a:p>
          <a:p>
            <a:pPr marL="128016" lvl="1" indent="0">
              <a:buClrTx/>
              <a:buNone/>
            </a:pPr>
            <a:endParaRPr lang="en-US" sz="2000" dirty="0"/>
          </a:p>
          <a:p>
            <a:pPr lvl="1">
              <a:buClrTx/>
              <a:buFont typeface="Arial" panose="020B0604020202020204" pitchFamily="34" charset="0"/>
              <a:buChar char="•"/>
            </a:pPr>
            <a:endParaRPr lang="en-US" sz="2000" dirty="0"/>
          </a:p>
          <a:p>
            <a:pPr lvl="1">
              <a:buClrTx/>
              <a:buFont typeface="Arial" panose="020B0604020202020204" pitchFamily="34" charset="0"/>
              <a:buChar char="•"/>
            </a:pPr>
            <a:endParaRPr lang="en-US" sz="2000" dirty="0"/>
          </a:p>
          <a:p>
            <a:endParaRPr lang="fr-FR" dirty="0"/>
          </a:p>
        </p:txBody>
      </p:sp>
    </p:spTree>
    <p:extLst>
      <p:ext uri="{BB962C8B-B14F-4D97-AF65-F5344CB8AC3E}">
        <p14:creationId xmlns:p14="http://schemas.microsoft.com/office/powerpoint/2010/main" val="2247990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8F8A7B-F3B8-4764-9328-0864B3D5788A}"/>
              </a:ext>
            </a:extLst>
          </p:cNvPr>
          <p:cNvSpPr>
            <a:spLocks noGrp="1"/>
          </p:cNvSpPr>
          <p:nvPr>
            <p:ph type="title"/>
          </p:nvPr>
        </p:nvSpPr>
        <p:spPr>
          <a:xfrm>
            <a:off x="1024128" y="354921"/>
            <a:ext cx="9720072" cy="1499616"/>
          </a:xfrm>
        </p:spPr>
        <p:txBody>
          <a:bodyPr/>
          <a:lstStyle/>
          <a:p>
            <a:r>
              <a:rPr lang="fr-FR" dirty="0" err="1"/>
              <a:t>Further</a:t>
            </a:r>
            <a:r>
              <a:rPr lang="fr-FR" dirty="0"/>
              <a:t> investigation</a:t>
            </a:r>
          </a:p>
        </p:txBody>
      </p:sp>
      <p:sp>
        <p:nvSpPr>
          <p:cNvPr id="3" name="Espace réservé du contenu 2">
            <a:extLst>
              <a:ext uri="{FF2B5EF4-FFF2-40B4-BE49-F238E27FC236}">
                <a16:creationId xmlns:a16="http://schemas.microsoft.com/office/drawing/2014/main" id="{B6C9EE7C-2EBF-4FF0-A65B-48A22816B022}"/>
              </a:ext>
            </a:extLst>
          </p:cNvPr>
          <p:cNvSpPr>
            <a:spLocks noGrp="1"/>
          </p:cNvSpPr>
          <p:nvPr>
            <p:ph idx="1"/>
          </p:nvPr>
        </p:nvSpPr>
        <p:spPr>
          <a:xfrm>
            <a:off x="1024128" y="1687791"/>
            <a:ext cx="5550293" cy="4817876"/>
          </a:xfrm>
        </p:spPr>
        <p:txBody>
          <a:bodyPr>
            <a:normAutofit/>
          </a:bodyPr>
          <a:lstStyle/>
          <a:p>
            <a:pPr>
              <a:buClrTx/>
              <a:buFont typeface="Arial" panose="020B0604020202020204" pitchFamily="34" charset="0"/>
              <a:buChar char="•"/>
            </a:pPr>
            <a:r>
              <a:rPr lang="fr-FR" sz="1400" dirty="0"/>
              <a:t>The </a:t>
            </a:r>
            <a:r>
              <a:rPr lang="fr-FR" sz="1400" dirty="0" err="1"/>
              <a:t>database</a:t>
            </a:r>
            <a:r>
              <a:rPr lang="fr-FR" sz="1400" dirty="0"/>
              <a:t> </a:t>
            </a:r>
            <a:r>
              <a:rPr lang="fr-FR" sz="1400" dirty="0" err="1"/>
              <a:t>includes</a:t>
            </a:r>
            <a:r>
              <a:rPr lang="fr-FR" sz="1400" dirty="0"/>
              <a:t> the type of administrative </a:t>
            </a:r>
            <a:r>
              <a:rPr lang="fr-FR" sz="1400" dirty="0" err="1"/>
              <a:t>procedure</a:t>
            </a:r>
            <a:r>
              <a:rPr lang="fr-FR" sz="1400" dirty="0"/>
              <a:t> (Dublin, in the course of </a:t>
            </a:r>
            <a:r>
              <a:rPr lang="fr-FR" sz="1400" dirty="0" err="1"/>
              <a:t>being</a:t>
            </a:r>
            <a:r>
              <a:rPr lang="fr-FR" sz="1400" dirty="0"/>
              <a:t> </a:t>
            </a:r>
            <a:r>
              <a:rPr lang="fr-FR" sz="1400" dirty="0" err="1"/>
              <a:t>regularised</a:t>
            </a:r>
            <a:r>
              <a:rPr lang="fr-FR" sz="1400" dirty="0"/>
              <a:t>, </a:t>
            </a:r>
            <a:r>
              <a:rPr lang="fr-FR" sz="1400" dirty="0" err="1"/>
              <a:t>regular</a:t>
            </a:r>
            <a:r>
              <a:rPr lang="fr-FR" sz="1400" dirty="0"/>
              <a:t>, </a:t>
            </a:r>
            <a:r>
              <a:rPr lang="fr-FR" sz="1400" dirty="0" err="1"/>
              <a:t>accelerated</a:t>
            </a:r>
            <a:r>
              <a:rPr lang="fr-FR" sz="1400" dirty="0"/>
              <a:t>), </a:t>
            </a:r>
            <a:r>
              <a:rPr lang="fr-FR" sz="1400" dirty="0" err="1"/>
              <a:t>nevertheless</a:t>
            </a:r>
            <a:r>
              <a:rPr lang="fr-FR" sz="1400" dirty="0"/>
              <a:t> </a:t>
            </a:r>
            <a:r>
              <a:rPr lang="fr-FR" sz="1400" dirty="0" err="1"/>
              <a:t>this</a:t>
            </a:r>
            <a:r>
              <a:rPr lang="fr-FR" sz="1400" dirty="0"/>
              <a:t> information </a:t>
            </a:r>
            <a:r>
              <a:rPr lang="fr-FR" sz="1400" dirty="0" err="1"/>
              <a:t>was</a:t>
            </a:r>
            <a:r>
              <a:rPr lang="fr-FR" sz="1400" dirty="0"/>
              <a:t> </a:t>
            </a:r>
            <a:r>
              <a:rPr lang="fr-FR" sz="1400" dirty="0" err="1"/>
              <a:t>recorded</a:t>
            </a:r>
            <a:r>
              <a:rPr lang="fr-FR" sz="1400" dirty="0"/>
              <a:t> for </a:t>
            </a:r>
            <a:r>
              <a:rPr lang="fr-FR" sz="1400" dirty="0" err="1"/>
              <a:t>only</a:t>
            </a:r>
            <a:r>
              <a:rPr lang="fr-FR" sz="1400" dirty="0"/>
              <a:t> 59% of the population</a:t>
            </a:r>
          </a:p>
          <a:p>
            <a:pPr marL="0" indent="0">
              <a:spcBef>
                <a:spcPts val="0"/>
              </a:spcBef>
              <a:buClrTx/>
              <a:buNone/>
            </a:pPr>
            <a:r>
              <a:rPr lang="fr-FR" sz="1400" dirty="0"/>
              <a:t>  In </a:t>
            </a:r>
            <a:r>
              <a:rPr lang="fr-FR" sz="1400" dirty="0" err="1"/>
              <a:t>theory</a:t>
            </a:r>
            <a:r>
              <a:rPr lang="fr-FR" sz="1400" dirty="0"/>
              <a:t> :</a:t>
            </a:r>
          </a:p>
          <a:p>
            <a:pPr lvl="4">
              <a:buClrTx/>
              <a:buFont typeface="Arial" panose="020B0604020202020204" pitchFamily="34" charset="0"/>
              <a:buChar char="•"/>
            </a:pPr>
            <a:r>
              <a:rPr lang="fr-FR" dirty="0" err="1"/>
              <a:t>Asylum</a:t>
            </a:r>
            <a:r>
              <a:rPr lang="fr-FR" dirty="0"/>
              <a:t> </a:t>
            </a:r>
            <a:r>
              <a:rPr lang="fr-FR" dirty="0" err="1"/>
              <a:t>seekers</a:t>
            </a:r>
            <a:r>
              <a:rPr lang="fr-FR" dirty="0"/>
              <a:t> </a:t>
            </a:r>
            <a:r>
              <a:rPr lang="fr-FR" dirty="0" err="1"/>
              <a:t>falling</a:t>
            </a:r>
            <a:r>
              <a:rPr lang="fr-FR" dirty="0"/>
              <a:t> </a:t>
            </a:r>
            <a:r>
              <a:rPr lang="fr-FR" dirty="0" err="1"/>
              <a:t>under</a:t>
            </a:r>
            <a:r>
              <a:rPr lang="fr-FR" dirty="0"/>
              <a:t> Dublin </a:t>
            </a:r>
            <a:r>
              <a:rPr lang="fr-FR" dirty="0" err="1"/>
              <a:t>procedure</a:t>
            </a:r>
            <a:r>
              <a:rPr lang="fr-FR" dirty="0"/>
              <a:t> </a:t>
            </a:r>
            <a:r>
              <a:rPr lang="fr-FR" dirty="0" err="1"/>
              <a:t>should</a:t>
            </a:r>
            <a:r>
              <a:rPr lang="fr-FR" dirty="0"/>
              <a:t> </a:t>
            </a:r>
            <a:r>
              <a:rPr lang="fr-FR" dirty="0" err="1"/>
              <a:t>be</a:t>
            </a:r>
            <a:r>
              <a:rPr lang="fr-FR" dirty="0"/>
              <a:t> sent back to the country </a:t>
            </a:r>
            <a:r>
              <a:rPr lang="fr-FR" dirty="0" err="1"/>
              <a:t>where</a:t>
            </a:r>
            <a:r>
              <a:rPr lang="fr-FR" dirty="0"/>
              <a:t> </a:t>
            </a:r>
            <a:r>
              <a:rPr lang="fr-FR" dirty="0" err="1"/>
              <a:t>they</a:t>
            </a:r>
            <a:r>
              <a:rPr lang="fr-FR" dirty="0"/>
              <a:t> first </a:t>
            </a:r>
            <a:r>
              <a:rPr lang="fr-FR" dirty="0" err="1"/>
              <a:t>apply</a:t>
            </a:r>
            <a:r>
              <a:rPr lang="fr-FR" dirty="0"/>
              <a:t> for </a:t>
            </a:r>
            <a:r>
              <a:rPr lang="fr-FR" dirty="0" err="1"/>
              <a:t>asylum</a:t>
            </a:r>
            <a:r>
              <a:rPr lang="fr-FR" dirty="0"/>
              <a:t> or by </a:t>
            </a:r>
            <a:r>
              <a:rPr lang="fr-FR" dirty="0" err="1"/>
              <a:t>which</a:t>
            </a:r>
            <a:r>
              <a:rPr lang="fr-FR" dirty="0"/>
              <a:t> </a:t>
            </a:r>
            <a:r>
              <a:rPr lang="fr-FR" dirty="0" err="1"/>
              <a:t>they</a:t>
            </a:r>
            <a:r>
              <a:rPr lang="fr-FR" dirty="0"/>
              <a:t> </a:t>
            </a:r>
            <a:r>
              <a:rPr lang="fr-FR" dirty="0" err="1"/>
              <a:t>entered</a:t>
            </a:r>
            <a:r>
              <a:rPr lang="fr-FR" dirty="0"/>
              <a:t> EU for the first time </a:t>
            </a:r>
          </a:p>
          <a:p>
            <a:pPr lvl="4">
              <a:buClrTx/>
              <a:buFont typeface="Arial" panose="020B0604020202020204" pitchFamily="34" charset="0"/>
              <a:buChar char="•"/>
            </a:pPr>
            <a:r>
              <a:rPr lang="fr-FR" dirty="0"/>
              <a:t>People </a:t>
            </a:r>
            <a:r>
              <a:rPr lang="fr-FR" dirty="0" err="1"/>
              <a:t>under</a:t>
            </a:r>
            <a:r>
              <a:rPr lang="fr-FR" dirty="0"/>
              <a:t> an </a:t>
            </a:r>
            <a:r>
              <a:rPr lang="fr-FR" dirty="0" err="1"/>
              <a:t>accelerated</a:t>
            </a:r>
            <a:r>
              <a:rPr lang="fr-FR" dirty="0"/>
              <a:t> </a:t>
            </a:r>
            <a:r>
              <a:rPr lang="fr-FR" dirty="0" err="1"/>
              <a:t>procedure</a:t>
            </a:r>
            <a:r>
              <a:rPr lang="fr-FR" dirty="0"/>
              <a:t> </a:t>
            </a:r>
            <a:r>
              <a:rPr lang="fr-FR" dirty="0" err="1"/>
              <a:t>should</a:t>
            </a:r>
            <a:r>
              <a:rPr lang="fr-FR" dirty="0"/>
              <a:t> </a:t>
            </a:r>
            <a:r>
              <a:rPr lang="fr-FR" dirty="0" err="1"/>
              <a:t>be</a:t>
            </a:r>
            <a:r>
              <a:rPr lang="fr-FR" dirty="0"/>
              <a:t> the first to </a:t>
            </a:r>
            <a:r>
              <a:rPr lang="fr-FR" dirty="0" err="1"/>
              <a:t>leave</a:t>
            </a:r>
            <a:r>
              <a:rPr lang="fr-FR" dirty="0"/>
              <a:t> the accommodation </a:t>
            </a:r>
            <a:r>
              <a:rPr lang="fr-FR" dirty="0" err="1"/>
              <a:t>facilities</a:t>
            </a:r>
            <a:endParaRPr lang="fr-FR" dirty="0"/>
          </a:p>
          <a:p>
            <a:pPr>
              <a:lnSpc>
                <a:spcPct val="100000"/>
              </a:lnSpc>
              <a:spcBef>
                <a:spcPts val="0"/>
              </a:spcBef>
              <a:spcAft>
                <a:spcPts val="600"/>
              </a:spcAft>
            </a:pPr>
            <a:r>
              <a:rPr lang="fr-FR" sz="1400" dirty="0"/>
              <a:t>Non-</a:t>
            </a:r>
            <a:r>
              <a:rPr lang="fr-FR" sz="1400" dirty="0" err="1"/>
              <a:t>responses</a:t>
            </a:r>
            <a:r>
              <a:rPr lang="fr-FR" sz="1400" dirty="0"/>
              <a:t> </a:t>
            </a:r>
            <a:r>
              <a:rPr lang="fr-FR" sz="1400" dirty="0" err="1"/>
              <a:t>regarding</a:t>
            </a:r>
            <a:r>
              <a:rPr lang="fr-FR" sz="1400" dirty="0"/>
              <a:t> the administrative process are not </a:t>
            </a:r>
            <a:r>
              <a:rPr lang="fr-FR" sz="1400" dirty="0" err="1"/>
              <a:t>evenly</a:t>
            </a:r>
            <a:r>
              <a:rPr lang="fr-FR" sz="1400" dirty="0"/>
              <a:t> </a:t>
            </a:r>
            <a:r>
              <a:rPr lang="fr-FR" sz="1400" dirty="0" err="1"/>
              <a:t>distributed</a:t>
            </a:r>
            <a:r>
              <a:rPr lang="fr-FR" sz="1400" dirty="0"/>
              <a:t> by the exit </a:t>
            </a:r>
            <a:r>
              <a:rPr lang="fr-FR" sz="1400" dirty="0" err="1"/>
              <a:t>status</a:t>
            </a:r>
            <a:r>
              <a:rPr lang="fr-FR" sz="1400" dirty="0"/>
              <a:t>. The type of administrative </a:t>
            </a:r>
            <a:r>
              <a:rPr lang="fr-FR" sz="1400" dirty="0" err="1"/>
              <a:t>procedure</a:t>
            </a:r>
            <a:r>
              <a:rPr lang="fr-FR" sz="1400" dirty="0"/>
              <a:t> </a:t>
            </a:r>
            <a:r>
              <a:rPr lang="fr-FR" sz="1400" dirty="0" err="1"/>
              <a:t>could</a:t>
            </a:r>
            <a:r>
              <a:rPr lang="fr-FR" sz="1400" dirty="0"/>
              <a:t> have an influence over the exit </a:t>
            </a:r>
            <a:r>
              <a:rPr lang="fr-FR" sz="1400" dirty="0" err="1"/>
              <a:t>status</a:t>
            </a:r>
            <a:r>
              <a:rPr lang="fr-FR" sz="1400" dirty="0"/>
              <a:t>.</a:t>
            </a:r>
          </a:p>
          <a:p>
            <a:pPr>
              <a:lnSpc>
                <a:spcPct val="100000"/>
              </a:lnSpc>
              <a:spcBef>
                <a:spcPts val="0"/>
              </a:spcBef>
              <a:spcAft>
                <a:spcPts val="0"/>
              </a:spcAft>
              <a:buClrTx/>
              <a:buFont typeface="Arial" panose="020B0604020202020204" pitchFamily="34" charset="0"/>
              <a:buChar char="•"/>
            </a:pPr>
            <a:r>
              <a:rPr lang="fr-FR" sz="1400" dirty="0"/>
              <a:t> The </a:t>
            </a:r>
            <a:r>
              <a:rPr lang="fr-FR" sz="1400" dirty="0" err="1"/>
              <a:t>database</a:t>
            </a:r>
            <a:r>
              <a:rPr lang="fr-FR" sz="1400" dirty="0"/>
              <a:t> </a:t>
            </a:r>
            <a:r>
              <a:rPr lang="fr-FR" sz="1400" dirty="0" err="1"/>
              <a:t>includes</a:t>
            </a:r>
            <a:r>
              <a:rPr lang="fr-FR" sz="1400" dirty="0"/>
              <a:t> the exit date, </a:t>
            </a:r>
            <a:r>
              <a:rPr lang="fr-FR" sz="1400" dirty="0" err="1"/>
              <a:t>nevertheless</a:t>
            </a:r>
            <a:r>
              <a:rPr lang="fr-FR" sz="1400" dirty="0"/>
              <a:t> </a:t>
            </a:r>
            <a:r>
              <a:rPr lang="fr-FR" sz="1400" dirty="0" err="1"/>
              <a:t>this</a:t>
            </a:r>
            <a:r>
              <a:rPr lang="fr-FR" sz="1400" dirty="0"/>
              <a:t> information </a:t>
            </a:r>
            <a:r>
              <a:rPr lang="fr-FR" sz="1400" dirty="0" err="1"/>
              <a:t>was</a:t>
            </a:r>
            <a:r>
              <a:rPr lang="fr-FR" sz="1400" dirty="0"/>
              <a:t> </a:t>
            </a:r>
            <a:r>
              <a:rPr lang="fr-FR" sz="1400" dirty="0" err="1"/>
              <a:t>recorded</a:t>
            </a:r>
            <a:r>
              <a:rPr lang="fr-FR" sz="1400" dirty="0"/>
              <a:t> for </a:t>
            </a:r>
            <a:r>
              <a:rPr lang="fr-FR" sz="1400" dirty="0" err="1"/>
              <a:t>only</a:t>
            </a:r>
            <a:r>
              <a:rPr lang="fr-FR" sz="1400" dirty="0"/>
              <a:t> 61.1% of the population.</a:t>
            </a:r>
            <a:endParaRPr lang="fr-FR" sz="1400" dirty="0">
              <a:solidFill>
                <a:srgbClr val="FF0000"/>
              </a:solidFill>
            </a:endParaRPr>
          </a:p>
          <a:p>
            <a:pPr>
              <a:spcAft>
                <a:spcPts val="0"/>
              </a:spcAft>
              <a:buClrTx/>
              <a:buFont typeface="Arial" panose="020B0604020202020204" pitchFamily="34" charset="0"/>
              <a:buChar char="•"/>
            </a:pPr>
            <a:r>
              <a:rPr lang="fr-FR" sz="1400" dirty="0"/>
              <a:t> </a:t>
            </a:r>
            <a:r>
              <a:rPr lang="fr-FR" sz="1400" dirty="0" err="1"/>
              <a:t>What</a:t>
            </a:r>
            <a:r>
              <a:rPr lang="fr-FR" sz="1400" dirty="0"/>
              <a:t> </a:t>
            </a:r>
            <a:r>
              <a:rPr lang="fr-FR" sz="1400" dirty="0" err="1"/>
              <a:t>exactly</a:t>
            </a:r>
            <a:r>
              <a:rPr lang="fr-FR" sz="1400" dirty="0"/>
              <a:t> about </a:t>
            </a:r>
            <a:r>
              <a:rPr lang="fr-FR" sz="1400" dirty="0" err="1"/>
              <a:t>ethiopians</a:t>
            </a:r>
            <a:r>
              <a:rPr lang="fr-FR" sz="1400" dirty="0"/>
              <a:t> ?</a:t>
            </a:r>
          </a:p>
          <a:p>
            <a:pPr>
              <a:spcAft>
                <a:spcPts val="0"/>
              </a:spcAft>
              <a:buClrTx/>
              <a:buFont typeface="Arial" panose="020B0604020202020204" pitchFamily="34" charset="0"/>
              <a:buChar char="•"/>
            </a:pPr>
            <a:r>
              <a:rPr lang="fr-FR" sz="1400" dirty="0"/>
              <a:t> A Cox model (</a:t>
            </a:r>
            <a:r>
              <a:rPr lang="fr-FR" sz="1400" dirty="0" err="1"/>
              <a:t>survival</a:t>
            </a:r>
            <a:r>
              <a:rPr lang="fr-FR" sz="1400" dirty="0"/>
              <a:t> </a:t>
            </a:r>
            <a:r>
              <a:rPr lang="fr-FR" sz="1400" dirty="0" err="1"/>
              <a:t>analysis</a:t>
            </a:r>
            <a:r>
              <a:rPr lang="fr-FR" sz="1400" dirty="0"/>
              <a:t>) </a:t>
            </a:r>
            <a:r>
              <a:rPr lang="fr-FR" sz="1400" dirty="0" err="1"/>
              <a:t>could</a:t>
            </a:r>
            <a:r>
              <a:rPr lang="fr-FR" sz="1400" dirty="0"/>
              <a:t> </a:t>
            </a:r>
            <a:r>
              <a:rPr lang="fr-FR" sz="1400" dirty="0" err="1"/>
              <a:t>be</a:t>
            </a:r>
            <a:r>
              <a:rPr lang="fr-FR" sz="1400" dirty="0"/>
              <a:t> </a:t>
            </a:r>
            <a:r>
              <a:rPr lang="fr-FR" sz="1400" dirty="0" err="1"/>
              <a:t>used</a:t>
            </a:r>
            <a:r>
              <a:rPr lang="fr-FR" sz="1400" dirty="0"/>
              <a:t> to </a:t>
            </a:r>
            <a:r>
              <a:rPr lang="fr-FR" sz="1400" dirty="0" err="1"/>
              <a:t>predict</a:t>
            </a:r>
            <a:r>
              <a:rPr lang="fr-FR" sz="1400" dirty="0"/>
              <a:t> the </a:t>
            </a:r>
            <a:r>
              <a:rPr lang="fr-FR" sz="1400" dirty="0" err="1"/>
              <a:t>delay</a:t>
            </a:r>
            <a:r>
              <a:rPr lang="fr-FR" sz="1400" dirty="0"/>
              <a:t> </a:t>
            </a:r>
            <a:r>
              <a:rPr lang="fr-FR" sz="1400" dirty="0" err="1"/>
              <a:t>between</a:t>
            </a:r>
            <a:r>
              <a:rPr lang="fr-FR" sz="1400" dirty="0"/>
              <a:t>  migrants’ </a:t>
            </a:r>
            <a:r>
              <a:rPr lang="fr-FR" sz="1400" dirty="0" err="1"/>
              <a:t>arrival</a:t>
            </a:r>
            <a:r>
              <a:rPr lang="fr-FR" sz="1400" dirty="0"/>
              <a:t> in emergency accommodations and exit, </a:t>
            </a:r>
            <a:r>
              <a:rPr lang="fr-FR" sz="1400" dirty="0" err="1"/>
              <a:t>while</a:t>
            </a:r>
            <a:r>
              <a:rPr lang="fr-FR" sz="1400" dirty="0"/>
              <a:t> </a:t>
            </a:r>
            <a:r>
              <a:rPr lang="fr-FR" sz="1400" dirty="0" err="1"/>
              <a:t>controlling</a:t>
            </a:r>
            <a:r>
              <a:rPr lang="fr-FR" sz="1400" dirty="0"/>
              <a:t> for right-</a:t>
            </a:r>
            <a:r>
              <a:rPr lang="fr-FR" sz="1400" dirty="0" err="1"/>
              <a:t>censored</a:t>
            </a:r>
            <a:r>
              <a:rPr lang="fr-FR" sz="1400" dirty="0"/>
              <a:t> data</a:t>
            </a:r>
          </a:p>
          <a:p>
            <a:pPr>
              <a:spcAft>
                <a:spcPts val="0"/>
              </a:spcAft>
              <a:buClrTx/>
              <a:buFont typeface="Arial" panose="020B0604020202020204" pitchFamily="34" charset="0"/>
              <a:buChar char="•"/>
            </a:pPr>
            <a:r>
              <a:rPr lang="fr-FR" sz="1400" dirty="0"/>
              <a:t>Analyses </a:t>
            </a:r>
            <a:r>
              <a:rPr lang="fr-FR" sz="1400" dirty="0" err="1"/>
              <a:t>should</a:t>
            </a:r>
            <a:r>
              <a:rPr lang="fr-FR" sz="1400" dirty="0"/>
              <a:t> </a:t>
            </a:r>
            <a:r>
              <a:rPr lang="fr-FR" sz="1400" dirty="0" err="1"/>
              <a:t>be</a:t>
            </a:r>
            <a:r>
              <a:rPr lang="fr-FR" sz="1400" dirty="0"/>
              <a:t> </a:t>
            </a:r>
            <a:r>
              <a:rPr lang="fr-FR" sz="1400" dirty="0" err="1"/>
              <a:t>conducted</a:t>
            </a:r>
            <a:r>
              <a:rPr lang="fr-FR" sz="1400" dirty="0"/>
              <a:t> on an </a:t>
            </a:r>
            <a:r>
              <a:rPr lang="fr-FR" sz="1400" dirty="0" err="1"/>
              <a:t>updated</a:t>
            </a:r>
            <a:r>
              <a:rPr lang="fr-FR" sz="1400" dirty="0"/>
              <a:t> (</a:t>
            </a:r>
            <a:r>
              <a:rPr lang="fr-FR" sz="1400" dirty="0" err="1"/>
              <a:t>after</a:t>
            </a:r>
            <a:r>
              <a:rPr lang="fr-FR" sz="1400" dirty="0"/>
              <a:t> July 2017) </a:t>
            </a:r>
            <a:r>
              <a:rPr lang="fr-FR" sz="1400" dirty="0" err="1"/>
              <a:t>database</a:t>
            </a:r>
            <a:endParaRPr lang="fr-FR" dirty="0"/>
          </a:p>
          <a:p>
            <a:endParaRPr lang="fr-FR" dirty="0"/>
          </a:p>
          <a:p>
            <a:endParaRPr lang="fr-FR" dirty="0"/>
          </a:p>
        </p:txBody>
      </p:sp>
      <p:graphicFrame>
        <p:nvGraphicFramePr>
          <p:cNvPr id="5" name="Graphique 4">
            <a:extLst>
              <a:ext uri="{FF2B5EF4-FFF2-40B4-BE49-F238E27FC236}">
                <a16:creationId xmlns:a16="http://schemas.microsoft.com/office/drawing/2014/main" id="{18F9E864-014D-4685-AAAF-C2DF163EC0DD}"/>
              </a:ext>
            </a:extLst>
          </p:cNvPr>
          <p:cNvGraphicFramePr>
            <a:graphicFrameLocks/>
          </p:cNvGraphicFramePr>
          <p:nvPr>
            <p:extLst>
              <p:ext uri="{D42A27DB-BD31-4B8C-83A1-F6EECF244321}">
                <p14:modId xmlns:p14="http://schemas.microsoft.com/office/powerpoint/2010/main" val="615366694"/>
              </p:ext>
            </p:extLst>
          </p:nvPr>
        </p:nvGraphicFramePr>
        <p:xfrm>
          <a:off x="6832600" y="2142154"/>
          <a:ext cx="5265420" cy="28613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3580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id="{657A6E46-AD84-4BE4-8C91-97708EB3A6A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71948" y="5325780"/>
            <a:ext cx="3848100" cy="1190625"/>
          </a:xfrm>
          <a:prstGeom prst="rect">
            <a:avLst/>
          </a:prstGeom>
        </p:spPr>
      </p:pic>
      <p:sp>
        <p:nvSpPr>
          <p:cNvPr id="5" name="ZoneTexte 4">
            <a:extLst>
              <a:ext uri="{FF2B5EF4-FFF2-40B4-BE49-F238E27FC236}">
                <a16:creationId xmlns:a16="http://schemas.microsoft.com/office/drawing/2014/main" id="{95CC9947-19DC-4FB6-8EB7-1F4EBDAD0DD7}"/>
              </a:ext>
            </a:extLst>
          </p:cNvPr>
          <p:cNvSpPr txBox="1"/>
          <p:nvPr/>
        </p:nvSpPr>
        <p:spPr>
          <a:xfrm>
            <a:off x="904873" y="2101490"/>
            <a:ext cx="10382250" cy="3108543"/>
          </a:xfrm>
          <a:prstGeom prst="rect">
            <a:avLst/>
          </a:prstGeom>
          <a:noFill/>
        </p:spPr>
        <p:txBody>
          <a:bodyPr wrap="square" rtlCol="0">
            <a:spAutoFit/>
          </a:bodyPr>
          <a:lstStyle/>
          <a:p>
            <a:r>
              <a:rPr lang="fr-FR" sz="1400" dirty="0"/>
              <a:t>Eberhard (Mireille), Le Mener (Erwan), Segol (Emilie), </a:t>
            </a:r>
            <a:r>
              <a:rPr lang="fr-FR" sz="1400" i="1" dirty="0"/>
              <a:t>Qui sont les migrants mis à l’abri ? Île-de-France (Juin 2015 – Novembre 2016) </a:t>
            </a:r>
            <a:r>
              <a:rPr lang="fr-FR" sz="1400" dirty="0"/>
              <a:t>- ‘</a:t>
            </a:r>
            <a:r>
              <a:rPr lang="fr-FR" sz="1400" dirty="0" err="1"/>
              <a:t>W</a:t>
            </a:r>
            <a:r>
              <a:rPr lang="fr-FR" sz="1400" i="1" dirty="0" err="1"/>
              <a:t>ho</a:t>
            </a:r>
            <a:r>
              <a:rPr lang="fr-FR" sz="1400" i="1" dirty="0"/>
              <a:t> are the </a:t>
            </a:r>
            <a:r>
              <a:rPr lang="fr-FR" sz="1400" i="1" dirty="0" err="1"/>
              <a:t>persons</a:t>
            </a:r>
            <a:r>
              <a:rPr lang="fr-FR" sz="1400" i="1" dirty="0"/>
              <a:t> </a:t>
            </a:r>
            <a:r>
              <a:rPr lang="fr-FR" sz="1400" i="1" dirty="0" err="1"/>
              <a:t>accommodated</a:t>
            </a:r>
            <a:r>
              <a:rPr lang="fr-FR" sz="1400" i="1" dirty="0"/>
              <a:t> in migrants </a:t>
            </a:r>
            <a:r>
              <a:rPr lang="fr-FR" sz="1400" i="1" dirty="0" err="1"/>
              <a:t>facilities</a:t>
            </a:r>
            <a:r>
              <a:rPr lang="fr-FR" sz="1400" i="1" dirty="0"/>
              <a:t>? Île-de-France (June 2015 - </a:t>
            </a:r>
            <a:r>
              <a:rPr lang="fr-FR" sz="1400" i="1" dirty="0" err="1"/>
              <a:t>November</a:t>
            </a:r>
            <a:r>
              <a:rPr lang="fr-FR" sz="1400" i="1" dirty="0"/>
              <a:t> 2016)’</a:t>
            </a:r>
            <a:r>
              <a:rPr lang="fr-FR" sz="1400" dirty="0"/>
              <a:t>, Direction Régionale et Interdépartementale du Logement et de l’Hébergement, 2018, 108 p.</a:t>
            </a:r>
          </a:p>
          <a:p>
            <a:endParaRPr lang="fr-FR" sz="1400" dirty="0"/>
          </a:p>
          <a:p>
            <a:r>
              <a:rPr lang="fr-FR" sz="1400" dirty="0" err="1"/>
              <a:t>Siffert</a:t>
            </a:r>
            <a:r>
              <a:rPr lang="fr-FR" sz="1400" dirty="0"/>
              <a:t> (Isabelle), </a:t>
            </a:r>
            <a:r>
              <a:rPr lang="fr-FR" sz="1400" dirty="0" err="1"/>
              <a:t>Cordone</a:t>
            </a:r>
            <a:r>
              <a:rPr lang="fr-FR" sz="1400" dirty="0"/>
              <a:t> (Aude), </a:t>
            </a:r>
            <a:r>
              <a:rPr lang="fr-FR" sz="1400" dirty="0" err="1"/>
              <a:t>Réginal</a:t>
            </a:r>
            <a:r>
              <a:rPr lang="fr-FR" sz="1400" dirty="0"/>
              <a:t> (Mégane), Le Mener (Erwan), </a:t>
            </a:r>
            <a:r>
              <a:rPr lang="fr-FR" sz="1400" i="1" dirty="0"/>
              <a:t>L’accès aux soins </a:t>
            </a:r>
            <a:r>
              <a:rPr lang="fr-FR" sz="1400" i="1"/>
              <a:t>des ‘migrants</a:t>
            </a:r>
            <a:r>
              <a:rPr lang="fr-FR" sz="1400" i="1" dirty="0"/>
              <a:t>’ en Île-de-France – ‘Access to care of ‘migrants’ in Île-de-France’,</a:t>
            </a:r>
            <a:r>
              <a:rPr lang="fr-FR" sz="1400" dirty="0"/>
              <a:t> Agence Régionale de Santé, 2018, 181p.</a:t>
            </a:r>
          </a:p>
          <a:p>
            <a:endParaRPr lang="fr-FR" sz="1400" dirty="0"/>
          </a:p>
          <a:p>
            <a:r>
              <a:rPr lang="fr-FR" sz="1400" dirty="0" err="1"/>
              <a:t>Engliz</a:t>
            </a:r>
            <a:r>
              <a:rPr lang="fr-FR" sz="1400" dirty="0"/>
              <a:t>-Bey (Evans), </a:t>
            </a:r>
            <a:r>
              <a:rPr lang="fr-FR" sz="1400" dirty="0" err="1"/>
              <a:t>Cavalin</a:t>
            </a:r>
            <a:r>
              <a:rPr lang="fr-FR" sz="1400" dirty="0"/>
              <a:t> (Catherine), </a:t>
            </a:r>
            <a:r>
              <a:rPr lang="fr-FR" sz="1400" dirty="0" err="1"/>
              <a:t>Brocvielle</a:t>
            </a:r>
            <a:r>
              <a:rPr lang="fr-FR" sz="1400" dirty="0"/>
              <a:t> (Manon), Le Mener (Erwan), </a:t>
            </a:r>
            <a:r>
              <a:rPr lang="fr-FR" sz="1400" i="1" dirty="0"/>
              <a:t>Violences subies et état de santé : résultats et enseignements de santé publique tirés de bilans infirmiers réalisés en Île-de-France auprès de populations migrantes (Octobre 2015 – Juillet 2018)</a:t>
            </a:r>
            <a:r>
              <a:rPr lang="fr-FR" sz="1400" dirty="0"/>
              <a:t> – ‘</a:t>
            </a:r>
            <a:r>
              <a:rPr lang="en-US" sz="1400" i="1" dirty="0"/>
              <a:t>Violence and health : results and public health lessons learned from nursing assessments carried out in Île-de-France among migrant populations (October 2015 – July 2018)’</a:t>
            </a:r>
            <a:r>
              <a:rPr lang="en-US" sz="1400" dirty="0"/>
              <a:t>, Bulletin </a:t>
            </a:r>
            <a:r>
              <a:rPr lang="en-US" sz="1400" dirty="0" err="1"/>
              <a:t>Hébdomadaire</a:t>
            </a:r>
            <a:r>
              <a:rPr lang="en-US" sz="1400" dirty="0"/>
              <a:t> </a:t>
            </a:r>
            <a:r>
              <a:rPr lang="en-US" sz="1400" dirty="0" err="1"/>
              <a:t>Epidémiologique</a:t>
            </a:r>
            <a:r>
              <a:rPr lang="en-US" sz="1400" dirty="0"/>
              <a:t>, 2019, p.312-326</a:t>
            </a:r>
          </a:p>
          <a:p>
            <a:endParaRPr lang="en-US" sz="1400" dirty="0"/>
          </a:p>
          <a:p>
            <a:pPr algn="ctr"/>
            <a:r>
              <a:rPr lang="fr-FR" sz="1400" dirty="0"/>
              <a:t>e.segol@samusocial-75.fr</a:t>
            </a:r>
          </a:p>
          <a:p>
            <a:pPr algn="ctr"/>
            <a:r>
              <a:rPr lang="fr-FR" sz="1400" dirty="0"/>
              <a:t>https://www.samusocial.paris/nos-enquetes</a:t>
            </a:r>
          </a:p>
        </p:txBody>
      </p:sp>
      <p:sp>
        <p:nvSpPr>
          <p:cNvPr id="6" name="ZoneTexte 5">
            <a:extLst>
              <a:ext uri="{FF2B5EF4-FFF2-40B4-BE49-F238E27FC236}">
                <a16:creationId xmlns:a16="http://schemas.microsoft.com/office/drawing/2014/main" id="{FE8C7568-3991-4165-A4F3-FF80D3C1A8CA}"/>
              </a:ext>
            </a:extLst>
          </p:cNvPr>
          <p:cNvSpPr txBox="1"/>
          <p:nvPr/>
        </p:nvSpPr>
        <p:spPr>
          <a:xfrm>
            <a:off x="1321689" y="657122"/>
            <a:ext cx="9720072" cy="1015663"/>
          </a:xfrm>
          <a:prstGeom prst="rect">
            <a:avLst/>
          </a:prstGeom>
          <a:noFill/>
        </p:spPr>
        <p:txBody>
          <a:bodyPr wrap="square" rtlCol="0">
            <a:spAutoFit/>
          </a:bodyPr>
          <a:lstStyle/>
          <a:p>
            <a:pPr algn="ctr"/>
            <a:r>
              <a:rPr lang="fr-FR" sz="6000" dirty="0" err="1"/>
              <a:t>Thank</a:t>
            </a:r>
            <a:r>
              <a:rPr lang="fr-FR" sz="6000" dirty="0"/>
              <a:t> </a:t>
            </a:r>
            <a:r>
              <a:rPr lang="fr-FR" sz="6000" dirty="0" err="1"/>
              <a:t>you</a:t>
            </a:r>
            <a:r>
              <a:rPr lang="fr-FR" sz="6000" dirty="0"/>
              <a:t> for </a:t>
            </a:r>
            <a:r>
              <a:rPr lang="fr-FR" sz="6000" dirty="0" err="1"/>
              <a:t>your</a:t>
            </a:r>
            <a:r>
              <a:rPr lang="fr-FR" sz="6000" dirty="0"/>
              <a:t> attention</a:t>
            </a:r>
          </a:p>
        </p:txBody>
      </p:sp>
    </p:spTree>
    <p:extLst>
      <p:ext uri="{BB962C8B-B14F-4D97-AF65-F5344CB8AC3E}">
        <p14:creationId xmlns:p14="http://schemas.microsoft.com/office/powerpoint/2010/main" val="1262532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5B8178-2132-4205-BD99-FA1F04425A99}"/>
              </a:ext>
            </a:extLst>
          </p:cNvPr>
          <p:cNvSpPr>
            <a:spLocks noGrp="1"/>
          </p:cNvSpPr>
          <p:nvPr>
            <p:ph type="title"/>
          </p:nvPr>
        </p:nvSpPr>
        <p:spPr/>
        <p:txBody>
          <a:bodyPr/>
          <a:lstStyle/>
          <a:p>
            <a:r>
              <a:rPr lang="fr-FR" dirty="0"/>
              <a:t>INTRODUCTION</a:t>
            </a:r>
          </a:p>
        </p:txBody>
      </p:sp>
      <p:sp>
        <p:nvSpPr>
          <p:cNvPr id="3" name="Espace réservé du contenu 2">
            <a:extLst>
              <a:ext uri="{FF2B5EF4-FFF2-40B4-BE49-F238E27FC236}">
                <a16:creationId xmlns:a16="http://schemas.microsoft.com/office/drawing/2014/main" id="{884F85FB-4534-4AC3-AF72-57983CB6EE74}"/>
              </a:ext>
            </a:extLst>
          </p:cNvPr>
          <p:cNvSpPr>
            <a:spLocks noGrp="1"/>
          </p:cNvSpPr>
          <p:nvPr>
            <p:ph idx="1"/>
          </p:nvPr>
        </p:nvSpPr>
        <p:spPr>
          <a:xfrm>
            <a:off x="1024127" y="2084832"/>
            <a:ext cx="9720073" cy="4023360"/>
          </a:xfrm>
        </p:spPr>
        <p:txBody>
          <a:bodyPr>
            <a:normAutofit fontScale="85000" lnSpcReduction="20000"/>
          </a:bodyPr>
          <a:lstStyle/>
          <a:p>
            <a:pPr>
              <a:buClrTx/>
              <a:buFont typeface="Arial" panose="020B0604020202020204" pitchFamily="34" charset="0"/>
              <a:buChar char="•"/>
            </a:pPr>
            <a:r>
              <a:rPr lang="en-US" dirty="0"/>
              <a:t> In spring 2015, the French Government adopted administrative support and accommodation policies in an attempt to provide an answer to the migration crisis that had sprung a few years before</a:t>
            </a:r>
          </a:p>
          <a:p>
            <a:pPr>
              <a:buClrTx/>
              <a:buFont typeface="Arial" panose="020B0604020202020204" pitchFamily="34" charset="0"/>
              <a:buChar char="•"/>
            </a:pPr>
            <a:r>
              <a:rPr lang="fr-FR" dirty="0"/>
              <a:t> This </a:t>
            </a:r>
            <a:r>
              <a:rPr lang="en-US" dirty="0"/>
              <a:t>resulted in successive closing of 31 migrants’ camps in Paris between June 2015 and November 2016 - representing 21,241 people evacuated (Ministry of Interior’s data)</a:t>
            </a:r>
          </a:p>
          <a:p>
            <a:pPr>
              <a:buClrTx/>
              <a:buFont typeface="Arial" panose="020B0604020202020204" pitchFamily="34" charset="0"/>
              <a:buChar char="•"/>
            </a:pPr>
            <a:r>
              <a:rPr lang="en-US" dirty="0"/>
              <a:t> Migrants were brought by bus from camps to 266 emergency accommodations in the Paris area</a:t>
            </a:r>
          </a:p>
          <a:p>
            <a:pPr>
              <a:buClrTx/>
              <a:buFont typeface="Arial" panose="020B0604020202020204" pitchFamily="34" charset="0"/>
              <a:buChar char="•"/>
            </a:pPr>
            <a:r>
              <a:rPr lang="en-US" dirty="0"/>
              <a:t> By July 2017, </a:t>
            </a:r>
            <a:r>
              <a:rPr lang="fr-FR" dirty="0"/>
              <a:t>a part of </a:t>
            </a:r>
            <a:r>
              <a:rPr lang="en-US" dirty="0"/>
              <a:t>this sheltered population was no longer in the accommodation facilities: some had already been directed to the regular facilities or granted asylum, others had left voluntarily the shelters or been excluded </a:t>
            </a:r>
          </a:p>
          <a:p>
            <a:pPr>
              <a:buClrTx/>
              <a:buFont typeface="Arial" panose="020B0604020202020204" pitchFamily="34" charset="0"/>
              <a:buChar char="•"/>
            </a:pPr>
            <a:r>
              <a:rPr lang="en-US" dirty="0"/>
              <a:t> Is there any difference between the profile of migrants who are still in emergency accommodations and the ones who have left?</a:t>
            </a:r>
          </a:p>
          <a:p>
            <a:pPr>
              <a:buClrTx/>
              <a:buFont typeface="Arial" panose="020B0604020202020204" pitchFamily="34" charset="0"/>
              <a:buChar char="•"/>
            </a:pPr>
            <a:r>
              <a:rPr lang="en-US" dirty="0"/>
              <a:t> Among migrants who are no longer in accommodation facilities, do migrants who left emergency accommodations voluntarily or after an expulsion have a different profile from the ones who ha been directed to the regular facilities ?</a:t>
            </a:r>
          </a:p>
          <a:p>
            <a:pPr>
              <a:buClrTx/>
              <a:buFont typeface="Arial" panose="020B0604020202020204" pitchFamily="34" charset="0"/>
              <a:buChar char="•"/>
            </a:pPr>
            <a:endParaRPr lang="fr-FR" dirty="0"/>
          </a:p>
        </p:txBody>
      </p:sp>
    </p:spTree>
    <p:extLst>
      <p:ext uri="{BB962C8B-B14F-4D97-AF65-F5344CB8AC3E}">
        <p14:creationId xmlns:p14="http://schemas.microsoft.com/office/powerpoint/2010/main" val="152249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5B8178-2132-4205-BD99-FA1F04425A99}"/>
              </a:ext>
            </a:extLst>
          </p:cNvPr>
          <p:cNvSpPr>
            <a:spLocks noGrp="1"/>
          </p:cNvSpPr>
          <p:nvPr>
            <p:ph type="title"/>
          </p:nvPr>
        </p:nvSpPr>
        <p:spPr/>
        <p:txBody>
          <a:bodyPr/>
          <a:lstStyle/>
          <a:p>
            <a:r>
              <a:rPr lang="fr-FR" dirty="0"/>
              <a:t>DATA : SOURCE, contents and </a:t>
            </a:r>
            <a:r>
              <a:rPr lang="fr-FR" dirty="0" err="1"/>
              <a:t>limits</a:t>
            </a:r>
            <a:endParaRPr lang="fr-FR" dirty="0"/>
          </a:p>
        </p:txBody>
      </p:sp>
      <p:sp>
        <p:nvSpPr>
          <p:cNvPr id="3" name="Espace réservé du contenu 2">
            <a:extLst>
              <a:ext uri="{FF2B5EF4-FFF2-40B4-BE49-F238E27FC236}">
                <a16:creationId xmlns:a16="http://schemas.microsoft.com/office/drawing/2014/main" id="{884F85FB-4534-4AC3-AF72-57983CB6EE74}"/>
              </a:ext>
            </a:extLst>
          </p:cNvPr>
          <p:cNvSpPr>
            <a:spLocks noGrp="1"/>
          </p:cNvSpPr>
          <p:nvPr>
            <p:ph idx="1"/>
          </p:nvPr>
        </p:nvSpPr>
        <p:spPr>
          <a:xfrm>
            <a:off x="1024128" y="2084832"/>
            <a:ext cx="9720073" cy="4187952"/>
          </a:xfrm>
        </p:spPr>
        <p:txBody>
          <a:bodyPr>
            <a:normAutofit lnSpcReduction="10000"/>
          </a:bodyPr>
          <a:lstStyle/>
          <a:p>
            <a:pPr>
              <a:buClrTx/>
              <a:buFont typeface="Arial" panose="020B0604020202020204" pitchFamily="34" charset="0"/>
              <a:buChar char="•"/>
            </a:pPr>
            <a:r>
              <a:rPr lang="en-US" dirty="0"/>
              <a:t> Data used in this research are coming from the </a:t>
            </a:r>
            <a:r>
              <a:rPr lang="en-US" dirty="0" err="1"/>
              <a:t>organisation</a:t>
            </a:r>
            <a:r>
              <a:rPr lang="en-US" dirty="0"/>
              <a:t> </a:t>
            </a:r>
            <a:r>
              <a:rPr lang="en-US" i="1" dirty="0"/>
              <a:t>Habitat et Interventions </a:t>
            </a:r>
            <a:r>
              <a:rPr lang="en-US" i="1" dirty="0" err="1"/>
              <a:t>Sociales</a:t>
            </a:r>
            <a:r>
              <a:rPr lang="en-US" i="1" dirty="0"/>
              <a:t> </a:t>
            </a:r>
            <a:r>
              <a:rPr lang="en-US" dirty="0"/>
              <a:t>commissioned by the French administration to monitor the progress of migrants’ administrative requests</a:t>
            </a:r>
          </a:p>
          <a:p>
            <a:pPr>
              <a:buClrTx/>
              <a:buFont typeface="Arial" panose="020B0604020202020204" pitchFamily="34" charset="0"/>
              <a:buChar char="•"/>
            </a:pPr>
            <a:r>
              <a:rPr lang="en-US" dirty="0"/>
              <a:t> Data refers to 14 214 migrants who have been sheltered in emergency accommodations between June 2015 and November 2016. Those dates correspond to the first evacuation of migrants living in Paris’ North camps and the opening of a dedicated center, providing emergency accommodation and administrative support to migrant newcomers.</a:t>
            </a:r>
          </a:p>
          <a:p>
            <a:pPr>
              <a:buClrTx/>
              <a:buFont typeface="Arial" panose="020B0604020202020204" pitchFamily="34" charset="0"/>
              <a:buChar char="•"/>
            </a:pPr>
            <a:r>
              <a:rPr lang="en-US" dirty="0"/>
              <a:t> Fully </a:t>
            </a:r>
            <a:r>
              <a:rPr lang="en-US" dirty="0" err="1"/>
              <a:t>anonymised</a:t>
            </a:r>
            <a:r>
              <a:rPr lang="en-US" dirty="0"/>
              <a:t> data provides information on both demographic characteristics and the last known administrative situation of migrants</a:t>
            </a:r>
          </a:p>
          <a:p>
            <a:pPr>
              <a:buClrTx/>
              <a:buFont typeface="Arial" panose="020B0604020202020204" pitchFamily="34" charset="0"/>
              <a:buChar char="•"/>
            </a:pPr>
            <a:r>
              <a:rPr lang="en-US" dirty="0"/>
              <a:t> The database does not include :</a:t>
            </a:r>
          </a:p>
          <a:p>
            <a:pPr lvl="1">
              <a:buClrTx/>
            </a:pPr>
            <a:r>
              <a:rPr lang="en-US" dirty="0"/>
              <a:t>Migrants from camps who refused to take buses during evacuations</a:t>
            </a:r>
          </a:p>
          <a:p>
            <a:pPr lvl="1">
              <a:buClrTx/>
            </a:pPr>
            <a:r>
              <a:rPr lang="en-US" dirty="0"/>
              <a:t>Migrants from camps who left accommodations before the census</a:t>
            </a:r>
          </a:p>
        </p:txBody>
      </p:sp>
    </p:spTree>
    <p:extLst>
      <p:ext uri="{BB962C8B-B14F-4D97-AF65-F5344CB8AC3E}">
        <p14:creationId xmlns:p14="http://schemas.microsoft.com/office/powerpoint/2010/main" val="4149931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B04F19-1E31-44F1-89D6-6106BC49CF25}"/>
              </a:ext>
            </a:extLst>
          </p:cNvPr>
          <p:cNvSpPr>
            <a:spLocks noGrp="1"/>
          </p:cNvSpPr>
          <p:nvPr>
            <p:ph type="title"/>
          </p:nvPr>
        </p:nvSpPr>
        <p:spPr/>
        <p:txBody>
          <a:bodyPr/>
          <a:lstStyle/>
          <a:p>
            <a:r>
              <a:rPr lang="fr-FR" dirty="0"/>
              <a:t>METHOD</a:t>
            </a:r>
          </a:p>
        </p:txBody>
      </p:sp>
      <p:sp>
        <p:nvSpPr>
          <p:cNvPr id="3" name="Espace réservé du contenu 2">
            <a:extLst>
              <a:ext uri="{FF2B5EF4-FFF2-40B4-BE49-F238E27FC236}">
                <a16:creationId xmlns:a16="http://schemas.microsoft.com/office/drawing/2014/main" id="{FF798C19-89C5-4CCD-BDD0-7B1F361A7AC6}"/>
              </a:ext>
            </a:extLst>
          </p:cNvPr>
          <p:cNvSpPr>
            <a:spLocks noGrp="1"/>
          </p:cNvSpPr>
          <p:nvPr>
            <p:ph idx="1"/>
          </p:nvPr>
        </p:nvSpPr>
        <p:spPr/>
        <p:txBody>
          <a:bodyPr/>
          <a:lstStyle/>
          <a:p>
            <a:pPr>
              <a:buClrTx/>
              <a:buFont typeface="Arial" panose="020B0604020202020204" pitchFamily="34" charset="0"/>
              <a:buChar char="•"/>
            </a:pPr>
            <a:r>
              <a:rPr lang="fr-FR" dirty="0"/>
              <a:t> Data </a:t>
            </a:r>
            <a:r>
              <a:rPr lang="fr-FR" dirty="0" err="1"/>
              <a:t>used</a:t>
            </a:r>
            <a:r>
              <a:rPr lang="fr-FR" dirty="0"/>
              <a:t> </a:t>
            </a:r>
            <a:r>
              <a:rPr lang="fr-FR" dirty="0" err="1"/>
              <a:t>include</a:t>
            </a:r>
            <a:r>
              <a:rPr lang="fr-FR" dirty="0"/>
              <a:t> a </a:t>
            </a:r>
            <a:r>
              <a:rPr lang="fr-FR" dirty="0" err="1"/>
              <a:t>variety</a:t>
            </a:r>
            <a:r>
              <a:rPr lang="fr-FR" dirty="0"/>
              <a:t> of </a:t>
            </a:r>
            <a:r>
              <a:rPr lang="fr-FR" dirty="0" err="1"/>
              <a:t>socio-demographic</a:t>
            </a:r>
            <a:r>
              <a:rPr lang="fr-FR" dirty="0"/>
              <a:t> </a:t>
            </a:r>
            <a:r>
              <a:rPr lang="fr-FR" dirty="0" err="1"/>
              <a:t>characteristics</a:t>
            </a:r>
            <a:r>
              <a:rPr lang="fr-FR" dirty="0"/>
              <a:t> as </a:t>
            </a:r>
            <a:r>
              <a:rPr lang="fr-FR" dirty="0" err="1"/>
              <a:t>well</a:t>
            </a:r>
            <a:r>
              <a:rPr lang="fr-FR" dirty="0"/>
              <a:t> as the type of administrative process </a:t>
            </a:r>
            <a:r>
              <a:rPr lang="fr-FR" dirty="0" err="1"/>
              <a:t>through</a:t>
            </a:r>
            <a:r>
              <a:rPr lang="fr-FR" dirty="0"/>
              <a:t> </a:t>
            </a:r>
            <a:r>
              <a:rPr lang="fr-FR" dirty="0" err="1"/>
              <a:t>which</a:t>
            </a:r>
            <a:r>
              <a:rPr lang="fr-FR" dirty="0"/>
              <a:t> </a:t>
            </a:r>
            <a:r>
              <a:rPr lang="fr-FR" dirty="0" err="1"/>
              <a:t>each</a:t>
            </a:r>
            <a:r>
              <a:rPr lang="fr-FR" dirty="0"/>
              <a:t> of the </a:t>
            </a:r>
            <a:r>
              <a:rPr lang="fr-FR" dirty="0" err="1"/>
              <a:t>individuals</a:t>
            </a:r>
            <a:r>
              <a:rPr lang="fr-FR" dirty="0"/>
              <a:t> in the </a:t>
            </a:r>
            <a:r>
              <a:rPr lang="fr-FR" dirty="0" err="1"/>
              <a:t>database</a:t>
            </a:r>
            <a:r>
              <a:rPr lang="fr-FR" dirty="0"/>
              <a:t> has to go </a:t>
            </a:r>
            <a:r>
              <a:rPr lang="fr-FR" dirty="0" err="1"/>
              <a:t>through</a:t>
            </a:r>
            <a:r>
              <a:rPr lang="fr-FR" dirty="0"/>
              <a:t> in </a:t>
            </a:r>
            <a:r>
              <a:rPr lang="fr-FR" dirty="0" err="1"/>
              <a:t>order</a:t>
            </a:r>
            <a:r>
              <a:rPr lang="fr-FR" dirty="0"/>
              <a:t> to </a:t>
            </a:r>
            <a:r>
              <a:rPr lang="fr-FR" dirty="0" err="1"/>
              <a:t>be</a:t>
            </a:r>
            <a:r>
              <a:rPr lang="fr-FR" dirty="0"/>
              <a:t> </a:t>
            </a:r>
            <a:r>
              <a:rPr lang="fr-FR" dirty="0" err="1"/>
              <a:t>granted</a:t>
            </a:r>
            <a:r>
              <a:rPr lang="fr-FR" dirty="0"/>
              <a:t> </a:t>
            </a:r>
            <a:r>
              <a:rPr lang="fr-FR" dirty="0" err="1"/>
              <a:t>asylum</a:t>
            </a:r>
            <a:r>
              <a:rPr lang="fr-FR" dirty="0"/>
              <a:t>. </a:t>
            </a:r>
          </a:p>
          <a:p>
            <a:pPr>
              <a:buClrTx/>
              <a:buFont typeface="Arial" panose="020B0604020202020204" pitchFamily="34" charset="0"/>
              <a:buChar char="•"/>
            </a:pPr>
            <a:r>
              <a:rPr lang="fr-FR" dirty="0"/>
              <a:t> The analyses start </a:t>
            </a:r>
            <a:r>
              <a:rPr lang="fr-FR" dirty="0" err="1"/>
              <a:t>with</a:t>
            </a:r>
            <a:r>
              <a:rPr lang="fr-FR" dirty="0"/>
              <a:t> a description of the distribution of </a:t>
            </a:r>
            <a:r>
              <a:rPr lang="fr-FR" dirty="0" err="1"/>
              <a:t>each</a:t>
            </a:r>
            <a:r>
              <a:rPr lang="fr-FR" dirty="0"/>
              <a:t> of the </a:t>
            </a:r>
            <a:r>
              <a:rPr lang="fr-FR" dirty="0" err="1"/>
              <a:t>characteristics</a:t>
            </a:r>
            <a:r>
              <a:rPr lang="fr-FR" dirty="0"/>
              <a:t> </a:t>
            </a:r>
            <a:r>
              <a:rPr lang="fr-FR" dirty="0" err="1"/>
              <a:t>among</a:t>
            </a:r>
            <a:r>
              <a:rPr lang="fr-FR" dirty="0"/>
              <a:t> migrants </a:t>
            </a:r>
            <a:r>
              <a:rPr lang="fr-FR" dirty="0" err="1"/>
              <a:t>who</a:t>
            </a:r>
            <a:r>
              <a:rPr lang="fr-FR" dirty="0"/>
              <a:t> are </a:t>
            </a:r>
            <a:r>
              <a:rPr lang="fr-FR" dirty="0" err="1"/>
              <a:t>still</a:t>
            </a:r>
            <a:r>
              <a:rPr lang="fr-FR" dirty="0"/>
              <a:t> </a:t>
            </a:r>
            <a:r>
              <a:rPr lang="fr-FR" dirty="0" err="1"/>
              <a:t>sheltered</a:t>
            </a:r>
            <a:r>
              <a:rPr lang="fr-FR" dirty="0"/>
              <a:t> in an emergency accommodation by July 2017, </a:t>
            </a:r>
            <a:r>
              <a:rPr lang="fr-FR" dirty="0" err="1"/>
              <a:t>those</a:t>
            </a:r>
            <a:r>
              <a:rPr lang="fr-FR" dirty="0"/>
              <a:t> </a:t>
            </a:r>
            <a:r>
              <a:rPr lang="fr-FR" dirty="0" err="1"/>
              <a:t>who</a:t>
            </a:r>
            <a:r>
              <a:rPr lang="fr-FR" dirty="0"/>
              <a:t> have </a:t>
            </a:r>
            <a:r>
              <a:rPr lang="fr-FR" dirty="0" err="1"/>
              <a:t>already</a:t>
            </a:r>
            <a:r>
              <a:rPr lang="fr-FR" dirty="0"/>
              <a:t> been </a:t>
            </a:r>
            <a:r>
              <a:rPr lang="fr-FR" dirty="0" err="1"/>
              <a:t>directed</a:t>
            </a:r>
            <a:r>
              <a:rPr lang="fr-FR" dirty="0"/>
              <a:t> to the </a:t>
            </a:r>
            <a:r>
              <a:rPr lang="fr-FR" dirty="0" err="1"/>
              <a:t>regular</a:t>
            </a:r>
            <a:r>
              <a:rPr lang="fr-FR" dirty="0"/>
              <a:t> accommodation system, and </a:t>
            </a:r>
            <a:r>
              <a:rPr lang="fr-FR" dirty="0" err="1"/>
              <a:t>those</a:t>
            </a:r>
            <a:r>
              <a:rPr lang="fr-FR" dirty="0"/>
              <a:t> </a:t>
            </a:r>
            <a:r>
              <a:rPr lang="fr-FR" dirty="0" err="1"/>
              <a:t>who</a:t>
            </a:r>
            <a:r>
              <a:rPr lang="fr-FR" dirty="0"/>
              <a:t> have </a:t>
            </a:r>
            <a:r>
              <a:rPr lang="fr-FR" dirty="0" err="1"/>
              <a:t>either</a:t>
            </a:r>
            <a:r>
              <a:rPr lang="fr-FR" dirty="0"/>
              <a:t> </a:t>
            </a:r>
            <a:r>
              <a:rPr lang="fr-FR" dirty="0" err="1"/>
              <a:t>left</a:t>
            </a:r>
            <a:r>
              <a:rPr lang="fr-FR" dirty="0"/>
              <a:t> </a:t>
            </a:r>
            <a:r>
              <a:rPr lang="fr-FR" dirty="0" err="1"/>
              <a:t>voluntarily</a:t>
            </a:r>
            <a:r>
              <a:rPr lang="fr-FR" dirty="0"/>
              <a:t> or been </a:t>
            </a:r>
            <a:r>
              <a:rPr lang="fr-FR" dirty="0" err="1"/>
              <a:t>excluded</a:t>
            </a:r>
            <a:r>
              <a:rPr lang="fr-FR" dirty="0"/>
              <a:t>. </a:t>
            </a:r>
          </a:p>
          <a:p>
            <a:pPr>
              <a:buClrTx/>
              <a:buFont typeface="Arial" panose="020B0604020202020204" pitchFamily="34" charset="0"/>
              <a:buChar char="•"/>
            </a:pPr>
            <a:r>
              <a:rPr lang="fr-FR" dirty="0"/>
              <a:t> </a:t>
            </a:r>
            <a:r>
              <a:rPr lang="fr-FR" dirty="0" err="1"/>
              <a:t>We</a:t>
            </a:r>
            <a:r>
              <a:rPr lang="fr-FR" dirty="0"/>
              <a:t> </a:t>
            </a:r>
            <a:r>
              <a:rPr lang="fr-FR" dirty="0" err="1"/>
              <a:t>then</a:t>
            </a:r>
            <a:r>
              <a:rPr lang="fr-FR" dirty="0"/>
              <a:t> test for the </a:t>
            </a:r>
            <a:r>
              <a:rPr lang="fr-FR" dirty="0" err="1"/>
              <a:t>significant</a:t>
            </a:r>
            <a:r>
              <a:rPr lang="fr-FR" dirty="0"/>
              <a:t> impact of </a:t>
            </a:r>
            <a:r>
              <a:rPr lang="fr-FR" dirty="0" err="1"/>
              <a:t>gender</a:t>
            </a:r>
            <a:r>
              <a:rPr lang="fr-FR" dirty="0"/>
              <a:t>, </a:t>
            </a:r>
            <a:r>
              <a:rPr lang="fr-FR" dirty="0" err="1"/>
              <a:t>age</a:t>
            </a:r>
            <a:r>
              <a:rPr lang="fr-FR" dirty="0"/>
              <a:t>, </a:t>
            </a:r>
            <a:r>
              <a:rPr lang="fr-FR" dirty="0" err="1"/>
              <a:t>citizenship</a:t>
            </a:r>
            <a:r>
              <a:rPr lang="fr-FR" dirty="0"/>
              <a:t> on the </a:t>
            </a:r>
            <a:r>
              <a:rPr lang="fr-FR" dirty="0" err="1"/>
              <a:t>probability</a:t>
            </a:r>
            <a:r>
              <a:rPr lang="fr-FR" dirty="0"/>
              <a:t> to have </a:t>
            </a:r>
            <a:r>
              <a:rPr lang="fr-FR" dirty="0" err="1"/>
              <a:t>left</a:t>
            </a:r>
            <a:r>
              <a:rPr lang="fr-FR" dirty="0"/>
              <a:t> the emergency </a:t>
            </a:r>
            <a:r>
              <a:rPr lang="fr-FR" dirty="0" err="1"/>
              <a:t>accomodation</a:t>
            </a:r>
            <a:r>
              <a:rPr lang="fr-FR" dirty="0"/>
              <a:t> </a:t>
            </a:r>
            <a:r>
              <a:rPr lang="fr-FR" dirty="0" err="1"/>
              <a:t>before</a:t>
            </a:r>
            <a:r>
              <a:rPr lang="fr-FR" dirty="0"/>
              <a:t> the end of the </a:t>
            </a:r>
            <a:r>
              <a:rPr lang="fr-FR" dirty="0" err="1"/>
              <a:t>asylum</a:t>
            </a:r>
            <a:r>
              <a:rPr lang="fr-FR" dirty="0"/>
              <a:t> </a:t>
            </a:r>
            <a:r>
              <a:rPr lang="fr-FR" dirty="0" err="1"/>
              <a:t>seeking</a:t>
            </a:r>
            <a:r>
              <a:rPr lang="fr-FR" dirty="0"/>
              <a:t> process, </a:t>
            </a:r>
            <a:r>
              <a:rPr lang="fr-FR" dirty="0" err="1"/>
              <a:t>using</a:t>
            </a:r>
            <a:r>
              <a:rPr lang="fr-FR" dirty="0"/>
              <a:t> a </a:t>
            </a:r>
            <a:r>
              <a:rPr lang="fr-FR" dirty="0" err="1"/>
              <a:t>logistic</a:t>
            </a:r>
            <a:r>
              <a:rPr lang="fr-FR" dirty="0"/>
              <a:t> </a:t>
            </a:r>
            <a:r>
              <a:rPr lang="fr-FR" dirty="0" err="1"/>
              <a:t>regression</a:t>
            </a:r>
            <a:r>
              <a:rPr lang="fr-FR" dirty="0"/>
              <a:t>. The </a:t>
            </a:r>
            <a:r>
              <a:rPr lang="fr-FR" dirty="0" err="1"/>
              <a:t>models</a:t>
            </a:r>
            <a:r>
              <a:rPr lang="fr-FR" dirty="0"/>
              <a:t> </a:t>
            </a:r>
            <a:r>
              <a:rPr lang="fr-FR" dirty="0" err="1"/>
              <a:t>also</a:t>
            </a:r>
            <a:r>
              <a:rPr lang="fr-FR" dirty="0"/>
              <a:t> </a:t>
            </a:r>
            <a:r>
              <a:rPr lang="fr-FR" dirty="0" err="1"/>
              <a:t>include</a:t>
            </a:r>
            <a:r>
              <a:rPr lang="fr-FR" dirty="0"/>
              <a:t> </a:t>
            </a:r>
            <a:r>
              <a:rPr lang="fr-FR" dirty="0" err="1"/>
              <a:t>controls</a:t>
            </a:r>
            <a:r>
              <a:rPr lang="fr-FR" dirty="0"/>
              <a:t> for the </a:t>
            </a:r>
            <a:r>
              <a:rPr lang="fr-FR" dirty="0" err="1"/>
              <a:t>different</a:t>
            </a:r>
            <a:r>
              <a:rPr lang="fr-FR" dirty="0"/>
              <a:t> </a:t>
            </a:r>
            <a:r>
              <a:rPr lang="fr-FR" dirty="0" err="1"/>
              <a:t>waves</a:t>
            </a:r>
            <a:r>
              <a:rPr lang="fr-FR" dirty="0"/>
              <a:t> of camps’ </a:t>
            </a:r>
            <a:r>
              <a:rPr lang="fr-FR" dirty="0" err="1"/>
              <a:t>evacuation</a:t>
            </a:r>
            <a:r>
              <a:rPr lang="fr-FR" dirty="0"/>
              <a:t> (</a:t>
            </a:r>
            <a:r>
              <a:rPr lang="fr-FR" dirty="0" err="1"/>
              <a:t>held</a:t>
            </a:r>
            <a:r>
              <a:rPr lang="fr-FR" dirty="0"/>
              <a:t> </a:t>
            </a:r>
            <a:r>
              <a:rPr lang="fr-FR" dirty="0" err="1"/>
              <a:t>between</a:t>
            </a:r>
            <a:r>
              <a:rPr lang="fr-FR" dirty="0"/>
              <a:t> June 2015 and </a:t>
            </a:r>
            <a:r>
              <a:rPr lang="fr-FR" dirty="0" err="1"/>
              <a:t>November</a:t>
            </a:r>
            <a:r>
              <a:rPr lang="fr-FR" dirty="0"/>
              <a:t> 2016). </a:t>
            </a:r>
          </a:p>
          <a:p>
            <a:endParaRPr lang="fr-FR" dirty="0"/>
          </a:p>
        </p:txBody>
      </p:sp>
    </p:spTree>
    <p:extLst>
      <p:ext uri="{BB962C8B-B14F-4D97-AF65-F5344CB8AC3E}">
        <p14:creationId xmlns:p14="http://schemas.microsoft.com/office/powerpoint/2010/main" val="1668034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878BA6-3F90-491E-B0C0-28E85AD62D78}"/>
              </a:ext>
            </a:extLst>
          </p:cNvPr>
          <p:cNvSpPr>
            <a:spLocks noGrp="1"/>
          </p:cNvSpPr>
          <p:nvPr>
            <p:ph type="title"/>
          </p:nvPr>
        </p:nvSpPr>
        <p:spPr>
          <a:xfrm>
            <a:off x="1024128" y="585216"/>
            <a:ext cx="9720072" cy="879600"/>
          </a:xfrm>
        </p:spPr>
        <p:txBody>
          <a:bodyPr>
            <a:noAutofit/>
          </a:bodyPr>
          <a:lstStyle/>
          <a:p>
            <a:r>
              <a:rPr lang="fr-FR" sz="3200" dirty="0"/>
              <a:t>Are migrants </a:t>
            </a:r>
            <a:r>
              <a:rPr lang="fr-FR" sz="3200" dirty="0" err="1"/>
              <a:t>still</a:t>
            </a:r>
            <a:r>
              <a:rPr lang="fr-FR" sz="3200" dirty="0"/>
              <a:t> </a:t>
            </a:r>
            <a:r>
              <a:rPr lang="fr-FR" sz="3200" dirty="0" err="1"/>
              <a:t>sheltered</a:t>
            </a:r>
            <a:r>
              <a:rPr lang="fr-FR" sz="3200" dirty="0"/>
              <a:t> or have </a:t>
            </a:r>
            <a:r>
              <a:rPr lang="fr-FR" sz="3200" dirty="0" err="1"/>
              <a:t>they</a:t>
            </a:r>
            <a:r>
              <a:rPr lang="fr-FR" sz="3200" dirty="0"/>
              <a:t> </a:t>
            </a:r>
            <a:r>
              <a:rPr lang="fr-FR" sz="3200" dirty="0" err="1"/>
              <a:t>already</a:t>
            </a:r>
            <a:r>
              <a:rPr lang="fr-FR" sz="3200" dirty="0"/>
              <a:t> </a:t>
            </a:r>
            <a:r>
              <a:rPr lang="fr-FR" sz="3200" dirty="0" err="1"/>
              <a:t>left</a:t>
            </a:r>
            <a:r>
              <a:rPr lang="fr-FR" sz="3200" dirty="0"/>
              <a:t> ? </a:t>
            </a:r>
            <a:r>
              <a:rPr lang="fr-FR" sz="3200" dirty="0" err="1"/>
              <a:t>Status</a:t>
            </a:r>
            <a:r>
              <a:rPr lang="fr-FR" sz="3200" dirty="0"/>
              <a:t> in </a:t>
            </a:r>
            <a:r>
              <a:rPr lang="fr-FR" sz="3200" dirty="0" err="1"/>
              <a:t>july</a:t>
            </a:r>
            <a:r>
              <a:rPr lang="fr-FR" sz="3200" dirty="0"/>
              <a:t> 2017 ?</a:t>
            </a:r>
          </a:p>
        </p:txBody>
      </p:sp>
      <p:sp>
        <p:nvSpPr>
          <p:cNvPr id="3" name="Espace réservé du contenu 2">
            <a:extLst>
              <a:ext uri="{FF2B5EF4-FFF2-40B4-BE49-F238E27FC236}">
                <a16:creationId xmlns:a16="http://schemas.microsoft.com/office/drawing/2014/main" id="{B1A616C5-A815-4876-8161-D2A15CDF00E3}"/>
              </a:ext>
            </a:extLst>
          </p:cNvPr>
          <p:cNvSpPr>
            <a:spLocks noGrp="1"/>
          </p:cNvSpPr>
          <p:nvPr>
            <p:ph idx="1"/>
          </p:nvPr>
        </p:nvSpPr>
        <p:spPr>
          <a:xfrm>
            <a:off x="1024127" y="1801306"/>
            <a:ext cx="9720073" cy="4404360"/>
          </a:xfrm>
        </p:spPr>
        <p:txBody>
          <a:bodyPr>
            <a:normAutofit/>
          </a:bodyPr>
          <a:lstStyle/>
          <a:p>
            <a:pPr>
              <a:buClrTx/>
              <a:buFont typeface="Arial" panose="020B0604020202020204" pitchFamily="34" charset="0"/>
              <a:buChar char="•"/>
            </a:pPr>
            <a:r>
              <a:rPr lang="fr-FR" sz="1600" dirty="0"/>
              <a:t> 14,214 migrants </a:t>
            </a:r>
            <a:r>
              <a:rPr lang="fr-FR" sz="1600" dirty="0" err="1"/>
              <a:t>brought</a:t>
            </a:r>
            <a:r>
              <a:rPr lang="fr-FR" sz="1600" dirty="0"/>
              <a:t> </a:t>
            </a:r>
            <a:r>
              <a:rPr lang="fr-FR" sz="1600" dirty="0" err="1"/>
              <a:t>from</a:t>
            </a:r>
            <a:r>
              <a:rPr lang="fr-FR" sz="1600" dirty="0"/>
              <a:t> camps to emergency accommodations </a:t>
            </a:r>
            <a:r>
              <a:rPr lang="fr-FR" sz="1600" dirty="0" err="1"/>
              <a:t>between</a:t>
            </a:r>
            <a:r>
              <a:rPr lang="fr-FR" sz="1600" dirty="0"/>
              <a:t> June 2015 and </a:t>
            </a:r>
            <a:r>
              <a:rPr lang="fr-FR" sz="1600" dirty="0" err="1"/>
              <a:t>November</a:t>
            </a:r>
            <a:r>
              <a:rPr lang="fr-FR" sz="1600" dirty="0"/>
              <a:t> 2016 have been </a:t>
            </a:r>
            <a:r>
              <a:rPr lang="fr-FR" sz="1600" dirty="0" err="1"/>
              <a:t>identified</a:t>
            </a:r>
            <a:endParaRPr lang="fr-FR" sz="1600" dirty="0"/>
          </a:p>
          <a:p>
            <a:pPr>
              <a:buClrTx/>
              <a:buFont typeface="Arial" panose="020B0604020202020204" pitchFamily="34" charset="0"/>
              <a:buChar char="•"/>
            </a:pPr>
            <a:r>
              <a:rPr lang="fr-FR" sz="1600" dirty="0"/>
              <a:t> By July 2017, </a:t>
            </a:r>
            <a:r>
              <a:rPr lang="fr-FR" sz="1600" dirty="0" err="1"/>
              <a:t>two-thirds</a:t>
            </a:r>
            <a:r>
              <a:rPr lang="fr-FR" sz="1600" dirty="0"/>
              <a:t> (67.1 %) </a:t>
            </a:r>
            <a:r>
              <a:rPr lang="en-US" sz="1600" dirty="0"/>
              <a:t>of this sheltered population was no longer in accommodation facilities</a:t>
            </a:r>
          </a:p>
          <a:p>
            <a:pPr>
              <a:buClrTx/>
              <a:buFont typeface="Arial" panose="020B0604020202020204" pitchFamily="34" charset="0"/>
              <a:buChar char="•"/>
            </a:pPr>
            <a:r>
              <a:rPr lang="fr-FR" sz="1600" dirty="0"/>
              <a:t> The </a:t>
            </a:r>
            <a:r>
              <a:rPr lang="fr-FR" sz="1600" dirty="0" err="1"/>
              <a:t>vast</a:t>
            </a:r>
            <a:r>
              <a:rPr lang="fr-FR" sz="1600" dirty="0"/>
              <a:t> </a:t>
            </a:r>
            <a:r>
              <a:rPr lang="fr-FR" sz="1600" dirty="0" err="1"/>
              <a:t>majority</a:t>
            </a:r>
            <a:r>
              <a:rPr lang="fr-FR" sz="1600" dirty="0"/>
              <a:t> of migrants </a:t>
            </a:r>
            <a:r>
              <a:rPr lang="fr-FR" sz="1600" dirty="0" err="1"/>
              <a:t>still</a:t>
            </a:r>
            <a:r>
              <a:rPr lang="fr-FR" sz="1600" dirty="0"/>
              <a:t> in the </a:t>
            </a:r>
            <a:r>
              <a:rPr lang="fr-FR" sz="1600" dirty="0" err="1"/>
              <a:t>accomodation</a:t>
            </a:r>
            <a:r>
              <a:rPr lang="fr-FR" sz="1600" dirty="0"/>
              <a:t> </a:t>
            </a:r>
            <a:r>
              <a:rPr lang="fr-FR" sz="1600" dirty="0" err="1"/>
              <a:t>facility</a:t>
            </a:r>
            <a:r>
              <a:rPr lang="fr-FR" sz="1600" dirty="0"/>
              <a:t> (65.9%) by July 2017 are </a:t>
            </a:r>
            <a:r>
              <a:rPr lang="fr-FR" sz="1600" dirty="0" err="1"/>
              <a:t>still</a:t>
            </a:r>
            <a:r>
              <a:rPr lang="fr-FR" sz="1600" dirty="0"/>
              <a:t> </a:t>
            </a:r>
            <a:r>
              <a:rPr lang="fr-FR" sz="1600" dirty="0" err="1"/>
              <a:t>undergoing</a:t>
            </a:r>
            <a:r>
              <a:rPr lang="fr-FR" sz="1600" dirty="0"/>
              <a:t> the </a:t>
            </a:r>
            <a:r>
              <a:rPr lang="fr-FR" sz="1600" dirty="0" err="1"/>
              <a:t>asylum</a:t>
            </a:r>
            <a:r>
              <a:rPr lang="fr-FR" sz="1600" dirty="0"/>
              <a:t> application process, and 23.8% have </a:t>
            </a:r>
            <a:r>
              <a:rPr lang="fr-FR" sz="1600" dirty="0" err="1"/>
              <a:t>already</a:t>
            </a:r>
            <a:r>
              <a:rPr lang="fr-FR" sz="1600" dirty="0"/>
              <a:t> been </a:t>
            </a:r>
            <a:r>
              <a:rPr lang="fr-FR" sz="1600" dirty="0" err="1"/>
              <a:t>granted</a:t>
            </a:r>
            <a:r>
              <a:rPr lang="fr-FR" sz="1600" dirty="0"/>
              <a:t> </a:t>
            </a:r>
            <a:r>
              <a:rPr lang="fr-FR" sz="1600" dirty="0" err="1"/>
              <a:t>asylum</a:t>
            </a:r>
            <a:endParaRPr lang="fr-FR" sz="1600" dirty="0"/>
          </a:p>
        </p:txBody>
      </p:sp>
      <p:graphicFrame>
        <p:nvGraphicFramePr>
          <p:cNvPr id="7" name="Graphique 6">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1088731173"/>
              </p:ext>
            </p:extLst>
          </p:nvPr>
        </p:nvGraphicFramePr>
        <p:xfrm>
          <a:off x="6460236" y="3529584"/>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Graphique 9">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962090718"/>
              </p:ext>
            </p:extLst>
          </p:nvPr>
        </p:nvGraphicFramePr>
        <p:xfrm>
          <a:off x="1159765" y="3529584"/>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4465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878BA6-3F90-491E-B0C0-28E85AD62D78}"/>
              </a:ext>
            </a:extLst>
          </p:cNvPr>
          <p:cNvSpPr>
            <a:spLocks noGrp="1"/>
          </p:cNvSpPr>
          <p:nvPr>
            <p:ph type="title"/>
          </p:nvPr>
        </p:nvSpPr>
        <p:spPr>
          <a:xfrm>
            <a:off x="1024128" y="585216"/>
            <a:ext cx="9720072" cy="879600"/>
          </a:xfrm>
        </p:spPr>
        <p:txBody>
          <a:bodyPr>
            <a:normAutofit fontScale="90000"/>
          </a:bodyPr>
          <a:lstStyle/>
          <a:p>
            <a:r>
              <a:rPr lang="fr-FR" sz="4000" dirty="0" err="1"/>
              <a:t>gender</a:t>
            </a:r>
            <a:r>
              <a:rPr lang="fr-FR" sz="4000" dirty="0"/>
              <a:t> and </a:t>
            </a:r>
            <a:r>
              <a:rPr lang="fr-FR" sz="4000" dirty="0" err="1"/>
              <a:t>age</a:t>
            </a:r>
            <a:r>
              <a:rPr lang="fr-FR" sz="4000" dirty="0"/>
              <a:t> of migrants </a:t>
            </a:r>
            <a:r>
              <a:rPr lang="fr-FR" sz="4000" dirty="0" err="1"/>
              <a:t>according</a:t>
            </a:r>
            <a:r>
              <a:rPr lang="fr-FR" sz="4000" dirty="0"/>
              <a:t> to </a:t>
            </a:r>
            <a:r>
              <a:rPr lang="fr-FR" sz="4000" dirty="0" err="1"/>
              <a:t>their</a:t>
            </a:r>
            <a:r>
              <a:rPr lang="fr-FR" sz="4000" dirty="0"/>
              <a:t> accommodation </a:t>
            </a:r>
            <a:r>
              <a:rPr lang="fr-FR" sz="4000" dirty="0" err="1"/>
              <a:t>status</a:t>
            </a:r>
            <a:r>
              <a:rPr lang="fr-FR" sz="4000" dirty="0"/>
              <a:t> in </a:t>
            </a:r>
            <a:r>
              <a:rPr lang="fr-FR" sz="4000" dirty="0" err="1"/>
              <a:t>july</a:t>
            </a:r>
            <a:r>
              <a:rPr lang="fr-FR" sz="4000" dirty="0"/>
              <a:t> 2017</a:t>
            </a:r>
          </a:p>
        </p:txBody>
      </p:sp>
      <p:sp>
        <p:nvSpPr>
          <p:cNvPr id="3" name="Espace réservé du contenu 2">
            <a:extLst>
              <a:ext uri="{FF2B5EF4-FFF2-40B4-BE49-F238E27FC236}">
                <a16:creationId xmlns:a16="http://schemas.microsoft.com/office/drawing/2014/main" id="{B1A616C5-A815-4876-8161-D2A15CDF00E3}"/>
              </a:ext>
            </a:extLst>
          </p:cNvPr>
          <p:cNvSpPr>
            <a:spLocks noGrp="1"/>
          </p:cNvSpPr>
          <p:nvPr>
            <p:ph idx="1"/>
          </p:nvPr>
        </p:nvSpPr>
        <p:spPr>
          <a:xfrm>
            <a:off x="1024126" y="1688184"/>
            <a:ext cx="4381129" cy="4404360"/>
          </a:xfrm>
        </p:spPr>
        <p:txBody>
          <a:bodyPr>
            <a:normAutofit/>
          </a:bodyPr>
          <a:lstStyle/>
          <a:p>
            <a:pPr>
              <a:lnSpc>
                <a:spcPct val="100000"/>
              </a:lnSpc>
              <a:spcBef>
                <a:spcPts val="0"/>
              </a:spcBef>
              <a:spcAft>
                <a:spcPts val="600"/>
              </a:spcAft>
              <a:buClrTx/>
              <a:buFont typeface="Arial" panose="020B0604020202020204" pitchFamily="34" charset="0"/>
              <a:buChar char="•"/>
            </a:pPr>
            <a:r>
              <a:rPr lang="fr-FR" sz="1600" dirty="0"/>
              <a:t> Migrants </a:t>
            </a:r>
            <a:r>
              <a:rPr lang="fr-FR" sz="1600" dirty="0" err="1"/>
              <a:t>who</a:t>
            </a:r>
            <a:r>
              <a:rPr lang="fr-FR" sz="1600" dirty="0"/>
              <a:t> have been </a:t>
            </a:r>
            <a:r>
              <a:rPr lang="fr-FR" sz="1600" dirty="0" err="1"/>
              <a:t>sheltered</a:t>
            </a:r>
            <a:r>
              <a:rPr lang="fr-FR" sz="1600" dirty="0"/>
              <a:t> in accommodation </a:t>
            </a:r>
            <a:r>
              <a:rPr lang="fr-FR" sz="1600" dirty="0" err="1"/>
              <a:t>facilities</a:t>
            </a:r>
            <a:r>
              <a:rPr lang="fr-FR" sz="1600" dirty="0"/>
              <a:t> are </a:t>
            </a:r>
            <a:r>
              <a:rPr lang="fr-FR" sz="1600" dirty="0" err="1"/>
              <a:t>almost</a:t>
            </a:r>
            <a:r>
              <a:rPr lang="fr-FR" sz="1600" dirty="0"/>
              <a:t> </a:t>
            </a:r>
            <a:r>
              <a:rPr lang="fr-FR" sz="1600" dirty="0" err="1"/>
              <a:t>exclusevily</a:t>
            </a:r>
            <a:r>
              <a:rPr lang="fr-FR" sz="1600" dirty="0"/>
              <a:t> men (95.7%), </a:t>
            </a:r>
            <a:r>
              <a:rPr lang="fr-FR" sz="1600" dirty="0" err="1"/>
              <a:t>both</a:t>
            </a:r>
            <a:r>
              <a:rPr lang="fr-FR" sz="1600" dirty="0"/>
              <a:t> </a:t>
            </a:r>
            <a:r>
              <a:rPr lang="fr-FR" sz="1600" dirty="0" err="1"/>
              <a:t>among</a:t>
            </a:r>
            <a:r>
              <a:rPr lang="fr-FR" sz="1600" dirty="0"/>
              <a:t> the migrants no longer in the accommodation </a:t>
            </a:r>
            <a:r>
              <a:rPr lang="fr-FR" sz="1600" dirty="0" err="1"/>
              <a:t>facilities</a:t>
            </a:r>
            <a:r>
              <a:rPr lang="fr-FR" sz="1600" dirty="0"/>
              <a:t> and </a:t>
            </a:r>
            <a:r>
              <a:rPr lang="fr-FR" sz="1600" dirty="0" err="1"/>
              <a:t>those</a:t>
            </a:r>
            <a:r>
              <a:rPr lang="fr-FR" sz="1600" dirty="0"/>
              <a:t> </a:t>
            </a:r>
            <a:r>
              <a:rPr lang="fr-FR" sz="1600" dirty="0" err="1"/>
              <a:t>who</a:t>
            </a:r>
            <a:r>
              <a:rPr lang="fr-FR" sz="1600" dirty="0"/>
              <a:t> are </a:t>
            </a:r>
            <a:r>
              <a:rPr lang="fr-FR" sz="1600" dirty="0" err="1"/>
              <a:t>still</a:t>
            </a:r>
            <a:r>
              <a:rPr lang="fr-FR" sz="1600" dirty="0"/>
              <a:t> in the accommodation </a:t>
            </a:r>
            <a:r>
              <a:rPr lang="fr-FR" sz="1600" dirty="0" err="1"/>
              <a:t>facilities</a:t>
            </a:r>
            <a:r>
              <a:rPr lang="fr-FR" sz="1600" dirty="0"/>
              <a:t> by July 2017</a:t>
            </a:r>
          </a:p>
        </p:txBody>
      </p:sp>
      <p:sp>
        <p:nvSpPr>
          <p:cNvPr id="4" name="ZoneTexte 3">
            <a:extLst>
              <a:ext uri="{FF2B5EF4-FFF2-40B4-BE49-F238E27FC236}">
                <a16:creationId xmlns:a16="http://schemas.microsoft.com/office/drawing/2014/main" id="{1E8467B4-74B2-49BA-B6CD-1AFDEC914935}"/>
              </a:ext>
            </a:extLst>
          </p:cNvPr>
          <p:cNvSpPr txBox="1"/>
          <p:nvPr/>
        </p:nvSpPr>
        <p:spPr>
          <a:xfrm>
            <a:off x="1095148" y="6290923"/>
            <a:ext cx="3648173" cy="246221"/>
          </a:xfrm>
          <a:prstGeom prst="rect">
            <a:avLst/>
          </a:prstGeom>
          <a:noFill/>
        </p:spPr>
        <p:txBody>
          <a:bodyPr wrap="square" rtlCol="0">
            <a:spAutoFit/>
          </a:bodyPr>
          <a:lstStyle/>
          <a:p>
            <a:r>
              <a:rPr lang="fr-FR" sz="900" dirty="0"/>
              <a:t>Non-</a:t>
            </a:r>
            <a:r>
              <a:rPr lang="fr-FR" sz="900" dirty="0" err="1"/>
              <a:t>response</a:t>
            </a:r>
            <a:r>
              <a:rPr lang="fr-FR" sz="1000" dirty="0"/>
              <a:t> : n=86 (0.6%)</a:t>
            </a:r>
          </a:p>
        </p:txBody>
      </p:sp>
      <p:graphicFrame>
        <p:nvGraphicFramePr>
          <p:cNvPr id="7" name="Graphique 6">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3872577999"/>
              </p:ext>
            </p:extLst>
          </p:nvPr>
        </p:nvGraphicFramePr>
        <p:xfrm>
          <a:off x="1024126" y="3423322"/>
          <a:ext cx="4213698" cy="2783813"/>
        </p:xfrm>
        <a:graphic>
          <a:graphicData uri="http://schemas.openxmlformats.org/drawingml/2006/chart">
            <c:chart xmlns:c="http://schemas.openxmlformats.org/drawingml/2006/chart" xmlns:r="http://schemas.openxmlformats.org/officeDocument/2006/relationships" r:id="rId2"/>
          </a:graphicData>
        </a:graphic>
      </p:graphicFrame>
      <p:sp>
        <p:nvSpPr>
          <p:cNvPr id="6" name="Espace réservé du contenu 2">
            <a:extLst>
              <a:ext uri="{FF2B5EF4-FFF2-40B4-BE49-F238E27FC236}">
                <a16:creationId xmlns:a16="http://schemas.microsoft.com/office/drawing/2014/main" id="{8C8055A8-4CF7-4660-93A6-740535936244}"/>
              </a:ext>
            </a:extLst>
          </p:cNvPr>
          <p:cNvSpPr txBox="1">
            <a:spLocks/>
          </p:cNvSpPr>
          <p:nvPr/>
        </p:nvSpPr>
        <p:spPr>
          <a:xfrm>
            <a:off x="6409678" y="1695351"/>
            <a:ext cx="4381130" cy="4404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nSpc>
                <a:spcPct val="100000"/>
              </a:lnSpc>
              <a:spcBef>
                <a:spcPts val="0"/>
              </a:spcBef>
              <a:spcAft>
                <a:spcPts val="600"/>
              </a:spcAft>
              <a:buClrTx/>
              <a:buFont typeface="Arial" panose="020B0604020202020204" pitchFamily="34" charset="0"/>
              <a:buChar char="•"/>
            </a:pPr>
            <a:r>
              <a:rPr lang="fr-FR" sz="1600" dirty="0"/>
              <a:t>  </a:t>
            </a:r>
            <a:r>
              <a:rPr lang="fr-FR" sz="1600" dirty="0" err="1"/>
              <a:t>Nearly</a:t>
            </a:r>
            <a:r>
              <a:rPr lang="fr-FR" sz="1600" dirty="0"/>
              <a:t> one out of </a:t>
            </a:r>
            <a:r>
              <a:rPr lang="fr-FR" sz="1600" dirty="0" err="1"/>
              <a:t>two</a:t>
            </a:r>
            <a:r>
              <a:rPr lang="fr-FR" sz="1600" dirty="0"/>
              <a:t> people (48.1%) </a:t>
            </a:r>
            <a:r>
              <a:rPr lang="fr-FR" sz="1600" dirty="0" err="1"/>
              <a:t>is</a:t>
            </a:r>
            <a:r>
              <a:rPr lang="fr-FR" sz="1600" dirty="0"/>
              <a:t> </a:t>
            </a:r>
            <a:r>
              <a:rPr lang="fr-FR" sz="1600" dirty="0" err="1"/>
              <a:t>aged</a:t>
            </a:r>
            <a:r>
              <a:rPr lang="fr-FR" sz="1600" dirty="0"/>
              <a:t> </a:t>
            </a:r>
            <a:r>
              <a:rPr lang="fr-FR" sz="1600" dirty="0" err="1"/>
              <a:t>between</a:t>
            </a:r>
            <a:r>
              <a:rPr lang="fr-FR" sz="1600" dirty="0"/>
              <a:t> 18 and 24, </a:t>
            </a:r>
            <a:r>
              <a:rPr lang="fr-FR" sz="1600" dirty="0" err="1"/>
              <a:t>both</a:t>
            </a:r>
            <a:r>
              <a:rPr lang="fr-FR" sz="1600" dirty="0"/>
              <a:t> </a:t>
            </a:r>
            <a:r>
              <a:rPr lang="fr-FR" sz="1600" dirty="0" err="1"/>
              <a:t>among</a:t>
            </a:r>
            <a:r>
              <a:rPr lang="fr-FR" sz="1600" dirty="0"/>
              <a:t> migrants </a:t>
            </a:r>
            <a:r>
              <a:rPr lang="fr-FR" sz="1600" dirty="0" err="1"/>
              <a:t>who</a:t>
            </a:r>
            <a:r>
              <a:rPr lang="fr-FR" sz="1600" dirty="0"/>
              <a:t> are </a:t>
            </a:r>
            <a:r>
              <a:rPr lang="fr-FR" sz="1600" dirty="0" err="1"/>
              <a:t>still</a:t>
            </a:r>
            <a:r>
              <a:rPr lang="fr-FR" sz="1600" dirty="0"/>
              <a:t> in the emergency centers (48.3%) and </a:t>
            </a:r>
            <a:r>
              <a:rPr lang="fr-FR" sz="1600" dirty="0" err="1"/>
              <a:t>those</a:t>
            </a:r>
            <a:r>
              <a:rPr lang="fr-FR" sz="1600" dirty="0"/>
              <a:t> </a:t>
            </a:r>
            <a:r>
              <a:rPr lang="fr-FR" sz="1600" dirty="0" err="1"/>
              <a:t>who</a:t>
            </a:r>
            <a:r>
              <a:rPr lang="fr-FR" sz="1600" dirty="0"/>
              <a:t> have </a:t>
            </a:r>
            <a:r>
              <a:rPr lang="fr-FR" sz="1600" dirty="0" err="1"/>
              <a:t>left</a:t>
            </a:r>
            <a:r>
              <a:rPr lang="fr-FR" sz="1600" dirty="0"/>
              <a:t> (48.0%)</a:t>
            </a:r>
          </a:p>
          <a:p>
            <a:pPr>
              <a:lnSpc>
                <a:spcPct val="100000"/>
              </a:lnSpc>
              <a:spcBef>
                <a:spcPts val="0"/>
              </a:spcBef>
              <a:spcAft>
                <a:spcPts val="600"/>
              </a:spcAft>
              <a:buClrTx/>
              <a:buFont typeface="Arial" panose="020B0604020202020204" pitchFamily="34" charset="0"/>
              <a:buChar char="•"/>
            </a:pPr>
            <a:r>
              <a:rPr lang="fr-FR" sz="1600" dirty="0"/>
              <a:t> A few minors have been </a:t>
            </a:r>
            <a:r>
              <a:rPr lang="fr-FR" sz="1600" dirty="0" err="1"/>
              <a:t>identified</a:t>
            </a:r>
            <a:r>
              <a:rPr lang="fr-FR" sz="1600" dirty="0"/>
              <a:t> (1.4%)</a:t>
            </a:r>
          </a:p>
          <a:p>
            <a:pPr marL="0" indent="0">
              <a:lnSpc>
                <a:spcPct val="100000"/>
              </a:lnSpc>
              <a:spcBef>
                <a:spcPts val="0"/>
              </a:spcBef>
              <a:spcAft>
                <a:spcPts val="600"/>
              </a:spcAft>
              <a:buClrTx/>
              <a:buNone/>
            </a:pPr>
            <a:endParaRPr lang="fr-FR" sz="1800" dirty="0"/>
          </a:p>
        </p:txBody>
      </p:sp>
      <p:graphicFrame>
        <p:nvGraphicFramePr>
          <p:cNvPr id="8" name="Graphique 7">
            <a:extLst>
              <a:ext uri="{FF2B5EF4-FFF2-40B4-BE49-F238E27FC236}">
                <a16:creationId xmlns:a16="http://schemas.microsoft.com/office/drawing/2014/main" id="{010485DF-ABE7-44E3-B128-43FCF1B03211}"/>
              </a:ext>
            </a:extLst>
          </p:cNvPr>
          <p:cNvGraphicFramePr>
            <a:graphicFrameLocks/>
          </p:cNvGraphicFramePr>
          <p:nvPr>
            <p:extLst>
              <p:ext uri="{D42A27DB-BD31-4B8C-83A1-F6EECF244321}">
                <p14:modId xmlns:p14="http://schemas.microsoft.com/office/powerpoint/2010/main" val="3765801152"/>
              </p:ext>
            </p:extLst>
          </p:nvPr>
        </p:nvGraphicFramePr>
        <p:xfrm>
          <a:off x="6409678" y="3457305"/>
          <a:ext cx="4503650" cy="2717034"/>
        </p:xfrm>
        <a:graphic>
          <a:graphicData uri="http://schemas.openxmlformats.org/drawingml/2006/chart">
            <c:chart xmlns:c="http://schemas.openxmlformats.org/drawingml/2006/chart" xmlns:r="http://schemas.openxmlformats.org/officeDocument/2006/relationships" r:id="rId3"/>
          </a:graphicData>
        </a:graphic>
      </p:graphicFrame>
      <p:sp>
        <p:nvSpPr>
          <p:cNvPr id="9" name="ZoneTexte 8">
            <a:extLst>
              <a:ext uri="{FF2B5EF4-FFF2-40B4-BE49-F238E27FC236}">
                <a16:creationId xmlns:a16="http://schemas.microsoft.com/office/drawing/2014/main" id="{0B25A95B-7D09-445D-8EA7-BA8584B3A3BA}"/>
              </a:ext>
            </a:extLst>
          </p:cNvPr>
          <p:cNvSpPr txBox="1"/>
          <p:nvPr/>
        </p:nvSpPr>
        <p:spPr>
          <a:xfrm>
            <a:off x="7209304" y="6330246"/>
            <a:ext cx="3233394" cy="215444"/>
          </a:xfrm>
          <a:prstGeom prst="rect">
            <a:avLst/>
          </a:prstGeom>
          <a:noFill/>
        </p:spPr>
        <p:txBody>
          <a:bodyPr wrap="square" rtlCol="0">
            <a:spAutoFit/>
          </a:bodyPr>
          <a:lstStyle/>
          <a:p>
            <a:r>
              <a:rPr lang="fr-FR" sz="800" dirty="0"/>
              <a:t>Non-</a:t>
            </a:r>
            <a:r>
              <a:rPr lang="fr-FR" sz="800" dirty="0" err="1"/>
              <a:t>response</a:t>
            </a:r>
            <a:r>
              <a:rPr lang="fr-FR" sz="800" dirty="0"/>
              <a:t> : n=780 (5.5%)</a:t>
            </a:r>
          </a:p>
        </p:txBody>
      </p:sp>
    </p:spTree>
    <p:extLst>
      <p:ext uri="{BB962C8B-B14F-4D97-AF65-F5344CB8AC3E}">
        <p14:creationId xmlns:p14="http://schemas.microsoft.com/office/powerpoint/2010/main" val="939204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878BA6-3F90-491E-B0C0-28E85AD62D78}"/>
              </a:ext>
            </a:extLst>
          </p:cNvPr>
          <p:cNvSpPr>
            <a:spLocks noGrp="1"/>
          </p:cNvSpPr>
          <p:nvPr>
            <p:ph type="title"/>
          </p:nvPr>
        </p:nvSpPr>
        <p:spPr>
          <a:xfrm>
            <a:off x="1024127" y="585216"/>
            <a:ext cx="9916015" cy="879600"/>
          </a:xfrm>
        </p:spPr>
        <p:txBody>
          <a:bodyPr>
            <a:normAutofit fontScale="90000"/>
          </a:bodyPr>
          <a:lstStyle/>
          <a:p>
            <a:r>
              <a:rPr lang="fr-FR" sz="4000" dirty="0"/>
              <a:t>CITIZENSHIP of migrants </a:t>
            </a:r>
            <a:r>
              <a:rPr lang="fr-FR" sz="4000" dirty="0" err="1"/>
              <a:t>according</a:t>
            </a:r>
            <a:r>
              <a:rPr lang="fr-FR" sz="4000" dirty="0"/>
              <a:t> to </a:t>
            </a:r>
            <a:r>
              <a:rPr lang="fr-FR" sz="4000" dirty="0" err="1"/>
              <a:t>their</a:t>
            </a:r>
            <a:r>
              <a:rPr lang="fr-FR" sz="4000" dirty="0"/>
              <a:t> accommodation </a:t>
            </a:r>
            <a:r>
              <a:rPr lang="fr-FR" sz="4000" dirty="0" err="1"/>
              <a:t>status</a:t>
            </a:r>
            <a:r>
              <a:rPr lang="fr-FR" sz="4000" dirty="0"/>
              <a:t> in </a:t>
            </a:r>
            <a:r>
              <a:rPr lang="fr-FR" sz="4000" dirty="0" err="1"/>
              <a:t>july</a:t>
            </a:r>
            <a:r>
              <a:rPr lang="fr-FR" sz="4000" dirty="0"/>
              <a:t> 2017 </a:t>
            </a:r>
          </a:p>
        </p:txBody>
      </p:sp>
      <p:sp>
        <p:nvSpPr>
          <p:cNvPr id="3" name="Espace réservé du contenu 2">
            <a:extLst>
              <a:ext uri="{FF2B5EF4-FFF2-40B4-BE49-F238E27FC236}">
                <a16:creationId xmlns:a16="http://schemas.microsoft.com/office/drawing/2014/main" id="{B1A616C5-A815-4876-8161-D2A15CDF00E3}"/>
              </a:ext>
            </a:extLst>
          </p:cNvPr>
          <p:cNvSpPr>
            <a:spLocks noGrp="1"/>
          </p:cNvSpPr>
          <p:nvPr>
            <p:ph idx="1"/>
          </p:nvPr>
        </p:nvSpPr>
        <p:spPr>
          <a:xfrm>
            <a:off x="1024127" y="1643926"/>
            <a:ext cx="4038067" cy="4807968"/>
          </a:xfrm>
        </p:spPr>
        <p:txBody>
          <a:bodyPr/>
          <a:lstStyle/>
          <a:p>
            <a:pPr>
              <a:lnSpc>
                <a:spcPct val="100000"/>
              </a:lnSpc>
              <a:spcBef>
                <a:spcPts val="0"/>
              </a:spcBef>
              <a:spcAft>
                <a:spcPts val="600"/>
              </a:spcAft>
              <a:buClrTx/>
              <a:buFont typeface="Arial" panose="020B0604020202020204" pitchFamily="34" charset="0"/>
              <a:buChar char="•"/>
            </a:pPr>
            <a:r>
              <a:rPr lang="fr-FR" sz="1600" dirty="0"/>
              <a:t> A large part of migrants are </a:t>
            </a:r>
            <a:r>
              <a:rPr lang="fr-FR" sz="1600" dirty="0" err="1"/>
              <a:t>Sudan</a:t>
            </a:r>
            <a:r>
              <a:rPr lang="fr-FR" sz="1600" dirty="0"/>
              <a:t> </a:t>
            </a:r>
            <a:r>
              <a:rPr lang="fr-FR" sz="1600" dirty="0" err="1"/>
              <a:t>nationals</a:t>
            </a:r>
            <a:r>
              <a:rPr lang="fr-FR" sz="1600" dirty="0"/>
              <a:t> (48.1%), </a:t>
            </a:r>
            <a:r>
              <a:rPr lang="fr-FR" sz="1600" dirty="0" err="1"/>
              <a:t>followed</a:t>
            </a:r>
            <a:r>
              <a:rPr lang="fr-FR" sz="1600" dirty="0"/>
              <a:t> by Afghans (29.9%)</a:t>
            </a:r>
          </a:p>
          <a:p>
            <a:pPr>
              <a:lnSpc>
                <a:spcPct val="100000"/>
              </a:lnSpc>
              <a:spcBef>
                <a:spcPts val="0"/>
              </a:spcBef>
              <a:spcAft>
                <a:spcPts val="600"/>
              </a:spcAft>
              <a:buClrTx/>
              <a:buFont typeface="Arial" panose="020B0604020202020204" pitchFamily="34" charset="0"/>
              <a:buChar char="•"/>
            </a:pPr>
            <a:r>
              <a:rPr lang="fr-FR" sz="1600" dirty="0"/>
              <a:t>Distributions of </a:t>
            </a:r>
            <a:r>
              <a:rPr lang="fr-FR" sz="1600" dirty="0" err="1"/>
              <a:t>citizenships</a:t>
            </a:r>
            <a:r>
              <a:rPr lang="fr-FR" sz="1600" dirty="0"/>
              <a:t> </a:t>
            </a:r>
            <a:r>
              <a:rPr lang="fr-FR" sz="1600" dirty="0" err="1"/>
              <a:t>among</a:t>
            </a:r>
            <a:r>
              <a:rPr lang="fr-FR" sz="1600" dirty="0"/>
              <a:t> migrants </a:t>
            </a:r>
            <a:r>
              <a:rPr lang="fr-FR" sz="1600" dirty="0" err="1"/>
              <a:t>who</a:t>
            </a:r>
            <a:r>
              <a:rPr lang="fr-FR" sz="1600" dirty="0"/>
              <a:t> are </a:t>
            </a:r>
            <a:r>
              <a:rPr lang="fr-FR" sz="1600" dirty="0" err="1"/>
              <a:t>still</a:t>
            </a:r>
            <a:r>
              <a:rPr lang="fr-FR" sz="1600" dirty="0"/>
              <a:t> in accommodation </a:t>
            </a:r>
            <a:r>
              <a:rPr lang="fr-FR" sz="1600" dirty="0" err="1"/>
              <a:t>facilities</a:t>
            </a:r>
            <a:r>
              <a:rPr lang="fr-FR" sz="1600" dirty="0"/>
              <a:t> and the </a:t>
            </a:r>
            <a:r>
              <a:rPr lang="fr-FR" sz="1600" dirty="0" err="1"/>
              <a:t>ones</a:t>
            </a:r>
            <a:r>
              <a:rPr lang="fr-FR" sz="1600" dirty="0"/>
              <a:t> </a:t>
            </a:r>
            <a:r>
              <a:rPr lang="fr-FR" sz="1600" dirty="0" err="1"/>
              <a:t>who</a:t>
            </a:r>
            <a:r>
              <a:rPr lang="fr-FR" sz="1600" dirty="0"/>
              <a:t> have </a:t>
            </a:r>
            <a:r>
              <a:rPr lang="fr-FR" sz="1600" dirty="0" err="1"/>
              <a:t>left</a:t>
            </a:r>
            <a:r>
              <a:rPr lang="fr-FR" sz="1600" dirty="0"/>
              <a:t> </a:t>
            </a:r>
            <a:r>
              <a:rPr lang="fr-FR" sz="1600" dirty="0" err="1"/>
              <a:t>appears</a:t>
            </a:r>
            <a:r>
              <a:rPr lang="fr-FR" sz="1600" dirty="0"/>
              <a:t> to </a:t>
            </a:r>
            <a:r>
              <a:rPr lang="fr-FR" sz="1600" dirty="0" err="1"/>
              <a:t>be</a:t>
            </a:r>
            <a:r>
              <a:rPr lang="fr-FR" sz="1600" dirty="0"/>
              <a:t> </a:t>
            </a:r>
            <a:r>
              <a:rPr lang="fr-FR" sz="1600" dirty="0" err="1"/>
              <a:t>similar</a:t>
            </a:r>
            <a:endParaRPr lang="fr-FR" sz="1600" dirty="0"/>
          </a:p>
          <a:p>
            <a:pPr marL="0" indent="0">
              <a:lnSpc>
                <a:spcPct val="100000"/>
              </a:lnSpc>
              <a:spcBef>
                <a:spcPts val="0"/>
              </a:spcBef>
              <a:spcAft>
                <a:spcPts val="600"/>
              </a:spcAft>
              <a:buClrTx/>
              <a:buNone/>
            </a:pPr>
            <a:endParaRPr lang="fr-FR" sz="1600" dirty="0"/>
          </a:p>
          <a:p>
            <a:pPr marL="0" indent="0">
              <a:buClrTx/>
              <a:buNone/>
            </a:pPr>
            <a:endParaRPr lang="fr-FR" dirty="0"/>
          </a:p>
        </p:txBody>
      </p:sp>
      <p:sp>
        <p:nvSpPr>
          <p:cNvPr id="11" name="ZoneTexte 10">
            <a:extLst>
              <a:ext uri="{FF2B5EF4-FFF2-40B4-BE49-F238E27FC236}">
                <a16:creationId xmlns:a16="http://schemas.microsoft.com/office/drawing/2014/main" id="{F937A5A6-0EA3-41A8-AEAA-DE1FAF6E5750}"/>
              </a:ext>
            </a:extLst>
          </p:cNvPr>
          <p:cNvSpPr txBox="1"/>
          <p:nvPr/>
        </p:nvSpPr>
        <p:spPr>
          <a:xfrm>
            <a:off x="5884164" y="6272784"/>
            <a:ext cx="3233394" cy="492443"/>
          </a:xfrm>
          <a:prstGeom prst="rect">
            <a:avLst/>
          </a:prstGeom>
          <a:noFill/>
        </p:spPr>
        <p:txBody>
          <a:bodyPr wrap="square" rtlCol="0">
            <a:spAutoFit/>
          </a:bodyPr>
          <a:lstStyle/>
          <a:p>
            <a:r>
              <a:rPr lang="fr-FR" sz="800" dirty="0"/>
              <a:t>Non-</a:t>
            </a:r>
            <a:r>
              <a:rPr lang="fr-FR" sz="800" dirty="0" err="1"/>
              <a:t>response</a:t>
            </a:r>
            <a:r>
              <a:rPr lang="fr-FR" sz="800" dirty="0"/>
              <a:t> : n=673 (4.7%)</a:t>
            </a:r>
          </a:p>
          <a:p>
            <a:endParaRPr lang="fr-FR" dirty="0"/>
          </a:p>
        </p:txBody>
      </p:sp>
      <p:graphicFrame>
        <p:nvGraphicFramePr>
          <p:cNvPr id="7" name="Graphique 6">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2557646325"/>
              </p:ext>
            </p:extLst>
          </p:nvPr>
        </p:nvGraphicFramePr>
        <p:xfrm>
          <a:off x="5539686" y="1643926"/>
          <a:ext cx="5628187" cy="46288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9044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878BA6-3F90-491E-B0C0-28E85AD62D78}"/>
              </a:ext>
            </a:extLst>
          </p:cNvPr>
          <p:cNvSpPr>
            <a:spLocks noGrp="1"/>
          </p:cNvSpPr>
          <p:nvPr>
            <p:ph type="title"/>
          </p:nvPr>
        </p:nvSpPr>
        <p:spPr>
          <a:xfrm>
            <a:off x="1024127" y="585216"/>
            <a:ext cx="10165489" cy="879600"/>
          </a:xfrm>
        </p:spPr>
        <p:txBody>
          <a:bodyPr>
            <a:noAutofit/>
          </a:bodyPr>
          <a:lstStyle/>
          <a:p>
            <a:r>
              <a:rPr lang="fr-FR" sz="2800" dirty="0"/>
              <a:t>MIGRANTS NO LONGER IN EMERGENCY ACCOMMODATIONS BY JULY, 2017- STATUS</a:t>
            </a:r>
          </a:p>
        </p:txBody>
      </p:sp>
      <p:sp>
        <p:nvSpPr>
          <p:cNvPr id="3" name="Espace réservé du contenu 2">
            <a:extLst>
              <a:ext uri="{FF2B5EF4-FFF2-40B4-BE49-F238E27FC236}">
                <a16:creationId xmlns:a16="http://schemas.microsoft.com/office/drawing/2014/main" id="{8672F7C0-7992-4C72-A1CB-8E26072E44A5}"/>
              </a:ext>
            </a:extLst>
          </p:cNvPr>
          <p:cNvSpPr>
            <a:spLocks noGrp="1"/>
          </p:cNvSpPr>
          <p:nvPr>
            <p:ph idx="1"/>
          </p:nvPr>
        </p:nvSpPr>
        <p:spPr>
          <a:xfrm>
            <a:off x="1024128" y="1734532"/>
            <a:ext cx="9720073" cy="4574828"/>
          </a:xfrm>
        </p:spPr>
        <p:txBody>
          <a:bodyPr/>
          <a:lstStyle/>
          <a:p>
            <a:r>
              <a:rPr lang="fr-FR" sz="1800" dirty="0" err="1"/>
              <a:t>Among</a:t>
            </a:r>
            <a:r>
              <a:rPr lang="fr-FR" sz="1800" dirty="0"/>
              <a:t> people </a:t>
            </a:r>
            <a:r>
              <a:rPr lang="fr-FR" sz="1800" dirty="0" err="1"/>
              <a:t>who</a:t>
            </a:r>
            <a:r>
              <a:rPr lang="fr-FR" sz="1800" dirty="0"/>
              <a:t> are no longer in emergency accommodations by July 2017 (n=9,533):</a:t>
            </a:r>
          </a:p>
          <a:p>
            <a:pPr marL="742950" lvl="1" indent="-285750">
              <a:buFont typeface="Arial" panose="020B0604020202020204" pitchFamily="34" charset="0"/>
              <a:buChar char="•"/>
            </a:pPr>
            <a:r>
              <a:rPr lang="fr-FR" dirty="0"/>
              <a:t>47.2 % have been </a:t>
            </a:r>
            <a:r>
              <a:rPr lang="fr-FR" dirty="0" err="1"/>
              <a:t>lost</a:t>
            </a:r>
            <a:r>
              <a:rPr lang="fr-FR" dirty="0"/>
              <a:t> to follow-up</a:t>
            </a:r>
          </a:p>
          <a:p>
            <a:pPr marL="742950" lvl="1" indent="-285750">
              <a:buFont typeface="Arial" panose="020B0604020202020204" pitchFamily="34" charset="0"/>
              <a:buChar char="•"/>
            </a:pPr>
            <a:r>
              <a:rPr lang="fr-FR" dirty="0"/>
              <a:t>52.8 % have been </a:t>
            </a:r>
            <a:r>
              <a:rPr lang="fr-FR" dirty="0" err="1"/>
              <a:t>directed</a:t>
            </a:r>
            <a:r>
              <a:rPr lang="fr-FR" dirty="0"/>
              <a:t> to </a:t>
            </a:r>
            <a:r>
              <a:rPr lang="fr-FR" dirty="0" err="1"/>
              <a:t>regular</a:t>
            </a:r>
            <a:r>
              <a:rPr lang="fr-FR" dirty="0"/>
              <a:t> </a:t>
            </a:r>
            <a:r>
              <a:rPr lang="fr-FR" dirty="0" err="1"/>
              <a:t>facilities</a:t>
            </a:r>
            <a:r>
              <a:rPr lang="fr-FR" dirty="0"/>
              <a:t> (85.4%) or </a:t>
            </a:r>
            <a:r>
              <a:rPr lang="fr-FR" dirty="0" err="1"/>
              <a:t>granted</a:t>
            </a:r>
            <a:r>
              <a:rPr lang="fr-FR" dirty="0"/>
              <a:t> </a:t>
            </a:r>
            <a:r>
              <a:rPr lang="fr-FR" dirty="0" err="1"/>
              <a:t>asylum</a:t>
            </a:r>
            <a:r>
              <a:rPr lang="fr-FR" dirty="0"/>
              <a:t> (14.6%)</a:t>
            </a:r>
          </a:p>
          <a:p>
            <a:endParaRPr lang="fr-FR" dirty="0"/>
          </a:p>
        </p:txBody>
      </p:sp>
      <p:graphicFrame>
        <p:nvGraphicFramePr>
          <p:cNvPr id="6" name="Graphique 5">
            <a:extLst>
              <a:ext uri="{FF2B5EF4-FFF2-40B4-BE49-F238E27FC236}">
                <a16:creationId xmlns:a16="http://schemas.microsoft.com/office/drawing/2014/main" id="{0019F1FB-FB81-4F09-B772-6839C7FC6405}"/>
              </a:ext>
            </a:extLst>
          </p:cNvPr>
          <p:cNvGraphicFramePr>
            <a:graphicFrameLocks/>
          </p:cNvGraphicFramePr>
          <p:nvPr>
            <p:extLst>
              <p:ext uri="{D42A27DB-BD31-4B8C-83A1-F6EECF244321}">
                <p14:modId xmlns:p14="http://schemas.microsoft.com/office/powerpoint/2010/main" val="1923431077"/>
              </p:ext>
            </p:extLst>
          </p:nvPr>
        </p:nvGraphicFramePr>
        <p:xfrm>
          <a:off x="6595875" y="3062799"/>
          <a:ext cx="496062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a:extLst>
              <a:ext uri="{FF2B5EF4-FFF2-40B4-BE49-F238E27FC236}">
                <a16:creationId xmlns:a16="http://schemas.microsoft.com/office/drawing/2014/main" id="{4CE934C3-8E3D-4950-A3EB-83F2A8680E7A}"/>
              </a:ext>
            </a:extLst>
          </p:cNvPr>
          <p:cNvGraphicFramePr>
            <a:graphicFrameLocks/>
          </p:cNvGraphicFramePr>
          <p:nvPr>
            <p:extLst>
              <p:ext uri="{D42A27DB-BD31-4B8C-83A1-F6EECF244321}">
                <p14:modId xmlns:p14="http://schemas.microsoft.com/office/powerpoint/2010/main" val="3340486919"/>
              </p:ext>
            </p:extLst>
          </p:nvPr>
        </p:nvGraphicFramePr>
        <p:xfrm>
          <a:off x="1211581" y="3062799"/>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378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878BA6-3F90-491E-B0C0-28E85AD62D78}"/>
              </a:ext>
            </a:extLst>
          </p:cNvPr>
          <p:cNvSpPr>
            <a:spLocks noGrp="1"/>
          </p:cNvSpPr>
          <p:nvPr>
            <p:ph type="title"/>
          </p:nvPr>
        </p:nvSpPr>
        <p:spPr>
          <a:xfrm>
            <a:off x="1024128" y="585216"/>
            <a:ext cx="9967526" cy="879600"/>
          </a:xfrm>
        </p:spPr>
        <p:txBody>
          <a:bodyPr>
            <a:noAutofit/>
          </a:bodyPr>
          <a:lstStyle/>
          <a:p>
            <a:r>
              <a:rPr lang="fr-FR" sz="2800" dirty="0"/>
              <a:t>MIGRANTS NO LONGER IN EMERGENCY ACCOMMODATIONS BY JULY, 2017- By GENDER and </a:t>
            </a:r>
            <a:r>
              <a:rPr lang="fr-FR" sz="2800" dirty="0" err="1"/>
              <a:t>age</a:t>
            </a:r>
            <a:endParaRPr lang="fr-FR" sz="2800" dirty="0"/>
          </a:p>
        </p:txBody>
      </p:sp>
      <p:sp>
        <p:nvSpPr>
          <p:cNvPr id="9" name="Espace réservé du contenu 8">
            <a:extLst>
              <a:ext uri="{FF2B5EF4-FFF2-40B4-BE49-F238E27FC236}">
                <a16:creationId xmlns:a16="http://schemas.microsoft.com/office/drawing/2014/main" id="{4A007BD2-E418-496C-A927-DFFBC47EB576}"/>
              </a:ext>
            </a:extLst>
          </p:cNvPr>
          <p:cNvSpPr>
            <a:spLocks noGrp="1"/>
          </p:cNvSpPr>
          <p:nvPr>
            <p:ph idx="1"/>
          </p:nvPr>
        </p:nvSpPr>
        <p:spPr>
          <a:xfrm>
            <a:off x="1024128" y="1621410"/>
            <a:ext cx="4568804" cy="1876392"/>
          </a:xfrm>
        </p:spPr>
        <p:txBody>
          <a:bodyPr>
            <a:normAutofit/>
          </a:bodyPr>
          <a:lstStyle/>
          <a:p>
            <a:pPr>
              <a:buClrTx/>
              <a:buFont typeface="Arial" panose="020B0604020202020204" pitchFamily="34" charset="0"/>
              <a:buChar char="•"/>
            </a:pPr>
            <a:r>
              <a:rPr lang="fr-FR" sz="1800" dirty="0"/>
              <a:t> Migrants no longer in emergency </a:t>
            </a:r>
            <a:r>
              <a:rPr lang="fr-FR" sz="1800" dirty="0" err="1"/>
              <a:t>facilities</a:t>
            </a:r>
            <a:r>
              <a:rPr lang="fr-FR" sz="1800" dirty="0"/>
              <a:t> are </a:t>
            </a:r>
            <a:r>
              <a:rPr lang="fr-FR" sz="1800" dirty="0" err="1"/>
              <a:t>almost</a:t>
            </a:r>
            <a:r>
              <a:rPr lang="fr-FR" sz="1800" dirty="0"/>
              <a:t> </a:t>
            </a:r>
            <a:r>
              <a:rPr lang="fr-FR" sz="1800" dirty="0" err="1"/>
              <a:t>exclusively</a:t>
            </a:r>
            <a:r>
              <a:rPr lang="fr-FR" sz="1800" dirty="0"/>
              <a:t> men (95.7%), </a:t>
            </a:r>
            <a:r>
              <a:rPr lang="fr-FR" sz="1800" dirty="0" err="1"/>
              <a:t>either</a:t>
            </a:r>
            <a:r>
              <a:rPr lang="fr-FR" sz="1800" dirty="0"/>
              <a:t> </a:t>
            </a:r>
            <a:r>
              <a:rPr lang="fr-FR" sz="1800" dirty="0" err="1"/>
              <a:t>among</a:t>
            </a:r>
            <a:r>
              <a:rPr lang="fr-FR" sz="1800" dirty="0"/>
              <a:t> the </a:t>
            </a:r>
            <a:r>
              <a:rPr lang="fr-FR" sz="1800" dirty="0" err="1"/>
              <a:t>ones</a:t>
            </a:r>
            <a:r>
              <a:rPr lang="fr-FR" sz="1800" dirty="0"/>
              <a:t> </a:t>
            </a:r>
            <a:r>
              <a:rPr lang="fr-FR" sz="1800" dirty="0" err="1"/>
              <a:t>who</a:t>
            </a:r>
            <a:r>
              <a:rPr lang="fr-FR" sz="1800" dirty="0"/>
              <a:t> have </a:t>
            </a:r>
            <a:r>
              <a:rPr lang="fr-FR" sz="1800" dirty="0" err="1"/>
              <a:t>left</a:t>
            </a:r>
            <a:r>
              <a:rPr lang="fr-FR" sz="1800" dirty="0"/>
              <a:t> </a:t>
            </a:r>
            <a:r>
              <a:rPr lang="fr-FR" sz="1800" dirty="0" err="1"/>
              <a:t>before</a:t>
            </a:r>
            <a:r>
              <a:rPr lang="fr-FR" sz="1800" dirty="0"/>
              <a:t> the end of the administrative process (94.9%) and </a:t>
            </a:r>
            <a:r>
              <a:rPr lang="fr-FR" sz="1800" dirty="0" err="1"/>
              <a:t>persons</a:t>
            </a:r>
            <a:r>
              <a:rPr lang="fr-FR" sz="1800" dirty="0"/>
              <a:t> </a:t>
            </a:r>
            <a:r>
              <a:rPr lang="fr-FR" sz="1800" dirty="0" err="1"/>
              <a:t>who</a:t>
            </a:r>
            <a:r>
              <a:rPr lang="fr-FR" sz="1800" dirty="0"/>
              <a:t> have been </a:t>
            </a:r>
            <a:r>
              <a:rPr lang="fr-FR" sz="1800" dirty="0" err="1"/>
              <a:t>directed</a:t>
            </a:r>
            <a:r>
              <a:rPr lang="fr-FR" sz="1800" dirty="0"/>
              <a:t> to </a:t>
            </a:r>
            <a:r>
              <a:rPr lang="fr-FR" sz="1800" dirty="0" err="1"/>
              <a:t>regular</a:t>
            </a:r>
            <a:r>
              <a:rPr lang="fr-FR" sz="1800" dirty="0"/>
              <a:t> facilites or </a:t>
            </a:r>
            <a:r>
              <a:rPr lang="fr-FR" sz="1800" dirty="0" err="1"/>
              <a:t>granted</a:t>
            </a:r>
            <a:r>
              <a:rPr lang="fr-FR" sz="1800" dirty="0"/>
              <a:t> </a:t>
            </a:r>
            <a:r>
              <a:rPr lang="fr-FR" sz="1800" dirty="0" err="1"/>
              <a:t>asylum</a:t>
            </a:r>
            <a:r>
              <a:rPr lang="fr-FR" sz="1800" dirty="0"/>
              <a:t> (96.4%)</a:t>
            </a:r>
          </a:p>
          <a:p>
            <a:pPr>
              <a:buClrTx/>
              <a:buFont typeface="Arial" panose="020B0604020202020204" pitchFamily="34" charset="0"/>
              <a:buChar char="•"/>
            </a:pPr>
            <a:endParaRPr lang="fr-FR" sz="1800" dirty="0"/>
          </a:p>
        </p:txBody>
      </p:sp>
      <p:sp>
        <p:nvSpPr>
          <p:cNvPr id="8" name="ZoneTexte 7">
            <a:extLst>
              <a:ext uri="{FF2B5EF4-FFF2-40B4-BE49-F238E27FC236}">
                <a16:creationId xmlns:a16="http://schemas.microsoft.com/office/drawing/2014/main" id="{577758B8-0005-4A11-A17D-3338298BB75C}"/>
              </a:ext>
            </a:extLst>
          </p:cNvPr>
          <p:cNvSpPr txBox="1"/>
          <p:nvPr/>
        </p:nvSpPr>
        <p:spPr>
          <a:xfrm>
            <a:off x="1024128" y="6251300"/>
            <a:ext cx="3233394" cy="523220"/>
          </a:xfrm>
          <a:prstGeom prst="rect">
            <a:avLst/>
          </a:prstGeom>
          <a:noFill/>
        </p:spPr>
        <p:txBody>
          <a:bodyPr wrap="square" rtlCol="0">
            <a:spAutoFit/>
          </a:bodyPr>
          <a:lstStyle/>
          <a:p>
            <a:r>
              <a:rPr lang="fr-FR" sz="1000" dirty="0"/>
              <a:t>Non-</a:t>
            </a:r>
            <a:r>
              <a:rPr lang="fr-FR" sz="1000" dirty="0" err="1"/>
              <a:t>response</a:t>
            </a:r>
            <a:r>
              <a:rPr lang="fr-FR" sz="1000" dirty="0"/>
              <a:t> : n=70 (0.7%)</a:t>
            </a:r>
          </a:p>
          <a:p>
            <a:endParaRPr lang="fr-FR" dirty="0"/>
          </a:p>
        </p:txBody>
      </p:sp>
      <p:graphicFrame>
        <p:nvGraphicFramePr>
          <p:cNvPr id="6" name="Graphique 5">
            <a:extLst>
              <a:ext uri="{FF2B5EF4-FFF2-40B4-BE49-F238E27FC236}">
                <a16:creationId xmlns:a16="http://schemas.microsoft.com/office/drawing/2014/main" id="{DF273A12-A7B2-4D48-86B0-6A032F26B16D}"/>
              </a:ext>
            </a:extLst>
          </p:cNvPr>
          <p:cNvGraphicFramePr>
            <a:graphicFrameLocks/>
          </p:cNvGraphicFramePr>
          <p:nvPr>
            <p:extLst>
              <p:ext uri="{D42A27DB-BD31-4B8C-83A1-F6EECF244321}">
                <p14:modId xmlns:p14="http://schemas.microsoft.com/office/powerpoint/2010/main" val="4058752954"/>
              </p:ext>
            </p:extLst>
          </p:nvPr>
        </p:nvGraphicFramePr>
        <p:xfrm>
          <a:off x="908718" y="3583984"/>
          <a:ext cx="4409006" cy="2688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Graphique 9">
            <a:extLst>
              <a:ext uri="{FF2B5EF4-FFF2-40B4-BE49-F238E27FC236}">
                <a16:creationId xmlns:a16="http://schemas.microsoft.com/office/drawing/2014/main" id="{38A4EBAC-1DF3-40CD-9DC0-CE01EEDC6DF8}"/>
              </a:ext>
            </a:extLst>
          </p:cNvPr>
          <p:cNvGraphicFramePr>
            <a:graphicFrameLocks/>
          </p:cNvGraphicFramePr>
          <p:nvPr>
            <p:extLst>
              <p:ext uri="{D42A27DB-BD31-4B8C-83A1-F6EECF244321}">
                <p14:modId xmlns:p14="http://schemas.microsoft.com/office/powerpoint/2010/main" val="2545368430"/>
              </p:ext>
            </p:extLst>
          </p:nvPr>
        </p:nvGraphicFramePr>
        <p:xfrm>
          <a:off x="6436311" y="3495955"/>
          <a:ext cx="5050804" cy="26888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a:extLst>
              <a:ext uri="{FF2B5EF4-FFF2-40B4-BE49-F238E27FC236}">
                <a16:creationId xmlns:a16="http://schemas.microsoft.com/office/drawing/2014/main" id="{BF84469A-9950-452D-92DA-24A9CCD22DF4}"/>
              </a:ext>
            </a:extLst>
          </p:cNvPr>
          <p:cNvSpPr/>
          <p:nvPr/>
        </p:nvSpPr>
        <p:spPr>
          <a:xfrm>
            <a:off x="6907235" y="6283584"/>
            <a:ext cx="1717137" cy="246221"/>
          </a:xfrm>
          <a:prstGeom prst="rect">
            <a:avLst/>
          </a:prstGeom>
        </p:spPr>
        <p:txBody>
          <a:bodyPr wrap="none">
            <a:spAutoFit/>
          </a:bodyPr>
          <a:lstStyle/>
          <a:p>
            <a:r>
              <a:rPr lang="fr-FR" sz="1000" dirty="0"/>
              <a:t>Non-</a:t>
            </a:r>
            <a:r>
              <a:rPr lang="fr-FR" sz="1000" dirty="0" err="1"/>
              <a:t>response</a:t>
            </a:r>
            <a:r>
              <a:rPr lang="fr-FR" sz="1000" dirty="0"/>
              <a:t> : n=630 (6.6%)</a:t>
            </a:r>
          </a:p>
        </p:txBody>
      </p:sp>
      <p:sp>
        <p:nvSpPr>
          <p:cNvPr id="11" name="Espace réservé du contenu 8">
            <a:extLst>
              <a:ext uri="{FF2B5EF4-FFF2-40B4-BE49-F238E27FC236}">
                <a16:creationId xmlns:a16="http://schemas.microsoft.com/office/drawing/2014/main" id="{52F1072B-C64F-4F88-837D-9171C22CFDE3}"/>
              </a:ext>
            </a:extLst>
          </p:cNvPr>
          <p:cNvSpPr txBox="1">
            <a:spLocks/>
          </p:cNvSpPr>
          <p:nvPr/>
        </p:nvSpPr>
        <p:spPr>
          <a:xfrm>
            <a:off x="6436311" y="1686756"/>
            <a:ext cx="4731561" cy="1587259"/>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spcBef>
                <a:spcPts val="0"/>
              </a:spcBef>
              <a:spcAft>
                <a:spcPts val="600"/>
              </a:spcAft>
              <a:buClrTx/>
              <a:buFont typeface="Arial" panose="020B0604020202020204" pitchFamily="34" charset="0"/>
              <a:buChar char="•"/>
            </a:pPr>
            <a:r>
              <a:rPr lang="fr-FR" sz="1800" dirty="0"/>
              <a:t> Migrants </a:t>
            </a:r>
            <a:r>
              <a:rPr lang="fr-FR" sz="1800" dirty="0" err="1"/>
              <a:t>who</a:t>
            </a:r>
            <a:r>
              <a:rPr lang="fr-FR" sz="1800" dirty="0"/>
              <a:t> have been </a:t>
            </a:r>
            <a:r>
              <a:rPr lang="fr-FR" sz="1800" dirty="0" err="1"/>
              <a:t>directed</a:t>
            </a:r>
            <a:r>
              <a:rPr lang="fr-FR" sz="1800" dirty="0"/>
              <a:t> to </a:t>
            </a:r>
            <a:r>
              <a:rPr lang="fr-FR" sz="1800" dirty="0" err="1"/>
              <a:t>regular</a:t>
            </a:r>
            <a:r>
              <a:rPr lang="fr-FR" sz="1800" dirty="0"/>
              <a:t> </a:t>
            </a:r>
            <a:r>
              <a:rPr lang="fr-FR" sz="1800" dirty="0" err="1"/>
              <a:t>facilities</a:t>
            </a:r>
            <a:r>
              <a:rPr lang="fr-FR" sz="1800" dirty="0"/>
              <a:t> or </a:t>
            </a:r>
            <a:r>
              <a:rPr lang="fr-FR" sz="1800" dirty="0" err="1"/>
              <a:t>granted</a:t>
            </a:r>
            <a:r>
              <a:rPr lang="fr-FR" sz="1800" dirty="0"/>
              <a:t> </a:t>
            </a:r>
            <a:r>
              <a:rPr lang="fr-FR" sz="1800" dirty="0" err="1"/>
              <a:t>asylum</a:t>
            </a:r>
            <a:r>
              <a:rPr lang="fr-FR" sz="1800" dirty="0"/>
              <a:t> are more </a:t>
            </a:r>
            <a:r>
              <a:rPr lang="fr-FR" sz="1800" dirty="0" err="1"/>
              <a:t>frequently</a:t>
            </a:r>
            <a:r>
              <a:rPr lang="fr-FR" sz="1800" dirty="0"/>
              <a:t> </a:t>
            </a:r>
            <a:r>
              <a:rPr lang="fr-FR" sz="1800" dirty="0" err="1"/>
              <a:t>aged</a:t>
            </a:r>
            <a:r>
              <a:rPr lang="fr-FR" sz="1800" dirty="0"/>
              <a:t> </a:t>
            </a:r>
            <a:r>
              <a:rPr lang="fr-FR" sz="1800" dirty="0" err="1"/>
              <a:t>under</a:t>
            </a:r>
            <a:r>
              <a:rPr lang="fr-FR" sz="1800" dirty="0"/>
              <a:t> 25 </a:t>
            </a:r>
            <a:r>
              <a:rPr lang="fr-FR" sz="1800" dirty="0" err="1"/>
              <a:t>than</a:t>
            </a:r>
            <a:r>
              <a:rPr lang="fr-FR" sz="1800" dirty="0"/>
              <a:t> migrants </a:t>
            </a:r>
            <a:r>
              <a:rPr lang="fr-FR" sz="1800" dirty="0" err="1"/>
              <a:t>who</a:t>
            </a:r>
            <a:r>
              <a:rPr lang="fr-FR" sz="1800" dirty="0"/>
              <a:t> have </a:t>
            </a:r>
            <a:r>
              <a:rPr lang="fr-FR" sz="1800" dirty="0" err="1"/>
              <a:t>left</a:t>
            </a:r>
            <a:r>
              <a:rPr lang="fr-FR" sz="1800" dirty="0"/>
              <a:t> the emergency accommodations </a:t>
            </a:r>
            <a:r>
              <a:rPr lang="fr-FR" sz="1800" dirty="0" err="1"/>
              <a:t>before</a:t>
            </a:r>
            <a:r>
              <a:rPr lang="fr-FR" sz="1800" dirty="0"/>
              <a:t> the end of </a:t>
            </a:r>
            <a:r>
              <a:rPr lang="fr-FR" sz="1800" dirty="0" err="1"/>
              <a:t>their</a:t>
            </a:r>
            <a:r>
              <a:rPr lang="fr-FR" sz="1800" dirty="0"/>
              <a:t> administrative process (52.1 % </a:t>
            </a:r>
            <a:r>
              <a:rPr lang="fr-FR" sz="1800" dirty="0" err="1"/>
              <a:t>against</a:t>
            </a:r>
            <a:r>
              <a:rPr lang="fr-FR" sz="1800" dirty="0"/>
              <a:t> 46.9 %)</a:t>
            </a:r>
          </a:p>
        </p:txBody>
      </p:sp>
    </p:spTree>
    <p:extLst>
      <p:ext uri="{BB962C8B-B14F-4D97-AF65-F5344CB8AC3E}">
        <p14:creationId xmlns:p14="http://schemas.microsoft.com/office/powerpoint/2010/main" val="26577234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3533</TotalTime>
  <Words>2906</Words>
  <Application>Microsoft Office PowerPoint</Application>
  <PresentationFormat>Szélesvásznú</PresentationFormat>
  <Paragraphs>910</Paragraphs>
  <Slides>18</Slides>
  <Notes>0</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18</vt:i4>
      </vt:variant>
    </vt:vector>
  </HeadingPairs>
  <TitlesOfParts>
    <vt:vector size="24" baseType="lpstr">
      <vt:lpstr>Arial</vt:lpstr>
      <vt:lpstr>Calibri</vt:lpstr>
      <vt:lpstr>Tw Cen MT</vt:lpstr>
      <vt:lpstr>Tw Cen MT Condensed</vt:lpstr>
      <vt:lpstr>Wingdings 3</vt:lpstr>
      <vt:lpstr>Intégral</vt:lpstr>
      <vt:lpstr>PowerPoint-bemutató</vt:lpstr>
      <vt:lpstr>INTRODUCTION</vt:lpstr>
      <vt:lpstr>DATA : SOURCE, contents and limits</vt:lpstr>
      <vt:lpstr>METHOD</vt:lpstr>
      <vt:lpstr>Are migrants still sheltered or have they already left ? Status in july 2017 ?</vt:lpstr>
      <vt:lpstr>gender and age of migrants according to their accommodation status in july 2017</vt:lpstr>
      <vt:lpstr>CITIZENSHIP of migrants according to their accommodation status in july 2017 </vt:lpstr>
      <vt:lpstr>MIGRANTS NO LONGER IN EMERGENCY ACCOMMODATIONS BY JULY, 2017- STATUS</vt:lpstr>
      <vt:lpstr>MIGRANTS NO LONGER IN EMERGENCY ACCOMMODATIONS BY JULY, 2017- By GENDER and age</vt:lpstr>
      <vt:lpstr>MIGRANTS NO LONGER IN EMERGENCY ACCOMMODATIONS BY JULY, 2017 – BY CITIZENSHIP</vt:lpstr>
      <vt:lpstr>MIGRANTS NO LONGER IN EMERGENCY ACCOMMODATIONS BY JULY, 2017 odds of leaving emergency accommodation before the end of the administrative process</vt:lpstr>
      <vt:lpstr>MIGRANTS NO LONGER IN EMERGENCY ACCOMMODATIONS BY JULY, 2017 odds of leaving the emergency accommodation before the end of the administrative process</vt:lpstr>
      <vt:lpstr>MIGRANTS NO LONGER IN EMERGENCY ACCOMMODATIONS BY JULY, 2017 odds of leaving the emergency accommodation before the end of the administrative process</vt:lpstr>
      <vt:lpstr>MIGRANTS NO LONGER IN EMERGENCY ACCOMMODATIONS BY JULY, 2017 what exactly about afghans ?</vt:lpstr>
      <vt:lpstr>Discussion</vt:lpstr>
      <vt:lpstr>conclusion</vt:lpstr>
      <vt:lpstr>Further investigation</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Profile and future of migrants in Paris emergency camps (2015-2016)</dc:title>
  <dc:creator>Emilie Segol</dc:creator>
  <cp:lastModifiedBy>Nóra</cp:lastModifiedBy>
  <cp:revision>221</cp:revision>
  <dcterms:created xsi:type="dcterms:W3CDTF">2019-06-11T12:15:03Z</dcterms:created>
  <dcterms:modified xsi:type="dcterms:W3CDTF">2019-09-04T15:57:24Z</dcterms:modified>
</cp:coreProperties>
</file>