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Metadata/LabelInfo.xml" ContentType="application/vnd.ms-office.classificationlabel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1" r:id="rId3"/>
    <p:sldId id="265" r:id="rId4"/>
    <p:sldId id="277" r:id="rId5"/>
    <p:sldId id="278" r:id="rId6"/>
    <p:sldId id="262" r:id="rId7"/>
    <p:sldId id="279" r:id="rId8"/>
    <p:sldId id="274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8AB17-EB1A-4B73-B18C-EB8644EC06E5}" v="83" dt="2023-05-26T07:47:09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1F714F-C555-6717-4F7E-7668088C18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B3817-A032-6116-C33A-77041C1168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F09DC-2735-40A3-857D-30348F3DC8B4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97A98-7AD6-93B3-D065-D500A7ABA7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0AC05-FE84-1F97-3542-6C85D75A6A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8655-9B47-4EAE-8949-81D29BD87A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756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24966-A182-49E9-8BB8-AB8587C7EC3A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FDC9A-E9CB-4B58-9D7B-86A6AD0F1ED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7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D26FBB-CB12-EB58-82CF-28BE843A1761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437F5337-E263-4B36-5DD1-839D7BED0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599EFC-F37C-A970-F2E7-D07CE083C47B}"/>
              </a:ext>
            </a:extLst>
          </p:cNvPr>
          <p:cNvCxnSpPr>
            <a:cxnSpLocks/>
          </p:cNvCxnSpPr>
          <p:nvPr userDrawn="1"/>
        </p:nvCxnSpPr>
        <p:spPr>
          <a:xfrm>
            <a:off x="739466" y="1422401"/>
            <a:ext cx="0" cy="4765335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0E43190-2EF4-05AC-332F-67ABD4167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211" t="39524" r="3564" b="39033"/>
          <a:stretch/>
        </p:blipFill>
        <p:spPr>
          <a:xfrm>
            <a:off x="135219" y="61908"/>
            <a:ext cx="6976780" cy="147056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AF821F0-8AF6-9596-09D7-51FFD2E488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2889" y="243598"/>
            <a:ext cx="1044280" cy="574354"/>
          </a:xfrm>
          <a:prstGeom prst="rect">
            <a:avLst/>
          </a:prstGeom>
        </p:spPr>
      </p:pic>
      <p:pic>
        <p:nvPicPr>
          <p:cNvPr id="16" name="Picture 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A7C29187-A2C3-E88D-D3BB-4D463C012A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1659" y="100463"/>
            <a:ext cx="666664" cy="71128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1F219-BD86-5D79-FBA2-9535B6C0D5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2095500"/>
            <a:ext cx="7953375" cy="2335213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D39137-8244-D1AA-14C3-FF57F83956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100" y="4811373"/>
            <a:ext cx="3544887" cy="1376363"/>
          </a:xfrm>
        </p:spPr>
        <p:txBody>
          <a:bodyPr>
            <a:noAutofit/>
          </a:bodyPr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F078AE2-1C1E-EF1C-53F7-5955558B63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3180" y="5576372"/>
            <a:ext cx="2956261" cy="611364"/>
          </a:xfrm>
        </p:spPr>
        <p:txBody>
          <a:bodyPr>
            <a:normAutofit/>
          </a:bodyPr>
          <a:lstStyle>
            <a:lvl1pPr marL="0" indent="0" algn="r">
              <a:buNone/>
              <a:defRPr sz="1800" i="1"/>
            </a:lvl1pPr>
          </a:lstStyle>
          <a:p>
            <a:pPr lvl="0"/>
            <a:r>
              <a:rPr lang="en-GB" dirty="0"/>
              <a:t>Speaker name and organisation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D2242A9-EFB8-9668-BFA8-0067F0B032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4353" y="5882054"/>
            <a:ext cx="1083322" cy="2598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086811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Agenda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3DDA91FA-2DBD-81A8-EF78-658268FDB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0465FD-0CC4-0418-9B71-CB872036858A}"/>
              </a:ext>
            </a:extLst>
          </p:cNvPr>
          <p:cNvSpPr/>
          <p:nvPr userDrawn="1"/>
        </p:nvSpPr>
        <p:spPr>
          <a:xfrm>
            <a:off x="0" y="0"/>
            <a:ext cx="14204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CE72609-A3B4-D680-95E2-4FC2BC8137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666" y="1418953"/>
            <a:ext cx="4013201" cy="4164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A226247F-E650-296E-A091-06CE16AC516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spc="10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31A505-09DE-0558-46BF-2631D6FEE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32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Contents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25254-1658-0CEA-350A-99261889E94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EEB68-668D-E8C6-460A-765E0297327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3938233-41F7-FA5F-05B0-0B40EF9C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00.00.00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7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/Speaker page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EA5EE96E-77FF-9092-A657-CC5F8B81F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C997B1-5DA1-717E-42C6-BE09294DB5D8}"/>
              </a:ext>
            </a:extLst>
          </p:cNvPr>
          <p:cNvSpPr/>
          <p:nvPr userDrawn="1"/>
        </p:nvSpPr>
        <p:spPr>
          <a:xfrm>
            <a:off x="0" y="0"/>
            <a:ext cx="14204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FA8965F-8421-09DC-DE7A-02427DD0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00.00.00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BE52606-730A-048E-04FE-83F18F48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FEANTSA FORUM 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847534-3C83-9EE5-846E-2A359AA1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AEDF10D-5EAD-7B05-F487-1F40445B6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9508" y="2233014"/>
            <a:ext cx="3266975" cy="3266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FB01345A-29C2-DB3E-604E-DC6BDFC9477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9508" y="2756830"/>
            <a:ext cx="4834569" cy="2384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93C24F-A8B2-551F-4FCD-6972B36AB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834" y="0"/>
            <a:ext cx="0" cy="27574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E6AB73-4509-26E8-9C3C-63DACEF28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72142" y="2396358"/>
            <a:ext cx="251985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91D58CE-2375-A5D9-6A11-0672B4B6A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810973" y="4189152"/>
            <a:ext cx="3121302" cy="46947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About the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485517B5-0249-18E4-F1FB-9606E40A82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71845" y="558800"/>
            <a:ext cx="4084417" cy="542574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3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45C96B30-5FB3-943F-77FD-94E9D2585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E2BB2A-AEB7-9817-A322-07C3AAEFC6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631526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354CEB-7BF7-B09B-FA05-2C722EE9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1899709"/>
            <a:ext cx="6794499" cy="30024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E5F0C312-1B68-0FD3-A4C1-75B9370FB8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7298" y="3200401"/>
            <a:ext cx="5257799" cy="170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AC50C1-D02C-CD05-31BF-6A4D7D04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1962150"/>
            <a:ext cx="5257799" cy="126881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32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10815-0744-064E-A6FD-1514351E57A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0948D07-4830-9325-2431-D913008EEF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FEANTSA FORUM 2023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93D79-A5F9-4054-FD30-944C31F56A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3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design 1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86DAF384-E6E1-8F53-4A29-9C6EAA202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424FE7-D3E5-5A8A-B45A-D48BCF9433E2}"/>
              </a:ext>
            </a:extLst>
          </p:cNvPr>
          <p:cNvSpPr/>
          <p:nvPr userDrawn="1"/>
        </p:nvSpPr>
        <p:spPr>
          <a:xfrm rot="16200000">
            <a:off x="3324718" y="-2963654"/>
            <a:ext cx="977049" cy="7626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E3C4E-59D2-4DEF-1746-0348F6B9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3" y="186808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54A57-C5FF-78FC-CD3D-BFA57B206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7741B-6348-447F-11A1-1DF0256B8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2997E-9367-DF4A-8B34-557C9696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D5E8C-64EF-7AEE-97FD-7FA7125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FEANTSA FORUM 2023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D40F2-CE9C-2A51-F6BD-870290B3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design 2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DE7447B9-8430-AC2D-52EB-CD01B23D13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E53C8-658B-BDE1-C4AA-EDB23B34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08" y="457200"/>
            <a:ext cx="40153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77384-3606-24E0-F58C-7623ECA1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8577B-5223-8D84-51F8-9201A694B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708" y="2057400"/>
            <a:ext cx="401531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96C99-E2CF-BB87-1817-35175362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F505D-0FE4-9766-20D7-08B86935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ABB83-5CB9-8D52-55C9-BFA96374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‹nr.›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19DF67-3FB9-D7FC-0107-715B499450C2}"/>
              </a:ext>
            </a:extLst>
          </p:cNvPr>
          <p:cNvCxnSpPr>
            <a:cxnSpLocks/>
          </p:cNvCxnSpPr>
          <p:nvPr userDrawn="1"/>
        </p:nvCxnSpPr>
        <p:spPr>
          <a:xfrm>
            <a:off x="4969933" y="457200"/>
            <a:ext cx="0" cy="54117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E4427-F8D0-470B-A4AE-795D548F2479}"/>
              </a:ext>
            </a:extLst>
          </p:cNvPr>
          <p:cNvSpPr/>
          <p:nvPr userDrawn="1"/>
        </p:nvSpPr>
        <p:spPr>
          <a:xfrm>
            <a:off x="322118" y="0"/>
            <a:ext cx="23668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3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ign 3 (picture)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99109-B79E-1E90-5F5D-D6B070E4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3A306-5E37-51A1-FFFF-DFF7EB2FF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F6D2B-0AFD-2AA2-D4C6-2B91FA5E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C540D7-ECF7-68EB-FACF-9BE0D6D488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25" y="73025"/>
            <a:ext cx="12023725" cy="6138863"/>
          </a:xfrm>
        </p:spPr>
        <p:txBody>
          <a:bodyPr/>
          <a:lstStyle/>
          <a:p>
            <a:endParaRPr lang="en-GB"/>
          </a:p>
        </p:txBody>
      </p:sp>
      <p:pic>
        <p:nvPicPr>
          <p:cNvPr id="8" name="Picture 7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B5C0EDEB-D000-1D0A-56A6-0F19862C5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9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ign 4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F21A59C0-1A5D-8105-5FD4-2A9E2D192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BAD722-C401-50D1-EFBD-EF83F7DB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D6D7E-0B41-95F8-7A6F-9D0AAFDC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1173C-7807-4F58-6ACE-75CECDB2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AE740-E769-13EA-AC34-144DC822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‹nr.›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F9AE4B-A99F-68A9-A60C-C531F981F1CD}"/>
              </a:ext>
            </a:extLst>
          </p:cNvPr>
          <p:cNvCxnSpPr>
            <a:cxnSpLocks/>
          </p:cNvCxnSpPr>
          <p:nvPr userDrawn="1"/>
        </p:nvCxnSpPr>
        <p:spPr>
          <a:xfrm>
            <a:off x="901846" y="1487214"/>
            <a:ext cx="10388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BD5A7EA-2F2B-0855-6419-D06CAA7719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65325"/>
            <a:ext cx="10515600" cy="3762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698849-6C35-2A79-0147-197DC7CDB336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27531"/>
            <a:ext cx="1051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5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ign 4 (verticle right text)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D74ED811-38FE-9772-FEDC-1AB70832A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CBB010-CCE9-323F-5917-65B3602C1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A4724-4DC0-6726-3DE3-A8E0B1F1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C8A92-472B-8310-9939-49644B22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F2FC3-9551-A3C2-0E2F-FDEA26F1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‹nr.›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714CF2-29D8-CD1E-9D5C-71BF78207DE6}"/>
              </a:ext>
            </a:extLst>
          </p:cNvPr>
          <p:cNvCxnSpPr>
            <a:cxnSpLocks/>
          </p:cNvCxnSpPr>
          <p:nvPr userDrawn="1"/>
        </p:nvCxnSpPr>
        <p:spPr>
          <a:xfrm flipV="1">
            <a:off x="8724900" y="365125"/>
            <a:ext cx="0" cy="58118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5753012-58CC-B478-FFAB-5702F72E4200}"/>
              </a:ext>
            </a:extLst>
          </p:cNvPr>
          <p:cNvSpPr/>
          <p:nvPr userDrawn="1"/>
        </p:nvSpPr>
        <p:spPr>
          <a:xfrm>
            <a:off x="10771572" y="0"/>
            <a:ext cx="14204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30821C-58DC-6CA5-BDDD-5BA6D9DF3D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3088" y="365125"/>
            <a:ext cx="7678738" cy="267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1900B1B-B465-8151-0B37-C7454EC7CE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3088" y="3360737"/>
            <a:ext cx="5153215" cy="267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386D173C-A307-BF7E-9C47-C36C95B1C05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5269" y="3363419"/>
            <a:ext cx="2106557" cy="267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6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BDF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04DB0-ABB1-E6C3-A81F-9239B75C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D5E7D-1801-E768-4935-6070463B4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3BD17-EA2C-8495-3AB5-921A55959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00.00.00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D70DE-7875-496C-F5F3-4776CEF9F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FEANTSA FORUM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42539-C496-40CD-F633-F493E6BDA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B0777-FF85-47C6-B6DE-2A40E1253E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91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6" r:id="rId6"/>
    <p:sldLayoutId id="2147483654" r:id="rId7"/>
    <p:sldLayoutId id="2147483658" r:id="rId8"/>
    <p:sldLayoutId id="214748365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sitting around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8E5179D5-B7E8-F44A-0560-2D99A639B8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3" b="2253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DF706-FEF6-62AD-F8CA-C21579E0C6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9836" y="4765525"/>
            <a:ext cx="7301522" cy="1376363"/>
          </a:xfrm>
        </p:spPr>
        <p:txBody>
          <a:bodyPr/>
          <a:lstStyle/>
          <a:p>
            <a:r>
              <a:rPr lang="en-GB" sz="3400" dirty="0"/>
              <a:t>A Way Home in Flanders and Brussels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51B5A-3A2E-07DA-A63B-0AAAA70523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100" y="5706289"/>
            <a:ext cx="2956261" cy="6113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i="0" dirty="0"/>
              <a:t>An Rommel</a:t>
            </a:r>
          </a:p>
          <a:p>
            <a:pPr algn="l"/>
            <a:r>
              <a:rPr lang="en-GB" dirty="0"/>
              <a:t>Opgroeien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7E63B-B500-F4B5-B73A-098453AE4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02/06/2023</a:t>
            </a:r>
          </a:p>
        </p:txBody>
      </p:sp>
    </p:spTree>
    <p:extLst>
      <p:ext uri="{BB962C8B-B14F-4D97-AF65-F5344CB8AC3E}">
        <p14:creationId xmlns:p14="http://schemas.microsoft.com/office/powerpoint/2010/main" val="340591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E5477-4302-45F1-493D-6C1392A9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60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360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360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3600" dirty="0">
                <a:solidFill>
                  <a:schemeClr val="tx1"/>
                </a:solidFill>
                <a:ea typeface="+mj-ea"/>
                <a:cs typeface="+mj-cs"/>
              </a:rPr>
              <a:t>Thank you!</a:t>
            </a:r>
          </a:p>
        </p:txBody>
      </p:sp>
      <p:pic>
        <p:nvPicPr>
          <p:cNvPr id="12" name="Tijdelijke aanduiding voor afbeelding 11" descr="Afbeelding met pijl&#10;&#10;Automatisch gegenereerde beschrijving">
            <a:extLst>
              <a:ext uri="{FF2B5EF4-FFF2-40B4-BE49-F238E27FC236}">
                <a16:creationId xmlns:a16="http://schemas.microsoft.com/office/drawing/2014/main" id="{47D5DD62-5FB9-8051-18EE-34AF7B04E0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3419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3141-BE73-1190-88B3-C518713953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algn="r">
              <a:lnSpc>
                <a:spcPct val="90000"/>
              </a:lnSpc>
            </a:pPr>
            <a:endParaRPr lang="en-US" dirty="0"/>
          </a:p>
          <a:p>
            <a:pPr marL="114300" algn="r">
              <a:lnSpc>
                <a:spcPct val="90000"/>
              </a:lnSpc>
            </a:pPr>
            <a:endParaRPr lang="en-US" dirty="0"/>
          </a:p>
          <a:p>
            <a:pPr marL="114300" algn="r">
              <a:lnSpc>
                <a:spcPct val="90000"/>
              </a:lnSpc>
            </a:pPr>
            <a:endParaRPr lang="en-US" dirty="0"/>
          </a:p>
          <a:p>
            <a:pPr marL="114300" algn="r">
              <a:lnSpc>
                <a:spcPct val="90000"/>
              </a:lnSpc>
            </a:pPr>
            <a:endParaRPr lang="en-US" dirty="0"/>
          </a:p>
          <a:p>
            <a:pPr marL="114300" algn="r">
              <a:lnSpc>
                <a:spcPct val="90000"/>
              </a:lnSpc>
            </a:pPr>
            <a:endParaRPr lang="en-US" dirty="0"/>
          </a:p>
          <a:p>
            <a:pPr marL="114300" algn="r">
              <a:lnSpc>
                <a:spcPct val="90000"/>
              </a:lnSpc>
            </a:pPr>
            <a:r>
              <a:rPr lang="en-US" dirty="0"/>
              <a:t>An Rommel, an.rommel@opgroeien.be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A30F4-2CD4-D231-4163-79131D5E5F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FEANTSA FORUM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BB71F-C8FB-735C-6B14-31952FEF74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864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A4B0777-FF85-47C6-B6DE-2A40E1253E90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0092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E5477-4302-45F1-493D-6C1392A9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  <a:ea typeface="+mj-ea"/>
                <a:cs typeface="+mj-cs"/>
              </a:rPr>
              <a:t>Contents</a:t>
            </a:r>
          </a:p>
        </p:txBody>
      </p:sp>
      <p:pic>
        <p:nvPicPr>
          <p:cNvPr id="12" name="Tijdelijke aanduiding voor afbeelding 11" descr="Afbeelding met pijl&#10;&#10;Automatisch gegenereerde beschrijving">
            <a:extLst>
              <a:ext uri="{FF2B5EF4-FFF2-40B4-BE49-F238E27FC236}">
                <a16:creationId xmlns:a16="http://schemas.microsoft.com/office/drawing/2014/main" id="{47D5DD62-5FB9-8051-18EE-34AF7B04E0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3419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3141-BE73-1190-88B3-C518713953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2286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Why &amp; how did we start</a:t>
            </a:r>
          </a:p>
          <a:p>
            <a:pPr marL="685800" indent="-2286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How do we support the A Way Home coalitions</a:t>
            </a:r>
          </a:p>
          <a:p>
            <a:pPr marL="685800" indent="-2286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How are the coalitions organized and what do they do</a:t>
            </a:r>
          </a:p>
          <a:p>
            <a:pPr marL="685800" indent="-2286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Challenges &amp; future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225C3B-BBD8-E10D-24E6-09C15543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01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00.00.00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A30F4-2CD4-D231-4163-79131D5E5F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FEANTSA FORUM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BB71F-C8FB-735C-6B14-31952FEF74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864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A4B0777-FF85-47C6-B6DE-2A40E1253E90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337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67E9-4022-C954-C338-57493769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°2018 ~ </a:t>
            </a:r>
            <a:r>
              <a:rPr lang="nl-BE" dirty="0" err="1"/>
              <a:t>Why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9BEBB-D694-72EF-B821-C94403D83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381" y="1758691"/>
            <a:ext cx="5181600" cy="4351338"/>
          </a:xfrm>
        </p:spPr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BE" sz="1900" dirty="0"/>
              <a:t>Failure of the system: </a:t>
            </a:r>
            <a:r>
              <a:rPr lang="nl-BE" sz="1900" dirty="0" err="1"/>
              <a:t>too</a:t>
            </a:r>
            <a:r>
              <a:rPr lang="nl-BE" sz="1900" dirty="0"/>
              <a:t> </a:t>
            </a:r>
            <a:r>
              <a:rPr lang="nl-BE" sz="1900" dirty="0" err="1"/>
              <a:t>many</a:t>
            </a:r>
            <a:r>
              <a:rPr lang="nl-BE" sz="1900" dirty="0"/>
              <a:t> </a:t>
            </a:r>
            <a:r>
              <a:rPr lang="nl-BE" sz="1900" dirty="0" err="1"/>
              <a:t>young</a:t>
            </a:r>
            <a:r>
              <a:rPr lang="nl-BE" sz="1900" dirty="0"/>
              <a:t> </a:t>
            </a:r>
            <a:r>
              <a:rPr lang="nl-BE" sz="1900" dirty="0" err="1"/>
              <a:t>adults</a:t>
            </a:r>
            <a:r>
              <a:rPr lang="nl-BE" sz="1900" dirty="0"/>
              <a:t> </a:t>
            </a:r>
            <a:r>
              <a:rPr lang="nl-BE" sz="1900" dirty="0" err="1"/>
              <a:t>leaving</a:t>
            </a:r>
            <a:r>
              <a:rPr lang="nl-BE" sz="1900" dirty="0"/>
              <a:t> </a:t>
            </a:r>
            <a:r>
              <a:rPr lang="nl-BE" sz="1900" dirty="0" err="1"/>
              <a:t>youth</a:t>
            </a:r>
            <a:r>
              <a:rPr lang="nl-BE" sz="1900" dirty="0"/>
              <a:t> care </a:t>
            </a:r>
            <a:r>
              <a:rPr lang="nl-BE" sz="1900" dirty="0" err="1"/>
              <a:t>were</a:t>
            </a:r>
            <a:r>
              <a:rPr lang="nl-BE" sz="1900" dirty="0"/>
              <a:t> (at risk) of </a:t>
            </a:r>
            <a:r>
              <a:rPr lang="nl-BE" sz="1900" dirty="0" err="1"/>
              <a:t>homelessness</a:t>
            </a:r>
            <a:endParaRPr lang="nl-BE" sz="1900" dirty="0"/>
          </a:p>
          <a:p>
            <a:pPr marL="457200" lvl="1" indent="0">
              <a:buNone/>
            </a:pPr>
            <a:r>
              <a:rPr lang="nl-BE" sz="1700" dirty="0">
                <a:sym typeface="Wingdings" panose="05000000000000000000" pitchFamily="2" charset="2"/>
              </a:rPr>
              <a:t> </a:t>
            </a:r>
            <a:r>
              <a:rPr lang="nl-BE" sz="1700" dirty="0" err="1">
                <a:sym typeface="Wingdings" panose="05000000000000000000" pitchFamily="2" charset="2"/>
              </a:rPr>
              <a:t>prolongation</a:t>
            </a:r>
            <a:r>
              <a:rPr lang="nl-BE" sz="1700" dirty="0">
                <a:sym typeface="Wingdings" panose="05000000000000000000" pitchFamily="2" charset="2"/>
              </a:rPr>
              <a:t> of the </a:t>
            </a:r>
            <a:r>
              <a:rPr lang="nl-BE" sz="1700" dirty="0" err="1">
                <a:sym typeface="Wingdings" panose="05000000000000000000" pitchFamily="2" charset="2"/>
              </a:rPr>
              <a:t>age</a:t>
            </a:r>
            <a:r>
              <a:rPr lang="nl-BE" sz="1700" dirty="0">
                <a:sym typeface="Wingdings" panose="05000000000000000000" pitchFamily="2" charset="2"/>
              </a:rPr>
              <a:t> </a:t>
            </a:r>
            <a:r>
              <a:rPr lang="nl-BE" sz="1700" dirty="0" err="1">
                <a:sym typeface="Wingdings" panose="05000000000000000000" pitchFamily="2" charset="2"/>
              </a:rPr>
              <a:t>till</a:t>
            </a:r>
            <a:r>
              <a:rPr lang="nl-BE" sz="1700" dirty="0">
                <a:sym typeface="Wingdings" panose="05000000000000000000" pitchFamily="2" charset="2"/>
              </a:rPr>
              <a:t> 25</a:t>
            </a:r>
          </a:p>
          <a:p>
            <a:pPr marL="457200" lvl="1" indent="0">
              <a:buNone/>
            </a:pPr>
            <a:r>
              <a:rPr lang="nl-BE" sz="1700" dirty="0">
                <a:sym typeface="Wingdings" panose="05000000000000000000" pitchFamily="2" charset="2"/>
              </a:rPr>
              <a:t> support for the </a:t>
            </a:r>
            <a:r>
              <a:rPr lang="nl-BE" sz="1700" dirty="0" err="1">
                <a:sym typeface="Wingdings" panose="05000000000000000000" pitchFamily="2" charset="2"/>
              </a:rPr>
              <a:t>youth</a:t>
            </a:r>
            <a:r>
              <a:rPr lang="nl-BE" sz="1700" dirty="0">
                <a:sym typeface="Wingdings" panose="05000000000000000000" pitchFamily="2" charset="2"/>
              </a:rPr>
              <a:t> care </a:t>
            </a:r>
            <a:r>
              <a:rPr lang="nl-BE" sz="1700" dirty="0" err="1">
                <a:sym typeface="Wingdings" panose="05000000000000000000" pitchFamily="2" charset="2"/>
              </a:rPr>
              <a:t>institutions</a:t>
            </a:r>
            <a:r>
              <a:rPr lang="nl-BE" sz="1700" dirty="0">
                <a:sym typeface="Wingdings" panose="05000000000000000000" pitchFamily="2" charset="2"/>
              </a:rPr>
              <a:t> </a:t>
            </a:r>
            <a:r>
              <a:rPr lang="nl-BE" sz="1700" dirty="0" err="1">
                <a:sym typeface="Wingdings" panose="05000000000000000000" pitchFamily="2" charset="2"/>
              </a:rPr>
              <a:t>to</a:t>
            </a:r>
            <a:r>
              <a:rPr lang="nl-BE" sz="1700" dirty="0">
                <a:sym typeface="Wingdings" panose="05000000000000000000" pitchFamily="2" charset="2"/>
              </a:rPr>
              <a:t> </a:t>
            </a:r>
            <a:r>
              <a:rPr lang="nl-BE" sz="1700" dirty="0" err="1">
                <a:sym typeface="Wingdings" panose="05000000000000000000" pitchFamily="2" charset="2"/>
              </a:rPr>
              <a:t>adopt</a:t>
            </a:r>
            <a:r>
              <a:rPr lang="nl-BE" sz="1700" dirty="0">
                <a:sym typeface="Wingdings" panose="05000000000000000000" pitchFamily="2" charset="2"/>
              </a:rPr>
              <a:t> a more </a:t>
            </a:r>
            <a:r>
              <a:rPr lang="nl-BE" sz="1700" dirty="0" err="1">
                <a:sym typeface="Wingdings" panose="05000000000000000000" pitchFamily="2" charset="2"/>
              </a:rPr>
              <a:t>young</a:t>
            </a:r>
            <a:r>
              <a:rPr lang="nl-BE" sz="1700" dirty="0">
                <a:sym typeface="Wingdings" panose="05000000000000000000" pitchFamily="2" charset="2"/>
              </a:rPr>
              <a:t> adult </a:t>
            </a:r>
            <a:r>
              <a:rPr lang="nl-BE" sz="1700" dirty="0" err="1">
                <a:sym typeface="Wingdings" panose="05000000000000000000" pitchFamily="2" charset="2"/>
              </a:rPr>
              <a:t>appropriated</a:t>
            </a:r>
            <a:r>
              <a:rPr lang="nl-BE" sz="1700" dirty="0">
                <a:sym typeface="Wingdings" panose="05000000000000000000" pitchFamily="2" charset="2"/>
              </a:rPr>
              <a:t> support</a:t>
            </a:r>
          </a:p>
          <a:p>
            <a:endParaRPr lang="nl-BE" sz="1700" dirty="0"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BE" sz="1900" dirty="0"/>
              <a:t>20 à 25% of the </a:t>
            </a:r>
            <a:r>
              <a:rPr lang="nl-BE" sz="1900" dirty="0" err="1"/>
              <a:t>counted</a:t>
            </a:r>
            <a:r>
              <a:rPr lang="nl-BE" sz="1900" dirty="0"/>
              <a:t> </a:t>
            </a:r>
            <a:r>
              <a:rPr lang="nl-BE" sz="1900" dirty="0" err="1"/>
              <a:t>people</a:t>
            </a:r>
            <a:r>
              <a:rPr lang="nl-BE" sz="1900" dirty="0"/>
              <a:t> in </a:t>
            </a:r>
            <a:r>
              <a:rPr lang="nl-BE" sz="1900" dirty="0" err="1"/>
              <a:t>homelessness</a:t>
            </a:r>
            <a:r>
              <a:rPr lang="nl-BE" sz="1900" dirty="0"/>
              <a:t> are </a:t>
            </a:r>
            <a:r>
              <a:rPr lang="nl-BE" sz="1900" dirty="0" err="1"/>
              <a:t>between</a:t>
            </a:r>
            <a:r>
              <a:rPr lang="nl-BE" sz="1900" dirty="0"/>
              <a:t> 18 </a:t>
            </a:r>
            <a:r>
              <a:rPr lang="nl-BE" sz="1900" dirty="0" err="1"/>
              <a:t>and</a:t>
            </a:r>
            <a:r>
              <a:rPr lang="nl-BE" sz="1900" dirty="0"/>
              <a:t> 25y </a:t>
            </a:r>
            <a:r>
              <a:rPr lang="nl-BE" sz="1900" dirty="0" err="1"/>
              <a:t>old</a:t>
            </a:r>
            <a:r>
              <a:rPr lang="nl-BE" sz="1900" dirty="0"/>
              <a:t>. But </a:t>
            </a:r>
            <a:r>
              <a:rPr lang="nl-BE" sz="1900" dirty="0" err="1"/>
              <a:t>divided</a:t>
            </a:r>
            <a:r>
              <a:rPr lang="nl-BE" sz="1900" dirty="0"/>
              <a:t> in </a:t>
            </a:r>
            <a:r>
              <a:rPr lang="nl-BE" sz="1900" dirty="0" err="1"/>
              <a:t>approximately</a:t>
            </a:r>
            <a:r>
              <a:rPr lang="nl-BE" sz="1900" dirty="0"/>
              <a:t> 3 </a:t>
            </a:r>
            <a:r>
              <a:rPr lang="nl-BE" sz="1900" dirty="0" err="1"/>
              <a:t>evenly</a:t>
            </a:r>
            <a:r>
              <a:rPr lang="nl-BE" sz="1900" dirty="0"/>
              <a:t> big </a:t>
            </a:r>
            <a:r>
              <a:rPr lang="nl-BE" sz="1900" dirty="0" err="1"/>
              <a:t>groups</a:t>
            </a:r>
            <a:r>
              <a:rPr lang="nl-BE" sz="1900" dirty="0"/>
              <a:t>:</a:t>
            </a:r>
          </a:p>
          <a:p>
            <a:pPr marL="914366" lvl="1">
              <a:buFont typeface="Wingdings" panose="05000000000000000000" pitchFamily="2" charset="2"/>
              <a:buChar char="ü"/>
            </a:pPr>
            <a:r>
              <a:rPr lang="nl-BE" sz="1700" dirty="0"/>
              <a:t>Young </a:t>
            </a:r>
            <a:r>
              <a:rPr lang="nl-BE" sz="1700" dirty="0" err="1"/>
              <a:t>people</a:t>
            </a:r>
            <a:r>
              <a:rPr lang="nl-BE" sz="1700" dirty="0"/>
              <a:t> </a:t>
            </a:r>
            <a:r>
              <a:rPr lang="nl-BE" sz="1700" dirty="0" err="1"/>
              <a:t>leaving</a:t>
            </a:r>
            <a:r>
              <a:rPr lang="nl-BE" sz="1700" dirty="0"/>
              <a:t> care</a:t>
            </a:r>
          </a:p>
          <a:p>
            <a:pPr marL="914366" lvl="1">
              <a:buFont typeface="Wingdings" panose="05000000000000000000" pitchFamily="2" charset="2"/>
              <a:buChar char="ü"/>
            </a:pPr>
            <a:r>
              <a:rPr lang="nl-BE" sz="1700" dirty="0"/>
              <a:t>Young </a:t>
            </a:r>
            <a:r>
              <a:rPr lang="nl-BE" sz="1700" dirty="0" err="1"/>
              <a:t>refugees</a:t>
            </a:r>
            <a:r>
              <a:rPr lang="nl-BE" sz="1700" dirty="0"/>
              <a:t> / </a:t>
            </a:r>
            <a:r>
              <a:rPr lang="nl-BE" sz="1700" dirty="0" err="1"/>
              <a:t>Unaccompanied</a:t>
            </a:r>
            <a:r>
              <a:rPr lang="nl-BE" sz="1700" dirty="0"/>
              <a:t> Minors</a:t>
            </a:r>
          </a:p>
          <a:p>
            <a:pPr marL="914366" lvl="1">
              <a:buFont typeface="Wingdings" panose="05000000000000000000" pitchFamily="2" charset="2"/>
              <a:buChar char="ü"/>
            </a:pPr>
            <a:r>
              <a:rPr lang="nl-BE" sz="1700" dirty="0"/>
              <a:t>Young </a:t>
            </a:r>
            <a:r>
              <a:rPr lang="nl-BE" sz="1700" dirty="0" err="1"/>
              <a:t>people</a:t>
            </a:r>
            <a:r>
              <a:rPr lang="nl-BE" sz="1700" dirty="0"/>
              <a:t> </a:t>
            </a:r>
            <a:r>
              <a:rPr lang="nl-BE" sz="1700" dirty="0" err="1"/>
              <a:t>who</a:t>
            </a:r>
            <a:r>
              <a:rPr lang="nl-BE" sz="1700" dirty="0"/>
              <a:t> </a:t>
            </a:r>
            <a:r>
              <a:rPr lang="nl-BE" sz="1700" dirty="0" err="1"/>
              <a:t>were</a:t>
            </a:r>
            <a:r>
              <a:rPr lang="nl-BE" sz="1700" dirty="0"/>
              <a:t> never in contact </a:t>
            </a:r>
            <a:r>
              <a:rPr lang="nl-BE" sz="1700" dirty="0" err="1"/>
              <a:t>with</a:t>
            </a:r>
            <a:r>
              <a:rPr lang="nl-BE" sz="1700" dirty="0"/>
              <a:t> support or care </a:t>
            </a:r>
            <a:r>
              <a:rPr lang="nl-BE" sz="1700" dirty="0" err="1"/>
              <a:t>before</a:t>
            </a:r>
            <a:r>
              <a:rPr lang="nl-BE" sz="1700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BAD1F-D3F2-393E-0194-7CEF7426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9451" y="237992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/>
              <a:t>A </a:t>
            </a:r>
            <a:r>
              <a:rPr lang="nl-BE" sz="2800" dirty="0" err="1"/>
              <a:t>coalition</a:t>
            </a:r>
            <a:r>
              <a:rPr lang="nl-BE" sz="2800" dirty="0"/>
              <a:t> </a:t>
            </a:r>
            <a:r>
              <a:rPr lang="nl-BE" sz="2800" dirty="0" err="1"/>
              <a:t>with</a:t>
            </a:r>
            <a:r>
              <a:rPr lang="nl-BE" sz="2800" dirty="0"/>
              <a:t> </a:t>
            </a:r>
            <a:r>
              <a:rPr lang="nl-BE" sz="2800" dirty="0" err="1"/>
              <a:t>broad</a:t>
            </a:r>
            <a:r>
              <a:rPr lang="nl-BE" sz="2800" dirty="0"/>
              <a:t> community support is </a:t>
            </a:r>
            <a:r>
              <a:rPr lang="nl-BE" sz="2800" dirty="0" err="1"/>
              <a:t>needed</a:t>
            </a:r>
            <a:r>
              <a:rPr lang="nl-BE" sz="2800" dirty="0"/>
              <a:t>, </a:t>
            </a:r>
            <a:r>
              <a:rPr lang="nl-BE" sz="2800" dirty="0" err="1"/>
              <a:t>with</a:t>
            </a:r>
            <a:r>
              <a:rPr lang="nl-BE" sz="2800" dirty="0"/>
              <a:t> </a:t>
            </a:r>
            <a:r>
              <a:rPr lang="nl-BE" sz="2800" dirty="0" err="1"/>
              <a:t>crucial</a:t>
            </a:r>
            <a:r>
              <a:rPr lang="nl-BE" sz="2800" dirty="0"/>
              <a:t> actors of the </a:t>
            </a:r>
            <a:r>
              <a:rPr lang="nl-BE" sz="2800" dirty="0" err="1"/>
              <a:t>housing</a:t>
            </a:r>
            <a:r>
              <a:rPr lang="nl-BE" sz="2800" dirty="0"/>
              <a:t> field, job market, </a:t>
            </a:r>
            <a:r>
              <a:rPr lang="nl-BE" sz="2800" dirty="0" err="1"/>
              <a:t>education</a:t>
            </a:r>
            <a:r>
              <a:rPr lang="nl-BE" sz="2800" dirty="0"/>
              <a:t>, financial support, … </a:t>
            </a:r>
            <a:r>
              <a:rPr lang="nl-BE" sz="2800" dirty="0">
                <a:sym typeface="Wingdings" panose="05000000000000000000" pitchFamily="2" charset="2"/>
              </a:rPr>
              <a:t> </a:t>
            </a:r>
            <a:r>
              <a:rPr lang="nl-BE" sz="2800" b="1" dirty="0">
                <a:sym typeface="Wingdings" panose="05000000000000000000" pitchFamily="2" charset="2"/>
              </a:rPr>
              <a:t>A WAY HOME </a:t>
            </a:r>
            <a:r>
              <a:rPr lang="nl-BE" sz="2800" b="1" dirty="0"/>
              <a:t> 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3597-D54A-764E-0F28-EF4A5622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FEANTSA FORUM 2023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66F8E-0206-E80F-ABA8-8C6712E1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67E9-4022-C954-C338-57493769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500" dirty="0"/>
              <a:t>°2018 ~ AWH </a:t>
            </a:r>
            <a:r>
              <a:rPr lang="nl-BE" sz="2500" dirty="0" err="1"/>
              <a:t>Coalition</a:t>
            </a:r>
            <a:r>
              <a:rPr lang="nl-BE" sz="2500" dirty="0"/>
              <a:t> in </a:t>
            </a:r>
            <a:r>
              <a:rPr lang="nl-BE" sz="2500" dirty="0" err="1"/>
              <a:t>Antwerp</a:t>
            </a:r>
            <a:r>
              <a:rPr lang="nl-BE" sz="2500" dirty="0"/>
              <a:t> (Mind the Gap)</a:t>
            </a:r>
            <a:br>
              <a:rPr lang="nl-BE" sz="2500" dirty="0"/>
            </a:br>
            <a:r>
              <a:rPr lang="nl-BE" sz="2500" dirty="0" err="1"/>
              <a:t>Choice</a:t>
            </a:r>
            <a:r>
              <a:rPr lang="nl-BE" sz="2500" dirty="0"/>
              <a:t> for </a:t>
            </a:r>
            <a:r>
              <a:rPr lang="nl-BE" sz="2500" dirty="0" err="1"/>
              <a:t>local</a:t>
            </a:r>
            <a:r>
              <a:rPr lang="nl-BE" sz="2500" dirty="0"/>
              <a:t> / </a:t>
            </a:r>
            <a:r>
              <a:rPr lang="nl-BE" sz="2500" dirty="0" err="1"/>
              <a:t>regional</a:t>
            </a:r>
            <a:r>
              <a:rPr lang="nl-BE" sz="2500" dirty="0"/>
              <a:t> </a:t>
            </a:r>
            <a:r>
              <a:rPr lang="nl-BE" sz="2500" dirty="0" err="1"/>
              <a:t>coalitions</a:t>
            </a:r>
            <a:endParaRPr lang="en-GB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9BEBB-D694-72EF-B821-C94403D83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06" y="2356545"/>
            <a:ext cx="4957354" cy="29132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BE" sz="2000" b="1" dirty="0"/>
              <a:t>Support for the </a:t>
            </a:r>
            <a:r>
              <a:rPr lang="nl-BE" sz="2000" b="1" dirty="0" err="1"/>
              <a:t>launch</a:t>
            </a:r>
            <a:r>
              <a:rPr lang="nl-BE" sz="2000" b="1" dirty="0"/>
              <a:t> of a first </a:t>
            </a:r>
            <a:r>
              <a:rPr lang="nl-BE" sz="2000" b="1" dirty="0" err="1"/>
              <a:t>coalition</a:t>
            </a:r>
            <a:r>
              <a:rPr lang="nl-BE" sz="2000" b="1" dirty="0"/>
              <a:t> in </a:t>
            </a:r>
            <a:r>
              <a:rPr lang="nl-BE" sz="2000" b="1" dirty="0" err="1"/>
              <a:t>Antwerp</a:t>
            </a:r>
            <a:r>
              <a:rPr lang="nl-BE" sz="2000" b="1" dirty="0"/>
              <a:t> </a:t>
            </a:r>
            <a:r>
              <a:rPr lang="nl-BE" sz="2000" b="1" dirty="0" err="1"/>
              <a:t>with</a:t>
            </a:r>
            <a:r>
              <a:rPr lang="nl-BE" sz="2000" b="1" dirty="0"/>
              <a:t> European </a:t>
            </a:r>
            <a:r>
              <a:rPr lang="nl-BE" sz="2000" b="1" dirty="0" err="1"/>
              <a:t>funding</a:t>
            </a:r>
            <a:br>
              <a:rPr lang="nl-BE" sz="2000" b="1" dirty="0"/>
            </a:br>
            <a:endParaRPr lang="nl-BE" sz="20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sz="2000" b="1" dirty="0"/>
              <a:t>12 </a:t>
            </a:r>
            <a:r>
              <a:rPr lang="nl-BE" sz="2000" b="1" dirty="0" err="1"/>
              <a:t>other</a:t>
            </a:r>
            <a:r>
              <a:rPr lang="nl-BE" sz="2000" b="1" dirty="0"/>
              <a:t> </a:t>
            </a:r>
            <a:r>
              <a:rPr lang="nl-BE" sz="2000" b="1" dirty="0" err="1"/>
              <a:t>local</a:t>
            </a:r>
            <a:r>
              <a:rPr lang="nl-BE" sz="2000" b="1" dirty="0"/>
              <a:t> / </a:t>
            </a:r>
            <a:r>
              <a:rPr lang="nl-BE" sz="2000" b="1" dirty="0" err="1"/>
              <a:t>regional</a:t>
            </a:r>
            <a:r>
              <a:rPr lang="nl-BE" sz="2000" b="1" dirty="0"/>
              <a:t> </a:t>
            </a:r>
            <a:r>
              <a:rPr lang="nl-BE" sz="2000" b="1" dirty="0" err="1"/>
              <a:t>coalitions</a:t>
            </a:r>
            <a:r>
              <a:rPr lang="nl-BE" sz="2000" b="1" dirty="0"/>
              <a:t> </a:t>
            </a:r>
            <a:r>
              <a:rPr lang="nl-BE" sz="2000" b="1" dirty="0" err="1"/>
              <a:t>from</a:t>
            </a:r>
            <a:r>
              <a:rPr lang="nl-BE" sz="2000" b="1" dirty="0"/>
              <a:t> 2020 </a:t>
            </a:r>
            <a:r>
              <a:rPr lang="nl-BE" sz="2000" b="1" dirty="0" err="1"/>
              <a:t>onwards</a:t>
            </a:r>
            <a:endParaRPr lang="nl-BE" sz="2000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BAD1F-D3F2-393E-0194-7CEF7426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9451" y="237992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3597-D54A-764E-0F28-EF4A5622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FEANTSA FORUM 2023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66F8E-0206-E80F-ABA8-8C6712E1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32F47C0-32A9-EF79-1FDB-7B39252B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51" y="4930014"/>
            <a:ext cx="1364689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550ED68-75F6-940E-9C67-228054DC4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127" y="2392817"/>
            <a:ext cx="122012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1FD53DC-BA82-DDD9-6449-28A289031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88" y="3593994"/>
            <a:ext cx="1291805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BECAAAFF-79EB-5784-658C-F1549B2C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930014"/>
            <a:ext cx="129317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86669D20-DBB1-38C5-1521-BCEF504A1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275" y="3615854"/>
            <a:ext cx="128973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AB6EF6A9-10A5-B62A-CCC9-97DD096C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721" y="4930014"/>
            <a:ext cx="165015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5A538D61-2B78-50F2-92A1-DC4ADD66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275" y="2401787"/>
            <a:ext cx="128538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E5477-4302-45F1-493D-6C1392A9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0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12" name="Tijdelijke aanduiding voor afbeelding 11" descr="Afbeelding met pijl&#10;&#10;Automatisch gegenereerde beschrijving">
            <a:extLst>
              <a:ext uri="{FF2B5EF4-FFF2-40B4-BE49-F238E27FC236}">
                <a16:creationId xmlns:a16="http://schemas.microsoft.com/office/drawing/2014/main" id="{47D5DD62-5FB9-8051-18EE-34AF7B04E0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58879" r="1" b="1"/>
          <a:stretch/>
        </p:blipFill>
        <p:spPr>
          <a:xfrm>
            <a:off x="2" y="2305050"/>
            <a:ext cx="4048003" cy="455295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BB71F-C8FB-735C-6B14-31952FEF74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81013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A4B0777-FF85-47C6-B6DE-2A40E1253E90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225C3B-BBD8-E10D-24E6-09C15543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0789" y="6356350"/>
            <a:ext cx="252634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/>
              </a:rPr>
              <a:t>00.00.00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A30F4-2CD4-D231-4163-79131D5E5F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417733" y="6356350"/>
            <a:ext cx="52916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FEANTSA FORUM 2023</a:t>
            </a:r>
          </a:p>
        </p:txBody>
      </p:sp>
      <p:pic>
        <p:nvPicPr>
          <p:cNvPr id="11" name="Tijdelijke aanduiding voor inhoud 10" descr="Afbeelding met tekst, cirkel, diagram, schermopname&#10;&#10;Automatisch gegenereerde beschrijving">
            <a:extLst>
              <a:ext uri="{FF2B5EF4-FFF2-40B4-BE49-F238E27FC236}">
                <a16:creationId xmlns:a16="http://schemas.microsoft.com/office/drawing/2014/main" id="{FFD8ECC7-AB0A-3CD4-42A8-AD7E0B0EB92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9452" y="74336"/>
            <a:ext cx="6755907" cy="6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0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783107-52F2-7CC5-BA14-5566A79145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9306" y="772358"/>
            <a:ext cx="4562382" cy="961720"/>
          </a:xfrm>
        </p:spPr>
        <p:txBody>
          <a:bodyPr>
            <a:noAutofit/>
          </a:bodyPr>
          <a:lstStyle/>
          <a:p>
            <a:r>
              <a:rPr lang="en-GB" sz="3200" dirty="0"/>
              <a:t>Back Bone, </a:t>
            </a:r>
            <a:r>
              <a:rPr lang="en-GB" dirty="0"/>
              <a:t>Action Groups, </a:t>
            </a:r>
            <a:r>
              <a:rPr lang="en-GB" sz="3200" dirty="0"/>
              <a:t>Coalition of the Willing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23006-EE08-1F3B-F607-B4FE294708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71615" y="2169362"/>
            <a:ext cx="4834569" cy="3593238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Back Bone structure</a:t>
            </a:r>
          </a:p>
          <a:p>
            <a:pPr marL="972000" lvl="1" indent="-285750">
              <a:lnSpc>
                <a:spcPct val="120000"/>
              </a:lnSpc>
              <a:spcBef>
                <a:spcPts val="0"/>
              </a:spcBef>
            </a:pPr>
            <a:r>
              <a:rPr lang="en-GB" sz="1800" dirty="0"/>
              <a:t>Members</a:t>
            </a:r>
          </a:p>
          <a:p>
            <a:pPr marL="972000" lvl="1" indent="-285750">
              <a:lnSpc>
                <a:spcPct val="120000"/>
              </a:lnSpc>
              <a:spcBef>
                <a:spcPts val="0"/>
              </a:spcBef>
            </a:pPr>
            <a:r>
              <a:rPr lang="en-GB" sz="1800" dirty="0"/>
              <a:t>Shared agenda, youth participation, knowledge sharing, stakeholder management, strategic learning,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Action Groups: housing, early detection &amp; prevention, continuity of care,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Coalition of the Willing: broader community &amp; important stakeholders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70F8CA-E10E-1A3E-27E2-6C23DF14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Organisation of the   </a:t>
            </a:r>
            <a:br>
              <a:rPr lang="en-GB" dirty="0"/>
            </a:br>
            <a:r>
              <a:rPr lang="en-GB" dirty="0"/>
              <a:t>A Way Home Coalitions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11CAE00-323E-A538-0A21-D65403BFEAF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6" r="18136"/>
          <a:stretch/>
        </p:blipFill>
        <p:spPr>
          <a:xfrm>
            <a:off x="1842085" y="1007374"/>
            <a:ext cx="4342883" cy="4530785"/>
          </a:xfr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436CA4C-32E5-4960-21F6-3AED8E86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BDBE58F-A3A7-6C5E-3A29-0F028511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FEANTSA FORUM 2023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828A0C-A33D-8BB0-D39E-11B273C4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8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E504802-C64C-7ABD-B754-2B8C46BFC1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A160D-F76C-6619-0121-F5B0ED8BFA0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75F091-BED7-14FB-0EF4-7C1040D6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06539"/>
            <a:ext cx="5257799" cy="1268810"/>
          </a:xfrm>
        </p:spPr>
        <p:txBody>
          <a:bodyPr/>
          <a:lstStyle/>
          <a:p>
            <a:r>
              <a:rPr lang="en-GB" dirty="0"/>
              <a:t>Important results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3D82B-2ADE-41C7-DC9E-3D2663AF24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FEANTSA FORUM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DD781-A847-0787-745B-E68C9033D09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7</a:t>
            </a:fld>
            <a:endParaRPr lang="en-GB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37D9DD3-124A-FD41-2C4C-572942DF80C3}"/>
              </a:ext>
            </a:extLst>
          </p:cNvPr>
          <p:cNvSpPr txBox="1"/>
          <p:nvPr/>
        </p:nvSpPr>
        <p:spPr>
          <a:xfrm>
            <a:off x="381740" y="1268810"/>
            <a:ext cx="481169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 err="1"/>
              <a:t>Sensitisation</a:t>
            </a:r>
            <a:r>
              <a:rPr lang="nl-BE" dirty="0"/>
              <a:t> on </a:t>
            </a:r>
            <a:r>
              <a:rPr lang="nl-BE" dirty="0" err="1"/>
              <a:t>youth</a:t>
            </a:r>
            <a:r>
              <a:rPr lang="nl-BE" dirty="0"/>
              <a:t> </a:t>
            </a:r>
            <a:r>
              <a:rPr lang="nl-BE" dirty="0" err="1"/>
              <a:t>homelessness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shared </a:t>
            </a:r>
            <a:r>
              <a:rPr lang="nl-BE" dirty="0" err="1"/>
              <a:t>responsibility</a:t>
            </a:r>
            <a:r>
              <a:rPr lang="nl-BE" dirty="0"/>
              <a:t> for the target </a:t>
            </a:r>
            <a:r>
              <a:rPr lang="nl-BE" dirty="0" err="1"/>
              <a:t>group</a:t>
            </a:r>
            <a:r>
              <a:rPr lang="nl-BE" dirty="0"/>
              <a:t> in the </a:t>
            </a:r>
            <a:r>
              <a:rPr lang="nl-BE" dirty="0" err="1"/>
              <a:t>local</a:t>
            </a:r>
            <a:r>
              <a:rPr lang="nl-BE" dirty="0"/>
              <a:t> </a:t>
            </a:r>
            <a:r>
              <a:rPr lang="nl-BE" dirty="0" err="1"/>
              <a:t>communities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Young </a:t>
            </a:r>
            <a:r>
              <a:rPr lang="nl-BE" dirty="0" err="1"/>
              <a:t>people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lived</a:t>
            </a:r>
            <a:r>
              <a:rPr lang="nl-BE" dirty="0"/>
              <a:t> </a:t>
            </a:r>
            <a:r>
              <a:rPr lang="nl-BE" dirty="0" err="1"/>
              <a:t>experience</a:t>
            </a:r>
            <a:r>
              <a:rPr lang="nl-BE" dirty="0"/>
              <a:t> are important partners in the </a:t>
            </a:r>
            <a:r>
              <a:rPr lang="nl-BE" dirty="0" err="1"/>
              <a:t>coalitions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Extra </a:t>
            </a:r>
            <a:r>
              <a:rPr lang="nl-BE" dirty="0" err="1"/>
              <a:t>housing</a:t>
            </a:r>
            <a:r>
              <a:rPr lang="nl-BE" dirty="0"/>
              <a:t> for </a:t>
            </a:r>
            <a:r>
              <a:rPr lang="nl-BE" dirty="0" err="1"/>
              <a:t>young</a:t>
            </a:r>
            <a:r>
              <a:rPr lang="nl-BE" dirty="0"/>
              <a:t> </a:t>
            </a:r>
            <a:r>
              <a:rPr lang="nl-BE" dirty="0" err="1"/>
              <a:t>adults</a:t>
            </a:r>
            <a:r>
              <a:rPr lang="nl-BE" dirty="0"/>
              <a:t> via partnerships </a:t>
            </a:r>
            <a:r>
              <a:rPr lang="nl-BE" dirty="0" err="1"/>
              <a:t>with</a:t>
            </a:r>
            <a:r>
              <a:rPr lang="nl-BE" dirty="0"/>
              <a:t> private </a:t>
            </a:r>
            <a:r>
              <a:rPr lang="nl-BE" dirty="0" err="1"/>
              <a:t>owners</a:t>
            </a:r>
            <a:r>
              <a:rPr lang="nl-BE" dirty="0"/>
              <a:t>, </a:t>
            </a:r>
            <a:r>
              <a:rPr lang="nl-BE" dirty="0" err="1"/>
              <a:t>charity</a:t>
            </a:r>
            <a:r>
              <a:rPr lang="nl-BE" dirty="0"/>
              <a:t> </a:t>
            </a:r>
            <a:r>
              <a:rPr lang="nl-BE" dirty="0" err="1"/>
              <a:t>organisations</a:t>
            </a:r>
            <a:r>
              <a:rPr lang="nl-BE" dirty="0"/>
              <a:t>, … More </a:t>
            </a:r>
            <a:r>
              <a:rPr lang="nl-BE" dirty="0" err="1"/>
              <a:t>and</a:t>
            </a:r>
            <a:r>
              <a:rPr lang="nl-BE" dirty="0"/>
              <a:t> more focus on </a:t>
            </a:r>
            <a:r>
              <a:rPr lang="nl-BE" dirty="0" err="1"/>
              <a:t>housing</a:t>
            </a:r>
            <a:r>
              <a:rPr lang="nl-BE" dirty="0"/>
              <a:t> first for </a:t>
            </a:r>
            <a:r>
              <a:rPr lang="nl-BE" dirty="0" err="1"/>
              <a:t>youth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Low </a:t>
            </a:r>
            <a:r>
              <a:rPr lang="nl-BE" dirty="0" err="1"/>
              <a:t>threshold</a:t>
            </a:r>
            <a:r>
              <a:rPr lang="nl-BE" dirty="0"/>
              <a:t> spots for </a:t>
            </a:r>
            <a:r>
              <a:rPr lang="nl-BE" dirty="0" err="1"/>
              <a:t>young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 in </a:t>
            </a:r>
            <a:r>
              <a:rPr lang="nl-BE" dirty="0" err="1"/>
              <a:t>homelessness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 err="1"/>
              <a:t>Inclusive</a:t>
            </a:r>
            <a:r>
              <a:rPr lang="nl-BE" dirty="0"/>
              <a:t> support: care </a:t>
            </a:r>
            <a:r>
              <a:rPr lang="nl-BE" dirty="0" err="1"/>
              <a:t>organisations</a:t>
            </a:r>
            <a:r>
              <a:rPr lang="nl-BE" dirty="0"/>
              <a:t> </a:t>
            </a:r>
            <a:r>
              <a:rPr lang="nl-BE" dirty="0" err="1"/>
              <a:t>organise</a:t>
            </a:r>
            <a:r>
              <a:rPr lang="nl-BE" dirty="0"/>
              <a:t> support in </a:t>
            </a:r>
            <a:r>
              <a:rPr lang="nl-BE" dirty="0" err="1"/>
              <a:t>trajectories</a:t>
            </a:r>
            <a:r>
              <a:rPr lang="nl-BE" dirty="0"/>
              <a:t> </a:t>
            </a:r>
            <a:r>
              <a:rPr lang="nl-BE" dirty="0" err="1"/>
              <a:t>where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the </a:t>
            </a:r>
            <a:r>
              <a:rPr lang="nl-BE" dirty="0" err="1"/>
              <a:t>necessary</a:t>
            </a:r>
            <a:r>
              <a:rPr lang="nl-BE" dirty="0"/>
              <a:t> </a:t>
            </a:r>
            <a:r>
              <a:rPr lang="nl-BE" dirty="0" err="1"/>
              <a:t>competences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knowledge</a:t>
            </a:r>
            <a:r>
              <a:rPr lang="nl-BE" dirty="0"/>
              <a:t> are present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18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338929F-7ADE-EB32-CB8C-F83F6E41A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D70C7-69FB-EBE1-B808-3B3FEC812CC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9DA6BA-8290-F2B0-28F7-C13917D50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of the Back Bone organisations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9EFF4-A2A5-3435-DA4F-50A0A2BA87B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FEANTSA FORUM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9F8A4-AE4B-090A-F8F0-C028E3BD30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8</a:t>
            </a:fld>
            <a:endParaRPr lang="en-GB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9774B2A-AA8C-F951-F463-3E08734DBD65}"/>
              </a:ext>
            </a:extLst>
          </p:cNvPr>
          <p:cNvSpPr txBox="1"/>
          <p:nvPr/>
        </p:nvSpPr>
        <p:spPr>
          <a:xfrm>
            <a:off x="394891" y="2072105"/>
            <a:ext cx="47761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Peer </a:t>
            </a:r>
            <a:r>
              <a:rPr lang="nl-BE" dirty="0" err="1"/>
              <a:t>learning</a:t>
            </a:r>
            <a:r>
              <a:rPr lang="nl-BE" dirty="0"/>
              <a:t> / </a:t>
            </a:r>
            <a:r>
              <a:rPr lang="nl-BE" dirty="0" err="1"/>
              <a:t>learning</a:t>
            </a:r>
            <a:r>
              <a:rPr lang="nl-BE" dirty="0"/>
              <a:t> </a:t>
            </a:r>
            <a:r>
              <a:rPr lang="nl-BE" dirty="0" err="1"/>
              <a:t>networks</a:t>
            </a:r>
            <a:endParaRPr lang="nl-B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 err="1"/>
              <a:t>Sharing</a:t>
            </a:r>
            <a:r>
              <a:rPr lang="nl-BE" dirty="0"/>
              <a:t> </a:t>
            </a:r>
            <a:r>
              <a:rPr lang="nl-BE" dirty="0" err="1"/>
              <a:t>knowledge</a:t>
            </a:r>
            <a:endParaRPr lang="nl-BE" dirty="0"/>
          </a:p>
          <a:p>
            <a:endParaRPr lang="nl-B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/>
              <a:t>Close </a:t>
            </a:r>
            <a:r>
              <a:rPr lang="nl-BE" dirty="0" err="1"/>
              <a:t>collaboration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university</a:t>
            </a:r>
            <a:r>
              <a:rPr lang="nl-BE" dirty="0"/>
              <a:t> &amp; </a:t>
            </a:r>
            <a:r>
              <a:rPr lang="nl-BE" dirty="0" err="1"/>
              <a:t>university</a:t>
            </a:r>
            <a:r>
              <a:rPr lang="nl-BE" dirty="0"/>
              <a:t> college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 err="1"/>
              <a:t>Participation</a:t>
            </a:r>
            <a:r>
              <a:rPr lang="nl-BE" dirty="0"/>
              <a:t> in the Back Bone, </a:t>
            </a:r>
            <a:r>
              <a:rPr lang="nl-BE" dirty="0" err="1"/>
              <a:t>focussing</a:t>
            </a:r>
            <a:r>
              <a:rPr lang="nl-BE" dirty="0"/>
              <a:t> on </a:t>
            </a:r>
            <a:r>
              <a:rPr lang="nl-BE" dirty="0" err="1"/>
              <a:t>collaboration</a:t>
            </a:r>
            <a:r>
              <a:rPr lang="nl-BE" dirty="0"/>
              <a:t> &amp; </a:t>
            </a:r>
            <a:r>
              <a:rPr lang="nl-BE" dirty="0" err="1"/>
              <a:t>collective</a:t>
            </a:r>
            <a:r>
              <a:rPr lang="nl-BE" dirty="0"/>
              <a:t> impact</a:t>
            </a:r>
          </a:p>
        </p:txBody>
      </p:sp>
    </p:spTree>
    <p:extLst>
      <p:ext uri="{BB962C8B-B14F-4D97-AF65-F5344CB8AC3E}">
        <p14:creationId xmlns:p14="http://schemas.microsoft.com/office/powerpoint/2010/main" val="254358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67E9-4022-C954-C338-57493769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Challenges</a:t>
            </a:r>
            <a:r>
              <a:rPr lang="nl-BE" dirty="0"/>
              <a:t> &amp; </a:t>
            </a:r>
            <a:r>
              <a:rPr lang="nl-BE" dirty="0" err="1"/>
              <a:t>Future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9BEBB-D694-72EF-B821-C94403D83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381" y="3142695"/>
            <a:ext cx="5181600" cy="2967333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₋"/>
            </a:pPr>
            <a:r>
              <a:rPr lang="nl-BE" sz="1900" dirty="0" err="1"/>
              <a:t>Sustainability</a:t>
            </a:r>
            <a:r>
              <a:rPr lang="nl-BE" sz="1900" dirty="0"/>
              <a:t> of </a:t>
            </a:r>
            <a:r>
              <a:rPr lang="nl-BE" sz="1900" dirty="0" err="1"/>
              <a:t>working</a:t>
            </a:r>
            <a:r>
              <a:rPr lang="nl-BE" sz="1900" dirty="0"/>
              <a:t> in </a:t>
            </a:r>
            <a:r>
              <a:rPr lang="nl-BE" sz="1900" dirty="0" err="1"/>
              <a:t>networks</a:t>
            </a:r>
            <a:endParaRPr lang="nl-BE" sz="1900" dirty="0"/>
          </a:p>
          <a:p>
            <a:pPr>
              <a:buFont typeface="Calibri" panose="020F0502020204030204" pitchFamily="34" charset="0"/>
              <a:buChar char="₋"/>
            </a:pPr>
            <a:r>
              <a:rPr lang="nl-BE" sz="1900" dirty="0" err="1"/>
              <a:t>Raising</a:t>
            </a:r>
            <a:r>
              <a:rPr lang="nl-BE" sz="1900" dirty="0"/>
              <a:t> the impact of – Making more </a:t>
            </a:r>
            <a:r>
              <a:rPr lang="nl-BE" sz="1900" dirty="0" err="1"/>
              <a:t>visible</a:t>
            </a:r>
            <a:r>
              <a:rPr lang="nl-BE" sz="1900" dirty="0"/>
              <a:t> </a:t>
            </a:r>
            <a:r>
              <a:rPr lang="nl-BE" sz="1900" dirty="0" err="1"/>
              <a:t>what</a:t>
            </a:r>
            <a:r>
              <a:rPr lang="nl-BE" sz="1900" dirty="0"/>
              <a:t> the A Way Home </a:t>
            </a:r>
            <a:r>
              <a:rPr lang="nl-BE" sz="1900" dirty="0" err="1"/>
              <a:t>coalitions</a:t>
            </a:r>
            <a:r>
              <a:rPr lang="nl-BE" sz="1900" dirty="0"/>
              <a:t> do</a:t>
            </a:r>
          </a:p>
          <a:p>
            <a:pPr>
              <a:buFont typeface="Calibri" panose="020F0502020204030204" pitchFamily="34" charset="0"/>
              <a:buChar char="₋"/>
            </a:pPr>
            <a:r>
              <a:rPr lang="nl-BE" sz="1900" dirty="0" err="1"/>
              <a:t>Coalitions</a:t>
            </a:r>
            <a:r>
              <a:rPr lang="nl-BE" sz="1900" dirty="0"/>
              <a:t> at </a:t>
            </a:r>
            <a:r>
              <a:rPr lang="nl-BE" sz="1900" dirty="0" err="1"/>
              <a:t>local</a:t>
            </a:r>
            <a:r>
              <a:rPr lang="nl-BE" sz="1900" dirty="0"/>
              <a:t> level are </a:t>
            </a:r>
            <a:r>
              <a:rPr lang="nl-BE" sz="1900" dirty="0" err="1"/>
              <a:t>not</a:t>
            </a:r>
            <a:r>
              <a:rPr lang="nl-BE" sz="1900" dirty="0"/>
              <a:t> </a:t>
            </a:r>
            <a:r>
              <a:rPr lang="nl-BE" sz="1900" dirty="0" err="1"/>
              <a:t>enough</a:t>
            </a:r>
            <a:endParaRPr lang="nl-BE" sz="19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BAD1F-D3F2-393E-0194-7CEF7426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1696" y="2148395"/>
            <a:ext cx="5181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Signature Actions: Upstream &amp; Housing First for Youth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Linking local A Way Home networks with other platforms &amp; initiatives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Raising the engagement of the different coalition members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Coalition at Flemish level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3597-D54A-764E-0F28-EF4A5622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FEANTSA FORUM 2023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66F8E-0206-E80F-ABA8-8C6712E1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56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1354E"/>
      </a:dk1>
      <a:lt1>
        <a:srgbClr val="FFFFFF"/>
      </a:lt1>
      <a:dk2>
        <a:srgbClr val="4B7BA5"/>
      </a:dk2>
      <a:lt2>
        <a:srgbClr val="FFFFFF"/>
      </a:lt2>
      <a:accent1>
        <a:srgbClr val="4B7BA5"/>
      </a:accent1>
      <a:accent2>
        <a:srgbClr val="D3572A"/>
      </a:accent2>
      <a:accent3>
        <a:srgbClr val="B23426"/>
      </a:accent3>
      <a:accent4>
        <a:srgbClr val="FEDF00"/>
      </a:accent4>
      <a:accent5>
        <a:srgbClr val="E6DDD9"/>
      </a:accent5>
      <a:accent6>
        <a:srgbClr val="4B7BA5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Props1.xml><?xml version="1.0" encoding="utf-8"?>
<ds:datastoreItem xmlns:ds="http://schemas.openxmlformats.org/officeDocument/2006/customXml" ds:itemID="{5E0AEABB-34DA-4A21-9418-AFA52A593AE3}"/>
</file>

<file path=customXml/itemProps2.xml><?xml version="1.0" encoding="utf-8"?>
<ds:datastoreItem xmlns:ds="http://schemas.openxmlformats.org/officeDocument/2006/customXml" ds:itemID="{13DB3596-C2AC-4AAC-BEB7-4120B6BD3740}"/>
</file>

<file path=customXml/itemProps3.xml><?xml version="1.0" encoding="utf-8"?>
<ds:datastoreItem xmlns:ds="http://schemas.openxmlformats.org/officeDocument/2006/customXml" ds:itemID="{DB25F427-82AA-4069-AC42-17F45CEDE0CC}"/>
</file>

<file path=docMetadata/LabelInfo.xml><?xml version="1.0" encoding="utf-8"?>
<clbl:labelList xmlns:clbl="http://schemas.microsoft.com/office/2020/mipLabelMetadata">
  <clbl:label id="{13cfe182-642a-480e-bc8a-5ecf65db0aa0}" enabled="0" method="" siteId="{13cfe182-642a-480e-bc8a-5ecf65db0a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500</Words>
  <Application>Microsoft Office PowerPoint</Application>
  <PresentationFormat>Breedbeeld</PresentationFormat>
  <Paragraphs>81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Office Theme</vt:lpstr>
      <vt:lpstr>PowerPoint-presentatie</vt:lpstr>
      <vt:lpstr>Contents</vt:lpstr>
      <vt:lpstr>°2018 ~ Why</vt:lpstr>
      <vt:lpstr>°2018 ~ AWH Coalition in Antwerp (Mind the Gap) Choice for local / regional coalitions</vt:lpstr>
      <vt:lpstr>PowerPoint-presentatie</vt:lpstr>
      <vt:lpstr>Organisation of the    A Way Home Coalitions </vt:lpstr>
      <vt:lpstr>Important results</vt:lpstr>
      <vt:lpstr>Support of the Back Bone organisations</vt:lpstr>
      <vt:lpstr>Challenges &amp; Future</vt:lpstr>
      <vt:lpstr>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</dc:creator>
  <cp:lastModifiedBy>An Rommel</cp:lastModifiedBy>
  <cp:revision>5</cp:revision>
  <dcterms:created xsi:type="dcterms:W3CDTF">2023-04-27T10:57:22Z</dcterms:created>
  <dcterms:modified xsi:type="dcterms:W3CDTF">2023-05-26T07:55:15Z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