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393" r:id="rId3"/>
    <p:sldId id="261" r:id="rId4"/>
    <p:sldId id="386" r:id="rId5"/>
    <p:sldId id="392" r:id="rId6"/>
    <p:sldId id="385" r:id="rId7"/>
    <p:sldId id="384" r:id="rId8"/>
    <p:sldId id="389" r:id="rId9"/>
    <p:sldId id="390" r:id="rId10"/>
    <p:sldId id="3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8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1F714F-C555-6717-4F7E-7668088C18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B3817-A032-6116-C33A-77041C1168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F09DC-2735-40A3-857D-30348F3DC8B4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97A98-7AD6-93B3-D065-D500A7ABA7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0AC05-FE84-1F97-3542-6C85D75A6A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8655-9B47-4EAE-8949-81D29BD87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756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24966-A182-49E9-8BB8-AB8587C7EC3A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FDC9A-E9CB-4B58-9D7B-86A6AD0F1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87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CD41D-A93A-4645-8E9C-B1A36C9580D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6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CD41D-A93A-4645-8E9C-B1A36C9580D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5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CD41D-A93A-4645-8E9C-B1A36C9580D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035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CD41D-A93A-4645-8E9C-B1A36C9580D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9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CD41D-A93A-4645-8E9C-B1A36C9580D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2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D26FBB-CB12-EB58-82CF-28BE843A1761}"/>
              </a:ext>
            </a:extLst>
          </p:cNvPr>
          <p:cNvSpPr/>
          <p:nvPr userDrawn="1"/>
        </p:nvSpPr>
        <p:spPr>
          <a:xfrm>
            <a:off x="-1" y="0"/>
            <a:ext cx="903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437F5337-E263-4B36-5DD1-839D7BED0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599EFC-F37C-A970-F2E7-D07CE083C47B}"/>
              </a:ext>
            </a:extLst>
          </p:cNvPr>
          <p:cNvCxnSpPr>
            <a:cxnSpLocks/>
          </p:cNvCxnSpPr>
          <p:nvPr userDrawn="1"/>
        </p:nvCxnSpPr>
        <p:spPr>
          <a:xfrm>
            <a:off x="739466" y="1422401"/>
            <a:ext cx="0" cy="4765335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0E43190-2EF4-05AC-332F-67ABD4167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211" t="39524" r="3564" b="39033"/>
          <a:stretch/>
        </p:blipFill>
        <p:spPr>
          <a:xfrm>
            <a:off x="135219" y="61908"/>
            <a:ext cx="6976780" cy="147056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AF821F0-8AF6-9596-09D7-51FFD2E488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2889" y="243598"/>
            <a:ext cx="1044280" cy="574354"/>
          </a:xfrm>
          <a:prstGeom prst="rect">
            <a:avLst/>
          </a:prstGeom>
        </p:spPr>
      </p:pic>
      <p:pic>
        <p:nvPicPr>
          <p:cNvPr id="16" name="Picture 1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A7C29187-A2C3-E88D-D3BB-4D463C012A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11659" y="100463"/>
            <a:ext cx="666664" cy="71128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1F219-BD86-5D79-FBA2-9535B6C0D5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2095500"/>
            <a:ext cx="7953375" cy="2335213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D39137-8244-D1AA-14C3-FF57F83956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100" y="4811373"/>
            <a:ext cx="3544887" cy="1376363"/>
          </a:xfrm>
        </p:spPr>
        <p:txBody>
          <a:bodyPr>
            <a:noAutofit/>
          </a:bodyPr>
          <a:lstStyle>
            <a:lvl1pPr marL="0" indent="0">
              <a:buNone/>
              <a:defRPr sz="4800"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F078AE2-1C1E-EF1C-53F7-5955558B63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23180" y="5576372"/>
            <a:ext cx="2956261" cy="611364"/>
          </a:xfrm>
        </p:spPr>
        <p:txBody>
          <a:bodyPr>
            <a:normAutofit/>
          </a:bodyPr>
          <a:lstStyle>
            <a:lvl1pPr marL="0" indent="0" algn="r">
              <a:buNone/>
              <a:defRPr sz="1800" i="1"/>
            </a:lvl1pPr>
          </a:lstStyle>
          <a:p>
            <a:pPr lvl="0"/>
            <a:r>
              <a:rPr lang="en-GB" dirty="0"/>
              <a:t>Speaker name and organisation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D2242A9-EFB8-9668-BFA8-0067F0B032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4353" y="5882054"/>
            <a:ext cx="1083322" cy="2598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086811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EA75-AFCC-4C45-A734-7552B257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6A7D5-F02A-4EC1-A691-94348854B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C9875-45F6-4F3D-B37D-F29191BAF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0F25-7882-41B1-8070-5350AEC6D0FD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DB670-D87E-4D71-8FBC-B6E8BF98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39CFF-4B4A-4514-BC88-F301527D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90690-2D18-4BD8-AD4B-CDAF427827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96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89D91F-97DA-9905-A77F-E0C20C12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9B01C-7DB7-0540-FBB3-60E42958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B023D-046C-D0E2-4A56-EC8F11D9B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0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/Agenda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3DDA91FA-2DBD-81A8-EF78-658268FDB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0465FD-0CC4-0418-9B71-CB872036858A}"/>
              </a:ext>
            </a:extLst>
          </p:cNvPr>
          <p:cNvSpPr/>
          <p:nvPr userDrawn="1"/>
        </p:nvSpPr>
        <p:spPr>
          <a:xfrm>
            <a:off x="0" y="0"/>
            <a:ext cx="14204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8CE72609-A3B4-D680-95E2-4FC2BC8137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666" y="1418953"/>
            <a:ext cx="4013201" cy="41644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A226247F-E650-296E-A091-06CE16AC516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5242" y="2051170"/>
            <a:ext cx="5362575" cy="3532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spc="10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E31A505-09DE-0558-46BF-2631D6FEE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5242" y="1418953"/>
            <a:ext cx="5362575" cy="49569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32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Contents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925254-1658-0CEA-350A-99261889E94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EEB68-668D-E8C6-460A-765E0297327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3938233-41F7-FA5F-05B0-0B40EF9C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00.00.00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7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/Speaker page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EA5EE96E-77FF-9092-A657-CC5F8B81F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C997B1-5DA1-717E-42C6-BE09294DB5D8}"/>
              </a:ext>
            </a:extLst>
          </p:cNvPr>
          <p:cNvSpPr/>
          <p:nvPr userDrawn="1"/>
        </p:nvSpPr>
        <p:spPr>
          <a:xfrm>
            <a:off x="0" y="0"/>
            <a:ext cx="14204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FA8965F-8421-09DC-DE7A-02427DD0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00.00.00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BE52606-730A-048E-04FE-83F18F48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FEANTSA FORUM 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847534-3C83-9EE5-846E-2A359AA1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FAEDF10D-5EAD-7B05-F487-1F40445B6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9508" y="2233014"/>
            <a:ext cx="3266975" cy="3266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32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FB01345A-29C2-DB3E-604E-DC6BDFC9477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9508" y="2756830"/>
            <a:ext cx="4834569" cy="23841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defRPr sz="1400" spc="10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93C24F-A8B2-551F-4FCD-6972B36AB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834" y="0"/>
            <a:ext cx="0" cy="27574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E6AB73-4509-26E8-9C3C-63DACEF28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72142" y="2396358"/>
            <a:ext cx="251985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91D58CE-2375-A5D9-6A11-0672B4B6A9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810973" y="4189152"/>
            <a:ext cx="3121302" cy="46947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About the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485517B5-0249-18E4-F1FB-9606E40A82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71845" y="558800"/>
            <a:ext cx="4084417" cy="542574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03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45C96B30-5FB3-943F-77FD-94E9D2585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E2BB2A-AEB7-9817-A322-07C3AAEFC6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631526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354CEB-7BF7-B09B-FA05-2C722EE9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1899709"/>
            <a:ext cx="6794499" cy="30024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E5F0C312-1B68-0FD3-A4C1-75B9370FB8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7298" y="3200401"/>
            <a:ext cx="5257799" cy="170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AC50C1-D02C-CD05-31BF-6A4D7D04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1962150"/>
            <a:ext cx="5257799" cy="126881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en-US" sz="32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10815-0744-064E-A6FD-1514351E57A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0948D07-4830-9325-2431-D913008EEFF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FEANTSA FORUM 2023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693D79-A5F9-4054-FD30-944C31F56A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3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design 1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86DAF384-E6E1-8F53-4A29-9C6EAA202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424FE7-D3E5-5A8A-B45A-D48BCF9433E2}"/>
              </a:ext>
            </a:extLst>
          </p:cNvPr>
          <p:cNvSpPr/>
          <p:nvPr userDrawn="1"/>
        </p:nvSpPr>
        <p:spPr>
          <a:xfrm rot="16200000">
            <a:off x="3324718" y="-2963654"/>
            <a:ext cx="977049" cy="7626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E3C4E-59D2-4DEF-1746-0348F6B90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3" y="186808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54A57-C5FF-78FC-CD3D-BFA57B206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7741B-6348-447F-11A1-1DF0256B8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2997E-9367-DF4A-8B34-557C9696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D5E8C-64EF-7AEE-97FD-7FA71254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FEANTSA FORUM 2023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D40F2-CE9C-2A51-F6BD-870290B3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71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design 2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DE7447B9-8430-AC2D-52EB-CD01B23D13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E53C8-658B-BDE1-C4AA-EDB23B34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08" y="457200"/>
            <a:ext cx="40153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77384-3606-24E0-F58C-7623ECA11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8577B-5223-8D84-51F8-9201A694B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708" y="2057400"/>
            <a:ext cx="401531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96C99-E2CF-BB87-1817-35175362D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F505D-0FE4-9766-20D7-08B86935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ABB83-5CB9-8D52-55C9-BFA963749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19DF67-3FB9-D7FC-0107-715B499450C2}"/>
              </a:ext>
            </a:extLst>
          </p:cNvPr>
          <p:cNvCxnSpPr>
            <a:cxnSpLocks/>
          </p:cNvCxnSpPr>
          <p:nvPr userDrawn="1"/>
        </p:nvCxnSpPr>
        <p:spPr>
          <a:xfrm>
            <a:off x="4969933" y="457200"/>
            <a:ext cx="0" cy="54117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E4427-F8D0-470B-A4AE-795D548F2479}"/>
              </a:ext>
            </a:extLst>
          </p:cNvPr>
          <p:cNvSpPr/>
          <p:nvPr userDrawn="1"/>
        </p:nvSpPr>
        <p:spPr>
          <a:xfrm>
            <a:off x="322118" y="0"/>
            <a:ext cx="23668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3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sign 3 (picture)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99109-B79E-1E90-5F5D-D6B070E4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3A306-5E37-51A1-FFFF-DFF7EB2FF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F6D2B-0AFD-2AA2-D4C6-2B91FA5E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C540D7-ECF7-68EB-FACF-9BE0D6D488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25" y="73025"/>
            <a:ext cx="12023725" cy="6138863"/>
          </a:xfrm>
        </p:spPr>
        <p:txBody>
          <a:bodyPr/>
          <a:lstStyle/>
          <a:p>
            <a:endParaRPr lang="en-GB"/>
          </a:p>
        </p:txBody>
      </p:sp>
      <p:pic>
        <p:nvPicPr>
          <p:cNvPr id="8" name="Picture 7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B5C0EDEB-D000-1D0A-56A6-0F19862C5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9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sign 4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F21A59C0-1A5D-8105-5FD4-2A9E2D192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BAD722-C401-50D1-EFBD-EF83F7DBF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D6D7E-0B41-95F8-7A6F-9D0AAFDC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1173C-7807-4F58-6ACE-75CECDB2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AE740-E769-13EA-AC34-144DC822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F9AE4B-A99F-68A9-A60C-C531F981F1CD}"/>
              </a:ext>
            </a:extLst>
          </p:cNvPr>
          <p:cNvCxnSpPr>
            <a:cxnSpLocks/>
          </p:cNvCxnSpPr>
          <p:nvPr userDrawn="1"/>
        </p:nvCxnSpPr>
        <p:spPr>
          <a:xfrm>
            <a:off x="901846" y="1487214"/>
            <a:ext cx="10388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BD5A7EA-2F2B-0855-6419-D06CAA7719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65325"/>
            <a:ext cx="10515600" cy="3762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698849-6C35-2A79-0147-197DC7CDB336}"/>
              </a:ext>
            </a:extLst>
          </p:cNvPr>
          <p:cNvCxnSpPr>
            <a:cxnSpLocks/>
          </p:cNvCxnSpPr>
          <p:nvPr userDrawn="1"/>
        </p:nvCxnSpPr>
        <p:spPr>
          <a:xfrm>
            <a:off x="838200" y="6127531"/>
            <a:ext cx="1051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5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sign 4 (verticle right text)">
    <p:bg>
      <p:bgPr>
        <a:solidFill>
          <a:srgbClr val="D4DBD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mountain, nature, dark&#10;&#10;Description automatically generated">
            <a:extLst>
              <a:ext uri="{FF2B5EF4-FFF2-40B4-BE49-F238E27FC236}">
                <a16:creationId xmlns:a16="http://schemas.microsoft.com/office/drawing/2014/main" id="{D74ED811-38FE-9772-FEDC-1AB70832A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06" y="-652361"/>
            <a:ext cx="7618275" cy="5258266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CBB010-CCE9-323F-5917-65B3602C1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A4724-4DC0-6726-3DE3-A8E0B1F12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C8A92-472B-8310-9939-49644B22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FEANTSA FORUM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F2FC3-9551-A3C2-0E2F-FDEA26F1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714CF2-29D8-CD1E-9D5C-71BF78207DE6}"/>
              </a:ext>
            </a:extLst>
          </p:cNvPr>
          <p:cNvCxnSpPr>
            <a:cxnSpLocks/>
          </p:cNvCxnSpPr>
          <p:nvPr userDrawn="1"/>
        </p:nvCxnSpPr>
        <p:spPr>
          <a:xfrm flipV="1">
            <a:off x="8724900" y="365125"/>
            <a:ext cx="0" cy="58118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5753012-58CC-B478-FFAB-5702F72E4200}"/>
              </a:ext>
            </a:extLst>
          </p:cNvPr>
          <p:cNvSpPr/>
          <p:nvPr userDrawn="1"/>
        </p:nvSpPr>
        <p:spPr>
          <a:xfrm>
            <a:off x="10771572" y="0"/>
            <a:ext cx="14204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30821C-58DC-6CA5-BDDD-5BA6D9DF3D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3088" y="365125"/>
            <a:ext cx="7678738" cy="267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1900B1B-B465-8151-0B37-C7454EC7CE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3088" y="3360737"/>
            <a:ext cx="5153215" cy="267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386D173C-A307-BF7E-9C47-C36C95B1C05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15269" y="3363419"/>
            <a:ext cx="2106557" cy="267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6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BDF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204DB0-ABB1-E6C3-A81F-9239B75C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D5E7D-1801-E768-4935-6070463B4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3BD17-EA2C-8495-3AB5-921A55959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00.00.00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D70DE-7875-496C-F5F3-4776CEF9F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FEANTSA FORUM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42539-C496-40CD-F633-F493E6BDA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B0777-FF85-47C6-B6DE-2A40E1253E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91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6" r:id="rId6"/>
    <p:sldLayoutId id="2147483654" r:id="rId7"/>
    <p:sldLayoutId id="2147483658" r:id="rId8"/>
    <p:sldLayoutId id="2147483659" r:id="rId9"/>
    <p:sldLayoutId id="2147483661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a.barbu@feantsa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hyperlink" Target="http://www.feantsa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antsa.org/en/newsletter/2022/07/29/?bcParent=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DF706-FEF6-62AD-F8CA-C21579E0C6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9835" y="3943592"/>
            <a:ext cx="7825117" cy="1116529"/>
          </a:xfrm>
        </p:spPr>
        <p:txBody>
          <a:bodyPr/>
          <a:lstStyle/>
          <a:p>
            <a:r>
              <a:rPr lang="en-US" sz="4400" dirty="0"/>
              <a:t>War in Ukraine: Housing &amp; Reception of Refugees</a:t>
            </a:r>
            <a:endParaRPr lang="en-GB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51B5A-3A2E-07DA-A63B-0AAAA70523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2577" y="5429371"/>
            <a:ext cx="5352729" cy="111652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500" i="0" dirty="0"/>
              <a:t>Simona Barbu, Policy Officer, FEANTSA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500" i="0" dirty="0"/>
              <a:t>Marcin </a:t>
            </a:r>
            <a:r>
              <a:rPr lang="en-GB" sz="1500" i="0" dirty="0" err="1"/>
              <a:t>Tylman</a:t>
            </a:r>
            <a:r>
              <a:rPr lang="en-GB" sz="1500" i="0" dirty="0"/>
              <a:t> and Katarzyna </a:t>
            </a:r>
            <a:r>
              <a:rPr lang="en-GB" sz="1500" i="0" dirty="0" err="1"/>
              <a:t>Brzozowska</a:t>
            </a:r>
            <a:r>
              <a:rPr lang="en-GB" sz="1500" i="0" dirty="0"/>
              <a:t>, Fundacja Aktywizacji </a:t>
            </a:r>
            <a:endParaRPr lang="fr-BE" sz="1500" i="0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500" i="0" dirty="0"/>
              <a:t>Eszter Somogyi, Metropolitan Research Institute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7E63B-B500-F4B5-B73A-098453AE4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02/06/2023</a:t>
            </a:r>
          </a:p>
        </p:txBody>
      </p:sp>
    </p:spTree>
    <p:extLst>
      <p:ext uri="{BB962C8B-B14F-4D97-AF65-F5344CB8AC3E}">
        <p14:creationId xmlns:p14="http://schemas.microsoft.com/office/powerpoint/2010/main" val="340591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3472523" cy="6858000"/>
          </a:xfrm>
          <a:prstGeom prst="rect">
            <a:avLst/>
          </a:prstGeom>
          <a:solidFill>
            <a:srgbClr val="4B7BA5"/>
          </a:solidFill>
        </p:spPr>
      </p:sp>
      <p:sp>
        <p:nvSpPr>
          <p:cNvPr id="3" name="TextBox 3"/>
          <p:cNvSpPr txBox="1"/>
          <p:nvPr/>
        </p:nvSpPr>
        <p:spPr>
          <a:xfrm>
            <a:off x="3609715" y="1211391"/>
            <a:ext cx="7896485" cy="433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86"/>
              </a:lnSpc>
            </a:pPr>
            <a:r>
              <a:rPr lang="en-US" sz="2400" spc="-86" dirty="0">
                <a:solidFill>
                  <a:srgbClr val="4B7BA5"/>
                </a:solidFill>
              </a:rPr>
              <a:t>Simona Barbu</a:t>
            </a:r>
          </a:p>
          <a:p>
            <a:pPr algn="r">
              <a:lnSpc>
                <a:spcPts val="3386"/>
              </a:lnSpc>
            </a:pPr>
            <a:r>
              <a:rPr lang="en-US" sz="2400" spc="-86" dirty="0">
                <a:solidFill>
                  <a:srgbClr val="4B7BA5"/>
                </a:solidFill>
              </a:rPr>
              <a:t>Policy officer</a:t>
            </a:r>
          </a:p>
          <a:p>
            <a:pPr algn="r">
              <a:lnSpc>
                <a:spcPts val="3386"/>
              </a:lnSpc>
            </a:pPr>
            <a:r>
              <a:rPr lang="en-US" sz="2400" spc="-86" dirty="0">
                <a:solidFill>
                  <a:srgbClr val="4B7BA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simona.barbu@feantsa.org</a:t>
            </a:r>
            <a:endParaRPr lang="en-US" sz="2400" spc="-86" dirty="0">
              <a:solidFill>
                <a:srgbClr val="4B7BA5"/>
              </a:solidFill>
            </a:endParaRPr>
          </a:p>
          <a:p>
            <a:pPr algn="r">
              <a:lnSpc>
                <a:spcPts val="3386"/>
              </a:lnSpc>
            </a:pPr>
            <a:r>
              <a:rPr lang="en-US" sz="2400" spc="-86" dirty="0">
                <a:solidFill>
                  <a:schemeClr val="bg1"/>
                </a:solidFill>
                <a:hlinkClick r:id="rId4"/>
              </a:rPr>
              <a:t>www.feantsa.org</a:t>
            </a:r>
            <a:r>
              <a:rPr lang="en-US" sz="2400" spc="-86" dirty="0">
                <a:solidFill>
                  <a:schemeClr val="bg1"/>
                </a:solidFill>
              </a:rPr>
              <a:t> </a:t>
            </a:r>
          </a:p>
          <a:p>
            <a:pPr algn="r">
              <a:lnSpc>
                <a:spcPts val="10053"/>
              </a:lnSpc>
            </a:pPr>
            <a:endParaRPr lang="en-US" sz="8667" spc="-86" dirty="0">
              <a:solidFill>
                <a:srgbClr val="4B7BA5"/>
              </a:solidFill>
            </a:endParaRPr>
          </a:p>
          <a:p>
            <a:pPr algn="r">
              <a:lnSpc>
                <a:spcPts val="10053"/>
              </a:lnSpc>
            </a:pPr>
            <a:r>
              <a:rPr lang="en-US" sz="8667" spc="-86" dirty="0">
                <a:solidFill>
                  <a:srgbClr val="4B7BA5"/>
                </a:solidFill>
              </a:rPr>
              <a:t>Thank you!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6E2A260-A531-B880-8321-15676ED406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9600" y="4394201"/>
            <a:ext cx="1402308" cy="14957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DF706-FEF6-62AD-F8CA-C21579E0C6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9835" y="3943592"/>
            <a:ext cx="7825117" cy="1116529"/>
          </a:xfrm>
        </p:spPr>
        <p:txBody>
          <a:bodyPr/>
          <a:lstStyle/>
          <a:p>
            <a:r>
              <a:rPr lang="en-US" sz="4400" dirty="0"/>
              <a:t>War in Ukraine: Housing &amp; Reception of Refugees</a:t>
            </a:r>
            <a:endParaRPr lang="en-GB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051B5A-3A2E-07DA-A63B-0AAAA70523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2577" y="5429371"/>
            <a:ext cx="5116165" cy="6113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i="0" dirty="0"/>
              <a:t>Simona Barbu, Policy Officer</a:t>
            </a:r>
          </a:p>
          <a:p>
            <a:pPr algn="l"/>
            <a:r>
              <a:rPr lang="en-GB" i="0" dirty="0"/>
              <a:t>FEANTSA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7E63B-B500-F4B5-B73A-098453AE4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02/06/2023</a:t>
            </a:r>
          </a:p>
        </p:txBody>
      </p:sp>
    </p:spTree>
    <p:extLst>
      <p:ext uri="{BB962C8B-B14F-4D97-AF65-F5344CB8AC3E}">
        <p14:creationId xmlns:p14="http://schemas.microsoft.com/office/powerpoint/2010/main" val="294344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7FE14F-97B5-B086-7A4B-461A8EAAD4FC}"/>
              </a:ext>
            </a:extLst>
          </p:cNvPr>
          <p:cNvSpPr txBox="1">
            <a:spLocks/>
          </p:cNvSpPr>
          <p:nvPr/>
        </p:nvSpPr>
        <p:spPr>
          <a:xfrm>
            <a:off x="7320466" y="609600"/>
            <a:ext cx="4140014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100" b="1" dirty="0">
                <a:solidFill>
                  <a:schemeClr val="tx1"/>
                </a:solidFill>
                <a:ea typeface="+mj-ea"/>
                <a:cs typeface="+mj-cs"/>
              </a:rPr>
              <a:t>The war in Ukraine &amp; homelessness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9345E381-6527-208F-C44B-4B2A95C3C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9" r="15329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3141-BE73-1190-88B3-C518713953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01731" y="1940439"/>
            <a:ext cx="4936042" cy="466389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over 325,000 reports of destroyed, damaged housing within Ukraine (Feb 2023, The Kyiv Independent)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As of fall 2022, more than 2.4 million Ukrainians have had their homes damaged or destroyed (Politico, March 2023)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8,255,288 people entering EU – need of accommodation </a:t>
            </a:r>
            <a:r>
              <a:rPr lang="en-US" sz="1700" dirty="0">
                <a:effectLst/>
              </a:rPr>
              <a:t>(</a:t>
            </a:r>
            <a:r>
              <a:rPr lang="en-US" sz="1700" dirty="0"/>
              <a:t>M</a:t>
            </a:r>
            <a:r>
              <a:rPr lang="en-US" sz="1700" dirty="0">
                <a:effectLst/>
              </a:rPr>
              <a:t>ay 2023, UNHCR)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5,140,259 </a:t>
            </a:r>
            <a:r>
              <a:rPr lang="en-US" sz="1700" dirty="0">
                <a:effectLst/>
              </a:rPr>
              <a:t>registered for temporary protection = rights to accommodation (</a:t>
            </a:r>
            <a:r>
              <a:rPr lang="en-US" sz="1700" dirty="0"/>
              <a:t>M</a:t>
            </a:r>
            <a:r>
              <a:rPr lang="en-US" sz="1700" dirty="0">
                <a:effectLst/>
              </a:rPr>
              <a:t>ay 2023, UNHCR)</a:t>
            </a:r>
          </a:p>
          <a:p>
            <a:pPr marL="285750" indent="-2286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Main countries hosting beneficiaries of temporary protection from Ukraine:</a:t>
            </a:r>
          </a:p>
          <a:p>
            <a:pPr marL="57150">
              <a:lnSpc>
                <a:spcPct val="110000"/>
              </a:lnSpc>
              <a:spcAft>
                <a:spcPts val="0"/>
              </a:spcAft>
            </a:pPr>
            <a:r>
              <a:rPr lang="en-US" sz="1700" dirty="0"/>
              <a:t>Germany 1,067,755</a:t>
            </a:r>
          </a:p>
          <a:p>
            <a:pPr marL="57150">
              <a:lnSpc>
                <a:spcPct val="110000"/>
              </a:lnSpc>
              <a:spcAft>
                <a:spcPts val="0"/>
              </a:spcAft>
            </a:pPr>
            <a:r>
              <a:rPr lang="en-US" sz="1700" dirty="0"/>
              <a:t>Poland 976,575</a:t>
            </a:r>
          </a:p>
          <a:p>
            <a:pPr marL="57150">
              <a:lnSpc>
                <a:spcPct val="110000"/>
              </a:lnSpc>
              <a:spcAft>
                <a:spcPts val="0"/>
              </a:spcAft>
            </a:pPr>
            <a:r>
              <a:rPr lang="en-US" sz="1700" dirty="0"/>
              <a:t>Czechia 325,245</a:t>
            </a:r>
          </a:p>
          <a:p>
            <a:pPr marL="57150">
              <a:lnSpc>
                <a:spcPct val="120000"/>
              </a:lnSpc>
              <a:spcAft>
                <a:spcPts val="0"/>
              </a:spcAft>
            </a:pPr>
            <a:r>
              <a:rPr lang="en-US" sz="1300" dirty="0"/>
              <a:t>(Eurostat May 2023)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225C3B-BBD8-E10D-24E6-09C15543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000">
                <a:solidFill>
                  <a:srgbClr val="FFFFFF"/>
                </a:solidFill>
                <a:latin typeface="Calibri" panose="020F0502020204030204"/>
              </a:rPr>
              <a:t>00.00.00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A30F4-2CD4-D231-4163-79131D5E5F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000" kern="1200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FEANTSA FORUM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EBB71F-C8FB-735C-6B14-31952FEF74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A4B0777-FF85-47C6-B6DE-2A40E1253E90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337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070C-A049-2B49-40D2-5417F4A47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92" y="225737"/>
            <a:ext cx="10515600" cy="635000"/>
          </a:xfrm>
        </p:spPr>
        <p:txBody>
          <a:bodyPr>
            <a:normAutofit fontScale="90000"/>
          </a:bodyPr>
          <a:lstStyle/>
          <a:p>
            <a:r>
              <a:rPr lang="en-GB" dirty="0"/>
              <a:t>EU level response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48EC0-F0FD-86CD-D6AC-3C7AA5A05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673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sz="2667" b="1" dirty="0">
              <a:solidFill>
                <a:srgbClr val="1F3864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EA9E287-6CC3-289F-8E21-70E194EDE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716491"/>
              </p:ext>
            </p:extLst>
          </p:nvPr>
        </p:nvGraphicFramePr>
        <p:xfrm>
          <a:off x="482885" y="954402"/>
          <a:ext cx="11010615" cy="5353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5430">
                  <a:extLst>
                    <a:ext uri="{9D8B030D-6E8A-4147-A177-3AD203B41FA5}">
                      <a16:colId xmlns:a16="http://schemas.microsoft.com/office/drawing/2014/main" val="332090193"/>
                    </a:ext>
                  </a:extLst>
                </a:gridCol>
                <a:gridCol w="3845185">
                  <a:extLst>
                    <a:ext uri="{9D8B030D-6E8A-4147-A177-3AD203B41FA5}">
                      <a16:colId xmlns:a16="http://schemas.microsoft.com/office/drawing/2014/main" val="3351981020"/>
                    </a:ext>
                  </a:extLst>
                </a:gridCol>
              </a:tblGrid>
              <a:tr h="593199">
                <a:tc>
                  <a:txBody>
                    <a:bodyPr/>
                    <a:lstStyle/>
                    <a:p>
                      <a:r>
                        <a:rPr lang="en-GB" sz="2000" dirty="0"/>
                        <a:t>Legal measures &amp; guidance</a:t>
                      </a:r>
                      <a:endParaRPr lang="fr-BE" sz="20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Funding </a:t>
                      </a:r>
                      <a:endParaRPr lang="fr-BE" sz="20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955910583"/>
                  </a:ext>
                </a:extLst>
              </a:tr>
              <a:tr h="1102622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solidFill>
                            <a:srgbClr val="1F3864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Activation and implementation of the 2001 Temporary Protection Directive (2001/55/EC)</a:t>
                      </a:r>
                      <a:endParaRPr lang="en-GB" sz="2000" b="1" dirty="0">
                        <a:solidFill>
                          <a:srgbClr val="1F3864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fr-BE" sz="20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solidFill>
                            <a:srgbClr val="1F3864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Cohesion’s Action for Refugees in Europe (CARE) </a:t>
                      </a:r>
                      <a:endParaRPr lang="fr-BE" sz="2000" b="1" dirty="0">
                        <a:solidFill>
                          <a:srgbClr val="1F3864"/>
                        </a:solidFill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fr-BE" sz="20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794367567"/>
                  </a:ext>
                </a:extLst>
              </a:tr>
              <a:tr h="1102622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dirty="0">
                          <a:solidFill>
                            <a:srgbClr val="1F3864"/>
                          </a:solidFill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Safe Homes Initiative</a:t>
                      </a:r>
                    </a:p>
                    <a:p>
                      <a:endParaRPr lang="fr-BE" sz="20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1F3864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Flexible Assistance to Territories (FAST-CARE)</a:t>
                      </a:r>
                      <a:endParaRPr lang="en-GB" sz="2000" b="1" dirty="0">
                        <a:solidFill>
                          <a:srgbClr val="1F3864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>
                          <a:solidFill>
                            <a:srgbClr val="1F3864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ESF+</a:t>
                      </a:r>
                      <a:endParaRPr lang="fr-BE" sz="2000" b="1" dirty="0">
                        <a:solidFill>
                          <a:srgbClr val="1F3864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504914889"/>
                  </a:ext>
                </a:extLst>
              </a:tr>
              <a:tr h="1452866"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rgbClr val="1F3864"/>
                          </a:solidFill>
                          <a:latin typeface="Calibri Light" panose="020F03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European Union Agency for Asylum  </a:t>
                      </a:r>
                      <a:r>
                        <a:rPr lang="en-GB" sz="2000" b="1" i="1" kern="1200" dirty="0">
                          <a:solidFill>
                            <a:srgbClr val="1F3864"/>
                          </a:solidFill>
                          <a:latin typeface="Calibri Light" panose="020F03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‘Practical recommendations on the provision of emergency placement in private accommodation for persons  displaced from Ukraine’</a:t>
                      </a:r>
                      <a:endParaRPr lang="fr-BE" sz="2000" b="1" i="1" kern="1200" dirty="0">
                        <a:solidFill>
                          <a:srgbClr val="1F3864"/>
                        </a:solidFill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1F3864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The European Regional Development Fund (ERDF)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2000" b="1" kern="1200" dirty="0">
                        <a:solidFill>
                          <a:srgbClr val="1F3864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>
                          <a:solidFill>
                            <a:srgbClr val="1F3864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REACT-EU</a:t>
                      </a:r>
                      <a:endParaRPr lang="fr-BE" sz="2000" b="1" kern="1200" dirty="0">
                        <a:solidFill>
                          <a:srgbClr val="1F3864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211046225"/>
                  </a:ext>
                </a:extLst>
              </a:tr>
              <a:tr h="1102622">
                <a:tc>
                  <a:txBody>
                    <a:bodyPr/>
                    <a:lstStyle/>
                    <a:p>
                      <a:r>
                        <a:rPr lang="fr-BE" sz="2000" b="1" kern="1200" dirty="0">
                          <a:solidFill>
                            <a:srgbClr val="1F3864"/>
                          </a:solidFill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fr-BE" sz="2000" b="1" kern="1200" dirty="0" err="1">
                          <a:solidFill>
                            <a:srgbClr val="1F3864"/>
                          </a:solidFill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Solidarity</a:t>
                      </a:r>
                      <a:r>
                        <a:rPr lang="fr-BE" sz="2000" b="1" kern="1200" dirty="0">
                          <a:solidFill>
                            <a:srgbClr val="1F3864"/>
                          </a:solidFill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 Platform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1F3864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The Asylum, Migration and Integration Fund (AMIF)</a:t>
                      </a:r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925990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35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D7F9C-0EBA-1338-47FD-198F29297CC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FEANTSA FORUM 2023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EAD28-3A25-428F-E257-A90E907418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4B0777-FF85-47C6-B6DE-2A40E1253E90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30366-B820-3521-F4B9-F23522D4C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00.00.00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4DEBB0-A950-9A78-5C66-0EC553D43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667" y="2978868"/>
            <a:ext cx="4430675" cy="2895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9D3BCA-708F-3714-73D9-848183CBF936}"/>
              </a:ext>
            </a:extLst>
          </p:cNvPr>
          <p:cNvSpPr txBox="1"/>
          <p:nvPr/>
        </p:nvSpPr>
        <p:spPr>
          <a:xfrm>
            <a:off x="1565667" y="2581021"/>
            <a:ext cx="3802196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UNHCR </a:t>
            </a:r>
            <a:r>
              <a:rPr lang="en-US" sz="1200" dirty="0">
                <a:effectLst/>
              </a:rPr>
              <a:t>Factsheet (Nov </a:t>
            </a:r>
            <a:r>
              <a:rPr lang="en-US" sz="1200" dirty="0"/>
              <a:t>2022) 34,145  respondents </a:t>
            </a:r>
            <a:endParaRPr lang="en-US" sz="1200" dirty="0">
              <a:sym typeface="Wingdings" panose="05000000000000000000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86C10F-C928-A38B-39DE-54EFF9AFBDF9}"/>
              </a:ext>
            </a:extLst>
          </p:cNvPr>
          <p:cNvSpPr txBox="1"/>
          <p:nvPr/>
        </p:nvSpPr>
        <p:spPr>
          <a:xfrm>
            <a:off x="8610600" y="4262693"/>
            <a:ext cx="25043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UNHCR January 2023 </a:t>
            </a:r>
            <a:endParaRPr lang="fr-BE" sz="1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D233B6-DB42-C320-F163-65AFFA45B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347" y="1062682"/>
            <a:ext cx="4740182" cy="303667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B8F8F46-5D22-8FE6-8458-96C35AFFD772}"/>
              </a:ext>
            </a:extLst>
          </p:cNvPr>
          <p:cNvSpPr txBox="1">
            <a:spLocks/>
          </p:cNvSpPr>
          <p:nvPr/>
        </p:nvSpPr>
        <p:spPr>
          <a:xfrm>
            <a:off x="1565667" y="397297"/>
            <a:ext cx="5498757" cy="774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100" b="1" dirty="0">
                <a:solidFill>
                  <a:schemeClr val="tx1"/>
                </a:solidFill>
                <a:ea typeface="+mj-ea"/>
                <a:cs typeface="+mj-cs"/>
              </a:rPr>
              <a:t>Access to accommodation</a:t>
            </a:r>
          </a:p>
        </p:txBody>
      </p:sp>
    </p:spTree>
    <p:extLst>
      <p:ext uri="{BB962C8B-B14F-4D97-AF65-F5344CB8AC3E}">
        <p14:creationId xmlns:p14="http://schemas.microsoft.com/office/powerpoint/2010/main" val="362763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46E769-F027-C0AF-814F-799861337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b="1" dirty="0"/>
              <a:t>Gaps in accommodating Ukrainian refugees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B38A8-D8E3-FD2F-E2C2-13749D26F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57" y="2330630"/>
            <a:ext cx="5539946" cy="391777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Overreliance on private hosting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2000" dirty="0"/>
              <a:t>Decreasing interest and possibility of hosting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BE" sz="2000" dirty="0"/>
              <a:t>Discrimination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2000" dirty="0"/>
              <a:t>Insecurity and violation of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Lack of longer-term housing strategy 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impa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ct other rights (education, work, and social protection)</a:t>
            </a:r>
          </a:p>
          <a:p>
            <a:pPr marL="285750" indent="-285750"/>
            <a:r>
              <a:rPr lang="en-US" sz="2000" dirty="0"/>
              <a:t>Refugee families increasingly report exhausting their savings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Accomodation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likely to become a pressing need (rental costs and energy prices continue to increase)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kern="0" dirty="0">
                <a:effectLst/>
                <a:ea typeface="Calibri" panose="020F0502020204030204" pitchFamily="34" charset="0"/>
                <a:cs typeface="ProximaNova-Regular"/>
              </a:rPr>
              <a:t>Driver of intentions to return in </a:t>
            </a:r>
            <a:r>
              <a:rPr lang="en-GB" sz="2000" kern="0" dirty="0">
                <a:ea typeface="Calibri" panose="020F0502020204030204" pitchFamily="34" charset="0"/>
              </a:rPr>
              <a:t>the short-term (living in accommodation centres or collectively with other refugees or being hosted by local families) </a:t>
            </a:r>
            <a:endParaRPr lang="fr-BE" sz="2000" kern="0" dirty="0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fr-BE" sz="2000" dirty="0"/>
          </a:p>
          <a:p>
            <a:pPr>
              <a:buFont typeface="Wingdings" panose="05000000000000000000" pitchFamily="2" charset="2"/>
              <a:buChar char="à"/>
            </a:pPr>
            <a:r>
              <a:rPr lang="en-GB" sz="2000" dirty="0"/>
              <a:t> Street homelessness: </a:t>
            </a:r>
          </a:p>
          <a:p>
            <a:pPr marL="0" indent="0">
              <a:buNone/>
            </a:pPr>
            <a:r>
              <a:rPr lang="en-GB" sz="2000" dirty="0"/>
              <a:t>Brussels, Czech Republic, UK, Ireland.</a:t>
            </a:r>
            <a:endParaRPr lang="fr-BE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454FC3-5DCA-FC2F-36DE-9567DCD2B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363" y="1593750"/>
            <a:ext cx="6561635" cy="3202415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4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5423D-D3CE-E68F-B3DC-A42D19DFF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0" y="20053"/>
            <a:ext cx="3708400" cy="574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Crucial role of homelessness sector in welcoming refugees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Reception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long-term, comprehensive housing support with </a:t>
            </a:r>
            <a:r>
              <a:rPr lang="en-US" dirty="0" err="1"/>
              <a:t>individualised</a:t>
            </a:r>
            <a:r>
              <a:rPr lang="en-US" dirty="0"/>
              <a:t> social services</a:t>
            </a:r>
          </a:p>
          <a:p>
            <a:pPr marL="0" indent="0" algn="ctr">
              <a:buNone/>
            </a:pPr>
            <a:endParaRPr lang="fr-B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25E56C-E998-EBCE-726B-0EA6BCE7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061284"/>
            <a:ext cx="9042400" cy="1650999"/>
          </a:xfrm>
        </p:spPr>
        <p:txBody>
          <a:bodyPr>
            <a:normAutofit/>
          </a:bodyPr>
          <a:lstStyle/>
          <a:p>
            <a:r>
              <a:rPr lang="en-US" sz="2133" dirty="0">
                <a:latin typeface="Open Sans" panose="020B0606030504020204" pitchFamily="34" charset="0"/>
              </a:rPr>
              <a:t>For more info:</a:t>
            </a:r>
            <a:br>
              <a:rPr lang="en-US" sz="2133" u="sng" dirty="0">
                <a:solidFill>
                  <a:srgbClr val="11354E"/>
                </a:solidFill>
                <a:latin typeface="Open Sans" panose="020B0606030504020204" pitchFamily="34" charset="0"/>
                <a:hlinkClick r:id="rId3"/>
              </a:rPr>
            </a:br>
            <a:r>
              <a:rPr lang="en-US" sz="2133" u="sng" dirty="0">
                <a:solidFill>
                  <a:srgbClr val="11354E"/>
                </a:solidFill>
                <a:latin typeface="Open Sans" panose="020B0606030504020204" pitchFamily="34" charset="0"/>
                <a:hlinkClick r:id="rId3"/>
              </a:rPr>
              <a:t>Homeless in Europe Magazine Summer 2022: The war in Ukraine and its consequences on homelessness</a:t>
            </a:r>
            <a:endParaRPr lang="en-GB" sz="2133" b="1" dirty="0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7214C4C-1EB6-6594-16B7-A885FC966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928"/>
            <a:ext cx="7440893" cy="48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medium confidence">
            <a:extLst>
              <a:ext uri="{FF2B5EF4-FFF2-40B4-BE49-F238E27FC236}">
                <a16:creationId xmlns:a16="http://schemas.microsoft.com/office/drawing/2014/main" id="{690CF278-C652-92A6-FF21-360B70429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251" y="0"/>
            <a:ext cx="1929085" cy="1752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48B67-DB64-C394-F100-A06A1346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64" y="67802"/>
            <a:ext cx="4445000" cy="1023269"/>
          </a:xfrm>
        </p:spPr>
        <p:txBody>
          <a:bodyPr>
            <a:normAutofit fontScale="90000"/>
          </a:bodyPr>
          <a:lstStyle/>
          <a:p>
            <a:r>
              <a:rPr lang="en-GB" sz="293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Recommendations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293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EU-</a:t>
            </a:r>
            <a:r>
              <a:rPr lang="fr-BE" sz="2933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</a:t>
            </a:r>
            <a:endParaRPr lang="fr-B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FBC01-1B60-740B-0FD7-36400D00D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752601"/>
            <a:ext cx="11328400" cy="4525963"/>
          </a:xfrm>
        </p:spPr>
        <p:txBody>
          <a:bodyPr>
            <a:normAutofit/>
          </a:bodyPr>
          <a:lstStyle/>
          <a:p>
            <a:pPr>
              <a:spcAft>
                <a:spcPts val="170"/>
              </a:spcAft>
              <a:buFont typeface="Wingdings" panose="05000000000000000000" pitchFamily="2" charset="2"/>
              <a:buChar char="Ø"/>
            </a:pPr>
            <a:r>
              <a:rPr lang="en-GB" sz="2933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Long-term regional housing strategy with multi-donor initiative (EU, OSCE, UNHCR, CEB, the governments of neighbouring countries, etc).</a:t>
            </a:r>
          </a:p>
          <a:p>
            <a:pPr>
              <a:spcAft>
                <a:spcPts val="170"/>
              </a:spcAft>
              <a:buFont typeface="Wingdings" panose="05000000000000000000" pitchFamily="2" charset="2"/>
              <a:buChar char="Ø"/>
            </a:pPr>
            <a:r>
              <a:rPr lang="en-GB" sz="2933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Allocate additional resources beyond the EU funding that is currently available to countries hosting large numbers of refugees for increasing affordable housing stock.</a:t>
            </a:r>
            <a:endParaRPr lang="fr-BE" sz="2933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933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Strengthen methodological guidance on the relevant EU funds (ERDF+, ESF+, Cohesion Funds). </a:t>
            </a:r>
            <a:endParaRPr lang="fr-BE" sz="2933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933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Communication with the international civil sector and national civil organisations should be more intense.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7318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6" descr="A sign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54704D78-E62A-7818-0991-3F4ADFDC29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42"/>
          <a:stretch/>
        </p:blipFill>
        <p:spPr>
          <a:xfrm>
            <a:off x="14" y="7"/>
            <a:ext cx="9947069" cy="6857993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B28C1-923A-F144-FC0F-026264AD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en-GB" sz="3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lessons</a:t>
            </a:r>
            <a:endParaRPr lang="en-GB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67F3B-557A-1F75-5831-CD4E67012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 the asylum and migration system across Europe.</a:t>
            </a:r>
          </a:p>
          <a:p>
            <a:pPr marL="0" indent="0">
              <a:buNone/>
            </a:pPr>
            <a:endParaRPr lang="en-GB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Affordable housing crisis on the public agenda.</a:t>
            </a:r>
          </a:p>
        </p:txBody>
      </p:sp>
    </p:spTree>
    <p:extLst>
      <p:ext uri="{BB962C8B-B14F-4D97-AF65-F5344CB8AC3E}">
        <p14:creationId xmlns:p14="http://schemas.microsoft.com/office/powerpoint/2010/main" val="2288086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1354E"/>
      </a:dk1>
      <a:lt1>
        <a:srgbClr val="FFFFFF"/>
      </a:lt1>
      <a:dk2>
        <a:srgbClr val="4B7BA5"/>
      </a:dk2>
      <a:lt2>
        <a:srgbClr val="FFFFFF"/>
      </a:lt2>
      <a:accent1>
        <a:srgbClr val="4B7BA5"/>
      </a:accent1>
      <a:accent2>
        <a:srgbClr val="D3572A"/>
      </a:accent2>
      <a:accent3>
        <a:srgbClr val="B23426"/>
      </a:accent3>
      <a:accent4>
        <a:srgbClr val="FEDF00"/>
      </a:accent4>
      <a:accent5>
        <a:srgbClr val="E6DDD9"/>
      </a:accent5>
      <a:accent6>
        <a:srgbClr val="4B7BA5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Props1.xml><?xml version="1.0" encoding="utf-8"?>
<ds:datastoreItem xmlns:ds="http://schemas.openxmlformats.org/officeDocument/2006/customXml" ds:itemID="{8B97371C-ED59-4998-804C-D7EFBC81651E}"/>
</file>

<file path=customXml/itemProps2.xml><?xml version="1.0" encoding="utf-8"?>
<ds:datastoreItem xmlns:ds="http://schemas.openxmlformats.org/officeDocument/2006/customXml" ds:itemID="{93857A7E-66B1-40E4-9FC7-E9638C5C7545}"/>
</file>

<file path=customXml/itemProps3.xml><?xml version="1.0" encoding="utf-8"?>
<ds:datastoreItem xmlns:ds="http://schemas.openxmlformats.org/officeDocument/2006/customXml" ds:itemID="{D95B5D8F-A6FA-4D3C-B3F3-2A326B948BF8}"/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523</Words>
  <Application>Microsoft Office PowerPoint</Application>
  <PresentationFormat>Widescreen</PresentationFormat>
  <Paragraphs>81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Meiryo</vt:lpstr>
      <vt:lpstr>Arial</vt:lpstr>
      <vt:lpstr>Calibri</vt:lpstr>
      <vt:lpstr>Calibri Light</vt:lpstr>
      <vt:lpstr>Cambria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EU level response</vt:lpstr>
      <vt:lpstr>PowerPoint Presentation</vt:lpstr>
      <vt:lpstr>Gaps in accommodating Ukrainian refugees</vt:lpstr>
      <vt:lpstr>For more info: Homeless in Europe Magazine Summer 2022: The war in Ukraine and its consequences on homelessness</vt:lpstr>
      <vt:lpstr>Recommendations EU-level</vt:lpstr>
      <vt:lpstr>Learning lessons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</dc:creator>
  <cp:lastModifiedBy>Simona Barbu</cp:lastModifiedBy>
  <cp:revision>13</cp:revision>
  <dcterms:created xsi:type="dcterms:W3CDTF">2023-04-27T10:57:22Z</dcterms:created>
  <dcterms:modified xsi:type="dcterms:W3CDTF">2023-06-21T15:29:33Z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