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260" r:id="rId3"/>
    <p:sldId id="280" r:id="rId4"/>
    <p:sldId id="279" r:id="rId5"/>
    <p:sldId id="284" r:id="rId6"/>
    <p:sldId id="281" r:id="rId7"/>
    <p:sldId id="277" r:id="rId8"/>
    <p:sldId id="262" r:id="rId9"/>
    <p:sldId id="264" r:id="rId10"/>
    <p:sldId id="282" r:id="rId11"/>
    <p:sldId id="283" r:id="rId12"/>
    <p:sldId id="265" r:id="rId13"/>
    <p:sldId id="274" r:id="rId14"/>
    <p:sldId id="266" r:id="rId15"/>
    <p:sldId id="278" r:id="rId16"/>
    <p:sldId id="275" r:id="rId17"/>
    <p:sldId id="270"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9" d="100"/>
          <a:sy n="89" d="100"/>
        </p:scale>
        <p:origin x="-437" y="-29"/>
      </p:cViewPr>
      <p:guideLst>
        <p:guide orient="horz" pos="2157"/>
        <p:guide pos="3840"/>
      </p:guideLst>
    </p:cSldViewPr>
  </p:slideViewPr>
  <p:notesTextViewPr>
    <p:cViewPr>
      <p:scale>
        <a:sx n="1" d="1"/>
        <a:sy n="1" d="1"/>
      </p:scale>
      <p:origin x="0" y="0"/>
    </p:cViewPr>
  </p:notesTextViewPr>
  <p:notesViewPr>
    <p:cSldViewPr snapToGrid="0">
      <p:cViewPr varScale="1">
        <p:scale>
          <a:sx n="56" d="100"/>
          <a:sy n="56" d="100"/>
        </p:scale>
        <p:origin x="258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8" Type="http://schemas.openxmlformats.org/officeDocument/2006/relationships/slide" Target="slides/slide16.xml"/><Relationship Id="rId13" Type="http://schemas.openxmlformats.org/officeDocument/2006/relationships/slide" Target="slides/slide11.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7" Type="http://schemas.openxmlformats.org/officeDocument/2006/relationships/slide" Target="slides/slide15.xml"/><Relationship Id="rId12" Type="http://schemas.openxmlformats.org/officeDocument/2006/relationships/slide" Target="slides/slide10.xml"/><Relationship Id="rId25" Type="http://schemas.openxmlformats.org/officeDocument/2006/relationships/customXml" Target="../customXml/item1.xml"/><Relationship Id="rId20" Type="http://schemas.openxmlformats.org/officeDocument/2006/relationships/notesMaster" Target="notesMasters/notesMaster1.xml"/><Relationship Id="rId2" Type="http://schemas.openxmlformats.org/officeDocument/2006/relationships/theme" Target="theme/theme1.xml"/><Relationship Id="rId16" Type="http://schemas.openxmlformats.org/officeDocument/2006/relationships/slide" Target="slides/slide14.xml"/><Relationship Id="rId6" Type="http://schemas.openxmlformats.org/officeDocument/2006/relationships/slide" Target="slides/slide4.xml"/><Relationship Id="rId24" Type="http://schemas.openxmlformats.org/officeDocument/2006/relationships/tableStyles" Target="tableStyles.xml"/><Relationship Id="rId11"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slide" Target="slides/slide3.xml"/><Relationship Id="rId23" Type="http://schemas.openxmlformats.org/officeDocument/2006/relationships/viewProps" Target="viewProps.xml"/><Relationship Id="rId15" Type="http://schemas.openxmlformats.org/officeDocument/2006/relationships/slide" Target="slides/slide13.xml"/><Relationship Id="rId19" Type="http://schemas.openxmlformats.org/officeDocument/2006/relationships/slide" Target="slides/slide17.xml"/><Relationship Id="rId10" Type="http://schemas.openxmlformats.org/officeDocument/2006/relationships/slide" Target="slides/slide8.xml"/><Relationship Id="rId9" Type="http://schemas.openxmlformats.org/officeDocument/2006/relationships/slide" Target="slides/slide7.xml"/><Relationship Id="rId4" Type="http://schemas.openxmlformats.org/officeDocument/2006/relationships/slide" Target="slides/slide2.xml"/><Relationship Id="rId22" Type="http://schemas.openxmlformats.org/officeDocument/2006/relationships/presProps" Target="presProps.xml"/><Relationship Id="rId14" Type="http://schemas.openxmlformats.org/officeDocument/2006/relationships/slide" Target="slides/slide12.xml"/><Relationship Id="rId27"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ED7CEFB-CF13-47F5-8314-B97B093901CC}" type="doc">
      <dgm:prSet loTypeId="list" loCatId="list" qsTypeId="urn:microsoft.com/office/officeart/2005/8/quickstyle/simple1" qsCatId="simple" csTypeId="urn:microsoft.com/office/officeart/2005/8/colors/accent1_2" csCatId="accent1" phldr="1"/>
      <dgm:spPr/>
      <dgm:t>
        <a:bodyPr/>
        <a:lstStyle/>
        <a:p>
          <a:endParaRPr lang="en-GB"/>
        </a:p>
      </dgm:t>
    </dgm:pt>
    <dgm:pt modelId="{7AE70ED1-E7B8-4B93-A382-6A930D32B597}">
      <dgm:prSet phldrT="[Text]" phldr="0" custT="0"/>
      <dgm:spPr/>
      <dgm:t>
        <a:bodyPr vert="horz" wrap="square"/>
        <a:p>
          <a:pPr>
            <a:lnSpc>
              <a:spcPct val="100000"/>
            </a:lnSpc>
            <a:spcBef>
              <a:spcPct val="0"/>
            </a:spcBef>
            <a:spcAft>
              <a:spcPct val="35000"/>
            </a:spcAft>
          </a:pPr>
          <a:r>
            <a:rPr dirty="0" smtClean="0"/>
            <a:t>One: </a:t>
          </a:r>
          <a:r>
            <a:rPr lang="pl-PL" dirty="0" smtClean="0"/>
            <a:t>C</a:t>
          </a:r>
          <a:r>
            <a:rPr dirty="0" smtClean="0"/>
            <a:t>ontinuation of the "Live among us" programme </a:t>
          </a:r>
          <a:r>
            <a:rPr dirty="0" smtClean="0"/>
            <a:t/>
          </a:r>
          <a:endParaRPr dirty="0" smtClean="0"/>
        </a:p>
        <a:p>
          <a:pPr>
            <a:lnSpc>
              <a:spcPct val="100000"/>
            </a:lnSpc>
            <a:spcBef>
              <a:spcPct val="0"/>
            </a:spcBef>
            <a:spcAft>
              <a:spcPct val="35000"/>
            </a:spcAft>
          </a:pPr>
          <a:r>
            <a:rPr lang="pl-PL" dirty="0" smtClean="0"/>
            <a:t>u</a:t>
          </a:r>
          <a:r>
            <a:rPr dirty="0" smtClean="0"/>
            <a:t>ntil the end of 2023 (New, Warlubie)</a:t>
          </a:r>
          <a:r>
            <a:rPr dirty="0" smtClean="0"/>
            <a:t/>
          </a:r>
          <a:endParaRPr dirty="0" smtClean="0"/>
        </a:p>
      </dgm:t>
    </dgm:pt>
    <dgm:pt modelId="{DA28994C-6CFE-4826-9074-BC8BB167F980}" cxnId="{05BD894B-4FC0-4D07-86D4-466C13215A00}" type="parTrans">
      <dgm:prSet/>
      <dgm:spPr/>
      <dgm:t>
        <a:bodyPr/>
        <a:lstStyle/>
        <a:p>
          <a:endParaRPr lang="en-GB"/>
        </a:p>
      </dgm:t>
    </dgm:pt>
    <dgm:pt modelId="{56B703C4-16FB-4448-8822-D9D36F0985B0}" cxnId="{05BD894B-4FC0-4D07-86D4-466C13215A00}" type="sibTrans">
      <dgm:prSet/>
      <dgm:spPr/>
      <dgm:t>
        <a:bodyPr/>
        <a:lstStyle/>
        <a:p>
          <a:endParaRPr lang="en-GB"/>
        </a:p>
      </dgm:t>
    </dgm:pt>
    <dgm:pt modelId="{23F5F21F-2FD9-4217-9EBE-E59B3275A5DD}">
      <dgm:prSet phldrT="[Text]" phldr="0" custT="0"/>
      <dgm:spPr/>
      <dgm:t>
        <a:bodyPr vert="horz" wrap="square"/>
        <a:p>
          <a:pPr>
            <a:lnSpc>
              <a:spcPct val="100000"/>
            </a:lnSpc>
            <a:spcBef>
              <a:spcPct val="0"/>
            </a:spcBef>
            <a:spcAft>
              <a:spcPct val="35000"/>
            </a:spcAft>
          </a:pPr>
          <a:r>
            <a:rPr lang="en-GB" dirty="0" smtClean="0"/>
            <a:t>Two</a:t>
          </a:r>
          <a:r>
            <a:rPr lang="pl-PL" dirty="0" smtClean="0"/>
            <a:t>: Implementation of support programme in the</a:t>
          </a:r>
          <a:r>
            <a:rPr lang="pl-PL" dirty="0" smtClean="0"/>
            <a:t>municipality of Gniew until the end of 2023</a:t>
          </a:r>
          <a:r>
            <a:rPr lang="pl-PL" dirty="0" smtClean="0"/>
            <a:t> </a:t>
          </a:r>
          <a:r>
            <a:rPr lang="en-GB" dirty="0" smtClean="0"/>
            <a:t/>
          </a:r>
          <a:endParaRPr lang="en-GB" dirty="0" smtClean="0"/>
        </a:p>
      </dgm:t>
    </dgm:pt>
    <dgm:pt modelId="{268CC3DD-1E18-44F8-97FA-E41B48ED20D3}" cxnId="{67ABE3D6-9683-476D-877F-AE46B24E1AC8}" type="parTrans">
      <dgm:prSet/>
      <dgm:spPr/>
      <dgm:t>
        <a:bodyPr/>
        <a:lstStyle/>
        <a:p>
          <a:endParaRPr lang="en-GB"/>
        </a:p>
      </dgm:t>
    </dgm:pt>
    <dgm:pt modelId="{F8CF9877-5B0B-4D42-A794-0F8011AF56F0}" cxnId="{67ABE3D6-9683-476D-877F-AE46B24E1AC8}" type="sibTrans">
      <dgm:prSet/>
      <dgm:spPr/>
      <dgm:t>
        <a:bodyPr/>
        <a:lstStyle/>
        <a:p>
          <a:endParaRPr lang="en-GB"/>
        </a:p>
      </dgm:t>
    </dgm:pt>
    <dgm:pt modelId="{9D676DE4-9E28-41FB-8F37-0822AC400996}">
      <dgm:prSet phldrT="[Text]" phldr="0" custT="0"/>
      <dgm:spPr/>
      <dgm:t>
        <a:bodyPr vert="horz" wrap="square"/>
        <a:p>
          <a:pPr>
            <a:lnSpc>
              <a:spcPct val="100000"/>
            </a:lnSpc>
            <a:spcBef>
              <a:spcPct val="0"/>
            </a:spcBef>
            <a:spcAft>
              <a:spcPct val="35000"/>
            </a:spcAft>
          </a:pPr>
          <a:r>
            <a:rPr dirty="0" smtClean="0"/>
            <a:t>Three: Willingness to take action </a:t>
          </a:r>
          <a:r>
            <a:rPr dirty="0" smtClean="0"/>
            <a:t/>
          </a:r>
          <a:endParaRPr dirty="0" smtClean="0"/>
        </a:p>
        <a:p>
          <a:pPr>
            <a:lnSpc>
              <a:spcPct val="100000"/>
            </a:lnSpc>
            <a:spcBef>
              <a:spcPct val="0"/>
            </a:spcBef>
            <a:spcAft>
              <a:spcPct val="35000"/>
            </a:spcAft>
          </a:pPr>
          <a:r>
            <a:rPr dirty="0" smtClean="0"/>
            <a:t>on the territory of Ukraine</a:t>
          </a:r>
          <a:r>
            <a:rPr dirty="0" smtClean="0"/>
            <a:t/>
          </a:r>
          <a:endParaRPr dirty="0" smtClean="0"/>
        </a:p>
      </dgm:t>
    </dgm:pt>
    <dgm:pt modelId="{01A708E6-B89A-403B-BA32-8A00425087D5}" cxnId="{A491B4E9-416E-4A29-8F50-DF169330433A}" type="parTrans">
      <dgm:prSet/>
      <dgm:spPr/>
      <dgm:t>
        <a:bodyPr/>
        <a:lstStyle/>
        <a:p>
          <a:endParaRPr lang="en-GB"/>
        </a:p>
      </dgm:t>
    </dgm:pt>
    <dgm:pt modelId="{78341FB6-32C6-4A72-B099-1573C99BC833}" cxnId="{A491B4E9-416E-4A29-8F50-DF169330433A}" type="sibTrans">
      <dgm:prSet/>
      <dgm:spPr/>
      <dgm:t>
        <a:bodyPr/>
        <a:lstStyle/>
        <a:p>
          <a:endParaRPr lang="en-GB"/>
        </a:p>
      </dgm:t>
    </dgm:pt>
    <dgm:pt modelId="{A4BD3EB9-4F5C-4000-B28D-8E03707274D2}" type="pres">
      <dgm:prSet presAssocID="{EED7CEFB-CF13-47F5-8314-B97B093901CC}" presName="linear" presStyleCnt="0">
        <dgm:presLayoutVars>
          <dgm:dir/>
          <dgm:animLvl val="lvl"/>
          <dgm:resizeHandles val="exact"/>
        </dgm:presLayoutVars>
      </dgm:prSet>
      <dgm:spPr/>
      <dgm:t>
        <a:bodyPr/>
        <a:lstStyle/>
        <a:p>
          <a:endParaRPr lang="pl-PL"/>
        </a:p>
      </dgm:t>
    </dgm:pt>
    <dgm:pt modelId="{635EBE80-7599-4FE6-A873-CC32F8A20574}" type="pres">
      <dgm:prSet presAssocID="{7AE70ED1-E7B8-4B93-A382-6A930D32B597}" presName="parentLin" presStyleCnt="0"/>
      <dgm:spPr/>
    </dgm:pt>
    <dgm:pt modelId="{7A4A0ECE-5ACF-4656-AE38-6608C91D0C2E}" type="pres">
      <dgm:prSet presAssocID="{7AE70ED1-E7B8-4B93-A382-6A930D32B597}" presName="parentLeftMargin" presStyleCnt="0"/>
      <dgm:spPr/>
      <dgm:t>
        <a:bodyPr/>
        <a:lstStyle/>
        <a:p>
          <a:endParaRPr lang="pl-PL"/>
        </a:p>
      </dgm:t>
    </dgm:pt>
    <dgm:pt modelId="{0DFDF2E5-7551-4B9C-B128-66A4CE08E832}" type="pres">
      <dgm:prSet presAssocID="{7AE70ED1-E7B8-4B93-A382-6A930D32B597}" presName="parentText" presStyleLbl="node1" presStyleIdx="0" presStyleCnt="3" custScaleX="105261" custScaleY="172333">
        <dgm:presLayoutVars>
          <dgm:chMax val="0"/>
          <dgm:bulletEnabled val="1"/>
        </dgm:presLayoutVars>
      </dgm:prSet>
      <dgm:spPr/>
      <dgm:t>
        <a:bodyPr/>
        <a:lstStyle/>
        <a:p>
          <a:endParaRPr lang="pl-PL"/>
        </a:p>
      </dgm:t>
    </dgm:pt>
    <dgm:pt modelId="{59CDFCA9-2D69-4868-808A-A4B09DD2C6D5}" type="pres">
      <dgm:prSet presAssocID="{7AE70ED1-E7B8-4B93-A382-6A930D32B597}" presName="negativeSpace" presStyleCnt="0"/>
      <dgm:spPr/>
    </dgm:pt>
    <dgm:pt modelId="{DB75D7FE-E0B9-4D2A-B8E9-A2B469FC232B}" type="pres">
      <dgm:prSet presAssocID="{7AE70ED1-E7B8-4B93-A382-6A930D32B597}" presName="childText" presStyleLbl="conFgAcc1" presStyleIdx="0" presStyleCnt="3">
        <dgm:presLayoutVars>
          <dgm:bulletEnabled val="1"/>
        </dgm:presLayoutVars>
      </dgm:prSet>
      <dgm:spPr/>
    </dgm:pt>
    <dgm:pt modelId="{779A5199-CD32-40A3-8CEA-0027F91AAE1A}" type="pres">
      <dgm:prSet presAssocID="{56B703C4-16FB-4448-8822-D9D36F0985B0}" presName="spaceBetweenRectangles" presStyleCnt="0"/>
      <dgm:spPr/>
    </dgm:pt>
    <dgm:pt modelId="{CA6AE201-7F7D-4A6A-811C-60B0AD94F9A9}" type="pres">
      <dgm:prSet presAssocID="{23F5F21F-2FD9-4217-9EBE-E59B3275A5DD}" presName="parentLin" presStyleCnt="0"/>
      <dgm:spPr/>
    </dgm:pt>
    <dgm:pt modelId="{AEFB983A-6DF1-46F2-8B75-FD1AE5433BD2}" type="pres">
      <dgm:prSet presAssocID="{23F5F21F-2FD9-4217-9EBE-E59B3275A5DD}" presName="parentLeftMargin" presStyleCnt="0"/>
      <dgm:spPr/>
      <dgm:t>
        <a:bodyPr/>
        <a:lstStyle/>
        <a:p>
          <a:endParaRPr lang="pl-PL"/>
        </a:p>
      </dgm:t>
    </dgm:pt>
    <dgm:pt modelId="{FA45B44D-6E47-4ADD-A696-27B51F2F5847}" type="pres">
      <dgm:prSet presAssocID="{23F5F21F-2FD9-4217-9EBE-E59B3275A5DD}" presName="parentText" presStyleLbl="node1" presStyleIdx="1" presStyleCnt="3" custScaleX="106126" custScaleY="172162">
        <dgm:presLayoutVars>
          <dgm:chMax val="0"/>
          <dgm:bulletEnabled val="1"/>
        </dgm:presLayoutVars>
      </dgm:prSet>
      <dgm:spPr/>
      <dgm:t>
        <a:bodyPr/>
        <a:lstStyle/>
        <a:p>
          <a:endParaRPr lang="pl-PL"/>
        </a:p>
      </dgm:t>
    </dgm:pt>
    <dgm:pt modelId="{6D151409-541C-44C6-9E03-00BFAE4A77D8}" type="pres">
      <dgm:prSet presAssocID="{23F5F21F-2FD9-4217-9EBE-E59B3275A5DD}" presName="negativeSpace" presStyleCnt="0"/>
      <dgm:spPr/>
    </dgm:pt>
    <dgm:pt modelId="{CEBECAE6-FC05-4E90-9EC5-D09D92E198AB}" type="pres">
      <dgm:prSet presAssocID="{23F5F21F-2FD9-4217-9EBE-E59B3275A5DD}" presName="childText" presStyleLbl="conFgAcc1" presStyleIdx="1" presStyleCnt="3">
        <dgm:presLayoutVars>
          <dgm:bulletEnabled val="1"/>
        </dgm:presLayoutVars>
      </dgm:prSet>
      <dgm:spPr/>
    </dgm:pt>
    <dgm:pt modelId="{99FB0E8B-347F-49E4-9B92-158345F8226E}" type="pres">
      <dgm:prSet presAssocID="{F8CF9877-5B0B-4D42-A794-0F8011AF56F0}" presName="spaceBetweenRectangles" presStyleCnt="0"/>
      <dgm:spPr/>
    </dgm:pt>
    <dgm:pt modelId="{A8827435-D4F2-497C-A23D-3F07DDBA9CFD}" type="pres">
      <dgm:prSet presAssocID="{9D676DE4-9E28-41FB-8F37-0822AC400996}" presName="parentLin" presStyleCnt="0"/>
      <dgm:spPr/>
    </dgm:pt>
    <dgm:pt modelId="{7DCB4B78-E02E-49FF-AAEA-C3CEEDBDE354}" type="pres">
      <dgm:prSet presAssocID="{9D676DE4-9E28-41FB-8F37-0822AC400996}" presName="parentLeftMargin" presStyleCnt="0"/>
      <dgm:spPr/>
      <dgm:t>
        <a:bodyPr/>
        <a:lstStyle/>
        <a:p>
          <a:endParaRPr lang="pl-PL"/>
        </a:p>
      </dgm:t>
    </dgm:pt>
    <dgm:pt modelId="{AAA685D0-60E7-4C88-B566-4E7BC3AC528D}" type="pres">
      <dgm:prSet presAssocID="{9D676DE4-9E28-41FB-8F37-0822AC400996}" presName="parentText" presStyleLbl="node1" presStyleIdx="2" presStyleCnt="3" custScaleX="107617" custScaleY="153205">
        <dgm:presLayoutVars>
          <dgm:chMax val="0"/>
          <dgm:bulletEnabled val="1"/>
        </dgm:presLayoutVars>
      </dgm:prSet>
      <dgm:spPr/>
      <dgm:t>
        <a:bodyPr/>
        <a:lstStyle/>
        <a:p>
          <a:endParaRPr lang="pl-PL"/>
        </a:p>
      </dgm:t>
    </dgm:pt>
    <dgm:pt modelId="{C6E36EAF-07A6-4BBE-9F24-1B15DA1B954A}" type="pres">
      <dgm:prSet presAssocID="{9D676DE4-9E28-41FB-8F37-0822AC400996}" presName="negativeSpace" presStyleCnt="0"/>
      <dgm:spPr/>
    </dgm:pt>
    <dgm:pt modelId="{91ABE50C-6EE0-40D5-9B9F-7F6B4C0774CB}" type="pres">
      <dgm:prSet presAssocID="{9D676DE4-9E28-41FB-8F37-0822AC400996}" presName="childText" presStyleLbl="conFgAcc1" presStyleIdx="2" presStyleCnt="3">
        <dgm:presLayoutVars>
          <dgm:bulletEnabled val="1"/>
        </dgm:presLayoutVars>
      </dgm:prSet>
      <dgm:spPr/>
    </dgm:pt>
  </dgm:ptLst>
  <dgm:cxnLst>
    <dgm:cxn modelId="{05BD894B-4FC0-4D07-86D4-466C13215A00}" srcId="{EED7CEFB-CF13-47F5-8314-B97B093901CC}" destId="{7AE70ED1-E7B8-4B93-A382-6A930D32B597}" srcOrd="0" destOrd="0" parTransId="{DA28994C-6CFE-4826-9074-BC8BB167F980}" sibTransId="{56B703C4-16FB-4448-8822-D9D36F0985B0}"/>
    <dgm:cxn modelId="{67ABE3D6-9683-476D-877F-AE46B24E1AC8}" srcId="{EED7CEFB-CF13-47F5-8314-B97B093901CC}" destId="{23F5F21F-2FD9-4217-9EBE-E59B3275A5DD}" srcOrd="1" destOrd="0" parTransId="{268CC3DD-1E18-44F8-97FA-E41B48ED20D3}" sibTransId="{F8CF9877-5B0B-4D42-A794-0F8011AF56F0}"/>
    <dgm:cxn modelId="{A491B4E9-416E-4A29-8F50-DF169330433A}" srcId="{EED7CEFB-CF13-47F5-8314-B97B093901CC}" destId="{9D676DE4-9E28-41FB-8F37-0822AC400996}" srcOrd="2" destOrd="0" parTransId="{01A708E6-B89A-403B-BA32-8A00425087D5}" sibTransId="{78341FB6-32C6-4A72-B099-1573C99BC833}"/>
    <dgm:cxn modelId="{D4FBDACA-AE67-45BC-B6A6-11B54F1C974B}" type="presOf" srcId="{EED7CEFB-CF13-47F5-8314-B97B093901CC}" destId="{A4BD3EB9-4F5C-4000-B28D-8E03707274D2}" srcOrd="0" destOrd="0" presId="urn:microsoft.com/office/officeart/2005/8/layout/list1"/>
    <dgm:cxn modelId="{D27FE9FE-0DE0-41AF-B52B-3291BA7C3931}" type="presParOf" srcId="{A4BD3EB9-4F5C-4000-B28D-8E03707274D2}" destId="{635EBE80-7599-4FE6-A873-CC32F8A20574}" srcOrd="0" destOrd="0" presId="urn:microsoft.com/office/officeart/2005/8/layout/list1"/>
    <dgm:cxn modelId="{C0DA53AF-1B25-4583-BEC3-35325F79EAE3}" type="presParOf" srcId="{635EBE80-7599-4FE6-A873-CC32F8A20574}" destId="{7A4A0ECE-5ACF-4656-AE38-6608C91D0C2E}" srcOrd="0" destOrd="0" presId="urn:microsoft.com/office/officeart/2005/8/layout/list1"/>
    <dgm:cxn modelId="{9A3E5E0C-625C-4A69-A25A-9D1A738F6CD7}" type="presOf" srcId="{7AE70ED1-E7B8-4B93-A382-6A930D32B597}" destId="{7A4A0ECE-5ACF-4656-AE38-6608C91D0C2E}" srcOrd="0" destOrd="0" presId="urn:microsoft.com/office/officeart/2005/8/layout/list1"/>
    <dgm:cxn modelId="{E5C2A031-202B-4DDB-A6C1-59F6D9A2D711}" type="presParOf" srcId="{635EBE80-7599-4FE6-A873-CC32F8A20574}" destId="{0DFDF2E5-7551-4B9C-B128-66A4CE08E832}" srcOrd="1" destOrd="0" presId="urn:microsoft.com/office/officeart/2005/8/layout/list1"/>
    <dgm:cxn modelId="{2682ADAB-B7F6-4C40-8AE9-AED86BCD1252}" type="presOf" srcId="{7AE70ED1-E7B8-4B93-A382-6A930D32B597}" destId="{0DFDF2E5-7551-4B9C-B128-66A4CE08E832}" srcOrd="0" destOrd="0" presId="urn:microsoft.com/office/officeart/2005/8/layout/list1"/>
    <dgm:cxn modelId="{AFA7C755-7AD4-46ED-AAEC-5F3BE7946864}" type="presParOf" srcId="{A4BD3EB9-4F5C-4000-B28D-8E03707274D2}" destId="{59CDFCA9-2D69-4868-808A-A4B09DD2C6D5}" srcOrd="1" destOrd="0" presId="urn:microsoft.com/office/officeart/2005/8/layout/list1"/>
    <dgm:cxn modelId="{73D5D3DF-61D7-4947-917C-85C7CA0B4C11}" type="presParOf" srcId="{A4BD3EB9-4F5C-4000-B28D-8E03707274D2}" destId="{DB75D7FE-E0B9-4D2A-B8E9-A2B469FC232B}" srcOrd="2" destOrd="0" presId="urn:microsoft.com/office/officeart/2005/8/layout/list1"/>
    <dgm:cxn modelId="{E7F1016A-696E-4FB5-A996-5D441E954C31}" type="presParOf" srcId="{A4BD3EB9-4F5C-4000-B28D-8E03707274D2}" destId="{779A5199-CD32-40A3-8CEA-0027F91AAE1A}" srcOrd="3" destOrd="0" presId="urn:microsoft.com/office/officeart/2005/8/layout/list1"/>
    <dgm:cxn modelId="{3F8DA3CF-204A-407A-AD1D-73BA61E445A3}" type="presParOf" srcId="{A4BD3EB9-4F5C-4000-B28D-8E03707274D2}" destId="{CA6AE201-7F7D-4A6A-811C-60B0AD94F9A9}" srcOrd="4" destOrd="0" presId="urn:microsoft.com/office/officeart/2005/8/layout/list1"/>
    <dgm:cxn modelId="{2E5D0A5F-BAA9-4F44-B85E-F048685D9545}" type="presParOf" srcId="{CA6AE201-7F7D-4A6A-811C-60B0AD94F9A9}" destId="{AEFB983A-6DF1-46F2-8B75-FD1AE5433BD2}" srcOrd="0" destOrd="4" presId="urn:microsoft.com/office/officeart/2005/8/layout/list1"/>
    <dgm:cxn modelId="{0BE6AF1C-FA0C-4FC1-AE56-0FC7B6D24960}" type="presOf" srcId="{23F5F21F-2FD9-4217-9EBE-E59B3275A5DD}" destId="{AEFB983A-6DF1-46F2-8B75-FD1AE5433BD2}" srcOrd="0" destOrd="0" presId="urn:microsoft.com/office/officeart/2005/8/layout/list1"/>
    <dgm:cxn modelId="{79916D72-F5E5-4A9D-9825-369E12A4B357}" type="presParOf" srcId="{CA6AE201-7F7D-4A6A-811C-60B0AD94F9A9}" destId="{FA45B44D-6E47-4ADD-A696-27B51F2F5847}" srcOrd="1" destOrd="4" presId="urn:microsoft.com/office/officeart/2005/8/layout/list1"/>
    <dgm:cxn modelId="{76837503-049D-435E-8DD4-94D6A1793BA8}" type="presOf" srcId="{23F5F21F-2FD9-4217-9EBE-E59B3275A5DD}" destId="{FA45B44D-6E47-4ADD-A696-27B51F2F5847}" srcOrd="0" destOrd="0" presId="urn:microsoft.com/office/officeart/2005/8/layout/list1"/>
    <dgm:cxn modelId="{A4738AD7-42B0-4BDE-831F-A343143C5A3F}" type="presParOf" srcId="{A4BD3EB9-4F5C-4000-B28D-8E03707274D2}" destId="{6D151409-541C-44C6-9E03-00BFAE4A77D8}" srcOrd="5" destOrd="0" presId="urn:microsoft.com/office/officeart/2005/8/layout/list1"/>
    <dgm:cxn modelId="{3D1BAE68-B11C-4379-860B-7980038AF05B}" type="presParOf" srcId="{A4BD3EB9-4F5C-4000-B28D-8E03707274D2}" destId="{CEBECAE6-FC05-4E90-9EC5-D09D92E198AB}" srcOrd="6" destOrd="0" presId="urn:microsoft.com/office/officeart/2005/8/layout/list1"/>
    <dgm:cxn modelId="{E092615C-9286-44D9-85F7-24657397DB40}" type="presParOf" srcId="{A4BD3EB9-4F5C-4000-B28D-8E03707274D2}" destId="{99FB0E8B-347F-49E4-9B92-158345F8226E}" srcOrd="7" destOrd="0" presId="urn:microsoft.com/office/officeart/2005/8/layout/list1"/>
    <dgm:cxn modelId="{C5312E78-2644-4953-8BF9-C1A3F3CFA603}" type="presParOf" srcId="{A4BD3EB9-4F5C-4000-B28D-8E03707274D2}" destId="{A8827435-D4F2-497C-A23D-3F07DDBA9CFD}" srcOrd="8" destOrd="0" presId="urn:microsoft.com/office/officeart/2005/8/layout/list1"/>
    <dgm:cxn modelId="{89E3E270-89FA-4751-983D-7F996ABAAF65}" type="presParOf" srcId="{A8827435-D4F2-497C-A23D-3F07DDBA9CFD}" destId="{7DCB4B78-E02E-49FF-AAEA-C3CEEDBDE354}" srcOrd="0" destOrd="8" presId="urn:microsoft.com/office/officeart/2005/8/layout/list1"/>
    <dgm:cxn modelId="{D8C82ABA-16D7-4E5F-A561-C37B8CD1E8A3}" type="presOf" srcId="{9D676DE4-9E28-41FB-8F37-0822AC400996}" destId="{7DCB4B78-E02E-49FF-AAEA-C3CEEDBDE354}" srcOrd="0" destOrd="0" presId="urn:microsoft.com/office/officeart/2005/8/layout/list1"/>
    <dgm:cxn modelId="{7DAA1E6F-4D47-4DBF-ADA1-C424DB3F7F18}" type="presParOf" srcId="{A8827435-D4F2-497C-A23D-3F07DDBA9CFD}" destId="{AAA685D0-60E7-4C88-B566-4E7BC3AC528D}" srcOrd="1" destOrd="8" presId="urn:microsoft.com/office/officeart/2005/8/layout/list1"/>
    <dgm:cxn modelId="{BF27AD28-4063-4554-9849-A967C2028F49}" type="presOf" srcId="{9D676DE4-9E28-41FB-8F37-0822AC400996}" destId="{AAA685D0-60E7-4C88-B566-4E7BC3AC528D}" srcOrd="0" destOrd="0" presId="urn:microsoft.com/office/officeart/2005/8/layout/list1"/>
    <dgm:cxn modelId="{A5E06EAA-DA80-46CA-AD6E-D08B194296B0}" type="presParOf" srcId="{A4BD3EB9-4F5C-4000-B28D-8E03707274D2}" destId="{C6E36EAF-07A6-4BBE-9F24-1B15DA1B954A}" srcOrd="9" destOrd="0" presId="urn:microsoft.com/office/officeart/2005/8/layout/list1"/>
    <dgm:cxn modelId="{21A6149B-D4E5-4989-89D1-D4C2430ADB1B}" type="presParOf" srcId="{A4BD3EB9-4F5C-4000-B28D-8E03707274D2}" destId="{91ABE50C-6EE0-40D5-9B9F-7F6B4C0774CB}"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2D3DA8-D2E5-4905-AF63-433B4880155E}" type="doc">
      <dgm:prSet loTypeId="urn:microsoft.com/office/officeart/2005/8/layout/pList2" loCatId="list" qsTypeId="urn:microsoft.com/office/officeart/2005/8/quickstyle/simple1" qsCatId="simple" csTypeId="urn:microsoft.com/office/officeart/2005/8/colors/accent1_2" csCatId="accent1" phldr="1"/>
      <dgm:spPr/>
    </dgm:pt>
    <dgm:pt modelId="{B15C08C0-6D2C-43DA-BD48-9D4CF9104474}">
      <dgm:prSet phldrT="[Text]" phldr="0" custT="0"/>
      <dgm:spPr/>
      <dgm:t>
        <a:bodyPr vert="horz" wrap="square"/>
        <a:p>
          <a:pPr>
            <a:lnSpc>
              <a:spcPct val="100000"/>
            </a:lnSpc>
            <a:spcBef>
              <a:spcPct val="0"/>
            </a:spcBef>
            <a:spcAft>
              <a:spcPct val="35000"/>
            </a:spcAft>
          </a:pPr>
          <a:r>
            <a:rPr lang="pl-PL" dirty="0" smtClean="0"/>
            <a:t>Providing long-term accommodation</a:t>
          </a:r>
          <a:r>
            <a:rPr lang="pl-PL" dirty="0" smtClean="0"/>
            <a:t> </a:t>
          </a:r>
          <a:r>
            <a:rPr lang="en-GB" dirty="0"/>
            <a:t/>
          </a:r>
          <a:endParaRPr lang="en-GB" dirty="0"/>
        </a:p>
      </dgm:t>
    </dgm:pt>
    <dgm:pt modelId="{61334D4F-2422-4262-AB97-B6A7E8AB8425}" cxnId="{1E5B48CD-1074-482A-B6C3-73C72465076B}" type="parTrans">
      <dgm:prSet/>
      <dgm:spPr/>
      <dgm:t>
        <a:bodyPr/>
        <a:lstStyle/>
        <a:p>
          <a:endParaRPr lang="en-GB"/>
        </a:p>
      </dgm:t>
    </dgm:pt>
    <dgm:pt modelId="{F6181AEB-E4AC-4C28-9250-1CE8C6FF0B78}" cxnId="{1E5B48CD-1074-482A-B6C3-73C72465076B}" type="sibTrans">
      <dgm:prSet/>
      <dgm:spPr/>
      <dgm:t>
        <a:bodyPr/>
        <a:lstStyle/>
        <a:p>
          <a:endParaRPr lang="en-GB"/>
        </a:p>
      </dgm:t>
    </dgm:pt>
    <dgm:pt modelId="{15AB3EA2-E157-4FC4-9547-70035FDB0D60}">
      <dgm:prSet phldrT="[Text]" phldr="0" custT="0"/>
      <dgm:spPr/>
      <dgm:t>
        <a:bodyPr vert="horz" wrap="square"/>
        <a:p>
          <a:pPr>
            <a:lnSpc>
              <a:spcPct val="100000"/>
            </a:lnSpc>
            <a:spcBef>
              <a:spcPct val="0"/>
            </a:spcBef>
            <a:spcAft>
              <a:spcPct val="35000"/>
            </a:spcAft>
          </a:pPr>
          <a:r>
            <a:rPr lang="pl-PL" dirty="0" smtClean="0"/>
            <a:t>Financial support , employment, medical services</a:t>
          </a:r>
          <a:r>
            <a:rPr lang="pl-PL" dirty="0" smtClean="0"/>
            <a:t/>
          </a:r>
          <a:endParaRPr lang="pl-PL" dirty="0" smtClean="0"/>
        </a:p>
      </dgm:t>
    </dgm:pt>
    <dgm:pt modelId="{B1788AF5-BDBA-45EC-A915-0135E4F47598}" cxnId="{3E8E7E5D-B8CD-4525-92FE-5D955EE59A82}" type="parTrans">
      <dgm:prSet/>
      <dgm:spPr/>
      <dgm:t>
        <a:bodyPr/>
        <a:lstStyle/>
        <a:p>
          <a:endParaRPr lang="en-GB"/>
        </a:p>
      </dgm:t>
    </dgm:pt>
    <dgm:pt modelId="{146F0033-5932-4A23-8919-8C55240BE1FC}" cxnId="{3E8E7E5D-B8CD-4525-92FE-5D955EE59A82}" type="sibTrans">
      <dgm:prSet/>
      <dgm:spPr/>
      <dgm:t>
        <a:bodyPr/>
        <a:lstStyle/>
        <a:p>
          <a:endParaRPr lang="en-GB"/>
        </a:p>
      </dgm:t>
    </dgm:pt>
    <dgm:pt modelId="{5EF97818-F237-4D85-9671-F2A077058F7C}">
      <dgm:prSet phldrT="[Text]" phldr="0" custT="0"/>
      <dgm:spPr/>
      <dgm:t>
        <a:bodyPr vert="horz" wrap="square"/>
        <a:p>
          <a:pPr>
            <a:lnSpc>
              <a:spcPct val="100000"/>
            </a:lnSpc>
            <a:spcBef>
              <a:spcPct val="0"/>
            </a:spcBef>
            <a:spcAft>
              <a:spcPct val="35000"/>
            </a:spcAft>
          </a:pPr>
          <a:r>
            <a:rPr lang="pl-PL" dirty="0" smtClean="0"/>
            <a:t>Assisting and individual approach</a:t>
          </a:r>
          <a:r>
            <a:rPr lang="pl-PL" dirty="0" smtClean="0"/>
            <a:t/>
          </a:r>
          <a:endParaRPr lang="pl-PL" dirty="0" smtClean="0"/>
        </a:p>
      </dgm:t>
    </dgm:pt>
    <dgm:pt modelId="{B676FC67-76CC-4352-87B2-95FFF2E5B7FA}" cxnId="{2CAA95B9-0A8C-4B63-BCD4-29FEA4C13946}" type="parTrans">
      <dgm:prSet/>
      <dgm:spPr/>
      <dgm:t>
        <a:bodyPr/>
        <a:lstStyle/>
        <a:p>
          <a:endParaRPr lang="en-GB"/>
        </a:p>
      </dgm:t>
    </dgm:pt>
    <dgm:pt modelId="{9DEF80B6-A64B-4A92-BBE6-4E297A3DE61A}" cxnId="{2CAA95B9-0A8C-4B63-BCD4-29FEA4C13946}" type="sibTrans">
      <dgm:prSet/>
      <dgm:spPr/>
      <dgm:t>
        <a:bodyPr/>
        <a:lstStyle/>
        <a:p>
          <a:endParaRPr lang="en-GB"/>
        </a:p>
      </dgm:t>
    </dgm:pt>
    <dgm:pt modelId="{3159C053-49F0-4DC8-9DC7-48AD809BF27D}" type="pres">
      <dgm:prSet presAssocID="{B72D3DA8-D2E5-4905-AF63-433B4880155E}" presName="Name0" presStyleCnt="0">
        <dgm:presLayoutVars>
          <dgm:dir/>
          <dgm:resizeHandles val="exact"/>
        </dgm:presLayoutVars>
      </dgm:prSet>
      <dgm:spPr/>
    </dgm:pt>
    <dgm:pt modelId="{C16D255D-3AC7-42FC-A49A-9FCC41EB12F4}" type="pres">
      <dgm:prSet presAssocID="{B72D3DA8-D2E5-4905-AF63-433B4880155E}" presName="bkgdShp" presStyleLbl="alignAccFollowNode1" presStyleIdx="0" presStyleCnt="1"/>
      <dgm:spPr/>
    </dgm:pt>
    <dgm:pt modelId="{B2164DE4-8DFE-44E0-BE31-8B70DD149965}" type="pres">
      <dgm:prSet presAssocID="{B72D3DA8-D2E5-4905-AF63-433B4880155E}" presName="linComp" presStyleCnt="0"/>
      <dgm:spPr/>
    </dgm:pt>
    <dgm:pt modelId="{CCE9DA5F-03E3-4E54-817E-298A3BC2D6BF}" type="pres">
      <dgm:prSet presAssocID="{B15C08C0-6D2C-43DA-BD48-9D4CF9104474}" presName="compNode" presStyleCnt="0"/>
      <dgm:spPr/>
    </dgm:pt>
    <dgm:pt modelId="{CE7129A0-B47B-4F82-9985-4C9ADEB30704}" type="pres">
      <dgm:prSet presAssocID="{B15C08C0-6D2C-43DA-BD48-9D4CF9104474}" presName="node" presStyleLbl="node1" presStyleIdx="0" presStyleCnt="3">
        <dgm:presLayoutVars>
          <dgm:bulletEnabled val="1"/>
        </dgm:presLayoutVars>
      </dgm:prSet>
      <dgm:spPr/>
      <dgm:t>
        <a:bodyPr/>
        <a:lstStyle/>
        <a:p>
          <a:endParaRPr lang="pl-PL"/>
        </a:p>
      </dgm:t>
    </dgm:pt>
    <dgm:pt modelId="{A229AC06-2105-4B25-9160-5CEA93C77939}" type="pres">
      <dgm:prSet presAssocID="{B15C08C0-6D2C-43DA-BD48-9D4CF9104474}" presName="invisiNode" presStyleCnt="0"/>
      <dgm:spPr/>
    </dgm:pt>
    <dgm:pt modelId="{AACA3947-6630-4131-B619-2EC827109847}" type="pres">
      <dgm:prSet presAssocID="{B15C08C0-6D2C-43DA-BD48-9D4CF9104474}" presName="imagNode" presStyleLbl="fgImgPlace1" presStyleIdx="0" presStyleCnt="3" custScaleY="118374"/>
      <dgm:spPr>
        <a:blipFill rotWithShape="1">
          <a:blip xmlns:r="http://schemas.openxmlformats.org/officeDocument/2006/relationships" r:embed="rId1"/>
          <a:stretch>
            <a:fillRect/>
          </a:stretch>
        </a:blipFill>
      </dgm:spPr>
    </dgm:pt>
    <dgm:pt modelId="{594513A7-B4EA-4D5B-A867-BCAA6C416FA5}" type="pres">
      <dgm:prSet presAssocID="{F6181AEB-E4AC-4C28-9250-1CE8C6FF0B78}" presName="sibTrans" presStyleCnt="0"/>
      <dgm:spPr/>
      <dgm:t>
        <a:bodyPr/>
        <a:lstStyle/>
        <a:p>
          <a:endParaRPr lang="pl-PL"/>
        </a:p>
      </dgm:t>
    </dgm:pt>
    <dgm:pt modelId="{8165C642-B075-4DC3-BFD1-65746BC42A04}" type="pres">
      <dgm:prSet presAssocID="{15AB3EA2-E157-4FC4-9547-70035FDB0D60}" presName="compNode" presStyleCnt="0"/>
      <dgm:spPr/>
    </dgm:pt>
    <dgm:pt modelId="{F457A09E-DD77-408A-815F-9227110E926E}" type="pres">
      <dgm:prSet presAssocID="{15AB3EA2-E157-4FC4-9547-70035FDB0D60}" presName="node" presStyleLbl="node1" presStyleIdx="1" presStyleCnt="3">
        <dgm:presLayoutVars>
          <dgm:bulletEnabled val="1"/>
        </dgm:presLayoutVars>
      </dgm:prSet>
      <dgm:spPr/>
      <dgm:t>
        <a:bodyPr/>
        <a:lstStyle/>
        <a:p>
          <a:endParaRPr lang="pl-PL"/>
        </a:p>
      </dgm:t>
    </dgm:pt>
    <dgm:pt modelId="{BB79E518-A88C-4497-A426-F6F8B1B42E8F}" type="pres">
      <dgm:prSet presAssocID="{15AB3EA2-E157-4FC4-9547-70035FDB0D60}" presName="invisiNode" presStyleCnt="0"/>
      <dgm:spPr/>
    </dgm:pt>
    <dgm:pt modelId="{AE461336-C6A3-4E2B-AE51-53BACACBE597}" type="pres">
      <dgm:prSet presAssocID="{15AB3EA2-E157-4FC4-9547-70035FDB0D60}" presName="imagNode" presStyleLbl="fgImgPlace1" presStyleIdx="1" presStyleCnt="3" custScaleY="118266"/>
      <dgm:spPr>
        <a:blipFill rotWithShape="1">
          <a:blip xmlns:r="http://schemas.openxmlformats.org/officeDocument/2006/relationships" r:embed="rId2"/>
          <a:stretch>
            <a:fillRect/>
          </a:stretch>
        </a:blipFill>
      </dgm:spPr>
    </dgm:pt>
    <dgm:pt modelId="{66CAA734-CB71-4CDB-9F01-8DF682D8FE64}" type="pres">
      <dgm:prSet presAssocID="{146F0033-5932-4A23-8919-8C55240BE1FC}" presName="sibTrans" presStyleCnt="0"/>
      <dgm:spPr/>
      <dgm:t>
        <a:bodyPr/>
        <a:lstStyle/>
        <a:p>
          <a:endParaRPr lang="pl-PL"/>
        </a:p>
      </dgm:t>
    </dgm:pt>
    <dgm:pt modelId="{4A7A3308-6A8D-4F98-B410-292B8038A732}" type="pres">
      <dgm:prSet presAssocID="{5EF97818-F237-4D85-9671-F2A077058F7C}" presName="compNode" presStyleCnt="0"/>
      <dgm:spPr/>
    </dgm:pt>
    <dgm:pt modelId="{798F9F75-C468-46B6-A90A-EC4692A1B86F}" type="pres">
      <dgm:prSet presAssocID="{5EF97818-F237-4D85-9671-F2A077058F7C}" presName="node" presStyleLbl="node1" presStyleIdx="2" presStyleCnt="3">
        <dgm:presLayoutVars>
          <dgm:bulletEnabled val="1"/>
        </dgm:presLayoutVars>
      </dgm:prSet>
      <dgm:spPr/>
      <dgm:t>
        <a:bodyPr/>
        <a:lstStyle/>
        <a:p>
          <a:endParaRPr lang="pl-PL"/>
        </a:p>
      </dgm:t>
    </dgm:pt>
    <dgm:pt modelId="{CD1B9032-347E-44EE-AFA4-C21D0D7EE78B}" type="pres">
      <dgm:prSet presAssocID="{5EF97818-F237-4D85-9671-F2A077058F7C}" presName="invisiNode" presStyleCnt="0"/>
      <dgm:spPr/>
    </dgm:pt>
    <dgm:pt modelId="{B269A7A2-5464-40CB-A773-EAB00E31B7A6}" type="pres">
      <dgm:prSet presAssocID="{5EF97818-F237-4D85-9671-F2A077058F7C}" presName="imagNode" presStyleLbl="fgImgPlace1" presStyleIdx="2" presStyleCnt="3" custScaleY="114494"/>
      <dgm:spPr>
        <a:blipFill rotWithShape="1">
          <a:blip xmlns:r="http://schemas.openxmlformats.org/officeDocument/2006/relationships" r:embed="rId3"/>
          <a:stretch>
            <a:fillRect/>
          </a:stretch>
        </a:blipFill>
      </dgm:spPr>
    </dgm:pt>
  </dgm:ptLst>
  <dgm:cxnLst>
    <dgm:cxn modelId="{1E5B48CD-1074-482A-B6C3-73C72465076B}" srcId="{B72D3DA8-D2E5-4905-AF63-433B4880155E}" destId="{B15C08C0-6D2C-43DA-BD48-9D4CF9104474}" srcOrd="0" destOrd="0" parTransId="{61334D4F-2422-4262-AB97-B6A7E8AB8425}" sibTransId="{F6181AEB-E4AC-4C28-9250-1CE8C6FF0B78}"/>
    <dgm:cxn modelId="{3E8E7E5D-B8CD-4525-92FE-5D955EE59A82}" srcId="{B72D3DA8-D2E5-4905-AF63-433B4880155E}" destId="{15AB3EA2-E157-4FC4-9547-70035FDB0D60}" srcOrd="1" destOrd="0" parTransId="{B1788AF5-BDBA-45EC-A915-0135E4F47598}" sibTransId="{146F0033-5932-4A23-8919-8C55240BE1FC}"/>
    <dgm:cxn modelId="{2CAA95B9-0A8C-4B63-BCD4-29FEA4C13946}" srcId="{B72D3DA8-D2E5-4905-AF63-433B4880155E}" destId="{5EF97818-F237-4D85-9671-F2A077058F7C}" srcOrd="2" destOrd="0" parTransId="{B676FC67-76CC-4352-87B2-95FFF2E5B7FA}" sibTransId="{9DEF80B6-A64B-4A92-BBE6-4E297A3DE61A}"/>
    <dgm:cxn modelId="{FDE943EE-22C1-485B-B573-F80C2F5B138F}" type="presOf" srcId="{B72D3DA8-D2E5-4905-AF63-433B4880155E}" destId="{3159C053-49F0-4DC8-9DC7-48AD809BF27D}" srcOrd="0" destOrd="0" presId="urn:microsoft.com/office/officeart/2005/8/layout/pList2"/>
    <dgm:cxn modelId="{AA545D9B-82A9-4594-82BA-CB898668D2E3}" type="presParOf" srcId="{3159C053-49F0-4DC8-9DC7-48AD809BF27D}" destId="{C16D255D-3AC7-42FC-A49A-9FCC41EB12F4}" srcOrd="0" destOrd="0" presId="urn:microsoft.com/office/officeart/2005/8/layout/pList2"/>
    <dgm:cxn modelId="{FEA8A176-05FB-4BCC-8DCC-900514D9A2CC}" type="presParOf" srcId="{3159C053-49F0-4DC8-9DC7-48AD809BF27D}" destId="{B2164DE4-8DFE-44E0-BE31-8B70DD149965}" srcOrd="1" destOrd="0" presId="urn:microsoft.com/office/officeart/2005/8/layout/pList2"/>
    <dgm:cxn modelId="{815FE4EC-7B9A-49DC-8719-36D72E50681B}" type="presParOf" srcId="{B2164DE4-8DFE-44E0-BE31-8B70DD149965}" destId="{CCE9DA5F-03E3-4E54-817E-298A3BC2D6BF}" srcOrd="0" destOrd="1" presId="urn:microsoft.com/office/officeart/2005/8/layout/pList2"/>
    <dgm:cxn modelId="{BE464A9B-DF3F-41B3-9A41-3C6148E80CC2}" type="presParOf" srcId="{CCE9DA5F-03E3-4E54-817E-298A3BC2D6BF}" destId="{CE7129A0-B47B-4F82-9985-4C9ADEB30704}" srcOrd="0" destOrd="0" presId="urn:microsoft.com/office/officeart/2005/8/layout/pList2"/>
    <dgm:cxn modelId="{CD9157C9-6429-4895-A8A3-10C4EC474995}" type="presOf" srcId="{B15C08C0-6D2C-43DA-BD48-9D4CF9104474}" destId="{CE7129A0-B47B-4F82-9985-4C9ADEB30704}" srcOrd="0" destOrd="0" presId="urn:microsoft.com/office/officeart/2005/8/layout/pList2"/>
    <dgm:cxn modelId="{F967DFA2-AAC3-4348-B354-19CBEF642795}" type="presParOf" srcId="{CCE9DA5F-03E3-4E54-817E-298A3BC2D6BF}" destId="{A229AC06-2105-4B25-9160-5CEA93C77939}" srcOrd="1" destOrd="0" presId="urn:microsoft.com/office/officeart/2005/8/layout/pList2"/>
    <dgm:cxn modelId="{D7A263E0-DE4D-4522-B4A0-0C23D5963119}" type="presParOf" srcId="{CCE9DA5F-03E3-4E54-817E-298A3BC2D6BF}" destId="{AACA3947-6630-4131-B619-2EC827109847}" srcOrd="2" destOrd="0" presId="urn:microsoft.com/office/officeart/2005/8/layout/pList2"/>
    <dgm:cxn modelId="{0F4E5C73-B06E-4946-8C18-1EBD71B9CA9B}" type="presParOf" srcId="{B2164DE4-8DFE-44E0-BE31-8B70DD149965}" destId="{594513A7-B4EA-4D5B-A867-BCAA6C416FA5}" srcOrd="1" destOrd="1" presId="urn:microsoft.com/office/officeart/2005/8/layout/pList2"/>
    <dgm:cxn modelId="{999BC5EC-26D6-46C0-9483-0B0A8BBB01EC}" type="presOf" srcId="{F6181AEB-E4AC-4C28-9250-1CE8C6FF0B78}" destId="{594513A7-B4EA-4D5B-A867-BCAA6C416FA5}" srcOrd="0" destOrd="0" presId="urn:microsoft.com/office/officeart/2005/8/layout/pList2"/>
    <dgm:cxn modelId="{0687A428-6203-4CD4-8AEA-B9B083042F6B}" type="presParOf" srcId="{B2164DE4-8DFE-44E0-BE31-8B70DD149965}" destId="{8165C642-B075-4DC3-BFD1-65746BC42A04}" srcOrd="2" destOrd="1" presId="urn:microsoft.com/office/officeart/2005/8/layout/pList2"/>
    <dgm:cxn modelId="{58B85B47-2D6B-4282-8ECC-C2C75CE66057}" type="presParOf" srcId="{8165C642-B075-4DC3-BFD1-65746BC42A04}" destId="{F457A09E-DD77-408A-815F-9227110E926E}" srcOrd="0" destOrd="2" presId="urn:microsoft.com/office/officeart/2005/8/layout/pList2"/>
    <dgm:cxn modelId="{1B61BF43-B5C2-477F-B057-C4F8BBCC7D12}" type="presOf" srcId="{15AB3EA2-E157-4FC4-9547-70035FDB0D60}" destId="{F457A09E-DD77-408A-815F-9227110E926E}" srcOrd="0" destOrd="0" presId="urn:microsoft.com/office/officeart/2005/8/layout/pList2"/>
    <dgm:cxn modelId="{17E831E3-1BB0-4A39-A189-567E6D39C185}" type="presParOf" srcId="{8165C642-B075-4DC3-BFD1-65746BC42A04}" destId="{BB79E518-A88C-4497-A426-F6F8B1B42E8F}" srcOrd="1" destOrd="2" presId="urn:microsoft.com/office/officeart/2005/8/layout/pList2"/>
    <dgm:cxn modelId="{D0886727-7864-43F7-8F12-A036FEDAAAE8}" type="presParOf" srcId="{8165C642-B075-4DC3-BFD1-65746BC42A04}" destId="{AE461336-C6A3-4E2B-AE51-53BACACBE597}" srcOrd="2" destOrd="2" presId="urn:microsoft.com/office/officeart/2005/8/layout/pList2"/>
    <dgm:cxn modelId="{7AE93DF5-59EF-4029-96B5-377284669C1B}" type="presParOf" srcId="{B2164DE4-8DFE-44E0-BE31-8B70DD149965}" destId="{66CAA734-CB71-4CDB-9F01-8DF682D8FE64}" srcOrd="3" destOrd="1" presId="urn:microsoft.com/office/officeart/2005/8/layout/pList2"/>
    <dgm:cxn modelId="{3A972B8A-C21B-4FBD-BB97-5D06FDBC7F32}" type="presOf" srcId="{146F0033-5932-4A23-8919-8C55240BE1FC}" destId="{66CAA734-CB71-4CDB-9F01-8DF682D8FE64}" srcOrd="0" destOrd="0" presId="urn:microsoft.com/office/officeart/2005/8/layout/pList2"/>
    <dgm:cxn modelId="{A8DE55AD-0A40-4F13-BEFF-631875E771E4}" type="presParOf" srcId="{B2164DE4-8DFE-44E0-BE31-8B70DD149965}" destId="{4A7A3308-6A8D-4F98-B410-292B8038A732}" srcOrd="4" destOrd="1" presId="urn:microsoft.com/office/officeart/2005/8/layout/pList2"/>
    <dgm:cxn modelId="{EC5910C2-68DE-482C-A5F2-2BB9A780913D}" type="presParOf" srcId="{4A7A3308-6A8D-4F98-B410-292B8038A732}" destId="{798F9F75-C468-46B6-A90A-EC4692A1B86F}" srcOrd="0" destOrd="4" presId="urn:microsoft.com/office/officeart/2005/8/layout/pList2"/>
    <dgm:cxn modelId="{E077BAC8-F5CB-42FD-AABB-2D2B133E9978}" type="presOf" srcId="{5EF97818-F237-4D85-9671-F2A077058F7C}" destId="{798F9F75-C468-46B6-A90A-EC4692A1B86F}" srcOrd="0" destOrd="0" presId="urn:microsoft.com/office/officeart/2005/8/layout/pList2"/>
    <dgm:cxn modelId="{145CA13A-9C9B-4C02-B81A-4CB32119E2DD}" type="presParOf" srcId="{4A7A3308-6A8D-4F98-B410-292B8038A732}" destId="{CD1B9032-347E-44EE-AFA4-C21D0D7EE78B}" srcOrd="1" destOrd="4" presId="urn:microsoft.com/office/officeart/2005/8/layout/pList2"/>
    <dgm:cxn modelId="{BEFD8108-09FA-4F67-963B-9A185FD845F4}" type="presParOf" srcId="{4A7A3308-6A8D-4F98-B410-292B8038A732}" destId="{B269A7A2-5464-40CB-A773-EAB00E31B7A6}" srcOrd="2" destOrd="4" presId="urn:microsoft.com/office/officeart/2005/8/layout/p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upa 1"/>
      <dsp:cNvGrpSpPr/>
    </dsp:nvGrpSpPr>
    <dsp:grpSpPr>
      <a:xfrm>
        <a:off x="0" y="0"/>
        <a:ext cx="6094095" cy="6481445"/>
        <a:chOff x="0" y="0"/>
        <a:chExt cx="6094095" cy="6481445"/>
      </a:xfrm>
    </dsp:grpSpPr>
    <dsp:sp modelId="{DB75D7FE-E0B9-4D2A-B8E9-A2B469FC232B}">
      <dsp:nvSpPr>
        <dsp:cNvPr id="5" name="Prostokąt 4"/>
        <dsp:cNvSpPr/>
      </dsp:nvSpPr>
      <dsp:spPr bwMode="white">
        <a:xfrm>
          <a:off x="0" y="2773460"/>
          <a:ext cx="6094095" cy="201600"/>
        </a:xfrm>
        <a:prstGeom prst="rect">
          <a:avLst/>
        </a:prstGeom>
      </dsp:spPr>
      <dsp:style>
        <a:lnRef idx="2">
          <a:schemeClr val="accent1"/>
        </a:lnRef>
        <a:fillRef idx="1">
          <a:schemeClr val="lt1">
            <a:alpha val="90000"/>
          </a:schemeClr>
        </a:fillRef>
        <a:effectRef idx="0">
          <a:scrgbClr r="0" g="0" b="0"/>
        </a:effectRef>
        <a:fontRef idx="minor"/>
      </dsp:style>
      <dsp:txBody>
        <a:bodyPr lIns="472969" tIns="166624" rIns="472969" bIns="56896" anchor="t"/>
        <a:lstStyle>
          <a:lvl1pPr algn="l">
            <a:defRPr sz="800"/>
          </a:lvl1pPr>
          <a:lvl2pPr marL="57150" indent="-57150" algn="l">
            <a:defRPr sz="800"/>
          </a:lvl2pPr>
          <a:lvl3pPr marL="114300" indent="-57150" algn="l">
            <a:defRPr sz="800"/>
          </a:lvl3pPr>
          <a:lvl4pPr marL="171450" indent="-57150" algn="l">
            <a:defRPr sz="800"/>
          </a:lvl4pPr>
          <a:lvl5pPr marL="228600" indent="-57150" algn="l">
            <a:defRPr sz="800"/>
          </a:lvl5pPr>
          <a:lvl6pPr marL="285750" indent="-57150" algn="l">
            <a:defRPr sz="800"/>
          </a:lvl6pPr>
          <a:lvl7pPr marL="342900" indent="-57150" algn="l">
            <a:defRPr sz="800"/>
          </a:lvl7pPr>
          <a:lvl8pPr marL="400050" indent="-57150" algn="l">
            <a:defRPr sz="800"/>
          </a:lvl8pPr>
          <a:lvl9pPr marL="457200" indent="-57150" algn="l">
            <a:defRPr sz="800"/>
          </a:lvl9pPr>
        </a:lstStyle>
        <a:p>
          <a:endParaRPr>
            <a:solidFill>
              <a:schemeClr val="dk1"/>
            </a:solidFill>
          </a:endParaRPr>
        </a:p>
      </dsp:txBody>
      <dsp:txXfrm>
        <a:off x="0" y="2773460"/>
        <a:ext cx="6094095" cy="201600"/>
      </dsp:txXfrm>
    </dsp:sp>
    <dsp:sp modelId="{0DFDF2E5-7551-4B9C-B128-66A4CE08E832}">
      <dsp:nvSpPr>
        <dsp:cNvPr id="4" name="Prostokąt zaokrąglony 3"/>
        <dsp:cNvSpPr/>
      </dsp:nvSpPr>
      <dsp:spPr bwMode="white">
        <a:xfrm>
          <a:off x="304705" y="2484558"/>
          <a:ext cx="4490294" cy="406982"/>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61239" tIns="0" rIns="161239" bIns="0" anchor="ctr"/>
        <a:lstStyle>
          <a:lvl1pPr algn="l">
            <a:defRPr sz="800"/>
          </a:lvl1pPr>
          <a:lvl2pPr marL="57150" indent="-57150" algn="l">
            <a:defRPr sz="600"/>
          </a:lvl2pPr>
          <a:lvl3pPr marL="114300" indent="-57150" algn="l">
            <a:defRPr sz="600"/>
          </a:lvl3pPr>
          <a:lvl4pPr marL="171450" indent="-57150" algn="l">
            <a:defRPr sz="600"/>
          </a:lvl4pPr>
          <a:lvl5pPr marL="228600" indent="-57150" algn="l">
            <a:defRPr sz="600"/>
          </a:lvl5pPr>
          <a:lvl6pPr marL="285750" indent="-57150" algn="l">
            <a:defRPr sz="600"/>
          </a:lvl6pPr>
          <a:lvl7pPr marL="342900" indent="-57150" algn="l">
            <a:defRPr sz="600"/>
          </a:lvl7pPr>
          <a:lvl8pPr marL="400050" indent="-57150" algn="l">
            <a:defRPr sz="600"/>
          </a:lvl8pPr>
          <a:lvl9pPr marL="457200" indent="-57150" algn="l">
            <a:defRPr sz="600"/>
          </a:lvl9pPr>
        </a:lstStyle>
        <a:p>
          <a:pPr lvl="0">
            <a:lnSpc>
              <a:spcPct val="100000"/>
            </a:lnSpc>
            <a:spcBef>
              <a:spcPct val="0"/>
            </a:spcBef>
            <a:spcAft>
              <a:spcPct val="35000"/>
            </a:spcAft>
          </a:pPr>
          <a:r>
            <a:rPr dirty="0" smtClean="0"/>
            <a:t>One: </a:t>
          </a:r>
          <a:r>
            <a:rPr lang="pl-PL" dirty="0" smtClean="0"/>
            <a:t>C</a:t>
          </a:r>
          <a:r>
            <a:rPr dirty="0" smtClean="0"/>
            <a:t>ontinuation of the "Live among us" programme </a:t>
          </a:r>
          <a:endParaRPr dirty="0" smtClean="0"/>
        </a:p>
        <a:p>
          <a:pPr lvl="0">
            <a:lnSpc>
              <a:spcPct val="100000"/>
            </a:lnSpc>
            <a:spcBef>
              <a:spcPct val="0"/>
            </a:spcBef>
            <a:spcAft>
              <a:spcPct val="35000"/>
            </a:spcAft>
          </a:pPr>
          <a:r>
            <a:rPr lang="pl-PL" dirty="0" smtClean="0"/>
            <a:t>u</a:t>
          </a:r>
          <a:r>
            <a:rPr dirty="0" smtClean="0"/>
            <a:t>ntil the end of 2023 (New, Warlubie)</a:t>
          </a:r>
          <a:endParaRPr dirty="0" smtClean="0"/>
        </a:p>
      </dsp:txBody>
      <dsp:txXfrm>
        <a:off x="304705" y="2484558"/>
        <a:ext cx="4490294" cy="406982"/>
      </dsp:txXfrm>
    </dsp:sp>
    <dsp:sp modelId="{CEBECAE6-FC05-4E90-9EC5-D09D92E198AB}">
      <dsp:nvSpPr>
        <dsp:cNvPr id="8" name="Prostokąt 7"/>
        <dsp:cNvSpPr/>
      </dsp:nvSpPr>
      <dsp:spPr bwMode="white">
        <a:xfrm>
          <a:off x="0" y="3306758"/>
          <a:ext cx="6094095" cy="201600"/>
        </a:xfrm>
        <a:prstGeom prst="rect">
          <a:avLst/>
        </a:prstGeom>
      </dsp:spPr>
      <dsp:style>
        <a:lnRef idx="2">
          <a:schemeClr val="accent1"/>
        </a:lnRef>
        <a:fillRef idx="1">
          <a:schemeClr val="lt1">
            <a:alpha val="90000"/>
          </a:schemeClr>
        </a:fillRef>
        <a:effectRef idx="0">
          <a:scrgbClr r="0" g="0" b="0"/>
        </a:effectRef>
        <a:fontRef idx="minor"/>
      </dsp:style>
      <dsp:txBody>
        <a:bodyPr lIns="472969" tIns="166624" rIns="472969" bIns="56896" anchor="t"/>
        <a:lstStyle>
          <a:lvl1pPr algn="l">
            <a:defRPr sz="800"/>
          </a:lvl1pPr>
          <a:lvl2pPr marL="57150" indent="-57150" algn="l">
            <a:defRPr sz="800"/>
          </a:lvl2pPr>
          <a:lvl3pPr marL="114300" indent="-57150" algn="l">
            <a:defRPr sz="800"/>
          </a:lvl3pPr>
          <a:lvl4pPr marL="171450" indent="-57150" algn="l">
            <a:defRPr sz="800"/>
          </a:lvl4pPr>
          <a:lvl5pPr marL="228600" indent="-57150" algn="l">
            <a:defRPr sz="800"/>
          </a:lvl5pPr>
          <a:lvl6pPr marL="285750" indent="-57150" algn="l">
            <a:defRPr sz="800"/>
          </a:lvl6pPr>
          <a:lvl7pPr marL="342900" indent="-57150" algn="l">
            <a:defRPr sz="800"/>
          </a:lvl7pPr>
          <a:lvl8pPr marL="400050" indent="-57150" algn="l">
            <a:defRPr sz="800"/>
          </a:lvl8pPr>
          <a:lvl9pPr marL="457200" indent="-57150" algn="l">
            <a:defRPr sz="800"/>
          </a:lvl9pPr>
        </a:lstStyle>
        <a:p>
          <a:endParaRPr>
            <a:solidFill>
              <a:schemeClr val="dk1"/>
            </a:solidFill>
          </a:endParaRPr>
        </a:p>
      </dsp:txBody>
      <dsp:txXfrm>
        <a:off x="0" y="3306758"/>
        <a:ext cx="6094095" cy="201600"/>
      </dsp:txXfrm>
    </dsp:sp>
    <dsp:sp modelId="{FA45B44D-6E47-4ADD-A696-27B51F2F5847}">
      <dsp:nvSpPr>
        <dsp:cNvPr id="7" name="Prostokąt zaokrąglony 6"/>
        <dsp:cNvSpPr/>
      </dsp:nvSpPr>
      <dsp:spPr bwMode="white">
        <a:xfrm>
          <a:off x="304705" y="3018260"/>
          <a:ext cx="4527193" cy="406578"/>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61239" tIns="0" rIns="161239" bIns="0" anchor="ctr"/>
        <a:lstStyle>
          <a:lvl1pPr algn="l">
            <a:defRPr sz="800"/>
          </a:lvl1pPr>
          <a:lvl2pPr marL="57150" indent="-57150" algn="l">
            <a:defRPr sz="600"/>
          </a:lvl2pPr>
          <a:lvl3pPr marL="114300" indent="-57150" algn="l">
            <a:defRPr sz="600"/>
          </a:lvl3pPr>
          <a:lvl4pPr marL="171450" indent="-57150" algn="l">
            <a:defRPr sz="600"/>
          </a:lvl4pPr>
          <a:lvl5pPr marL="228600" indent="-57150" algn="l">
            <a:defRPr sz="600"/>
          </a:lvl5pPr>
          <a:lvl6pPr marL="285750" indent="-57150" algn="l">
            <a:defRPr sz="600"/>
          </a:lvl6pPr>
          <a:lvl7pPr marL="342900" indent="-57150" algn="l">
            <a:defRPr sz="600"/>
          </a:lvl7pPr>
          <a:lvl8pPr marL="400050" indent="-57150" algn="l">
            <a:defRPr sz="600"/>
          </a:lvl8pPr>
          <a:lvl9pPr marL="457200" indent="-57150" algn="l">
            <a:defRPr sz="600"/>
          </a:lvl9pPr>
        </a:lstStyle>
        <a:p>
          <a:pPr lvl="0">
            <a:lnSpc>
              <a:spcPct val="100000"/>
            </a:lnSpc>
            <a:spcBef>
              <a:spcPct val="0"/>
            </a:spcBef>
            <a:spcAft>
              <a:spcPct val="35000"/>
            </a:spcAft>
          </a:pPr>
          <a:r>
            <a:rPr lang="en-GB" dirty="0" smtClean="0"/>
            <a:t>Two</a:t>
          </a:r>
          <a:r>
            <a:rPr lang="pl-PL" dirty="0" smtClean="0"/>
            <a:t>: Implementation of support programme in the</a:t>
          </a:r>
          <a:r>
            <a:rPr lang="pl-PL" dirty="0" smtClean="0"/>
            <a:t>municipality of Gniew until the end of 2023</a:t>
          </a:r>
          <a:r>
            <a:rPr lang="pl-PL" dirty="0" smtClean="0"/>
            <a:t> </a:t>
          </a:r>
          <a:endParaRPr lang="en-GB" dirty="0" smtClean="0"/>
        </a:p>
      </dsp:txBody>
      <dsp:txXfrm>
        <a:off x="304705" y="3018260"/>
        <a:ext cx="4527193" cy="406578"/>
      </dsp:txXfrm>
    </dsp:sp>
    <dsp:sp modelId="{91ABE50C-6EE0-40D5-9B9F-7F6B4C0774CB}">
      <dsp:nvSpPr>
        <dsp:cNvPr id="11" name="Prostokąt 10"/>
        <dsp:cNvSpPr/>
      </dsp:nvSpPr>
      <dsp:spPr bwMode="white">
        <a:xfrm>
          <a:off x="0" y="3795287"/>
          <a:ext cx="6094095" cy="201600"/>
        </a:xfrm>
        <a:prstGeom prst="rect">
          <a:avLst/>
        </a:prstGeom>
      </dsp:spPr>
      <dsp:style>
        <a:lnRef idx="2">
          <a:schemeClr val="accent1"/>
        </a:lnRef>
        <a:fillRef idx="1">
          <a:schemeClr val="lt1">
            <a:alpha val="90000"/>
          </a:schemeClr>
        </a:fillRef>
        <a:effectRef idx="0">
          <a:scrgbClr r="0" g="0" b="0"/>
        </a:effectRef>
        <a:fontRef idx="minor"/>
      </dsp:style>
      <dsp:txBody>
        <a:bodyPr lIns="472969" tIns="166624" rIns="472969" bIns="56896" anchor="t"/>
        <a:lstStyle>
          <a:lvl1pPr algn="l">
            <a:defRPr sz="800"/>
          </a:lvl1pPr>
          <a:lvl2pPr marL="57150" indent="-57150" algn="l">
            <a:defRPr sz="800"/>
          </a:lvl2pPr>
          <a:lvl3pPr marL="114300" indent="-57150" algn="l">
            <a:defRPr sz="800"/>
          </a:lvl3pPr>
          <a:lvl4pPr marL="171450" indent="-57150" algn="l">
            <a:defRPr sz="800"/>
          </a:lvl4pPr>
          <a:lvl5pPr marL="228600" indent="-57150" algn="l">
            <a:defRPr sz="800"/>
          </a:lvl5pPr>
          <a:lvl6pPr marL="285750" indent="-57150" algn="l">
            <a:defRPr sz="800"/>
          </a:lvl6pPr>
          <a:lvl7pPr marL="342900" indent="-57150" algn="l">
            <a:defRPr sz="800"/>
          </a:lvl7pPr>
          <a:lvl8pPr marL="400050" indent="-57150" algn="l">
            <a:defRPr sz="800"/>
          </a:lvl8pPr>
          <a:lvl9pPr marL="457200" indent="-57150" algn="l">
            <a:defRPr sz="800"/>
          </a:lvl9pPr>
        </a:lstStyle>
        <a:p>
          <a:endParaRPr>
            <a:solidFill>
              <a:schemeClr val="dk1"/>
            </a:solidFill>
          </a:endParaRPr>
        </a:p>
      </dsp:txBody>
      <dsp:txXfrm>
        <a:off x="0" y="3795287"/>
        <a:ext cx="6094095" cy="201600"/>
      </dsp:txXfrm>
    </dsp:sp>
    <dsp:sp modelId="{AAA685D0-60E7-4C88-B566-4E7BC3AC528D}">
      <dsp:nvSpPr>
        <dsp:cNvPr id="10" name="Prostokąt zaokrąglony 9"/>
        <dsp:cNvSpPr/>
      </dsp:nvSpPr>
      <dsp:spPr bwMode="white">
        <a:xfrm>
          <a:off x="304705" y="3551558"/>
          <a:ext cx="4590798" cy="361809"/>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61239" tIns="0" rIns="161239" bIns="0" anchor="ctr"/>
        <a:lstStyle>
          <a:lvl1pPr algn="l">
            <a:defRPr sz="800"/>
          </a:lvl1pPr>
          <a:lvl2pPr marL="57150" indent="-57150" algn="l">
            <a:defRPr sz="600"/>
          </a:lvl2pPr>
          <a:lvl3pPr marL="114300" indent="-57150" algn="l">
            <a:defRPr sz="600"/>
          </a:lvl3pPr>
          <a:lvl4pPr marL="171450" indent="-57150" algn="l">
            <a:defRPr sz="600"/>
          </a:lvl4pPr>
          <a:lvl5pPr marL="228600" indent="-57150" algn="l">
            <a:defRPr sz="600"/>
          </a:lvl5pPr>
          <a:lvl6pPr marL="285750" indent="-57150" algn="l">
            <a:defRPr sz="600"/>
          </a:lvl6pPr>
          <a:lvl7pPr marL="342900" indent="-57150" algn="l">
            <a:defRPr sz="600"/>
          </a:lvl7pPr>
          <a:lvl8pPr marL="400050" indent="-57150" algn="l">
            <a:defRPr sz="600"/>
          </a:lvl8pPr>
          <a:lvl9pPr marL="457200" indent="-57150" algn="l">
            <a:defRPr sz="600"/>
          </a:lvl9pPr>
        </a:lstStyle>
        <a:p>
          <a:pPr lvl="0">
            <a:lnSpc>
              <a:spcPct val="100000"/>
            </a:lnSpc>
            <a:spcBef>
              <a:spcPct val="0"/>
            </a:spcBef>
            <a:spcAft>
              <a:spcPct val="35000"/>
            </a:spcAft>
          </a:pPr>
          <a:r>
            <a:rPr dirty="0" smtClean="0"/>
            <a:t>Three: Willingness to take action </a:t>
          </a:r>
          <a:endParaRPr dirty="0" smtClean="0"/>
        </a:p>
        <a:p>
          <a:pPr lvl="0">
            <a:lnSpc>
              <a:spcPct val="100000"/>
            </a:lnSpc>
            <a:spcBef>
              <a:spcPct val="0"/>
            </a:spcBef>
            <a:spcAft>
              <a:spcPct val="35000"/>
            </a:spcAft>
          </a:pPr>
          <a:r>
            <a:rPr dirty="0" smtClean="0"/>
            <a:t>on the territory of Ukraine</a:t>
          </a:r>
          <a:endParaRPr dirty="0" smtClean="0"/>
        </a:p>
      </dsp:txBody>
      <dsp:txXfrm>
        <a:off x="304705" y="3551558"/>
        <a:ext cx="4590798" cy="361809"/>
      </dsp:txXfrm>
    </dsp:sp>
    <dsp:sp modelId="{7A4A0ECE-5ACF-4656-AE38-6608C91D0C2E}">
      <dsp:nvSpPr>
        <dsp:cNvPr id="3" name="Prostokąt 2" hidden="1"/>
        <dsp:cNvSpPr/>
      </dsp:nvSpPr>
      <dsp:spPr>
        <a:xfrm>
          <a:off x="0" y="2484558"/>
          <a:ext cx="304705" cy="406982"/>
        </a:xfrm>
        <a:prstGeom prst="rect">
          <a:avLst/>
        </a:prstGeom>
      </dsp:spPr>
      <dsp:txXfrm>
        <a:off x="0" y="2484558"/>
        <a:ext cx="304705" cy="406982"/>
      </dsp:txXfrm>
    </dsp:sp>
    <dsp:sp modelId="{AEFB983A-6DF1-46F2-8B75-FD1AE5433BD2}">
      <dsp:nvSpPr>
        <dsp:cNvPr id="6" name="Prostokąt 5" hidden="1"/>
        <dsp:cNvSpPr/>
      </dsp:nvSpPr>
      <dsp:spPr>
        <a:xfrm>
          <a:off x="0" y="3018260"/>
          <a:ext cx="304705" cy="406578"/>
        </a:xfrm>
        <a:prstGeom prst="rect">
          <a:avLst/>
        </a:prstGeom>
      </dsp:spPr>
      <dsp:txXfrm>
        <a:off x="0" y="3018260"/>
        <a:ext cx="304705" cy="406578"/>
      </dsp:txXfrm>
    </dsp:sp>
    <dsp:sp modelId="{7DCB4B78-E02E-49FF-AAEA-C3CEEDBDE354}">
      <dsp:nvSpPr>
        <dsp:cNvPr id="9" name="Prostokąt 8" hidden="1"/>
        <dsp:cNvSpPr/>
      </dsp:nvSpPr>
      <dsp:spPr>
        <a:xfrm>
          <a:off x="0" y="3551558"/>
          <a:ext cx="304705" cy="361809"/>
        </a:xfrm>
        <a:prstGeom prst="rect">
          <a:avLst/>
        </a:prstGeom>
      </dsp:spPr>
      <dsp:txXfrm>
        <a:off x="0" y="3551558"/>
        <a:ext cx="304705" cy="361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upa 1"/>
      <dsp:cNvGrpSpPr/>
    </dsp:nvGrpSpPr>
    <dsp:grpSpPr>
      <a:xfrm>
        <a:off x="0" y="0"/>
        <a:ext cx="7678738" cy="2670175"/>
        <a:chOff x="0" y="0"/>
        <a:chExt cx="7678738" cy="2670175"/>
      </a:xfrm>
    </dsp:grpSpPr>
    <dsp:sp modelId="{C16D255D-3AC7-42FC-A49A-9FCC41EB12F4}">
      <dsp:nvSpPr>
        <dsp:cNvPr id="3" name="Prostokąt zaokrąglony 2"/>
        <dsp:cNvSpPr/>
      </dsp:nvSpPr>
      <dsp:spPr bwMode="white">
        <a:xfrm>
          <a:off x="0" y="0"/>
          <a:ext cx="7678738" cy="1201579"/>
        </a:xfrm>
        <a:prstGeom prst="roundRect">
          <a:avLst>
            <a:gd name="adj" fmla="val 10000"/>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Xfrm>
        <a:off x="0" y="0"/>
        <a:ext cx="7678738" cy="1201579"/>
      </dsp:txXfrm>
    </dsp:sp>
    <dsp:sp modelId="{AACA3947-6630-4131-B619-2EC827109847}">
      <dsp:nvSpPr>
        <dsp:cNvPr id="6" name="Prostokąt zaokrąglony 5"/>
        <dsp:cNvSpPr/>
      </dsp:nvSpPr>
      <dsp:spPr bwMode="white">
        <a:xfrm>
          <a:off x="230362" y="79259"/>
          <a:ext cx="2255629" cy="1043062"/>
        </a:xfrm>
        <a:prstGeom prst="roundRect">
          <a:avLst>
            <a:gd name="adj" fmla="val 10000"/>
          </a:avLst>
        </a:prstGeom>
        <a:blipFill rotWithShape="1">
          <a:blip r:embed="rId1"/>
          <a:stretch>
            <a:fillRect/>
          </a:stretch>
        </a:blipFill>
      </dsp:spPr>
      <dsp:style>
        <a:lnRef idx="2">
          <a:schemeClr val="lt1"/>
        </a:lnRef>
        <a:fillRef idx="1">
          <a:schemeClr val="accent1">
            <a:tint val="50000"/>
          </a:schemeClr>
        </a:fillRef>
        <a:effectRef idx="0">
          <a:scrgbClr r="0" g="0" b="0"/>
        </a:effectRef>
        <a:fontRef idx="minor"/>
      </dsp:style>
      <dsp:txXfrm>
        <a:off x="230362" y="79259"/>
        <a:ext cx="2255629" cy="1043062"/>
      </dsp:txXfrm>
    </dsp:sp>
    <dsp:sp modelId="{CE7129A0-B47B-4F82-9985-4C9ADEB30704}">
      <dsp:nvSpPr>
        <dsp:cNvPr id="4" name="Prostokąt z rogami zaokrąglonymi z jednej strony 3"/>
        <dsp:cNvSpPr/>
      </dsp:nvSpPr>
      <dsp:spPr bwMode="white">
        <a:xfrm rot="10800000">
          <a:off x="230362" y="1201579"/>
          <a:ext cx="2255629" cy="1468596"/>
        </a:xfrm>
        <a:prstGeom prst="round2SameRect">
          <a:avLst>
            <a:gd name="adj1" fmla="val 10500"/>
            <a:gd name="adj2" fmla="val 0"/>
          </a:avLst>
        </a:prstGeom>
      </dsp:spPr>
      <dsp:style>
        <a:lnRef idx="2">
          <a:schemeClr val="lt1"/>
        </a:lnRef>
        <a:fillRef idx="1">
          <a:schemeClr val="accent1"/>
        </a:fillRef>
        <a:effectRef idx="0">
          <a:scrgbClr r="0" g="0" b="0"/>
        </a:effectRef>
        <a:fontRef idx="minor">
          <a:schemeClr val="lt1"/>
        </a:fontRef>
      </dsp:style>
      <dsp:txBody>
        <a:bodyPr rot="10800000" vert="horz" wrap="square" lIns="142240" tIns="142240" rIns="142240" bIns="142240" anchor="t"/>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pl-PL" dirty="0" smtClean="0"/>
            <a:t>Providing long-term accommodation</a:t>
          </a:r>
          <a:r>
            <a:rPr lang="pl-PL" dirty="0" smtClean="0"/>
            <a:t> </a:t>
          </a:r>
          <a:endParaRPr lang="en-GB" dirty="0"/>
        </a:p>
      </dsp:txBody>
      <dsp:txXfrm rot="10800000">
        <a:off x="230362" y="1201579"/>
        <a:ext cx="2255629" cy="1468596"/>
      </dsp:txXfrm>
    </dsp:sp>
    <dsp:sp modelId="{AE461336-C6A3-4E2B-AE51-53BACACBE597}">
      <dsp:nvSpPr>
        <dsp:cNvPr id="10" name="Prostokąt zaokrąglony 9"/>
        <dsp:cNvSpPr/>
      </dsp:nvSpPr>
      <dsp:spPr bwMode="white">
        <a:xfrm>
          <a:off x="2711554" y="79734"/>
          <a:ext cx="2255629" cy="1042110"/>
        </a:xfrm>
        <a:prstGeom prst="roundRect">
          <a:avLst>
            <a:gd name="adj" fmla="val 10000"/>
          </a:avLst>
        </a:prstGeom>
        <a:blipFill rotWithShape="1">
          <a:blip r:embed="rId2"/>
          <a:stretch>
            <a:fillRect/>
          </a:stretch>
        </a:blipFill>
      </dsp:spPr>
      <dsp:style>
        <a:lnRef idx="2">
          <a:schemeClr val="lt1"/>
        </a:lnRef>
        <a:fillRef idx="1">
          <a:schemeClr val="accent1">
            <a:tint val="50000"/>
          </a:schemeClr>
        </a:fillRef>
        <a:effectRef idx="0">
          <a:scrgbClr r="0" g="0" b="0"/>
        </a:effectRef>
        <a:fontRef idx="minor"/>
      </dsp:style>
      <dsp:txXfrm>
        <a:off x="2711554" y="79734"/>
        <a:ext cx="2255629" cy="1042110"/>
      </dsp:txXfrm>
    </dsp:sp>
    <dsp:sp modelId="{F457A09E-DD77-408A-815F-9227110E926E}">
      <dsp:nvSpPr>
        <dsp:cNvPr id="8" name="Prostokąt z rogami zaokrąglonymi z jednej strony 7"/>
        <dsp:cNvSpPr/>
      </dsp:nvSpPr>
      <dsp:spPr bwMode="white">
        <a:xfrm rot="10800000">
          <a:off x="2711554" y="1201579"/>
          <a:ext cx="2255629" cy="1468596"/>
        </a:xfrm>
        <a:prstGeom prst="round2SameRect">
          <a:avLst>
            <a:gd name="adj1" fmla="val 10500"/>
            <a:gd name="adj2" fmla="val 0"/>
          </a:avLst>
        </a:prstGeom>
      </dsp:spPr>
      <dsp:style>
        <a:lnRef idx="2">
          <a:schemeClr val="lt1"/>
        </a:lnRef>
        <a:fillRef idx="1">
          <a:schemeClr val="accent1"/>
        </a:fillRef>
        <a:effectRef idx="0">
          <a:scrgbClr r="0" g="0" b="0"/>
        </a:effectRef>
        <a:fontRef idx="minor">
          <a:schemeClr val="lt1"/>
        </a:fontRef>
      </dsp:style>
      <dsp:txBody>
        <a:bodyPr rot="10800000" vert="horz" wrap="square" lIns="142240" tIns="142240" rIns="142240" bIns="142240" anchor="t"/>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pl-PL" dirty="0" smtClean="0"/>
            <a:t>Financial support , employment, medical services</a:t>
          </a:r>
          <a:endParaRPr lang="pl-PL" dirty="0" smtClean="0"/>
        </a:p>
      </dsp:txBody>
      <dsp:txXfrm rot="10800000">
        <a:off x="2711554" y="1201579"/>
        <a:ext cx="2255629" cy="1468596"/>
      </dsp:txXfrm>
    </dsp:sp>
    <dsp:sp modelId="{B269A7A2-5464-40CB-A773-EAB00E31B7A6}">
      <dsp:nvSpPr>
        <dsp:cNvPr id="14" name="Prostokąt zaokrąglony 13"/>
        <dsp:cNvSpPr/>
      </dsp:nvSpPr>
      <dsp:spPr bwMode="white">
        <a:xfrm>
          <a:off x="5192747" y="96353"/>
          <a:ext cx="2255629" cy="1008873"/>
        </a:xfrm>
        <a:prstGeom prst="roundRect">
          <a:avLst>
            <a:gd name="adj" fmla="val 10000"/>
          </a:avLst>
        </a:prstGeom>
        <a:blipFill rotWithShape="1">
          <a:blip r:embed="rId3"/>
          <a:stretch>
            <a:fillRect/>
          </a:stretch>
        </a:blipFill>
      </dsp:spPr>
      <dsp:style>
        <a:lnRef idx="2">
          <a:schemeClr val="lt1"/>
        </a:lnRef>
        <a:fillRef idx="1">
          <a:schemeClr val="accent1">
            <a:tint val="50000"/>
          </a:schemeClr>
        </a:fillRef>
        <a:effectRef idx="0">
          <a:scrgbClr r="0" g="0" b="0"/>
        </a:effectRef>
        <a:fontRef idx="minor"/>
      </dsp:style>
      <dsp:txXfrm>
        <a:off x="5192747" y="96353"/>
        <a:ext cx="2255629" cy="1008873"/>
      </dsp:txXfrm>
    </dsp:sp>
    <dsp:sp modelId="{798F9F75-C468-46B6-A90A-EC4692A1B86F}">
      <dsp:nvSpPr>
        <dsp:cNvPr id="12" name="Prostokąt z rogami zaokrąglonymi z jednej strony 11"/>
        <dsp:cNvSpPr/>
      </dsp:nvSpPr>
      <dsp:spPr bwMode="white">
        <a:xfrm rot="10800000">
          <a:off x="5192747" y="1201579"/>
          <a:ext cx="2255629" cy="1468596"/>
        </a:xfrm>
        <a:prstGeom prst="round2SameRect">
          <a:avLst>
            <a:gd name="adj1" fmla="val 10500"/>
            <a:gd name="adj2" fmla="val 0"/>
          </a:avLst>
        </a:prstGeom>
      </dsp:spPr>
      <dsp:style>
        <a:lnRef idx="2">
          <a:schemeClr val="lt1"/>
        </a:lnRef>
        <a:fillRef idx="1">
          <a:schemeClr val="accent1"/>
        </a:fillRef>
        <a:effectRef idx="0">
          <a:scrgbClr r="0" g="0" b="0"/>
        </a:effectRef>
        <a:fontRef idx="minor">
          <a:schemeClr val="lt1"/>
        </a:fontRef>
      </dsp:style>
      <dsp:txBody>
        <a:bodyPr rot="10800000" vert="horz" wrap="square" lIns="142240" tIns="142240" rIns="142240" bIns="142240" anchor="t"/>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pl-PL" dirty="0" smtClean="0"/>
            <a:t>Assisting and individual approach</a:t>
          </a:r>
          <a:endParaRPr lang="pl-PL" dirty="0" smtClean="0"/>
        </a:p>
      </dsp:txBody>
      <dsp:txXfrm rot="10800000">
        <a:off x="5192747" y="1201579"/>
        <a:ext cx="2255629" cy="1468596"/>
      </dsp:txXfrm>
    </dsp:sp>
    <dsp:sp modelId="{A229AC06-2105-4B25-9160-5CEA93C77939}">
      <dsp:nvSpPr>
        <dsp:cNvPr id="5" name="Prostokąt zaokrąglony 4" hidden="1"/>
        <dsp:cNvSpPr/>
      </dsp:nvSpPr>
      <dsp:spPr>
        <a:xfrm>
          <a:off x="230362" y="0"/>
          <a:ext cx="1691722" cy="160211"/>
        </a:xfrm>
        <a:prstGeom prst="roundRect">
          <a:avLst>
            <a:gd name="adj" fmla="val 10000"/>
          </a:avLst>
        </a:prstGeom>
      </dsp:spPr>
      <dsp:txXfrm>
        <a:off x="230362" y="0"/>
        <a:ext cx="1691722" cy="160211"/>
      </dsp:txXfrm>
    </dsp:sp>
    <dsp:sp modelId="{594513A7-B4EA-4D5B-A867-BCAA6C416FA5}">
      <dsp:nvSpPr>
        <dsp:cNvPr id="7" name="Prostokąt 6" hidden="1"/>
        <dsp:cNvSpPr/>
      </dsp:nvSpPr>
      <dsp:spPr>
        <a:xfrm>
          <a:off x="2485991" y="1335088"/>
          <a:ext cx="225563" cy="0"/>
        </a:xfrm>
        <a:prstGeom prst="rect">
          <a:avLst/>
        </a:prstGeom>
      </dsp:spPr>
      <dsp:txXfrm>
        <a:off x="2485991" y="1335088"/>
        <a:ext cx="225563" cy="0"/>
      </dsp:txXfrm>
    </dsp:sp>
    <dsp:sp modelId="{BB79E518-A88C-4497-A426-F6F8B1B42E8F}">
      <dsp:nvSpPr>
        <dsp:cNvPr id="9" name="Prostokąt zaokrąglony 8" hidden="1"/>
        <dsp:cNvSpPr/>
      </dsp:nvSpPr>
      <dsp:spPr>
        <a:xfrm>
          <a:off x="2711554" y="0"/>
          <a:ext cx="1691722" cy="160211"/>
        </a:xfrm>
        <a:prstGeom prst="roundRect">
          <a:avLst>
            <a:gd name="adj" fmla="val 10000"/>
          </a:avLst>
        </a:prstGeom>
      </dsp:spPr>
      <dsp:txXfrm>
        <a:off x="2711554" y="0"/>
        <a:ext cx="1691722" cy="160211"/>
      </dsp:txXfrm>
    </dsp:sp>
    <dsp:sp modelId="{66CAA734-CB71-4CDB-9F01-8DF682D8FE64}">
      <dsp:nvSpPr>
        <dsp:cNvPr id="11" name="Prostokąt 10" hidden="1"/>
        <dsp:cNvSpPr/>
      </dsp:nvSpPr>
      <dsp:spPr>
        <a:xfrm>
          <a:off x="4967184" y="1335088"/>
          <a:ext cx="225563" cy="0"/>
        </a:xfrm>
        <a:prstGeom prst="rect">
          <a:avLst/>
        </a:prstGeom>
      </dsp:spPr>
      <dsp:txXfrm>
        <a:off x="4967184" y="1335088"/>
        <a:ext cx="225563" cy="0"/>
      </dsp:txXfrm>
    </dsp:sp>
    <dsp:sp modelId="{CD1B9032-347E-44EE-AFA4-C21D0D7EE78B}">
      <dsp:nvSpPr>
        <dsp:cNvPr id="13" name="Prostokąt zaokrąglony 12" hidden="1"/>
        <dsp:cNvSpPr/>
      </dsp:nvSpPr>
      <dsp:spPr>
        <a:xfrm>
          <a:off x="5192747" y="0"/>
          <a:ext cx="1691722" cy="160211"/>
        </a:xfrm>
        <a:prstGeom prst="roundRect">
          <a:avLst>
            <a:gd name="adj" fmla="val 10000"/>
          </a:avLst>
        </a:prstGeom>
      </dsp:spPr>
      <dsp:txXfrm>
        <a:off x="5192747" y="0"/>
        <a:ext cx="1691722" cy="16021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type="round2SameRect" r:blip="" rot="180">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9F09DC-2735-40A3-857D-30348F3DC8B4}" type="datetimeFigureOut">
              <a:rPr lang="en-GB" smtClean="0"/>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D18655-9B47-4EAE-8949-81D29BD87AF4}" type="slidenum">
              <a:rPr lang="en-GB" smtClean="0"/>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24966-A182-49E9-8BB8-AB8587C7EC3A}"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AFDC9A-E9CB-4B58-9D7B-86A6AD0F1ED4}"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DBDF">
            <a:alpha val="73000"/>
          </a:srgbClr>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mountain, nature, dark&#10;&#10;Description automatically generated"/>
          <p:cNvPicPr>
            <a:picLocks noChangeAspect="1"/>
          </p:cNvPicPr>
          <p:nvPr userDrawn="1"/>
        </p:nvPicPr>
        <p:blipFill>
          <a:blip r:embed="rId2">
            <a:alphaModFix amt="3500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03006" y="-652361"/>
            <a:ext cx="7618275" cy="5258266"/>
          </a:xfrm>
          <a:prstGeom prst="rect">
            <a:avLst/>
          </a:prstGeom>
        </p:spPr>
      </p:pic>
      <p:cxnSp>
        <p:nvCxnSpPr>
          <p:cNvPr id="10" name="Straight Connector 9"/>
          <p:cNvCxnSpPr/>
          <p:nvPr userDrawn="1"/>
        </p:nvCxnSpPr>
        <p:spPr>
          <a:xfrm>
            <a:off x="739466" y="1422401"/>
            <a:ext cx="0" cy="4765335"/>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p:cNvPicPr>
            <a:picLocks noChangeAspect="1"/>
          </p:cNvPicPr>
          <p:nvPr userDrawn="1"/>
        </p:nvPicPr>
        <p:blipFill rotWithShape="1">
          <a:blip r:embed="rId3"/>
          <a:srcRect l="39211" t="39524" r="3564" b="39033"/>
          <a:stretch>
            <a:fillRect/>
          </a:stretch>
        </p:blipFill>
        <p:spPr>
          <a:xfrm>
            <a:off x="135219" y="61908"/>
            <a:ext cx="6976780" cy="1470562"/>
          </a:xfrm>
          <a:prstGeom prst="rect">
            <a:avLst/>
          </a:prstGeom>
        </p:spPr>
      </p:pic>
      <p:pic>
        <p:nvPicPr>
          <p:cNvPr id="15" name="Picture 14" descr="Shape&#10;&#10;Description automatically generated with medium confidence"/>
          <p:cNvPicPr>
            <a:picLocks noChangeAspect="1"/>
          </p:cNvPicPr>
          <p:nvPr userDrawn="1"/>
        </p:nvPicPr>
        <p:blipFill>
          <a:blip r:embed="rId4"/>
          <a:stretch>
            <a:fillRect/>
          </a:stretch>
        </p:blipFill>
        <p:spPr>
          <a:xfrm>
            <a:off x="10022889" y="243598"/>
            <a:ext cx="1044280" cy="574354"/>
          </a:xfrm>
          <a:prstGeom prst="rect">
            <a:avLst/>
          </a:prstGeom>
        </p:spPr>
      </p:pic>
      <p:pic>
        <p:nvPicPr>
          <p:cNvPr id="16" name="Picture 15" descr="A black and white logo&#10;&#10;Description automatically generated with low confidence"/>
          <p:cNvPicPr>
            <a:picLocks noChangeAspect="1"/>
          </p:cNvPicPr>
          <p:nvPr userDrawn="1"/>
        </p:nvPicPr>
        <p:blipFill>
          <a:blip r:embed="rId5"/>
          <a:stretch>
            <a:fillRect/>
          </a:stretch>
        </p:blipFill>
        <p:spPr>
          <a:xfrm>
            <a:off x="11211659" y="100463"/>
            <a:ext cx="666664" cy="711285"/>
          </a:xfrm>
          <a:prstGeom prst="rect">
            <a:avLst/>
          </a:prstGeom>
        </p:spPr>
      </p:pic>
      <p:sp>
        <p:nvSpPr>
          <p:cNvPr id="3" name="Picture Placeholder 2"/>
          <p:cNvSpPr>
            <a:spLocks noGrp="1"/>
          </p:cNvSpPr>
          <p:nvPr>
            <p:ph type="pic" sz="quarter" idx="10"/>
          </p:nvPr>
        </p:nvSpPr>
        <p:spPr>
          <a:xfrm>
            <a:off x="3924300" y="2095500"/>
            <a:ext cx="7953375" cy="2335213"/>
          </a:xfrm>
        </p:spPr>
        <p:txBody>
          <a:bodyPr/>
          <a:lstStyle/>
          <a:p>
            <a:endParaRPr lang="en-GB"/>
          </a:p>
        </p:txBody>
      </p:sp>
      <p:sp>
        <p:nvSpPr>
          <p:cNvPr id="13" name="Text Placeholder 12"/>
          <p:cNvSpPr>
            <a:spLocks noGrp="1"/>
          </p:cNvSpPr>
          <p:nvPr>
            <p:ph type="body" sz="quarter" idx="11" hasCustomPrompt="1"/>
          </p:nvPr>
        </p:nvSpPr>
        <p:spPr>
          <a:xfrm>
            <a:off x="1066100" y="4811373"/>
            <a:ext cx="3544887" cy="1376363"/>
          </a:xfrm>
        </p:spPr>
        <p:txBody>
          <a:bodyPr>
            <a:noAutofit/>
          </a:bodyPr>
          <a:lstStyle>
            <a:lvl1pPr marL="0" indent="0">
              <a:buNone/>
              <a:defRPr sz="4800">
                <a:latin typeface="+mj-lt"/>
              </a:defRPr>
            </a:lvl1pPr>
          </a:lstStyle>
          <a:p>
            <a:pPr lvl="0"/>
            <a:r>
              <a:rPr lang="en-US" dirty="0"/>
              <a:t>Presentation Title</a:t>
            </a:r>
            <a:endParaRPr lang="en-US" dirty="0"/>
          </a:p>
        </p:txBody>
      </p:sp>
      <p:sp>
        <p:nvSpPr>
          <p:cNvPr id="18" name="Text Placeholder 17"/>
          <p:cNvSpPr>
            <a:spLocks noGrp="1"/>
          </p:cNvSpPr>
          <p:nvPr>
            <p:ph type="body" sz="quarter" idx="12" hasCustomPrompt="1"/>
          </p:nvPr>
        </p:nvSpPr>
        <p:spPr>
          <a:xfrm>
            <a:off x="6023180" y="5576372"/>
            <a:ext cx="2956261" cy="611364"/>
          </a:xfrm>
        </p:spPr>
        <p:txBody>
          <a:bodyPr>
            <a:normAutofit/>
          </a:bodyPr>
          <a:lstStyle>
            <a:lvl1pPr marL="0" indent="0" algn="r">
              <a:buNone/>
              <a:defRPr sz="1800" i="1"/>
            </a:lvl1pPr>
          </a:lstStyle>
          <a:p>
            <a:pPr lvl="0"/>
            <a:r>
              <a:rPr lang="en-GB" dirty="0"/>
              <a:t>Speaker name and organisation</a:t>
            </a:r>
            <a:endParaRPr lang="en-GB" dirty="0"/>
          </a:p>
        </p:txBody>
      </p:sp>
      <p:sp>
        <p:nvSpPr>
          <p:cNvPr id="23" name="Text Placeholder 22"/>
          <p:cNvSpPr>
            <a:spLocks noGrp="1"/>
          </p:cNvSpPr>
          <p:nvPr>
            <p:ph type="body" sz="quarter" idx="13" hasCustomPrompt="1"/>
          </p:nvPr>
        </p:nvSpPr>
        <p:spPr>
          <a:xfrm>
            <a:off x="10794353" y="5882054"/>
            <a:ext cx="1083322" cy="259834"/>
          </a:xfrm>
        </p:spPr>
        <p:txBody>
          <a:bodyPr>
            <a:normAutofit/>
          </a:bodyPr>
          <a:lstStyle>
            <a:lvl1pPr marL="0" indent="0">
              <a:buNone/>
              <a:defRPr sz="1600">
                <a:solidFill>
                  <a:schemeClr val="bg1"/>
                </a:solidFill>
              </a:defRPr>
            </a:lvl1pPr>
          </a:lstStyle>
          <a:p>
            <a:pPr lvl="0"/>
            <a:r>
              <a:rPr lang="en-GB" dirty="0"/>
              <a:t>Insert date</a:t>
            </a:r>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Agenda">
    <p:bg>
      <p:bgPr>
        <a:solidFill>
          <a:srgbClr val="D4DBDF">
            <a:alpha val="73000"/>
          </a:srgbClr>
        </a:solidFill>
        <a:effectLst/>
      </p:bgPr>
    </p:bg>
    <p:spTree>
      <p:nvGrpSpPr>
        <p:cNvPr id="1" name=""/>
        <p:cNvGrpSpPr/>
        <p:nvPr/>
      </p:nvGrpSpPr>
      <p:grpSpPr>
        <a:xfrm>
          <a:off x="0" y="0"/>
          <a:ext cx="0" cy="0"/>
          <a:chOff x="0" y="0"/>
          <a:chExt cx="0" cy="0"/>
        </a:xfrm>
      </p:grpSpPr>
      <p:pic>
        <p:nvPicPr>
          <p:cNvPr id="2" name="Picture 1" descr="A picture containing mountain, nature, dark&#10;&#10;Description automatically generated"/>
          <p:cNvPicPr>
            <a:picLocks noChangeAspect="1"/>
          </p:cNvPicPr>
          <p:nvPr userDrawn="1"/>
        </p:nvPicPr>
        <p:blipFill>
          <a:blip r:embed="rId2">
            <a:alphaModFix amt="3500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03006" y="-652361"/>
            <a:ext cx="7618275" cy="5258266"/>
          </a:xfrm>
          <a:prstGeom prst="rect">
            <a:avLst/>
          </a:prstGeom>
        </p:spPr>
      </p:pic>
      <p:sp>
        <p:nvSpPr>
          <p:cNvPr id="7" name="Rectangle 6"/>
          <p:cNvSpPr/>
          <p:nvPr userDrawn="1"/>
        </p:nvSpPr>
        <p:spPr>
          <a:xfrm>
            <a:off x="0" y="0"/>
            <a:ext cx="14204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9"/>
          <p:cNvSpPr>
            <a:spLocks noGrp="1"/>
          </p:cNvSpPr>
          <p:nvPr>
            <p:ph type="pic" sz="quarter" idx="13"/>
          </p:nvPr>
        </p:nvSpPr>
        <p:spPr>
          <a:xfrm>
            <a:off x="7196666" y="1418953"/>
            <a:ext cx="4013201" cy="4164406"/>
          </a:xfrm>
          <a:prstGeom prst="rect">
            <a:avLst/>
          </a:prstGeom>
        </p:spPr>
        <p:txBody>
          <a:bodyPr/>
          <a:lstStyle>
            <a:lvl1pPr marL="0" indent="0" algn="ctr">
              <a:buNone/>
              <a:defRPr/>
            </a:lvl1pPr>
          </a:lstStyle>
          <a:p>
            <a:endParaRPr lang="en-US" dirty="0"/>
          </a:p>
        </p:txBody>
      </p:sp>
      <p:sp>
        <p:nvSpPr>
          <p:cNvPr id="12" name="Content Placeholder 15"/>
          <p:cNvSpPr>
            <a:spLocks noGrp="1"/>
          </p:cNvSpPr>
          <p:nvPr>
            <p:ph sz="quarter" idx="15" hasCustomPrompt="1"/>
          </p:nvPr>
        </p:nvSpPr>
        <p:spPr>
          <a:xfrm>
            <a:off x="1675242" y="2051170"/>
            <a:ext cx="5362575" cy="3532188"/>
          </a:xfrm>
          <a:prstGeom prst="rect">
            <a:avLst/>
          </a:prstGeom>
        </p:spPr>
        <p:txBody>
          <a:bodyPr>
            <a:normAutofit/>
          </a:bodyPr>
          <a:lstStyle>
            <a:lvl1pPr marL="0" indent="0">
              <a:lnSpc>
                <a:spcPct val="100000"/>
              </a:lnSpc>
              <a:spcBef>
                <a:spcPts val="0"/>
              </a:spcBef>
              <a:spcAft>
                <a:spcPts val="1200"/>
              </a:spcAft>
              <a:buNone/>
              <a:defRPr sz="1800" spc="100" baseline="0"/>
            </a:lvl1pPr>
          </a:lstStyle>
          <a:p>
            <a:pPr lvl="0"/>
            <a:r>
              <a:rPr lang="en-US" dirty="0"/>
              <a:t>Click to add text</a:t>
            </a:r>
            <a:endParaRPr lang="en-US" dirty="0"/>
          </a:p>
        </p:txBody>
      </p:sp>
      <p:sp>
        <p:nvSpPr>
          <p:cNvPr id="13" name="Title 1"/>
          <p:cNvSpPr>
            <a:spLocks noGrp="1"/>
          </p:cNvSpPr>
          <p:nvPr>
            <p:ph type="title" hasCustomPrompt="1"/>
          </p:nvPr>
        </p:nvSpPr>
        <p:spPr>
          <a:xfrm>
            <a:off x="1675242" y="1418953"/>
            <a:ext cx="5362575" cy="495691"/>
          </a:xfrm>
          <a:prstGeom prst="rect">
            <a:avLst/>
          </a:prstGeom>
        </p:spPr>
        <p:txBody>
          <a:bodyPr anchor="ctr">
            <a:normAutofit/>
          </a:bodyPr>
          <a:lstStyle>
            <a:lvl1pPr>
              <a:defRPr lang="en-US" sz="32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dirty="0"/>
              <a:t>Contents</a:t>
            </a:r>
            <a:endParaRPr lang="en-US" dirty="0"/>
          </a:p>
        </p:txBody>
      </p:sp>
      <p:sp>
        <p:nvSpPr>
          <p:cNvPr id="4" name="Footer Placeholder 3"/>
          <p:cNvSpPr>
            <a:spLocks noGrp="1"/>
          </p:cNvSpPr>
          <p:nvPr>
            <p:ph type="ftr" sz="quarter" idx="17"/>
          </p:nvPr>
        </p:nvSpPr>
        <p:spPr/>
        <p:txBody>
          <a:bodyPr/>
          <a:lstStyle/>
          <a:p>
            <a:r>
              <a:rPr lang="en-GB" dirty="0"/>
              <a:t>FEANTSA FORUM 2023</a:t>
            </a:r>
            <a:endParaRPr lang="en-GB" dirty="0"/>
          </a:p>
        </p:txBody>
      </p:sp>
      <p:sp>
        <p:nvSpPr>
          <p:cNvPr id="5" name="Slide Number Placeholder 4"/>
          <p:cNvSpPr>
            <a:spLocks noGrp="1"/>
          </p:cNvSpPr>
          <p:nvPr>
            <p:ph type="sldNum" sz="quarter" idx="18"/>
          </p:nvPr>
        </p:nvSpPr>
        <p:spPr/>
        <p:txBody>
          <a:bodyPr/>
          <a:lstStyle/>
          <a:p>
            <a:fld id="{9A4B0777-FF85-47C6-B6DE-2A40E1253E90}" type="slidenum">
              <a:rPr lang="en-GB" smtClean="0"/>
            </a:fld>
            <a:endParaRPr lang="en-GB"/>
          </a:p>
        </p:txBody>
      </p:sp>
      <p:sp>
        <p:nvSpPr>
          <p:cNvPr id="6" name="Date Placeholder 3"/>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a:t>00.00.00</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ganisation/Speaker page">
    <p:bg>
      <p:bgPr>
        <a:solidFill>
          <a:srgbClr val="D4DBDF">
            <a:alpha val="73000"/>
          </a:srgbClr>
        </a:solidFill>
        <a:effectLst/>
      </p:bgPr>
    </p:bg>
    <p:spTree>
      <p:nvGrpSpPr>
        <p:cNvPr id="1" name=""/>
        <p:cNvGrpSpPr/>
        <p:nvPr/>
      </p:nvGrpSpPr>
      <p:grpSpPr>
        <a:xfrm>
          <a:off x="0" y="0"/>
          <a:ext cx="0" cy="0"/>
          <a:chOff x="0" y="0"/>
          <a:chExt cx="0" cy="0"/>
        </a:xfrm>
      </p:grpSpPr>
      <p:pic>
        <p:nvPicPr>
          <p:cNvPr id="3" name="Picture 2" descr="A picture containing mountain, nature, dark&#10;&#10;Description automatically generated"/>
          <p:cNvPicPr>
            <a:picLocks noChangeAspect="1"/>
          </p:cNvPicPr>
          <p:nvPr userDrawn="1"/>
        </p:nvPicPr>
        <p:blipFill>
          <a:blip r:embed="rId2">
            <a:alphaModFix amt="3500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03006" y="-652361"/>
            <a:ext cx="7618275" cy="5258266"/>
          </a:xfrm>
          <a:prstGeom prst="rect">
            <a:avLst/>
          </a:prstGeom>
        </p:spPr>
      </p:pic>
      <p:sp>
        <p:nvSpPr>
          <p:cNvPr id="7" name="Rectangle 6"/>
          <p:cNvSpPr/>
          <p:nvPr userDrawn="1"/>
        </p:nvSpPr>
        <p:spPr>
          <a:xfrm>
            <a:off x="0" y="0"/>
            <a:ext cx="14204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a:t>00.00.00</a:t>
            </a:r>
            <a:endParaRPr lang="en-US" dirty="0"/>
          </a:p>
        </p:txBody>
      </p:sp>
      <p:sp>
        <p:nvSpPr>
          <p:cNvPr id="9" name="Footer Placeholder 4"/>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FEANTSA FORUM 2023</a:t>
            </a:r>
            <a:endParaRPr lang="en-US" dirty="0"/>
          </a:p>
        </p:txBody>
      </p:sp>
      <p:sp>
        <p:nvSpPr>
          <p:cNvPr id="10" name="Slide Number Placeholder 5"/>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fld>
            <a:endParaRPr lang="en-US" dirty="0"/>
          </a:p>
        </p:txBody>
      </p:sp>
      <p:sp>
        <p:nvSpPr>
          <p:cNvPr id="11" name="Text Placeholder 12"/>
          <p:cNvSpPr>
            <a:spLocks noGrp="1"/>
          </p:cNvSpPr>
          <p:nvPr>
            <p:ph type="body" sz="quarter" idx="14" hasCustomPrompt="1"/>
          </p:nvPr>
        </p:nvSpPr>
        <p:spPr>
          <a:xfrm>
            <a:off x="6749508" y="2233014"/>
            <a:ext cx="3266975" cy="326687"/>
          </a:xfrm>
          <a:prstGeom prst="rect">
            <a:avLst/>
          </a:prstGeom>
        </p:spPr>
        <p:txBody>
          <a:bodyPr anchor="ctr">
            <a:noAutofit/>
          </a:bodyPr>
          <a:lstStyle>
            <a:lvl1pPr marL="0" indent="0">
              <a:lnSpc>
                <a:spcPct val="80000"/>
              </a:lnSpc>
              <a:spcBef>
                <a:spcPts val="0"/>
              </a:spcBef>
              <a:buNone/>
              <a:defRPr sz="3200" b="1" spc="100" baseline="0">
                <a:solidFill>
                  <a:schemeClr val="accent1"/>
                </a:solidFill>
                <a:latin typeface="+mj-lt"/>
              </a:defRPr>
            </a:lvl1pPr>
          </a:lstStyle>
          <a:p>
            <a:pPr lvl="0"/>
            <a:r>
              <a:rPr lang="en-US" dirty="0"/>
              <a:t>Click to add name</a:t>
            </a:r>
            <a:endParaRPr lang="en-US" dirty="0"/>
          </a:p>
        </p:txBody>
      </p:sp>
      <p:sp>
        <p:nvSpPr>
          <p:cNvPr id="12" name="Content Placeholder 15"/>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dirty="0"/>
              <a:t>Click to add text</a:t>
            </a:r>
            <a:endParaRPr lang="en-US" dirty="0"/>
          </a:p>
        </p:txBody>
      </p:sp>
      <p:cxnSp>
        <p:nvCxnSpPr>
          <p:cNvPr id="13" name="Straight Connector 12"/>
          <p:cNvCxnSpPr/>
          <p:nvPr userDrawn="1"/>
        </p:nvCxnSpPr>
        <p:spPr>
          <a:xfrm>
            <a:off x="740834" y="0"/>
            <a:ext cx="0" cy="27574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672142" y="2396358"/>
            <a:ext cx="25198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hasCustomPrompt="1"/>
          </p:nvPr>
        </p:nvSpPr>
        <p:spPr>
          <a:xfrm rot="16200000">
            <a:off x="-810973" y="4189152"/>
            <a:ext cx="3121302" cy="46947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dirty="0"/>
              <a:t>About the </a:t>
            </a:r>
            <a:r>
              <a:rPr lang="en-US" dirty="0" err="1"/>
              <a:t>organisation</a:t>
            </a:r>
            <a:endParaRPr lang="en-US" dirty="0"/>
          </a:p>
        </p:txBody>
      </p:sp>
      <p:sp>
        <p:nvSpPr>
          <p:cNvPr id="16" name="Picture Placeholder 6"/>
          <p:cNvSpPr>
            <a:spLocks noGrp="1"/>
          </p:cNvSpPr>
          <p:nvPr>
            <p:ph type="pic" sz="quarter" idx="16"/>
          </p:nvPr>
        </p:nvSpPr>
        <p:spPr>
          <a:xfrm>
            <a:off x="1571845" y="558800"/>
            <a:ext cx="4084417" cy="5425742"/>
          </a:xfrm>
          <a:prstGeom prst="rect">
            <a:avLst/>
          </a:prstGeom>
        </p:spPr>
        <p:txBody>
          <a:bodyPr/>
          <a:lstStyle/>
          <a:p>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rgbClr val="D4DBDF">
            <a:alpha val="73000"/>
          </a:srgbClr>
        </a:solidFill>
        <a:effectLst/>
      </p:bgPr>
    </p:bg>
    <p:spTree>
      <p:nvGrpSpPr>
        <p:cNvPr id="1" name=""/>
        <p:cNvGrpSpPr/>
        <p:nvPr/>
      </p:nvGrpSpPr>
      <p:grpSpPr>
        <a:xfrm>
          <a:off x="0" y="0"/>
          <a:ext cx="0" cy="0"/>
          <a:chOff x="0" y="0"/>
          <a:chExt cx="0" cy="0"/>
        </a:xfrm>
      </p:grpSpPr>
      <p:pic>
        <p:nvPicPr>
          <p:cNvPr id="2" name="Picture 1" descr="A picture containing mountain, nature, dark&#10;&#10;Description automatically generated"/>
          <p:cNvPicPr>
            <a:picLocks noChangeAspect="1"/>
          </p:cNvPicPr>
          <p:nvPr userDrawn="1"/>
        </p:nvPicPr>
        <p:blipFill>
          <a:blip r:embed="rId2">
            <a:alphaModFix amt="3500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03006" y="-652361"/>
            <a:ext cx="7618275" cy="5258266"/>
          </a:xfrm>
          <a:prstGeom prst="rect">
            <a:avLst/>
          </a:prstGeom>
        </p:spPr>
      </p:pic>
      <p:sp>
        <p:nvSpPr>
          <p:cNvPr id="4" name="Picture Placeholder 3"/>
          <p:cNvSpPr>
            <a:spLocks noGrp="1"/>
          </p:cNvSpPr>
          <p:nvPr>
            <p:ph type="pic" sz="quarter" idx="16"/>
          </p:nvPr>
        </p:nvSpPr>
        <p:spPr>
          <a:xfrm>
            <a:off x="1" y="0"/>
            <a:ext cx="6315268" cy="6858000"/>
          </a:xfrm>
        </p:spPr>
        <p:txBody>
          <a:bodyPr/>
          <a:lstStyle/>
          <a:p>
            <a:endParaRPr lang="en-GB"/>
          </a:p>
        </p:txBody>
      </p:sp>
      <p:sp>
        <p:nvSpPr>
          <p:cNvPr id="6" name="Rectangle 5"/>
          <p:cNvSpPr/>
          <p:nvPr userDrawn="1"/>
        </p:nvSpPr>
        <p:spPr>
          <a:xfrm>
            <a:off x="5397500" y="1899709"/>
            <a:ext cx="6794499" cy="30024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15"/>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endParaRPr lang="en-US"/>
          </a:p>
        </p:txBody>
      </p:sp>
      <p:sp>
        <p:nvSpPr>
          <p:cNvPr id="12" name="Title 1"/>
          <p:cNvSpPr>
            <a:spLocks noGrp="1"/>
          </p:cNvSpPr>
          <p:nvPr>
            <p:ph type="title"/>
          </p:nvPr>
        </p:nvSpPr>
        <p:spPr>
          <a:xfrm>
            <a:off x="6337298" y="1962150"/>
            <a:ext cx="5257799" cy="1268810"/>
          </a:xfrm>
          <a:prstGeom prst="rect">
            <a:avLst/>
          </a:prstGeom>
        </p:spPr>
        <p:txBody>
          <a:bodyPr anchor="ctr">
            <a:normAutofit/>
          </a:bodyPr>
          <a:lstStyle>
            <a:lvl1pPr>
              <a:defRPr lang="en-US" sz="32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dirty="0"/>
              <a:t>Click to edit Master title style</a:t>
            </a:r>
            <a:endParaRPr lang="en-US" dirty="0"/>
          </a:p>
        </p:txBody>
      </p:sp>
      <p:sp>
        <p:nvSpPr>
          <p:cNvPr id="5" name="Date Placeholder 4"/>
          <p:cNvSpPr>
            <a:spLocks noGrp="1"/>
          </p:cNvSpPr>
          <p:nvPr>
            <p:ph type="dt" sz="half" idx="17"/>
          </p:nvPr>
        </p:nvSpPr>
        <p:spPr/>
        <p:txBody>
          <a:bodyPr/>
          <a:lstStyle/>
          <a:p>
            <a:r>
              <a:rPr lang="en-US"/>
              <a:t>00.00.00</a:t>
            </a:r>
            <a:endParaRPr lang="en-GB"/>
          </a:p>
        </p:txBody>
      </p:sp>
      <p:sp>
        <p:nvSpPr>
          <p:cNvPr id="13" name="Footer Placeholder 12"/>
          <p:cNvSpPr>
            <a:spLocks noGrp="1"/>
          </p:cNvSpPr>
          <p:nvPr>
            <p:ph type="ftr" sz="quarter" idx="18"/>
          </p:nvPr>
        </p:nvSpPr>
        <p:spPr/>
        <p:txBody>
          <a:bodyPr/>
          <a:lstStyle/>
          <a:p>
            <a:r>
              <a:rPr lang="en-GB"/>
              <a:t>FEANTSA FORUM 2023</a:t>
            </a:r>
            <a:endParaRPr lang="en-GB"/>
          </a:p>
        </p:txBody>
      </p:sp>
      <p:sp>
        <p:nvSpPr>
          <p:cNvPr id="14" name="Slide Number Placeholder 13"/>
          <p:cNvSpPr>
            <a:spLocks noGrp="1"/>
          </p:cNvSpPr>
          <p:nvPr>
            <p:ph type="sldNum" sz="quarter" idx="19"/>
          </p:nvPr>
        </p:nvSpPr>
        <p:spPr/>
        <p:txBody>
          <a:bodyPr/>
          <a:lstStyle/>
          <a:p>
            <a:fld id="{9A4B0777-FF85-47C6-B6DE-2A40E1253E90}" type="slidenum">
              <a:rPr lang="en-GB" smtClean="0"/>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lide design 1">
    <p:bg>
      <p:bgPr>
        <a:solidFill>
          <a:srgbClr val="D4DBDF">
            <a:alpha val="73000"/>
          </a:srgbClr>
        </a:solidFill>
        <a:effectLst/>
      </p:bgPr>
    </p:bg>
    <p:spTree>
      <p:nvGrpSpPr>
        <p:cNvPr id="1" name=""/>
        <p:cNvGrpSpPr/>
        <p:nvPr/>
      </p:nvGrpSpPr>
      <p:grpSpPr>
        <a:xfrm>
          <a:off x="0" y="0"/>
          <a:ext cx="0" cy="0"/>
          <a:chOff x="0" y="0"/>
          <a:chExt cx="0" cy="0"/>
        </a:xfrm>
      </p:grpSpPr>
      <p:pic>
        <p:nvPicPr>
          <p:cNvPr id="9" name="Picture 8" descr="A picture containing mountain, nature, dark&#10;&#10;Description automatically generated"/>
          <p:cNvPicPr>
            <a:picLocks noChangeAspect="1"/>
          </p:cNvPicPr>
          <p:nvPr userDrawn="1"/>
        </p:nvPicPr>
        <p:blipFill>
          <a:blip r:embed="rId2">
            <a:alphaModFix amt="3500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03006" y="-652361"/>
            <a:ext cx="7618275" cy="5258266"/>
          </a:xfrm>
          <a:prstGeom prst="rect">
            <a:avLst/>
          </a:prstGeom>
        </p:spPr>
      </p:pic>
      <p:sp>
        <p:nvSpPr>
          <p:cNvPr id="8" name="Rectangle 7"/>
          <p:cNvSpPr/>
          <p:nvPr userDrawn="1"/>
        </p:nvSpPr>
        <p:spPr>
          <a:xfrm rot="16200000">
            <a:off x="3324718" y="-2963654"/>
            <a:ext cx="977049" cy="76264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7473" y="186808"/>
            <a:ext cx="10515600" cy="1325563"/>
          </a:xfrm>
        </p:spPr>
        <p:txBody>
          <a:bodyPr>
            <a:normAutofit/>
          </a:bodyPr>
          <a:lstStyle>
            <a:lvl1pPr>
              <a:defRPr sz="3200">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p:txBody>
          <a:bodyPr/>
          <a:lstStyle/>
          <a:p>
            <a:r>
              <a:rPr lang="en-US"/>
              <a:t>00.00.00</a:t>
            </a:r>
            <a:endParaRPr lang="en-GB"/>
          </a:p>
        </p:txBody>
      </p:sp>
      <p:sp>
        <p:nvSpPr>
          <p:cNvPr id="6" name="Footer Placeholder 5"/>
          <p:cNvSpPr>
            <a:spLocks noGrp="1"/>
          </p:cNvSpPr>
          <p:nvPr>
            <p:ph type="ftr" sz="quarter" idx="11"/>
          </p:nvPr>
        </p:nvSpPr>
        <p:spPr/>
        <p:txBody>
          <a:bodyPr/>
          <a:lstStyle/>
          <a:p>
            <a:r>
              <a:rPr lang="en-GB"/>
              <a:t>FEANTSA FORUM 2023</a:t>
            </a:r>
            <a:endParaRPr lang="en-GB" dirty="0"/>
          </a:p>
        </p:txBody>
      </p:sp>
      <p:sp>
        <p:nvSpPr>
          <p:cNvPr id="7" name="Slide Number Placeholder 6"/>
          <p:cNvSpPr>
            <a:spLocks noGrp="1"/>
          </p:cNvSpPr>
          <p:nvPr>
            <p:ph type="sldNum" sz="quarter" idx="12"/>
          </p:nvPr>
        </p:nvSpPr>
        <p:spPr/>
        <p:txBody>
          <a:bodyPr/>
          <a:lstStyle/>
          <a:p>
            <a:fld id="{9A4B0777-FF85-47C6-B6DE-2A40E1253E90}"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Slide design 2">
    <p:bg>
      <p:bgPr>
        <a:solidFill>
          <a:srgbClr val="D4DBDF">
            <a:alpha val="73000"/>
          </a:srgbClr>
        </a:solidFill>
        <a:effectLst/>
      </p:bgPr>
    </p:bg>
    <p:spTree>
      <p:nvGrpSpPr>
        <p:cNvPr id="1" name=""/>
        <p:cNvGrpSpPr/>
        <p:nvPr/>
      </p:nvGrpSpPr>
      <p:grpSpPr>
        <a:xfrm>
          <a:off x="0" y="0"/>
          <a:ext cx="0" cy="0"/>
          <a:chOff x="0" y="0"/>
          <a:chExt cx="0" cy="0"/>
        </a:xfrm>
      </p:grpSpPr>
      <p:pic>
        <p:nvPicPr>
          <p:cNvPr id="8" name="Picture 7" descr="A picture containing mountain, nature, dark&#10;&#10;Description automatically generated"/>
          <p:cNvPicPr>
            <a:picLocks noChangeAspect="1"/>
          </p:cNvPicPr>
          <p:nvPr userDrawn="1"/>
        </p:nvPicPr>
        <p:blipFill>
          <a:blip r:embed="rId2">
            <a:alphaModFix amt="3500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03006" y="-652361"/>
            <a:ext cx="7618275" cy="5258266"/>
          </a:xfrm>
          <a:prstGeom prst="rect">
            <a:avLst/>
          </a:prstGeom>
        </p:spPr>
      </p:pic>
      <p:sp>
        <p:nvSpPr>
          <p:cNvPr id="2" name="Title 1"/>
          <p:cNvSpPr>
            <a:spLocks noGrp="1"/>
          </p:cNvSpPr>
          <p:nvPr>
            <p:ph type="title"/>
          </p:nvPr>
        </p:nvSpPr>
        <p:spPr>
          <a:xfrm>
            <a:off x="756708" y="457200"/>
            <a:ext cx="4015317" cy="1600200"/>
          </a:xfrm>
        </p:spPr>
        <p:txBody>
          <a:bodyPr anchor="b"/>
          <a:lstStyle>
            <a:lvl1pPr>
              <a:defRPr sz="3200"/>
            </a:lvl1pPr>
          </a:lstStyle>
          <a:p>
            <a:r>
              <a:rPr lang="en-US" dirty="0"/>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GB" dirty="0"/>
          </a:p>
        </p:txBody>
      </p:sp>
      <p:sp>
        <p:nvSpPr>
          <p:cNvPr id="4" name="Text Placeholder 3"/>
          <p:cNvSpPr>
            <a:spLocks noGrp="1"/>
          </p:cNvSpPr>
          <p:nvPr>
            <p:ph type="body" sz="half" idx="2"/>
          </p:nvPr>
        </p:nvSpPr>
        <p:spPr>
          <a:xfrm>
            <a:off x="756708" y="2057400"/>
            <a:ext cx="401531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5" name="Date Placeholder 4"/>
          <p:cNvSpPr>
            <a:spLocks noGrp="1"/>
          </p:cNvSpPr>
          <p:nvPr>
            <p:ph type="dt" sz="half" idx="10"/>
          </p:nvPr>
        </p:nvSpPr>
        <p:spPr/>
        <p:txBody>
          <a:bodyPr/>
          <a:lstStyle/>
          <a:p>
            <a:r>
              <a:rPr lang="en-US"/>
              <a:t>00.00.00</a:t>
            </a:r>
            <a:endParaRPr lang="en-GB"/>
          </a:p>
        </p:txBody>
      </p:sp>
      <p:sp>
        <p:nvSpPr>
          <p:cNvPr id="6" name="Footer Placeholder 5"/>
          <p:cNvSpPr>
            <a:spLocks noGrp="1"/>
          </p:cNvSpPr>
          <p:nvPr>
            <p:ph type="ftr" sz="quarter" idx="11"/>
          </p:nvPr>
        </p:nvSpPr>
        <p:spPr/>
        <p:txBody>
          <a:bodyPr/>
          <a:lstStyle/>
          <a:p>
            <a:r>
              <a:rPr lang="en-GB" dirty="0"/>
              <a:t>FEANTSA FORUM 2023</a:t>
            </a:r>
            <a:endParaRPr lang="en-GB" dirty="0"/>
          </a:p>
        </p:txBody>
      </p:sp>
      <p:sp>
        <p:nvSpPr>
          <p:cNvPr id="7" name="Slide Number Placeholder 6"/>
          <p:cNvSpPr>
            <a:spLocks noGrp="1"/>
          </p:cNvSpPr>
          <p:nvPr>
            <p:ph type="sldNum" sz="quarter" idx="12"/>
          </p:nvPr>
        </p:nvSpPr>
        <p:spPr/>
        <p:txBody>
          <a:bodyPr/>
          <a:lstStyle/>
          <a:p>
            <a:fld id="{9A4B0777-FF85-47C6-B6DE-2A40E1253E90}" type="slidenum">
              <a:rPr lang="en-GB" smtClean="0"/>
            </a:fld>
            <a:endParaRPr lang="en-GB"/>
          </a:p>
        </p:txBody>
      </p:sp>
      <p:cxnSp>
        <p:nvCxnSpPr>
          <p:cNvPr id="10" name="Straight Connector 9"/>
          <p:cNvCxnSpPr/>
          <p:nvPr userDrawn="1"/>
        </p:nvCxnSpPr>
        <p:spPr>
          <a:xfrm>
            <a:off x="4969933" y="457200"/>
            <a:ext cx="0" cy="54117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322118" y="0"/>
            <a:ext cx="23668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esign 3 (picture)">
    <p:bg>
      <p:bgPr>
        <a:solidFill>
          <a:srgbClr val="D4DBDF">
            <a:alpha val="73000"/>
          </a:srgb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00.00.00</a:t>
            </a:r>
            <a:endParaRPr lang="en-GB"/>
          </a:p>
        </p:txBody>
      </p:sp>
      <p:sp>
        <p:nvSpPr>
          <p:cNvPr id="4" name="Footer Placeholder 3"/>
          <p:cNvSpPr>
            <a:spLocks noGrp="1"/>
          </p:cNvSpPr>
          <p:nvPr>
            <p:ph type="ftr" sz="quarter" idx="11"/>
          </p:nvPr>
        </p:nvSpPr>
        <p:spPr/>
        <p:txBody>
          <a:bodyPr/>
          <a:lstStyle/>
          <a:p>
            <a:r>
              <a:rPr lang="en-GB" dirty="0"/>
              <a:t>FEANTSA FORUM 2023</a:t>
            </a:r>
            <a:endParaRPr lang="en-GB" dirty="0"/>
          </a:p>
        </p:txBody>
      </p:sp>
      <p:sp>
        <p:nvSpPr>
          <p:cNvPr id="5" name="Slide Number Placeholder 4"/>
          <p:cNvSpPr>
            <a:spLocks noGrp="1"/>
          </p:cNvSpPr>
          <p:nvPr>
            <p:ph type="sldNum" sz="quarter" idx="12"/>
          </p:nvPr>
        </p:nvSpPr>
        <p:spPr/>
        <p:txBody>
          <a:bodyPr/>
          <a:lstStyle/>
          <a:p>
            <a:fld id="{9A4B0777-FF85-47C6-B6DE-2A40E1253E90}" type="slidenum">
              <a:rPr lang="en-GB" smtClean="0"/>
            </a:fld>
            <a:endParaRPr lang="en-GB"/>
          </a:p>
        </p:txBody>
      </p:sp>
      <p:sp>
        <p:nvSpPr>
          <p:cNvPr id="7" name="Picture Placeholder 6"/>
          <p:cNvSpPr>
            <a:spLocks noGrp="1"/>
          </p:cNvSpPr>
          <p:nvPr>
            <p:ph type="pic" sz="quarter" idx="13"/>
          </p:nvPr>
        </p:nvSpPr>
        <p:spPr>
          <a:xfrm>
            <a:off x="73025" y="73025"/>
            <a:ext cx="12023725" cy="6138863"/>
          </a:xfrm>
        </p:spPr>
        <p:txBody>
          <a:bodyPr/>
          <a:lstStyle/>
          <a:p>
            <a:endParaRPr lang="en-GB"/>
          </a:p>
        </p:txBody>
      </p:sp>
      <p:pic>
        <p:nvPicPr>
          <p:cNvPr id="8" name="Picture 7" descr="A picture containing mountain, nature, dark&#10;&#10;Description automatically generated"/>
          <p:cNvPicPr>
            <a:picLocks noChangeAspect="1"/>
          </p:cNvPicPr>
          <p:nvPr userDrawn="1"/>
        </p:nvPicPr>
        <p:blipFill>
          <a:blip r:embed="rId2">
            <a:alphaModFix amt="3500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03006" y="-652361"/>
            <a:ext cx="7618275" cy="52582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esign 4">
    <p:bg>
      <p:bgPr>
        <a:solidFill>
          <a:srgbClr val="D4DBDF">
            <a:alpha val="73000"/>
          </a:srgbClr>
        </a:solidFill>
        <a:effectLst/>
      </p:bgPr>
    </p:bg>
    <p:spTree>
      <p:nvGrpSpPr>
        <p:cNvPr id="1" name=""/>
        <p:cNvGrpSpPr/>
        <p:nvPr/>
      </p:nvGrpSpPr>
      <p:grpSpPr>
        <a:xfrm>
          <a:off x="0" y="0"/>
          <a:ext cx="0" cy="0"/>
          <a:chOff x="0" y="0"/>
          <a:chExt cx="0" cy="0"/>
        </a:xfrm>
      </p:grpSpPr>
      <p:pic>
        <p:nvPicPr>
          <p:cNvPr id="7" name="Picture 6" descr="A picture containing mountain, nature, dark&#10;&#10;Description automatically generated"/>
          <p:cNvPicPr>
            <a:picLocks noChangeAspect="1"/>
          </p:cNvPicPr>
          <p:nvPr userDrawn="1"/>
        </p:nvPicPr>
        <p:blipFill>
          <a:blip r:embed="rId2">
            <a:alphaModFix amt="3500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03006" y="-652361"/>
            <a:ext cx="7618275" cy="5258266"/>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r>
              <a:rPr lang="en-US"/>
              <a:t>00.00.00</a:t>
            </a:r>
            <a:endParaRPr lang="en-GB"/>
          </a:p>
        </p:txBody>
      </p:sp>
      <p:sp>
        <p:nvSpPr>
          <p:cNvPr id="5" name="Footer Placeholder 4"/>
          <p:cNvSpPr>
            <a:spLocks noGrp="1"/>
          </p:cNvSpPr>
          <p:nvPr>
            <p:ph type="ftr" sz="quarter" idx="11"/>
          </p:nvPr>
        </p:nvSpPr>
        <p:spPr/>
        <p:txBody>
          <a:bodyPr/>
          <a:lstStyle/>
          <a:p>
            <a:r>
              <a:rPr lang="en-GB" dirty="0"/>
              <a:t>FEANTSA FORUM 2023</a:t>
            </a:r>
            <a:endParaRPr lang="en-GB" dirty="0"/>
          </a:p>
        </p:txBody>
      </p:sp>
      <p:sp>
        <p:nvSpPr>
          <p:cNvPr id="6" name="Slide Number Placeholder 5"/>
          <p:cNvSpPr>
            <a:spLocks noGrp="1"/>
          </p:cNvSpPr>
          <p:nvPr>
            <p:ph type="sldNum" sz="quarter" idx="12"/>
          </p:nvPr>
        </p:nvSpPr>
        <p:spPr/>
        <p:txBody>
          <a:bodyPr/>
          <a:lstStyle/>
          <a:p>
            <a:fld id="{9A4B0777-FF85-47C6-B6DE-2A40E1253E90}" type="slidenum">
              <a:rPr lang="en-GB" smtClean="0"/>
            </a:fld>
            <a:endParaRPr lang="en-GB"/>
          </a:p>
        </p:txBody>
      </p:sp>
      <p:cxnSp>
        <p:nvCxnSpPr>
          <p:cNvPr id="8" name="Straight Connector 7"/>
          <p:cNvCxnSpPr/>
          <p:nvPr userDrawn="1"/>
        </p:nvCxnSpPr>
        <p:spPr>
          <a:xfrm>
            <a:off x="901846" y="1487214"/>
            <a:ext cx="1038830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3"/>
          </p:nvPr>
        </p:nvSpPr>
        <p:spPr>
          <a:xfrm>
            <a:off x="838200" y="1965325"/>
            <a:ext cx="10515600" cy="37623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cxnSp>
        <p:nvCxnSpPr>
          <p:cNvPr id="15" name="Straight Connector 14"/>
          <p:cNvCxnSpPr/>
          <p:nvPr userDrawn="1"/>
        </p:nvCxnSpPr>
        <p:spPr>
          <a:xfrm>
            <a:off x="838200" y="6127531"/>
            <a:ext cx="105156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design 4 (verticle right text)">
    <p:bg>
      <p:bgPr>
        <a:solidFill>
          <a:srgbClr val="D4DBDF">
            <a:alpha val="73000"/>
          </a:srgbClr>
        </a:solidFill>
        <a:effectLst/>
      </p:bgPr>
    </p:bg>
    <p:spTree>
      <p:nvGrpSpPr>
        <p:cNvPr id="1" name=""/>
        <p:cNvGrpSpPr/>
        <p:nvPr/>
      </p:nvGrpSpPr>
      <p:grpSpPr>
        <a:xfrm>
          <a:off x="0" y="0"/>
          <a:ext cx="0" cy="0"/>
          <a:chOff x="0" y="0"/>
          <a:chExt cx="0" cy="0"/>
        </a:xfrm>
      </p:grpSpPr>
      <p:pic>
        <p:nvPicPr>
          <p:cNvPr id="10" name="Picture 9" descr="A picture containing mountain, nature, dark&#10;&#10;Description automatically generated"/>
          <p:cNvPicPr>
            <a:picLocks noChangeAspect="1"/>
          </p:cNvPicPr>
          <p:nvPr userDrawn="1"/>
        </p:nvPicPr>
        <p:blipFill>
          <a:blip r:embed="rId2">
            <a:alphaModFix amt="3500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03006" y="-652361"/>
            <a:ext cx="7618275" cy="5258266"/>
          </a:xfrm>
          <a:prstGeom prst="rect">
            <a:avLst/>
          </a:prstGeom>
        </p:spPr>
      </p:pic>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4" name="Date Placeholder 3"/>
          <p:cNvSpPr>
            <a:spLocks noGrp="1"/>
          </p:cNvSpPr>
          <p:nvPr>
            <p:ph type="dt" sz="half" idx="10"/>
          </p:nvPr>
        </p:nvSpPr>
        <p:spPr/>
        <p:txBody>
          <a:bodyPr/>
          <a:lstStyle/>
          <a:p>
            <a:r>
              <a:rPr lang="en-US"/>
              <a:t>00.00.00</a:t>
            </a:r>
            <a:endParaRPr lang="en-GB"/>
          </a:p>
        </p:txBody>
      </p:sp>
      <p:sp>
        <p:nvSpPr>
          <p:cNvPr id="5" name="Footer Placeholder 4"/>
          <p:cNvSpPr>
            <a:spLocks noGrp="1"/>
          </p:cNvSpPr>
          <p:nvPr>
            <p:ph type="ftr" sz="quarter" idx="11"/>
          </p:nvPr>
        </p:nvSpPr>
        <p:spPr/>
        <p:txBody>
          <a:bodyPr/>
          <a:lstStyle/>
          <a:p>
            <a:r>
              <a:rPr lang="en-GB" dirty="0"/>
              <a:t>FEANTSA FORUM 2023</a:t>
            </a:r>
            <a:endParaRPr lang="en-GB" dirty="0"/>
          </a:p>
        </p:txBody>
      </p:sp>
      <p:sp>
        <p:nvSpPr>
          <p:cNvPr id="6" name="Slide Number Placeholder 5"/>
          <p:cNvSpPr>
            <a:spLocks noGrp="1"/>
          </p:cNvSpPr>
          <p:nvPr>
            <p:ph type="sldNum" sz="quarter" idx="12"/>
          </p:nvPr>
        </p:nvSpPr>
        <p:spPr/>
        <p:txBody>
          <a:bodyPr/>
          <a:lstStyle/>
          <a:p>
            <a:fld id="{9A4B0777-FF85-47C6-B6DE-2A40E1253E90}" type="slidenum">
              <a:rPr lang="en-GB" smtClean="0"/>
            </a:fld>
            <a:endParaRPr lang="en-GB"/>
          </a:p>
        </p:txBody>
      </p:sp>
      <p:cxnSp>
        <p:nvCxnSpPr>
          <p:cNvPr id="7" name="Straight Connector 6"/>
          <p:cNvCxnSpPr/>
          <p:nvPr userDrawn="1"/>
        </p:nvCxnSpPr>
        <p:spPr>
          <a:xfrm flipV="1">
            <a:off x="8724900" y="365125"/>
            <a:ext cx="0" cy="581183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0771572" y="0"/>
            <a:ext cx="14204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p:cNvSpPr>
            <a:spLocks noGrp="1"/>
          </p:cNvSpPr>
          <p:nvPr>
            <p:ph sz="quarter" idx="13"/>
          </p:nvPr>
        </p:nvSpPr>
        <p:spPr>
          <a:xfrm>
            <a:off x="743088" y="365125"/>
            <a:ext cx="7678738" cy="26701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13" name="Content Placeholder 11"/>
          <p:cNvSpPr>
            <a:spLocks noGrp="1"/>
          </p:cNvSpPr>
          <p:nvPr>
            <p:ph sz="quarter" idx="14"/>
          </p:nvPr>
        </p:nvSpPr>
        <p:spPr>
          <a:xfrm>
            <a:off x="743088" y="3360737"/>
            <a:ext cx="5153215" cy="26701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14" name="Content Placeholder 11"/>
          <p:cNvSpPr>
            <a:spLocks noGrp="1"/>
          </p:cNvSpPr>
          <p:nvPr>
            <p:ph sz="quarter" idx="15"/>
          </p:nvPr>
        </p:nvSpPr>
        <p:spPr>
          <a:xfrm>
            <a:off x="6315269" y="3363419"/>
            <a:ext cx="2106557" cy="26701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4DBDF">
            <a:alpha val="18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00.00.00</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FEANTSA FORUM 2023</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B0777-FF85-47C6-B6DE-2A40E1253E90}"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79836" y="4765525"/>
            <a:ext cx="7301522" cy="1376363"/>
          </a:xfrm>
        </p:spPr>
        <p:txBody>
          <a:bodyPr/>
          <a:lstStyle/>
          <a:p>
            <a:r>
              <a:rPr lang="pl-PL" dirty="0" err="1"/>
              <a:t>We’re</a:t>
            </a:r>
            <a:r>
              <a:rPr lang="pl-PL" dirty="0"/>
              <a:t> with </a:t>
            </a:r>
            <a:r>
              <a:rPr lang="pl-PL" dirty="0" err="1" smtClean="0"/>
              <a:t>you</a:t>
            </a:r>
            <a:r>
              <a:rPr lang="pl-PL" dirty="0" smtClean="0"/>
              <a:t>- Poland</a:t>
            </a:r>
            <a:endParaRPr lang="en-GB" dirty="0"/>
          </a:p>
        </p:txBody>
      </p:sp>
      <p:sp>
        <p:nvSpPr>
          <p:cNvPr id="4" name="Text Placeholder 3"/>
          <p:cNvSpPr>
            <a:spLocks noGrp="1"/>
          </p:cNvSpPr>
          <p:nvPr>
            <p:ph type="body" sz="quarter" idx="12"/>
          </p:nvPr>
        </p:nvSpPr>
        <p:spPr>
          <a:xfrm>
            <a:off x="1074646" y="5706288"/>
            <a:ext cx="3317893" cy="848335"/>
          </a:xfrm>
        </p:spPr>
        <p:txBody>
          <a:bodyPr>
            <a:normAutofit fontScale="80000"/>
          </a:bodyPr>
          <a:lstStyle/>
          <a:p>
            <a:pPr algn="l"/>
            <a:r>
              <a:rPr lang="pl-PL" i="0" dirty="0" smtClean="0"/>
              <a:t>Marcin  Tylman</a:t>
            </a:r>
            <a:endParaRPr lang="en-GB" i="0" dirty="0"/>
          </a:p>
          <a:p>
            <a:pPr algn="l"/>
            <a:r>
              <a:rPr smtClean="0">
                <a:sym typeface="+mn-ea"/>
              </a:rPr>
              <a:t>Foundation for Activation and Integration</a:t>
            </a:r>
            <a:endParaRPr lang="en-GB" dirty="0"/>
          </a:p>
        </p:txBody>
      </p:sp>
      <p:sp>
        <p:nvSpPr>
          <p:cNvPr id="5" name="Text Placeholder 4"/>
          <p:cNvSpPr>
            <a:spLocks noGrp="1"/>
          </p:cNvSpPr>
          <p:nvPr>
            <p:ph type="body" sz="quarter" idx="13"/>
          </p:nvPr>
        </p:nvSpPr>
        <p:spPr/>
        <p:txBody>
          <a:bodyPr>
            <a:normAutofit fontScale="65000" lnSpcReduction="20000"/>
          </a:bodyPr>
          <a:lstStyle/>
          <a:p>
            <a:r>
              <a:rPr lang="en-GB" dirty="0"/>
              <a:t>0</a:t>
            </a:r>
            <a:r>
              <a:rPr lang="pl-PL" altLang="en-GB" dirty="0"/>
              <a:t>2</a:t>
            </a:r>
            <a:r>
              <a:rPr lang="en-GB" dirty="0"/>
              <a:t>/0</a:t>
            </a:r>
            <a:r>
              <a:rPr lang="pl-PL" altLang="en-GB" dirty="0"/>
              <a:t>6</a:t>
            </a:r>
            <a:r>
              <a:rPr lang="en-GB" dirty="0"/>
              <a:t>/</a:t>
            </a:r>
            <a:r>
              <a:rPr lang="pl-PL" altLang="en-GB" dirty="0"/>
              <a:t>2023</a:t>
            </a:r>
            <a:endParaRPr lang="pl-PL" altLang="en-GB" dirty="0"/>
          </a:p>
        </p:txBody>
      </p:sp>
      <p:pic>
        <p:nvPicPr>
          <p:cNvPr id="1026" name="Picture 2" descr="C:\Users\FAI Prezes\Desktop\Nowy folder\20220307_194101.jpg"/>
          <p:cNvPicPr>
            <a:picLocks noGrp="1" noChangeAspect="1" noChangeArrowheads="1"/>
          </p:cNvPicPr>
          <p:nvPr>
            <p:ph type="pic" sz="quarter" idx="10"/>
          </p:nvPr>
        </p:nvPicPr>
        <p:blipFill>
          <a:blip r:embed="rId1" cstate="print">
            <a:extLst>
              <a:ext uri="{28A0092B-C50C-407E-A947-70E740481C1C}">
                <a14:useLocalDpi xmlns:a14="http://schemas.microsoft.com/office/drawing/2010/main" val="0"/>
              </a:ext>
            </a:extLst>
          </a:blip>
          <a:srcRect t="12003" b="1200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a:xfrm>
            <a:off x="6328752" y="2871387"/>
            <a:ext cx="5257799" cy="1982623"/>
          </a:xfrm>
        </p:spPr>
        <p:txBody>
          <a:bodyPr>
            <a:normAutofit lnSpcReduction="10000"/>
          </a:bodyPr>
          <a:lstStyle/>
          <a:p>
            <a:pPr marL="285750" indent="-285750">
              <a:buFontTx/>
              <a:buChar char="-"/>
            </a:pPr>
            <a:r>
              <a:rPr lang="pl-PL" dirty="0" smtClean="0"/>
              <a:t>May 2023,we modified our programme , proceeding our collaboration with OXFAM International</a:t>
            </a:r>
            <a:endParaRPr lang="pl-PL" dirty="0" smtClean="0"/>
          </a:p>
          <a:p>
            <a:pPr marL="285750" indent="-285750">
              <a:buFontTx/>
              <a:buChar char="-"/>
            </a:pPr>
            <a:r>
              <a:rPr lang="pl-PL" dirty="0" smtClean="0"/>
              <a:t>May 2023,we launched the same programme in another municipality, we established cooperation with the Fondation de France</a:t>
            </a:r>
            <a:endParaRPr lang="pl-PL" dirty="0" smtClean="0"/>
          </a:p>
          <a:p>
            <a:pPr marL="285750" indent="-285750">
              <a:buFontTx/>
              <a:buChar char="-"/>
            </a:pPr>
            <a:r>
              <a:rPr lang="pl-PL" dirty="0" smtClean="0"/>
              <a:t>We indicate our commitment to provide comprehensive housing support in the Ukraine - we are looking for partners</a:t>
            </a:r>
            <a:endParaRPr lang="pl-PL" dirty="0" smtClean="0"/>
          </a:p>
        </p:txBody>
      </p:sp>
      <p:sp>
        <p:nvSpPr>
          <p:cNvPr id="3" name="Title 2"/>
          <p:cNvSpPr>
            <a:spLocks noGrp="1"/>
          </p:cNvSpPr>
          <p:nvPr>
            <p:ph type="title"/>
          </p:nvPr>
        </p:nvSpPr>
        <p:spPr>
          <a:xfrm>
            <a:off x="6337298" y="1962150"/>
            <a:ext cx="5257799" cy="926329"/>
          </a:xfrm>
        </p:spPr>
        <p:txBody>
          <a:bodyPr/>
          <a:lstStyle/>
          <a:p>
            <a:r>
              <a:rPr lang="en-GB" dirty="0"/>
              <a:t>Introducing the </a:t>
            </a:r>
            <a:r>
              <a:rPr lang="en-GB" dirty="0" smtClean="0"/>
              <a:t>Issue</a:t>
            </a:r>
            <a:endParaRPr lang="en-GB" dirty="0"/>
          </a:p>
        </p:txBody>
      </p:sp>
      <p:pic>
        <p:nvPicPr>
          <p:cNvPr id="4098" name="Picture 2" descr="C:\Users\FAI Prezes\Desktop\Nowy folder\DSC_023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2033" y="495657"/>
            <a:ext cx="5160786" cy="6135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of issue</a:t>
            </a:r>
            <a:endParaRPr lang="en-GB" dirty="0"/>
          </a:p>
        </p:txBody>
      </p:sp>
      <p:sp>
        <p:nvSpPr>
          <p:cNvPr id="3" name="Content Placeholder 2"/>
          <p:cNvSpPr>
            <a:spLocks noGrp="1"/>
          </p:cNvSpPr>
          <p:nvPr>
            <p:ph sz="half" idx="1"/>
          </p:nvPr>
        </p:nvSpPr>
        <p:spPr/>
        <p:txBody>
          <a:bodyPr>
            <a:normAutofit fontScale="70000"/>
          </a:bodyPr>
          <a:lstStyle/>
          <a:p>
            <a:pPr marL="0" indent="0">
              <a:buNone/>
            </a:pPr>
            <a:r>
              <a:rPr lang="pl-PL" sz="2910" dirty="0" smtClean="0"/>
              <a:t>On the 2</a:t>
            </a:r>
            <a:r>
              <a:rPr lang="pl-PL" sz="2910" dirty="0" smtClean="0"/>
              <a:t>4th of February, the war in Ukraine begins, nearly 100 people, mostly women with children, are directed to Nowe between March and September 2022. The government only provides assistance in the form of benefits that guarantee the possibility of financing residence for up to 120 days, in addition it offers relatively low financial support ( family allowances). The local government did not take its own initiatives. FAI is independently implementing a support programme for 20 families for 14 months, with the alternative of further implementation until the end of 2023.</a:t>
            </a:r>
            <a:endParaRPr lang="pl-PL" sz="2910" dirty="0" smtClean="0"/>
          </a:p>
        </p:txBody>
      </p:sp>
      <p:sp>
        <p:nvSpPr>
          <p:cNvPr id="4" name="Content Placeholder 3"/>
          <p:cNvSpPr>
            <a:spLocks noGrp="1"/>
          </p:cNvSpPr>
          <p:nvPr>
            <p:ph sz="half" idx="2"/>
          </p:nvPr>
        </p:nvSpPr>
        <p:spPr/>
        <p:txBody>
          <a:bodyPr>
            <a:normAutofit fontScale="70000"/>
          </a:bodyPr>
          <a:lstStyle/>
          <a:p>
            <a:r>
              <a:rPr lang="pl-PL" dirty="0" smtClean="0"/>
              <a:t>Comprehensive long-term housing support service ( renting of accommodation)</a:t>
            </a:r>
            <a:endParaRPr lang="pl-PL" dirty="0" smtClean="0"/>
          </a:p>
          <a:p>
            <a:r>
              <a:rPr lang="pl-PL" dirty="0" smtClean="0"/>
              <a:t>Assistantship focused on individual approach</a:t>
            </a:r>
            <a:endParaRPr lang="pl-PL" dirty="0" smtClean="0"/>
          </a:p>
          <a:p>
            <a:r>
              <a:rPr lang="pl-PL" dirty="0" smtClean="0"/>
              <a:t>Employment activation based on cooperation with labour market institutions and local business</a:t>
            </a:r>
            <a:endParaRPr lang="pl-PL" dirty="0" smtClean="0"/>
          </a:p>
          <a:p>
            <a:r>
              <a:rPr lang="pl-PL" dirty="0" smtClean="0"/>
              <a:t>Integration into the local community based on empathy and respect for the values of the parties involved</a:t>
            </a:r>
            <a:endParaRPr lang="pl-PL" dirty="0" smtClean="0"/>
          </a:p>
          <a:p>
            <a:r>
              <a:rPr lang="pl-PL" dirty="0" smtClean="0"/>
              <a:t>Medical support</a:t>
            </a:r>
            <a:endParaRPr lang="pl-PL" dirty="0" smtClean="0"/>
          </a:p>
          <a:p>
            <a:r>
              <a:rPr lang="pl-PL" dirty="0" smtClean="0"/>
              <a:t>Creation of alternatives to remain in Poland</a:t>
            </a:r>
            <a:endParaRPr lang="pl-PL" dirty="0" smtClean="0"/>
          </a:p>
          <a:p>
            <a:endParaRPr lang="en-GB" dirty="0"/>
          </a:p>
        </p:txBody>
      </p:sp>
      <p:sp>
        <p:nvSpPr>
          <p:cNvPr id="5" name="Date Placeholder 4"/>
          <p:cNvSpPr>
            <a:spLocks noGrp="1"/>
          </p:cNvSpPr>
          <p:nvPr>
            <p:ph type="dt" sz="half" idx="10"/>
          </p:nvPr>
        </p:nvSpPr>
        <p:spPr/>
        <p:txBody>
          <a:bodyPr/>
          <a:lstStyle/>
          <a:p>
            <a:r>
              <a:rPr lang="en-US"/>
              <a:t>00.00.00</a:t>
            </a:r>
            <a:endParaRPr lang="en-GB"/>
          </a:p>
        </p:txBody>
      </p:sp>
      <p:sp>
        <p:nvSpPr>
          <p:cNvPr id="6" name="Footer Placeholder 5"/>
          <p:cNvSpPr>
            <a:spLocks noGrp="1"/>
          </p:cNvSpPr>
          <p:nvPr>
            <p:ph type="ftr" sz="quarter" idx="11"/>
          </p:nvPr>
        </p:nvSpPr>
        <p:spPr/>
        <p:txBody>
          <a:bodyPr/>
          <a:lstStyle/>
          <a:p>
            <a:r>
              <a:rPr lang="en-GB"/>
              <a:t>FEANTSA FORUM 2023</a:t>
            </a:r>
            <a:endParaRPr lang="en-GB" dirty="0"/>
          </a:p>
        </p:txBody>
      </p:sp>
      <p:sp>
        <p:nvSpPr>
          <p:cNvPr id="7" name="Slide Number Placeholder 6"/>
          <p:cNvSpPr>
            <a:spLocks noGrp="1"/>
          </p:cNvSpPr>
          <p:nvPr>
            <p:ph type="sldNum" sz="quarter" idx="12"/>
          </p:nvPr>
        </p:nvSpPr>
        <p:spPr/>
        <p:txBody>
          <a:bodyPr/>
          <a:lstStyle/>
          <a:p>
            <a:fld id="{9A4B0777-FF85-47C6-B6DE-2A40E1253E90}" type="slidenum">
              <a:rPr lang="en-GB" smtClean="0"/>
            </a:fld>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6337298" y="2931207"/>
            <a:ext cx="5257799" cy="1970994"/>
          </a:xfrm>
        </p:spPr>
        <p:txBody>
          <a:bodyPr>
            <a:noAutofit/>
          </a:bodyPr>
          <a:lstStyle/>
          <a:p>
            <a:pPr marL="285750" indent="-285750">
              <a:buFontTx/>
              <a:buChar char="-"/>
            </a:pPr>
            <a:r>
              <a:rPr lang="pl-PL" dirty="0" smtClean="0">
                <a:sym typeface="+mn-ea"/>
              </a:rPr>
              <a:t>Safe and long-term tenancy of residential premises</a:t>
            </a:r>
            <a:endParaRPr lang="pl-PL" dirty="0" smtClean="0">
              <a:sym typeface="+mn-ea"/>
            </a:endParaRPr>
          </a:p>
          <a:p>
            <a:pPr marL="285750" indent="-285750">
              <a:buFontTx/>
              <a:buChar char="-"/>
            </a:pPr>
            <a:r>
              <a:rPr lang="pl-PL" dirty="0" smtClean="0">
                <a:sym typeface="+mn-ea"/>
              </a:rPr>
              <a:t>Mainly legal work, based on legal contracts</a:t>
            </a:r>
            <a:endParaRPr lang="pl-PL" dirty="0" smtClean="0">
              <a:sym typeface="+mn-ea"/>
            </a:endParaRPr>
          </a:p>
          <a:p>
            <a:pPr marL="285750" indent="-285750">
              <a:buFontTx/>
              <a:buChar char="-"/>
            </a:pPr>
            <a:r>
              <a:rPr lang="pl-PL" dirty="0" smtClean="0">
                <a:sym typeface="+mn-ea"/>
              </a:rPr>
              <a:t>Comprehensive management of health problems</a:t>
            </a:r>
            <a:endParaRPr lang="pl-PL" dirty="0" smtClean="0">
              <a:sym typeface="+mn-ea"/>
            </a:endParaRPr>
          </a:p>
          <a:p>
            <a:pPr marL="285750" indent="-285750">
              <a:buFontTx/>
              <a:buChar char="-"/>
            </a:pPr>
            <a:r>
              <a:rPr lang="pl-PL" dirty="0" smtClean="0">
                <a:sym typeface="+mn-ea"/>
              </a:rPr>
              <a:t>Individualised approach</a:t>
            </a:r>
            <a:endParaRPr lang="pl-PL" dirty="0" smtClean="0">
              <a:sym typeface="+mn-ea"/>
            </a:endParaRPr>
          </a:p>
          <a:p>
            <a:pPr marL="285750" indent="-285750">
              <a:buFontTx/>
              <a:buChar char="-"/>
            </a:pPr>
            <a:r>
              <a:rPr lang="pl-PL" dirty="0" smtClean="0">
                <a:sym typeface="+mn-ea"/>
              </a:rPr>
              <a:t>Cooperation with partners</a:t>
            </a:r>
            <a:endParaRPr lang="pl-PL" dirty="0" smtClean="0">
              <a:sym typeface="+mn-ea"/>
            </a:endParaRPr>
          </a:p>
        </p:txBody>
      </p:sp>
      <p:sp>
        <p:nvSpPr>
          <p:cNvPr id="4" name="Title 3"/>
          <p:cNvSpPr>
            <a:spLocks noGrp="1"/>
          </p:cNvSpPr>
          <p:nvPr>
            <p:ph type="title"/>
          </p:nvPr>
        </p:nvSpPr>
        <p:spPr/>
        <p:txBody>
          <a:bodyPr/>
          <a:lstStyle/>
          <a:p>
            <a:r>
              <a:rPr lang="en-GB" dirty="0"/>
              <a:t>Solutions</a:t>
            </a:r>
            <a:endParaRPr lang="en-GB" dirty="0"/>
          </a:p>
        </p:txBody>
      </p:sp>
      <p:sp>
        <p:nvSpPr>
          <p:cNvPr id="5" name="Date Placeholder 4"/>
          <p:cNvSpPr>
            <a:spLocks noGrp="1"/>
          </p:cNvSpPr>
          <p:nvPr>
            <p:ph type="dt" sz="half" idx="17"/>
          </p:nvPr>
        </p:nvSpPr>
        <p:spPr/>
        <p:txBody>
          <a:bodyPr/>
          <a:lstStyle/>
          <a:p>
            <a:r>
              <a:rPr lang="en-US"/>
              <a:t>00.00.00</a:t>
            </a:r>
            <a:endParaRPr lang="en-GB"/>
          </a:p>
        </p:txBody>
      </p:sp>
      <p:sp>
        <p:nvSpPr>
          <p:cNvPr id="6" name="Footer Placeholder 5"/>
          <p:cNvSpPr>
            <a:spLocks noGrp="1"/>
          </p:cNvSpPr>
          <p:nvPr>
            <p:ph type="ftr" sz="quarter" idx="18"/>
          </p:nvPr>
        </p:nvSpPr>
        <p:spPr/>
        <p:txBody>
          <a:bodyPr/>
          <a:lstStyle/>
          <a:p>
            <a:r>
              <a:rPr lang="en-GB"/>
              <a:t>FEANTSA FORUM 2023</a:t>
            </a:r>
            <a:endParaRPr lang="en-GB"/>
          </a:p>
        </p:txBody>
      </p:sp>
      <p:sp>
        <p:nvSpPr>
          <p:cNvPr id="7" name="Slide Number Placeholder 6"/>
          <p:cNvSpPr>
            <a:spLocks noGrp="1"/>
          </p:cNvSpPr>
          <p:nvPr>
            <p:ph type="sldNum" sz="quarter" idx="19"/>
          </p:nvPr>
        </p:nvSpPr>
        <p:spPr/>
        <p:txBody>
          <a:bodyPr/>
          <a:lstStyle/>
          <a:p>
            <a:fld id="{9A4B0777-FF85-47C6-B6DE-2A40E1253E90}" type="slidenum">
              <a:rPr lang="en-GB" smtClean="0"/>
            </a:fld>
            <a:endParaRPr lang="en-GB"/>
          </a:p>
        </p:txBody>
      </p:sp>
      <p:pic>
        <p:nvPicPr>
          <p:cNvPr id="14" name="Symbol zastępczy obrazu 13" descr="339657705_1956445118035383_7608673783252573113_n"/>
          <p:cNvPicPr>
            <a:picLocks noChangeAspect="1"/>
          </p:cNvPicPr>
          <p:nvPr>
            <p:ph type="pic" sz="quarter" idx="16"/>
          </p:nvPr>
        </p:nvPicPr>
        <p:blipFill>
          <a:blip r:embed="rId1"/>
          <a:stretch>
            <a:fillRect/>
          </a:stretch>
        </p:blipFill>
        <p:spPr>
          <a:xfrm>
            <a:off x="637540" y="294640"/>
            <a:ext cx="4663440" cy="60617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of solutions</a:t>
            </a:r>
            <a:endParaRPr lang="en-GB" dirty="0"/>
          </a:p>
        </p:txBody>
      </p:sp>
      <p:sp>
        <p:nvSpPr>
          <p:cNvPr id="3" name="Content Placeholder 2"/>
          <p:cNvSpPr>
            <a:spLocks noGrp="1"/>
          </p:cNvSpPr>
          <p:nvPr>
            <p:ph idx="1"/>
          </p:nvPr>
        </p:nvSpPr>
        <p:spPr/>
        <p:txBody>
          <a:bodyPr>
            <a:normAutofit fontScale="90000" lnSpcReduction="10000"/>
          </a:bodyPr>
          <a:lstStyle/>
          <a:p>
            <a:r>
              <a:rPr lang="pl-PL" smtClean="0"/>
              <a:t>19 affordable accommodation units - tenancy agreements</a:t>
            </a:r>
            <a:endParaRPr lang="pl-PL" smtClean="0"/>
          </a:p>
          <a:p>
            <a:r>
              <a:rPr lang="pl-PL" smtClean="0"/>
              <a:t>Employment effectiveness of 64% - contracts, apprenticeships</a:t>
            </a:r>
            <a:endParaRPr lang="pl-PL" smtClean="0"/>
          </a:p>
          <a:p>
            <a:r>
              <a:rPr lang="pl-PL" smtClean="0"/>
              <a:t>26 individuals undergoing medically necessary procedures, 8 of them hospitalised</a:t>
            </a:r>
            <a:endParaRPr lang="pl-PL" smtClean="0"/>
          </a:p>
          <a:p>
            <a:r>
              <a:rPr lang="pl-PL" smtClean="0"/>
              <a:t>Committed work of 2 assistants, focused on multi-level support</a:t>
            </a:r>
            <a:endParaRPr lang="pl-PL" smtClean="0"/>
          </a:p>
          <a:p>
            <a:r>
              <a:rPr lang="pl-PL" smtClean="0"/>
              <a:t>Support from partners with a key role for OXFAM International</a:t>
            </a:r>
            <a:endParaRPr lang="pl-PL" smtClean="0"/>
          </a:p>
          <a:p>
            <a:endParaRPr lang="en-GB" dirty="0"/>
          </a:p>
        </p:txBody>
      </p:sp>
      <p:sp>
        <p:nvSpPr>
          <p:cNvPr id="4" name="Text Placeholder 3"/>
          <p:cNvSpPr>
            <a:spLocks noGrp="1"/>
          </p:cNvSpPr>
          <p:nvPr>
            <p:ph type="body" sz="half" idx="2"/>
          </p:nvPr>
        </p:nvSpPr>
        <p:spPr/>
        <p:txBody>
          <a:bodyPr/>
          <a:lstStyle/>
          <a:p>
            <a:endParaRPr lang="en-GB" dirty="0"/>
          </a:p>
        </p:txBody>
      </p:sp>
      <p:sp>
        <p:nvSpPr>
          <p:cNvPr id="5" name="Date Placeholder 4"/>
          <p:cNvSpPr>
            <a:spLocks noGrp="1"/>
          </p:cNvSpPr>
          <p:nvPr>
            <p:ph type="dt" sz="half" idx="10"/>
          </p:nvPr>
        </p:nvSpPr>
        <p:spPr/>
        <p:txBody>
          <a:bodyPr/>
          <a:lstStyle/>
          <a:p>
            <a:r>
              <a:rPr lang="en-US"/>
              <a:t>00.00.00</a:t>
            </a:r>
            <a:endParaRPr lang="en-GB"/>
          </a:p>
        </p:txBody>
      </p:sp>
      <p:sp>
        <p:nvSpPr>
          <p:cNvPr id="6" name="Footer Placeholder 5"/>
          <p:cNvSpPr>
            <a:spLocks noGrp="1"/>
          </p:cNvSpPr>
          <p:nvPr>
            <p:ph type="ftr" sz="quarter" idx="11"/>
          </p:nvPr>
        </p:nvSpPr>
        <p:spPr/>
        <p:txBody>
          <a:bodyPr/>
          <a:lstStyle/>
          <a:p>
            <a:r>
              <a:rPr lang="en-GB" dirty="0"/>
              <a:t>FEANTSA FORUM 2023</a:t>
            </a:r>
            <a:endParaRPr lang="en-GB" dirty="0"/>
          </a:p>
        </p:txBody>
      </p:sp>
      <p:sp>
        <p:nvSpPr>
          <p:cNvPr id="7" name="Slide Number Placeholder 6"/>
          <p:cNvSpPr>
            <a:spLocks noGrp="1"/>
          </p:cNvSpPr>
          <p:nvPr>
            <p:ph type="sldNum" sz="quarter" idx="12"/>
          </p:nvPr>
        </p:nvSpPr>
        <p:spPr/>
        <p:txBody>
          <a:bodyPr/>
          <a:lstStyle/>
          <a:p>
            <a:fld id="{9A4B0777-FF85-47C6-B6DE-2A40E1253E90}" type="slidenum">
              <a:rPr lang="en-GB" smtClean="0"/>
            </a:fld>
            <a:endParaRPr lang="en-GB" dirty="0"/>
          </a:p>
        </p:txBody>
      </p:sp>
      <p:pic>
        <p:nvPicPr>
          <p:cNvPr id="7170" name="Picture 2" descr="C:\Users\FAI Prezes\Desktop\Nowy folder\DSC_044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56920" y="2036445"/>
            <a:ext cx="4015740" cy="3966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00.00.00</a:t>
            </a:r>
            <a:endParaRPr lang="en-GB"/>
          </a:p>
        </p:txBody>
      </p:sp>
      <p:sp>
        <p:nvSpPr>
          <p:cNvPr id="6" name="Footer Placeholder 5"/>
          <p:cNvSpPr>
            <a:spLocks noGrp="1"/>
          </p:cNvSpPr>
          <p:nvPr>
            <p:ph type="ftr" sz="quarter" idx="11"/>
          </p:nvPr>
        </p:nvSpPr>
        <p:spPr/>
        <p:txBody>
          <a:bodyPr/>
          <a:lstStyle/>
          <a:p>
            <a:r>
              <a:rPr lang="en-GB"/>
              <a:t>FEANTSA FORUM 2023</a:t>
            </a:r>
            <a:endParaRPr lang="en-GB" dirty="0"/>
          </a:p>
        </p:txBody>
      </p:sp>
      <p:sp>
        <p:nvSpPr>
          <p:cNvPr id="7" name="Slide Number Placeholder 6"/>
          <p:cNvSpPr>
            <a:spLocks noGrp="1"/>
          </p:cNvSpPr>
          <p:nvPr>
            <p:ph type="sldNum" sz="quarter" idx="12"/>
          </p:nvPr>
        </p:nvSpPr>
        <p:spPr/>
        <p:txBody>
          <a:bodyPr/>
          <a:lstStyle/>
          <a:p>
            <a:fld id="{9A4B0777-FF85-47C6-B6DE-2A40E1253E90}" type="slidenum">
              <a:rPr lang="en-GB" smtClean="0"/>
            </a:fld>
            <a:endParaRPr lang="en-GB"/>
          </a:p>
        </p:txBody>
      </p:sp>
      <p:pic>
        <p:nvPicPr>
          <p:cNvPr id="10" name="Symbol zastępczy obrazu 9" descr="IMG20220924184253"/>
          <p:cNvPicPr>
            <a:picLocks noChangeAspect="1"/>
          </p:cNvPicPr>
          <p:nvPr>
            <p:ph type="pic" sz="quarter" idx="13"/>
          </p:nvPr>
        </p:nvPicPr>
        <p:blipFill>
          <a:blip r:embed="rId1"/>
          <a:stretch>
            <a:fillRect/>
          </a:stretch>
        </p:blipFill>
        <p:spPr>
          <a:xfrm>
            <a:off x="1991995" y="73025"/>
            <a:ext cx="8185150" cy="61391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5"/>
          </p:nvPr>
        </p:nvSpPr>
        <p:spPr/>
        <p:txBody>
          <a:bodyPr/>
          <a:lstStyle/>
          <a:p>
            <a:r>
              <a:rPr lang="pl-PL" dirty="0" smtClean="0"/>
              <a:t>The key action is a transition in the support approach. We are moving from a humanitarian model to social support in order to make their independence safe. We believe that continuing with the current model minimises the chances of empowerment for those families who choose to remain in Poland.</a:t>
            </a:r>
            <a:endParaRPr lang="pl-PL" dirty="0" smtClean="0"/>
          </a:p>
        </p:txBody>
      </p:sp>
      <p:sp>
        <p:nvSpPr>
          <p:cNvPr id="4" name="Title 3"/>
          <p:cNvSpPr>
            <a:spLocks noGrp="1"/>
          </p:cNvSpPr>
          <p:nvPr>
            <p:ph type="title"/>
          </p:nvPr>
        </p:nvSpPr>
        <p:spPr/>
        <p:txBody>
          <a:bodyPr/>
          <a:lstStyle/>
          <a:p>
            <a:r>
              <a:rPr lang="en-GB" dirty="0"/>
              <a:t>Solution evaluation</a:t>
            </a:r>
            <a:endParaRPr lang="en-GB" dirty="0"/>
          </a:p>
        </p:txBody>
      </p:sp>
      <p:sp>
        <p:nvSpPr>
          <p:cNvPr id="5" name="Date Placeholder 4"/>
          <p:cNvSpPr>
            <a:spLocks noGrp="1"/>
          </p:cNvSpPr>
          <p:nvPr>
            <p:ph type="dt" sz="half" idx="17"/>
          </p:nvPr>
        </p:nvSpPr>
        <p:spPr/>
        <p:txBody>
          <a:bodyPr/>
          <a:lstStyle/>
          <a:p>
            <a:r>
              <a:rPr lang="en-US"/>
              <a:t>00.00.00</a:t>
            </a:r>
            <a:endParaRPr lang="en-GB"/>
          </a:p>
        </p:txBody>
      </p:sp>
      <p:sp>
        <p:nvSpPr>
          <p:cNvPr id="6" name="Footer Placeholder 5"/>
          <p:cNvSpPr>
            <a:spLocks noGrp="1"/>
          </p:cNvSpPr>
          <p:nvPr>
            <p:ph type="ftr" sz="quarter" idx="18"/>
          </p:nvPr>
        </p:nvSpPr>
        <p:spPr/>
        <p:txBody>
          <a:bodyPr/>
          <a:lstStyle/>
          <a:p>
            <a:r>
              <a:rPr lang="en-GB"/>
              <a:t>FEANTSA FORUM 2023</a:t>
            </a:r>
            <a:endParaRPr lang="en-GB"/>
          </a:p>
        </p:txBody>
      </p:sp>
      <p:sp>
        <p:nvSpPr>
          <p:cNvPr id="7" name="Slide Number Placeholder 6"/>
          <p:cNvSpPr>
            <a:spLocks noGrp="1"/>
          </p:cNvSpPr>
          <p:nvPr>
            <p:ph type="sldNum" sz="quarter" idx="19"/>
          </p:nvPr>
        </p:nvSpPr>
        <p:spPr/>
        <p:txBody>
          <a:bodyPr/>
          <a:lstStyle/>
          <a:p>
            <a:fld id="{9A4B0777-FF85-47C6-B6DE-2A40E1253E90}" type="slidenum">
              <a:rPr lang="en-GB" smtClean="0"/>
            </a:fld>
            <a:endParaRPr lang="en-GB"/>
          </a:p>
        </p:txBody>
      </p:sp>
      <p:pic>
        <p:nvPicPr>
          <p:cNvPr id="6146" name="Picture 2" descr="C:\Users\FAI Prezes\Desktop\Nowy folder\DSC_0305.jpg"/>
          <p:cNvPicPr>
            <a:picLocks noGrp="1" noChangeAspect="1" noChangeArrowheads="1"/>
          </p:cNvPicPr>
          <p:nvPr>
            <p:ph type="pic" sz="quarter" idx="16"/>
          </p:nvPr>
        </p:nvPicPr>
        <p:blipFill>
          <a:blip r:embed="rId1" cstate="print">
            <a:extLst>
              <a:ext uri="{28A0092B-C50C-407E-A947-70E740481C1C}">
                <a14:useLocalDpi xmlns:a14="http://schemas.microsoft.com/office/drawing/2010/main" val="0"/>
              </a:ext>
            </a:extLst>
          </a:blip>
          <a:srcRect l="3511" r="3511"/>
          <a:stretch>
            <a:fillRect/>
          </a:stretch>
        </p:blipFill>
        <p:spPr bwMode="auto">
          <a:xfrm>
            <a:off x="503710" y="350377"/>
            <a:ext cx="5563732" cy="60418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Solution Evaluation </a:t>
            </a:r>
            <a:endParaRPr lang="en-GB" dirty="0"/>
          </a:p>
        </p:txBody>
      </p:sp>
      <p:graphicFrame>
        <p:nvGraphicFramePr>
          <p:cNvPr id="5" name="Content Placeholder 4"/>
          <p:cNvGraphicFramePr>
            <a:graphicFrameLocks noGrp="1"/>
          </p:cNvGraphicFramePr>
          <p:nvPr>
            <p:ph sz="half" idx="1"/>
          </p:nvPr>
        </p:nvGraphicFramePr>
        <p:xfrm>
          <a:off x="78105" y="942975"/>
          <a:ext cx="6094095" cy="648144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Content Placeholder 3"/>
          <p:cNvSpPr>
            <a:spLocks noGrp="1"/>
          </p:cNvSpPr>
          <p:nvPr>
            <p:ph sz="half" idx="2"/>
          </p:nvPr>
        </p:nvSpPr>
        <p:spPr>
          <a:xfrm>
            <a:off x="6592570" y="1836420"/>
            <a:ext cx="5181600" cy="4351338"/>
          </a:xfrm>
        </p:spPr>
        <p:txBody>
          <a:bodyPr>
            <a:normAutofit lnSpcReduction="20000"/>
          </a:bodyPr>
          <a:lstStyle/>
          <a:p>
            <a:r>
              <a:rPr lang="pl-PL" smtClean="0"/>
              <a:t>Change of approach in the "Live among us" Programme from humanitarian to social (empowerment)</a:t>
            </a:r>
            <a:endParaRPr lang="pl-PL" smtClean="0"/>
          </a:p>
          <a:p>
            <a:r>
              <a:rPr lang="pl-PL" smtClean="0"/>
              <a:t>Reinforcement of professional competences</a:t>
            </a:r>
            <a:endParaRPr lang="pl-PL" smtClean="0"/>
          </a:p>
          <a:p>
            <a:r>
              <a:rPr lang="pl-PL" smtClean="0"/>
              <a:t>Change of support from assistance to mentoring/counseling</a:t>
            </a:r>
            <a:endParaRPr lang="pl-PL" smtClean="0"/>
          </a:p>
          <a:p>
            <a:r>
              <a:rPr lang="pl-PL" smtClean="0"/>
              <a:t>Work on a comprehensive housing support programme in the Ukraine</a:t>
            </a:r>
            <a:endParaRPr lang="pl-PL" smtClean="0"/>
          </a:p>
        </p:txBody>
      </p:sp>
      <p:sp>
        <p:nvSpPr>
          <p:cNvPr id="6" name="Date Placeholder 5"/>
          <p:cNvSpPr>
            <a:spLocks noGrp="1"/>
          </p:cNvSpPr>
          <p:nvPr>
            <p:ph type="dt" sz="half" idx="10"/>
          </p:nvPr>
        </p:nvSpPr>
        <p:spPr/>
        <p:txBody>
          <a:bodyPr/>
          <a:lstStyle/>
          <a:p>
            <a:r>
              <a:rPr lang="en-US"/>
              <a:t>00.00.00</a:t>
            </a:r>
            <a:endParaRPr lang="en-GB"/>
          </a:p>
        </p:txBody>
      </p:sp>
      <p:sp>
        <p:nvSpPr>
          <p:cNvPr id="7" name="Footer Placeholder 6"/>
          <p:cNvSpPr>
            <a:spLocks noGrp="1"/>
          </p:cNvSpPr>
          <p:nvPr>
            <p:ph type="ftr" sz="quarter" idx="11"/>
          </p:nvPr>
        </p:nvSpPr>
        <p:spPr/>
        <p:txBody>
          <a:bodyPr/>
          <a:lstStyle/>
          <a:p>
            <a:r>
              <a:rPr lang="en-GB"/>
              <a:t>FEANTSA FORUM 2023</a:t>
            </a:r>
            <a:endParaRPr lang="en-GB" dirty="0"/>
          </a:p>
        </p:txBody>
      </p:sp>
      <p:sp>
        <p:nvSpPr>
          <p:cNvPr id="8" name="Slide Number Placeholder 7"/>
          <p:cNvSpPr>
            <a:spLocks noGrp="1"/>
          </p:cNvSpPr>
          <p:nvPr>
            <p:ph type="sldNum" sz="quarter" idx="12"/>
          </p:nvPr>
        </p:nvSpPr>
        <p:spPr/>
        <p:txBody>
          <a:bodyPr/>
          <a:lstStyle/>
          <a:p>
            <a:fld id="{9A4B0777-FF85-47C6-B6DE-2A40E1253E90}" type="slidenum">
              <a:rPr lang="en-GB" smtClean="0"/>
            </a:fld>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lstStyle/>
          <a:p>
            <a:r>
              <a:rPr lang="en-GB" dirty="0"/>
              <a:t>Closing remarks</a:t>
            </a:r>
            <a:endParaRPr lang="en-GB" dirty="0"/>
          </a:p>
        </p:txBody>
      </p:sp>
      <p:graphicFrame>
        <p:nvGraphicFramePr>
          <p:cNvPr id="9" name="Content Placeholder 8"/>
          <p:cNvGraphicFramePr>
            <a:graphicFrameLocks noGrp="1"/>
          </p:cNvGraphicFramePr>
          <p:nvPr>
            <p:ph sz="quarter" idx="13"/>
          </p:nvPr>
        </p:nvGraphicFramePr>
        <p:xfrm>
          <a:off x="742950" y="365125"/>
          <a:ext cx="7678738" cy="267017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Content Placeholder 3"/>
          <p:cNvSpPr>
            <a:spLocks noGrp="1"/>
          </p:cNvSpPr>
          <p:nvPr>
            <p:ph sz="quarter" idx="14"/>
          </p:nvPr>
        </p:nvSpPr>
        <p:spPr/>
        <p:txBody>
          <a:bodyPr>
            <a:normAutofit fontScale="90000" lnSpcReduction="10000"/>
          </a:bodyPr>
          <a:lstStyle/>
          <a:p>
            <a:pPr marL="0" indent="0">
              <a:buNone/>
            </a:pPr>
            <a:r>
              <a:rPr lang="pl-PL" dirty="0" smtClean="0"/>
              <a:t>We believe that the implementation of such forms of housing support in smaller cities would stabilise and secure the situation of refugees in Poland. Unfortunately, our programme based on the experience of supporting the homeless is one of the few.</a:t>
            </a:r>
            <a:endParaRPr lang="en-GB" dirty="0"/>
          </a:p>
        </p:txBody>
      </p:sp>
      <p:sp>
        <p:nvSpPr>
          <p:cNvPr id="5" name="Content Placeholder 4"/>
          <p:cNvSpPr>
            <a:spLocks noGrp="1"/>
          </p:cNvSpPr>
          <p:nvPr>
            <p:ph sz="quarter" idx="15"/>
          </p:nvPr>
        </p:nvSpPr>
        <p:spPr>
          <a:xfrm>
            <a:off x="5897245" y="3686175"/>
            <a:ext cx="2524760" cy="2670175"/>
          </a:xfrm>
        </p:spPr>
        <p:txBody>
          <a:bodyPr>
            <a:normAutofit lnSpcReduction="10000"/>
          </a:bodyPr>
          <a:lstStyle/>
          <a:p>
            <a:pPr marL="0" indent="0" algn="ctr">
              <a:buNone/>
            </a:pPr>
            <a:r>
              <a:rPr lang="pl-PL" dirty="0" smtClean="0"/>
              <a:t>Thank you for your attention </a:t>
            </a:r>
            <a:endParaRPr lang="pl-PL" dirty="0" smtClean="0"/>
          </a:p>
          <a:p>
            <a:pPr marL="0" indent="0" algn="ctr">
              <a:buNone/>
            </a:pPr>
            <a:r>
              <a:rPr lang="pl-PL" dirty="0" smtClean="0"/>
              <a:t>FAI team</a:t>
            </a:r>
            <a:endParaRPr lang="pl-PL" dirty="0" smtClean="0"/>
          </a:p>
          <a:p>
            <a:pPr marL="0" indent="0">
              <a:buNone/>
            </a:pPr>
            <a:r>
              <a:rPr lang="pl-PL" sz="2000" dirty="0" smtClean="0"/>
              <a:t>  Marcin Tylman</a:t>
            </a:r>
            <a:endParaRPr lang="pl-PL" sz="2000" dirty="0" smtClean="0"/>
          </a:p>
          <a:p>
            <a:pPr marL="0" indent="0">
              <a:buNone/>
            </a:pPr>
            <a:r>
              <a:rPr lang="pl-PL" sz="2000" dirty="0" smtClean="0"/>
              <a:t>Katarzyna Brzozowska</a:t>
            </a:r>
            <a:endParaRPr lang="en-GB" sz="2000" dirty="0"/>
          </a:p>
        </p:txBody>
      </p:sp>
      <p:sp>
        <p:nvSpPr>
          <p:cNvPr id="6" name="Date Placeholder 5"/>
          <p:cNvSpPr>
            <a:spLocks noGrp="1"/>
          </p:cNvSpPr>
          <p:nvPr>
            <p:ph type="dt" sz="half" idx="10"/>
          </p:nvPr>
        </p:nvSpPr>
        <p:spPr/>
        <p:txBody>
          <a:bodyPr/>
          <a:lstStyle/>
          <a:p>
            <a:r>
              <a:rPr lang="en-US"/>
              <a:t>00.00.00</a:t>
            </a:r>
            <a:endParaRPr lang="en-GB"/>
          </a:p>
        </p:txBody>
      </p:sp>
      <p:sp>
        <p:nvSpPr>
          <p:cNvPr id="7" name="Footer Placeholder 6"/>
          <p:cNvSpPr>
            <a:spLocks noGrp="1"/>
          </p:cNvSpPr>
          <p:nvPr>
            <p:ph type="ftr" sz="quarter" idx="11"/>
          </p:nvPr>
        </p:nvSpPr>
        <p:spPr/>
        <p:txBody>
          <a:bodyPr/>
          <a:lstStyle/>
          <a:p>
            <a:r>
              <a:rPr lang="en-GB"/>
              <a:t>FEANTSA FORUM 2023</a:t>
            </a:r>
            <a:endParaRPr lang="en-GB" dirty="0"/>
          </a:p>
        </p:txBody>
      </p:sp>
      <p:sp>
        <p:nvSpPr>
          <p:cNvPr id="8" name="Slide Number Placeholder 7"/>
          <p:cNvSpPr>
            <a:spLocks noGrp="1"/>
          </p:cNvSpPr>
          <p:nvPr>
            <p:ph type="sldNum" sz="quarter" idx="12"/>
          </p:nvPr>
        </p:nvSpPr>
        <p:spPr/>
        <p:txBody>
          <a:bodyPr/>
          <a:lstStyle/>
          <a:p>
            <a:fld id="{9A4B0777-FF85-47C6-B6DE-2A40E1253E90}" type="slidenum">
              <a:rPr lang="en-GB" smtClean="0"/>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00.00.00</a:t>
            </a:r>
            <a:endParaRPr lang="en-GB"/>
          </a:p>
        </p:txBody>
      </p:sp>
      <p:sp>
        <p:nvSpPr>
          <p:cNvPr id="6" name="Footer Placeholder 5"/>
          <p:cNvSpPr>
            <a:spLocks noGrp="1"/>
          </p:cNvSpPr>
          <p:nvPr>
            <p:ph type="ftr" sz="quarter" idx="11"/>
          </p:nvPr>
        </p:nvSpPr>
        <p:spPr/>
        <p:txBody>
          <a:bodyPr/>
          <a:lstStyle/>
          <a:p>
            <a:r>
              <a:rPr lang="en-GB"/>
              <a:t>FEANTSA FORUM 2023</a:t>
            </a:r>
            <a:endParaRPr lang="en-GB" dirty="0"/>
          </a:p>
        </p:txBody>
      </p:sp>
      <p:sp>
        <p:nvSpPr>
          <p:cNvPr id="7" name="Slide Number Placeholder 6"/>
          <p:cNvSpPr>
            <a:spLocks noGrp="1"/>
          </p:cNvSpPr>
          <p:nvPr>
            <p:ph type="sldNum" sz="quarter" idx="12"/>
          </p:nvPr>
        </p:nvSpPr>
        <p:spPr/>
        <p:txBody>
          <a:bodyPr/>
          <a:lstStyle/>
          <a:p>
            <a:fld id="{9A4B0777-FF85-47C6-B6DE-2A40E1253E90}" type="slidenum">
              <a:rPr lang="en-GB" smtClean="0"/>
            </a:fld>
            <a:endParaRPr lang="en-GB"/>
          </a:p>
        </p:txBody>
      </p:sp>
      <p:sp>
        <p:nvSpPr>
          <p:cNvPr id="2" name="Symbol zastępczy obrazu 1"/>
          <p:cNvSpPr>
            <a:spLocks noGrp="1"/>
          </p:cNvSpPr>
          <p:nvPr>
            <p:ph type="pic" sz="quarter" idx="13"/>
          </p:nvPr>
        </p:nvSpPr>
        <p:spPr/>
      </p:sp>
      <p:pic>
        <p:nvPicPr>
          <p:cNvPr id="2050" name="Picture 2" descr="C:\Users\FAI Prezes\Desktop\Obraz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531" y="1501137"/>
            <a:ext cx="11945938" cy="4416425"/>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1" y="1"/>
            <a:ext cx="12192001" cy="922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00.00.00</a:t>
            </a:r>
            <a:endParaRPr lang="en-GB"/>
          </a:p>
        </p:txBody>
      </p:sp>
      <p:sp>
        <p:nvSpPr>
          <p:cNvPr id="6" name="Footer Placeholder 5"/>
          <p:cNvSpPr>
            <a:spLocks noGrp="1"/>
          </p:cNvSpPr>
          <p:nvPr>
            <p:ph type="ftr" sz="quarter" idx="11"/>
          </p:nvPr>
        </p:nvSpPr>
        <p:spPr/>
        <p:txBody>
          <a:bodyPr/>
          <a:lstStyle/>
          <a:p>
            <a:r>
              <a:rPr lang="en-GB"/>
              <a:t>FEANTSA FORUM 2023</a:t>
            </a:r>
            <a:endParaRPr lang="en-GB" dirty="0"/>
          </a:p>
        </p:txBody>
      </p:sp>
      <p:sp>
        <p:nvSpPr>
          <p:cNvPr id="7" name="Slide Number Placeholder 6"/>
          <p:cNvSpPr>
            <a:spLocks noGrp="1"/>
          </p:cNvSpPr>
          <p:nvPr>
            <p:ph type="sldNum" sz="quarter" idx="12"/>
          </p:nvPr>
        </p:nvSpPr>
        <p:spPr/>
        <p:txBody>
          <a:bodyPr/>
          <a:lstStyle/>
          <a:p>
            <a:fld id="{9A4B0777-FF85-47C6-B6DE-2A40E1253E90}" type="slidenum">
              <a:rPr lang="en-GB" smtClean="0"/>
            </a:fld>
            <a:endParaRPr lang="en-GB"/>
          </a:p>
        </p:txBody>
      </p:sp>
      <p:sp>
        <p:nvSpPr>
          <p:cNvPr id="9" name="Symbol zastępczy obrazu 8"/>
          <p:cNvSpPr>
            <a:spLocks noGrp="1"/>
          </p:cNvSpPr>
          <p:nvPr>
            <p:ph type="pic" sz="quarter" idx="13"/>
          </p:nvPr>
        </p:nvSpPr>
        <p:spPr/>
      </p:sp>
      <p:pic>
        <p:nvPicPr>
          <p:cNvPr id="1026" name="Picture 2" descr="C:\Users\FAI Prezes\Desktop\Obraz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2457" y="1110953"/>
            <a:ext cx="11638926" cy="5232554"/>
          </a:xfrm>
          <a:prstGeom prst="rect">
            <a:avLst/>
          </a:prstGeom>
          <a:noFill/>
          <a:extLst>
            <a:ext uri="{909E8E84-426E-40DD-AFC4-6F175D3DCCD1}">
              <a14:hiddenFill xmlns:a14="http://schemas.microsoft.com/office/drawing/2010/main">
                <a:solidFill>
                  <a:srgbClr val="FFFFFF"/>
                </a:solidFill>
              </a14:hiddenFill>
            </a:ext>
          </a:extLst>
        </p:spPr>
      </p:pic>
      <p:sp>
        <p:nvSpPr>
          <p:cNvPr id="12" name="Prostokąt 11"/>
          <p:cNvSpPr/>
          <p:nvPr/>
        </p:nvSpPr>
        <p:spPr>
          <a:xfrm>
            <a:off x="-1" y="1"/>
            <a:ext cx="12192001" cy="922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1675242" y="2051169"/>
            <a:ext cx="5930515" cy="3631783"/>
          </a:xfrm>
        </p:spPr>
        <p:txBody>
          <a:bodyPr>
            <a:normAutofit lnSpcReduction="20000"/>
          </a:bodyPr>
          <a:lstStyle/>
          <a:p>
            <a:pPr marL="342900" indent="-342900">
              <a:buAutoNum type="arabicPeriod"/>
            </a:pPr>
            <a:r>
              <a:rPr lang="pl-PL" dirty="0" smtClean="0"/>
              <a:t>Very difficult tenancy situation for accommodation (before 24.02.2022).</a:t>
            </a:r>
            <a:endParaRPr lang="pl-PL" dirty="0" smtClean="0"/>
          </a:p>
          <a:p>
            <a:pPr marL="342900" indent="-342900">
              <a:buAutoNum type="arabicPeriod"/>
            </a:pPr>
            <a:r>
              <a:rPr lang="pl-PL" dirty="0" smtClean="0"/>
              <a:t>Lack of systemic accommodation solutions (only a host "allowance" for hosting a refugee for 120 days).</a:t>
            </a:r>
            <a:endParaRPr lang="pl-PL" dirty="0" smtClean="0"/>
          </a:p>
          <a:p>
            <a:pPr marL="342900" indent="-342900">
              <a:buAutoNum type="arabicPeriod"/>
            </a:pPr>
            <a:r>
              <a:rPr lang="pl-PL" dirty="0" smtClean="0"/>
              <a:t>Insufficient response from local authorities and government.</a:t>
            </a:r>
            <a:endParaRPr lang="pl-PL" dirty="0" smtClean="0"/>
          </a:p>
          <a:p>
            <a:pPr marL="342900" indent="-342900">
              <a:buAutoNum type="arabicPeriod"/>
            </a:pPr>
            <a:r>
              <a:rPr lang="pl-PL" dirty="0" smtClean="0"/>
              <a:t>Frustration of families in solidarity who are hosting refugees in their homes.</a:t>
            </a:r>
            <a:endParaRPr lang="pl-PL" dirty="0" smtClean="0"/>
          </a:p>
          <a:p>
            <a:pPr marL="342900" indent="-342900">
              <a:buAutoNum type="arabicPeriod"/>
            </a:pPr>
            <a:r>
              <a:rPr lang="pl-PL" dirty="0" smtClean="0"/>
              <a:t>Significant increase in prices of rents (25-40%)</a:t>
            </a:r>
            <a:endParaRPr lang="pl-PL" dirty="0" smtClean="0"/>
          </a:p>
          <a:p>
            <a:pPr marL="342900" indent="-342900">
              <a:buAutoNum type="arabicPeriod"/>
            </a:pPr>
            <a:r>
              <a:rPr lang="pl-PL" dirty="0" smtClean="0"/>
              <a:t>Lack of accommodation on the free rental market (especially in large cities).</a:t>
            </a:r>
            <a:endParaRPr lang="pl-PL" dirty="0" smtClean="0"/>
          </a:p>
        </p:txBody>
      </p:sp>
      <p:sp>
        <p:nvSpPr>
          <p:cNvPr id="4" name="Title 3"/>
          <p:cNvSpPr>
            <a:spLocks noGrp="1"/>
          </p:cNvSpPr>
          <p:nvPr>
            <p:ph type="title"/>
          </p:nvPr>
        </p:nvSpPr>
        <p:spPr>
          <a:xfrm>
            <a:off x="1675242" y="1418953"/>
            <a:ext cx="5845057" cy="495691"/>
          </a:xfrm>
        </p:spPr>
        <p:txBody>
          <a:bodyPr>
            <a:noAutofit/>
          </a:bodyPr>
          <a:lstStyle/>
          <a:p>
            <a:r>
              <a:rPr lang="pl-PL" sz="2800" dirty="0" smtClean="0"/>
              <a:t>Housing situation in Poland</a:t>
            </a:r>
            <a:endParaRPr lang="pl-PL" sz="2800" dirty="0" smtClean="0"/>
          </a:p>
        </p:txBody>
      </p:sp>
      <p:sp>
        <p:nvSpPr>
          <p:cNvPr id="7" name="Date Placeholder 6"/>
          <p:cNvSpPr>
            <a:spLocks noGrp="1"/>
          </p:cNvSpPr>
          <p:nvPr>
            <p:ph type="dt" sz="half" idx="10"/>
          </p:nvPr>
        </p:nvSpPr>
        <p:spPr>
          <a:xfrm>
            <a:off x="1420428" y="6367993"/>
            <a:ext cx="2743200" cy="365125"/>
          </a:xfrm>
        </p:spPr>
        <p:txBody>
          <a:bodyPr/>
          <a:lstStyle/>
          <a:p>
            <a:r>
              <a:rPr lang="en-US" dirty="0"/>
              <a:t>00.00.00</a:t>
            </a:r>
            <a:endParaRPr lang="en-GB" dirty="0"/>
          </a:p>
        </p:txBody>
      </p:sp>
      <p:sp>
        <p:nvSpPr>
          <p:cNvPr id="8" name="Footer Placeholder 7"/>
          <p:cNvSpPr>
            <a:spLocks noGrp="1"/>
          </p:cNvSpPr>
          <p:nvPr>
            <p:ph type="ftr" sz="quarter" idx="17"/>
          </p:nvPr>
        </p:nvSpPr>
        <p:spPr/>
        <p:txBody>
          <a:bodyPr/>
          <a:lstStyle/>
          <a:p>
            <a:r>
              <a:rPr lang="en-GB"/>
              <a:t>FEANTSA FORUM 2023</a:t>
            </a:r>
            <a:endParaRPr lang="en-GB" dirty="0"/>
          </a:p>
        </p:txBody>
      </p:sp>
      <p:sp>
        <p:nvSpPr>
          <p:cNvPr id="9" name="Slide Number Placeholder 8"/>
          <p:cNvSpPr>
            <a:spLocks noGrp="1"/>
          </p:cNvSpPr>
          <p:nvPr>
            <p:ph type="sldNum" sz="quarter" idx="18"/>
          </p:nvPr>
        </p:nvSpPr>
        <p:spPr/>
        <p:txBody>
          <a:bodyPr/>
          <a:lstStyle/>
          <a:p>
            <a:fld id="{9A4B0777-FF85-47C6-B6DE-2A40E1253E90}" type="slidenum">
              <a:rPr lang="en-GB" smtClean="0"/>
            </a:fld>
            <a:endParaRPr lang="en-GB"/>
          </a:p>
        </p:txBody>
      </p:sp>
      <p:pic>
        <p:nvPicPr>
          <p:cNvPr id="10" name="Symbol zastępczy obrazu 9" descr="342951851_785010059819738_4736402712803154643_n (1)"/>
          <p:cNvPicPr>
            <a:picLocks noChangeAspect="1"/>
          </p:cNvPicPr>
          <p:nvPr>
            <p:ph type="pic" sz="quarter" idx="13"/>
          </p:nvPr>
        </p:nvPicPr>
        <p:blipFill>
          <a:blip r:embed="rId1"/>
          <a:stretch>
            <a:fillRect/>
          </a:stretch>
        </p:blipFill>
        <p:spPr>
          <a:xfrm>
            <a:off x="8153400" y="1025525"/>
            <a:ext cx="3364230" cy="456311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5242" y="1418953"/>
            <a:ext cx="5845057" cy="495691"/>
          </a:xfrm>
        </p:spPr>
        <p:txBody>
          <a:bodyPr>
            <a:noAutofit/>
          </a:bodyPr>
          <a:lstStyle/>
          <a:p>
            <a:r>
              <a:rPr lang="pl-PL" sz="2800" dirty="0" smtClean="0"/>
              <a:t>Housing situation in Poland</a:t>
            </a:r>
            <a:endParaRPr lang="pl-PL" sz="2800" dirty="0" smtClean="0"/>
          </a:p>
        </p:txBody>
      </p:sp>
      <p:sp>
        <p:nvSpPr>
          <p:cNvPr id="7" name="Date Placeholder 6"/>
          <p:cNvSpPr>
            <a:spLocks noGrp="1"/>
          </p:cNvSpPr>
          <p:nvPr>
            <p:ph type="dt" sz="half" idx="10"/>
          </p:nvPr>
        </p:nvSpPr>
        <p:spPr>
          <a:xfrm>
            <a:off x="1420428" y="6367993"/>
            <a:ext cx="2743200" cy="365125"/>
          </a:xfrm>
        </p:spPr>
        <p:txBody>
          <a:bodyPr/>
          <a:lstStyle/>
          <a:p>
            <a:r>
              <a:rPr lang="en-US" dirty="0"/>
              <a:t>00.00.00</a:t>
            </a:r>
            <a:endParaRPr lang="en-GB" dirty="0"/>
          </a:p>
        </p:txBody>
      </p:sp>
      <p:sp>
        <p:nvSpPr>
          <p:cNvPr id="8" name="Footer Placeholder 7"/>
          <p:cNvSpPr>
            <a:spLocks noGrp="1"/>
          </p:cNvSpPr>
          <p:nvPr>
            <p:ph type="ftr" sz="quarter" idx="17"/>
          </p:nvPr>
        </p:nvSpPr>
        <p:spPr/>
        <p:txBody>
          <a:bodyPr/>
          <a:lstStyle/>
          <a:p>
            <a:r>
              <a:rPr lang="en-GB"/>
              <a:t>FEANTSA FORUM 2023</a:t>
            </a:r>
            <a:endParaRPr lang="en-GB" dirty="0"/>
          </a:p>
        </p:txBody>
      </p:sp>
      <p:sp>
        <p:nvSpPr>
          <p:cNvPr id="9" name="Slide Number Placeholder 8"/>
          <p:cNvSpPr>
            <a:spLocks noGrp="1"/>
          </p:cNvSpPr>
          <p:nvPr>
            <p:ph type="sldNum" sz="quarter" idx="18"/>
          </p:nvPr>
        </p:nvSpPr>
        <p:spPr/>
        <p:txBody>
          <a:bodyPr/>
          <a:lstStyle/>
          <a:p>
            <a:fld id="{9A4B0777-FF85-47C6-B6DE-2A40E1253E90}" type="slidenum">
              <a:rPr lang="en-GB" smtClean="0"/>
            </a:fld>
            <a:endParaRPr lang="en-GB"/>
          </a:p>
        </p:txBody>
      </p:sp>
      <p:sp>
        <p:nvSpPr>
          <p:cNvPr id="2" name="Symbol zastępczy zawartości 1"/>
          <p:cNvSpPr>
            <a:spLocks noGrp="1"/>
          </p:cNvSpPr>
          <p:nvPr>
            <p:ph sz="quarter" idx="15"/>
          </p:nvPr>
        </p:nvSpPr>
        <p:spPr/>
        <p:txBody>
          <a:bodyPr>
            <a:normAutofit lnSpcReduction="20000"/>
          </a:bodyPr>
          <a:lstStyle/>
          <a:p>
            <a:r>
              <a:rPr lang="pl-PL" dirty="0" smtClean="0"/>
              <a:t>7. Governmental housing support focused on collective temporary accommodation (long duration of stay)</a:t>
            </a:r>
            <a:endParaRPr lang="pl-PL" dirty="0" smtClean="0"/>
          </a:p>
          <a:p>
            <a:r>
              <a:rPr lang="pl-PL" dirty="0" smtClean="0"/>
              <a:t>8.Very limited possibilities for NGOs to provide long-term housing assistance </a:t>
            </a:r>
            <a:endParaRPr lang="pl-PL" dirty="0" smtClean="0"/>
          </a:p>
          <a:p>
            <a:r>
              <a:rPr lang="pl-PL" dirty="0" smtClean="0"/>
              <a:t>9. Increase of homeless people, reported cases of homeless people of Ukrainian origin</a:t>
            </a:r>
            <a:endParaRPr lang="pl-PL" dirty="0" smtClean="0"/>
          </a:p>
          <a:p>
            <a:r>
              <a:rPr lang="pl-PL" dirty="0" smtClean="0"/>
              <a:t>10. Due to lack of residence opportunities, refugees return to Ukraine to areas of ongoing fighting.</a:t>
            </a:r>
            <a:endParaRPr lang="pl-PL" dirty="0" smtClean="0"/>
          </a:p>
        </p:txBody>
      </p:sp>
      <p:pic>
        <p:nvPicPr>
          <p:cNvPr id="9218" name="Picture 2"/>
          <p:cNvPicPr>
            <a:picLocks noGrp="1" noChangeAspect="1" noChangeArrowheads="1"/>
          </p:cNvPicPr>
          <p:nvPr>
            <p:ph type="pic" sz="quarter" idx="13"/>
          </p:nvPr>
        </p:nvPicPr>
        <p:blipFill>
          <a:blip r:embed="rId1">
            <a:extLst>
              <a:ext uri="{28A0092B-C50C-407E-A947-70E740481C1C}">
                <a14:useLocalDpi xmlns:a14="http://schemas.microsoft.com/office/drawing/2010/main" val="0"/>
              </a:ext>
            </a:extLst>
          </a:blip>
          <a:srcRect l="1811" r="1811"/>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5"/>
          </p:nvPr>
        </p:nvSpPr>
        <p:spPr/>
        <p:txBody>
          <a:bodyPr>
            <a:normAutofit fontScale="90000" lnSpcReduction="10000"/>
          </a:bodyPr>
          <a:lstStyle/>
          <a:p>
            <a:pPr marL="342900" indent="-342900">
              <a:buAutoNum type="arabicPeriod"/>
            </a:pPr>
            <a:r>
              <a:rPr lang="pl-PL" sz="1600" dirty="0" smtClean="0"/>
              <a:t>Lack of financial resources among refugees.</a:t>
            </a:r>
            <a:endParaRPr lang="pl-PL" sz="1600" dirty="0" smtClean="0"/>
          </a:p>
          <a:p>
            <a:pPr marL="342900" indent="-342900">
              <a:buAutoNum type="arabicPeriod"/>
            </a:pPr>
            <a:r>
              <a:rPr lang="pl-PL" sz="1600" dirty="0" smtClean="0"/>
              <a:t>Language barriers (refugees from the east of the AU speak Russian).</a:t>
            </a:r>
            <a:endParaRPr lang="pl-PL" sz="1600" dirty="0" smtClean="0"/>
          </a:p>
          <a:p>
            <a:pPr marL="342900" indent="-342900">
              <a:buAutoNum type="arabicPeriod"/>
            </a:pPr>
            <a:r>
              <a:rPr lang="pl-PL" sz="1600" dirty="0" smtClean="0"/>
              <a:t>Difficulties in professional activation (language, mental, procedural, competence, formal barriers).</a:t>
            </a:r>
            <a:endParaRPr lang="pl-PL" sz="1600" dirty="0" smtClean="0"/>
          </a:p>
          <a:p>
            <a:pPr marL="342900" indent="-342900">
              <a:buAutoNum type="arabicPeriod"/>
            </a:pPr>
            <a:r>
              <a:rPr lang="pl-PL" sz="1600" dirty="0" smtClean="0"/>
              <a:t>Medical problems (especially female related health issues)- access to services.</a:t>
            </a:r>
            <a:endParaRPr lang="pl-PL" sz="1600" dirty="0" smtClean="0"/>
          </a:p>
          <a:p>
            <a:pPr marL="342900" indent="-342900">
              <a:buAutoNum type="arabicPeriod"/>
            </a:pPr>
            <a:r>
              <a:rPr lang="pl-PL" sz="1600" dirty="0" smtClean="0"/>
              <a:t>Problems with care of young children (in the context of professional activation).</a:t>
            </a:r>
            <a:endParaRPr lang="pl-PL" sz="1600" dirty="0" smtClean="0"/>
          </a:p>
          <a:p>
            <a:pPr marL="342900" indent="-342900">
              <a:buAutoNum type="arabicPeriod"/>
            </a:pPr>
            <a:r>
              <a:rPr lang="pl-PL" sz="1600" dirty="0" smtClean="0"/>
              <a:t>Psychological problems of refugees, insecurity about the future.</a:t>
            </a:r>
            <a:endParaRPr lang="pl-PL" sz="1600" dirty="0" smtClean="0"/>
          </a:p>
          <a:p>
            <a:pPr marL="342900" indent="-342900">
              <a:buAutoNum type="arabicPeriod"/>
            </a:pPr>
            <a:r>
              <a:rPr lang="pl-PL" sz="1600" dirty="0" smtClean="0"/>
              <a:t>Changes in the attitudes of Polish society in the context of refugees.</a:t>
            </a:r>
            <a:endParaRPr lang="pl-PL" sz="1600" dirty="0" smtClean="0"/>
          </a:p>
        </p:txBody>
      </p:sp>
      <p:sp>
        <p:nvSpPr>
          <p:cNvPr id="4" name="Title 3"/>
          <p:cNvSpPr>
            <a:spLocks noGrp="1"/>
          </p:cNvSpPr>
          <p:nvPr>
            <p:ph type="title"/>
          </p:nvPr>
        </p:nvSpPr>
        <p:spPr>
          <a:xfrm>
            <a:off x="1598330" y="1461682"/>
            <a:ext cx="5362575" cy="495691"/>
          </a:xfrm>
        </p:spPr>
        <p:txBody>
          <a:bodyPr>
            <a:noAutofit/>
          </a:bodyPr>
          <a:lstStyle/>
          <a:p>
            <a:r>
              <a:rPr lang="pl-PL" sz="2800" dirty="0" smtClean="0"/>
              <a:t>Other relevant issues</a:t>
            </a:r>
            <a:endParaRPr lang="pl-PL" sz="2800" dirty="0" smtClean="0"/>
          </a:p>
        </p:txBody>
      </p:sp>
      <p:sp>
        <p:nvSpPr>
          <p:cNvPr id="7" name="Date Placeholder 6"/>
          <p:cNvSpPr>
            <a:spLocks noGrp="1"/>
          </p:cNvSpPr>
          <p:nvPr>
            <p:ph type="dt" sz="half" idx="10"/>
          </p:nvPr>
        </p:nvSpPr>
        <p:spPr>
          <a:xfrm>
            <a:off x="1420428" y="6367993"/>
            <a:ext cx="2743200" cy="365125"/>
          </a:xfrm>
        </p:spPr>
        <p:txBody>
          <a:bodyPr/>
          <a:lstStyle/>
          <a:p>
            <a:r>
              <a:rPr lang="en-US" dirty="0"/>
              <a:t>00.00.00</a:t>
            </a:r>
            <a:endParaRPr lang="en-GB" dirty="0"/>
          </a:p>
        </p:txBody>
      </p:sp>
      <p:sp>
        <p:nvSpPr>
          <p:cNvPr id="8" name="Footer Placeholder 7"/>
          <p:cNvSpPr>
            <a:spLocks noGrp="1"/>
          </p:cNvSpPr>
          <p:nvPr>
            <p:ph type="ftr" sz="quarter" idx="17"/>
          </p:nvPr>
        </p:nvSpPr>
        <p:spPr/>
        <p:txBody>
          <a:bodyPr/>
          <a:lstStyle/>
          <a:p>
            <a:r>
              <a:rPr lang="en-GB"/>
              <a:t>FEANTSA FORUM 2023</a:t>
            </a:r>
            <a:endParaRPr lang="en-GB" dirty="0"/>
          </a:p>
        </p:txBody>
      </p:sp>
      <p:sp>
        <p:nvSpPr>
          <p:cNvPr id="9" name="Slide Number Placeholder 8"/>
          <p:cNvSpPr>
            <a:spLocks noGrp="1"/>
          </p:cNvSpPr>
          <p:nvPr>
            <p:ph type="sldNum" sz="quarter" idx="18"/>
          </p:nvPr>
        </p:nvSpPr>
        <p:spPr/>
        <p:txBody>
          <a:bodyPr/>
          <a:lstStyle/>
          <a:p>
            <a:fld id="{9A4B0777-FF85-47C6-B6DE-2A40E1253E90}" type="slidenum">
              <a:rPr lang="en-GB" smtClean="0"/>
            </a:fld>
            <a:endParaRPr lang="en-GB"/>
          </a:p>
        </p:txBody>
      </p:sp>
      <p:pic>
        <p:nvPicPr>
          <p:cNvPr id="5123" name="Picture 3" descr="C:\Users\FAI Prezes\Desktop\Nowy folder\20220317_134541.jpg"/>
          <p:cNvPicPr>
            <a:picLocks noGrp="1" noChangeAspect="1" noChangeArrowheads="1"/>
          </p:cNvPicPr>
          <p:nvPr>
            <p:ph type="pic" sz="quarter" idx="13"/>
          </p:nvPr>
        </p:nvPicPr>
        <p:blipFill>
          <a:blip r:embed="rId1" cstate="print">
            <a:extLst>
              <a:ext uri="{28A0092B-C50C-407E-A947-70E740481C1C}">
                <a14:useLocalDpi xmlns:a14="http://schemas.microsoft.com/office/drawing/2010/main" val="0"/>
              </a:ext>
            </a:extLst>
          </a:blip>
          <a:srcRect l="7573" r="757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Autofit/>
          </a:bodyPr>
          <a:lstStyle/>
          <a:p>
            <a:r>
              <a:rPr sz="2800" smtClean="0"/>
              <a:t>Foundation for Activation and Integration</a:t>
            </a:r>
            <a:endParaRPr sz="2800" smtClean="0"/>
          </a:p>
        </p:txBody>
      </p:sp>
      <p:sp>
        <p:nvSpPr>
          <p:cNvPr id="3" name="Content Placeholder 2"/>
          <p:cNvSpPr>
            <a:spLocks noGrp="1"/>
          </p:cNvSpPr>
          <p:nvPr>
            <p:ph sz="quarter" idx="15"/>
          </p:nvPr>
        </p:nvSpPr>
        <p:spPr>
          <a:xfrm>
            <a:off x="6640082" y="2897024"/>
            <a:ext cx="5272755" cy="2751746"/>
          </a:xfrm>
        </p:spPr>
        <p:txBody>
          <a:bodyPr>
            <a:normAutofit lnSpcReduction="20000"/>
          </a:bodyPr>
          <a:lstStyle/>
          <a:p>
            <a:r>
              <a:rPr lang="pl-PL" dirty="0" smtClean="0"/>
              <a:t>The Foundation's activities focused on social support, equalising social opportunities. FAI works with people with disabilities, people in crisis of homelessness, seniors and children as well as youth with special needs. FAI is a member of OFRPB and is focused around the development and delivery of housing programmes. We are currently implementing a Training Housing Programme dedicated to youth leaving foster care - a project focused on preventing youth homelessness. </a:t>
            </a:r>
            <a:endParaRPr lang="pl-PL" dirty="0" smtClean="0"/>
          </a:p>
        </p:txBody>
      </p:sp>
      <p:sp>
        <p:nvSpPr>
          <p:cNvPr id="4" name="Title 3"/>
          <p:cNvSpPr>
            <a:spLocks noGrp="1"/>
          </p:cNvSpPr>
          <p:nvPr>
            <p:ph type="title"/>
          </p:nvPr>
        </p:nvSpPr>
        <p:spPr/>
        <p:txBody>
          <a:bodyPr>
            <a:normAutofit/>
          </a:bodyPr>
          <a:lstStyle/>
          <a:p>
            <a:r>
              <a:rPr lang="en-GB" dirty="0" smtClean="0"/>
              <a:t>About </a:t>
            </a:r>
            <a:r>
              <a:rPr lang="pl-PL" dirty="0" smtClean="0"/>
              <a:t>  FAI </a:t>
            </a:r>
            <a:endParaRPr lang="en-GB" dirty="0"/>
          </a:p>
        </p:txBody>
      </p:sp>
      <p:sp>
        <p:nvSpPr>
          <p:cNvPr id="8" name="Date Placeholder 7"/>
          <p:cNvSpPr>
            <a:spLocks noGrp="1"/>
          </p:cNvSpPr>
          <p:nvPr>
            <p:ph type="dt" sz="half" idx="10"/>
          </p:nvPr>
        </p:nvSpPr>
        <p:spPr/>
        <p:txBody>
          <a:bodyPr/>
          <a:lstStyle/>
          <a:p>
            <a:r>
              <a:rPr lang="en-US"/>
              <a:t>00.00.00</a:t>
            </a:r>
            <a:endParaRPr lang="en-US" dirty="0"/>
          </a:p>
        </p:txBody>
      </p:sp>
      <p:sp>
        <p:nvSpPr>
          <p:cNvPr id="9" name="Footer Placeholder 8"/>
          <p:cNvSpPr>
            <a:spLocks noGrp="1"/>
          </p:cNvSpPr>
          <p:nvPr>
            <p:ph type="ftr" sz="quarter" idx="11"/>
          </p:nvPr>
        </p:nvSpPr>
        <p:spPr/>
        <p:txBody>
          <a:bodyPr/>
          <a:lstStyle/>
          <a:p>
            <a:r>
              <a:rPr lang="en-US"/>
              <a:t>FEANTSA FORUM 2023</a:t>
            </a:r>
            <a:endParaRPr lang="en-US" dirty="0"/>
          </a:p>
        </p:txBody>
      </p:sp>
      <p:sp>
        <p:nvSpPr>
          <p:cNvPr id="10" name="Slide Number Placeholder 9"/>
          <p:cNvSpPr>
            <a:spLocks noGrp="1"/>
          </p:cNvSpPr>
          <p:nvPr>
            <p:ph type="sldNum" sz="quarter" idx="12"/>
          </p:nvPr>
        </p:nvSpPr>
        <p:spPr/>
        <p:txBody>
          <a:bodyPr/>
          <a:lstStyle/>
          <a:p>
            <a:fld id="{18D65601-5AE2-46FC-B138-694DDD2B510D}" type="slidenum">
              <a:rPr lang="en-US" smtClean="0"/>
            </a:fld>
            <a:endParaRPr lang="en-US" dirty="0"/>
          </a:p>
        </p:txBody>
      </p:sp>
      <p:pic>
        <p:nvPicPr>
          <p:cNvPr id="3075" name="Picture 3" descr="C:\Users\FAI Prezes\Desktop\Logo FAI\faii logo ver 2023.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99306" y="1928712"/>
            <a:ext cx="2767013" cy="3001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a:xfrm>
            <a:off x="6328752" y="2871387"/>
            <a:ext cx="5257799" cy="1982623"/>
          </a:xfrm>
        </p:spPr>
        <p:txBody>
          <a:bodyPr>
            <a:normAutofit lnSpcReduction="10000"/>
          </a:bodyPr>
          <a:lstStyle/>
          <a:p>
            <a:pPr marL="285750" indent="-285750">
              <a:buFontTx/>
              <a:buChar char="-"/>
            </a:pPr>
            <a:r>
              <a:rPr lang="pl-PL" smtClean="0"/>
              <a:t>28 February 2022 FAI took action</a:t>
            </a:r>
            <a:endParaRPr lang="pl-PL" smtClean="0"/>
          </a:p>
          <a:p>
            <a:pPr marL="285750" indent="-285750">
              <a:buFontTx/>
              <a:buChar char="-"/>
            </a:pPr>
            <a:r>
              <a:rPr lang="pl-PL" smtClean="0"/>
              <a:t>5 March 2022 fully equipped accommodation was prepared </a:t>
            </a:r>
            <a:endParaRPr lang="pl-PL" smtClean="0"/>
          </a:p>
          <a:p>
            <a:pPr marL="285750" indent="-285750">
              <a:buFontTx/>
              <a:buChar char="-"/>
            </a:pPr>
            <a:r>
              <a:rPr lang="pl-PL" smtClean="0"/>
              <a:t>6 March 2022 we brought 3 families from the reception point</a:t>
            </a:r>
            <a:endParaRPr lang="pl-PL" smtClean="0"/>
          </a:p>
          <a:p>
            <a:pPr marL="285750" indent="-285750">
              <a:buFontTx/>
              <a:buChar char="-"/>
            </a:pPr>
            <a:r>
              <a:rPr lang="pl-PL" smtClean="0"/>
              <a:t>Comprehensive support ( accommodation + individual support package) planned for 90 days!</a:t>
            </a:r>
            <a:endParaRPr lang="pl-PL" smtClean="0"/>
          </a:p>
        </p:txBody>
      </p:sp>
      <p:sp>
        <p:nvSpPr>
          <p:cNvPr id="3" name="Title 2"/>
          <p:cNvSpPr>
            <a:spLocks noGrp="1"/>
          </p:cNvSpPr>
          <p:nvPr>
            <p:ph type="title"/>
          </p:nvPr>
        </p:nvSpPr>
        <p:spPr/>
        <p:txBody>
          <a:bodyPr/>
          <a:lstStyle/>
          <a:p>
            <a:r>
              <a:rPr lang="en-GB" dirty="0"/>
              <a:t>Introducing the Issue</a:t>
            </a:r>
            <a:endParaRPr lang="en-GB" dirty="0"/>
          </a:p>
        </p:txBody>
      </p:sp>
      <p:pic>
        <p:nvPicPr>
          <p:cNvPr id="3074" name="Picture 2" descr="C:\Users\FAI Prezes\Desktop\Nowy folder\20220308_17235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5656" y="365863"/>
            <a:ext cx="5048099" cy="58042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a:xfrm>
            <a:off x="6328752" y="2871387"/>
            <a:ext cx="5257799" cy="1982623"/>
          </a:xfrm>
        </p:spPr>
        <p:txBody>
          <a:bodyPr>
            <a:normAutofit fontScale="80000"/>
          </a:bodyPr>
          <a:lstStyle/>
          <a:p>
            <a:pPr marL="285750" indent="-285750">
              <a:buFontTx/>
              <a:buChar char="-"/>
            </a:pPr>
            <a:r>
              <a:rPr lang="pl-PL" dirty="0" smtClean="0"/>
              <a:t>April-May 2022 large influx of refugees to the municipalitie of Nowe  </a:t>
            </a:r>
            <a:endParaRPr lang="pl-PL" dirty="0" smtClean="0"/>
          </a:p>
          <a:p>
            <a:pPr marL="285750" indent="-285750">
              <a:buFontTx/>
              <a:buChar char="-"/>
            </a:pPr>
            <a:r>
              <a:rPr lang="pl-PL" dirty="0" smtClean="0"/>
              <a:t>May 2022, in cooperation with the Polish-American Foundation we organised the first support services for all refugees </a:t>
            </a:r>
            <a:endParaRPr lang="pl-PL" dirty="0" smtClean="0"/>
          </a:p>
          <a:p>
            <a:pPr marL="285750" indent="-285750">
              <a:buFontTx/>
              <a:buChar char="-"/>
            </a:pPr>
            <a:r>
              <a:rPr lang="pl-PL" dirty="0" smtClean="0"/>
              <a:t>May 2022, we established a collaboration with OXFAM International, we presented our concept for a housing support programme</a:t>
            </a:r>
            <a:endParaRPr lang="pl-PL" dirty="0" smtClean="0"/>
          </a:p>
          <a:p>
            <a:pPr marL="285750" indent="-285750">
              <a:buFontTx/>
              <a:buChar char="-"/>
            </a:pPr>
            <a:r>
              <a:rPr lang="pl-PL" dirty="0" smtClean="0"/>
              <a:t>August 2022, we launched the 'Live among us' programme for 20 refugee families</a:t>
            </a:r>
            <a:endParaRPr lang="pl-PL" dirty="0" smtClean="0"/>
          </a:p>
        </p:txBody>
      </p:sp>
      <p:sp>
        <p:nvSpPr>
          <p:cNvPr id="3" name="Title 2"/>
          <p:cNvSpPr>
            <a:spLocks noGrp="1"/>
          </p:cNvSpPr>
          <p:nvPr>
            <p:ph type="title"/>
          </p:nvPr>
        </p:nvSpPr>
        <p:spPr>
          <a:xfrm>
            <a:off x="6337298" y="1962150"/>
            <a:ext cx="5257799" cy="926329"/>
          </a:xfrm>
        </p:spPr>
        <p:txBody>
          <a:bodyPr/>
          <a:lstStyle/>
          <a:p>
            <a:r>
              <a:rPr lang="en-GB" dirty="0"/>
              <a:t>Introducing the </a:t>
            </a:r>
            <a:r>
              <a:rPr lang="en-GB" dirty="0" smtClean="0"/>
              <a:t>Issue</a:t>
            </a:r>
            <a:endParaRPr lang="en-GB" dirty="0"/>
          </a:p>
        </p:txBody>
      </p:sp>
      <p:pic>
        <p:nvPicPr>
          <p:cNvPr id="2050" name="Picture 2" descr="C:\Users\FAI Prezes\Desktop\Nowy folder\DSC_053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6853" y="961855"/>
            <a:ext cx="5278093" cy="5268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Custom 2">
      <a:dk1>
        <a:srgbClr val="11354E"/>
      </a:dk1>
      <a:lt1>
        <a:srgbClr val="FFFFFF"/>
      </a:lt1>
      <a:dk2>
        <a:srgbClr val="4B7BA5"/>
      </a:dk2>
      <a:lt2>
        <a:srgbClr val="FFFFFF"/>
      </a:lt2>
      <a:accent1>
        <a:srgbClr val="4B7BA5"/>
      </a:accent1>
      <a:accent2>
        <a:srgbClr val="D3572A"/>
      </a:accent2>
      <a:accent3>
        <a:srgbClr val="B23426"/>
      </a:accent3>
      <a:accent4>
        <a:srgbClr val="FEDF00"/>
      </a:accent4>
      <a:accent5>
        <a:srgbClr val="E6DDD9"/>
      </a:accent5>
      <a:accent6>
        <a:srgbClr val="4B7BA5"/>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0C49E8E779E44D8844BE7BFF36D096" ma:contentTypeVersion="16" ma:contentTypeDescription="Create a new document." ma:contentTypeScope="" ma:versionID="3cd6d71eb31930f2053e9e205eb13d80">
  <xsd:schema xmlns:xsd="http://www.w3.org/2001/XMLSchema" xmlns:xs="http://www.w3.org/2001/XMLSchema" xmlns:p="http://schemas.microsoft.com/office/2006/metadata/properties" xmlns:ns2="eb4defa2-306d-42f3-a45c-d773604bc3b6" xmlns:ns3="8e12d9bd-ea3e-4137-9ea7-b65ad54deda4" xmlns:ns4="97ff6bad-ea69-4c81-826a-bb0324ae1e36" targetNamespace="http://schemas.microsoft.com/office/2006/metadata/properties" ma:root="true" ma:fieldsID="e87bc6203fc8620a712b996371ed5ee1" ns2:_="" ns3:_="" ns4:_="">
    <xsd:import namespace="eb4defa2-306d-42f3-a45c-d773604bc3b6"/>
    <xsd:import namespace="8e12d9bd-ea3e-4137-9ea7-b65ad54deda4"/>
    <xsd:import namespace="97ff6bad-ea69-4c81-826a-bb0324ae1e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defa2-306d-42f3-a45c-d773604bc3b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12d9bd-ea3e-4137-9ea7-b65ad54deda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05760b-5bc9-46b2-a7b5-dbc7377b68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7ff6bad-ea69-4c81-826a-bb0324ae1e3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842be00-423f-4ee5-af92-00e24213efa5}" ma:internalName="TaxCatchAll" ma:showField="CatchAllData" ma:web="97ff6bad-ea69-4c81-826a-bb0324ae1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12d9bd-ea3e-4137-9ea7-b65ad54deda4">
      <Terms xmlns="http://schemas.microsoft.com/office/infopath/2007/PartnerControls"/>
    </lcf76f155ced4ddcb4097134ff3c332f>
    <TaxCatchAll xmlns="97ff6bad-ea69-4c81-826a-bb0324ae1e36" xsi:nil="true"/>
  </documentManagement>
</p:properties>
</file>

<file path=customXml/itemProps1.xml><?xml version="1.0" encoding="utf-8"?>
<ds:datastoreItem xmlns:ds="http://schemas.openxmlformats.org/officeDocument/2006/customXml" ds:itemID="{01A384F5-7B58-4AD0-A8F6-B864B0563039}"/>
</file>

<file path=customXml/itemProps2.xml><?xml version="1.0" encoding="utf-8"?>
<ds:datastoreItem xmlns:ds="http://schemas.openxmlformats.org/officeDocument/2006/customXml" ds:itemID="{C58D2B04-4A98-47E2-A4B1-22E9B9043CDE}"/>
</file>

<file path=customXml/itemProps3.xml><?xml version="1.0" encoding="utf-8"?>
<ds:datastoreItem xmlns:ds="http://schemas.openxmlformats.org/officeDocument/2006/customXml" ds:itemID="{E6F83162-6FA3-4665-956C-C56710161479}"/>
</file>

<file path=docProps/app.xml><?xml version="1.0" encoding="utf-8"?>
<Properties xmlns="http://schemas.openxmlformats.org/officeDocument/2006/extended-properties" xmlns:vt="http://schemas.openxmlformats.org/officeDocument/2006/docPropsVTypes">
  <TotalTime>0</TotalTime>
  <Words>5771</Words>
  <Application>WPS Presentation</Application>
  <PresentationFormat>Niestandardowy</PresentationFormat>
  <Paragraphs>186</Paragraphs>
  <Slides>17</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17</vt:i4>
      </vt:variant>
    </vt:vector>
  </HeadingPairs>
  <TitlesOfParts>
    <vt:vector size="25" baseType="lpstr">
      <vt:lpstr>Arial</vt:lpstr>
      <vt:lpstr>SimSun</vt:lpstr>
      <vt:lpstr>Wingdings</vt:lpstr>
      <vt:lpstr>Calibri</vt:lpstr>
      <vt:lpstr>Cambria</vt:lpstr>
      <vt:lpstr>Microsoft YaHei</vt:lpstr>
      <vt:lpstr>Arial Unicode MS</vt:lpstr>
      <vt:lpstr>Office Theme</vt:lpstr>
      <vt:lpstr>PowerPoint 演示文稿</vt:lpstr>
      <vt:lpstr>PowerPoint 演示文稿</vt:lpstr>
      <vt:lpstr>PowerPoint 演示文稿</vt:lpstr>
      <vt:lpstr>Sytuacja mieszkaniowa w Polsce</vt:lpstr>
      <vt:lpstr>Sytuacja mieszkaniowa w Polsce</vt:lpstr>
      <vt:lpstr>Inne istotne kwestie</vt:lpstr>
      <vt:lpstr>About   FAI </vt:lpstr>
      <vt:lpstr>Introducing the Issue</vt:lpstr>
      <vt:lpstr>Introducing the Issue</vt:lpstr>
      <vt:lpstr>Introducing the Issue</vt:lpstr>
      <vt:lpstr>Summary of issue</vt:lpstr>
      <vt:lpstr>Solutions</vt:lpstr>
      <vt:lpstr>Summary of solutions</vt:lpstr>
      <vt:lpstr>PowerPoint 演示文稿</vt:lpstr>
      <vt:lpstr>Solution evaluation</vt:lpstr>
      <vt:lpstr>Solution Evaluation </vt:lpstr>
      <vt:lpstr>Closing remarks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dc:creator>
  <cp:lastModifiedBy>K B</cp:lastModifiedBy>
  <cp:revision>42</cp:revision>
  <dcterms:created xsi:type="dcterms:W3CDTF">2023-04-27T10:57:00Z</dcterms:created>
  <dcterms:modified xsi:type="dcterms:W3CDTF">2023-05-25T11:30:45Z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352108878E6640B39C3D47DD7A1E3C56</vt:lpwstr>
  </property>
  <property fmtid="{D5CDD505-2E9C-101B-9397-08002B2CF9AE}" pid="3" name="KSOProductBuildVer">
    <vt:lpwstr>1045-11.2.0.11537</vt:lpwstr>
  </property>
  <property fmtid="{D5CDD505-2E9C-101B-9397-08002B2CF9AE}" pid="4" name="ContentTypeId">
    <vt:lpwstr>0x010100810C49E8E779E44D8844BE7BFF36D096</vt:lpwstr>
  </property>
</Properties>
</file>