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19" r:id="rId2"/>
    <p:sldId id="414" r:id="rId3"/>
    <p:sldId id="422" r:id="rId4"/>
    <p:sldId id="420" r:id="rId5"/>
    <p:sldId id="415" r:id="rId6"/>
    <p:sldId id="399" r:id="rId7"/>
    <p:sldId id="421" r:id="rId8"/>
    <p:sldId id="376" r:id="rId9"/>
    <p:sldId id="377" r:id="rId10"/>
    <p:sldId id="378" r:id="rId11"/>
    <p:sldId id="379" r:id="rId12"/>
    <p:sldId id="405" r:id="rId13"/>
    <p:sldId id="367" r:id="rId14"/>
  </p:sldIdLst>
  <p:sldSz cx="12192000" cy="6858000"/>
  <p:notesSz cx="666273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6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Világos stílus 2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6265" autoAdjust="0"/>
  </p:normalViewPr>
  <p:slideViewPr>
    <p:cSldViewPr snapToGrid="0">
      <p:cViewPr varScale="1">
        <p:scale>
          <a:sx n="43" d="100"/>
          <a:sy n="43" d="100"/>
        </p:scale>
        <p:origin x="68" y="544"/>
      </p:cViewPr>
      <p:guideLst/>
    </p:cSldViewPr>
  </p:slideViewPr>
  <p:outlineViewPr>
    <p:cViewPr>
      <p:scale>
        <a:sx n="33" d="100"/>
        <a:sy n="33" d="100"/>
      </p:scale>
      <p:origin x="0" y="-1887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55A9E5-7104-4D8E-A4E2-A6C4985B6CE8}" type="doc">
      <dgm:prSet loTypeId="urn:microsoft.com/office/officeart/2005/8/layout/hierarchy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hu-HU"/>
        </a:p>
      </dgm:t>
    </dgm:pt>
    <dgm:pt modelId="{CB0D1CF0-4848-4DD2-A952-EF293C7E942E}">
      <dgm:prSet phldrT="[Szöveg]" custT="1"/>
      <dgm:spPr/>
      <dgm:t>
        <a:bodyPr/>
        <a:lstStyle/>
        <a:p>
          <a:r>
            <a:rPr lang="hu-HU" sz="1800"/>
            <a:t>ad </a:t>
          </a:r>
          <a:r>
            <a:rPr lang="en-GB" sz="1800" noProof="0" dirty="0" smtClean="0"/>
            <a:t>hoc solutions</a:t>
          </a:r>
          <a:endParaRPr lang="en-GB" sz="1800" noProof="0" dirty="0"/>
        </a:p>
      </dgm:t>
    </dgm:pt>
    <dgm:pt modelId="{012E50EC-6670-49C3-A082-12115052ABD9}" type="parTrans" cxnId="{7DADA065-9E46-4DB7-8189-2C0CAA7E447C}">
      <dgm:prSet/>
      <dgm:spPr/>
      <dgm:t>
        <a:bodyPr/>
        <a:lstStyle/>
        <a:p>
          <a:endParaRPr lang="hu-HU" sz="4800"/>
        </a:p>
      </dgm:t>
    </dgm:pt>
    <dgm:pt modelId="{408E2711-3249-4582-B221-CC591F6E251A}" type="sibTrans" cxnId="{7DADA065-9E46-4DB7-8189-2C0CAA7E447C}">
      <dgm:prSet/>
      <dgm:spPr/>
      <dgm:t>
        <a:bodyPr/>
        <a:lstStyle/>
        <a:p>
          <a:endParaRPr lang="hu-HU" sz="4800"/>
        </a:p>
      </dgm:t>
    </dgm:pt>
    <dgm:pt modelId="{2A4240BF-D9DB-4E78-B7BA-8810F612B398}">
      <dgm:prSet phldrT="[Szöveg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GB" sz="1400" noProof="0" dirty="0" smtClean="0"/>
            <a:t>emergency housing</a:t>
          </a:r>
          <a:endParaRPr lang="en-GB" sz="1400" noProof="0" dirty="0"/>
        </a:p>
      </dgm:t>
    </dgm:pt>
    <dgm:pt modelId="{9BD51471-335C-4BB0-B666-C7B576141A80}" type="parTrans" cxnId="{2A711BA2-E221-4C56-9E21-E59933D1AA49}">
      <dgm:prSet/>
      <dgm:spPr/>
      <dgm:t>
        <a:bodyPr/>
        <a:lstStyle/>
        <a:p>
          <a:endParaRPr lang="hu-HU" sz="4800"/>
        </a:p>
      </dgm:t>
    </dgm:pt>
    <dgm:pt modelId="{B9145F08-BDBC-4B9A-BF39-3CAC20F8BA2D}" type="sibTrans" cxnId="{2A711BA2-E221-4C56-9E21-E59933D1AA49}">
      <dgm:prSet/>
      <dgm:spPr/>
      <dgm:t>
        <a:bodyPr/>
        <a:lstStyle/>
        <a:p>
          <a:endParaRPr lang="hu-HU" sz="4800"/>
        </a:p>
      </dgm:t>
    </dgm:pt>
    <dgm:pt modelId="{A4449B47-E9F8-442D-962A-7699167B966C}">
      <dgm:prSet phldrT="[Szöveg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GB" sz="1400" noProof="0" dirty="0" smtClean="0"/>
            <a:t>collective sites</a:t>
          </a:r>
          <a:endParaRPr lang="en-GB" sz="1400" noProof="0" dirty="0"/>
        </a:p>
      </dgm:t>
    </dgm:pt>
    <dgm:pt modelId="{2A637957-FB5B-4E0A-8376-C42060040AAD}" type="parTrans" cxnId="{75600F71-5A66-495D-8D5A-D75778A549D8}">
      <dgm:prSet/>
      <dgm:spPr/>
      <dgm:t>
        <a:bodyPr/>
        <a:lstStyle/>
        <a:p>
          <a:endParaRPr lang="hu-HU" sz="4800"/>
        </a:p>
      </dgm:t>
    </dgm:pt>
    <dgm:pt modelId="{71AB1280-6768-453F-BD2F-624EE4D71007}" type="sibTrans" cxnId="{75600F71-5A66-495D-8D5A-D75778A549D8}">
      <dgm:prSet/>
      <dgm:spPr/>
      <dgm:t>
        <a:bodyPr/>
        <a:lstStyle/>
        <a:p>
          <a:endParaRPr lang="hu-HU" sz="4800"/>
        </a:p>
      </dgm:t>
    </dgm:pt>
    <dgm:pt modelId="{65A23B30-6E8F-4DBB-8834-3EB022560E3A}">
      <dgm:prSet phldrT="[Szöveg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GB" sz="1400" noProof="0" dirty="0" smtClean="0"/>
            <a:t>solidarity solutions</a:t>
          </a:r>
          <a:endParaRPr lang="en-GB" sz="1400" noProof="0" dirty="0"/>
        </a:p>
      </dgm:t>
    </dgm:pt>
    <dgm:pt modelId="{C9ACF0D7-5950-4BFC-8040-94E44C0247EC}" type="parTrans" cxnId="{1D489601-9C69-48F2-85E9-462B817193BF}">
      <dgm:prSet/>
      <dgm:spPr/>
      <dgm:t>
        <a:bodyPr/>
        <a:lstStyle/>
        <a:p>
          <a:endParaRPr lang="hu-HU" sz="4800"/>
        </a:p>
      </dgm:t>
    </dgm:pt>
    <dgm:pt modelId="{70BC0934-BE3B-4908-B7B2-64E17F31AD1A}" type="sibTrans" cxnId="{1D489601-9C69-48F2-85E9-462B817193BF}">
      <dgm:prSet/>
      <dgm:spPr/>
      <dgm:t>
        <a:bodyPr/>
        <a:lstStyle/>
        <a:p>
          <a:endParaRPr lang="hu-HU" sz="4800"/>
        </a:p>
      </dgm:t>
    </dgm:pt>
    <dgm:pt modelId="{0BBB73A9-AAC9-4278-9BEE-D5B31AB75235}">
      <dgm:prSet phldrT="[Szöveg]" custT="1"/>
      <dgm:spPr/>
      <dgm:t>
        <a:bodyPr/>
        <a:lstStyle/>
        <a:p>
          <a:r>
            <a:rPr lang="en-GB" sz="1800" noProof="0" dirty="0" smtClean="0"/>
            <a:t>long term solutions</a:t>
          </a:r>
          <a:endParaRPr lang="en-GB" sz="1800" noProof="0" dirty="0"/>
        </a:p>
      </dgm:t>
    </dgm:pt>
    <dgm:pt modelId="{D1A050AE-BE77-495A-B504-A5EA8B228704}" type="parTrans" cxnId="{DE0875E2-5F8B-4F95-B445-1A73D5B2CAE7}">
      <dgm:prSet/>
      <dgm:spPr/>
      <dgm:t>
        <a:bodyPr/>
        <a:lstStyle/>
        <a:p>
          <a:endParaRPr lang="hu-HU" sz="4800"/>
        </a:p>
      </dgm:t>
    </dgm:pt>
    <dgm:pt modelId="{59A8704D-4711-4A73-B0A8-17270F99B1CA}" type="sibTrans" cxnId="{DE0875E2-5F8B-4F95-B445-1A73D5B2CAE7}">
      <dgm:prSet/>
      <dgm:spPr/>
      <dgm:t>
        <a:bodyPr/>
        <a:lstStyle/>
        <a:p>
          <a:endParaRPr lang="hu-HU" sz="4800"/>
        </a:p>
      </dgm:t>
    </dgm:pt>
    <dgm:pt modelId="{3DC38432-6123-47FD-8372-74564DA7EB31}">
      <dgm:prSet phldrT="[Szöveg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GB" sz="1400" noProof="0" dirty="0" smtClean="0"/>
            <a:t>rental programs for the private and NGO sector</a:t>
          </a:r>
          <a:endParaRPr lang="en-GB" sz="1400" noProof="0" dirty="0"/>
        </a:p>
      </dgm:t>
    </dgm:pt>
    <dgm:pt modelId="{1ABB751F-2F15-4FF4-8AFC-1C157212CD00}" type="sibTrans" cxnId="{D1E41E88-DE77-42F0-8494-2B6864DCC310}">
      <dgm:prSet/>
      <dgm:spPr/>
      <dgm:t>
        <a:bodyPr/>
        <a:lstStyle/>
        <a:p>
          <a:endParaRPr lang="hu-HU" sz="4800"/>
        </a:p>
      </dgm:t>
    </dgm:pt>
    <dgm:pt modelId="{FB309749-90C7-4E4B-9D8D-8861B139DF9F}" type="parTrans" cxnId="{D1E41E88-DE77-42F0-8494-2B6864DCC310}">
      <dgm:prSet/>
      <dgm:spPr/>
      <dgm:t>
        <a:bodyPr/>
        <a:lstStyle/>
        <a:p>
          <a:endParaRPr lang="hu-HU" sz="4800"/>
        </a:p>
      </dgm:t>
    </dgm:pt>
    <dgm:pt modelId="{6410B957-D904-4F76-A403-3EDC5A03D02E}">
      <dgm:prSet phldrT="[Szöveg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GB" sz="1400" noProof="0" dirty="0" smtClean="0"/>
            <a:t>supply side subsidies for public bodies</a:t>
          </a:r>
          <a:endParaRPr lang="en-GB" sz="1400" noProof="0" dirty="0"/>
        </a:p>
      </dgm:t>
    </dgm:pt>
    <dgm:pt modelId="{E389C773-5FBB-4D3A-9065-B0843B5C509D}" type="sibTrans" cxnId="{11FEF71F-D781-4866-BC4B-CA0FC3BED44A}">
      <dgm:prSet/>
      <dgm:spPr/>
      <dgm:t>
        <a:bodyPr/>
        <a:lstStyle/>
        <a:p>
          <a:endParaRPr lang="hu-HU" sz="4800"/>
        </a:p>
      </dgm:t>
    </dgm:pt>
    <dgm:pt modelId="{A2F34445-BC29-467E-BD11-7FC5C6590007}" type="parTrans" cxnId="{11FEF71F-D781-4866-BC4B-CA0FC3BED44A}">
      <dgm:prSet/>
      <dgm:spPr/>
      <dgm:t>
        <a:bodyPr/>
        <a:lstStyle/>
        <a:p>
          <a:endParaRPr lang="hu-HU" sz="4800"/>
        </a:p>
      </dgm:t>
    </dgm:pt>
    <dgm:pt modelId="{0600A3A1-636F-4A58-8A26-996E999819A8}">
      <dgm:prSet phldrT="[Szöveg]" custT="1"/>
      <dgm:spPr/>
      <dgm:t>
        <a:bodyPr/>
        <a:lstStyle/>
        <a:p>
          <a:r>
            <a:rPr lang="en-GB" sz="1800" noProof="0" dirty="0" smtClean="0"/>
            <a:t>short term solutions</a:t>
          </a:r>
          <a:endParaRPr lang="en-GB" sz="1800" noProof="0" dirty="0"/>
        </a:p>
      </dgm:t>
    </dgm:pt>
    <dgm:pt modelId="{77739278-0502-464A-833A-F41CDEE2A3E4}" type="sibTrans" cxnId="{9D7C8378-86E9-44A4-8DFD-E09E0278C4FD}">
      <dgm:prSet/>
      <dgm:spPr/>
      <dgm:t>
        <a:bodyPr/>
        <a:lstStyle/>
        <a:p>
          <a:endParaRPr lang="hu-HU" sz="4800"/>
        </a:p>
      </dgm:t>
    </dgm:pt>
    <dgm:pt modelId="{7B11A237-AC8F-4C0F-8041-DF2AC3651550}" type="parTrans" cxnId="{9D7C8378-86E9-44A4-8DFD-E09E0278C4FD}">
      <dgm:prSet/>
      <dgm:spPr/>
      <dgm:t>
        <a:bodyPr/>
        <a:lstStyle/>
        <a:p>
          <a:endParaRPr lang="hu-HU" sz="4800"/>
        </a:p>
      </dgm:t>
    </dgm:pt>
    <dgm:pt modelId="{209D1004-0A93-4CF3-97A9-52A41A8B322F}">
      <dgm:prSet phldrT="[Szöveg]" custT="1"/>
      <dgm:spPr/>
      <dgm:t>
        <a:bodyPr/>
        <a:lstStyle/>
        <a:p>
          <a:r>
            <a:rPr lang="en-GB" sz="1400" noProof="0" dirty="0" smtClean="0"/>
            <a:t>municipal/public housing</a:t>
          </a:r>
        </a:p>
        <a:p>
          <a:r>
            <a:rPr lang="en-GB" sz="1400" noProof="0" dirty="0" smtClean="0"/>
            <a:t>(not in CEE countries)</a:t>
          </a:r>
          <a:endParaRPr lang="en-GB" sz="1400" noProof="0" dirty="0"/>
        </a:p>
      </dgm:t>
    </dgm:pt>
    <dgm:pt modelId="{68EF360C-8CFE-46B0-8F8F-4BB3AB5F6C9C}" type="sibTrans" cxnId="{E9066374-BFBA-4504-9512-EFE2C8CF05DC}">
      <dgm:prSet/>
      <dgm:spPr/>
      <dgm:t>
        <a:bodyPr/>
        <a:lstStyle/>
        <a:p>
          <a:endParaRPr lang="hu-HU" sz="4800"/>
        </a:p>
      </dgm:t>
    </dgm:pt>
    <dgm:pt modelId="{F8B38E24-A4E0-4D45-AF68-4DB77F9B1AB1}" type="parTrans" cxnId="{E9066374-BFBA-4504-9512-EFE2C8CF05DC}">
      <dgm:prSet/>
      <dgm:spPr/>
      <dgm:t>
        <a:bodyPr/>
        <a:lstStyle/>
        <a:p>
          <a:endParaRPr lang="hu-HU" sz="4800"/>
        </a:p>
      </dgm:t>
    </dgm:pt>
    <dgm:pt modelId="{C5B47508-FC25-4155-B343-46ED5DA276BB}">
      <dgm:prSet phldrT="[Szöveg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GB" sz="1400" noProof="0" dirty="0" smtClean="0"/>
            <a:t>private rental sector</a:t>
          </a:r>
          <a:endParaRPr lang="en-GB" sz="1400" noProof="0" dirty="0"/>
        </a:p>
      </dgm:t>
    </dgm:pt>
    <dgm:pt modelId="{1993A44C-82D8-47DB-BA1A-C2CC1194D919}" type="sibTrans" cxnId="{FB4C0DD0-A1DB-4E6C-92D1-5F50152D1A22}">
      <dgm:prSet/>
      <dgm:spPr/>
      <dgm:t>
        <a:bodyPr/>
        <a:lstStyle/>
        <a:p>
          <a:endParaRPr lang="hu-HU" sz="4800"/>
        </a:p>
      </dgm:t>
    </dgm:pt>
    <dgm:pt modelId="{9AFA1081-BD50-4D93-9DF2-AA19A54D9205}" type="parTrans" cxnId="{FB4C0DD0-A1DB-4E6C-92D1-5F50152D1A22}">
      <dgm:prSet/>
      <dgm:spPr/>
      <dgm:t>
        <a:bodyPr/>
        <a:lstStyle/>
        <a:p>
          <a:endParaRPr lang="hu-HU" sz="4800"/>
        </a:p>
      </dgm:t>
    </dgm:pt>
    <dgm:pt modelId="{67E0EEE9-3FBB-44F0-98F6-2DFFB2CDE3AC}">
      <dgm:prSet phldrT="[Szöveg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GB" sz="1400" noProof="0" dirty="0" smtClean="0"/>
            <a:t>NGOs/faith based organisations </a:t>
          </a:r>
          <a:endParaRPr lang="en-GB" sz="1400" noProof="0" dirty="0"/>
        </a:p>
      </dgm:t>
    </dgm:pt>
    <dgm:pt modelId="{2E6D3BAF-7CAE-4B0B-AF6D-C204867B0D1A}" type="sibTrans" cxnId="{7CABA4B4-A11A-4CB2-8EEE-43741D677395}">
      <dgm:prSet/>
      <dgm:spPr/>
      <dgm:t>
        <a:bodyPr/>
        <a:lstStyle/>
        <a:p>
          <a:endParaRPr lang="hu-HU" sz="4800"/>
        </a:p>
      </dgm:t>
    </dgm:pt>
    <dgm:pt modelId="{1A232815-E940-4C76-9F85-F4D8E9428F1C}" type="parTrans" cxnId="{7CABA4B4-A11A-4CB2-8EEE-43741D677395}">
      <dgm:prSet/>
      <dgm:spPr/>
      <dgm:t>
        <a:bodyPr/>
        <a:lstStyle/>
        <a:p>
          <a:endParaRPr lang="hu-HU" sz="4800"/>
        </a:p>
      </dgm:t>
    </dgm:pt>
    <dgm:pt modelId="{658F3741-D2DC-4A2B-8FCE-F0E02700D5B6}" type="pres">
      <dgm:prSet presAssocID="{9755A9E5-7104-4D8E-A4E2-A6C4985B6CE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ADC00A48-FA2E-4992-9A1C-D2600A1ABCFA}" type="pres">
      <dgm:prSet presAssocID="{CB0D1CF0-4848-4DD2-A952-EF293C7E942E}" presName="root" presStyleCnt="0"/>
      <dgm:spPr/>
    </dgm:pt>
    <dgm:pt modelId="{A2F5F2E1-13AC-4965-842D-ABFEB87E80AF}" type="pres">
      <dgm:prSet presAssocID="{CB0D1CF0-4848-4DD2-A952-EF293C7E942E}" presName="rootComposite" presStyleCnt="0"/>
      <dgm:spPr/>
    </dgm:pt>
    <dgm:pt modelId="{98658B60-6291-4ED0-B8D4-9C6D1FBFA8CF}" type="pres">
      <dgm:prSet presAssocID="{CB0D1CF0-4848-4DD2-A952-EF293C7E942E}" presName="rootText" presStyleLbl="node1" presStyleIdx="0" presStyleCnt="3" custLinFactNeighborX="0" custLinFactNeighborY="-174"/>
      <dgm:spPr/>
      <dgm:t>
        <a:bodyPr/>
        <a:lstStyle/>
        <a:p>
          <a:endParaRPr lang="hu-HU"/>
        </a:p>
      </dgm:t>
    </dgm:pt>
    <dgm:pt modelId="{53030190-04B7-4E65-A631-B94182581861}" type="pres">
      <dgm:prSet presAssocID="{CB0D1CF0-4848-4DD2-A952-EF293C7E942E}" presName="rootConnector" presStyleLbl="node1" presStyleIdx="0" presStyleCnt="3"/>
      <dgm:spPr/>
      <dgm:t>
        <a:bodyPr/>
        <a:lstStyle/>
        <a:p>
          <a:endParaRPr lang="hu-HU"/>
        </a:p>
      </dgm:t>
    </dgm:pt>
    <dgm:pt modelId="{1FE6EB7F-D093-4792-8481-19A75C7CD7FE}" type="pres">
      <dgm:prSet presAssocID="{CB0D1CF0-4848-4DD2-A952-EF293C7E942E}" presName="childShape" presStyleCnt="0"/>
      <dgm:spPr/>
    </dgm:pt>
    <dgm:pt modelId="{CB2576C0-0E85-4C85-9909-649C69817450}" type="pres">
      <dgm:prSet presAssocID="{9BD51471-335C-4BB0-B666-C7B576141A80}" presName="Name13" presStyleLbl="parChTrans1D2" presStyleIdx="0" presStyleCnt="8"/>
      <dgm:spPr/>
      <dgm:t>
        <a:bodyPr/>
        <a:lstStyle/>
        <a:p>
          <a:endParaRPr lang="hu-HU"/>
        </a:p>
      </dgm:t>
    </dgm:pt>
    <dgm:pt modelId="{20B63283-9DEC-4E52-82EC-FBB2A370720B}" type="pres">
      <dgm:prSet presAssocID="{2A4240BF-D9DB-4E78-B7BA-8810F612B398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4AE4EC5-329C-4C79-AD88-18BF9CCEB752}" type="pres">
      <dgm:prSet presAssocID="{2A637957-FB5B-4E0A-8376-C42060040AAD}" presName="Name13" presStyleLbl="parChTrans1D2" presStyleIdx="1" presStyleCnt="8"/>
      <dgm:spPr/>
      <dgm:t>
        <a:bodyPr/>
        <a:lstStyle/>
        <a:p>
          <a:endParaRPr lang="hu-HU"/>
        </a:p>
      </dgm:t>
    </dgm:pt>
    <dgm:pt modelId="{D8338597-C9C9-4CFA-81B7-DEEE9CB3AA0B}" type="pres">
      <dgm:prSet presAssocID="{A4449B47-E9F8-442D-962A-7699167B966C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981BA9C-8F16-4839-A547-DEED4F8AE557}" type="pres">
      <dgm:prSet presAssocID="{C9ACF0D7-5950-4BFC-8040-94E44C0247EC}" presName="Name13" presStyleLbl="parChTrans1D2" presStyleIdx="2" presStyleCnt="8"/>
      <dgm:spPr/>
      <dgm:t>
        <a:bodyPr/>
        <a:lstStyle/>
        <a:p>
          <a:endParaRPr lang="hu-HU"/>
        </a:p>
      </dgm:t>
    </dgm:pt>
    <dgm:pt modelId="{287E08EA-DD31-41DA-851F-039C66CEAD11}" type="pres">
      <dgm:prSet presAssocID="{65A23B30-6E8F-4DBB-8834-3EB022560E3A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67D8F69-5A64-470C-8E3D-B57E0F74BE22}" type="pres">
      <dgm:prSet presAssocID="{0BBB73A9-AAC9-4278-9BEE-D5B31AB75235}" presName="root" presStyleCnt="0"/>
      <dgm:spPr/>
    </dgm:pt>
    <dgm:pt modelId="{C0CA8272-CF35-401D-B3F4-AD281DDF6D61}" type="pres">
      <dgm:prSet presAssocID="{0BBB73A9-AAC9-4278-9BEE-D5B31AB75235}" presName="rootComposite" presStyleCnt="0"/>
      <dgm:spPr/>
    </dgm:pt>
    <dgm:pt modelId="{B8BEF726-8692-4828-91CD-5B8F1C3B7B4F}" type="pres">
      <dgm:prSet presAssocID="{0BBB73A9-AAC9-4278-9BEE-D5B31AB75235}" presName="rootText" presStyleLbl="node1" presStyleIdx="1" presStyleCnt="3" custLinFactX="57815" custLinFactNeighborX="100000" custLinFactNeighborY="-207"/>
      <dgm:spPr/>
      <dgm:t>
        <a:bodyPr/>
        <a:lstStyle/>
        <a:p>
          <a:endParaRPr lang="hu-HU"/>
        </a:p>
      </dgm:t>
    </dgm:pt>
    <dgm:pt modelId="{EFD74104-7484-4475-8E8C-8AB437964DEB}" type="pres">
      <dgm:prSet presAssocID="{0BBB73A9-AAC9-4278-9BEE-D5B31AB75235}" presName="rootConnector" presStyleLbl="node1" presStyleIdx="1" presStyleCnt="3"/>
      <dgm:spPr/>
      <dgm:t>
        <a:bodyPr/>
        <a:lstStyle/>
        <a:p>
          <a:endParaRPr lang="hu-HU"/>
        </a:p>
      </dgm:t>
    </dgm:pt>
    <dgm:pt modelId="{6B1E4385-BE1E-411D-9447-0D2C78DE6051}" type="pres">
      <dgm:prSet presAssocID="{0BBB73A9-AAC9-4278-9BEE-D5B31AB75235}" presName="childShape" presStyleCnt="0"/>
      <dgm:spPr/>
    </dgm:pt>
    <dgm:pt modelId="{92C51C17-67CB-4236-AA09-E5033F6C5BEF}" type="pres">
      <dgm:prSet presAssocID="{FB309749-90C7-4E4B-9D8D-8861B139DF9F}" presName="Name13" presStyleLbl="parChTrans1D2" presStyleIdx="3" presStyleCnt="8"/>
      <dgm:spPr/>
      <dgm:t>
        <a:bodyPr/>
        <a:lstStyle/>
        <a:p>
          <a:endParaRPr lang="hu-HU"/>
        </a:p>
      </dgm:t>
    </dgm:pt>
    <dgm:pt modelId="{7F04B88F-18ED-4B3A-9FCD-5323E77190C4}" type="pres">
      <dgm:prSet presAssocID="{3DC38432-6123-47FD-8372-74564DA7EB31}" presName="childText" presStyleLbl="bgAcc1" presStyleIdx="3" presStyleCnt="8" custLinFactX="97269" custLinFactNeighborX="100000" custLinFactNeighborY="-20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E216E09-A4FE-46D8-B3BB-F37E78B8D4EF}" type="pres">
      <dgm:prSet presAssocID="{A2F34445-BC29-467E-BD11-7FC5C6590007}" presName="Name13" presStyleLbl="parChTrans1D2" presStyleIdx="4" presStyleCnt="8"/>
      <dgm:spPr/>
      <dgm:t>
        <a:bodyPr/>
        <a:lstStyle/>
        <a:p>
          <a:endParaRPr lang="hu-HU"/>
        </a:p>
      </dgm:t>
    </dgm:pt>
    <dgm:pt modelId="{F7BC47B9-33CC-4255-86E5-B9EA7438D51B}" type="pres">
      <dgm:prSet presAssocID="{6410B957-D904-4F76-A403-3EDC5A03D02E}" presName="childText" presStyleLbl="bgAcc1" presStyleIdx="4" presStyleCnt="8" custLinFactX="97269" custLinFactNeighborX="100000" custLinFactNeighborY="-20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12766E9-8FFA-4535-94CD-2424D5D22B69}" type="pres">
      <dgm:prSet presAssocID="{0600A3A1-636F-4A58-8A26-996E999819A8}" presName="root" presStyleCnt="0"/>
      <dgm:spPr/>
    </dgm:pt>
    <dgm:pt modelId="{05F3E526-0912-464F-AC05-F77FFFB38A24}" type="pres">
      <dgm:prSet presAssocID="{0600A3A1-636F-4A58-8A26-996E999819A8}" presName="rootComposite" presStyleCnt="0"/>
      <dgm:spPr/>
    </dgm:pt>
    <dgm:pt modelId="{FA444076-8519-4DF9-ABD8-08A351C0484B}" type="pres">
      <dgm:prSet presAssocID="{0600A3A1-636F-4A58-8A26-996E999819A8}" presName="rootText" presStyleLbl="node1" presStyleIdx="2" presStyleCnt="3" custLinFactX="-5238" custLinFactNeighborX="-100000" custLinFactNeighborY="-207"/>
      <dgm:spPr/>
      <dgm:t>
        <a:bodyPr/>
        <a:lstStyle/>
        <a:p>
          <a:endParaRPr lang="hu-HU"/>
        </a:p>
      </dgm:t>
    </dgm:pt>
    <dgm:pt modelId="{471F0CC7-D652-46B1-AD18-2E17893F7ABF}" type="pres">
      <dgm:prSet presAssocID="{0600A3A1-636F-4A58-8A26-996E999819A8}" presName="rootConnector" presStyleLbl="node1" presStyleIdx="2" presStyleCnt="3"/>
      <dgm:spPr/>
      <dgm:t>
        <a:bodyPr/>
        <a:lstStyle/>
        <a:p>
          <a:endParaRPr lang="hu-HU"/>
        </a:p>
      </dgm:t>
    </dgm:pt>
    <dgm:pt modelId="{BEF5FF60-4862-425E-AA91-5D2EFDE14AD8}" type="pres">
      <dgm:prSet presAssocID="{0600A3A1-636F-4A58-8A26-996E999819A8}" presName="childShape" presStyleCnt="0"/>
      <dgm:spPr/>
    </dgm:pt>
    <dgm:pt modelId="{2D662770-CFB0-47C2-9727-27E4EA4828E5}" type="pres">
      <dgm:prSet presAssocID="{F8B38E24-A4E0-4D45-AF68-4DB77F9B1AB1}" presName="Name13" presStyleLbl="parChTrans1D2" presStyleIdx="5" presStyleCnt="8"/>
      <dgm:spPr/>
      <dgm:t>
        <a:bodyPr/>
        <a:lstStyle/>
        <a:p>
          <a:endParaRPr lang="hu-HU"/>
        </a:p>
      </dgm:t>
    </dgm:pt>
    <dgm:pt modelId="{42720AE2-D9AF-4589-B353-FBE936FD0A5E}" type="pres">
      <dgm:prSet presAssocID="{209D1004-0A93-4CF3-97A9-52A41A8B322F}" presName="childText" presStyleLbl="bgAcc1" presStyleIdx="5" presStyleCnt="8" custLinFactX="-31548" custLinFactNeighborX="-100000" custLinFactNeighborY="-20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A1A3224-AEAD-4F75-8C7F-B7292D897C63}" type="pres">
      <dgm:prSet presAssocID="{9AFA1081-BD50-4D93-9DF2-AA19A54D9205}" presName="Name13" presStyleLbl="parChTrans1D2" presStyleIdx="6" presStyleCnt="8"/>
      <dgm:spPr/>
      <dgm:t>
        <a:bodyPr/>
        <a:lstStyle/>
        <a:p>
          <a:endParaRPr lang="hu-HU"/>
        </a:p>
      </dgm:t>
    </dgm:pt>
    <dgm:pt modelId="{1A5088DA-0B6F-40FE-A55B-71EFD8EF80F7}" type="pres">
      <dgm:prSet presAssocID="{C5B47508-FC25-4155-B343-46ED5DA276BB}" presName="childText" presStyleLbl="bgAcc1" presStyleIdx="6" presStyleCnt="8" custLinFactX="-31548" custLinFactNeighborX="-100000" custLinFactNeighborY="-20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4BF09A8-2C13-4F05-93C2-037C879B180C}" type="pres">
      <dgm:prSet presAssocID="{1A232815-E940-4C76-9F85-F4D8E9428F1C}" presName="Name13" presStyleLbl="parChTrans1D2" presStyleIdx="7" presStyleCnt="8"/>
      <dgm:spPr/>
      <dgm:t>
        <a:bodyPr/>
        <a:lstStyle/>
        <a:p>
          <a:endParaRPr lang="hu-HU"/>
        </a:p>
      </dgm:t>
    </dgm:pt>
    <dgm:pt modelId="{2AAB08F5-A9BD-4A64-907A-7F316A228EF9}" type="pres">
      <dgm:prSet presAssocID="{67E0EEE9-3FBB-44F0-98F6-2DFFB2CDE3AC}" presName="childText" presStyleLbl="bgAcc1" presStyleIdx="7" presStyleCnt="8" custLinFactX="-31548" custLinFactNeighborX="-100000" custLinFactNeighborY="-20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22B3302D-E6CF-49EB-8C7F-87B446BF893F}" type="presOf" srcId="{A4449B47-E9F8-442D-962A-7699167B966C}" destId="{D8338597-C9C9-4CFA-81B7-DEEE9CB3AA0B}" srcOrd="0" destOrd="0" presId="urn:microsoft.com/office/officeart/2005/8/layout/hierarchy3"/>
    <dgm:cxn modelId="{085B1E23-59D8-4FF9-ADB8-246DF5FB171A}" type="presOf" srcId="{9755A9E5-7104-4D8E-A4E2-A6C4985B6CE8}" destId="{658F3741-D2DC-4A2B-8FCE-F0E02700D5B6}" srcOrd="0" destOrd="0" presId="urn:microsoft.com/office/officeart/2005/8/layout/hierarchy3"/>
    <dgm:cxn modelId="{DAD54DED-E8F9-458A-A409-B8EC4E057F91}" type="presOf" srcId="{0600A3A1-636F-4A58-8A26-996E999819A8}" destId="{471F0CC7-D652-46B1-AD18-2E17893F7ABF}" srcOrd="1" destOrd="0" presId="urn:microsoft.com/office/officeart/2005/8/layout/hierarchy3"/>
    <dgm:cxn modelId="{FB4C0DD0-A1DB-4E6C-92D1-5F50152D1A22}" srcId="{0600A3A1-636F-4A58-8A26-996E999819A8}" destId="{C5B47508-FC25-4155-B343-46ED5DA276BB}" srcOrd="1" destOrd="0" parTransId="{9AFA1081-BD50-4D93-9DF2-AA19A54D9205}" sibTransId="{1993A44C-82D8-47DB-BA1A-C2CC1194D919}"/>
    <dgm:cxn modelId="{9A0CB175-F696-4748-8C02-F10BF482275E}" type="presOf" srcId="{6410B957-D904-4F76-A403-3EDC5A03D02E}" destId="{F7BC47B9-33CC-4255-86E5-B9EA7438D51B}" srcOrd="0" destOrd="0" presId="urn:microsoft.com/office/officeart/2005/8/layout/hierarchy3"/>
    <dgm:cxn modelId="{E9066374-BFBA-4504-9512-EFE2C8CF05DC}" srcId="{0600A3A1-636F-4A58-8A26-996E999819A8}" destId="{209D1004-0A93-4CF3-97A9-52A41A8B322F}" srcOrd="0" destOrd="0" parTransId="{F8B38E24-A4E0-4D45-AF68-4DB77F9B1AB1}" sibTransId="{68EF360C-8CFE-46B0-8F8F-4BB3AB5F6C9C}"/>
    <dgm:cxn modelId="{DBBCA13D-ADD2-4FF8-AACE-804B4B6E7138}" type="presOf" srcId="{0BBB73A9-AAC9-4278-9BEE-D5B31AB75235}" destId="{B8BEF726-8692-4828-91CD-5B8F1C3B7B4F}" srcOrd="0" destOrd="0" presId="urn:microsoft.com/office/officeart/2005/8/layout/hierarchy3"/>
    <dgm:cxn modelId="{88EA1F20-555E-45DC-AE6A-91DACDB8498E}" type="presOf" srcId="{3DC38432-6123-47FD-8372-74564DA7EB31}" destId="{7F04B88F-18ED-4B3A-9FCD-5323E77190C4}" srcOrd="0" destOrd="0" presId="urn:microsoft.com/office/officeart/2005/8/layout/hierarchy3"/>
    <dgm:cxn modelId="{41693031-3333-42C9-BD3E-88FFDA45932F}" type="presOf" srcId="{67E0EEE9-3FBB-44F0-98F6-2DFFB2CDE3AC}" destId="{2AAB08F5-A9BD-4A64-907A-7F316A228EF9}" srcOrd="0" destOrd="0" presId="urn:microsoft.com/office/officeart/2005/8/layout/hierarchy3"/>
    <dgm:cxn modelId="{75600F71-5A66-495D-8D5A-D75778A549D8}" srcId="{CB0D1CF0-4848-4DD2-A952-EF293C7E942E}" destId="{A4449B47-E9F8-442D-962A-7699167B966C}" srcOrd="1" destOrd="0" parTransId="{2A637957-FB5B-4E0A-8376-C42060040AAD}" sibTransId="{71AB1280-6768-453F-BD2F-624EE4D71007}"/>
    <dgm:cxn modelId="{3FC1B3EA-BC2D-4108-A886-B23D04D0BF2E}" type="presOf" srcId="{A2F34445-BC29-467E-BD11-7FC5C6590007}" destId="{2E216E09-A4FE-46D8-B3BB-F37E78B8D4EF}" srcOrd="0" destOrd="0" presId="urn:microsoft.com/office/officeart/2005/8/layout/hierarchy3"/>
    <dgm:cxn modelId="{7CABA4B4-A11A-4CB2-8EEE-43741D677395}" srcId="{0600A3A1-636F-4A58-8A26-996E999819A8}" destId="{67E0EEE9-3FBB-44F0-98F6-2DFFB2CDE3AC}" srcOrd="2" destOrd="0" parTransId="{1A232815-E940-4C76-9F85-F4D8E9428F1C}" sibTransId="{2E6D3BAF-7CAE-4B0B-AF6D-C204867B0D1A}"/>
    <dgm:cxn modelId="{7EAFBB3A-9E29-4499-99E4-8A234EE171DB}" type="presOf" srcId="{2A637957-FB5B-4E0A-8376-C42060040AAD}" destId="{B4AE4EC5-329C-4C79-AD88-18BF9CCEB752}" srcOrd="0" destOrd="0" presId="urn:microsoft.com/office/officeart/2005/8/layout/hierarchy3"/>
    <dgm:cxn modelId="{D1E41E88-DE77-42F0-8494-2B6864DCC310}" srcId="{0BBB73A9-AAC9-4278-9BEE-D5B31AB75235}" destId="{3DC38432-6123-47FD-8372-74564DA7EB31}" srcOrd="0" destOrd="0" parTransId="{FB309749-90C7-4E4B-9D8D-8861B139DF9F}" sibTransId="{1ABB751F-2F15-4FF4-8AFC-1C157212CD00}"/>
    <dgm:cxn modelId="{EE1C19C1-BF23-450E-8B94-6180C5A0673A}" type="presOf" srcId="{FB309749-90C7-4E4B-9D8D-8861B139DF9F}" destId="{92C51C17-67CB-4236-AA09-E5033F6C5BEF}" srcOrd="0" destOrd="0" presId="urn:microsoft.com/office/officeart/2005/8/layout/hierarchy3"/>
    <dgm:cxn modelId="{87BF01FA-E5BE-4964-959A-55A6D79C4391}" type="presOf" srcId="{F8B38E24-A4E0-4D45-AF68-4DB77F9B1AB1}" destId="{2D662770-CFB0-47C2-9727-27E4EA4828E5}" srcOrd="0" destOrd="0" presId="urn:microsoft.com/office/officeart/2005/8/layout/hierarchy3"/>
    <dgm:cxn modelId="{A9FD7C75-E9CB-4F28-B30E-A7AFF6ED6B48}" type="presOf" srcId="{CB0D1CF0-4848-4DD2-A952-EF293C7E942E}" destId="{53030190-04B7-4E65-A631-B94182581861}" srcOrd="1" destOrd="0" presId="urn:microsoft.com/office/officeart/2005/8/layout/hierarchy3"/>
    <dgm:cxn modelId="{73C499BA-D300-45F7-9444-55902FA26006}" type="presOf" srcId="{9AFA1081-BD50-4D93-9DF2-AA19A54D9205}" destId="{4A1A3224-AEAD-4F75-8C7F-B7292D897C63}" srcOrd="0" destOrd="0" presId="urn:microsoft.com/office/officeart/2005/8/layout/hierarchy3"/>
    <dgm:cxn modelId="{9D7C8378-86E9-44A4-8DFD-E09E0278C4FD}" srcId="{9755A9E5-7104-4D8E-A4E2-A6C4985B6CE8}" destId="{0600A3A1-636F-4A58-8A26-996E999819A8}" srcOrd="2" destOrd="0" parTransId="{7B11A237-AC8F-4C0F-8041-DF2AC3651550}" sibTransId="{77739278-0502-464A-833A-F41CDEE2A3E4}"/>
    <dgm:cxn modelId="{5C0A85AA-52D9-4DB5-8E71-1CFBCD8AD8DC}" type="presOf" srcId="{65A23B30-6E8F-4DBB-8834-3EB022560E3A}" destId="{287E08EA-DD31-41DA-851F-039C66CEAD11}" srcOrd="0" destOrd="0" presId="urn:microsoft.com/office/officeart/2005/8/layout/hierarchy3"/>
    <dgm:cxn modelId="{A40F5FA9-CD05-4D35-9420-1030ED2584D9}" type="presOf" srcId="{C5B47508-FC25-4155-B343-46ED5DA276BB}" destId="{1A5088DA-0B6F-40FE-A55B-71EFD8EF80F7}" srcOrd="0" destOrd="0" presId="urn:microsoft.com/office/officeart/2005/8/layout/hierarchy3"/>
    <dgm:cxn modelId="{190C5C41-BE1A-485E-8C9E-B179C19B2FAA}" type="presOf" srcId="{C9ACF0D7-5950-4BFC-8040-94E44C0247EC}" destId="{8981BA9C-8F16-4839-A547-DEED4F8AE557}" srcOrd="0" destOrd="0" presId="urn:microsoft.com/office/officeart/2005/8/layout/hierarchy3"/>
    <dgm:cxn modelId="{1D489601-9C69-48F2-85E9-462B817193BF}" srcId="{CB0D1CF0-4848-4DD2-A952-EF293C7E942E}" destId="{65A23B30-6E8F-4DBB-8834-3EB022560E3A}" srcOrd="2" destOrd="0" parTransId="{C9ACF0D7-5950-4BFC-8040-94E44C0247EC}" sibTransId="{70BC0934-BE3B-4908-B7B2-64E17F31AD1A}"/>
    <dgm:cxn modelId="{07F54D42-6926-4042-826C-9725410E3A01}" type="presOf" srcId="{CB0D1CF0-4848-4DD2-A952-EF293C7E942E}" destId="{98658B60-6291-4ED0-B8D4-9C6D1FBFA8CF}" srcOrd="0" destOrd="0" presId="urn:microsoft.com/office/officeart/2005/8/layout/hierarchy3"/>
    <dgm:cxn modelId="{11FEF71F-D781-4866-BC4B-CA0FC3BED44A}" srcId="{0BBB73A9-AAC9-4278-9BEE-D5B31AB75235}" destId="{6410B957-D904-4F76-A403-3EDC5A03D02E}" srcOrd="1" destOrd="0" parTransId="{A2F34445-BC29-467E-BD11-7FC5C6590007}" sibTransId="{E389C773-5FBB-4D3A-9065-B0843B5C509D}"/>
    <dgm:cxn modelId="{C56F1B31-AF2C-48DD-8D93-1F87B484BA8F}" type="presOf" srcId="{0BBB73A9-AAC9-4278-9BEE-D5B31AB75235}" destId="{EFD74104-7484-4475-8E8C-8AB437964DEB}" srcOrd="1" destOrd="0" presId="urn:microsoft.com/office/officeart/2005/8/layout/hierarchy3"/>
    <dgm:cxn modelId="{F1204DC9-F7E3-40E3-8082-9ECF769136D4}" type="presOf" srcId="{0600A3A1-636F-4A58-8A26-996E999819A8}" destId="{FA444076-8519-4DF9-ABD8-08A351C0484B}" srcOrd="0" destOrd="0" presId="urn:microsoft.com/office/officeart/2005/8/layout/hierarchy3"/>
    <dgm:cxn modelId="{2A711BA2-E221-4C56-9E21-E59933D1AA49}" srcId="{CB0D1CF0-4848-4DD2-A952-EF293C7E942E}" destId="{2A4240BF-D9DB-4E78-B7BA-8810F612B398}" srcOrd="0" destOrd="0" parTransId="{9BD51471-335C-4BB0-B666-C7B576141A80}" sibTransId="{B9145F08-BDBC-4B9A-BF39-3CAC20F8BA2D}"/>
    <dgm:cxn modelId="{5E878D3B-846A-4A38-966B-34F767379CEE}" type="presOf" srcId="{1A232815-E940-4C76-9F85-F4D8E9428F1C}" destId="{24BF09A8-2C13-4F05-93C2-037C879B180C}" srcOrd="0" destOrd="0" presId="urn:microsoft.com/office/officeart/2005/8/layout/hierarchy3"/>
    <dgm:cxn modelId="{DE0875E2-5F8B-4F95-B445-1A73D5B2CAE7}" srcId="{9755A9E5-7104-4D8E-A4E2-A6C4985B6CE8}" destId="{0BBB73A9-AAC9-4278-9BEE-D5B31AB75235}" srcOrd="1" destOrd="0" parTransId="{D1A050AE-BE77-495A-B504-A5EA8B228704}" sibTransId="{59A8704D-4711-4A73-B0A8-17270F99B1CA}"/>
    <dgm:cxn modelId="{521542CD-0F60-4735-B8E3-660E2DAC9C8E}" type="presOf" srcId="{9BD51471-335C-4BB0-B666-C7B576141A80}" destId="{CB2576C0-0E85-4C85-9909-649C69817450}" srcOrd="0" destOrd="0" presId="urn:microsoft.com/office/officeart/2005/8/layout/hierarchy3"/>
    <dgm:cxn modelId="{7DADA065-9E46-4DB7-8189-2C0CAA7E447C}" srcId="{9755A9E5-7104-4D8E-A4E2-A6C4985B6CE8}" destId="{CB0D1CF0-4848-4DD2-A952-EF293C7E942E}" srcOrd="0" destOrd="0" parTransId="{012E50EC-6670-49C3-A082-12115052ABD9}" sibTransId="{408E2711-3249-4582-B221-CC591F6E251A}"/>
    <dgm:cxn modelId="{51D7764A-2789-444C-9766-A7B26E3936C2}" type="presOf" srcId="{2A4240BF-D9DB-4E78-B7BA-8810F612B398}" destId="{20B63283-9DEC-4E52-82EC-FBB2A370720B}" srcOrd="0" destOrd="0" presId="urn:microsoft.com/office/officeart/2005/8/layout/hierarchy3"/>
    <dgm:cxn modelId="{DF2544D2-96E9-4D80-9D70-6BE384B64279}" type="presOf" srcId="{209D1004-0A93-4CF3-97A9-52A41A8B322F}" destId="{42720AE2-D9AF-4589-B353-FBE936FD0A5E}" srcOrd="0" destOrd="0" presId="urn:microsoft.com/office/officeart/2005/8/layout/hierarchy3"/>
    <dgm:cxn modelId="{CFA9BDE8-F27B-441F-A562-FB53B669CC86}" type="presParOf" srcId="{658F3741-D2DC-4A2B-8FCE-F0E02700D5B6}" destId="{ADC00A48-FA2E-4992-9A1C-D2600A1ABCFA}" srcOrd="0" destOrd="0" presId="urn:microsoft.com/office/officeart/2005/8/layout/hierarchy3"/>
    <dgm:cxn modelId="{E75BDC63-7641-4596-8D7C-4A323B86E0CB}" type="presParOf" srcId="{ADC00A48-FA2E-4992-9A1C-D2600A1ABCFA}" destId="{A2F5F2E1-13AC-4965-842D-ABFEB87E80AF}" srcOrd="0" destOrd="0" presId="urn:microsoft.com/office/officeart/2005/8/layout/hierarchy3"/>
    <dgm:cxn modelId="{BEA68336-9037-4485-86E2-A43A76B81682}" type="presParOf" srcId="{A2F5F2E1-13AC-4965-842D-ABFEB87E80AF}" destId="{98658B60-6291-4ED0-B8D4-9C6D1FBFA8CF}" srcOrd="0" destOrd="0" presId="urn:microsoft.com/office/officeart/2005/8/layout/hierarchy3"/>
    <dgm:cxn modelId="{D8432916-5C87-45C1-A6A0-ADCA4262A515}" type="presParOf" srcId="{A2F5F2E1-13AC-4965-842D-ABFEB87E80AF}" destId="{53030190-04B7-4E65-A631-B94182581861}" srcOrd="1" destOrd="0" presId="urn:microsoft.com/office/officeart/2005/8/layout/hierarchy3"/>
    <dgm:cxn modelId="{9EA18DE9-6725-4010-AE65-A8C76720CC4C}" type="presParOf" srcId="{ADC00A48-FA2E-4992-9A1C-D2600A1ABCFA}" destId="{1FE6EB7F-D093-4792-8481-19A75C7CD7FE}" srcOrd="1" destOrd="0" presId="urn:microsoft.com/office/officeart/2005/8/layout/hierarchy3"/>
    <dgm:cxn modelId="{291A5A6C-69F0-41DD-8A4F-1515C7EB9955}" type="presParOf" srcId="{1FE6EB7F-D093-4792-8481-19A75C7CD7FE}" destId="{CB2576C0-0E85-4C85-9909-649C69817450}" srcOrd="0" destOrd="0" presId="urn:microsoft.com/office/officeart/2005/8/layout/hierarchy3"/>
    <dgm:cxn modelId="{9463C23D-FB0A-4EDC-895F-8906DDA75CAC}" type="presParOf" srcId="{1FE6EB7F-D093-4792-8481-19A75C7CD7FE}" destId="{20B63283-9DEC-4E52-82EC-FBB2A370720B}" srcOrd="1" destOrd="0" presId="urn:microsoft.com/office/officeart/2005/8/layout/hierarchy3"/>
    <dgm:cxn modelId="{00F31387-DBF1-4E42-9FA8-9D9861A4896C}" type="presParOf" srcId="{1FE6EB7F-D093-4792-8481-19A75C7CD7FE}" destId="{B4AE4EC5-329C-4C79-AD88-18BF9CCEB752}" srcOrd="2" destOrd="0" presId="urn:microsoft.com/office/officeart/2005/8/layout/hierarchy3"/>
    <dgm:cxn modelId="{04C58026-4207-4092-A327-3E6ECFA54841}" type="presParOf" srcId="{1FE6EB7F-D093-4792-8481-19A75C7CD7FE}" destId="{D8338597-C9C9-4CFA-81B7-DEEE9CB3AA0B}" srcOrd="3" destOrd="0" presId="urn:microsoft.com/office/officeart/2005/8/layout/hierarchy3"/>
    <dgm:cxn modelId="{F7E97A9C-1A49-4445-9045-1B04EA5DC21F}" type="presParOf" srcId="{1FE6EB7F-D093-4792-8481-19A75C7CD7FE}" destId="{8981BA9C-8F16-4839-A547-DEED4F8AE557}" srcOrd="4" destOrd="0" presId="urn:microsoft.com/office/officeart/2005/8/layout/hierarchy3"/>
    <dgm:cxn modelId="{A7154BEE-106C-4B47-9910-CF153058B771}" type="presParOf" srcId="{1FE6EB7F-D093-4792-8481-19A75C7CD7FE}" destId="{287E08EA-DD31-41DA-851F-039C66CEAD11}" srcOrd="5" destOrd="0" presId="urn:microsoft.com/office/officeart/2005/8/layout/hierarchy3"/>
    <dgm:cxn modelId="{8EE4879E-8CED-40FE-8A71-8CD487046227}" type="presParOf" srcId="{658F3741-D2DC-4A2B-8FCE-F0E02700D5B6}" destId="{F67D8F69-5A64-470C-8E3D-B57E0F74BE22}" srcOrd="1" destOrd="0" presId="urn:microsoft.com/office/officeart/2005/8/layout/hierarchy3"/>
    <dgm:cxn modelId="{E021AE94-9356-4438-8DA2-B06295FBD635}" type="presParOf" srcId="{F67D8F69-5A64-470C-8E3D-B57E0F74BE22}" destId="{C0CA8272-CF35-401D-B3F4-AD281DDF6D61}" srcOrd="0" destOrd="0" presId="urn:microsoft.com/office/officeart/2005/8/layout/hierarchy3"/>
    <dgm:cxn modelId="{51B5A20E-32D3-4EA4-AF1C-3C563A6B60A6}" type="presParOf" srcId="{C0CA8272-CF35-401D-B3F4-AD281DDF6D61}" destId="{B8BEF726-8692-4828-91CD-5B8F1C3B7B4F}" srcOrd="0" destOrd="0" presId="urn:microsoft.com/office/officeart/2005/8/layout/hierarchy3"/>
    <dgm:cxn modelId="{77E454F3-FEC3-4D77-A9FD-6E0408EEADD0}" type="presParOf" srcId="{C0CA8272-CF35-401D-B3F4-AD281DDF6D61}" destId="{EFD74104-7484-4475-8E8C-8AB437964DEB}" srcOrd="1" destOrd="0" presId="urn:microsoft.com/office/officeart/2005/8/layout/hierarchy3"/>
    <dgm:cxn modelId="{3B29B196-719C-4D78-A3D7-103F2C7EFFB7}" type="presParOf" srcId="{F67D8F69-5A64-470C-8E3D-B57E0F74BE22}" destId="{6B1E4385-BE1E-411D-9447-0D2C78DE6051}" srcOrd="1" destOrd="0" presId="urn:microsoft.com/office/officeart/2005/8/layout/hierarchy3"/>
    <dgm:cxn modelId="{E40E8447-330D-4829-89D8-F519ADCD2765}" type="presParOf" srcId="{6B1E4385-BE1E-411D-9447-0D2C78DE6051}" destId="{92C51C17-67CB-4236-AA09-E5033F6C5BEF}" srcOrd="0" destOrd="0" presId="urn:microsoft.com/office/officeart/2005/8/layout/hierarchy3"/>
    <dgm:cxn modelId="{B1AE5BE1-4F49-4CF4-A10D-61172FCB7D15}" type="presParOf" srcId="{6B1E4385-BE1E-411D-9447-0D2C78DE6051}" destId="{7F04B88F-18ED-4B3A-9FCD-5323E77190C4}" srcOrd="1" destOrd="0" presId="urn:microsoft.com/office/officeart/2005/8/layout/hierarchy3"/>
    <dgm:cxn modelId="{31D40DBA-EC5C-41AC-9854-AFDCC6AD71CC}" type="presParOf" srcId="{6B1E4385-BE1E-411D-9447-0D2C78DE6051}" destId="{2E216E09-A4FE-46D8-B3BB-F37E78B8D4EF}" srcOrd="2" destOrd="0" presId="urn:microsoft.com/office/officeart/2005/8/layout/hierarchy3"/>
    <dgm:cxn modelId="{722097BB-8EDC-42EC-8CD0-6B9C31C47A0C}" type="presParOf" srcId="{6B1E4385-BE1E-411D-9447-0D2C78DE6051}" destId="{F7BC47B9-33CC-4255-86E5-B9EA7438D51B}" srcOrd="3" destOrd="0" presId="urn:microsoft.com/office/officeart/2005/8/layout/hierarchy3"/>
    <dgm:cxn modelId="{0E674D96-9341-47F2-809F-81A6FAF2E530}" type="presParOf" srcId="{658F3741-D2DC-4A2B-8FCE-F0E02700D5B6}" destId="{212766E9-8FFA-4535-94CD-2424D5D22B69}" srcOrd="2" destOrd="0" presId="urn:microsoft.com/office/officeart/2005/8/layout/hierarchy3"/>
    <dgm:cxn modelId="{B3396A31-BECC-4DB5-ADE2-983E4AC43BF0}" type="presParOf" srcId="{212766E9-8FFA-4535-94CD-2424D5D22B69}" destId="{05F3E526-0912-464F-AC05-F77FFFB38A24}" srcOrd="0" destOrd="0" presId="urn:microsoft.com/office/officeart/2005/8/layout/hierarchy3"/>
    <dgm:cxn modelId="{9308D717-B5F0-416B-AD3B-DB642799FDAF}" type="presParOf" srcId="{05F3E526-0912-464F-AC05-F77FFFB38A24}" destId="{FA444076-8519-4DF9-ABD8-08A351C0484B}" srcOrd="0" destOrd="0" presId="urn:microsoft.com/office/officeart/2005/8/layout/hierarchy3"/>
    <dgm:cxn modelId="{8DAAEE81-4915-480A-BE43-18FE64BCE4B9}" type="presParOf" srcId="{05F3E526-0912-464F-AC05-F77FFFB38A24}" destId="{471F0CC7-D652-46B1-AD18-2E17893F7ABF}" srcOrd="1" destOrd="0" presId="urn:microsoft.com/office/officeart/2005/8/layout/hierarchy3"/>
    <dgm:cxn modelId="{3743E940-B558-4B4F-AAD1-B64D30962F28}" type="presParOf" srcId="{212766E9-8FFA-4535-94CD-2424D5D22B69}" destId="{BEF5FF60-4862-425E-AA91-5D2EFDE14AD8}" srcOrd="1" destOrd="0" presId="urn:microsoft.com/office/officeart/2005/8/layout/hierarchy3"/>
    <dgm:cxn modelId="{0663B9B5-A549-4AA4-BCC1-DB3163BF36AB}" type="presParOf" srcId="{BEF5FF60-4862-425E-AA91-5D2EFDE14AD8}" destId="{2D662770-CFB0-47C2-9727-27E4EA4828E5}" srcOrd="0" destOrd="0" presId="urn:microsoft.com/office/officeart/2005/8/layout/hierarchy3"/>
    <dgm:cxn modelId="{1DF8FF8C-E6E9-4EDF-8A77-F8D4F78F139D}" type="presParOf" srcId="{BEF5FF60-4862-425E-AA91-5D2EFDE14AD8}" destId="{42720AE2-D9AF-4589-B353-FBE936FD0A5E}" srcOrd="1" destOrd="0" presId="urn:microsoft.com/office/officeart/2005/8/layout/hierarchy3"/>
    <dgm:cxn modelId="{10D2A8C8-2E58-4801-837D-47A154D5BF8C}" type="presParOf" srcId="{BEF5FF60-4862-425E-AA91-5D2EFDE14AD8}" destId="{4A1A3224-AEAD-4F75-8C7F-B7292D897C63}" srcOrd="2" destOrd="0" presId="urn:microsoft.com/office/officeart/2005/8/layout/hierarchy3"/>
    <dgm:cxn modelId="{D0021EA4-4012-4972-ADA6-5011F1D8F018}" type="presParOf" srcId="{BEF5FF60-4862-425E-AA91-5D2EFDE14AD8}" destId="{1A5088DA-0B6F-40FE-A55B-71EFD8EF80F7}" srcOrd="3" destOrd="0" presId="urn:microsoft.com/office/officeart/2005/8/layout/hierarchy3"/>
    <dgm:cxn modelId="{7DB685EB-181F-40DA-83C8-580E57C1D4F1}" type="presParOf" srcId="{BEF5FF60-4862-425E-AA91-5D2EFDE14AD8}" destId="{24BF09A8-2C13-4F05-93C2-037C879B180C}" srcOrd="4" destOrd="0" presId="urn:microsoft.com/office/officeart/2005/8/layout/hierarchy3"/>
    <dgm:cxn modelId="{86B3D5FE-62E6-46EC-B3E8-9E696BFF42C7}" type="presParOf" srcId="{BEF5FF60-4862-425E-AA91-5D2EFDE14AD8}" destId="{2AAB08F5-A9BD-4A64-907A-7F316A228EF9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12195C-E4E0-40E8-BC9B-224CABA2C357}" type="doc">
      <dgm:prSet loTypeId="urn:microsoft.com/office/officeart/2005/8/layout/radial1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u-HU"/>
        </a:p>
      </dgm:t>
    </dgm:pt>
    <dgm:pt modelId="{D45A8837-96A2-4312-88EA-69567CEF87E1}">
      <dgm:prSet phldrT="[Szöveg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u-HU" dirty="0" err="1" smtClean="0"/>
            <a:t>Government</a:t>
          </a:r>
          <a:r>
            <a:rPr lang="hu-HU" dirty="0" smtClean="0"/>
            <a:t> </a:t>
          </a:r>
          <a:r>
            <a:rPr lang="hu-HU" dirty="0" err="1" smtClean="0"/>
            <a:t>funding</a:t>
          </a:r>
          <a:endParaRPr lang="hu-HU" dirty="0"/>
        </a:p>
      </dgm:t>
    </dgm:pt>
    <dgm:pt modelId="{4F1EED7E-F365-422E-B423-73F661CF8FCE}" type="parTrans" cxnId="{3792A6DF-9604-442F-871A-C178E3A4BDAB}">
      <dgm:prSet/>
      <dgm:spPr/>
      <dgm:t>
        <a:bodyPr/>
        <a:lstStyle/>
        <a:p>
          <a:endParaRPr lang="hu-HU"/>
        </a:p>
      </dgm:t>
    </dgm:pt>
    <dgm:pt modelId="{14126F78-8266-4575-B09E-5A45D30E9605}" type="sibTrans" cxnId="{3792A6DF-9604-442F-871A-C178E3A4BDAB}">
      <dgm:prSet/>
      <dgm:spPr/>
      <dgm:t>
        <a:bodyPr/>
        <a:lstStyle/>
        <a:p>
          <a:endParaRPr lang="hu-HU"/>
        </a:p>
      </dgm:t>
    </dgm:pt>
    <dgm:pt modelId="{18146931-FDBF-494D-A4D6-39E39CE7C946}">
      <dgm:prSet phldrT="[Szöveg]" custT="1"/>
      <dgm:spPr>
        <a:solidFill>
          <a:srgbClr val="00B0F0"/>
        </a:solidFill>
      </dgm:spPr>
      <dgm:t>
        <a:bodyPr/>
        <a:lstStyle/>
        <a:p>
          <a:r>
            <a:rPr lang="hu-HU" sz="1000" dirty="0" err="1" smtClean="0">
              <a:solidFill>
                <a:schemeClr val="tx1"/>
              </a:solidFill>
            </a:rPr>
            <a:t>Municipalities</a:t>
          </a:r>
          <a:endParaRPr lang="hu-HU" sz="1000" dirty="0">
            <a:solidFill>
              <a:schemeClr val="tx1"/>
            </a:solidFill>
          </a:endParaRPr>
        </a:p>
      </dgm:t>
    </dgm:pt>
    <dgm:pt modelId="{93142613-A30E-4776-B50C-B39609FE75A8}" type="parTrans" cxnId="{BD1001C4-F942-4708-845F-C5A9576CF28B}">
      <dgm:prSet/>
      <dgm:spPr/>
      <dgm:t>
        <a:bodyPr/>
        <a:lstStyle/>
        <a:p>
          <a:endParaRPr lang="hu-HU"/>
        </a:p>
      </dgm:t>
    </dgm:pt>
    <dgm:pt modelId="{701051FA-A5A2-4647-A539-B332CAC41DFA}" type="sibTrans" cxnId="{BD1001C4-F942-4708-845F-C5A9576CF28B}">
      <dgm:prSet/>
      <dgm:spPr/>
      <dgm:t>
        <a:bodyPr/>
        <a:lstStyle/>
        <a:p>
          <a:endParaRPr lang="hu-HU"/>
        </a:p>
      </dgm:t>
    </dgm:pt>
    <dgm:pt modelId="{92454AAF-BE4C-46D9-B187-39F775016510}">
      <dgm:prSet phldrT="[Szöveg]"/>
      <dgm:spPr>
        <a:solidFill>
          <a:srgbClr val="00B0F0"/>
        </a:solidFill>
      </dgm:spPr>
      <dgm:t>
        <a:bodyPr/>
        <a:lstStyle/>
        <a:p>
          <a:r>
            <a:rPr lang="hu-HU" dirty="0" err="1" smtClean="0">
              <a:solidFill>
                <a:schemeClr val="tx1"/>
              </a:solidFill>
            </a:rPr>
            <a:t>Private</a:t>
          </a:r>
          <a:r>
            <a:rPr lang="hu-HU" dirty="0" smtClean="0">
              <a:solidFill>
                <a:schemeClr val="tx1"/>
              </a:solidFill>
            </a:rPr>
            <a:t> </a:t>
          </a:r>
          <a:r>
            <a:rPr lang="hu-HU" dirty="0" err="1" smtClean="0">
              <a:solidFill>
                <a:schemeClr val="tx1"/>
              </a:solidFill>
            </a:rPr>
            <a:t>companies</a:t>
          </a:r>
          <a:endParaRPr lang="hu-HU" dirty="0">
            <a:solidFill>
              <a:schemeClr val="tx1"/>
            </a:solidFill>
          </a:endParaRPr>
        </a:p>
      </dgm:t>
    </dgm:pt>
    <dgm:pt modelId="{C44CF1AF-74B8-472F-A2DE-3156FAD17E03}" type="parTrans" cxnId="{A34074B3-20C4-441B-BBAC-D574D371266D}">
      <dgm:prSet/>
      <dgm:spPr/>
      <dgm:t>
        <a:bodyPr/>
        <a:lstStyle/>
        <a:p>
          <a:endParaRPr lang="hu-HU"/>
        </a:p>
      </dgm:t>
    </dgm:pt>
    <dgm:pt modelId="{A6A821FB-305A-4BF9-B71B-CFDDAF7D2CAB}" type="sibTrans" cxnId="{A34074B3-20C4-441B-BBAC-D574D371266D}">
      <dgm:prSet/>
      <dgm:spPr/>
      <dgm:t>
        <a:bodyPr/>
        <a:lstStyle/>
        <a:p>
          <a:endParaRPr lang="hu-HU"/>
        </a:p>
      </dgm:t>
    </dgm:pt>
    <dgm:pt modelId="{7D42D83C-0B3A-43D5-A24B-3728455CF845}">
      <dgm:prSet phldrT="[Szöveg]"/>
      <dgm:spPr>
        <a:solidFill>
          <a:srgbClr val="FFC000"/>
        </a:solidFill>
      </dgm:spPr>
      <dgm:t>
        <a:bodyPr/>
        <a:lstStyle/>
        <a:p>
          <a:r>
            <a:rPr lang="hu-HU" dirty="0" err="1" smtClean="0">
              <a:solidFill>
                <a:srgbClr val="FF0000"/>
              </a:solidFill>
            </a:rPr>
            <a:t>Private</a:t>
          </a:r>
          <a:r>
            <a:rPr lang="hu-HU" dirty="0" smtClean="0">
              <a:solidFill>
                <a:srgbClr val="FF0000"/>
              </a:solidFill>
            </a:rPr>
            <a:t> </a:t>
          </a:r>
          <a:r>
            <a:rPr lang="hu-HU" dirty="0" err="1" smtClean="0">
              <a:solidFill>
                <a:srgbClr val="FF0000"/>
              </a:solidFill>
            </a:rPr>
            <a:t>individuals</a:t>
          </a:r>
          <a:endParaRPr lang="hu-HU" dirty="0">
            <a:solidFill>
              <a:srgbClr val="FF0000"/>
            </a:solidFill>
          </a:endParaRPr>
        </a:p>
      </dgm:t>
    </dgm:pt>
    <dgm:pt modelId="{4EAB9D8E-1247-43B7-81D0-CBB21D2EAFE3}" type="parTrans" cxnId="{7756E692-9764-431A-95A5-441352CC83CA}">
      <dgm:prSet/>
      <dgm:spPr/>
      <dgm:t>
        <a:bodyPr/>
        <a:lstStyle/>
        <a:p>
          <a:endParaRPr lang="hu-HU"/>
        </a:p>
      </dgm:t>
    </dgm:pt>
    <dgm:pt modelId="{0B67554C-3B80-4A0B-8913-8D9642AAFC49}" type="sibTrans" cxnId="{7756E692-9764-431A-95A5-441352CC83CA}">
      <dgm:prSet/>
      <dgm:spPr/>
      <dgm:t>
        <a:bodyPr/>
        <a:lstStyle/>
        <a:p>
          <a:endParaRPr lang="hu-HU"/>
        </a:p>
      </dgm:t>
    </dgm:pt>
    <dgm:pt modelId="{A03AF1D3-26BF-45BF-A6DC-2D02404B0B33}">
      <dgm:prSet phldrT="[Szöveg]"/>
      <dgm:spPr>
        <a:solidFill>
          <a:srgbClr val="FFC000"/>
        </a:solidFill>
      </dgm:spPr>
      <dgm:t>
        <a:bodyPr/>
        <a:lstStyle/>
        <a:p>
          <a:r>
            <a:rPr lang="hu-HU" dirty="0" err="1" smtClean="0">
              <a:solidFill>
                <a:srgbClr val="FF0000"/>
              </a:solidFill>
            </a:rPr>
            <a:t>NGOs</a:t>
          </a:r>
          <a:r>
            <a:rPr lang="hu-HU" dirty="0" smtClean="0">
              <a:solidFill>
                <a:srgbClr val="FF0000"/>
              </a:solidFill>
            </a:rPr>
            <a:t>/</a:t>
          </a:r>
          <a:r>
            <a:rPr lang="hu-HU" dirty="0" err="1" smtClean="0">
              <a:solidFill>
                <a:srgbClr val="FF0000"/>
              </a:solidFill>
            </a:rPr>
            <a:t>faith</a:t>
          </a:r>
          <a:r>
            <a:rPr lang="hu-HU" dirty="0" smtClean="0">
              <a:solidFill>
                <a:srgbClr val="FF0000"/>
              </a:solidFill>
            </a:rPr>
            <a:t> </a:t>
          </a:r>
          <a:r>
            <a:rPr lang="hu-HU" dirty="0" err="1" smtClean="0">
              <a:solidFill>
                <a:srgbClr val="FF0000"/>
              </a:solidFill>
            </a:rPr>
            <a:t>based</a:t>
          </a:r>
          <a:r>
            <a:rPr lang="hu-HU" dirty="0" smtClean="0">
              <a:solidFill>
                <a:srgbClr val="FF0000"/>
              </a:solidFill>
            </a:rPr>
            <a:t> </a:t>
          </a:r>
          <a:r>
            <a:rPr lang="hu-HU" dirty="0" err="1" smtClean="0">
              <a:solidFill>
                <a:srgbClr val="FF0000"/>
              </a:solidFill>
            </a:rPr>
            <a:t>org</a:t>
          </a:r>
          <a:r>
            <a:rPr lang="hu-HU" dirty="0" smtClean="0">
              <a:solidFill>
                <a:srgbClr val="FF0000"/>
              </a:solidFill>
            </a:rPr>
            <a:t>.</a:t>
          </a:r>
          <a:endParaRPr lang="hu-HU" dirty="0">
            <a:solidFill>
              <a:srgbClr val="FF0000"/>
            </a:solidFill>
          </a:endParaRPr>
        </a:p>
      </dgm:t>
    </dgm:pt>
    <dgm:pt modelId="{DCD5343B-FA24-4531-B926-9F077FDD401F}" type="parTrans" cxnId="{D33F23AD-1679-4426-8C11-80D63E3D6930}">
      <dgm:prSet/>
      <dgm:spPr/>
      <dgm:t>
        <a:bodyPr/>
        <a:lstStyle/>
        <a:p>
          <a:endParaRPr lang="hu-HU"/>
        </a:p>
      </dgm:t>
    </dgm:pt>
    <dgm:pt modelId="{87FEB3D4-68AC-4FBD-AD92-D9F77F735FB1}" type="sibTrans" cxnId="{D33F23AD-1679-4426-8C11-80D63E3D6930}">
      <dgm:prSet/>
      <dgm:spPr/>
      <dgm:t>
        <a:bodyPr/>
        <a:lstStyle/>
        <a:p>
          <a:endParaRPr lang="hu-HU"/>
        </a:p>
      </dgm:t>
    </dgm:pt>
    <dgm:pt modelId="{543380AE-A8A1-4E8B-81AC-C84E1DFABAFD}" type="pres">
      <dgm:prSet presAssocID="{A612195C-E4E0-40E8-BC9B-224CABA2C35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2E67EB9-29EC-47AD-BB93-8CC75EAEA740}" type="pres">
      <dgm:prSet presAssocID="{D45A8837-96A2-4312-88EA-69567CEF87E1}" presName="centerShape" presStyleLbl="node0" presStyleIdx="0" presStyleCnt="1"/>
      <dgm:spPr/>
      <dgm:t>
        <a:bodyPr/>
        <a:lstStyle/>
        <a:p>
          <a:endParaRPr lang="hu-HU"/>
        </a:p>
      </dgm:t>
    </dgm:pt>
    <dgm:pt modelId="{14EC6990-EDBB-4EA6-8483-2B82F0DF157E}" type="pres">
      <dgm:prSet presAssocID="{93142613-A30E-4776-B50C-B39609FE75A8}" presName="Name9" presStyleLbl="parChTrans1D2" presStyleIdx="0" presStyleCnt="4"/>
      <dgm:spPr/>
      <dgm:t>
        <a:bodyPr/>
        <a:lstStyle/>
        <a:p>
          <a:endParaRPr lang="hu-HU"/>
        </a:p>
      </dgm:t>
    </dgm:pt>
    <dgm:pt modelId="{50B2D786-4B06-4208-9613-646D4438B885}" type="pres">
      <dgm:prSet presAssocID="{93142613-A30E-4776-B50C-B39609FE75A8}" presName="connTx" presStyleLbl="parChTrans1D2" presStyleIdx="0" presStyleCnt="4"/>
      <dgm:spPr/>
      <dgm:t>
        <a:bodyPr/>
        <a:lstStyle/>
        <a:p>
          <a:endParaRPr lang="hu-HU"/>
        </a:p>
      </dgm:t>
    </dgm:pt>
    <dgm:pt modelId="{4E5797B5-22EE-4199-A147-D5E14EB50191}" type="pres">
      <dgm:prSet presAssocID="{18146931-FDBF-494D-A4D6-39E39CE7C946}" presName="node" presStyleLbl="node1" presStyleIdx="0" presStyleCnt="4" custScaleX="141053" custScaleY="6051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EFC03B3-1A44-4D9D-AA36-E844B986743B}" type="pres">
      <dgm:prSet presAssocID="{C44CF1AF-74B8-472F-A2DE-3156FAD17E03}" presName="Name9" presStyleLbl="parChTrans1D2" presStyleIdx="1" presStyleCnt="4"/>
      <dgm:spPr/>
      <dgm:t>
        <a:bodyPr/>
        <a:lstStyle/>
        <a:p>
          <a:endParaRPr lang="hu-HU"/>
        </a:p>
      </dgm:t>
    </dgm:pt>
    <dgm:pt modelId="{81B1176A-E33C-49EC-8C7F-3E636896B83C}" type="pres">
      <dgm:prSet presAssocID="{C44CF1AF-74B8-472F-A2DE-3156FAD17E03}" presName="connTx" presStyleLbl="parChTrans1D2" presStyleIdx="1" presStyleCnt="4"/>
      <dgm:spPr/>
      <dgm:t>
        <a:bodyPr/>
        <a:lstStyle/>
        <a:p>
          <a:endParaRPr lang="hu-HU"/>
        </a:p>
      </dgm:t>
    </dgm:pt>
    <dgm:pt modelId="{22862685-905E-4D05-9CEA-012658DC362B}" type="pres">
      <dgm:prSet presAssocID="{92454AAF-BE4C-46D9-B187-39F775016510}" presName="node" presStyleLbl="node1" presStyleIdx="1" presStyleCnt="4" custScaleX="123709" custScaleY="7111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1FBF1DD-CFF7-40E7-9A83-ECEAD8F25E22}" type="pres">
      <dgm:prSet presAssocID="{4EAB9D8E-1247-43B7-81D0-CBB21D2EAFE3}" presName="Name9" presStyleLbl="parChTrans1D2" presStyleIdx="2" presStyleCnt="4"/>
      <dgm:spPr/>
      <dgm:t>
        <a:bodyPr/>
        <a:lstStyle/>
        <a:p>
          <a:endParaRPr lang="hu-HU"/>
        </a:p>
      </dgm:t>
    </dgm:pt>
    <dgm:pt modelId="{6F54148F-6F98-4846-9371-637BAC7C7F14}" type="pres">
      <dgm:prSet presAssocID="{4EAB9D8E-1247-43B7-81D0-CBB21D2EAFE3}" presName="connTx" presStyleLbl="parChTrans1D2" presStyleIdx="2" presStyleCnt="4"/>
      <dgm:spPr/>
      <dgm:t>
        <a:bodyPr/>
        <a:lstStyle/>
        <a:p>
          <a:endParaRPr lang="hu-HU"/>
        </a:p>
      </dgm:t>
    </dgm:pt>
    <dgm:pt modelId="{6C9F9B56-14DA-44E7-8249-833884EB5285}" type="pres">
      <dgm:prSet presAssocID="{7D42D83C-0B3A-43D5-A24B-3728455CF84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D1D2F8E-76D1-4847-9AFE-39167E5365B7}" type="pres">
      <dgm:prSet presAssocID="{DCD5343B-FA24-4531-B926-9F077FDD401F}" presName="Name9" presStyleLbl="parChTrans1D2" presStyleIdx="3" presStyleCnt="4"/>
      <dgm:spPr/>
      <dgm:t>
        <a:bodyPr/>
        <a:lstStyle/>
        <a:p>
          <a:endParaRPr lang="hu-HU"/>
        </a:p>
      </dgm:t>
    </dgm:pt>
    <dgm:pt modelId="{70E71388-A45D-42E6-8279-1839DC5AA279}" type="pres">
      <dgm:prSet presAssocID="{DCD5343B-FA24-4531-B926-9F077FDD401F}" presName="connTx" presStyleLbl="parChTrans1D2" presStyleIdx="3" presStyleCnt="4"/>
      <dgm:spPr/>
      <dgm:t>
        <a:bodyPr/>
        <a:lstStyle/>
        <a:p>
          <a:endParaRPr lang="hu-HU"/>
        </a:p>
      </dgm:t>
    </dgm:pt>
    <dgm:pt modelId="{5826F1BF-D905-47B1-9F89-1A290EA3CE34}" type="pres">
      <dgm:prSet presAssocID="{A03AF1D3-26BF-45BF-A6DC-2D02404B0B3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33F23AD-1679-4426-8C11-80D63E3D6930}" srcId="{D45A8837-96A2-4312-88EA-69567CEF87E1}" destId="{A03AF1D3-26BF-45BF-A6DC-2D02404B0B33}" srcOrd="3" destOrd="0" parTransId="{DCD5343B-FA24-4531-B926-9F077FDD401F}" sibTransId="{87FEB3D4-68AC-4FBD-AD92-D9F77F735FB1}"/>
    <dgm:cxn modelId="{1530A22D-697C-460B-BEB4-F0FEB43EC2C5}" type="presOf" srcId="{DCD5343B-FA24-4531-B926-9F077FDD401F}" destId="{70E71388-A45D-42E6-8279-1839DC5AA279}" srcOrd="1" destOrd="0" presId="urn:microsoft.com/office/officeart/2005/8/layout/radial1"/>
    <dgm:cxn modelId="{FF30D659-786B-4456-B73E-7606C64C600A}" type="presOf" srcId="{A03AF1D3-26BF-45BF-A6DC-2D02404B0B33}" destId="{5826F1BF-D905-47B1-9F89-1A290EA3CE34}" srcOrd="0" destOrd="0" presId="urn:microsoft.com/office/officeart/2005/8/layout/radial1"/>
    <dgm:cxn modelId="{CCB78FD1-E25F-428C-8DFF-3C221A89D0F0}" type="presOf" srcId="{93142613-A30E-4776-B50C-B39609FE75A8}" destId="{14EC6990-EDBB-4EA6-8483-2B82F0DF157E}" srcOrd="0" destOrd="0" presId="urn:microsoft.com/office/officeart/2005/8/layout/radial1"/>
    <dgm:cxn modelId="{9977FCE8-F1E8-4F4F-9386-FAC8BCA0E636}" type="presOf" srcId="{92454AAF-BE4C-46D9-B187-39F775016510}" destId="{22862685-905E-4D05-9CEA-012658DC362B}" srcOrd="0" destOrd="0" presId="urn:microsoft.com/office/officeart/2005/8/layout/radial1"/>
    <dgm:cxn modelId="{6300D36C-F56A-4829-AA3A-7B80C7D6AAC9}" type="presOf" srcId="{C44CF1AF-74B8-472F-A2DE-3156FAD17E03}" destId="{EEFC03B3-1A44-4D9D-AA36-E844B986743B}" srcOrd="0" destOrd="0" presId="urn:microsoft.com/office/officeart/2005/8/layout/radial1"/>
    <dgm:cxn modelId="{A34074B3-20C4-441B-BBAC-D574D371266D}" srcId="{D45A8837-96A2-4312-88EA-69567CEF87E1}" destId="{92454AAF-BE4C-46D9-B187-39F775016510}" srcOrd="1" destOrd="0" parTransId="{C44CF1AF-74B8-472F-A2DE-3156FAD17E03}" sibTransId="{A6A821FB-305A-4BF9-B71B-CFDDAF7D2CAB}"/>
    <dgm:cxn modelId="{B85BED09-DE2A-44FC-A381-770814BCE2D2}" type="presOf" srcId="{DCD5343B-FA24-4531-B926-9F077FDD401F}" destId="{9D1D2F8E-76D1-4847-9AFE-39167E5365B7}" srcOrd="0" destOrd="0" presId="urn:microsoft.com/office/officeart/2005/8/layout/radial1"/>
    <dgm:cxn modelId="{7A0D8203-2552-4BE2-89BB-D657063B0118}" type="presOf" srcId="{18146931-FDBF-494D-A4D6-39E39CE7C946}" destId="{4E5797B5-22EE-4199-A147-D5E14EB50191}" srcOrd="0" destOrd="0" presId="urn:microsoft.com/office/officeart/2005/8/layout/radial1"/>
    <dgm:cxn modelId="{AAFD9166-ED9B-4A8F-BDB3-D2F505AF1F41}" type="presOf" srcId="{4EAB9D8E-1247-43B7-81D0-CBB21D2EAFE3}" destId="{B1FBF1DD-CFF7-40E7-9A83-ECEAD8F25E22}" srcOrd="0" destOrd="0" presId="urn:microsoft.com/office/officeart/2005/8/layout/radial1"/>
    <dgm:cxn modelId="{7756E692-9764-431A-95A5-441352CC83CA}" srcId="{D45A8837-96A2-4312-88EA-69567CEF87E1}" destId="{7D42D83C-0B3A-43D5-A24B-3728455CF845}" srcOrd="2" destOrd="0" parTransId="{4EAB9D8E-1247-43B7-81D0-CBB21D2EAFE3}" sibTransId="{0B67554C-3B80-4A0B-8913-8D9642AAFC49}"/>
    <dgm:cxn modelId="{DAFDBA64-BC53-4266-A54E-CA7B035BAC65}" type="presOf" srcId="{93142613-A30E-4776-B50C-B39609FE75A8}" destId="{50B2D786-4B06-4208-9613-646D4438B885}" srcOrd="1" destOrd="0" presId="urn:microsoft.com/office/officeart/2005/8/layout/radial1"/>
    <dgm:cxn modelId="{7005E4F5-2574-466C-95B9-41EED9F1132F}" type="presOf" srcId="{A612195C-E4E0-40E8-BC9B-224CABA2C357}" destId="{543380AE-A8A1-4E8B-81AC-C84E1DFABAFD}" srcOrd="0" destOrd="0" presId="urn:microsoft.com/office/officeart/2005/8/layout/radial1"/>
    <dgm:cxn modelId="{0366ADD1-03F2-407A-A574-33602E395CCD}" type="presOf" srcId="{7D42D83C-0B3A-43D5-A24B-3728455CF845}" destId="{6C9F9B56-14DA-44E7-8249-833884EB5285}" srcOrd="0" destOrd="0" presId="urn:microsoft.com/office/officeart/2005/8/layout/radial1"/>
    <dgm:cxn modelId="{12CFF183-42AE-4613-8A60-5CBD20D84A88}" type="presOf" srcId="{C44CF1AF-74B8-472F-A2DE-3156FAD17E03}" destId="{81B1176A-E33C-49EC-8C7F-3E636896B83C}" srcOrd="1" destOrd="0" presId="urn:microsoft.com/office/officeart/2005/8/layout/radial1"/>
    <dgm:cxn modelId="{5D3893F4-7C4F-4B16-9BFD-29536CDE24BB}" type="presOf" srcId="{D45A8837-96A2-4312-88EA-69567CEF87E1}" destId="{02E67EB9-29EC-47AD-BB93-8CC75EAEA740}" srcOrd="0" destOrd="0" presId="urn:microsoft.com/office/officeart/2005/8/layout/radial1"/>
    <dgm:cxn modelId="{3792A6DF-9604-442F-871A-C178E3A4BDAB}" srcId="{A612195C-E4E0-40E8-BC9B-224CABA2C357}" destId="{D45A8837-96A2-4312-88EA-69567CEF87E1}" srcOrd="0" destOrd="0" parTransId="{4F1EED7E-F365-422E-B423-73F661CF8FCE}" sibTransId="{14126F78-8266-4575-B09E-5A45D30E9605}"/>
    <dgm:cxn modelId="{BD1001C4-F942-4708-845F-C5A9576CF28B}" srcId="{D45A8837-96A2-4312-88EA-69567CEF87E1}" destId="{18146931-FDBF-494D-A4D6-39E39CE7C946}" srcOrd="0" destOrd="0" parTransId="{93142613-A30E-4776-B50C-B39609FE75A8}" sibTransId="{701051FA-A5A2-4647-A539-B332CAC41DFA}"/>
    <dgm:cxn modelId="{D7C20227-00AE-4DB5-AC35-B8CDD679D724}" type="presOf" srcId="{4EAB9D8E-1247-43B7-81D0-CBB21D2EAFE3}" destId="{6F54148F-6F98-4846-9371-637BAC7C7F14}" srcOrd="1" destOrd="0" presId="urn:microsoft.com/office/officeart/2005/8/layout/radial1"/>
    <dgm:cxn modelId="{EAED980C-1823-40B2-B5EA-B2BAFBA28D7C}" type="presParOf" srcId="{543380AE-A8A1-4E8B-81AC-C84E1DFABAFD}" destId="{02E67EB9-29EC-47AD-BB93-8CC75EAEA740}" srcOrd="0" destOrd="0" presId="urn:microsoft.com/office/officeart/2005/8/layout/radial1"/>
    <dgm:cxn modelId="{0552F68E-BB9A-4B9F-ABF7-F9CDCC8393E2}" type="presParOf" srcId="{543380AE-A8A1-4E8B-81AC-C84E1DFABAFD}" destId="{14EC6990-EDBB-4EA6-8483-2B82F0DF157E}" srcOrd="1" destOrd="0" presId="urn:microsoft.com/office/officeart/2005/8/layout/radial1"/>
    <dgm:cxn modelId="{06E05EDC-CE6C-4B58-AC24-FAA8BCB70135}" type="presParOf" srcId="{14EC6990-EDBB-4EA6-8483-2B82F0DF157E}" destId="{50B2D786-4B06-4208-9613-646D4438B885}" srcOrd="0" destOrd="0" presId="urn:microsoft.com/office/officeart/2005/8/layout/radial1"/>
    <dgm:cxn modelId="{4FAF3846-1A5B-41E2-90FC-2DB7AB499D46}" type="presParOf" srcId="{543380AE-A8A1-4E8B-81AC-C84E1DFABAFD}" destId="{4E5797B5-22EE-4199-A147-D5E14EB50191}" srcOrd="2" destOrd="0" presId="urn:microsoft.com/office/officeart/2005/8/layout/radial1"/>
    <dgm:cxn modelId="{ECAEBA31-F7B1-4156-96F3-0195F526B5D6}" type="presParOf" srcId="{543380AE-A8A1-4E8B-81AC-C84E1DFABAFD}" destId="{EEFC03B3-1A44-4D9D-AA36-E844B986743B}" srcOrd="3" destOrd="0" presId="urn:microsoft.com/office/officeart/2005/8/layout/radial1"/>
    <dgm:cxn modelId="{96C5C950-6381-4765-B75F-B86016893FFB}" type="presParOf" srcId="{EEFC03B3-1A44-4D9D-AA36-E844B986743B}" destId="{81B1176A-E33C-49EC-8C7F-3E636896B83C}" srcOrd="0" destOrd="0" presId="urn:microsoft.com/office/officeart/2005/8/layout/radial1"/>
    <dgm:cxn modelId="{8EF16416-AF24-4A44-B437-04C1BF5CED8C}" type="presParOf" srcId="{543380AE-A8A1-4E8B-81AC-C84E1DFABAFD}" destId="{22862685-905E-4D05-9CEA-012658DC362B}" srcOrd="4" destOrd="0" presId="urn:microsoft.com/office/officeart/2005/8/layout/radial1"/>
    <dgm:cxn modelId="{0E328286-00D1-4B30-879F-8F4753E4EA0C}" type="presParOf" srcId="{543380AE-A8A1-4E8B-81AC-C84E1DFABAFD}" destId="{B1FBF1DD-CFF7-40E7-9A83-ECEAD8F25E22}" srcOrd="5" destOrd="0" presId="urn:microsoft.com/office/officeart/2005/8/layout/radial1"/>
    <dgm:cxn modelId="{7886E674-94E3-4392-90FE-768711CE96C9}" type="presParOf" srcId="{B1FBF1DD-CFF7-40E7-9A83-ECEAD8F25E22}" destId="{6F54148F-6F98-4846-9371-637BAC7C7F14}" srcOrd="0" destOrd="0" presId="urn:microsoft.com/office/officeart/2005/8/layout/radial1"/>
    <dgm:cxn modelId="{FB03CBD8-679A-412D-9251-BCD1C5E9FFB1}" type="presParOf" srcId="{543380AE-A8A1-4E8B-81AC-C84E1DFABAFD}" destId="{6C9F9B56-14DA-44E7-8249-833884EB5285}" srcOrd="6" destOrd="0" presId="urn:microsoft.com/office/officeart/2005/8/layout/radial1"/>
    <dgm:cxn modelId="{9CE9DDC8-9462-4307-A199-14ABD9B69B74}" type="presParOf" srcId="{543380AE-A8A1-4E8B-81AC-C84E1DFABAFD}" destId="{9D1D2F8E-76D1-4847-9AFE-39167E5365B7}" srcOrd="7" destOrd="0" presId="urn:microsoft.com/office/officeart/2005/8/layout/radial1"/>
    <dgm:cxn modelId="{036CDF84-2A8A-4C04-9C63-600CCA5E871D}" type="presParOf" srcId="{9D1D2F8E-76D1-4847-9AFE-39167E5365B7}" destId="{70E71388-A45D-42E6-8279-1839DC5AA279}" srcOrd="0" destOrd="0" presId="urn:microsoft.com/office/officeart/2005/8/layout/radial1"/>
    <dgm:cxn modelId="{A164015A-985F-4B9F-9E01-1687998BF53D}" type="presParOf" srcId="{543380AE-A8A1-4E8B-81AC-C84E1DFABAFD}" destId="{5826F1BF-D905-47B1-9F89-1A290EA3CE34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B63EDF-6410-47B8-BEA4-34CD91F69F05}" type="doc">
      <dgm:prSet loTypeId="urn:microsoft.com/office/officeart/2005/8/layout/pyramid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u-HU"/>
        </a:p>
      </dgm:t>
    </dgm:pt>
    <dgm:pt modelId="{84D55B7C-1491-42DB-B335-7FECF2B7FEEA}">
      <dgm:prSet phldrT="[Szöveg]" custT="1"/>
      <dgm:spPr>
        <a:solidFill>
          <a:srgbClr val="0070C0"/>
        </a:solidFill>
      </dgm:spPr>
      <dgm:t>
        <a:bodyPr/>
        <a:lstStyle/>
        <a:p>
          <a:r>
            <a:rPr lang="en-GB" sz="1100" noProof="0" dirty="0" smtClean="0"/>
            <a:t>Landlord based models</a:t>
          </a:r>
          <a:endParaRPr lang="en-GB" sz="1100" noProof="0" dirty="0"/>
        </a:p>
      </dgm:t>
    </dgm:pt>
    <dgm:pt modelId="{1BA51F8D-A793-43BE-8649-08C4CED8172A}" type="parTrans" cxnId="{66DCD8BE-A263-4756-A5C8-A977A696C716}">
      <dgm:prSet/>
      <dgm:spPr/>
      <dgm:t>
        <a:bodyPr/>
        <a:lstStyle/>
        <a:p>
          <a:endParaRPr lang="hu-HU"/>
        </a:p>
      </dgm:t>
    </dgm:pt>
    <dgm:pt modelId="{A4AD967B-65CB-4AA3-AA34-46544C4C95A2}" type="sibTrans" cxnId="{66DCD8BE-A263-4756-A5C8-A977A696C716}">
      <dgm:prSet/>
      <dgm:spPr/>
      <dgm:t>
        <a:bodyPr/>
        <a:lstStyle/>
        <a:p>
          <a:endParaRPr lang="hu-HU"/>
        </a:p>
      </dgm:t>
    </dgm:pt>
    <dgm:pt modelId="{50700B87-E3CD-493F-B5CC-083A4C0C13E0}">
      <dgm:prSet phldrT="[Szöveg]" custT="1"/>
      <dgm:spPr>
        <a:solidFill>
          <a:srgbClr val="96699B"/>
        </a:solidFill>
      </dgm:spPr>
      <dgm:t>
        <a:bodyPr/>
        <a:lstStyle/>
        <a:p>
          <a:r>
            <a:rPr lang="en-GB" sz="1050" noProof="0" dirty="0" smtClean="0"/>
            <a:t>Tenant based models</a:t>
          </a:r>
          <a:endParaRPr lang="en-GB" sz="1050" noProof="0" dirty="0"/>
        </a:p>
      </dgm:t>
    </dgm:pt>
    <dgm:pt modelId="{69030897-1069-4E92-A7DF-6124A8D84181}" type="parTrans" cxnId="{709CDA80-F527-414C-B6A4-C7221E8696FA}">
      <dgm:prSet/>
      <dgm:spPr/>
      <dgm:t>
        <a:bodyPr/>
        <a:lstStyle/>
        <a:p>
          <a:endParaRPr lang="hu-HU"/>
        </a:p>
      </dgm:t>
    </dgm:pt>
    <dgm:pt modelId="{8DBF2D57-CAF8-4CA2-9E21-5FCD04D9A5D1}" type="sibTrans" cxnId="{709CDA80-F527-414C-B6A4-C7221E8696FA}">
      <dgm:prSet/>
      <dgm:spPr/>
      <dgm:t>
        <a:bodyPr/>
        <a:lstStyle/>
        <a:p>
          <a:endParaRPr lang="hu-HU"/>
        </a:p>
      </dgm:t>
    </dgm:pt>
    <dgm:pt modelId="{1E705E93-FFDE-4CBD-9858-3BBBD225E012}">
      <dgm:prSet phldrT="[Szöveg]"/>
      <dgm:spPr>
        <a:solidFill>
          <a:srgbClr val="FFC000"/>
        </a:solidFill>
      </dgm:spPr>
      <dgm:t>
        <a:bodyPr/>
        <a:lstStyle/>
        <a:p>
          <a:r>
            <a:rPr lang="hu-HU" dirty="0">
              <a:solidFill>
                <a:schemeClr val="tx1"/>
              </a:solidFill>
            </a:rPr>
            <a:t>LONG-TERM RENTAL HOUSING MODELS</a:t>
          </a:r>
        </a:p>
      </dgm:t>
    </dgm:pt>
    <dgm:pt modelId="{4C644F66-46C0-42D4-8D3F-9A5A7A1CE43A}" type="parTrans" cxnId="{33A3E9F6-A1F0-47E4-AE2A-ED58E3A2792E}">
      <dgm:prSet/>
      <dgm:spPr/>
      <dgm:t>
        <a:bodyPr/>
        <a:lstStyle/>
        <a:p>
          <a:endParaRPr lang="hu-HU"/>
        </a:p>
      </dgm:t>
    </dgm:pt>
    <dgm:pt modelId="{56EBF571-0F66-4239-A519-A3B37FF84DB1}" type="sibTrans" cxnId="{33A3E9F6-A1F0-47E4-AE2A-ED58E3A2792E}">
      <dgm:prSet/>
      <dgm:spPr/>
      <dgm:t>
        <a:bodyPr/>
        <a:lstStyle/>
        <a:p>
          <a:endParaRPr lang="hu-HU"/>
        </a:p>
      </dgm:t>
    </dgm:pt>
    <dgm:pt modelId="{2976A102-4D7B-42F7-85AA-5C0A2120CB26}">
      <dgm:prSet phldrT="[Szöveg]" custT="1"/>
      <dgm:spPr/>
      <dgm:t>
        <a:bodyPr/>
        <a:lstStyle/>
        <a:p>
          <a:r>
            <a:rPr lang="en-GB" sz="1050" noProof="0" dirty="0" smtClean="0"/>
            <a:t>Intermediary based models</a:t>
          </a:r>
          <a:endParaRPr lang="en-GB" sz="1050" noProof="0" dirty="0"/>
        </a:p>
      </dgm:t>
    </dgm:pt>
    <dgm:pt modelId="{479DB315-7805-4F77-973A-06AAD3B1B09D}" type="parTrans" cxnId="{ABD7A523-4FFA-401A-8C68-5C4B75D9900A}">
      <dgm:prSet/>
      <dgm:spPr/>
      <dgm:t>
        <a:bodyPr/>
        <a:lstStyle/>
        <a:p>
          <a:endParaRPr lang="hu-HU"/>
        </a:p>
      </dgm:t>
    </dgm:pt>
    <dgm:pt modelId="{060176C9-6B52-473E-9D74-FE688B4927FD}" type="sibTrans" cxnId="{ABD7A523-4FFA-401A-8C68-5C4B75D9900A}">
      <dgm:prSet/>
      <dgm:spPr/>
      <dgm:t>
        <a:bodyPr/>
        <a:lstStyle/>
        <a:p>
          <a:endParaRPr lang="hu-HU"/>
        </a:p>
      </dgm:t>
    </dgm:pt>
    <dgm:pt modelId="{F9CB8F10-4D11-4FD4-8408-934A838DE8A4}" type="pres">
      <dgm:prSet presAssocID="{6FB63EDF-6410-47B8-BEA4-34CD91F69F05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DB555F0A-4DDD-45EA-A679-7F49C724F124}" type="pres">
      <dgm:prSet presAssocID="{6FB63EDF-6410-47B8-BEA4-34CD91F69F05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7FD898B-60CF-4356-BE27-EA8612A9260E}" type="pres">
      <dgm:prSet presAssocID="{6FB63EDF-6410-47B8-BEA4-34CD91F69F05}" presName="triangle2" presStyleLbl="node1" presStyleIdx="1" presStyleCnt="4" custLinFactNeighborY="157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48FEEA6-7791-46CA-8B2E-BE9C2F89E6D9}" type="pres">
      <dgm:prSet presAssocID="{6FB63EDF-6410-47B8-BEA4-34CD91F69F05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2709F7F-4D38-4A92-BA85-C3F63BEEC2FC}" type="pres">
      <dgm:prSet presAssocID="{6FB63EDF-6410-47B8-BEA4-34CD91F69F05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33A3E9F6-A1F0-47E4-AE2A-ED58E3A2792E}" srcId="{6FB63EDF-6410-47B8-BEA4-34CD91F69F05}" destId="{1E705E93-FFDE-4CBD-9858-3BBBD225E012}" srcOrd="2" destOrd="0" parTransId="{4C644F66-46C0-42D4-8D3F-9A5A7A1CE43A}" sibTransId="{56EBF571-0F66-4239-A519-A3B37FF84DB1}"/>
    <dgm:cxn modelId="{ABD7A523-4FFA-401A-8C68-5C4B75D9900A}" srcId="{6FB63EDF-6410-47B8-BEA4-34CD91F69F05}" destId="{2976A102-4D7B-42F7-85AA-5C0A2120CB26}" srcOrd="3" destOrd="0" parTransId="{479DB315-7805-4F77-973A-06AAD3B1B09D}" sibTransId="{060176C9-6B52-473E-9D74-FE688B4927FD}"/>
    <dgm:cxn modelId="{DBF8B81E-193E-4511-AF3E-05CB66D33C52}" type="presOf" srcId="{50700B87-E3CD-493F-B5CC-083A4C0C13E0}" destId="{17FD898B-60CF-4356-BE27-EA8612A9260E}" srcOrd="0" destOrd="0" presId="urn:microsoft.com/office/officeart/2005/8/layout/pyramid4"/>
    <dgm:cxn modelId="{C929C12A-0FFF-473C-9667-DA278DA1B1E1}" type="presOf" srcId="{84D55B7C-1491-42DB-B335-7FECF2B7FEEA}" destId="{DB555F0A-4DDD-45EA-A679-7F49C724F124}" srcOrd="0" destOrd="0" presId="urn:microsoft.com/office/officeart/2005/8/layout/pyramid4"/>
    <dgm:cxn modelId="{20180835-134B-46F2-B1B9-D28C7DA37254}" type="presOf" srcId="{2976A102-4D7B-42F7-85AA-5C0A2120CB26}" destId="{72709F7F-4D38-4A92-BA85-C3F63BEEC2FC}" srcOrd="0" destOrd="0" presId="urn:microsoft.com/office/officeart/2005/8/layout/pyramid4"/>
    <dgm:cxn modelId="{66DCD8BE-A263-4756-A5C8-A977A696C716}" srcId="{6FB63EDF-6410-47B8-BEA4-34CD91F69F05}" destId="{84D55B7C-1491-42DB-B335-7FECF2B7FEEA}" srcOrd="0" destOrd="0" parTransId="{1BA51F8D-A793-43BE-8649-08C4CED8172A}" sibTransId="{A4AD967B-65CB-4AA3-AA34-46544C4C95A2}"/>
    <dgm:cxn modelId="{FD6F3E70-BC47-4686-A976-CA620C2E8FD4}" type="presOf" srcId="{6FB63EDF-6410-47B8-BEA4-34CD91F69F05}" destId="{F9CB8F10-4D11-4FD4-8408-934A838DE8A4}" srcOrd="0" destOrd="0" presId="urn:microsoft.com/office/officeart/2005/8/layout/pyramid4"/>
    <dgm:cxn modelId="{709CDA80-F527-414C-B6A4-C7221E8696FA}" srcId="{6FB63EDF-6410-47B8-BEA4-34CD91F69F05}" destId="{50700B87-E3CD-493F-B5CC-083A4C0C13E0}" srcOrd="1" destOrd="0" parTransId="{69030897-1069-4E92-A7DF-6124A8D84181}" sibTransId="{8DBF2D57-CAF8-4CA2-9E21-5FCD04D9A5D1}"/>
    <dgm:cxn modelId="{EC725892-D04B-41DE-90BF-D9EBF8496FC1}" type="presOf" srcId="{1E705E93-FFDE-4CBD-9858-3BBBD225E012}" destId="{748FEEA6-7791-46CA-8B2E-BE9C2F89E6D9}" srcOrd="0" destOrd="0" presId="urn:microsoft.com/office/officeart/2005/8/layout/pyramid4"/>
    <dgm:cxn modelId="{A95E88FE-F8B0-4D08-9928-B594A13BC061}" type="presParOf" srcId="{F9CB8F10-4D11-4FD4-8408-934A838DE8A4}" destId="{DB555F0A-4DDD-45EA-A679-7F49C724F124}" srcOrd="0" destOrd="0" presId="urn:microsoft.com/office/officeart/2005/8/layout/pyramid4"/>
    <dgm:cxn modelId="{3AF5D026-038E-49F5-A4D8-B2816F773CCF}" type="presParOf" srcId="{F9CB8F10-4D11-4FD4-8408-934A838DE8A4}" destId="{17FD898B-60CF-4356-BE27-EA8612A9260E}" srcOrd="1" destOrd="0" presId="urn:microsoft.com/office/officeart/2005/8/layout/pyramid4"/>
    <dgm:cxn modelId="{B13964EA-A020-4F0A-9F81-061585A6C585}" type="presParOf" srcId="{F9CB8F10-4D11-4FD4-8408-934A838DE8A4}" destId="{748FEEA6-7791-46CA-8B2E-BE9C2F89E6D9}" srcOrd="2" destOrd="0" presId="urn:microsoft.com/office/officeart/2005/8/layout/pyramid4"/>
    <dgm:cxn modelId="{F2532FC6-205D-4287-BCB3-7ED61643CBEE}" type="presParOf" srcId="{F9CB8F10-4D11-4FD4-8408-934A838DE8A4}" destId="{72709F7F-4D38-4A92-BA85-C3F63BEEC2FC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58B60-6291-4ED0-B8D4-9C6D1FBFA8CF}">
      <dsp:nvSpPr>
        <dsp:cNvPr id="0" name=""/>
        <dsp:cNvSpPr/>
      </dsp:nvSpPr>
      <dsp:spPr>
        <a:xfrm>
          <a:off x="666280" y="549"/>
          <a:ext cx="1973195" cy="98659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/>
            <a:t>ad </a:t>
          </a:r>
          <a:r>
            <a:rPr lang="en-GB" sz="1800" kern="1200" noProof="0" dirty="0" smtClean="0"/>
            <a:t>hoc solutions</a:t>
          </a:r>
          <a:endParaRPr lang="en-GB" sz="1800" kern="1200" noProof="0" dirty="0"/>
        </a:p>
      </dsp:txBody>
      <dsp:txXfrm>
        <a:off x="695176" y="29445"/>
        <a:ext cx="1915403" cy="928805"/>
      </dsp:txXfrm>
    </dsp:sp>
    <dsp:sp modelId="{CB2576C0-0E85-4C85-9909-649C69817450}">
      <dsp:nvSpPr>
        <dsp:cNvPr id="0" name=""/>
        <dsp:cNvSpPr/>
      </dsp:nvSpPr>
      <dsp:spPr>
        <a:xfrm>
          <a:off x="863599" y="987147"/>
          <a:ext cx="197319" cy="741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1664"/>
              </a:lnTo>
              <a:lnTo>
                <a:pt x="197319" y="741664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B63283-9DEC-4E52-82EC-FBB2A370720B}">
      <dsp:nvSpPr>
        <dsp:cNvPr id="0" name=""/>
        <dsp:cNvSpPr/>
      </dsp:nvSpPr>
      <dsp:spPr>
        <a:xfrm>
          <a:off x="1060919" y="1235513"/>
          <a:ext cx="1578556" cy="986597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emergency housing</a:t>
          </a:r>
          <a:endParaRPr lang="en-GB" sz="1400" kern="1200" noProof="0" dirty="0"/>
        </a:p>
      </dsp:txBody>
      <dsp:txXfrm>
        <a:off x="1089815" y="1264409"/>
        <a:ext cx="1520764" cy="928805"/>
      </dsp:txXfrm>
    </dsp:sp>
    <dsp:sp modelId="{B4AE4EC5-329C-4C79-AD88-18BF9CCEB752}">
      <dsp:nvSpPr>
        <dsp:cNvPr id="0" name=""/>
        <dsp:cNvSpPr/>
      </dsp:nvSpPr>
      <dsp:spPr>
        <a:xfrm>
          <a:off x="863599" y="987147"/>
          <a:ext cx="197319" cy="1974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4911"/>
              </a:lnTo>
              <a:lnTo>
                <a:pt x="197319" y="1974911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338597-C9C9-4CFA-81B7-DEEE9CB3AA0B}">
      <dsp:nvSpPr>
        <dsp:cNvPr id="0" name=""/>
        <dsp:cNvSpPr/>
      </dsp:nvSpPr>
      <dsp:spPr>
        <a:xfrm>
          <a:off x="1060919" y="2468760"/>
          <a:ext cx="1578556" cy="986597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19050" cap="rnd" cmpd="sng" algn="ctr">
          <a:solidFill>
            <a:schemeClr val="accent4">
              <a:hueOff val="-130262"/>
              <a:satOff val="-658"/>
              <a:lumOff val="-9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collective sites</a:t>
          </a:r>
          <a:endParaRPr lang="en-GB" sz="1400" kern="1200" noProof="0" dirty="0"/>
        </a:p>
      </dsp:txBody>
      <dsp:txXfrm>
        <a:off x="1089815" y="2497656"/>
        <a:ext cx="1520764" cy="928805"/>
      </dsp:txXfrm>
    </dsp:sp>
    <dsp:sp modelId="{8981BA9C-8F16-4839-A547-DEED4F8AE557}">
      <dsp:nvSpPr>
        <dsp:cNvPr id="0" name=""/>
        <dsp:cNvSpPr/>
      </dsp:nvSpPr>
      <dsp:spPr>
        <a:xfrm>
          <a:off x="863599" y="987147"/>
          <a:ext cx="197319" cy="3208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8159"/>
              </a:lnTo>
              <a:lnTo>
                <a:pt x="197319" y="3208159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7E08EA-DD31-41DA-851F-039C66CEAD11}">
      <dsp:nvSpPr>
        <dsp:cNvPr id="0" name=""/>
        <dsp:cNvSpPr/>
      </dsp:nvSpPr>
      <dsp:spPr>
        <a:xfrm>
          <a:off x="1060919" y="3702007"/>
          <a:ext cx="1578556" cy="986597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19050" cap="rnd" cmpd="sng" algn="ctr">
          <a:solidFill>
            <a:schemeClr val="accent4">
              <a:hueOff val="-260524"/>
              <a:satOff val="-1316"/>
              <a:lumOff val="-18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solidarity solutions</a:t>
          </a:r>
          <a:endParaRPr lang="en-GB" sz="1400" kern="1200" noProof="0" dirty="0"/>
        </a:p>
      </dsp:txBody>
      <dsp:txXfrm>
        <a:off x="1089815" y="3730903"/>
        <a:ext cx="1520764" cy="928805"/>
      </dsp:txXfrm>
    </dsp:sp>
    <dsp:sp modelId="{B8BEF726-8692-4828-91CD-5B8F1C3B7B4F}">
      <dsp:nvSpPr>
        <dsp:cNvPr id="0" name=""/>
        <dsp:cNvSpPr/>
      </dsp:nvSpPr>
      <dsp:spPr>
        <a:xfrm>
          <a:off x="6246772" y="224"/>
          <a:ext cx="1973195" cy="986597"/>
        </a:xfrm>
        <a:prstGeom prst="roundRect">
          <a:avLst>
            <a:gd name="adj" fmla="val 10000"/>
          </a:avLst>
        </a:prstGeom>
        <a:solidFill>
          <a:schemeClr val="accent4">
            <a:hueOff val="-455917"/>
            <a:satOff val="-2303"/>
            <a:lumOff val="-323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/>
            <a:t>long term solutions</a:t>
          </a:r>
          <a:endParaRPr lang="en-GB" sz="1800" kern="1200" noProof="0" dirty="0"/>
        </a:p>
      </dsp:txBody>
      <dsp:txXfrm>
        <a:off x="6275668" y="29120"/>
        <a:ext cx="1915403" cy="928805"/>
      </dsp:txXfrm>
    </dsp:sp>
    <dsp:sp modelId="{92C51C17-67CB-4236-AA09-E5033F6C5BEF}">
      <dsp:nvSpPr>
        <dsp:cNvPr id="0" name=""/>
        <dsp:cNvSpPr/>
      </dsp:nvSpPr>
      <dsp:spPr>
        <a:xfrm>
          <a:off x="6444092" y="986821"/>
          <a:ext cx="197323" cy="739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9948"/>
              </a:lnTo>
              <a:lnTo>
                <a:pt x="197323" y="7399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04B88F-18ED-4B3A-9FCD-5323E77190C4}">
      <dsp:nvSpPr>
        <dsp:cNvPr id="0" name=""/>
        <dsp:cNvSpPr/>
      </dsp:nvSpPr>
      <dsp:spPr>
        <a:xfrm>
          <a:off x="6641415" y="1233471"/>
          <a:ext cx="1578556" cy="986597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19050" cap="rnd" cmpd="sng" algn="ctr">
          <a:solidFill>
            <a:schemeClr val="accent4">
              <a:hueOff val="-390786"/>
              <a:satOff val="-1974"/>
              <a:lumOff val="-27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rental programs for the private and NGO sector</a:t>
          </a:r>
          <a:endParaRPr lang="en-GB" sz="1400" kern="1200" noProof="0" dirty="0"/>
        </a:p>
      </dsp:txBody>
      <dsp:txXfrm>
        <a:off x="6670311" y="1262367"/>
        <a:ext cx="1520764" cy="928805"/>
      </dsp:txXfrm>
    </dsp:sp>
    <dsp:sp modelId="{2E216E09-A4FE-46D8-B3BB-F37E78B8D4EF}">
      <dsp:nvSpPr>
        <dsp:cNvPr id="0" name=""/>
        <dsp:cNvSpPr/>
      </dsp:nvSpPr>
      <dsp:spPr>
        <a:xfrm>
          <a:off x="6444092" y="986821"/>
          <a:ext cx="197323" cy="1973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3195"/>
              </a:lnTo>
              <a:lnTo>
                <a:pt x="197323" y="1973195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BC47B9-33CC-4255-86E5-B9EA7438D51B}">
      <dsp:nvSpPr>
        <dsp:cNvPr id="0" name=""/>
        <dsp:cNvSpPr/>
      </dsp:nvSpPr>
      <dsp:spPr>
        <a:xfrm>
          <a:off x="6641415" y="2466718"/>
          <a:ext cx="1578556" cy="986597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19050" cap="rnd" cmpd="sng" algn="ctr">
          <a:solidFill>
            <a:schemeClr val="accent4">
              <a:hueOff val="-521048"/>
              <a:satOff val="-2631"/>
              <a:lumOff val="-36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supply side subsidies for public bodies</a:t>
          </a:r>
          <a:endParaRPr lang="en-GB" sz="1400" kern="1200" noProof="0" dirty="0"/>
        </a:p>
      </dsp:txBody>
      <dsp:txXfrm>
        <a:off x="6670311" y="2495614"/>
        <a:ext cx="1520764" cy="928805"/>
      </dsp:txXfrm>
    </dsp:sp>
    <dsp:sp modelId="{FA444076-8519-4DF9-ABD8-08A351C0484B}">
      <dsp:nvSpPr>
        <dsp:cNvPr id="0" name=""/>
        <dsp:cNvSpPr/>
      </dsp:nvSpPr>
      <dsp:spPr>
        <a:xfrm>
          <a:off x="3522717" y="224"/>
          <a:ext cx="1973195" cy="986597"/>
        </a:xfrm>
        <a:prstGeom prst="roundRect">
          <a:avLst>
            <a:gd name="adj" fmla="val 10000"/>
          </a:avLst>
        </a:prstGeom>
        <a:solidFill>
          <a:schemeClr val="accent4">
            <a:hueOff val="-911834"/>
            <a:satOff val="-4605"/>
            <a:lumOff val="-647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/>
            <a:t>short term solutions</a:t>
          </a:r>
          <a:endParaRPr lang="en-GB" sz="1800" kern="1200" noProof="0" dirty="0"/>
        </a:p>
      </dsp:txBody>
      <dsp:txXfrm>
        <a:off x="3551613" y="29120"/>
        <a:ext cx="1915403" cy="928805"/>
      </dsp:txXfrm>
    </dsp:sp>
    <dsp:sp modelId="{2D662770-CFB0-47C2-9727-27E4EA4828E5}">
      <dsp:nvSpPr>
        <dsp:cNvPr id="0" name=""/>
        <dsp:cNvSpPr/>
      </dsp:nvSpPr>
      <dsp:spPr>
        <a:xfrm>
          <a:off x="3720036" y="986821"/>
          <a:ext cx="197311" cy="739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9948"/>
              </a:lnTo>
              <a:lnTo>
                <a:pt x="197311" y="7399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20AE2-D9AF-4589-B353-FBE936FD0A5E}">
      <dsp:nvSpPr>
        <dsp:cNvPr id="0" name=""/>
        <dsp:cNvSpPr/>
      </dsp:nvSpPr>
      <dsp:spPr>
        <a:xfrm>
          <a:off x="3917348" y="1233471"/>
          <a:ext cx="1578556" cy="9865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651310"/>
              <a:satOff val="-3289"/>
              <a:lumOff val="-46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municipal/public housing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(not in CEE countries)</a:t>
          </a:r>
          <a:endParaRPr lang="en-GB" sz="1400" kern="1200" noProof="0" dirty="0"/>
        </a:p>
      </dsp:txBody>
      <dsp:txXfrm>
        <a:off x="3946244" y="1262367"/>
        <a:ext cx="1520764" cy="928805"/>
      </dsp:txXfrm>
    </dsp:sp>
    <dsp:sp modelId="{4A1A3224-AEAD-4F75-8C7F-B7292D897C63}">
      <dsp:nvSpPr>
        <dsp:cNvPr id="0" name=""/>
        <dsp:cNvSpPr/>
      </dsp:nvSpPr>
      <dsp:spPr>
        <a:xfrm>
          <a:off x="3720036" y="986821"/>
          <a:ext cx="197311" cy="1973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3195"/>
              </a:lnTo>
              <a:lnTo>
                <a:pt x="197311" y="1973195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088DA-0B6F-40FE-A55B-71EFD8EF80F7}">
      <dsp:nvSpPr>
        <dsp:cNvPr id="0" name=""/>
        <dsp:cNvSpPr/>
      </dsp:nvSpPr>
      <dsp:spPr>
        <a:xfrm>
          <a:off x="3917348" y="2466718"/>
          <a:ext cx="1578556" cy="986597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19050" cap="rnd" cmpd="sng" algn="ctr">
          <a:solidFill>
            <a:schemeClr val="accent4">
              <a:hueOff val="-781572"/>
              <a:satOff val="-3947"/>
              <a:lumOff val="-55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private rental sector</a:t>
          </a:r>
          <a:endParaRPr lang="en-GB" sz="1400" kern="1200" noProof="0" dirty="0"/>
        </a:p>
      </dsp:txBody>
      <dsp:txXfrm>
        <a:off x="3946244" y="2495614"/>
        <a:ext cx="1520764" cy="928805"/>
      </dsp:txXfrm>
    </dsp:sp>
    <dsp:sp modelId="{24BF09A8-2C13-4F05-93C2-037C879B180C}">
      <dsp:nvSpPr>
        <dsp:cNvPr id="0" name=""/>
        <dsp:cNvSpPr/>
      </dsp:nvSpPr>
      <dsp:spPr>
        <a:xfrm>
          <a:off x="3720036" y="986821"/>
          <a:ext cx="197311" cy="32064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6442"/>
              </a:lnTo>
              <a:lnTo>
                <a:pt x="197311" y="3206442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AB08F5-A9BD-4A64-907A-7F316A228EF9}">
      <dsp:nvSpPr>
        <dsp:cNvPr id="0" name=""/>
        <dsp:cNvSpPr/>
      </dsp:nvSpPr>
      <dsp:spPr>
        <a:xfrm>
          <a:off x="3917348" y="3699965"/>
          <a:ext cx="1578556" cy="986597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19050" cap="rnd" cmpd="sng" algn="ctr">
          <a:solidFill>
            <a:schemeClr val="accent4">
              <a:hueOff val="-911834"/>
              <a:satOff val="-4605"/>
              <a:lumOff val="-64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NGOs/faith based organisations </a:t>
          </a:r>
          <a:endParaRPr lang="en-GB" sz="1400" kern="1200" noProof="0" dirty="0"/>
        </a:p>
      </dsp:txBody>
      <dsp:txXfrm>
        <a:off x="3946244" y="3728861"/>
        <a:ext cx="1520764" cy="9288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E67EB9-29EC-47AD-BB93-8CC75EAEA740}">
      <dsp:nvSpPr>
        <dsp:cNvPr id="0" name=""/>
        <dsp:cNvSpPr/>
      </dsp:nvSpPr>
      <dsp:spPr>
        <a:xfrm>
          <a:off x="1077668" y="1440063"/>
          <a:ext cx="856829" cy="856829"/>
        </a:xfrm>
        <a:prstGeom prst="ellipse">
          <a:avLst/>
        </a:prstGeom>
        <a:solidFill>
          <a:schemeClr val="accent5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800" kern="1200" dirty="0" err="1" smtClean="0"/>
            <a:t>Government</a:t>
          </a:r>
          <a:r>
            <a:rPr lang="hu-HU" sz="800" kern="1200" dirty="0" smtClean="0"/>
            <a:t> </a:t>
          </a:r>
          <a:r>
            <a:rPr lang="hu-HU" sz="800" kern="1200" dirty="0" err="1" smtClean="0"/>
            <a:t>funding</a:t>
          </a:r>
          <a:endParaRPr lang="hu-HU" sz="800" kern="1200" dirty="0"/>
        </a:p>
      </dsp:txBody>
      <dsp:txXfrm>
        <a:off x="1203148" y="1565543"/>
        <a:ext cx="605869" cy="605869"/>
      </dsp:txXfrm>
    </dsp:sp>
    <dsp:sp modelId="{14EC6990-EDBB-4EA6-8483-2B82F0DF157E}">
      <dsp:nvSpPr>
        <dsp:cNvPr id="0" name=""/>
        <dsp:cNvSpPr/>
      </dsp:nvSpPr>
      <dsp:spPr>
        <a:xfrm rot="16200000">
          <a:off x="1291908" y="1201122"/>
          <a:ext cx="428350" cy="49531"/>
        </a:xfrm>
        <a:custGeom>
          <a:avLst/>
          <a:gdLst/>
          <a:ahLst/>
          <a:cxnLst/>
          <a:rect l="0" t="0" r="0" b="0"/>
          <a:pathLst>
            <a:path>
              <a:moveTo>
                <a:pt x="0" y="24765"/>
              </a:moveTo>
              <a:lnTo>
                <a:pt x="428350" y="24765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/>
        </a:p>
      </dsp:txBody>
      <dsp:txXfrm>
        <a:off x="1495374" y="1215179"/>
        <a:ext cx="21417" cy="21417"/>
      </dsp:txXfrm>
    </dsp:sp>
    <dsp:sp modelId="{4E5797B5-22EE-4199-A147-D5E14EB50191}">
      <dsp:nvSpPr>
        <dsp:cNvPr id="0" name=""/>
        <dsp:cNvSpPr/>
      </dsp:nvSpPr>
      <dsp:spPr>
        <a:xfrm>
          <a:off x="901791" y="493211"/>
          <a:ext cx="1208583" cy="518501"/>
        </a:xfrm>
        <a:prstGeom prst="ellipse">
          <a:avLst/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err="1" smtClean="0">
              <a:solidFill>
                <a:schemeClr val="tx1"/>
              </a:solidFill>
            </a:rPr>
            <a:t>Municipalities</a:t>
          </a:r>
          <a:endParaRPr lang="hu-HU" sz="1000" kern="1200" dirty="0">
            <a:solidFill>
              <a:schemeClr val="tx1"/>
            </a:solidFill>
          </a:endParaRPr>
        </a:p>
      </dsp:txBody>
      <dsp:txXfrm>
        <a:off x="1078784" y="569144"/>
        <a:ext cx="854597" cy="366635"/>
      </dsp:txXfrm>
    </dsp:sp>
    <dsp:sp modelId="{EEFC03B3-1A44-4D9D-AA36-E844B986743B}">
      <dsp:nvSpPr>
        <dsp:cNvPr id="0" name=""/>
        <dsp:cNvSpPr/>
      </dsp:nvSpPr>
      <dsp:spPr>
        <a:xfrm>
          <a:off x="1934498" y="1843712"/>
          <a:ext cx="157613" cy="49531"/>
        </a:xfrm>
        <a:custGeom>
          <a:avLst/>
          <a:gdLst/>
          <a:ahLst/>
          <a:cxnLst/>
          <a:rect l="0" t="0" r="0" b="0"/>
          <a:pathLst>
            <a:path>
              <a:moveTo>
                <a:pt x="0" y="24765"/>
              </a:moveTo>
              <a:lnTo>
                <a:pt x="157613" y="24765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/>
        </a:p>
      </dsp:txBody>
      <dsp:txXfrm>
        <a:off x="2009364" y="1864538"/>
        <a:ext cx="7880" cy="7880"/>
      </dsp:txXfrm>
    </dsp:sp>
    <dsp:sp modelId="{22862685-905E-4D05-9CEA-012658DC362B}">
      <dsp:nvSpPr>
        <dsp:cNvPr id="0" name=""/>
        <dsp:cNvSpPr/>
      </dsp:nvSpPr>
      <dsp:spPr>
        <a:xfrm>
          <a:off x="2092112" y="1563798"/>
          <a:ext cx="1059975" cy="609360"/>
        </a:xfrm>
        <a:prstGeom prst="ellipse">
          <a:avLst/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err="1" smtClean="0">
              <a:solidFill>
                <a:schemeClr val="tx1"/>
              </a:solidFill>
            </a:rPr>
            <a:t>Private</a:t>
          </a:r>
          <a:r>
            <a:rPr lang="hu-HU" sz="900" kern="1200" dirty="0" smtClean="0">
              <a:solidFill>
                <a:schemeClr val="tx1"/>
              </a:solidFill>
            </a:rPr>
            <a:t> </a:t>
          </a:r>
          <a:r>
            <a:rPr lang="hu-HU" sz="900" kern="1200" dirty="0" err="1" smtClean="0">
              <a:solidFill>
                <a:schemeClr val="tx1"/>
              </a:solidFill>
            </a:rPr>
            <a:t>companies</a:t>
          </a:r>
          <a:endParaRPr lang="hu-HU" sz="900" kern="1200" dirty="0">
            <a:solidFill>
              <a:schemeClr val="tx1"/>
            </a:solidFill>
          </a:endParaRPr>
        </a:p>
      </dsp:txBody>
      <dsp:txXfrm>
        <a:off x="2247342" y="1653037"/>
        <a:ext cx="749515" cy="430882"/>
      </dsp:txXfrm>
    </dsp:sp>
    <dsp:sp modelId="{B1FBF1DD-CFF7-40E7-9A83-ECEAD8F25E22}">
      <dsp:nvSpPr>
        <dsp:cNvPr id="0" name=""/>
        <dsp:cNvSpPr/>
      </dsp:nvSpPr>
      <dsp:spPr>
        <a:xfrm rot="5400000">
          <a:off x="1376490" y="2401720"/>
          <a:ext cx="259186" cy="49531"/>
        </a:xfrm>
        <a:custGeom>
          <a:avLst/>
          <a:gdLst/>
          <a:ahLst/>
          <a:cxnLst/>
          <a:rect l="0" t="0" r="0" b="0"/>
          <a:pathLst>
            <a:path>
              <a:moveTo>
                <a:pt x="0" y="24765"/>
              </a:moveTo>
              <a:lnTo>
                <a:pt x="259186" y="24765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/>
        </a:p>
      </dsp:txBody>
      <dsp:txXfrm>
        <a:off x="1499603" y="2420007"/>
        <a:ext cx="12959" cy="12959"/>
      </dsp:txXfrm>
    </dsp:sp>
    <dsp:sp modelId="{6C9F9B56-14DA-44E7-8249-833884EB5285}">
      <dsp:nvSpPr>
        <dsp:cNvPr id="0" name=""/>
        <dsp:cNvSpPr/>
      </dsp:nvSpPr>
      <dsp:spPr>
        <a:xfrm>
          <a:off x="1077668" y="2556079"/>
          <a:ext cx="856829" cy="856829"/>
        </a:xfrm>
        <a:prstGeom prst="ellipse">
          <a:avLst/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err="1" smtClean="0">
              <a:solidFill>
                <a:srgbClr val="FF0000"/>
              </a:solidFill>
            </a:rPr>
            <a:t>Private</a:t>
          </a:r>
          <a:r>
            <a:rPr lang="hu-HU" sz="900" kern="1200" dirty="0" smtClean="0">
              <a:solidFill>
                <a:srgbClr val="FF0000"/>
              </a:solidFill>
            </a:rPr>
            <a:t> </a:t>
          </a:r>
          <a:r>
            <a:rPr lang="hu-HU" sz="900" kern="1200" dirty="0" err="1" smtClean="0">
              <a:solidFill>
                <a:srgbClr val="FF0000"/>
              </a:solidFill>
            </a:rPr>
            <a:t>individuals</a:t>
          </a:r>
          <a:endParaRPr lang="hu-HU" sz="900" kern="1200" dirty="0">
            <a:solidFill>
              <a:srgbClr val="FF0000"/>
            </a:solidFill>
          </a:endParaRPr>
        </a:p>
      </dsp:txBody>
      <dsp:txXfrm>
        <a:off x="1203148" y="2681559"/>
        <a:ext cx="605869" cy="605869"/>
      </dsp:txXfrm>
    </dsp:sp>
    <dsp:sp modelId="{9D1D2F8E-76D1-4847-9AFE-39167E5365B7}">
      <dsp:nvSpPr>
        <dsp:cNvPr id="0" name=""/>
        <dsp:cNvSpPr/>
      </dsp:nvSpPr>
      <dsp:spPr>
        <a:xfrm rot="10800000">
          <a:off x="818482" y="1843712"/>
          <a:ext cx="259186" cy="49531"/>
        </a:xfrm>
        <a:custGeom>
          <a:avLst/>
          <a:gdLst/>
          <a:ahLst/>
          <a:cxnLst/>
          <a:rect l="0" t="0" r="0" b="0"/>
          <a:pathLst>
            <a:path>
              <a:moveTo>
                <a:pt x="0" y="24765"/>
              </a:moveTo>
              <a:lnTo>
                <a:pt x="259186" y="24765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00" kern="1200"/>
        </a:p>
      </dsp:txBody>
      <dsp:txXfrm rot="10800000">
        <a:off x="941595" y="1861998"/>
        <a:ext cx="12959" cy="12959"/>
      </dsp:txXfrm>
    </dsp:sp>
    <dsp:sp modelId="{5826F1BF-D905-47B1-9F89-1A290EA3CE34}">
      <dsp:nvSpPr>
        <dsp:cNvPr id="0" name=""/>
        <dsp:cNvSpPr/>
      </dsp:nvSpPr>
      <dsp:spPr>
        <a:xfrm>
          <a:off x="-38347" y="1440063"/>
          <a:ext cx="856829" cy="856829"/>
        </a:xfrm>
        <a:prstGeom prst="ellipse">
          <a:avLst/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900" kern="1200" dirty="0" err="1" smtClean="0">
              <a:solidFill>
                <a:srgbClr val="FF0000"/>
              </a:solidFill>
            </a:rPr>
            <a:t>NGOs</a:t>
          </a:r>
          <a:r>
            <a:rPr lang="hu-HU" sz="900" kern="1200" dirty="0" smtClean="0">
              <a:solidFill>
                <a:srgbClr val="FF0000"/>
              </a:solidFill>
            </a:rPr>
            <a:t>/</a:t>
          </a:r>
          <a:r>
            <a:rPr lang="hu-HU" sz="900" kern="1200" dirty="0" err="1" smtClean="0">
              <a:solidFill>
                <a:srgbClr val="FF0000"/>
              </a:solidFill>
            </a:rPr>
            <a:t>faith</a:t>
          </a:r>
          <a:r>
            <a:rPr lang="hu-HU" sz="900" kern="1200" dirty="0" smtClean="0">
              <a:solidFill>
                <a:srgbClr val="FF0000"/>
              </a:solidFill>
            </a:rPr>
            <a:t> </a:t>
          </a:r>
          <a:r>
            <a:rPr lang="hu-HU" sz="900" kern="1200" dirty="0" err="1" smtClean="0">
              <a:solidFill>
                <a:srgbClr val="FF0000"/>
              </a:solidFill>
            </a:rPr>
            <a:t>based</a:t>
          </a:r>
          <a:r>
            <a:rPr lang="hu-HU" sz="900" kern="1200" dirty="0" smtClean="0">
              <a:solidFill>
                <a:srgbClr val="FF0000"/>
              </a:solidFill>
            </a:rPr>
            <a:t> </a:t>
          </a:r>
          <a:r>
            <a:rPr lang="hu-HU" sz="900" kern="1200" dirty="0" err="1" smtClean="0">
              <a:solidFill>
                <a:srgbClr val="FF0000"/>
              </a:solidFill>
            </a:rPr>
            <a:t>org</a:t>
          </a:r>
          <a:r>
            <a:rPr lang="hu-HU" sz="900" kern="1200" dirty="0" smtClean="0">
              <a:solidFill>
                <a:srgbClr val="FF0000"/>
              </a:solidFill>
            </a:rPr>
            <a:t>.</a:t>
          </a:r>
          <a:endParaRPr lang="hu-HU" sz="900" kern="1200" dirty="0">
            <a:solidFill>
              <a:srgbClr val="FF0000"/>
            </a:solidFill>
          </a:endParaRPr>
        </a:p>
      </dsp:txBody>
      <dsp:txXfrm>
        <a:off x="87133" y="1565543"/>
        <a:ext cx="605869" cy="6058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55F0A-4DDD-45EA-A679-7F49C724F124}">
      <dsp:nvSpPr>
        <dsp:cNvPr id="0" name=""/>
        <dsp:cNvSpPr/>
      </dsp:nvSpPr>
      <dsp:spPr>
        <a:xfrm>
          <a:off x="1879885" y="0"/>
          <a:ext cx="1739293" cy="1739293"/>
        </a:xfrm>
        <a:prstGeom prst="triangle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noProof="0" dirty="0" smtClean="0"/>
            <a:t>Landlord based models</a:t>
          </a:r>
          <a:endParaRPr lang="en-GB" sz="1100" kern="1200" noProof="0" dirty="0"/>
        </a:p>
      </dsp:txBody>
      <dsp:txXfrm>
        <a:off x="2314708" y="869647"/>
        <a:ext cx="869647" cy="869646"/>
      </dsp:txXfrm>
    </dsp:sp>
    <dsp:sp modelId="{17FD898B-60CF-4356-BE27-EA8612A9260E}">
      <dsp:nvSpPr>
        <dsp:cNvPr id="0" name=""/>
        <dsp:cNvSpPr/>
      </dsp:nvSpPr>
      <dsp:spPr>
        <a:xfrm>
          <a:off x="1010239" y="1739293"/>
          <a:ext cx="1739293" cy="1739293"/>
        </a:xfrm>
        <a:prstGeom prst="triangle">
          <a:avLst/>
        </a:prstGeom>
        <a:solidFill>
          <a:srgbClr val="96699B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kern="1200" noProof="0" dirty="0" smtClean="0"/>
            <a:t>Tenant based models</a:t>
          </a:r>
          <a:endParaRPr lang="en-GB" sz="1050" kern="1200" noProof="0" dirty="0"/>
        </a:p>
      </dsp:txBody>
      <dsp:txXfrm>
        <a:off x="1445062" y="2608940"/>
        <a:ext cx="869647" cy="869646"/>
      </dsp:txXfrm>
    </dsp:sp>
    <dsp:sp modelId="{748FEEA6-7791-46CA-8B2E-BE9C2F89E6D9}">
      <dsp:nvSpPr>
        <dsp:cNvPr id="0" name=""/>
        <dsp:cNvSpPr/>
      </dsp:nvSpPr>
      <dsp:spPr>
        <a:xfrm rot="10800000">
          <a:off x="1879885" y="1739293"/>
          <a:ext cx="1739293" cy="1739293"/>
        </a:xfrm>
        <a:prstGeom prst="triangle">
          <a:avLst/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dirty="0">
              <a:solidFill>
                <a:schemeClr val="tx1"/>
              </a:solidFill>
            </a:rPr>
            <a:t>LONG-TERM RENTAL HOUSING MODELS</a:t>
          </a:r>
        </a:p>
      </dsp:txBody>
      <dsp:txXfrm rot="10800000">
        <a:off x="2314708" y="1739293"/>
        <a:ext cx="869647" cy="869646"/>
      </dsp:txXfrm>
    </dsp:sp>
    <dsp:sp modelId="{72709F7F-4D38-4A92-BA85-C3F63BEEC2FC}">
      <dsp:nvSpPr>
        <dsp:cNvPr id="0" name=""/>
        <dsp:cNvSpPr/>
      </dsp:nvSpPr>
      <dsp:spPr>
        <a:xfrm>
          <a:off x="2749532" y="1739293"/>
          <a:ext cx="1739293" cy="1739293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kern="1200" noProof="0" dirty="0" smtClean="0"/>
            <a:t>Intermediary based models</a:t>
          </a:r>
          <a:endParaRPr lang="en-GB" sz="1050" kern="1200" noProof="0" dirty="0"/>
        </a:p>
      </dsp:txBody>
      <dsp:txXfrm>
        <a:off x="3184355" y="2608940"/>
        <a:ext cx="869647" cy="869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97274-38DA-40B3-AA4F-9B4328ACA4E9}" type="datetimeFigureOut">
              <a:rPr lang="hu-HU" smtClean="0"/>
              <a:t>2023. 06. 01.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773488" y="942975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56750-4CA9-4E49-9CA1-F293B47029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7973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774011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C0C90-CD91-4D93-BFDD-EE744C9C4C89}" type="datetimeFigureOut">
              <a:rPr lang="hu-HU" smtClean="0"/>
              <a:t>2023. 06. 01.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66274" y="4777194"/>
            <a:ext cx="533019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774011" y="9428586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F18DA-351C-4D88-94B5-D3566F8A7D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76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F18DA-351C-4D88-94B5-D3566F8A7D07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0719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Quickly</a:t>
            </a:r>
            <a:r>
              <a:rPr lang="hu-HU" dirty="0" smtClean="0"/>
              <a:t> </a:t>
            </a:r>
            <a:r>
              <a:rPr lang="hu-HU" dirty="0" err="1" smtClean="0"/>
              <a:t>listing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main </a:t>
            </a:r>
            <a:r>
              <a:rPr lang="hu-HU" baseline="0" dirty="0" err="1" smtClean="0"/>
              <a:t>common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features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housing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systems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4 </a:t>
            </a:r>
            <a:r>
              <a:rPr lang="hu-HU" baseline="0" dirty="0" err="1" smtClean="0"/>
              <a:t>countries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These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features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appear</a:t>
            </a:r>
            <a:r>
              <a:rPr lang="hu-HU" baseline="0" dirty="0" smtClean="0"/>
              <a:t> in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housing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system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mainly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gaps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also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some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initiatives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that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be </a:t>
            </a:r>
            <a:r>
              <a:rPr lang="hu-HU" baseline="0" dirty="0" err="1" smtClean="0"/>
              <a:t>used</a:t>
            </a:r>
            <a:r>
              <a:rPr lang="hu-HU" baseline="0" dirty="0" smtClean="0"/>
              <a:t> in </a:t>
            </a:r>
            <a:r>
              <a:rPr lang="hu-HU" baseline="0" dirty="0" err="1" smtClean="0"/>
              <a:t>new</a:t>
            </a:r>
            <a:r>
              <a:rPr lang="hu-HU" baseline="0" dirty="0" smtClean="0"/>
              <a:t>, more </a:t>
            </a:r>
            <a:r>
              <a:rPr lang="hu-HU" baseline="0" dirty="0" err="1" smtClean="0"/>
              <a:t>scaled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up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affordable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housing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programmes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F18DA-351C-4D88-94B5-D3566F8A7D07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4967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yellow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that</a:t>
            </a:r>
            <a:r>
              <a:rPr lang="hu-HU" baseline="0" dirty="0" smtClean="0"/>
              <a:t> is </a:t>
            </a:r>
            <a:r>
              <a:rPr lang="hu-HU" baseline="0" dirty="0" err="1" smtClean="0"/>
              <a:t>relevant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for</a:t>
            </a:r>
            <a:r>
              <a:rPr lang="hu-HU" baseline="0" dirty="0" smtClean="0"/>
              <a:t> Hungary </a:t>
            </a:r>
            <a:r>
              <a:rPr lang="hu-HU" baseline="0" dirty="0" err="1" smtClean="0"/>
              <a:t>regardless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who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provides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financing</a:t>
            </a:r>
            <a:r>
              <a:rPr lang="hu-HU" baseline="0" dirty="0" smtClean="0"/>
              <a:t>.</a:t>
            </a:r>
          </a:p>
          <a:p>
            <a:r>
              <a:rPr lang="hu-HU" baseline="0" dirty="0" smtClean="0"/>
              <a:t>In </a:t>
            </a:r>
            <a:r>
              <a:rPr lang="hu-HU" baseline="0" dirty="0" err="1" smtClean="0"/>
              <a:t>all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countries</a:t>
            </a:r>
            <a:r>
              <a:rPr lang="hu-HU" baseline="0" dirty="0" smtClean="0"/>
              <a:t>  -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entirely new care system had to be developed to provide for the large number of refugees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responses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civil sector, </a:t>
            </a:r>
            <a:r>
              <a:rPr lang="hu-H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governments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Main </a:t>
            </a:r>
            <a:r>
              <a:rPr lang="hu-H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provider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</a:t>
            </a:r>
            <a:r>
              <a:rPr lang="hu-H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private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rental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sector. </a:t>
            </a:r>
            <a:r>
              <a:rPr lang="hu-H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solidarity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housing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u-H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diaspora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)– </a:t>
            </a:r>
            <a:r>
              <a:rPr lang="hu-H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gradually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decreasing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role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hu-HU" dirty="0" err="1" smtClean="0"/>
              <a:t>Official</a:t>
            </a:r>
            <a:r>
              <a:rPr lang="hu-HU" dirty="0" smtClean="0"/>
              <a:t> </a:t>
            </a:r>
            <a:r>
              <a:rPr lang="hu-HU" dirty="0" err="1" smtClean="0"/>
              <a:t>distribution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system</a:t>
            </a:r>
            <a:r>
              <a:rPr lang="hu-HU" baseline="0" dirty="0" smtClean="0"/>
              <a:t> is </a:t>
            </a:r>
            <a:r>
              <a:rPr lang="hu-HU" baseline="0" dirty="0" err="1" smtClean="0"/>
              <a:t>set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up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government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it is </a:t>
            </a:r>
            <a:r>
              <a:rPr lang="hu-HU" baseline="0" dirty="0" err="1" smtClean="0"/>
              <a:t>not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compulsory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use</a:t>
            </a:r>
            <a:r>
              <a:rPr lang="hu-HU" baseline="0" dirty="0" smtClean="0"/>
              <a:t> </a:t>
            </a:r>
          </a:p>
          <a:p>
            <a:r>
              <a:rPr lang="hu-HU" baseline="0" dirty="0" err="1" smtClean="0"/>
              <a:t>Longer-term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solutions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provided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NGOs</a:t>
            </a:r>
            <a:r>
              <a:rPr lang="hu-HU" baseline="0" dirty="0" smtClean="0"/>
              <a:t> – </a:t>
            </a:r>
            <a:r>
              <a:rPr lang="hu-HU" baseline="0" dirty="0" err="1" smtClean="0"/>
              <a:t>act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as</a:t>
            </a:r>
            <a:r>
              <a:rPr lang="hu-HU" baseline="0" dirty="0" smtClean="0"/>
              <a:t> an important </a:t>
            </a:r>
            <a:r>
              <a:rPr lang="hu-HU" baseline="0" dirty="0" err="1" smtClean="0"/>
              <a:t>intermediary</a:t>
            </a:r>
            <a:r>
              <a:rPr lang="hu-HU" baseline="0" dirty="0" smtClean="0"/>
              <a:t> in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private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rental</a:t>
            </a:r>
            <a:r>
              <a:rPr lang="hu-HU" baseline="0" dirty="0" smtClean="0"/>
              <a:t> market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F18DA-351C-4D88-94B5-D3566F8A7D07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1163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Random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distribution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people</a:t>
            </a:r>
            <a:r>
              <a:rPr lang="hu-HU" baseline="0" dirty="0" smtClean="0"/>
              <a:t> – </a:t>
            </a:r>
            <a:r>
              <a:rPr lang="hu-HU" baseline="0" dirty="0" err="1" smtClean="0"/>
              <a:t>there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needs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not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taken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into</a:t>
            </a:r>
            <a:r>
              <a:rPr lang="hu-HU" baseline="0" dirty="0" smtClean="0"/>
              <a:t> account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F18DA-351C-4D88-94B5-D3566F8A7D07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9709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This</a:t>
            </a:r>
            <a:r>
              <a:rPr lang="hu-HU" dirty="0" smtClean="0"/>
              <a:t> is a </a:t>
            </a:r>
            <a:r>
              <a:rPr lang="hu-HU" dirty="0" err="1" smtClean="0"/>
              <a:t>quantitative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increase</a:t>
            </a:r>
            <a:r>
              <a:rPr lang="hu-HU" baseline="0" dirty="0" smtClean="0"/>
              <a:t> – </a:t>
            </a:r>
            <a:r>
              <a:rPr lang="hu-HU" baseline="0" dirty="0" err="1" smtClean="0"/>
              <a:t>simply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there</a:t>
            </a:r>
            <a:r>
              <a:rPr lang="hu-HU" baseline="0" dirty="0" smtClean="0"/>
              <a:t> is </a:t>
            </a:r>
            <a:r>
              <a:rPr lang="hu-HU" baseline="0" dirty="0" err="1" smtClean="0"/>
              <a:t>not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enough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housing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that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be </a:t>
            </a:r>
            <a:r>
              <a:rPr lang="hu-HU" baseline="0" dirty="0" err="1" smtClean="0"/>
              <a:t>used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affordable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housing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F18DA-351C-4D88-94B5-D3566F8A7D07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7252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F18DA-351C-4D88-94B5-D3566F8A7D07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5528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8751" y="5273964"/>
            <a:ext cx="1429943" cy="14681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7381" y="424253"/>
            <a:ext cx="823739" cy="8457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bitat.org/emea/housing-ukrainian-refugees-europ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23900" y="400832"/>
            <a:ext cx="9105899" cy="3331924"/>
          </a:xfrm>
        </p:spPr>
        <p:txBody>
          <a:bodyPr/>
          <a:lstStyle/>
          <a:p>
            <a:pPr algn="ctr"/>
            <a:r>
              <a:rPr lang="en-US" sz="3200" dirty="0"/>
              <a:t>Long-term </a:t>
            </a:r>
            <a:r>
              <a:rPr lang="hu-HU" sz="3200" dirty="0" err="1" smtClean="0"/>
              <a:t>affordable</a:t>
            </a:r>
            <a:r>
              <a:rPr lang="hu-HU" sz="3200" dirty="0" smtClean="0"/>
              <a:t> </a:t>
            </a:r>
            <a:r>
              <a:rPr lang="en-US" sz="3200" dirty="0" smtClean="0"/>
              <a:t>housing </a:t>
            </a:r>
            <a:r>
              <a:rPr lang="en-US" sz="3200" dirty="0"/>
              <a:t>options for Ukrainian refugees in four </a:t>
            </a:r>
            <a:r>
              <a:rPr lang="en-US" sz="3200" dirty="0" err="1"/>
              <a:t>neighbouring</a:t>
            </a:r>
            <a:r>
              <a:rPr lang="en-US" sz="3200" dirty="0"/>
              <a:t> </a:t>
            </a:r>
            <a:r>
              <a:rPr lang="en-US" sz="3200" dirty="0" smtClean="0"/>
              <a:t>countries</a:t>
            </a:r>
            <a:r>
              <a:rPr lang="en-GB" sz="3200" dirty="0" smtClean="0"/>
              <a:t> </a:t>
            </a: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400" dirty="0" smtClean="0">
                <a:solidFill>
                  <a:srgbClr val="92D050"/>
                </a:solidFill>
              </a:rPr>
              <a:t>Research Commissioned by Habitat for Humanity </a:t>
            </a:r>
            <a:r>
              <a:rPr lang="en-GB" sz="2400" dirty="0" smtClean="0">
                <a:solidFill>
                  <a:srgbClr val="92D050"/>
                </a:solidFill>
              </a:rPr>
              <a:t>International</a:t>
            </a:r>
            <a:r>
              <a:rPr lang="hu-HU" sz="2400" dirty="0" smtClean="0">
                <a:solidFill>
                  <a:srgbClr val="92D050"/>
                </a:solidFill>
              </a:rPr>
              <a:t/>
            </a:r>
            <a:br>
              <a:rPr lang="hu-HU" sz="2400" dirty="0" smtClean="0">
                <a:solidFill>
                  <a:srgbClr val="92D050"/>
                </a:solidFill>
              </a:rPr>
            </a:br>
            <a:r>
              <a:rPr lang="hu-HU" sz="24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hu-HU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hu-HU" sz="2400" dirty="0" smtClean="0">
                <a:solidFill>
                  <a:schemeClr val="bg1">
                    <a:lumMod val="50000"/>
                  </a:schemeClr>
                </a:solidFill>
              </a:rPr>
              <a:t>Eszter Somogyi</a:t>
            </a:r>
            <a:br>
              <a:rPr lang="hu-HU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hu-HU" sz="2400" dirty="0" smtClean="0">
                <a:solidFill>
                  <a:schemeClr val="bg1">
                    <a:lumMod val="50000"/>
                  </a:schemeClr>
                </a:solidFill>
              </a:rPr>
              <a:t>(Metropolitan Research Institute)</a:t>
            </a:r>
            <a:endParaRPr lang="en-GB" sz="4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61975" y="3914775"/>
            <a:ext cx="9267824" cy="2695574"/>
          </a:xfrm>
        </p:spPr>
        <p:txBody>
          <a:bodyPr>
            <a:normAutofit/>
          </a:bodyPr>
          <a:lstStyle/>
          <a:p>
            <a:r>
              <a:rPr lang="hu-HU" sz="2000" dirty="0" err="1" smtClean="0"/>
              <a:t>Authors</a:t>
            </a:r>
            <a:r>
              <a:rPr lang="hu-HU" sz="2000" dirty="0" smtClean="0"/>
              <a:t>:        </a:t>
            </a:r>
            <a:r>
              <a:rPr lang="en-GB" sz="2000" dirty="0" err="1" smtClean="0"/>
              <a:t>József</a:t>
            </a:r>
            <a:r>
              <a:rPr lang="en-GB" sz="2000" dirty="0" smtClean="0"/>
              <a:t> Hegedüs, Eszter Somogyi, Nóra Teller </a:t>
            </a:r>
            <a:br>
              <a:rPr lang="en-GB" sz="2000" dirty="0" smtClean="0"/>
            </a:br>
            <a:r>
              <a:rPr lang="en-GB" sz="2000" dirty="0" smtClean="0"/>
              <a:t>(Metropolitan Research Institute) </a:t>
            </a:r>
          </a:p>
          <a:p>
            <a:r>
              <a:rPr lang="en-GB" sz="2000" dirty="0" smtClean="0"/>
              <a:t>Adrienn Kiss (independent expert</a:t>
            </a:r>
            <a:r>
              <a:rPr lang="en-GB" sz="2000" dirty="0" smtClean="0"/>
              <a:t>)</a:t>
            </a:r>
            <a:r>
              <a:rPr lang="hu-HU" sz="2000" dirty="0" smtClean="0"/>
              <a:t>, </a:t>
            </a:r>
            <a:r>
              <a:rPr lang="en-GB" sz="2000" dirty="0" smtClean="0"/>
              <a:t>Simona </a:t>
            </a:r>
            <a:r>
              <a:rPr lang="en-GB" sz="2000" dirty="0" smtClean="0"/>
              <a:t>Barbu (</a:t>
            </a:r>
            <a:r>
              <a:rPr lang="en-GB" sz="2000" dirty="0" smtClean="0"/>
              <a:t>FE</a:t>
            </a:r>
            <a:r>
              <a:rPr lang="hu-HU" sz="2000" dirty="0" smtClean="0"/>
              <a:t>A</a:t>
            </a:r>
            <a:r>
              <a:rPr lang="en-GB" sz="2000" dirty="0" smtClean="0"/>
              <a:t>NTSA)</a:t>
            </a:r>
            <a:r>
              <a:rPr lang="hu-HU" sz="2000" dirty="0" smtClean="0"/>
              <a:t>, </a:t>
            </a:r>
            <a:r>
              <a:rPr lang="en-GB" sz="2000" dirty="0" smtClean="0"/>
              <a:t>Steffen </a:t>
            </a:r>
            <a:r>
              <a:rPr lang="en-GB" sz="2000" dirty="0" smtClean="0"/>
              <a:t>Wetzstein (independent expert</a:t>
            </a:r>
            <a:r>
              <a:rPr lang="hu-HU" sz="2000" dirty="0" smtClean="0"/>
              <a:t>)</a:t>
            </a:r>
          </a:p>
          <a:p>
            <a:r>
              <a:rPr lang="hu-HU" sz="2000" dirty="0" smtClean="0"/>
              <a:t>Country </a:t>
            </a:r>
            <a:r>
              <a:rPr lang="hu-HU" sz="2000" dirty="0" err="1" smtClean="0"/>
              <a:t>experts</a:t>
            </a:r>
            <a:r>
              <a:rPr lang="hu-HU" sz="2000" dirty="0" smtClean="0"/>
              <a:t>: </a:t>
            </a:r>
            <a:r>
              <a:rPr lang="hu-HU" sz="2000" dirty="0" err="1" smtClean="0"/>
              <a:t>Nura</a:t>
            </a:r>
            <a:r>
              <a:rPr lang="hu-HU" sz="2000" dirty="0" smtClean="0"/>
              <a:t> </a:t>
            </a:r>
            <a:r>
              <a:rPr lang="hu-HU" sz="2000" dirty="0" err="1" smtClean="0"/>
              <a:t>Jahanpour</a:t>
            </a:r>
            <a:r>
              <a:rPr lang="hu-HU" sz="2000" dirty="0" smtClean="0"/>
              <a:t> (SK), Tamás Kiss (RO), Hanna </a:t>
            </a:r>
            <a:r>
              <a:rPr lang="hu-HU" sz="2000" dirty="0" err="1"/>
              <a:t>Milewska-Wilk</a:t>
            </a:r>
            <a:r>
              <a:rPr lang="hu-HU" sz="2000" dirty="0"/>
              <a:t> (PL) </a:t>
            </a:r>
            <a:endParaRPr lang="hu-HU" sz="2000" dirty="0" smtClean="0"/>
          </a:p>
          <a:p>
            <a:r>
              <a:rPr lang="hu-HU" sz="2400" dirty="0" smtClean="0"/>
              <a:t>FEANTSA FORUM, STOCKHOLM – 02.06.2023</a:t>
            </a:r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308205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297456"/>
            <a:ext cx="8596668" cy="74914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2. </a:t>
            </a:r>
            <a:r>
              <a:rPr lang="en-GB" dirty="0"/>
              <a:t>Tenant based </a:t>
            </a:r>
            <a:r>
              <a:rPr lang="en-GB" dirty="0" smtClean="0"/>
              <a:t>model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support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demand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affordable</a:t>
            </a:r>
            <a:r>
              <a:rPr lang="hu-HU" dirty="0" smtClean="0"/>
              <a:t> </a:t>
            </a:r>
            <a:r>
              <a:rPr lang="hu-HU" dirty="0" err="1" smtClean="0"/>
              <a:t>rental</a:t>
            </a:r>
            <a:r>
              <a:rPr lang="hu-HU" dirty="0" smtClean="0"/>
              <a:t> </a:t>
            </a:r>
            <a:r>
              <a:rPr lang="hu-HU" dirty="0" err="1" smtClean="0"/>
              <a:t>housing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588168"/>
            <a:ext cx="8596668" cy="4453195"/>
          </a:xfrm>
        </p:spPr>
        <p:txBody>
          <a:bodyPr>
            <a:noAutofit/>
          </a:bodyPr>
          <a:lstStyle/>
          <a:p>
            <a:r>
              <a:rPr lang="en-GB" sz="2200" dirty="0"/>
              <a:t>Introduce a rent supplement (housing allowance) scheme</a:t>
            </a:r>
            <a:r>
              <a:rPr lang="hu-HU" sz="2200" dirty="0"/>
              <a:t> </a:t>
            </a:r>
            <a:r>
              <a:rPr lang="hu-HU" sz="2200" dirty="0" err="1"/>
              <a:t>instead</a:t>
            </a:r>
            <a:r>
              <a:rPr lang="hu-HU" sz="2200" dirty="0"/>
              <a:t> of </a:t>
            </a:r>
            <a:r>
              <a:rPr lang="hu-HU" sz="2200" dirty="0" err="1"/>
              <a:t>current</a:t>
            </a:r>
            <a:r>
              <a:rPr lang="hu-HU" sz="2200" dirty="0"/>
              <a:t> lump-sum </a:t>
            </a:r>
            <a:r>
              <a:rPr lang="hu-HU" sz="2200" dirty="0" err="1" smtClean="0"/>
              <a:t>schemes</a:t>
            </a:r>
            <a:r>
              <a:rPr lang="hu-HU" sz="2200" dirty="0" smtClean="0"/>
              <a:t>: </a:t>
            </a:r>
          </a:p>
          <a:p>
            <a:pPr lvl="1"/>
            <a:r>
              <a:rPr lang="en-GB" sz="2000" dirty="0" smtClean="0"/>
              <a:t>Tenants (refugees) receive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subsidy</a:t>
            </a:r>
            <a:r>
              <a:rPr lang="hu-HU" sz="2000" dirty="0" smtClean="0"/>
              <a:t> – </a:t>
            </a:r>
            <a:r>
              <a:rPr lang="hu-HU" sz="2000" dirty="0" err="1" smtClean="0"/>
              <a:t>means</a:t>
            </a:r>
            <a:r>
              <a:rPr lang="hu-HU" sz="2000" dirty="0" smtClean="0"/>
              <a:t> tested </a:t>
            </a:r>
            <a:endParaRPr lang="en-GB" sz="2000" dirty="0" smtClean="0"/>
          </a:p>
          <a:p>
            <a:r>
              <a:rPr lang="en-GB" sz="2200" dirty="0" smtClean="0"/>
              <a:t>A limit on the maximum rent level for which the subsidy can be used (</a:t>
            </a:r>
            <a:r>
              <a:rPr lang="hu-HU" sz="2200" dirty="0" err="1" smtClean="0"/>
              <a:t>adjusted</a:t>
            </a:r>
            <a:r>
              <a:rPr lang="hu-HU" sz="2200" dirty="0" smtClean="0"/>
              <a:t> </a:t>
            </a:r>
            <a:r>
              <a:rPr lang="hu-HU" sz="2200" dirty="0" err="1" smtClean="0"/>
              <a:t>to</a:t>
            </a:r>
            <a:r>
              <a:rPr lang="hu-HU" sz="2200" dirty="0" smtClean="0"/>
              <a:t> </a:t>
            </a:r>
            <a:r>
              <a:rPr lang="en-GB" sz="2200" dirty="0" smtClean="0"/>
              <a:t>local market</a:t>
            </a:r>
            <a:r>
              <a:rPr lang="hu-HU" sz="2200" dirty="0" smtClean="0"/>
              <a:t> </a:t>
            </a:r>
            <a:r>
              <a:rPr lang="hu-HU" sz="2200" dirty="0" err="1" smtClean="0"/>
              <a:t>conditions</a:t>
            </a:r>
            <a:r>
              <a:rPr lang="en-GB" sz="2200" dirty="0" smtClean="0"/>
              <a:t>)</a:t>
            </a:r>
          </a:p>
          <a:p>
            <a:r>
              <a:rPr lang="hu-HU" sz="2200" dirty="0" err="1" smtClean="0"/>
              <a:t>Positive</a:t>
            </a:r>
            <a:r>
              <a:rPr lang="hu-HU" sz="2200" dirty="0" smtClean="0"/>
              <a:t> </a:t>
            </a:r>
            <a:r>
              <a:rPr lang="hu-HU" sz="2200" dirty="0" err="1" smtClean="0"/>
              <a:t>effect</a:t>
            </a:r>
            <a:r>
              <a:rPr lang="hu-HU" sz="2200" dirty="0" smtClean="0"/>
              <a:t>: w</a:t>
            </a:r>
            <a:r>
              <a:rPr lang="en-GB" sz="2200" dirty="0" err="1" smtClean="0"/>
              <a:t>hitening</a:t>
            </a:r>
            <a:r>
              <a:rPr lang="en-GB" sz="2200" dirty="0" smtClean="0"/>
              <a:t> of the private rental market</a:t>
            </a:r>
          </a:p>
          <a:p>
            <a:r>
              <a:rPr lang="en-GB" sz="2200" dirty="0" smtClean="0"/>
              <a:t>Cannot solve the problem of</a:t>
            </a:r>
            <a:r>
              <a:rPr lang="hu-HU" sz="2200" dirty="0" smtClean="0"/>
              <a:t> </a:t>
            </a:r>
            <a:r>
              <a:rPr lang="hu-HU" sz="2200" dirty="0" err="1" smtClean="0"/>
              <a:t>the</a:t>
            </a:r>
            <a:r>
              <a:rPr lang="en-GB" sz="2200" dirty="0" smtClean="0"/>
              <a:t> lack of</a:t>
            </a:r>
            <a:r>
              <a:rPr lang="hu-HU" sz="2200" dirty="0" smtClean="0"/>
              <a:t> </a:t>
            </a:r>
            <a:r>
              <a:rPr lang="hu-HU" sz="2200" dirty="0" err="1" smtClean="0"/>
              <a:t>affordable</a:t>
            </a:r>
            <a:r>
              <a:rPr lang="en-GB" sz="2200" dirty="0" smtClean="0"/>
              <a:t> housing in urban areas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75694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152400"/>
            <a:ext cx="8596668" cy="96981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3. </a:t>
            </a:r>
            <a:r>
              <a:rPr lang="en-GB" dirty="0" smtClean="0"/>
              <a:t>Intermediary </a:t>
            </a:r>
            <a:r>
              <a:rPr lang="en-GB" dirty="0"/>
              <a:t>based </a:t>
            </a:r>
            <a:r>
              <a:rPr lang="en-GB" dirty="0" smtClean="0"/>
              <a:t>model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overcome</a:t>
            </a:r>
            <a:r>
              <a:rPr lang="hu-HU" dirty="0" smtClean="0"/>
              <a:t> </a:t>
            </a:r>
            <a:r>
              <a:rPr lang="hu-HU" dirty="0" err="1" smtClean="0"/>
              <a:t>institutional</a:t>
            </a:r>
            <a:r>
              <a:rPr lang="hu-HU" dirty="0" smtClean="0"/>
              <a:t> </a:t>
            </a:r>
            <a:r>
              <a:rPr lang="hu-HU" dirty="0" err="1" smtClean="0"/>
              <a:t>barriers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8655" y="1222409"/>
            <a:ext cx="8955347" cy="5342020"/>
          </a:xfrm>
        </p:spPr>
        <p:txBody>
          <a:bodyPr>
            <a:normAutofit lnSpcReduction="10000"/>
          </a:bodyPr>
          <a:lstStyle/>
          <a:p>
            <a:r>
              <a:rPr lang="en-GB" sz="2200" dirty="0" smtClean="0"/>
              <a:t>Intermediaries can ensure more effective and appropriate use of subsidies in housing schemes</a:t>
            </a:r>
            <a:r>
              <a:rPr lang="hu-HU" sz="2200" dirty="0" smtClean="0"/>
              <a:t> </a:t>
            </a:r>
            <a:r>
              <a:rPr lang="hu-HU" sz="2200" dirty="0" smtClean="0">
                <a:sym typeface="Wingdings" panose="05000000000000000000" pitchFamily="2" charset="2"/>
              </a:rPr>
              <a:t> </a:t>
            </a:r>
            <a:r>
              <a:rPr lang="hu-HU" sz="2200" dirty="0" err="1">
                <a:sym typeface="Wingdings" panose="05000000000000000000" pitchFamily="2" charset="2"/>
              </a:rPr>
              <a:t>Involve</a:t>
            </a:r>
            <a:r>
              <a:rPr lang="hu-HU" sz="2200" dirty="0">
                <a:sym typeface="Wingdings" panose="05000000000000000000" pitchFamily="2" charset="2"/>
              </a:rPr>
              <a:t> </a:t>
            </a:r>
            <a:r>
              <a:rPr lang="en-GB" sz="2200" dirty="0">
                <a:sym typeface="Wingdings" panose="05000000000000000000" pitchFamily="2" charset="2"/>
              </a:rPr>
              <a:t>intermediary organisations </a:t>
            </a:r>
            <a:r>
              <a:rPr lang="hu-HU" sz="2200" dirty="0" err="1">
                <a:sym typeface="Wingdings" panose="05000000000000000000" pitchFamily="2" charset="2"/>
              </a:rPr>
              <a:t>in</a:t>
            </a:r>
            <a:r>
              <a:rPr lang="hu-HU" sz="2200" dirty="0">
                <a:sym typeface="Wingdings" panose="05000000000000000000" pitchFamily="2" charset="2"/>
              </a:rPr>
              <a:t> </a:t>
            </a:r>
            <a:r>
              <a:rPr lang="hu-HU" sz="2200" dirty="0" err="1">
                <a:sym typeface="Wingdings" panose="05000000000000000000" pitchFamily="2" charset="2"/>
              </a:rPr>
              <a:t>the</a:t>
            </a:r>
            <a:r>
              <a:rPr lang="hu-HU" sz="2200" dirty="0">
                <a:sym typeface="Wingdings" panose="05000000000000000000" pitchFamily="2" charset="2"/>
              </a:rPr>
              <a:t> </a:t>
            </a:r>
            <a:r>
              <a:rPr lang="hu-HU" sz="2200" dirty="0" err="1">
                <a:sym typeface="Wingdings" panose="05000000000000000000" pitchFamily="2" charset="2"/>
              </a:rPr>
              <a:t>implementation</a:t>
            </a:r>
            <a:r>
              <a:rPr lang="hu-HU" sz="2200" dirty="0">
                <a:sym typeface="Wingdings" panose="05000000000000000000" pitchFamily="2" charset="2"/>
              </a:rPr>
              <a:t> </a:t>
            </a:r>
            <a:r>
              <a:rPr lang="en-GB" sz="2200" dirty="0">
                <a:sym typeface="Wingdings" panose="05000000000000000000" pitchFamily="2" charset="2"/>
              </a:rPr>
              <a:t> </a:t>
            </a:r>
            <a:endParaRPr lang="en-GB" sz="2200" dirty="0" smtClean="0"/>
          </a:p>
          <a:p>
            <a:r>
              <a:rPr lang="en-GB" sz="2200" dirty="0" smtClean="0"/>
              <a:t>Several roles:</a:t>
            </a:r>
          </a:p>
          <a:p>
            <a:pPr lvl="1"/>
            <a:r>
              <a:rPr lang="en-GB" sz="1800" dirty="0" smtClean="0"/>
              <a:t>Administration and distribution of the subsidies</a:t>
            </a:r>
          </a:p>
          <a:p>
            <a:pPr lvl="1"/>
            <a:r>
              <a:rPr lang="en-GB" sz="1800" dirty="0" smtClean="0"/>
              <a:t>Mediate between the supply and demand sides of the market</a:t>
            </a:r>
            <a:r>
              <a:rPr lang="hu-HU" sz="1800" dirty="0" smtClean="0"/>
              <a:t> </a:t>
            </a:r>
            <a:r>
              <a:rPr lang="hu-HU" sz="1800" dirty="0" err="1" smtClean="0"/>
              <a:t>by</a:t>
            </a:r>
            <a:r>
              <a:rPr lang="hu-HU" sz="1800" dirty="0" smtClean="0"/>
              <a:t> </a:t>
            </a:r>
            <a:r>
              <a:rPr lang="en-GB" sz="1800" dirty="0">
                <a:sym typeface="Wingdings" panose="05000000000000000000" pitchFamily="2" charset="2"/>
              </a:rPr>
              <a:t>mitigating risks in the private rental and municipal sector </a:t>
            </a:r>
            <a:endParaRPr lang="en-GB" sz="1800" dirty="0" smtClean="0"/>
          </a:p>
          <a:p>
            <a:pPr lvl="1"/>
            <a:r>
              <a:rPr lang="en-GB" sz="1800" dirty="0" smtClean="0"/>
              <a:t>Act as developers (public development agencies)</a:t>
            </a:r>
            <a:r>
              <a:rPr lang="hu-HU" sz="1800" dirty="0" smtClean="0"/>
              <a:t> – </a:t>
            </a:r>
            <a:r>
              <a:rPr lang="hu-HU" sz="1800" dirty="0" err="1" smtClean="0"/>
              <a:t>helping</a:t>
            </a:r>
            <a:r>
              <a:rPr lang="hu-HU" sz="1800" dirty="0" smtClean="0"/>
              <a:t>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implementation</a:t>
            </a:r>
            <a:r>
              <a:rPr lang="hu-HU" sz="1800" dirty="0" smtClean="0"/>
              <a:t> of </a:t>
            </a:r>
            <a:r>
              <a:rPr lang="hu-HU" sz="1800" dirty="0" err="1" smtClean="0"/>
              <a:t>affordable</a:t>
            </a:r>
            <a:r>
              <a:rPr lang="hu-HU" sz="1800" dirty="0" smtClean="0"/>
              <a:t> </a:t>
            </a:r>
            <a:r>
              <a:rPr lang="hu-HU" sz="1800" dirty="0" err="1" smtClean="0"/>
              <a:t>housing</a:t>
            </a:r>
            <a:r>
              <a:rPr lang="hu-HU" sz="1800" dirty="0" smtClean="0"/>
              <a:t> </a:t>
            </a:r>
            <a:r>
              <a:rPr lang="hu-HU" sz="1800" dirty="0" err="1" smtClean="0"/>
              <a:t>projects</a:t>
            </a:r>
            <a:endParaRPr lang="en-GB" sz="1800" dirty="0" smtClean="0"/>
          </a:p>
          <a:p>
            <a:r>
              <a:rPr lang="en-GB" sz="2200" dirty="0" smtClean="0"/>
              <a:t>Social rental agencies  </a:t>
            </a:r>
          </a:p>
          <a:p>
            <a:pPr lvl="1"/>
            <a:r>
              <a:rPr lang="en-GB" sz="1800" dirty="0" smtClean="0"/>
              <a:t>In Poland already legally regulated but only for municipalities</a:t>
            </a:r>
          </a:p>
          <a:p>
            <a:pPr lvl="1"/>
            <a:r>
              <a:rPr lang="en-GB" sz="1800" dirty="0" smtClean="0"/>
              <a:t>Established in several cities by municipalities (Bratislava, Poznan etc.) but also several NGOs run the scheme</a:t>
            </a:r>
          </a:p>
          <a:p>
            <a:pPr lvl="1"/>
            <a:r>
              <a:rPr lang="hu-HU" sz="1800" dirty="0"/>
              <a:t>U</a:t>
            </a:r>
            <a:r>
              <a:rPr lang="en-GB" sz="1800" dirty="0" err="1" smtClean="0"/>
              <a:t>sed</a:t>
            </a:r>
            <a:r>
              <a:rPr lang="en-GB" sz="1800" dirty="0" smtClean="0"/>
              <a:t> in </a:t>
            </a:r>
            <a:r>
              <a:rPr lang="hu-HU" sz="1800" dirty="0" err="1" smtClean="0"/>
              <a:t>accommodating</a:t>
            </a:r>
            <a:r>
              <a:rPr lang="hu-HU" sz="1800" dirty="0" smtClean="0"/>
              <a:t> </a:t>
            </a:r>
            <a:r>
              <a:rPr lang="en-GB" sz="1800" dirty="0" smtClean="0"/>
              <a:t>refugees (NGOs) without explicit legal framework, ad-hoc practices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89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" y="189782"/>
            <a:ext cx="9274002" cy="690112"/>
          </a:xfrm>
        </p:spPr>
        <p:txBody>
          <a:bodyPr>
            <a:normAutofit/>
          </a:bodyPr>
          <a:lstStyle/>
          <a:p>
            <a:r>
              <a:rPr lang="hu-HU" dirty="0" err="1" smtClean="0"/>
              <a:t>Additional</a:t>
            </a:r>
            <a:r>
              <a:rPr lang="hu-HU" dirty="0" smtClean="0"/>
              <a:t> </a:t>
            </a:r>
            <a:r>
              <a:rPr lang="hu-HU" dirty="0" err="1" smtClean="0"/>
              <a:t>measures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7635" y="1116531"/>
            <a:ext cx="10223844" cy="4658627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tx1"/>
                </a:solidFill>
              </a:rPr>
              <a:t>Set </a:t>
            </a:r>
            <a:r>
              <a:rPr lang="en-GB" sz="2400" dirty="0">
                <a:solidFill>
                  <a:schemeClr val="tx1"/>
                </a:solidFill>
              </a:rPr>
              <a:t>up an early intervention social response </a:t>
            </a:r>
            <a:r>
              <a:rPr lang="en-GB" sz="2400" dirty="0" smtClean="0">
                <a:solidFill>
                  <a:schemeClr val="tx1"/>
                </a:solidFill>
              </a:rPr>
              <a:t>system</a:t>
            </a:r>
            <a:r>
              <a:rPr lang="hu-HU" sz="2400" dirty="0" smtClean="0">
                <a:solidFill>
                  <a:schemeClr val="tx1"/>
                </a:solidFill>
              </a:rPr>
              <a:t>: </a:t>
            </a:r>
            <a:r>
              <a:rPr lang="hu-HU" sz="2400" dirty="0" err="1" smtClean="0">
                <a:solidFill>
                  <a:schemeClr val="tx1"/>
                </a:solidFill>
              </a:rPr>
              <a:t>signals</a:t>
            </a:r>
            <a:r>
              <a:rPr lang="hu-HU" sz="2400" dirty="0" smtClean="0">
                <a:solidFill>
                  <a:schemeClr val="tx1"/>
                </a:solidFill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</a:rPr>
              <a:t>from</a:t>
            </a:r>
            <a:r>
              <a:rPr lang="hu-HU" sz="2400" dirty="0" smtClean="0">
                <a:solidFill>
                  <a:schemeClr val="tx1"/>
                </a:solidFill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</a:rPr>
              <a:t>multiple</a:t>
            </a:r>
            <a:r>
              <a:rPr lang="hu-HU" sz="2400" dirty="0" smtClean="0">
                <a:solidFill>
                  <a:schemeClr val="tx1"/>
                </a:solidFill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</a:rPr>
              <a:t>actors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endParaRPr lang="en-GB" sz="2400" dirty="0">
              <a:solidFill>
                <a:schemeClr val="tx1"/>
              </a:solidFill>
            </a:endParaRPr>
          </a:p>
          <a:p>
            <a:r>
              <a:rPr lang="hu-HU" sz="2400" dirty="0" err="1" smtClean="0">
                <a:solidFill>
                  <a:schemeClr val="tx1"/>
                </a:solidFill>
              </a:rPr>
              <a:t>In</a:t>
            </a:r>
            <a:r>
              <a:rPr lang="hu-HU" sz="2400" dirty="0" smtClean="0">
                <a:solidFill>
                  <a:schemeClr val="tx1"/>
                </a:solidFill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</a:rPr>
              <a:t>the</a:t>
            </a:r>
            <a:r>
              <a:rPr lang="hu-HU" sz="2400" dirty="0" smtClean="0">
                <a:solidFill>
                  <a:schemeClr val="tx1"/>
                </a:solidFill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</a:rPr>
              <a:t>longer</a:t>
            </a:r>
            <a:r>
              <a:rPr lang="hu-HU" sz="2400" dirty="0" smtClean="0">
                <a:solidFill>
                  <a:schemeClr val="tx1"/>
                </a:solidFill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</a:rPr>
              <a:t>term</a:t>
            </a:r>
            <a:r>
              <a:rPr lang="hu-HU" sz="2400" dirty="0" smtClean="0">
                <a:solidFill>
                  <a:schemeClr val="tx1"/>
                </a:solidFill>
              </a:rPr>
              <a:t>: </a:t>
            </a:r>
            <a:r>
              <a:rPr lang="en-GB" sz="2400" dirty="0" smtClean="0">
                <a:solidFill>
                  <a:schemeClr val="tx1"/>
                </a:solidFill>
              </a:rPr>
              <a:t>Improve the regulation of the private rental sector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Safer solution for landlords and tenants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Use EU funds on larger scale to increase affordable housing</a:t>
            </a:r>
            <a:endParaRPr lang="hu-HU" sz="2400" dirty="0" smtClean="0">
              <a:solidFill>
                <a:schemeClr val="tx1"/>
              </a:solidFill>
            </a:endParaRPr>
          </a:p>
          <a:p>
            <a:pPr lvl="1"/>
            <a:r>
              <a:rPr lang="hu-HU" sz="2000" dirty="0" smtClean="0">
                <a:solidFill>
                  <a:schemeClr val="tx1"/>
                </a:solidFill>
              </a:rPr>
              <a:t>ERDF (</a:t>
            </a:r>
            <a:r>
              <a:rPr lang="hu-HU" sz="2000" dirty="0" err="1" smtClean="0">
                <a:solidFill>
                  <a:schemeClr val="tx1"/>
                </a:solidFill>
              </a:rPr>
              <a:t>physical</a:t>
            </a:r>
            <a:r>
              <a:rPr lang="hu-HU" sz="2000" dirty="0" smtClean="0">
                <a:solidFill>
                  <a:schemeClr val="tx1"/>
                </a:solidFill>
              </a:rPr>
              <a:t> </a:t>
            </a:r>
            <a:r>
              <a:rPr lang="hu-HU" sz="2000" dirty="0" err="1" smtClean="0">
                <a:solidFill>
                  <a:schemeClr val="tx1"/>
                </a:solidFill>
              </a:rPr>
              <a:t>intervention</a:t>
            </a:r>
            <a:r>
              <a:rPr lang="hu-HU" sz="2000" dirty="0" smtClean="0">
                <a:solidFill>
                  <a:schemeClr val="tx1"/>
                </a:solidFill>
              </a:rPr>
              <a:t>), </a:t>
            </a:r>
          </a:p>
          <a:p>
            <a:pPr lvl="1"/>
            <a:r>
              <a:rPr lang="hu-HU" sz="2000" dirty="0" smtClean="0">
                <a:solidFill>
                  <a:schemeClr val="tx1"/>
                </a:solidFill>
              </a:rPr>
              <a:t>ESF (</a:t>
            </a:r>
            <a:r>
              <a:rPr lang="hu-HU" sz="2000" dirty="0" err="1" smtClean="0">
                <a:solidFill>
                  <a:schemeClr val="tx1"/>
                </a:solidFill>
              </a:rPr>
              <a:t>rent</a:t>
            </a:r>
            <a:r>
              <a:rPr lang="hu-HU" sz="2000" dirty="0" smtClean="0">
                <a:solidFill>
                  <a:schemeClr val="tx1"/>
                </a:solidFill>
              </a:rPr>
              <a:t> </a:t>
            </a:r>
            <a:r>
              <a:rPr lang="hu-HU" sz="2000" dirty="0" err="1" smtClean="0">
                <a:solidFill>
                  <a:schemeClr val="tx1"/>
                </a:solidFill>
              </a:rPr>
              <a:t>subsidy</a:t>
            </a:r>
            <a:r>
              <a:rPr lang="hu-HU" sz="2000" dirty="0" smtClean="0">
                <a:solidFill>
                  <a:schemeClr val="tx1"/>
                </a:solidFill>
              </a:rPr>
              <a:t>+</a:t>
            </a:r>
            <a:r>
              <a:rPr lang="hu-HU" sz="2000" dirty="0" err="1" smtClean="0">
                <a:solidFill>
                  <a:schemeClr val="tx1"/>
                </a:solidFill>
              </a:rPr>
              <a:t>services</a:t>
            </a:r>
            <a:r>
              <a:rPr lang="hu-HU" sz="2000" dirty="0" smtClean="0">
                <a:solidFill>
                  <a:schemeClr val="tx1"/>
                </a:solidFill>
              </a:rPr>
              <a:t>), </a:t>
            </a:r>
          </a:p>
          <a:p>
            <a:pPr lvl="1"/>
            <a:r>
              <a:rPr lang="hu-HU" sz="2000" dirty="0" err="1" smtClean="0">
                <a:solidFill>
                  <a:schemeClr val="tx1"/>
                </a:solidFill>
              </a:rPr>
              <a:t>Cohesion</a:t>
            </a:r>
            <a:r>
              <a:rPr lang="hu-HU" sz="2000" dirty="0" smtClean="0">
                <a:solidFill>
                  <a:schemeClr val="tx1"/>
                </a:solidFill>
              </a:rPr>
              <a:t> </a:t>
            </a:r>
            <a:r>
              <a:rPr lang="hu-HU" sz="2000" dirty="0" err="1" smtClean="0">
                <a:solidFill>
                  <a:schemeClr val="tx1"/>
                </a:solidFill>
              </a:rPr>
              <a:t>Fund</a:t>
            </a:r>
            <a:r>
              <a:rPr lang="hu-HU" sz="2000" dirty="0" smtClean="0">
                <a:solidFill>
                  <a:schemeClr val="tx1"/>
                </a:solidFill>
              </a:rPr>
              <a:t> (</a:t>
            </a:r>
            <a:r>
              <a:rPr lang="hu-HU" sz="2000" dirty="0" err="1" smtClean="0">
                <a:solidFill>
                  <a:schemeClr val="tx1"/>
                </a:solidFill>
              </a:rPr>
              <a:t>energy</a:t>
            </a:r>
            <a:r>
              <a:rPr lang="hu-HU" sz="2000" dirty="0" smtClean="0">
                <a:solidFill>
                  <a:schemeClr val="tx1"/>
                </a:solidFill>
              </a:rPr>
              <a:t> </a:t>
            </a:r>
            <a:r>
              <a:rPr lang="hu-HU" sz="2000" dirty="0" err="1" smtClean="0">
                <a:solidFill>
                  <a:schemeClr val="tx1"/>
                </a:solidFill>
              </a:rPr>
              <a:t>efficient</a:t>
            </a:r>
            <a:r>
              <a:rPr lang="hu-HU" sz="2000" dirty="0" smtClean="0">
                <a:solidFill>
                  <a:schemeClr val="tx1"/>
                </a:solidFill>
              </a:rPr>
              <a:t> </a:t>
            </a:r>
            <a:r>
              <a:rPr lang="hu-HU" sz="2000" dirty="0" err="1" smtClean="0">
                <a:solidFill>
                  <a:schemeClr val="tx1"/>
                </a:solidFill>
              </a:rPr>
              <a:t>renovation</a:t>
            </a:r>
            <a:r>
              <a:rPr lang="hu-HU" sz="2000" dirty="0" smtClean="0">
                <a:solidFill>
                  <a:schemeClr val="tx1"/>
                </a:solidFill>
              </a:rPr>
              <a:t>)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16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586753"/>
            <a:ext cx="8596668" cy="4454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4000" dirty="0" err="1" smtClean="0"/>
              <a:t>Thank</a:t>
            </a:r>
            <a:r>
              <a:rPr lang="hu-HU" sz="4000" dirty="0" smtClean="0"/>
              <a:t> </a:t>
            </a:r>
            <a:r>
              <a:rPr lang="hu-HU" sz="4000" dirty="0" err="1" smtClean="0"/>
              <a:t>you</a:t>
            </a:r>
            <a:r>
              <a:rPr lang="hu-HU" sz="4000" dirty="0" smtClean="0"/>
              <a:t> </a:t>
            </a:r>
            <a:r>
              <a:rPr lang="hu-HU" sz="4000" dirty="0" err="1" smtClean="0"/>
              <a:t>for</a:t>
            </a:r>
            <a:r>
              <a:rPr lang="hu-HU" sz="4000" dirty="0" smtClean="0"/>
              <a:t> </a:t>
            </a:r>
            <a:r>
              <a:rPr lang="hu-HU" sz="4000" dirty="0" err="1" smtClean="0"/>
              <a:t>your</a:t>
            </a:r>
            <a:r>
              <a:rPr lang="hu-HU" sz="4000" dirty="0" smtClean="0"/>
              <a:t> </a:t>
            </a:r>
            <a:r>
              <a:rPr lang="hu-HU" sz="4000" dirty="0" err="1" smtClean="0"/>
              <a:t>attention</a:t>
            </a:r>
            <a:r>
              <a:rPr lang="hu-HU" sz="4000" dirty="0" smtClean="0"/>
              <a:t>!</a:t>
            </a:r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sz="2000" dirty="0" smtClean="0"/>
              <a:t>ALL REPORTS ARE AVAILABLE </a:t>
            </a:r>
            <a:r>
              <a:rPr lang="hu-HU" sz="2000" dirty="0" err="1" smtClean="0"/>
              <a:t>on</a:t>
            </a:r>
            <a:r>
              <a:rPr lang="hu-HU" sz="2000" dirty="0" smtClean="0"/>
              <a:t>:</a:t>
            </a:r>
            <a:endParaRPr lang="hu-HU" sz="2000" dirty="0"/>
          </a:p>
          <a:p>
            <a:pPr marL="0" indent="0">
              <a:buNone/>
            </a:pPr>
            <a:r>
              <a:rPr lang="hu-HU" sz="2000" dirty="0" smtClean="0">
                <a:hlinkClick r:id="rId3"/>
              </a:rPr>
              <a:t>https</a:t>
            </a:r>
            <a:r>
              <a:rPr lang="hu-HU" sz="2000" dirty="0">
                <a:hlinkClick r:id="rId3"/>
              </a:rPr>
              <a:t>://www.habitat.org/emea/housing-ukrainian-refugees-europe</a:t>
            </a:r>
            <a:r>
              <a:rPr lang="hu-HU" sz="2000" dirty="0"/>
              <a:t> </a:t>
            </a:r>
          </a:p>
          <a:p>
            <a:pPr marL="0" indent="0">
              <a:buNone/>
            </a:pPr>
            <a:r>
              <a:rPr lang="en-GB" sz="2000" dirty="0" smtClean="0"/>
              <a:t>Policy brief </a:t>
            </a:r>
          </a:p>
          <a:p>
            <a:pPr marL="0" indent="0">
              <a:buNone/>
            </a:pPr>
            <a:r>
              <a:rPr lang="en-GB" sz="2000" dirty="0" smtClean="0"/>
              <a:t>Comparative report</a:t>
            </a:r>
          </a:p>
          <a:p>
            <a:pPr marL="0" indent="0">
              <a:buNone/>
            </a:pPr>
            <a:r>
              <a:rPr lang="en-GB" sz="2000" dirty="0" smtClean="0"/>
              <a:t>Country case studies</a:t>
            </a:r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4000" dirty="0" smtClean="0"/>
          </a:p>
          <a:p>
            <a:pPr marL="0" indent="0">
              <a:buNone/>
            </a:pPr>
            <a:endParaRPr lang="hu-HU" sz="2800" dirty="0"/>
          </a:p>
        </p:txBody>
      </p:sp>
      <p:pic>
        <p:nvPicPr>
          <p:cNvPr id="4" name="Picture 1"/>
          <p:cNvPicPr/>
          <p:nvPr/>
        </p:nvPicPr>
        <p:blipFill>
          <a:blip r:embed="rId4"/>
          <a:stretch>
            <a:fillRect/>
          </a:stretch>
        </p:blipFill>
        <p:spPr>
          <a:xfrm>
            <a:off x="6325440" y="3738207"/>
            <a:ext cx="2388254" cy="115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6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0521" y="120769"/>
            <a:ext cx="9269260" cy="1034263"/>
          </a:xfrm>
        </p:spPr>
        <p:txBody>
          <a:bodyPr>
            <a:normAutofit fontScale="90000"/>
          </a:bodyPr>
          <a:lstStyle/>
          <a:p>
            <a:r>
              <a:rPr lang="en-GB" sz="3200" dirty="0" smtClean="0"/>
              <a:t>Common features of the four neighbouring countries’ housing </a:t>
            </a:r>
            <a:r>
              <a:rPr lang="en-GB" sz="3200" dirty="0" smtClean="0"/>
              <a:t>systems</a:t>
            </a:r>
            <a:r>
              <a:rPr lang="hu-HU" sz="3200" dirty="0" smtClean="0"/>
              <a:t> - GAPS</a:t>
            </a:r>
            <a:endParaRPr lang="en-GB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3" y="1424066"/>
            <a:ext cx="9570847" cy="5039364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Small </a:t>
            </a:r>
            <a:r>
              <a:rPr lang="en-GB" sz="2400" dirty="0"/>
              <a:t>social and affordable housing sector</a:t>
            </a:r>
          </a:p>
          <a:p>
            <a:r>
              <a:rPr lang="en-GB" sz="2400" dirty="0"/>
              <a:t>Small but increasing private rental sector</a:t>
            </a:r>
            <a:r>
              <a:rPr lang="hu-HU" sz="2400" dirty="0"/>
              <a:t>: </a:t>
            </a:r>
            <a:r>
              <a:rPr lang="hu-HU" sz="2400" dirty="0" err="1"/>
              <a:t>concentrated</a:t>
            </a:r>
            <a:r>
              <a:rPr lang="hu-HU" sz="2400" dirty="0"/>
              <a:t> </a:t>
            </a:r>
            <a:r>
              <a:rPr lang="hu-HU" sz="2400" dirty="0" err="1"/>
              <a:t>in</a:t>
            </a:r>
            <a:r>
              <a:rPr lang="hu-HU" sz="2400" dirty="0"/>
              <a:t> </a:t>
            </a:r>
            <a:r>
              <a:rPr lang="en-GB" sz="2400" dirty="0"/>
              <a:t>larger cities</a:t>
            </a:r>
            <a:r>
              <a:rPr lang="hu-HU" sz="2400" dirty="0"/>
              <a:t>, </a:t>
            </a:r>
            <a:r>
              <a:rPr lang="hu-HU" sz="2400" dirty="0" err="1"/>
              <a:t>underregulated</a:t>
            </a:r>
            <a:r>
              <a:rPr lang="hu-HU" sz="2400" dirty="0"/>
              <a:t>, </a:t>
            </a:r>
            <a:r>
              <a:rPr lang="hu-HU" sz="2400" dirty="0" err="1"/>
              <a:t>grey</a:t>
            </a:r>
            <a:r>
              <a:rPr lang="hu-HU" sz="2400" dirty="0"/>
              <a:t> </a:t>
            </a:r>
            <a:r>
              <a:rPr lang="hu-HU" sz="2400" dirty="0" err="1"/>
              <a:t>sector</a:t>
            </a:r>
            <a:endParaRPr lang="en-GB" sz="2400" dirty="0"/>
          </a:p>
          <a:p>
            <a:r>
              <a:rPr lang="en-GB" sz="2400" dirty="0"/>
              <a:t>Housing subsidies go to the homeownership sector (85-90% of the total housing stock)</a:t>
            </a:r>
            <a:endParaRPr lang="hu-HU" sz="2400" dirty="0"/>
          </a:p>
          <a:p>
            <a:pPr lvl="1"/>
            <a:r>
              <a:rPr lang="hu-HU" sz="2000" dirty="0" err="1"/>
              <a:t>Germany</a:t>
            </a:r>
            <a:r>
              <a:rPr lang="hu-HU" sz="2000" dirty="0"/>
              <a:t>: </a:t>
            </a:r>
            <a:r>
              <a:rPr lang="hu-HU" sz="2000" dirty="0" err="1"/>
              <a:t>housing</a:t>
            </a:r>
            <a:r>
              <a:rPr lang="hu-HU" sz="2000" dirty="0"/>
              <a:t> </a:t>
            </a:r>
            <a:r>
              <a:rPr lang="hu-HU" sz="2000" dirty="0" err="1"/>
              <a:t>subsidies</a:t>
            </a:r>
            <a:r>
              <a:rPr lang="hu-HU" sz="2000" dirty="0"/>
              <a:t> </a:t>
            </a:r>
            <a:r>
              <a:rPr lang="hu-HU" sz="2000" dirty="0" err="1"/>
              <a:t>are</a:t>
            </a:r>
            <a:r>
              <a:rPr lang="hu-HU" sz="2000" dirty="0"/>
              <a:t> </a:t>
            </a:r>
            <a:r>
              <a:rPr lang="hu-HU" sz="2000" dirty="0" err="1"/>
              <a:t>tenure</a:t>
            </a:r>
            <a:r>
              <a:rPr lang="hu-HU" sz="2000" dirty="0"/>
              <a:t> </a:t>
            </a:r>
            <a:r>
              <a:rPr lang="hu-HU" sz="2000" dirty="0" err="1"/>
              <a:t>neutral</a:t>
            </a:r>
            <a:endParaRPr lang="en-GB" sz="2000" dirty="0"/>
          </a:p>
          <a:p>
            <a:r>
              <a:rPr lang="en-GB" sz="2400" dirty="0"/>
              <a:t>No efficient housing allowance subsidy system that helps housing maintenance</a:t>
            </a:r>
          </a:p>
          <a:p>
            <a:r>
              <a:rPr lang="en-GB" sz="2400" dirty="0"/>
              <a:t>Lack of central financing to maintain and develop municipal housing discourages municipalities to maintain the sector</a:t>
            </a:r>
            <a:endParaRPr lang="hu-HU" sz="2400" dirty="0"/>
          </a:p>
          <a:p>
            <a:endParaRPr lang="en-GB" sz="2400" dirty="0"/>
          </a:p>
          <a:p>
            <a:pPr marL="0" indent="0">
              <a:buNone/>
            </a:pPr>
            <a:r>
              <a:rPr lang="hu-HU" dirty="0" smtClean="0"/>
              <a:t>: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087530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679326"/>
            <a:ext cx="8596668" cy="3880773"/>
          </a:xfrm>
        </p:spPr>
        <p:txBody>
          <a:bodyPr>
            <a:noAutofit/>
          </a:bodyPr>
          <a:lstStyle/>
          <a:p>
            <a:r>
              <a:rPr lang="en-GB" sz="2400" dirty="0" smtClean="0"/>
              <a:t>Some </a:t>
            </a:r>
            <a:r>
              <a:rPr lang="en-GB" sz="2400" dirty="0"/>
              <a:t>affordable </a:t>
            </a:r>
            <a:r>
              <a:rPr lang="hu-HU" sz="2400" dirty="0" err="1"/>
              <a:t>rental</a:t>
            </a:r>
            <a:r>
              <a:rPr lang="hu-HU" sz="2400" dirty="0"/>
              <a:t> </a:t>
            </a:r>
            <a:r>
              <a:rPr lang="en-GB" sz="2400" dirty="0"/>
              <a:t>housing programmes</a:t>
            </a:r>
            <a:r>
              <a:rPr lang="hu-HU" sz="2400" dirty="0"/>
              <a:t> </a:t>
            </a:r>
            <a:r>
              <a:rPr lang="en-GB" sz="2400" dirty="0"/>
              <a:t>but small scale (PL, SK)</a:t>
            </a:r>
            <a:endParaRPr lang="hu-HU" sz="2400" dirty="0"/>
          </a:p>
          <a:p>
            <a:r>
              <a:rPr lang="hu-HU" sz="2400" dirty="0" smtClean="0"/>
              <a:t>More </a:t>
            </a:r>
            <a:r>
              <a:rPr lang="hu-HU" sz="2400" dirty="0" err="1" smtClean="0"/>
              <a:t>developed</a:t>
            </a:r>
            <a:r>
              <a:rPr lang="hu-HU" sz="2400" dirty="0" smtClean="0"/>
              <a:t> h</a:t>
            </a:r>
            <a:r>
              <a:rPr lang="en-GB" sz="2400" dirty="0" err="1" smtClean="0"/>
              <a:t>ousing</a:t>
            </a:r>
            <a:r>
              <a:rPr lang="en-GB" sz="2400" dirty="0" smtClean="0"/>
              <a:t> </a:t>
            </a:r>
            <a:r>
              <a:rPr lang="en-GB" sz="2400" dirty="0"/>
              <a:t>policy related institutional </a:t>
            </a:r>
            <a:r>
              <a:rPr lang="en-GB" sz="2400" dirty="0" smtClean="0"/>
              <a:t>system</a:t>
            </a:r>
            <a:r>
              <a:rPr lang="hu-HU" sz="2400" dirty="0" smtClean="0"/>
              <a:t> </a:t>
            </a:r>
            <a:r>
              <a:rPr lang="en-GB" sz="2400" dirty="0"/>
              <a:t>in PL, SK (</a:t>
            </a:r>
            <a:r>
              <a:rPr lang="hu-HU" sz="2400" dirty="0" err="1"/>
              <a:t>revolving</a:t>
            </a:r>
            <a:r>
              <a:rPr lang="hu-HU" sz="2400" dirty="0"/>
              <a:t> </a:t>
            </a:r>
            <a:r>
              <a:rPr lang="en-GB" sz="2400" dirty="0"/>
              <a:t>national housing funds, </a:t>
            </a:r>
            <a:r>
              <a:rPr lang="hu-HU" sz="2400" dirty="0" err="1"/>
              <a:t>national</a:t>
            </a:r>
            <a:r>
              <a:rPr lang="hu-HU" sz="2400" dirty="0"/>
              <a:t> </a:t>
            </a:r>
            <a:r>
              <a:rPr lang="en-GB" sz="2400" dirty="0"/>
              <a:t>housing agencies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implement</a:t>
            </a:r>
            <a:r>
              <a:rPr lang="hu-HU" sz="2400" dirty="0"/>
              <a:t> </a:t>
            </a:r>
            <a:r>
              <a:rPr lang="hu-HU" sz="2400" dirty="0" err="1"/>
              <a:t>affordable</a:t>
            </a:r>
            <a:r>
              <a:rPr lang="hu-HU" sz="2400" dirty="0"/>
              <a:t> </a:t>
            </a:r>
            <a:r>
              <a:rPr lang="hu-HU" sz="2400" dirty="0" err="1"/>
              <a:t>rental</a:t>
            </a:r>
            <a:r>
              <a:rPr lang="hu-HU" sz="2400" dirty="0"/>
              <a:t> </a:t>
            </a:r>
            <a:r>
              <a:rPr lang="hu-HU" sz="2400" dirty="0" err="1"/>
              <a:t>housing</a:t>
            </a:r>
            <a:r>
              <a:rPr lang="hu-HU" sz="2400" dirty="0"/>
              <a:t> </a:t>
            </a:r>
            <a:r>
              <a:rPr lang="hu-HU" sz="2400" dirty="0" err="1"/>
              <a:t>programmes</a:t>
            </a:r>
            <a:r>
              <a:rPr lang="hu-HU" sz="2400" dirty="0"/>
              <a:t>)</a:t>
            </a:r>
            <a:endParaRPr lang="en-GB" sz="2400" dirty="0"/>
          </a:p>
          <a:p>
            <a:r>
              <a:rPr lang="en-GB" sz="2400" dirty="0" smtClean="0"/>
              <a:t>Hungary</a:t>
            </a:r>
            <a:r>
              <a:rPr lang="en-GB" sz="2400" dirty="0"/>
              <a:t>: innovative solutions by NGOs and some municipalities – social rental agencies</a:t>
            </a:r>
          </a:p>
          <a:p>
            <a:r>
              <a:rPr lang="en-GB" sz="2400" dirty="0"/>
              <a:t>Use of EU funds for housing </a:t>
            </a:r>
            <a:r>
              <a:rPr lang="hu-HU" sz="2400" dirty="0" smtClean="0"/>
              <a:t>i</a:t>
            </a:r>
            <a:r>
              <a:rPr lang="en-GB" sz="2400" dirty="0" smtClean="0"/>
              <a:t>n </a:t>
            </a:r>
            <a:r>
              <a:rPr lang="en-GB" sz="2400" dirty="0"/>
              <a:t>PL, SK: energy efficient renovation</a:t>
            </a:r>
          </a:p>
          <a:p>
            <a:endParaRPr lang="en-GB" sz="2400" dirty="0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250521" y="120769"/>
            <a:ext cx="9269260" cy="10342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 smtClean="0"/>
              <a:t>Common features of the four neighbouring countries’ housing systems</a:t>
            </a:r>
            <a:r>
              <a:rPr lang="hu-HU" dirty="0" smtClean="0"/>
              <a:t> - STRENGTHS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213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154005"/>
            <a:ext cx="8596668" cy="702644"/>
          </a:xfrm>
        </p:spPr>
        <p:txBody>
          <a:bodyPr>
            <a:normAutofit/>
          </a:bodyPr>
          <a:lstStyle/>
          <a:p>
            <a:r>
              <a:rPr lang="hu-HU" dirty="0" err="1" smtClean="0"/>
              <a:t>Number</a:t>
            </a:r>
            <a:r>
              <a:rPr lang="hu-HU" dirty="0" smtClean="0"/>
              <a:t> and </a:t>
            </a:r>
            <a:r>
              <a:rPr lang="hu-HU" dirty="0" err="1" smtClean="0"/>
              <a:t>profile</a:t>
            </a:r>
            <a:r>
              <a:rPr lang="hu-HU" dirty="0" smtClean="0"/>
              <a:t> of UA </a:t>
            </a:r>
            <a:r>
              <a:rPr lang="hu-HU" dirty="0" err="1" smtClean="0"/>
              <a:t>refugees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3" y="962527"/>
            <a:ext cx="9814203" cy="5669280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4 neighbouring countries: no experiences of providing large number of refugees</a:t>
            </a:r>
          </a:p>
          <a:p>
            <a:r>
              <a:rPr lang="en-GB" dirty="0" smtClean="0"/>
              <a:t>HU, SK, RO – transit countries, PL and DE reception countries </a:t>
            </a:r>
          </a:p>
          <a:p>
            <a:r>
              <a:rPr lang="en-GB" dirty="0" smtClean="0"/>
              <a:t>Profile of the refugees: </a:t>
            </a:r>
          </a:p>
          <a:p>
            <a:pPr lvl="1"/>
            <a:r>
              <a:rPr lang="en-GB" dirty="0" smtClean="0"/>
              <a:t>largely women, women with children, </a:t>
            </a:r>
          </a:p>
          <a:p>
            <a:pPr lvl="1"/>
            <a:r>
              <a:rPr lang="en-GB" dirty="0" smtClean="0"/>
              <a:t>people with disabilities</a:t>
            </a:r>
          </a:p>
          <a:p>
            <a:pPr lvl="1"/>
            <a:endParaRPr lang="en-GB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3" y="962526"/>
            <a:ext cx="8485918" cy="3510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588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97324" y="301128"/>
            <a:ext cx="8596668" cy="701407"/>
          </a:xfrm>
        </p:spPr>
        <p:txBody>
          <a:bodyPr/>
          <a:lstStyle/>
          <a:p>
            <a:r>
              <a:rPr lang="en-GB" dirty="0" smtClean="0"/>
              <a:t>Accommodation and housing solutions</a:t>
            </a:r>
            <a:endParaRPr lang="en-GB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705230"/>
              </p:ext>
            </p:extLst>
          </p:nvPr>
        </p:nvGraphicFramePr>
        <p:xfrm>
          <a:off x="-393192" y="1362456"/>
          <a:ext cx="8238744" cy="4690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églalap 2"/>
          <p:cNvSpPr/>
          <p:nvPr/>
        </p:nvSpPr>
        <p:spPr>
          <a:xfrm>
            <a:off x="8412480" y="1362456"/>
            <a:ext cx="3136392" cy="49998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GB" b="1" dirty="0" smtClean="0">
                <a:solidFill>
                  <a:srgbClr val="FF0000"/>
                </a:solidFill>
              </a:rPr>
              <a:t>Longer-term solutions: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Development of collective sites: separate rooms for families, shared facilities (PL)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Accelerating ongoing/planned municipal rental housing investments (PL)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Integration program of refugees (HU-Maltese) -  1+ ½ year: housing + complex services </a:t>
            </a:r>
            <a:br>
              <a:rPr lang="en-GB" sz="1600" dirty="0" smtClean="0"/>
            </a:br>
            <a:r>
              <a:rPr lang="en-GB" sz="1600" dirty="0" smtClean="0"/>
              <a:t>(government /AMIF+UNHCR)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Rent supplement schemes: UNHCR, EPIM and other organisations</a:t>
            </a:r>
            <a:br>
              <a:rPr lang="en-GB" sz="1600" dirty="0" smtClean="0"/>
            </a:br>
            <a:r>
              <a:rPr lang="en-GB" sz="1600" dirty="0" smtClean="0"/>
              <a:t>(HU)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45106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2741" y="263047"/>
            <a:ext cx="8596668" cy="64084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Main </a:t>
            </a:r>
            <a:r>
              <a:rPr lang="hu-HU" dirty="0" err="1" smtClean="0"/>
              <a:t>gaps</a:t>
            </a:r>
            <a:r>
              <a:rPr lang="hu-HU" dirty="0" smtClean="0"/>
              <a:t> in </a:t>
            </a:r>
            <a:r>
              <a:rPr lang="hu-HU" dirty="0" err="1" smtClean="0"/>
              <a:t>accommodation</a:t>
            </a:r>
            <a:r>
              <a:rPr lang="hu-HU" dirty="0" smtClean="0"/>
              <a:t> and h</a:t>
            </a:r>
            <a:r>
              <a:rPr lang="en-GB" dirty="0" err="1" smtClean="0"/>
              <a:t>ousing</a:t>
            </a:r>
            <a:r>
              <a:rPr lang="hu-HU" dirty="0" smtClean="0"/>
              <a:t> </a:t>
            </a:r>
            <a:r>
              <a:rPr lang="en-GB" dirty="0" smtClean="0"/>
              <a:t> 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2896" y="1240077"/>
            <a:ext cx="9879724" cy="5322087"/>
          </a:xfrm>
        </p:spPr>
        <p:txBody>
          <a:bodyPr>
            <a:noAutofit/>
          </a:bodyPr>
          <a:lstStyle/>
          <a:p>
            <a:r>
              <a:rPr lang="en-GB" sz="2000" dirty="0" smtClean="0"/>
              <a:t>Locational mismatch: housing availability and affordability vs. job market</a:t>
            </a:r>
          </a:p>
          <a:p>
            <a:r>
              <a:rPr lang="en-GB" sz="2000" dirty="0" smtClean="0"/>
              <a:t>There is no effective distribution system of refugees in place (small towns)</a:t>
            </a:r>
          </a:p>
          <a:p>
            <a:r>
              <a:rPr lang="en-GB" sz="2000" dirty="0" smtClean="0"/>
              <a:t>Funding: government lump-sum subsidy/compensation for the providers </a:t>
            </a:r>
          </a:p>
          <a:p>
            <a:pPr lvl="1"/>
            <a:r>
              <a:rPr lang="en-GB" sz="1800" dirty="0" smtClean="0"/>
              <a:t>HU: Private persons and NGOs are not entitled! </a:t>
            </a:r>
            <a:endParaRPr lang="en-GB" sz="1800" dirty="0" smtClean="0">
              <a:sym typeface="Wingdings" panose="05000000000000000000" pitchFamily="2" charset="2"/>
            </a:endParaRPr>
          </a:p>
          <a:p>
            <a:pPr lvl="1"/>
            <a:r>
              <a:rPr lang="en-GB" sz="1800" dirty="0" smtClean="0">
                <a:sym typeface="Wingdings" panose="05000000000000000000" pitchFamily="2" charset="2"/>
              </a:rPr>
              <a:t>International organisations, private donors, crowd-funding has substantial role in financing (HU!) </a:t>
            </a:r>
            <a:endParaRPr lang="en-GB" sz="1800" dirty="0" smtClean="0"/>
          </a:p>
          <a:p>
            <a:pPr lvl="1"/>
            <a:r>
              <a:rPr lang="en-GB" sz="1800" dirty="0" smtClean="0"/>
              <a:t>It is guaranteed only for short-term, periodically extended but unpredictable </a:t>
            </a:r>
          </a:p>
          <a:p>
            <a:r>
              <a:rPr lang="en-GB" sz="2000" dirty="0" smtClean="0"/>
              <a:t>Decreasing interest in accommodating refugees in the private sector (both solidarity and market housing)</a:t>
            </a:r>
          </a:p>
          <a:p>
            <a:r>
              <a:rPr lang="en-GB" sz="2000" dirty="0" smtClean="0"/>
              <a:t>Private rental market: price increases - competition to local demand, difficulties in administering subsidies, monitoring provision, discrimination in the market</a:t>
            </a:r>
          </a:p>
          <a:p>
            <a:r>
              <a:rPr lang="en-GB" sz="2000" dirty="0" smtClean="0"/>
              <a:t>Public: municipal housing cannot be used (scarce), capacity and quality issues of collective sites </a:t>
            </a:r>
          </a:p>
          <a:p>
            <a:pPr lvl="1"/>
            <a:endParaRPr lang="en-GB" sz="20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94638605"/>
              </p:ext>
            </p:extLst>
          </p:nvPr>
        </p:nvGraphicFramePr>
        <p:xfrm>
          <a:off x="8905595" y="740370"/>
          <a:ext cx="3113740" cy="3906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6514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7562"/>
          </a:xfrm>
        </p:spPr>
        <p:txBody>
          <a:bodyPr>
            <a:normAutofit/>
          </a:bodyPr>
          <a:lstStyle/>
          <a:p>
            <a:r>
              <a:rPr lang="hu-HU" dirty="0" err="1" smtClean="0"/>
              <a:t>Future</a:t>
            </a:r>
            <a:r>
              <a:rPr lang="hu-HU" dirty="0" smtClean="0"/>
              <a:t> </a:t>
            </a:r>
            <a:r>
              <a:rPr lang="hu-HU" dirty="0" err="1" smtClean="0"/>
              <a:t>plans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beginning</a:t>
            </a:r>
            <a:r>
              <a:rPr lang="hu-HU" dirty="0" smtClean="0"/>
              <a:t> of 2023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357163"/>
            <a:ext cx="8596668" cy="4976260"/>
          </a:xfrm>
        </p:spPr>
        <p:txBody>
          <a:bodyPr/>
          <a:lstStyle/>
          <a:p>
            <a:r>
              <a:rPr lang="hu-HU" sz="2000" dirty="0" err="1" smtClean="0"/>
              <a:t>Barriers</a:t>
            </a:r>
            <a:r>
              <a:rPr lang="hu-HU" sz="2000" dirty="0" smtClean="0"/>
              <a:t> </a:t>
            </a:r>
            <a:r>
              <a:rPr lang="hu-HU" sz="2000" dirty="0" err="1" smtClean="0"/>
              <a:t>to</a:t>
            </a:r>
            <a:r>
              <a:rPr lang="hu-HU" sz="2000" dirty="0" smtClean="0"/>
              <a:t> </a:t>
            </a:r>
            <a:r>
              <a:rPr lang="hu-HU" sz="2000" dirty="0" err="1" smtClean="0"/>
              <a:t>planning</a:t>
            </a:r>
            <a:r>
              <a:rPr lang="hu-HU" sz="2000" dirty="0" smtClean="0"/>
              <a:t>: n</a:t>
            </a:r>
            <a:r>
              <a:rPr lang="en-GB" sz="2000" dirty="0" smtClean="0"/>
              <a:t>o </a:t>
            </a:r>
            <a:r>
              <a:rPr lang="en-GB" sz="2000" dirty="0"/>
              <a:t>systematic data collection systems are in place on accommodation and service capacities, use of capacities, territorial distribution, </a:t>
            </a:r>
            <a:r>
              <a:rPr lang="en-GB" sz="2000" dirty="0" smtClean="0"/>
              <a:t>funding</a:t>
            </a:r>
            <a:endParaRPr lang="hu-HU" sz="2000" dirty="0" smtClean="0"/>
          </a:p>
          <a:p>
            <a:pPr lvl="1"/>
            <a:r>
              <a:rPr lang="hu-HU" sz="1800" dirty="0" err="1" smtClean="0"/>
              <a:t>Territorial</a:t>
            </a:r>
            <a:r>
              <a:rPr lang="hu-HU" sz="1800" dirty="0" smtClean="0"/>
              <a:t> map of </a:t>
            </a:r>
            <a:r>
              <a:rPr lang="hu-HU" sz="1800" dirty="0" err="1" smtClean="0"/>
              <a:t>distribution</a:t>
            </a:r>
            <a:r>
              <a:rPr lang="hu-HU" sz="1800" dirty="0" smtClean="0"/>
              <a:t> </a:t>
            </a:r>
            <a:r>
              <a:rPr lang="hu-HU" sz="1800" dirty="0" err="1" smtClean="0"/>
              <a:t>of</a:t>
            </a:r>
            <a:r>
              <a:rPr lang="hu-HU" sz="1800" dirty="0" smtClean="0"/>
              <a:t> </a:t>
            </a:r>
            <a:r>
              <a:rPr lang="hu-HU" sz="1800" dirty="0" err="1" smtClean="0"/>
              <a:t>refugees</a:t>
            </a:r>
            <a:r>
              <a:rPr lang="hu-HU" sz="1800" dirty="0" smtClean="0"/>
              <a:t> </a:t>
            </a:r>
            <a:r>
              <a:rPr lang="hu-HU" sz="1800" dirty="0" err="1" smtClean="0"/>
              <a:t>based</a:t>
            </a:r>
            <a:r>
              <a:rPr lang="hu-HU" sz="1800" dirty="0" smtClean="0"/>
              <a:t> </a:t>
            </a:r>
            <a:r>
              <a:rPr lang="hu-HU" sz="1800" dirty="0" err="1" smtClean="0"/>
              <a:t>on</a:t>
            </a:r>
            <a:r>
              <a:rPr lang="hu-HU" sz="1800" dirty="0" smtClean="0"/>
              <a:t> PESEL </a:t>
            </a:r>
            <a:r>
              <a:rPr lang="hu-HU" sz="1800" dirty="0" err="1" smtClean="0"/>
              <a:t>number</a:t>
            </a:r>
            <a:r>
              <a:rPr lang="hu-HU" sz="1800" dirty="0" smtClean="0"/>
              <a:t> </a:t>
            </a:r>
            <a:r>
              <a:rPr lang="hu-HU" sz="1800" dirty="0" err="1" smtClean="0"/>
              <a:t>in</a:t>
            </a:r>
            <a:r>
              <a:rPr lang="hu-HU" sz="1800" dirty="0" smtClean="0"/>
              <a:t> PL</a:t>
            </a:r>
          </a:p>
          <a:p>
            <a:pPr lvl="1"/>
            <a:r>
              <a:rPr lang="hu-HU" sz="1800" dirty="0" err="1" smtClean="0"/>
              <a:t>In</a:t>
            </a:r>
            <a:r>
              <a:rPr lang="hu-HU" sz="1800" dirty="0" smtClean="0"/>
              <a:t> SK online </a:t>
            </a:r>
            <a:r>
              <a:rPr lang="hu-HU" sz="1800" dirty="0" err="1" smtClean="0"/>
              <a:t>database</a:t>
            </a:r>
            <a:r>
              <a:rPr lang="hu-HU" sz="1800" dirty="0" smtClean="0"/>
              <a:t> </a:t>
            </a:r>
            <a:r>
              <a:rPr lang="hu-HU" sz="1800" dirty="0" err="1" smtClean="0"/>
              <a:t>on</a:t>
            </a:r>
            <a:r>
              <a:rPr lang="hu-HU" sz="1800" dirty="0" smtClean="0"/>
              <a:t> </a:t>
            </a:r>
            <a:r>
              <a:rPr lang="hu-HU" sz="1800" dirty="0" err="1" smtClean="0"/>
              <a:t>accommodation</a:t>
            </a:r>
            <a:r>
              <a:rPr lang="hu-HU" sz="1800" dirty="0" smtClean="0"/>
              <a:t> </a:t>
            </a:r>
            <a:r>
              <a:rPr lang="hu-HU" sz="1800" dirty="0" err="1" smtClean="0"/>
              <a:t>compensation</a:t>
            </a:r>
            <a:r>
              <a:rPr lang="hu-HU" sz="1800" dirty="0" smtClean="0"/>
              <a:t> </a:t>
            </a:r>
            <a:r>
              <a:rPr lang="hu-HU" sz="1800" dirty="0" err="1" smtClean="0"/>
              <a:t>disbursed</a:t>
            </a:r>
            <a:r>
              <a:rPr lang="hu-HU" sz="1800" dirty="0" smtClean="0"/>
              <a:t> </a:t>
            </a:r>
            <a:r>
              <a:rPr lang="hu-HU" sz="1800" dirty="0" err="1" smtClean="0"/>
              <a:t>to</a:t>
            </a:r>
            <a:r>
              <a:rPr lang="hu-HU" sz="1800" dirty="0" smtClean="0"/>
              <a:t> business and </a:t>
            </a:r>
            <a:r>
              <a:rPr lang="hu-HU" sz="1800" dirty="0" err="1" smtClean="0"/>
              <a:t>public</a:t>
            </a:r>
            <a:r>
              <a:rPr lang="hu-HU" sz="1800" dirty="0"/>
              <a:t> </a:t>
            </a:r>
            <a:r>
              <a:rPr lang="hu-HU" sz="1800" dirty="0" err="1" smtClean="0"/>
              <a:t>and</a:t>
            </a:r>
            <a:r>
              <a:rPr lang="hu-HU" sz="1800" dirty="0" smtClean="0"/>
              <a:t> </a:t>
            </a:r>
            <a:r>
              <a:rPr lang="hu-HU" sz="1800" dirty="0" err="1" smtClean="0"/>
              <a:t>private</a:t>
            </a:r>
            <a:r>
              <a:rPr lang="hu-HU" sz="1800" dirty="0" smtClean="0"/>
              <a:t> </a:t>
            </a:r>
            <a:r>
              <a:rPr lang="hu-HU" sz="1800" dirty="0" err="1" smtClean="0"/>
              <a:t>individuals</a:t>
            </a:r>
            <a:r>
              <a:rPr lang="hu-HU" sz="1800" dirty="0" smtClean="0"/>
              <a:t> – </a:t>
            </a:r>
            <a:r>
              <a:rPr lang="hu-HU" sz="1800" dirty="0" err="1" smtClean="0"/>
              <a:t>not</a:t>
            </a:r>
            <a:r>
              <a:rPr lang="hu-HU" sz="1800" dirty="0" smtClean="0"/>
              <a:t> </a:t>
            </a:r>
            <a:r>
              <a:rPr lang="hu-HU" sz="1800" dirty="0" err="1" smtClean="0"/>
              <a:t>user</a:t>
            </a:r>
            <a:r>
              <a:rPr lang="hu-HU" sz="1800" dirty="0" smtClean="0"/>
              <a:t> </a:t>
            </a:r>
            <a:r>
              <a:rPr lang="hu-HU" sz="1800" dirty="0" err="1" smtClean="0"/>
              <a:t>friendly</a:t>
            </a:r>
            <a:endParaRPr lang="hu-HU" sz="1800" dirty="0" smtClean="0"/>
          </a:p>
          <a:p>
            <a:pPr lvl="1"/>
            <a:r>
              <a:rPr lang="hu-HU" sz="1800" dirty="0" err="1" smtClean="0"/>
              <a:t>In</a:t>
            </a:r>
            <a:r>
              <a:rPr lang="hu-HU" sz="1800" dirty="0" smtClean="0"/>
              <a:t> RO </a:t>
            </a:r>
            <a:r>
              <a:rPr lang="hu-HU" sz="1800" dirty="0" err="1" smtClean="0"/>
              <a:t>some</a:t>
            </a:r>
            <a:r>
              <a:rPr lang="hu-HU" sz="1800" dirty="0" smtClean="0"/>
              <a:t> </a:t>
            </a:r>
            <a:r>
              <a:rPr lang="hu-HU" sz="1800" dirty="0" err="1" smtClean="0"/>
              <a:t>data</a:t>
            </a:r>
            <a:r>
              <a:rPr lang="hu-HU" sz="1800" dirty="0" smtClean="0"/>
              <a:t> </a:t>
            </a:r>
            <a:r>
              <a:rPr lang="hu-HU" sz="1800" dirty="0" err="1" smtClean="0"/>
              <a:t>are</a:t>
            </a:r>
            <a:r>
              <a:rPr lang="hu-HU" sz="1800" dirty="0" smtClean="0"/>
              <a:t> </a:t>
            </a:r>
            <a:r>
              <a:rPr lang="hu-HU" sz="1800" dirty="0" err="1" smtClean="0"/>
              <a:t>available</a:t>
            </a:r>
            <a:r>
              <a:rPr lang="hu-HU" sz="1800" dirty="0" smtClean="0"/>
              <a:t> </a:t>
            </a:r>
          </a:p>
          <a:p>
            <a:pPr lvl="1"/>
            <a:r>
              <a:rPr lang="hu-HU" sz="1800" dirty="0" err="1" smtClean="0"/>
              <a:t>In</a:t>
            </a:r>
            <a:r>
              <a:rPr lang="hu-HU" sz="1800" dirty="0" smtClean="0"/>
              <a:t> HU - </a:t>
            </a:r>
            <a:r>
              <a:rPr lang="hu-HU" sz="1800" dirty="0" err="1" smtClean="0"/>
              <a:t>nothing</a:t>
            </a:r>
            <a:r>
              <a:rPr lang="hu-HU" sz="1800" dirty="0" smtClean="0"/>
              <a:t>  </a:t>
            </a:r>
            <a:endParaRPr lang="en-GB" sz="1800" dirty="0"/>
          </a:p>
          <a:p>
            <a:r>
              <a:rPr lang="en-GB" sz="2000" dirty="0"/>
              <a:t>Lack of longer-term planning by governments regarding financing and providing housing and services </a:t>
            </a:r>
            <a:r>
              <a:rPr lang="en-GB" sz="2000" dirty="0" smtClean="0"/>
              <a:t>solutions</a:t>
            </a:r>
            <a:endParaRPr lang="hu-HU" sz="2000" dirty="0" smtClean="0"/>
          </a:p>
          <a:p>
            <a:pPr lvl="1"/>
            <a:r>
              <a:rPr lang="hu-HU" sz="1800" dirty="0" err="1" smtClean="0"/>
              <a:t>In</a:t>
            </a:r>
            <a:r>
              <a:rPr lang="hu-HU" sz="1800" dirty="0" smtClean="0"/>
              <a:t> PL </a:t>
            </a:r>
            <a:r>
              <a:rPr lang="hu-HU" sz="1800" dirty="0" err="1" smtClean="0"/>
              <a:t>accelerating</a:t>
            </a:r>
            <a:r>
              <a:rPr lang="hu-HU" sz="1800" dirty="0"/>
              <a:t>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implementation</a:t>
            </a:r>
            <a:r>
              <a:rPr lang="hu-HU" sz="1800" dirty="0" smtClean="0"/>
              <a:t> of </a:t>
            </a:r>
            <a:r>
              <a:rPr lang="hu-HU" sz="1800" dirty="0" err="1" smtClean="0"/>
              <a:t>affordable</a:t>
            </a:r>
            <a:r>
              <a:rPr lang="hu-HU" sz="1800" dirty="0" smtClean="0"/>
              <a:t> </a:t>
            </a:r>
            <a:r>
              <a:rPr lang="hu-HU" sz="1800" dirty="0" err="1" smtClean="0"/>
              <a:t>rental</a:t>
            </a:r>
            <a:r>
              <a:rPr lang="hu-HU" sz="1800" dirty="0" smtClean="0"/>
              <a:t> and </a:t>
            </a:r>
            <a:r>
              <a:rPr lang="hu-HU" sz="1800" dirty="0" err="1" smtClean="0"/>
              <a:t>municipal</a:t>
            </a:r>
            <a:r>
              <a:rPr lang="hu-HU" sz="1800" dirty="0" smtClean="0"/>
              <a:t> </a:t>
            </a:r>
            <a:r>
              <a:rPr lang="hu-HU" sz="1800" dirty="0" err="1" smtClean="0"/>
              <a:t>rental</a:t>
            </a:r>
            <a:r>
              <a:rPr lang="hu-HU" sz="1800" dirty="0" smtClean="0"/>
              <a:t> </a:t>
            </a:r>
            <a:r>
              <a:rPr lang="hu-HU" sz="1800" dirty="0" err="1" smtClean="0"/>
              <a:t>schemes</a:t>
            </a:r>
            <a:endParaRPr lang="hu-HU" sz="1800" dirty="0" smtClean="0"/>
          </a:p>
          <a:p>
            <a:pPr lvl="1"/>
            <a:r>
              <a:rPr lang="hu-HU" sz="1800" dirty="0" err="1" smtClean="0"/>
              <a:t>Some</a:t>
            </a:r>
            <a:r>
              <a:rPr lang="hu-HU" sz="1800" dirty="0" smtClean="0"/>
              <a:t> </a:t>
            </a:r>
            <a:r>
              <a:rPr lang="hu-HU" sz="1800" dirty="0" err="1" smtClean="0"/>
              <a:t>initiatives</a:t>
            </a:r>
            <a:r>
              <a:rPr lang="hu-HU" sz="1800" dirty="0" smtClean="0"/>
              <a:t> </a:t>
            </a:r>
            <a:r>
              <a:rPr lang="hu-HU" sz="1800" dirty="0" err="1" smtClean="0"/>
              <a:t>from</a:t>
            </a:r>
            <a:r>
              <a:rPr lang="hu-HU" sz="1800" dirty="0" smtClean="0"/>
              <a:t> </a:t>
            </a:r>
            <a:r>
              <a:rPr lang="hu-HU" sz="1800" dirty="0" err="1" smtClean="0"/>
              <a:t>NGOs</a:t>
            </a:r>
            <a:r>
              <a:rPr lang="hu-HU" sz="1800" dirty="0" smtClean="0"/>
              <a:t> </a:t>
            </a:r>
            <a:r>
              <a:rPr lang="hu-HU" sz="1800" dirty="0" err="1" smtClean="0"/>
              <a:t>but</a:t>
            </a:r>
            <a:r>
              <a:rPr lang="hu-HU" sz="1800" dirty="0" smtClean="0"/>
              <a:t> </a:t>
            </a:r>
            <a:r>
              <a:rPr lang="hu-HU" sz="1800" dirty="0" err="1" smtClean="0"/>
              <a:t>governments</a:t>
            </a:r>
            <a:r>
              <a:rPr lang="hu-HU" sz="1800" dirty="0" smtClean="0"/>
              <a:t> </a:t>
            </a:r>
            <a:r>
              <a:rPr lang="hu-HU" sz="1800" dirty="0" err="1" smtClean="0"/>
              <a:t>are</a:t>
            </a:r>
            <a:r>
              <a:rPr lang="hu-HU" sz="1800" dirty="0" smtClean="0"/>
              <a:t> </a:t>
            </a:r>
            <a:r>
              <a:rPr lang="hu-HU" sz="1800" dirty="0" err="1" smtClean="0"/>
              <a:t>not</a:t>
            </a:r>
            <a:r>
              <a:rPr lang="hu-HU" sz="1800" dirty="0" smtClean="0"/>
              <a:t> </a:t>
            </a:r>
            <a:r>
              <a:rPr lang="hu-HU" sz="1800" dirty="0" err="1" smtClean="0"/>
              <a:t>responsive</a:t>
            </a:r>
            <a:r>
              <a:rPr lang="hu-HU" dirty="0" smtClean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37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2371" y="231354"/>
            <a:ext cx="9031631" cy="90338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III. Recommendations for long-term affordable rental housing schemes for refugees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2371" y="1460939"/>
            <a:ext cx="9254169" cy="489579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3 models </a:t>
            </a:r>
          </a:p>
          <a:p>
            <a:r>
              <a:rPr lang="en-GB" sz="2800" dirty="0" smtClean="0"/>
              <a:t>Main factors of categorisation:</a:t>
            </a:r>
          </a:p>
          <a:p>
            <a:pPr lvl="1"/>
            <a:r>
              <a:rPr lang="en-GB" sz="2400" dirty="0" smtClean="0"/>
              <a:t>who receives the subsidy,</a:t>
            </a:r>
          </a:p>
          <a:p>
            <a:pPr lvl="1"/>
            <a:r>
              <a:rPr lang="en-GB" sz="2400" dirty="0" smtClean="0"/>
              <a:t>who organises the concrete solution (development of project, procurement of flat etc.) in a given scheme.</a:t>
            </a:r>
          </a:p>
          <a:p>
            <a:r>
              <a:rPr lang="en-GB" sz="2800" dirty="0" smtClean="0"/>
              <a:t>3 types of actors:</a:t>
            </a:r>
          </a:p>
          <a:p>
            <a:pPr lvl="1"/>
            <a:r>
              <a:rPr lang="en-GB" sz="2400" dirty="0" smtClean="0"/>
              <a:t>landlords,</a:t>
            </a:r>
          </a:p>
          <a:p>
            <a:pPr lvl="1"/>
            <a:r>
              <a:rPr lang="en-GB" sz="2400" dirty="0" smtClean="0"/>
              <a:t>tenants,</a:t>
            </a:r>
          </a:p>
          <a:p>
            <a:pPr lvl="1"/>
            <a:r>
              <a:rPr lang="en-GB" sz="2600" dirty="0" smtClean="0"/>
              <a:t>intermediary organisations</a:t>
            </a:r>
          </a:p>
          <a:p>
            <a:pPr marL="0" indent="0">
              <a:buNone/>
            </a:pPr>
            <a:endParaRPr lang="en-GB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8590817"/>
              </p:ext>
            </p:extLst>
          </p:nvPr>
        </p:nvGraphicFramePr>
        <p:xfrm>
          <a:off x="6423995" y="2976283"/>
          <a:ext cx="5499064" cy="3478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803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3572" y="235527"/>
            <a:ext cx="9921766" cy="74814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1. Landlord based model: increase the supply of affordable housing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8654" y="1357162"/>
            <a:ext cx="10086255" cy="5149516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Landlords receive the subsidy and organise the program: pre-defined conditions</a:t>
            </a:r>
          </a:p>
          <a:p>
            <a:r>
              <a:rPr lang="en-GB" sz="2400" dirty="0" smtClean="0"/>
              <a:t>Regardless the type of the landlord (private, public, non-profit): </a:t>
            </a:r>
            <a:r>
              <a:rPr lang="hu-HU" sz="2400" dirty="0" err="1" smtClean="0"/>
              <a:t>tenure</a:t>
            </a:r>
            <a:r>
              <a:rPr lang="hu-HU" sz="2400" dirty="0" smtClean="0"/>
              <a:t> </a:t>
            </a:r>
            <a:r>
              <a:rPr lang="hu-HU" sz="2400" dirty="0" err="1" smtClean="0"/>
              <a:t>neutral</a:t>
            </a:r>
            <a:r>
              <a:rPr lang="hu-HU" sz="2400" dirty="0" smtClean="0"/>
              <a:t> </a:t>
            </a:r>
            <a:r>
              <a:rPr lang="hu-HU" sz="2400" dirty="0" err="1" smtClean="0"/>
              <a:t>solutions</a:t>
            </a:r>
            <a:r>
              <a:rPr lang="hu-HU" sz="2400" dirty="0" smtClean="0"/>
              <a:t> (</a:t>
            </a:r>
            <a:r>
              <a:rPr lang="hu-HU" sz="2400" dirty="0" err="1" smtClean="0"/>
              <a:t>German</a:t>
            </a:r>
            <a:r>
              <a:rPr lang="hu-HU" sz="2400" dirty="0" smtClean="0"/>
              <a:t> </a:t>
            </a:r>
            <a:r>
              <a:rPr lang="hu-HU" sz="2400" dirty="0" err="1" smtClean="0"/>
              <a:t>model</a:t>
            </a:r>
            <a:r>
              <a:rPr lang="hu-HU" sz="2400" dirty="0" smtClean="0"/>
              <a:t>)</a:t>
            </a:r>
          </a:p>
          <a:p>
            <a:pPr lvl="1"/>
            <a:r>
              <a:rPr lang="en-GB" sz="2200" dirty="0" smtClean="0"/>
              <a:t>all sectors’ actions are needed to meet the </a:t>
            </a:r>
            <a:r>
              <a:rPr lang="hu-HU" sz="2200" dirty="0" err="1" smtClean="0"/>
              <a:t>huge</a:t>
            </a:r>
            <a:r>
              <a:rPr lang="hu-HU" sz="2200" dirty="0" smtClean="0"/>
              <a:t> </a:t>
            </a:r>
            <a:r>
              <a:rPr lang="en-GB" sz="2200" dirty="0" smtClean="0"/>
              <a:t>needs</a:t>
            </a:r>
            <a:r>
              <a:rPr lang="hu-HU" sz="2200" dirty="0" smtClean="0"/>
              <a:t> </a:t>
            </a:r>
            <a:r>
              <a:rPr lang="hu-HU" sz="2200" dirty="0" err="1" smtClean="0"/>
              <a:t>for</a:t>
            </a:r>
            <a:r>
              <a:rPr lang="hu-HU" sz="2200" dirty="0" smtClean="0"/>
              <a:t> </a:t>
            </a:r>
            <a:r>
              <a:rPr lang="hu-HU" sz="2200" dirty="0" err="1" smtClean="0"/>
              <a:t>affordable</a:t>
            </a:r>
            <a:r>
              <a:rPr lang="hu-HU" sz="2200" dirty="0" smtClean="0"/>
              <a:t> </a:t>
            </a:r>
            <a:r>
              <a:rPr lang="hu-HU" sz="2200" dirty="0" err="1" smtClean="0"/>
              <a:t>housing</a:t>
            </a:r>
            <a:endParaRPr lang="en-GB" sz="2200" dirty="0" smtClean="0"/>
          </a:p>
          <a:p>
            <a:r>
              <a:rPr lang="en-GB" sz="2400" dirty="0" smtClean="0"/>
              <a:t>Interventions:</a:t>
            </a:r>
          </a:p>
          <a:p>
            <a:pPr lvl="1"/>
            <a:r>
              <a:rPr lang="en-GB" sz="2000" dirty="0"/>
              <a:t>Rapid increase </a:t>
            </a:r>
            <a:r>
              <a:rPr lang="en-GB" sz="2000" dirty="0">
                <a:sym typeface="Wingdings" panose="05000000000000000000" pitchFamily="2" charset="2"/>
              </a:rPr>
              <a:t> mobilize the existing stock </a:t>
            </a:r>
            <a:r>
              <a:rPr lang="hu-HU" sz="2000" dirty="0" smtClean="0">
                <a:sym typeface="Wingdings" panose="05000000000000000000" pitchFamily="2" charset="2"/>
              </a:rPr>
              <a:t> r</a:t>
            </a:r>
            <a:r>
              <a:rPr lang="en-GB" sz="2000" dirty="0" err="1" smtClean="0"/>
              <a:t>enovation</a:t>
            </a:r>
            <a:r>
              <a:rPr lang="en-GB" sz="2000" dirty="0" smtClean="0"/>
              <a:t> </a:t>
            </a:r>
            <a:r>
              <a:rPr lang="hu-HU" sz="2000" dirty="0" smtClean="0"/>
              <a:t>of</a:t>
            </a:r>
            <a:r>
              <a:rPr lang="en-GB" sz="2000" dirty="0" smtClean="0"/>
              <a:t> vacant dwelling, vacant non-residential buildings (offices, public buildings) – short term results, esp. private rental sector</a:t>
            </a:r>
          </a:p>
          <a:p>
            <a:pPr lvl="1"/>
            <a:r>
              <a:rPr lang="en-GB" sz="2000" dirty="0">
                <a:sym typeface="Wingdings" panose="05000000000000000000" pitchFamily="2" charset="2"/>
              </a:rPr>
              <a:t>Permanent, larger scale increase  new construction in urban </a:t>
            </a:r>
            <a:r>
              <a:rPr lang="en-GB" sz="2000" dirty="0" err="1" smtClean="0">
                <a:sym typeface="Wingdings" panose="05000000000000000000" pitchFamily="2" charset="2"/>
              </a:rPr>
              <a:t>centers</a:t>
            </a:r>
            <a:r>
              <a:rPr lang="hu-HU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smtClean="0"/>
              <a:t>both municipal and private </a:t>
            </a:r>
          </a:p>
          <a:p>
            <a:r>
              <a:rPr lang="en-GB" sz="2400" dirty="0" err="1" smtClean="0"/>
              <a:t>Introduc</a:t>
            </a:r>
            <a:r>
              <a:rPr lang="hu-HU" sz="2400" dirty="0" err="1" smtClean="0"/>
              <a:t>tion</a:t>
            </a:r>
            <a:r>
              <a:rPr lang="hu-HU" sz="2400" dirty="0" smtClean="0"/>
              <a:t> of </a:t>
            </a:r>
            <a:r>
              <a:rPr lang="en-GB" sz="2400" dirty="0" smtClean="0"/>
              <a:t>financial </a:t>
            </a:r>
            <a:r>
              <a:rPr lang="en-GB" sz="2400" dirty="0"/>
              <a:t>measures </a:t>
            </a:r>
            <a:r>
              <a:rPr lang="hu-HU" sz="2400" dirty="0" smtClean="0"/>
              <a:t>(f</a:t>
            </a:r>
            <a:r>
              <a:rPr lang="en-GB" sz="2400" dirty="0" err="1" smtClean="0"/>
              <a:t>orms</a:t>
            </a:r>
            <a:r>
              <a:rPr lang="en-GB" sz="2400" dirty="0" smtClean="0"/>
              <a:t> of subsidies</a:t>
            </a:r>
            <a:r>
              <a:rPr lang="hu-HU" sz="2400" dirty="0" smtClean="0"/>
              <a:t>)</a:t>
            </a:r>
            <a:r>
              <a:rPr lang="en-GB" sz="2400" dirty="0" smtClean="0"/>
              <a:t>:</a:t>
            </a:r>
          </a:p>
          <a:p>
            <a:pPr lvl="1"/>
            <a:r>
              <a:rPr lang="en-GB" sz="2000" dirty="0" smtClean="0"/>
              <a:t>preferential loans and grants</a:t>
            </a:r>
          </a:p>
          <a:p>
            <a:pPr lvl="1"/>
            <a:r>
              <a:rPr lang="en-GB" sz="2000" dirty="0" smtClean="0"/>
              <a:t>exact combination of the two depends on the social status of future tenants (proportion of social tenants)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09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C49E8E779E44D8844BE7BFF36D096" ma:contentTypeVersion="16" ma:contentTypeDescription="Create a new document." ma:contentTypeScope="" ma:versionID="3cd6d71eb31930f2053e9e205eb13d80">
  <xsd:schema xmlns:xsd="http://www.w3.org/2001/XMLSchema" xmlns:xs="http://www.w3.org/2001/XMLSchema" xmlns:p="http://schemas.microsoft.com/office/2006/metadata/properties" xmlns:ns2="eb4defa2-306d-42f3-a45c-d773604bc3b6" xmlns:ns3="8e12d9bd-ea3e-4137-9ea7-b65ad54deda4" xmlns:ns4="97ff6bad-ea69-4c81-826a-bb0324ae1e36" targetNamespace="http://schemas.microsoft.com/office/2006/metadata/properties" ma:root="true" ma:fieldsID="e87bc6203fc8620a712b996371ed5ee1" ns2:_="" ns3:_="" ns4:_="">
    <xsd:import namespace="eb4defa2-306d-42f3-a45c-d773604bc3b6"/>
    <xsd:import namespace="8e12d9bd-ea3e-4137-9ea7-b65ad54deda4"/>
    <xsd:import namespace="97ff6bad-ea69-4c81-826a-bb0324ae1e3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4defa2-306d-42f3-a45c-d773604bc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12d9bd-ea3e-4137-9ea7-b65ad54ded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005760b-5bc9-46b2-a7b5-dbc7377b68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ff6bad-ea69-4c81-826a-bb0324ae1e3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842be00-423f-4ee5-af92-00e24213efa5}" ma:internalName="TaxCatchAll" ma:showField="CatchAllData" ma:web="97ff6bad-ea69-4c81-826a-bb0324ae1e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12d9bd-ea3e-4137-9ea7-b65ad54deda4">
      <Terms xmlns="http://schemas.microsoft.com/office/infopath/2007/PartnerControls"/>
    </lcf76f155ced4ddcb4097134ff3c332f>
    <TaxCatchAll xmlns="97ff6bad-ea69-4c81-826a-bb0324ae1e36" xsi:nil="true"/>
  </documentManagement>
</p:properties>
</file>

<file path=customXml/itemProps1.xml><?xml version="1.0" encoding="utf-8"?>
<ds:datastoreItem xmlns:ds="http://schemas.openxmlformats.org/officeDocument/2006/customXml" ds:itemID="{1EE81523-4FAB-4995-97C8-A4E7B82A7D9A}"/>
</file>

<file path=customXml/itemProps2.xml><?xml version="1.0" encoding="utf-8"?>
<ds:datastoreItem xmlns:ds="http://schemas.openxmlformats.org/officeDocument/2006/customXml" ds:itemID="{642AB67E-4760-4A8D-80CF-3CD8A9E44E9B}"/>
</file>

<file path=customXml/itemProps3.xml><?xml version="1.0" encoding="utf-8"?>
<ds:datastoreItem xmlns:ds="http://schemas.openxmlformats.org/officeDocument/2006/customXml" ds:itemID="{ACDDB851-5BF4-4853-A57E-6DB8047D4E1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11814</TotalTime>
  <Words>1248</Words>
  <Application>Microsoft Office PowerPoint</Application>
  <PresentationFormat>Szélesvásznú</PresentationFormat>
  <Paragraphs>146</Paragraphs>
  <Slides>13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9" baseType="lpstr">
      <vt:lpstr>Arial</vt:lpstr>
      <vt:lpstr>Calibri</vt:lpstr>
      <vt:lpstr>Trebuchet MS</vt:lpstr>
      <vt:lpstr>Wingdings</vt:lpstr>
      <vt:lpstr>Wingdings 3</vt:lpstr>
      <vt:lpstr>Fazetta</vt:lpstr>
      <vt:lpstr>Long-term affordable housing options for Ukrainian refugees in four neighbouring countries   Research Commissioned by Habitat for Humanity International  Eszter Somogyi (Metropolitan Research Institute)</vt:lpstr>
      <vt:lpstr>Common features of the four neighbouring countries’ housing systems - GAPS</vt:lpstr>
      <vt:lpstr>PowerPoint bemutató</vt:lpstr>
      <vt:lpstr>Number and profile of UA refugees</vt:lpstr>
      <vt:lpstr>Accommodation and housing solutions</vt:lpstr>
      <vt:lpstr>Main gaps in accommodation and housing   </vt:lpstr>
      <vt:lpstr>Future plans as of the beginning of 2023</vt:lpstr>
      <vt:lpstr>III. Recommendations for long-term affordable rental housing schemes for refugees</vt:lpstr>
      <vt:lpstr>1. Landlord based model: increase the supply of affordable housing </vt:lpstr>
      <vt:lpstr>2. Tenant based model to support the demand for affordable rental housing </vt:lpstr>
      <vt:lpstr>3. Intermediary based model to overcome institutional barriers</vt:lpstr>
      <vt:lpstr>Additional measures</vt:lpstr>
      <vt:lpstr>PowerPoint bemutató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Nóra</dc:creator>
  <cp:lastModifiedBy>Eszter</cp:lastModifiedBy>
  <cp:revision>374</cp:revision>
  <cp:lastPrinted>2023-03-01T16:56:35Z</cp:lastPrinted>
  <dcterms:created xsi:type="dcterms:W3CDTF">2020-12-07T02:11:05Z</dcterms:created>
  <dcterms:modified xsi:type="dcterms:W3CDTF">2023-06-02T06:40:14Z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0x010100810C49E8E779E44D8844BE7BFF36D096</vt:lpwstr>
  </property>
</Properties>
</file>