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7.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18.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9144000" cy="6858000" type="screen4x3"/>
  <p:notesSz cx="6858000" cy="9144000"/>
  <p:embeddedFontLst>
    <p:embeddedFont>
      <p:font typeface="Roboto" panose="02000000000000000000" pitchFamily="2"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192">
          <p15:clr>
            <a:srgbClr val="9AA0A6"/>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6" roundtripDataSignature="AMtx7mjJHb915NODems/f3jQnYC3nO/d6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5" d="100"/>
          <a:sy n="75" d="100"/>
        </p:scale>
        <p:origin x="1020" y="72"/>
      </p:cViewPr>
      <p:guideLst>
        <p:guide orient="horz" pos="3192"/>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43" Type="http://schemas.openxmlformats.org/officeDocument/2006/relationships/customXml" Target="../customXml/item3.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4d1c6bfaba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5" name="Google Shape;155;g24d1c6bfaba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24d1c6bfaba_0_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6" name="Google Shape;166;g24d1c6bfaba_0_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24d1c6bfaba_0_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7" name="Google Shape;177;g24d1c6bfaba_0_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24ce5f458d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1" name="Google Shape;191;g24ce5f458d8_0_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24ce5f458d8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8" name="Google Shape;198;g24ce5f458d8_0_18: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24ce5f458d8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9" name="Google Shape;209;g24ce5f458d8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4ce5f458d8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6" name="Google Shape;216;g24ce5f458d8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24b62e9c68d_2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3" name="Google Shape;223;g24b62e9c68d_2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600"/>
              </a:spcBef>
              <a:spcAft>
                <a:spcPts val="600"/>
              </a:spcAft>
              <a:buSzPts val="1100"/>
              <a:buNone/>
            </a:pPr>
            <a:endParaRPr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24b62e9c68d_2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5" name="Google Shape;235;g24b62e9c68d_2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24b62e9c68d_2_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3" name="Google Shape;243;g24b62e9c68d_2_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24b62e9c68d_2_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1" name="Google Shape;251;g24b62e9c68d_2_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24ce5f458d8_0_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9" name="Google Shape;259;g24ce5f458d8_0_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9" name="Google Shape;279;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1" name="Google Shape;29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3" name="Google Shape;303;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1" name="Google Shape;311;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24c00c8e9a2_0_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 name="Google Shape;71;g24c00c8e9a2_0_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hu-HU"/>
              <a:t>Training: PTSD</a:t>
            </a:r>
            <a:endParaRPr/>
          </a:p>
          <a:p>
            <a:pPr marL="158750" lvl="0" indent="0" algn="l" rtl="0">
              <a:lnSpc>
                <a:spcPct val="100000"/>
              </a:lnSpc>
              <a:spcBef>
                <a:spcPts val="0"/>
              </a:spcBef>
              <a:spcAft>
                <a:spcPts val="0"/>
              </a:spcAft>
              <a:buSzPts val="1100"/>
              <a:buNone/>
            </a:pPr>
            <a:r>
              <a:rPr lang="hu-HU"/>
              <a:t>projects: PIE (initial steps for a trauma informed organization)</a:t>
            </a: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4:notes"/>
          <p:cNvSpPr txBox="1">
            <a:spLocks noGrp="1"/>
          </p:cNvSpPr>
          <p:nvPr>
            <p:ph type="body" idx="1"/>
          </p:nvPr>
        </p:nvSpPr>
        <p:spPr>
          <a:xfrm>
            <a:off x="1069975" y="3640137"/>
            <a:ext cx="8553600" cy="2978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hu-HU"/>
              <a:t>Need for gynecological services</a:t>
            </a:r>
            <a:endParaRPr/>
          </a:p>
        </p:txBody>
      </p:sp>
      <p:sp>
        <p:nvSpPr>
          <p:cNvPr id="85" name="Google Shape;85;p4:notes"/>
          <p:cNvSpPr>
            <a:spLocks noGrp="1" noRot="1" noChangeAspect="1"/>
          </p:cNvSpPr>
          <p:nvPr>
            <p:ph type="sldImg" idx="2"/>
          </p:nvPr>
        </p:nvSpPr>
        <p:spPr>
          <a:xfrm>
            <a:off x="3646488" y="946150"/>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24c00c8e9a2_0_20:notes"/>
          <p:cNvSpPr txBox="1">
            <a:spLocks noGrp="1"/>
          </p:cNvSpPr>
          <p:nvPr>
            <p:ph type="body" idx="1"/>
          </p:nvPr>
        </p:nvSpPr>
        <p:spPr>
          <a:xfrm>
            <a:off x="1069975" y="3640137"/>
            <a:ext cx="8553600" cy="2978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4" name="Google Shape;94;g24c00c8e9a2_0_20:notes"/>
          <p:cNvSpPr>
            <a:spLocks noGrp="1" noRot="1" noChangeAspect="1"/>
          </p:cNvSpPr>
          <p:nvPr>
            <p:ph type="sldImg" idx="2"/>
          </p:nvPr>
        </p:nvSpPr>
        <p:spPr>
          <a:xfrm>
            <a:off x="3646488" y="946150"/>
            <a:ext cx="3400500" cy="2551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24bf6d4a14a_0_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 name="Google Shape;104;g24bf6d4a14a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4c00c8e9a2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 name="Google Shape;116;g24c00c8e9a2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4bf6d4a14a_0_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9" name="Google Shape;129;g24bf6d4a14a_0_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24bf6d4a14a_0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 name="Google Shape;142;g24bf6d4a14a_0_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3"/>
          <p:cNvSpPr txBox="1">
            <a:spLocks noGrp="1"/>
          </p:cNvSpPr>
          <p:nvPr>
            <p:ph type="ctrTitle"/>
          </p:nvPr>
        </p:nvSpPr>
        <p:spPr>
          <a:xfrm>
            <a:off x="311708" y="992767"/>
            <a:ext cx="8520600" cy="27369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23"/>
          <p:cNvSpPr txBox="1">
            <a:spLocks noGrp="1"/>
          </p:cNvSpPr>
          <p:nvPr>
            <p:ph type="subTitle" idx="1"/>
          </p:nvPr>
        </p:nvSpPr>
        <p:spPr>
          <a:xfrm>
            <a:off x="311700" y="3778833"/>
            <a:ext cx="8520600" cy="10569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3"/>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32"/>
          <p:cNvSpPr txBox="1">
            <a:spLocks noGrp="1"/>
          </p:cNvSpPr>
          <p:nvPr>
            <p:ph type="body" idx="1"/>
          </p:nvPr>
        </p:nvSpPr>
        <p:spPr>
          <a:xfrm>
            <a:off x="311700" y="5640767"/>
            <a:ext cx="5998800" cy="8067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5" name="Google Shape;45;p32"/>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33"/>
          <p:cNvSpPr txBox="1">
            <a:spLocks noGrp="1"/>
          </p:cNvSpPr>
          <p:nvPr>
            <p:ph type="title" hasCustomPrompt="1"/>
          </p:nvPr>
        </p:nvSpPr>
        <p:spPr>
          <a:xfrm>
            <a:off x="311700" y="1474833"/>
            <a:ext cx="8520600" cy="26181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8" name="Google Shape;48;p33"/>
          <p:cNvSpPr txBox="1">
            <a:spLocks noGrp="1"/>
          </p:cNvSpPr>
          <p:nvPr>
            <p:ph type="body" idx="1"/>
          </p:nvPr>
        </p:nvSpPr>
        <p:spPr>
          <a:xfrm>
            <a:off x="311700" y="4202967"/>
            <a:ext cx="8520600" cy="17343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9" name="Google Shape;49;p33"/>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24"/>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24"/>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6" name="Google Shape;16;p24"/>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25"/>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sp>
        <p:nvSpPr>
          <p:cNvPr id="20" name="Google Shape;20;p26"/>
          <p:cNvSpPr txBox="1">
            <a:spLocks noGrp="1"/>
          </p:cNvSpPr>
          <p:nvPr>
            <p:ph type="title"/>
          </p:nvPr>
        </p:nvSpPr>
        <p:spPr>
          <a:xfrm>
            <a:off x="311700" y="2867800"/>
            <a:ext cx="8520600" cy="11223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1" name="Google Shape;21;p26"/>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
        <p:cNvGrpSpPr/>
        <p:nvPr/>
      </p:nvGrpSpPr>
      <p:grpSpPr>
        <a:xfrm>
          <a:off x="0" y="0"/>
          <a:ext cx="0" cy="0"/>
          <a:chOff x="0" y="0"/>
          <a:chExt cx="0" cy="0"/>
        </a:xfrm>
      </p:grpSpPr>
      <p:sp>
        <p:nvSpPr>
          <p:cNvPr id="23" name="Google Shape;23;p27"/>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4" name="Google Shape;24;p27"/>
          <p:cNvSpPr txBox="1">
            <a:spLocks noGrp="1"/>
          </p:cNvSpPr>
          <p:nvPr>
            <p:ph type="body" idx="1"/>
          </p:nvPr>
        </p:nvSpPr>
        <p:spPr>
          <a:xfrm>
            <a:off x="311700" y="1536633"/>
            <a:ext cx="3999900" cy="455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5" name="Google Shape;25;p27"/>
          <p:cNvSpPr txBox="1">
            <a:spLocks noGrp="1"/>
          </p:cNvSpPr>
          <p:nvPr>
            <p:ph type="body" idx="2"/>
          </p:nvPr>
        </p:nvSpPr>
        <p:spPr>
          <a:xfrm>
            <a:off x="4832400" y="1536633"/>
            <a:ext cx="3999900" cy="455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6" name="Google Shape;26;p27"/>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28"/>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9" name="Google Shape;29;p28"/>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0"/>
        <p:cNvGrpSpPr/>
        <p:nvPr/>
      </p:nvGrpSpPr>
      <p:grpSpPr>
        <a:xfrm>
          <a:off x="0" y="0"/>
          <a:ext cx="0" cy="0"/>
          <a:chOff x="0" y="0"/>
          <a:chExt cx="0" cy="0"/>
        </a:xfrm>
      </p:grpSpPr>
      <p:sp>
        <p:nvSpPr>
          <p:cNvPr id="31" name="Google Shape;31;p29"/>
          <p:cNvSpPr txBox="1">
            <a:spLocks noGrp="1"/>
          </p:cNvSpPr>
          <p:nvPr>
            <p:ph type="title"/>
          </p:nvPr>
        </p:nvSpPr>
        <p:spPr>
          <a:xfrm>
            <a:off x="311700" y="740800"/>
            <a:ext cx="2808000" cy="1007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2" name="Google Shape;32;p29"/>
          <p:cNvSpPr txBox="1">
            <a:spLocks noGrp="1"/>
          </p:cNvSpPr>
          <p:nvPr>
            <p:ph type="body" idx="1"/>
          </p:nvPr>
        </p:nvSpPr>
        <p:spPr>
          <a:xfrm>
            <a:off x="311700" y="1852800"/>
            <a:ext cx="2808000" cy="42393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3" name="Google Shape;33;p29"/>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4"/>
        <p:cNvGrpSpPr/>
        <p:nvPr/>
      </p:nvGrpSpPr>
      <p:grpSpPr>
        <a:xfrm>
          <a:off x="0" y="0"/>
          <a:ext cx="0" cy="0"/>
          <a:chOff x="0" y="0"/>
          <a:chExt cx="0" cy="0"/>
        </a:xfrm>
      </p:grpSpPr>
      <p:sp>
        <p:nvSpPr>
          <p:cNvPr id="35" name="Google Shape;35;p30"/>
          <p:cNvSpPr txBox="1">
            <a:spLocks noGrp="1"/>
          </p:cNvSpPr>
          <p:nvPr>
            <p:ph type="title"/>
          </p:nvPr>
        </p:nvSpPr>
        <p:spPr>
          <a:xfrm>
            <a:off x="490250" y="600200"/>
            <a:ext cx="6367800" cy="54543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6" name="Google Shape;36;p30"/>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7"/>
        <p:cNvGrpSpPr/>
        <p:nvPr/>
      </p:nvGrpSpPr>
      <p:grpSpPr>
        <a:xfrm>
          <a:off x="0" y="0"/>
          <a:ext cx="0" cy="0"/>
          <a:chOff x="0" y="0"/>
          <a:chExt cx="0" cy="0"/>
        </a:xfrm>
      </p:grpSpPr>
      <p:sp>
        <p:nvSpPr>
          <p:cNvPr id="38" name="Google Shape;38;p31"/>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p31"/>
          <p:cNvSpPr txBox="1">
            <a:spLocks noGrp="1"/>
          </p:cNvSpPr>
          <p:nvPr>
            <p:ph type="title"/>
          </p:nvPr>
        </p:nvSpPr>
        <p:spPr>
          <a:xfrm>
            <a:off x="265500" y="1644233"/>
            <a:ext cx="4045200" cy="19764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0" name="Google Shape;40;p31"/>
          <p:cNvSpPr txBox="1">
            <a:spLocks noGrp="1"/>
          </p:cNvSpPr>
          <p:nvPr>
            <p:ph type="subTitle" idx="1"/>
          </p:nvPr>
        </p:nvSpPr>
        <p:spPr>
          <a:xfrm>
            <a:off x="265500" y="3737433"/>
            <a:ext cx="4045200" cy="16467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1" name="Google Shape;41;p31"/>
          <p:cNvSpPr txBox="1">
            <a:spLocks noGrp="1"/>
          </p:cNvSpPr>
          <p:nvPr>
            <p:ph type="body" idx="2"/>
          </p:nvPr>
        </p:nvSpPr>
        <p:spPr>
          <a:xfrm>
            <a:off x="4939500" y="965433"/>
            <a:ext cx="3837000" cy="49269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2" name="Google Shape;42;p3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22"/>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22"/>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22"/>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hu-HU"/>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hyperlink" Target="https://www.facebook.com/profile.php?id=100070453329374&amp;locale=hu_HU"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emmaegyesulet.hu/az-egyesuletrol/about-us/" TargetMode="External"/><Relationship Id="rId5" Type="http://schemas.openxmlformats.org/officeDocument/2006/relationships/hyperlink" Target="https://bikemaffia.com/" TargetMode="Externa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9.png"/><Relationship Id="rId7"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9.png"/><Relationship Id="rId7"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hyperlink" Target="https://flinga.fi/s/FYXYKC7" TargetMode="Externa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
          <p:cNvPicPr preferRelativeResize="0"/>
          <p:nvPr/>
        </p:nvPicPr>
        <p:blipFill rotWithShape="1">
          <a:blip r:embed="rId3">
            <a:alphaModFix/>
          </a:blip>
          <a:srcRect/>
          <a:stretch/>
        </p:blipFill>
        <p:spPr>
          <a:xfrm>
            <a:off x="4598301" y="-1139176"/>
            <a:ext cx="4359429" cy="4363498"/>
          </a:xfrm>
          <a:prstGeom prst="rect">
            <a:avLst/>
          </a:prstGeom>
          <a:noFill/>
          <a:ln>
            <a:noFill/>
          </a:ln>
        </p:spPr>
      </p:pic>
      <p:pic>
        <p:nvPicPr>
          <p:cNvPr id="55" name="Google Shape;55;p1"/>
          <p:cNvPicPr preferRelativeResize="0"/>
          <p:nvPr/>
        </p:nvPicPr>
        <p:blipFill rotWithShape="1">
          <a:blip r:embed="rId4">
            <a:alphaModFix/>
          </a:blip>
          <a:srcRect/>
          <a:stretch/>
        </p:blipFill>
        <p:spPr>
          <a:xfrm>
            <a:off x="0" y="0"/>
            <a:ext cx="3423099" cy="3386001"/>
          </a:xfrm>
          <a:prstGeom prst="rect">
            <a:avLst/>
          </a:prstGeom>
          <a:noFill/>
          <a:ln>
            <a:noFill/>
          </a:ln>
        </p:spPr>
      </p:pic>
      <p:pic>
        <p:nvPicPr>
          <p:cNvPr id="56" name="Google Shape;56;p1"/>
          <p:cNvPicPr preferRelativeResize="0"/>
          <p:nvPr/>
        </p:nvPicPr>
        <p:blipFill rotWithShape="1">
          <a:blip r:embed="rId5">
            <a:alphaModFix/>
          </a:blip>
          <a:srcRect/>
          <a:stretch/>
        </p:blipFill>
        <p:spPr>
          <a:xfrm>
            <a:off x="5000194" y="3429000"/>
            <a:ext cx="4143807" cy="3429000"/>
          </a:xfrm>
          <a:prstGeom prst="rect">
            <a:avLst/>
          </a:prstGeom>
          <a:noFill/>
          <a:ln>
            <a:noFill/>
          </a:ln>
        </p:spPr>
      </p:pic>
      <p:sp>
        <p:nvSpPr>
          <p:cNvPr id="57" name="Google Shape;57;p1"/>
          <p:cNvSpPr/>
          <p:nvPr/>
        </p:nvSpPr>
        <p:spPr>
          <a:xfrm>
            <a:off x="245700" y="2812850"/>
            <a:ext cx="6633900" cy="2430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endParaRPr sz="1800"/>
          </a:p>
          <a:p>
            <a:pPr marL="0" marR="0" lvl="0" indent="0" algn="ctr" rtl="0">
              <a:lnSpc>
                <a:spcPct val="100000"/>
              </a:lnSpc>
              <a:spcBef>
                <a:spcPts val="0"/>
              </a:spcBef>
              <a:spcAft>
                <a:spcPts val="0"/>
              </a:spcAft>
              <a:buNone/>
            </a:pPr>
            <a:r>
              <a:rPr lang="hu-HU" sz="2000" b="0" i="0" u="none" strike="noStrike" cap="none">
                <a:solidFill>
                  <a:srgbClr val="000000"/>
                </a:solidFill>
                <a:latin typeface="Arial"/>
                <a:ea typeface="Arial"/>
                <a:cs typeface="Arial"/>
                <a:sym typeface="Arial"/>
              </a:rPr>
              <a:t>Trauma informed care in practice:</a:t>
            </a:r>
            <a:endParaRPr sz="20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endParaRPr sz="1900"/>
          </a:p>
          <a:p>
            <a:pPr marL="0" marR="0" lvl="0" indent="0" algn="ctr" rtl="0">
              <a:lnSpc>
                <a:spcPct val="100000"/>
              </a:lnSpc>
              <a:spcBef>
                <a:spcPts val="0"/>
              </a:spcBef>
              <a:spcAft>
                <a:spcPts val="0"/>
              </a:spcAft>
              <a:buNone/>
            </a:pPr>
            <a:r>
              <a:rPr lang="hu-HU" sz="1900" b="0" i="0" u="none" strike="noStrike" cap="none">
                <a:solidFill>
                  <a:srgbClr val="000000"/>
                </a:solidFill>
                <a:latin typeface="Arial"/>
                <a:ea typeface="Arial"/>
                <a:cs typeface="Arial"/>
                <a:sym typeface="Arial"/>
              </a:rPr>
              <a:t>the example of a </a:t>
            </a:r>
            <a:r>
              <a:rPr lang="hu-HU" sz="1900" b="1" i="0" u="none" strike="noStrike" cap="none">
                <a:solidFill>
                  <a:srgbClr val="000000"/>
                </a:solidFill>
              </a:rPr>
              <a:t>trauma informed gynecological service </a:t>
            </a:r>
            <a:r>
              <a:rPr lang="hu-HU" sz="1900" b="0" i="0" u="none" strike="noStrike" cap="none">
                <a:solidFill>
                  <a:srgbClr val="000000"/>
                </a:solidFill>
                <a:latin typeface="Arial"/>
                <a:ea typeface="Arial"/>
                <a:cs typeface="Arial"/>
                <a:sym typeface="Arial"/>
              </a:rPr>
              <a:t>for women experiencing homelessness</a:t>
            </a: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br>
              <a:rPr lang="hu-HU" sz="1800" b="0" i="0" u="none" strike="noStrike" cap="none">
                <a:solidFill>
                  <a:srgbClr val="000000"/>
                </a:solidFill>
                <a:latin typeface="Arial"/>
                <a:ea typeface="Arial"/>
                <a:cs typeface="Arial"/>
                <a:sym typeface="Arial"/>
              </a:rPr>
            </a:br>
            <a:r>
              <a:rPr lang="hu-HU" sz="1800" b="0" i="0" u="none" strike="noStrike" cap="none">
                <a:solidFill>
                  <a:srgbClr val="000000"/>
                </a:solidFill>
                <a:latin typeface="Arial"/>
                <a:ea typeface="Arial"/>
                <a:cs typeface="Arial"/>
                <a:sym typeface="Arial"/>
              </a:rPr>
              <a:t>Piroska CLEASE </a:t>
            </a:r>
            <a:r>
              <a:rPr lang="hu-HU" sz="1800">
                <a:solidFill>
                  <a:schemeClr val="dk1"/>
                </a:solidFill>
              </a:rPr>
              <a:t>–</a:t>
            </a:r>
            <a:r>
              <a:rPr lang="hu-HU" sz="1800" b="0" i="0" u="none" strike="noStrike" cap="none">
                <a:solidFill>
                  <a:srgbClr val="000000"/>
                </a:solidFill>
                <a:latin typeface="Arial"/>
                <a:ea typeface="Arial"/>
                <a:cs typeface="Arial"/>
                <a:sym typeface="Arial"/>
              </a:rPr>
              <a:t> Boróka </a:t>
            </a:r>
            <a:r>
              <a:rPr lang="hu-HU" sz="1800">
                <a:solidFill>
                  <a:schemeClr val="dk1"/>
                </a:solidFill>
              </a:rPr>
              <a:t>FEHÉR </a:t>
            </a:r>
            <a:r>
              <a:rPr lang="hu-HU" sz="1800" b="0" i="0" u="none" strike="noStrike" cap="none">
                <a:solidFill>
                  <a:srgbClr val="000000"/>
                </a:solidFill>
                <a:latin typeface="Arial"/>
                <a:ea typeface="Arial"/>
                <a:cs typeface="Arial"/>
                <a:sym typeface="Arial"/>
              </a:rPr>
              <a:t>– Tamás</a:t>
            </a:r>
            <a:r>
              <a:rPr lang="hu-HU" sz="2000"/>
              <a:t> </a:t>
            </a:r>
            <a:r>
              <a:rPr lang="hu-HU" sz="1800">
                <a:solidFill>
                  <a:schemeClr val="dk1"/>
                </a:solidFill>
              </a:rPr>
              <a:t>GERENCSÉR </a:t>
            </a:r>
            <a:endParaRPr sz="2000" b="0" i="0" u="none" strike="noStrike" cap="none">
              <a:solidFill>
                <a:srgbClr val="002060"/>
              </a:solidFill>
              <a:latin typeface="Roboto"/>
              <a:ea typeface="Roboto"/>
              <a:cs typeface="Roboto"/>
              <a:sym typeface="Robo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g24d1c6bfaba_0_5"/>
          <p:cNvPicPr preferRelativeResize="0"/>
          <p:nvPr/>
        </p:nvPicPr>
        <p:blipFill rotWithShape="1">
          <a:blip r:embed="rId3">
            <a:alphaModFix/>
          </a:blip>
          <a:srcRect/>
          <a:stretch/>
        </p:blipFill>
        <p:spPr>
          <a:xfrm>
            <a:off x="7382103" y="5400930"/>
            <a:ext cx="1761897" cy="1457070"/>
          </a:xfrm>
          <a:prstGeom prst="rect">
            <a:avLst/>
          </a:prstGeom>
          <a:noFill/>
          <a:ln>
            <a:noFill/>
          </a:ln>
        </p:spPr>
      </p:pic>
      <p:sp>
        <p:nvSpPr>
          <p:cNvPr id="158" name="Google Shape;158;g24d1c6bfaba_0_5"/>
          <p:cNvSpPr txBox="1">
            <a:spLocks noGrp="1"/>
          </p:cNvSpPr>
          <p:nvPr>
            <p:ph type="title"/>
          </p:nvPr>
        </p:nvSpPr>
        <p:spPr>
          <a:xfrm>
            <a:off x="311700" y="92075"/>
            <a:ext cx="7799700" cy="7635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hu-HU">
                <a:solidFill>
                  <a:srgbClr val="002060"/>
                </a:solidFill>
                <a:latin typeface="Roboto"/>
                <a:ea typeface="Roboto"/>
                <a:cs typeface="Roboto"/>
                <a:sym typeface="Roboto"/>
              </a:rPr>
              <a:t>Collaborations in service creation</a:t>
            </a:r>
            <a:endParaRPr>
              <a:solidFill>
                <a:srgbClr val="002060"/>
              </a:solidFill>
              <a:latin typeface="Roboto"/>
              <a:ea typeface="Roboto"/>
              <a:cs typeface="Roboto"/>
              <a:sym typeface="Roboto"/>
            </a:endParaRPr>
          </a:p>
        </p:txBody>
      </p:sp>
      <p:pic>
        <p:nvPicPr>
          <p:cNvPr id="159" name="Google Shape;159;g24d1c6bfaba_0_5"/>
          <p:cNvPicPr preferRelativeResize="0"/>
          <p:nvPr/>
        </p:nvPicPr>
        <p:blipFill rotWithShape="1">
          <a:blip r:embed="rId4">
            <a:alphaModFix/>
          </a:blip>
          <a:srcRect/>
          <a:stretch/>
        </p:blipFill>
        <p:spPr>
          <a:xfrm>
            <a:off x="8111539" y="266251"/>
            <a:ext cx="865707" cy="999831"/>
          </a:xfrm>
          <a:prstGeom prst="rect">
            <a:avLst/>
          </a:prstGeom>
          <a:noFill/>
          <a:ln>
            <a:noFill/>
          </a:ln>
        </p:spPr>
      </p:pic>
      <p:sp>
        <p:nvSpPr>
          <p:cNvPr id="160" name="Google Shape;160;g24d1c6bfaba_0_5"/>
          <p:cNvSpPr txBox="1"/>
          <p:nvPr/>
        </p:nvSpPr>
        <p:spPr>
          <a:xfrm>
            <a:off x="5419493" y="2152186"/>
            <a:ext cx="37245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g24d1c6bfaba_0_5"/>
          <p:cNvSpPr txBox="1"/>
          <p:nvPr/>
        </p:nvSpPr>
        <p:spPr>
          <a:xfrm>
            <a:off x="4204011" y="4627756"/>
            <a:ext cx="2486700" cy="307800"/>
          </a:xfrm>
          <a:prstGeom prst="rect">
            <a:avLst/>
          </a:prstGeom>
          <a:noFill/>
          <a:ln>
            <a:noFill/>
          </a:ln>
        </p:spPr>
        <p:txBody>
          <a:bodyPr spcFirstLastPara="1" wrap="square" lIns="91425" tIns="45700" rIns="91425" bIns="45700" anchor="t" anchorCtr="0">
            <a:spAutoFit/>
          </a:bodyPr>
          <a:lstStyle/>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g24d1c6bfaba_0_5"/>
          <p:cNvSpPr txBox="1"/>
          <p:nvPr/>
        </p:nvSpPr>
        <p:spPr>
          <a:xfrm>
            <a:off x="6333893" y="4843199"/>
            <a:ext cx="2643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g24d1c6bfaba_0_5"/>
          <p:cNvSpPr txBox="1"/>
          <p:nvPr/>
        </p:nvSpPr>
        <p:spPr>
          <a:xfrm>
            <a:off x="311700" y="855563"/>
            <a:ext cx="8053500" cy="5865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600"/>
              </a:spcBef>
              <a:spcAft>
                <a:spcPts val="0"/>
              </a:spcAft>
              <a:buClr>
                <a:schemeClr val="dk1"/>
              </a:buClr>
              <a:buSzPts val="1100"/>
              <a:buFont typeface="Arial"/>
              <a:buNone/>
            </a:pPr>
            <a:r>
              <a:rPr lang="hu-HU" sz="1800">
                <a:solidFill>
                  <a:schemeClr val="dk2"/>
                </a:solidFill>
              </a:rPr>
              <a:t>●</a:t>
            </a:r>
            <a:r>
              <a:rPr lang="hu-HU" sz="2100" b="1" u="sng">
                <a:solidFill>
                  <a:schemeClr val="hlink"/>
                </a:solidFill>
                <a:hlinkClick r:id="rId5"/>
              </a:rPr>
              <a:t>Budapest Bike Maffia</a:t>
            </a:r>
            <a:r>
              <a:rPr lang="hu-HU" sz="2100" b="1" u="sng">
                <a:solidFill>
                  <a:schemeClr val="hlink"/>
                </a:solidFill>
              </a:rPr>
              <a:t> </a:t>
            </a:r>
            <a:r>
              <a:rPr lang="hu-HU" sz="2100" b="1">
                <a:solidFill>
                  <a:schemeClr val="dk1"/>
                </a:solidFill>
              </a:rPr>
              <a:t>and Levente Bicskey</a:t>
            </a:r>
            <a:r>
              <a:rPr lang="hu-HU" sz="2100">
                <a:solidFill>
                  <a:schemeClr val="dk1"/>
                </a:solidFill>
              </a:rPr>
              <a:t>: Fundraising, social media campaign and construction work. </a:t>
            </a:r>
            <a:r>
              <a:rPr lang="hu-HU" sz="2100" i="1">
                <a:solidFill>
                  <a:schemeClr val="dk1"/>
                </a:solidFill>
              </a:rPr>
              <a:t>(BBM is a non-profit organisation of cyclists. It consists of non-professionals who do charity work supporting the activities of social workers.)</a:t>
            </a:r>
            <a:endParaRPr sz="2100" i="1">
              <a:solidFill>
                <a:schemeClr val="dk1"/>
              </a:solidFill>
            </a:endParaRPr>
          </a:p>
          <a:p>
            <a:pPr marL="0" lvl="0" indent="0" algn="l" rtl="0">
              <a:lnSpc>
                <a:spcPct val="115000"/>
              </a:lnSpc>
              <a:spcBef>
                <a:spcPts val="600"/>
              </a:spcBef>
              <a:spcAft>
                <a:spcPts val="0"/>
              </a:spcAft>
              <a:buClr>
                <a:schemeClr val="dk1"/>
              </a:buClr>
              <a:buSzPts val="1100"/>
              <a:buFont typeface="Arial"/>
              <a:buNone/>
            </a:pPr>
            <a:r>
              <a:rPr lang="hu-HU" sz="1800">
                <a:solidFill>
                  <a:schemeClr val="dk2"/>
                </a:solidFill>
              </a:rPr>
              <a:t>●</a:t>
            </a:r>
            <a:r>
              <a:rPr lang="hu-HU" sz="2100" b="1" u="sng">
                <a:solidFill>
                  <a:schemeClr val="hlink"/>
                </a:solidFill>
                <a:hlinkClick r:id="rId6"/>
              </a:rPr>
              <a:t>Emma Association</a:t>
            </a:r>
            <a:r>
              <a:rPr lang="hu-HU" sz="2100" b="1" u="sng">
                <a:solidFill>
                  <a:schemeClr val="hlink"/>
                </a:solidFill>
              </a:rPr>
              <a:t> </a:t>
            </a:r>
            <a:r>
              <a:rPr lang="hu-HU" sz="2100" b="1">
                <a:solidFill>
                  <a:schemeClr val="dk1"/>
                </a:solidFill>
              </a:rPr>
              <a:t>and Dr. Judit Győrfy</a:t>
            </a:r>
            <a:r>
              <a:rPr lang="hu-HU" sz="2100">
                <a:solidFill>
                  <a:schemeClr val="dk1"/>
                </a:solidFill>
              </a:rPr>
              <a:t>: Training for social workers of BMSZKI services and for the staff of the gynaecological clinic. </a:t>
            </a:r>
            <a:r>
              <a:rPr lang="hu-HU" sz="2100" i="1">
                <a:solidFill>
                  <a:schemeClr val="dk1"/>
                </a:solidFill>
              </a:rPr>
              <a:t>(EMMA Association is a national women’s organization, which works for the fundamental rights and societal equality of women, paying special attention to gender-based oppression and violence against women during the childbearing and childrearing period.)</a:t>
            </a:r>
            <a:endParaRPr sz="2100" i="1">
              <a:solidFill>
                <a:schemeClr val="dk1"/>
              </a:solidFill>
            </a:endParaRPr>
          </a:p>
          <a:p>
            <a:pPr marL="0" lvl="0" indent="0" algn="l" rtl="0">
              <a:lnSpc>
                <a:spcPct val="115000"/>
              </a:lnSpc>
              <a:spcBef>
                <a:spcPts val="600"/>
              </a:spcBef>
              <a:spcAft>
                <a:spcPts val="600"/>
              </a:spcAft>
              <a:buClr>
                <a:schemeClr val="dk1"/>
              </a:buClr>
              <a:buSzPts val="1100"/>
              <a:buFont typeface="Arial"/>
              <a:buNone/>
            </a:pPr>
            <a:r>
              <a:rPr lang="hu-HU" sz="1800">
                <a:solidFill>
                  <a:schemeClr val="dk2"/>
                </a:solidFill>
              </a:rPr>
              <a:t>●</a:t>
            </a:r>
            <a:r>
              <a:rPr lang="hu-HU" sz="2100" b="1" u="sng">
                <a:solidFill>
                  <a:schemeClr val="hlink"/>
                </a:solidFill>
                <a:hlinkClick r:id="rId7"/>
              </a:rPr>
              <a:t>Sober Babies Association</a:t>
            </a:r>
            <a:r>
              <a:rPr lang="hu-HU" sz="2100" b="1">
                <a:solidFill>
                  <a:schemeClr val="dk1"/>
                </a:solidFill>
              </a:rPr>
              <a:t>: </a:t>
            </a:r>
            <a:r>
              <a:rPr lang="hu-HU" sz="2100">
                <a:solidFill>
                  <a:schemeClr val="dk1"/>
                </a:solidFill>
              </a:rPr>
              <a:t>Cooperation in the development of the professional program and protocols and making connections to their health professional network.</a:t>
            </a:r>
            <a:r>
              <a:rPr lang="hu-HU" sz="2100" i="1">
                <a:solidFill>
                  <a:schemeClr val="dk1"/>
                </a:solidFill>
              </a:rPr>
              <a:t> (Sober Babies is an NGO supporting pregnant women who struggle with substance abuse.)</a:t>
            </a:r>
            <a:endParaRPr sz="1800">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Google Shape;168;g24d1c6bfaba_0_17"/>
          <p:cNvPicPr preferRelativeResize="0"/>
          <p:nvPr/>
        </p:nvPicPr>
        <p:blipFill rotWithShape="1">
          <a:blip r:embed="rId3">
            <a:alphaModFix/>
          </a:blip>
          <a:srcRect/>
          <a:stretch/>
        </p:blipFill>
        <p:spPr>
          <a:xfrm>
            <a:off x="7382103" y="5400930"/>
            <a:ext cx="1761897" cy="1457070"/>
          </a:xfrm>
          <a:prstGeom prst="rect">
            <a:avLst/>
          </a:prstGeom>
          <a:noFill/>
          <a:ln>
            <a:noFill/>
          </a:ln>
        </p:spPr>
      </p:pic>
      <p:sp>
        <p:nvSpPr>
          <p:cNvPr id="169" name="Google Shape;169;g24d1c6bfaba_0_17"/>
          <p:cNvSpPr txBox="1">
            <a:spLocks noGrp="1"/>
          </p:cNvSpPr>
          <p:nvPr>
            <p:ph type="title"/>
          </p:nvPr>
        </p:nvSpPr>
        <p:spPr>
          <a:xfrm>
            <a:off x="311700" y="157950"/>
            <a:ext cx="7799700" cy="7635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00000"/>
              <a:buNone/>
            </a:pPr>
            <a:r>
              <a:rPr lang="hu-HU">
                <a:solidFill>
                  <a:srgbClr val="002060"/>
                </a:solidFill>
                <a:latin typeface="Roboto"/>
                <a:ea typeface="Roboto"/>
                <a:cs typeface="Roboto"/>
                <a:sym typeface="Roboto"/>
              </a:rPr>
              <a:t>Ensure access to genealogical care - the first step</a:t>
            </a:r>
            <a:endParaRPr>
              <a:solidFill>
                <a:srgbClr val="002060"/>
              </a:solidFill>
              <a:latin typeface="Roboto"/>
              <a:ea typeface="Roboto"/>
              <a:cs typeface="Roboto"/>
              <a:sym typeface="Roboto"/>
            </a:endParaRPr>
          </a:p>
        </p:txBody>
      </p:sp>
      <p:pic>
        <p:nvPicPr>
          <p:cNvPr id="170" name="Google Shape;170;g24d1c6bfaba_0_17"/>
          <p:cNvPicPr preferRelativeResize="0"/>
          <p:nvPr/>
        </p:nvPicPr>
        <p:blipFill rotWithShape="1">
          <a:blip r:embed="rId4">
            <a:alphaModFix/>
          </a:blip>
          <a:srcRect/>
          <a:stretch/>
        </p:blipFill>
        <p:spPr>
          <a:xfrm>
            <a:off x="8111539" y="266251"/>
            <a:ext cx="865707" cy="999831"/>
          </a:xfrm>
          <a:prstGeom prst="rect">
            <a:avLst/>
          </a:prstGeom>
          <a:noFill/>
          <a:ln>
            <a:noFill/>
          </a:ln>
        </p:spPr>
      </p:pic>
      <p:sp>
        <p:nvSpPr>
          <p:cNvPr id="171" name="Google Shape;171;g24d1c6bfaba_0_17"/>
          <p:cNvSpPr txBox="1"/>
          <p:nvPr/>
        </p:nvSpPr>
        <p:spPr>
          <a:xfrm>
            <a:off x="5419493" y="2152186"/>
            <a:ext cx="37245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 name="Google Shape;172;g24d1c6bfaba_0_17"/>
          <p:cNvSpPr txBox="1"/>
          <p:nvPr/>
        </p:nvSpPr>
        <p:spPr>
          <a:xfrm>
            <a:off x="4204011" y="4627756"/>
            <a:ext cx="2486700" cy="307800"/>
          </a:xfrm>
          <a:prstGeom prst="rect">
            <a:avLst/>
          </a:prstGeom>
          <a:noFill/>
          <a:ln>
            <a:noFill/>
          </a:ln>
        </p:spPr>
        <p:txBody>
          <a:bodyPr spcFirstLastPara="1" wrap="square" lIns="91425" tIns="45700" rIns="91425" bIns="45700" anchor="t" anchorCtr="0">
            <a:spAutoFit/>
          </a:bodyPr>
          <a:lstStyle/>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173;g24d1c6bfaba_0_17"/>
          <p:cNvSpPr txBox="1"/>
          <p:nvPr/>
        </p:nvSpPr>
        <p:spPr>
          <a:xfrm>
            <a:off x="6333893" y="4843199"/>
            <a:ext cx="2643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g24d1c6bfaba_0_17"/>
          <p:cNvSpPr txBox="1"/>
          <p:nvPr/>
        </p:nvSpPr>
        <p:spPr>
          <a:xfrm>
            <a:off x="311700" y="1051123"/>
            <a:ext cx="8053500" cy="5076300"/>
          </a:xfrm>
          <a:prstGeom prst="rect">
            <a:avLst/>
          </a:prstGeom>
          <a:solidFill>
            <a:schemeClr val="lt1"/>
          </a:solidFill>
          <a:ln>
            <a:noFill/>
          </a:ln>
        </p:spPr>
        <p:txBody>
          <a:bodyPr spcFirstLastPara="1" wrap="square" lIns="91425" tIns="91425" rIns="91425" bIns="91425" anchor="t" anchorCtr="0">
            <a:spAutoFit/>
          </a:bodyPr>
          <a:lstStyle/>
          <a:p>
            <a:pPr marL="457200" lvl="0" indent="-342900" algn="l" rtl="0">
              <a:lnSpc>
                <a:spcPct val="115000"/>
              </a:lnSpc>
              <a:spcBef>
                <a:spcPts val="600"/>
              </a:spcBef>
              <a:spcAft>
                <a:spcPts val="0"/>
              </a:spcAft>
              <a:buClr>
                <a:schemeClr val="dk1"/>
              </a:buClr>
              <a:buSzPts val="1800"/>
              <a:buChar char="●"/>
            </a:pPr>
            <a:r>
              <a:rPr lang="hu-HU" sz="1800">
                <a:solidFill>
                  <a:schemeClr val="dk1"/>
                </a:solidFill>
              </a:rPr>
              <a:t>A women reference network has been created. </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hu-HU" sz="1800">
                <a:solidFill>
                  <a:schemeClr val="dk1"/>
                </a:solidFill>
              </a:rPr>
              <a:t>Social workers in the network have gone through in a 3-day skill development training that aimed to involve the topic of intimate health in counselling and casework. (One professional from each service where we support women attended.)</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hu-HU" sz="1800">
                <a:solidFill>
                  <a:schemeClr val="dk1"/>
                </a:solidFill>
              </a:rPr>
              <a:t>The training was held by professionals of EMMA Association.</a:t>
            </a:r>
            <a:endParaRPr sz="1800">
              <a:solidFill>
                <a:schemeClr val="dk1"/>
              </a:solidFill>
            </a:endParaRPr>
          </a:p>
          <a:p>
            <a:pPr marL="457200" lvl="0" indent="0" algn="l" rtl="0">
              <a:lnSpc>
                <a:spcPct val="115000"/>
              </a:lnSpc>
              <a:spcBef>
                <a:spcPts val="600"/>
              </a:spcBef>
              <a:spcAft>
                <a:spcPts val="0"/>
              </a:spcAft>
              <a:buNone/>
            </a:pPr>
            <a:r>
              <a:rPr lang="hu-HU" sz="1800">
                <a:solidFill>
                  <a:schemeClr val="dk1"/>
                </a:solidFill>
              </a:rPr>
              <a:t> The content:</a:t>
            </a:r>
            <a:endParaRPr sz="1800">
              <a:solidFill>
                <a:schemeClr val="dk1"/>
              </a:solidFill>
            </a:endParaRPr>
          </a:p>
          <a:p>
            <a:pPr marL="914400" lvl="1" indent="-342900" algn="l" rtl="0">
              <a:lnSpc>
                <a:spcPct val="115000"/>
              </a:lnSpc>
              <a:spcBef>
                <a:spcPts val="600"/>
              </a:spcBef>
              <a:spcAft>
                <a:spcPts val="0"/>
              </a:spcAft>
              <a:buClr>
                <a:schemeClr val="dk1"/>
              </a:buClr>
              <a:buSzPts val="1800"/>
              <a:buChar char="○"/>
            </a:pPr>
            <a:r>
              <a:rPr lang="hu-HU" sz="1800">
                <a:solidFill>
                  <a:schemeClr val="dk1"/>
                </a:solidFill>
              </a:rPr>
              <a:t>How to talk about sexual functioning with each other and with our customers</a:t>
            </a:r>
            <a:endParaRPr sz="1800">
              <a:solidFill>
                <a:schemeClr val="dk1"/>
              </a:solidFill>
            </a:endParaRPr>
          </a:p>
          <a:p>
            <a:pPr marL="914400" lvl="1" indent="-342900" algn="l" rtl="0">
              <a:lnSpc>
                <a:spcPct val="115000"/>
              </a:lnSpc>
              <a:spcBef>
                <a:spcPts val="0"/>
              </a:spcBef>
              <a:spcAft>
                <a:spcPts val="0"/>
              </a:spcAft>
              <a:buClr>
                <a:schemeClr val="dk1"/>
              </a:buClr>
              <a:buSzPts val="1800"/>
              <a:buChar char="○"/>
            </a:pPr>
            <a:r>
              <a:rPr lang="hu-HU" sz="1800">
                <a:solidFill>
                  <a:schemeClr val="dk1"/>
                </a:solidFill>
              </a:rPr>
              <a:t>The female psychosexual development</a:t>
            </a:r>
            <a:endParaRPr sz="1800">
              <a:solidFill>
                <a:schemeClr val="dk1"/>
              </a:solidFill>
            </a:endParaRPr>
          </a:p>
          <a:p>
            <a:pPr marL="914400" lvl="1" indent="-342900" algn="l" rtl="0">
              <a:lnSpc>
                <a:spcPct val="115000"/>
              </a:lnSpc>
              <a:spcBef>
                <a:spcPts val="0"/>
              </a:spcBef>
              <a:spcAft>
                <a:spcPts val="0"/>
              </a:spcAft>
              <a:buClr>
                <a:schemeClr val="dk1"/>
              </a:buClr>
              <a:buSzPts val="1800"/>
              <a:buChar char="○"/>
            </a:pPr>
            <a:r>
              <a:rPr lang="hu-HU" sz="1800">
                <a:solidFill>
                  <a:schemeClr val="dk1"/>
                </a:solidFill>
              </a:rPr>
              <a:t>Traumatic experiences  on women’s life pathway</a:t>
            </a:r>
            <a:endParaRPr sz="1800">
              <a:solidFill>
                <a:schemeClr val="dk1"/>
              </a:solidFill>
            </a:endParaRPr>
          </a:p>
          <a:p>
            <a:pPr marL="914400" lvl="1" indent="-342900" algn="l" rtl="0">
              <a:lnSpc>
                <a:spcPct val="115000"/>
              </a:lnSpc>
              <a:spcBef>
                <a:spcPts val="0"/>
              </a:spcBef>
              <a:spcAft>
                <a:spcPts val="0"/>
              </a:spcAft>
              <a:buClr>
                <a:schemeClr val="dk1"/>
              </a:buClr>
              <a:buSzPts val="1800"/>
              <a:buChar char="○"/>
            </a:pPr>
            <a:r>
              <a:rPr lang="hu-HU" sz="1800">
                <a:solidFill>
                  <a:schemeClr val="dk1"/>
                </a:solidFill>
              </a:rPr>
              <a:t>Signs of retraumatisation, the effect of our own traumatic experiences</a:t>
            </a:r>
            <a:endParaRPr sz="1800">
              <a:solidFill>
                <a:schemeClr val="dk1"/>
              </a:solidFill>
            </a:endParaRPr>
          </a:p>
          <a:p>
            <a:pPr marL="914400" lvl="1" indent="-342900" algn="l" rtl="0">
              <a:lnSpc>
                <a:spcPct val="115000"/>
              </a:lnSpc>
              <a:spcBef>
                <a:spcPts val="0"/>
              </a:spcBef>
              <a:spcAft>
                <a:spcPts val="0"/>
              </a:spcAft>
              <a:buClr>
                <a:schemeClr val="dk1"/>
              </a:buClr>
              <a:buSzPts val="1800"/>
              <a:buChar char="○"/>
            </a:pPr>
            <a:r>
              <a:rPr lang="hu-HU" sz="1800">
                <a:solidFill>
                  <a:schemeClr val="dk1"/>
                </a:solidFill>
              </a:rPr>
              <a:t>Good practices for interviews, communication techniques</a:t>
            </a:r>
            <a:endParaRPr sz="1800">
              <a:solidFill>
                <a:schemeClr val="dk1"/>
              </a:solidFill>
            </a:endParaRPr>
          </a:p>
          <a:p>
            <a:pPr marL="914400" lvl="1" indent="-342900" algn="l" rtl="0">
              <a:lnSpc>
                <a:spcPct val="115000"/>
              </a:lnSpc>
              <a:spcBef>
                <a:spcPts val="0"/>
              </a:spcBef>
              <a:spcAft>
                <a:spcPts val="0"/>
              </a:spcAft>
              <a:buClr>
                <a:schemeClr val="dk1"/>
              </a:buClr>
              <a:buSzPts val="1800"/>
              <a:buChar char="○"/>
            </a:pPr>
            <a:r>
              <a:rPr lang="hu-HU" sz="1800">
                <a:solidFill>
                  <a:schemeClr val="dk1"/>
                </a:solidFill>
              </a:rPr>
              <a:t>Mapping resources in a strength based approach</a:t>
            </a:r>
            <a:endParaRPr sz="1800">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g24d1c6bfaba_0_29"/>
          <p:cNvPicPr preferRelativeResize="0"/>
          <p:nvPr/>
        </p:nvPicPr>
        <p:blipFill rotWithShape="1">
          <a:blip r:embed="rId3">
            <a:alphaModFix/>
          </a:blip>
          <a:srcRect/>
          <a:stretch/>
        </p:blipFill>
        <p:spPr>
          <a:xfrm>
            <a:off x="7382103" y="5400930"/>
            <a:ext cx="1761897" cy="1457070"/>
          </a:xfrm>
          <a:prstGeom prst="rect">
            <a:avLst/>
          </a:prstGeom>
          <a:noFill/>
          <a:ln>
            <a:noFill/>
          </a:ln>
        </p:spPr>
      </p:pic>
      <p:sp>
        <p:nvSpPr>
          <p:cNvPr id="180" name="Google Shape;180;g24d1c6bfaba_0_29"/>
          <p:cNvSpPr txBox="1">
            <a:spLocks noGrp="1"/>
          </p:cNvSpPr>
          <p:nvPr>
            <p:ph type="title"/>
          </p:nvPr>
        </p:nvSpPr>
        <p:spPr>
          <a:xfrm>
            <a:off x="311700" y="157950"/>
            <a:ext cx="7799700" cy="7635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00000"/>
              <a:buNone/>
            </a:pPr>
            <a:r>
              <a:rPr lang="hu-HU">
                <a:solidFill>
                  <a:srgbClr val="002060"/>
                </a:solidFill>
                <a:latin typeface="Roboto"/>
                <a:ea typeface="Roboto"/>
                <a:cs typeface="Roboto"/>
                <a:sym typeface="Roboto"/>
              </a:rPr>
              <a:t>The Gynaecological Service setup - the second step</a:t>
            </a:r>
            <a:endParaRPr>
              <a:solidFill>
                <a:srgbClr val="002060"/>
              </a:solidFill>
              <a:latin typeface="Roboto"/>
              <a:ea typeface="Roboto"/>
              <a:cs typeface="Roboto"/>
              <a:sym typeface="Roboto"/>
            </a:endParaRPr>
          </a:p>
        </p:txBody>
      </p:sp>
      <p:pic>
        <p:nvPicPr>
          <p:cNvPr id="181" name="Google Shape;181;g24d1c6bfaba_0_29"/>
          <p:cNvPicPr preferRelativeResize="0"/>
          <p:nvPr/>
        </p:nvPicPr>
        <p:blipFill rotWithShape="1">
          <a:blip r:embed="rId4">
            <a:alphaModFix/>
          </a:blip>
          <a:srcRect/>
          <a:stretch/>
        </p:blipFill>
        <p:spPr>
          <a:xfrm>
            <a:off x="8111539" y="266251"/>
            <a:ext cx="865707" cy="999831"/>
          </a:xfrm>
          <a:prstGeom prst="rect">
            <a:avLst/>
          </a:prstGeom>
          <a:noFill/>
          <a:ln>
            <a:noFill/>
          </a:ln>
        </p:spPr>
      </p:pic>
      <p:sp>
        <p:nvSpPr>
          <p:cNvPr id="182" name="Google Shape;182;g24d1c6bfaba_0_29"/>
          <p:cNvSpPr txBox="1"/>
          <p:nvPr/>
        </p:nvSpPr>
        <p:spPr>
          <a:xfrm>
            <a:off x="5419493" y="2152186"/>
            <a:ext cx="37245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 name="Google Shape;183;g24d1c6bfaba_0_29"/>
          <p:cNvSpPr txBox="1"/>
          <p:nvPr/>
        </p:nvSpPr>
        <p:spPr>
          <a:xfrm>
            <a:off x="4204011" y="4627756"/>
            <a:ext cx="2486700" cy="307800"/>
          </a:xfrm>
          <a:prstGeom prst="rect">
            <a:avLst/>
          </a:prstGeom>
          <a:noFill/>
          <a:ln>
            <a:noFill/>
          </a:ln>
        </p:spPr>
        <p:txBody>
          <a:bodyPr spcFirstLastPara="1" wrap="square" lIns="91425" tIns="45700" rIns="91425" bIns="45700" anchor="t" anchorCtr="0">
            <a:spAutoFit/>
          </a:bodyPr>
          <a:lstStyle/>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84;g24d1c6bfaba_0_29"/>
          <p:cNvSpPr txBox="1"/>
          <p:nvPr/>
        </p:nvSpPr>
        <p:spPr>
          <a:xfrm>
            <a:off x="6333893" y="4843199"/>
            <a:ext cx="2643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185;g24d1c6bfaba_0_29"/>
          <p:cNvSpPr txBox="1"/>
          <p:nvPr/>
        </p:nvSpPr>
        <p:spPr>
          <a:xfrm>
            <a:off x="311700" y="1032950"/>
            <a:ext cx="8665500" cy="36480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600"/>
              </a:spcBef>
              <a:spcAft>
                <a:spcPts val="0"/>
              </a:spcAft>
              <a:buClr>
                <a:schemeClr val="dk1"/>
              </a:buClr>
              <a:buSzPts val="1800"/>
              <a:buChar char="●"/>
            </a:pPr>
            <a:r>
              <a:rPr lang="hu-HU" sz="1800">
                <a:solidFill>
                  <a:schemeClr val="dk1"/>
                </a:solidFill>
              </a:rPr>
              <a:t>The service is open 3 from 4 Friday in a month</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hu-HU" sz="1800">
                <a:solidFill>
                  <a:schemeClr val="dk1"/>
                </a:solidFill>
              </a:rPr>
              <a:t>We can accept 12 women per day (6 hours shift)</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hu-HU">
                <a:solidFill>
                  <a:schemeClr val="dk2"/>
                </a:solidFill>
              </a:rPr>
              <a:t>○</a:t>
            </a:r>
            <a:r>
              <a:rPr lang="hu-HU" sz="1800">
                <a:solidFill>
                  <a:schemeClr val="dk1"/>
                </a:solidFill>
              </a:rPr>
              <a:t>Only women (and their children) can enter the service.</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hu-HU" sz="1800">
                <a:solidFill>
                  <a:schemeClr val="dk1"/>
                </a:solidFill>
              </a:rPr>
              <a:t>The staff consist only of women</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hu-HU" sz="1800">
                <a:solidFill>
                  <a:schemeClr val="dk1"/>
                </a:solidFill>
              </a:rPr>
              <a:t>Social and health professionals work together in the service</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hu-HU" sz="1800">
                <a:solidFill>
                  <a:schemeClr val="dk1"/>
                </a:solidFill>
              </a:rPr>
              <a:t>1 doctor and 1 assistant work together in the surgery</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hu-HU" sz="1800">
                <a:solidFill>
                  <a:schemeClr val="dk1"/>
                </a:solidFill>
              </a:rPr>
              <a:t>2 social workers work in shifts. Their main roles:. </a:t>
            </a:r>
            <a:endParaRPr sz="1800">
              <a:solidFill>
                <a:schemeClr val="dk1"/>
              </a:solidFill>
            </a:endParaRPr>
          </a:p>
          <a:p>
            <a:pPr marL="914400" lvl="1" indent="-342900" algn="l" rtl="0">
              <a:lnSpc>
                <a:spcPct val="115000"/>
              </a:lnSpc>
              <a:spcBef>
                <a:spcPts val="0"/>
              </a:spcBef>
              <a:spcAft>
                <a:spcPts val="0"/>
              </a:spcAft>
              <a:buClr>
                <a:schemeClr val="dk1"/>
              </a:buClr>
              <a:buSzPts val="1800"/>
              <a:buChar char="○"/>
            </a:pPr>
            <a:r>
              <a:rPr lang="hu-HU" sz="1800">
                <a:solidFill>
                  <a:schemeClr val="dk1"/>
                </a:solidFill>
              </a:rPr>
              <a:t>Accepting the customers, reducing their feelings of anxiety. </a:t>
            </a:r>
            <a:endParaRPr sz="1800">
              <a:solidFill>
                <a:schemeClr val="dk1"/>
              </a:solidFill>
            </a:endParaRPr>
          </a:p>
          <a:p>
            <a:pPr marL="914400" lvl="1" indent="-342900" algn="l" rtl="0">
              <a:lnSpc>
                <a:spcPct val="115000"/>
              </a:lnSpc>
              <a:spcBef>
                <a:spcPts val="0"/>
              </a:spcBef>
              <a:spcAft>
                <a:spcPts val="0"/>
              </a:spcAft>
              <a:buClr>
                <a:schemeClr val="dk1"/>
              </a:buClr>
              <a:buSzPts val="1800"/>
              <a:buChar char="○"/>
            </a:pPr>
            <a:r>
              <a:rPr lang="hu-HU" sz="1800">
                <a:solidFill>
                  <a:schemeClr val="dk1"/>
                </a:solidFill>
              </a:rPr>
              <a:t>Supporting patients who need further treatment or other assistance. They can be contacted outside of the opening hours to talk further about their gynecological health, or even accompany them to the hospital.</a:t>
            </a:r>
            <a:endParaRPr sz="1800">
              <a:solidFill>
                <a:schemeClr val="dk1"/>
              </a:solidFill>
            </a:endParaRPr>
          </a:p>
        </p:txBody>
      </p:sp>
      <p:pic>
        <p:nvPicPr>
          <p:cNvPr id="186" name="Google Shape;186;g24d1c6bfaba_0_29"/>
          <p:cNvPicPr preferRelativeResize="0"/>
          <p:nvPr/>
        </p:nvPicPr>
        <p:blipFill>
          <a:blip r:embed="rId5">
            <a:alphaModFix/>
          </a:blip>
          <a:stretch>
            <a:fillRect/>
          </a:stretch>
        </p:blipFill>
        <p:spPr>
          <a:xfrm>
            <a:off x="158024" y="4627750"/>
            <a:ext cx="2432057" cy="2036950"/>
          </a:xfrm>
          <a:prstGeom prst="rect">
            <a:avLst/>
          </a:prstGeom>
          <a:noFill/>
          <a:ln>
            <a:noFill/>
          </a:ln>
        </p:spPr>
      </p:pic>
      <p:sp>
        <p:nvSpPr>
          <p:cNvPr id="187" name="Google Shape;187;g24d1c6bfaba_0_29"/>
          <p:cNvSpPr txBox="1"/>
          <p:nvPr/>
        </p:nvSpPr>
        <p:spPr>
          <a:xfrm>
            <a:off x="2940950" y="4581550"/>
            <a:ext cx="4659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88" name="Google Shape;188;g24d1c6bfaba_0_29"/>
          <p:cNvSpPr txBox="1"/>
          <p:nvPr/>
        </p:nvSpPr>
        <p:spPr>
          <a:xfrm>
            <a:off x="3028050" y="4627750"/>
            <a:ext cx="5442900" cy="17361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600"/>
              </a:spcBef>
              <a:spcAft>
                <a:spcPts val="0"/>
              </a:spcAft>
              <a:buClr>
                <a:schemeClr val="dk1"/>
              </a:buClr>
              <a:buSzPts val="1800"/>
              <a:buChar char="●"/>
            </a:pPr>
            <a:r>
              <a:rPr lang="hu-HU" sz="1800">
                <a:solidFill>
                  <a:schemeClr val="dk1"/>
                </a:solidFill>
              </a:rPr>
              <a:t>Social workers of BMSZKI services  can directly book an appointment for their clients for the examination at any time. Women can book an appointment for themselves by calling the service during opening hours.</a:t>
            </a:r>
            <a:endParaRPr sz="1800">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g24ce5f458d8_0_0"/>
          <p:cNvSpPr txBox="1">
            <a:spLocks noGrp="1"/>
          </p:cNvSpPr>
          <p:nvPr>
            <p:ph type="title"/>
          </p:nvPr>
        </p:nvSpPr>
        <p:spPr>
          <a:xfrm>
            <a:off x="0" y="656100"/>
            <a:ext cx="9144000" cy="10260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hu-HU" sz="3000" cap="small"/>
              <a:t>Trauma Informed and Women-centred Care - Foundations</a:t>
            </a:r>
            <a:endParaRPr sz="3000"/>
          </a:p>
        </p:txBody>
      </p:sp>
      <p:pic>
        <p:nvPicPr>
          <p:cNvPr id="194" name="Google Shape;194;g24ce5f458d8_0_0"/>
          <p:cNvPicPr preferRelativeResize="0"/>
          <p:nvPr/>
        </p:nvPicPr>
        <p:blipFill rotWithShape="1">
          <a:blip r:embed="rId3">
            <a:alphaModFix/>
          </a:blip>
          <a:srcRect/>
          <a:stretch/>
        </p:blipFill>
        <p:spPr>
          <a:xfrm>
            <a:off x="7382103" y="5400930"/>
            <a:ext cx="1761897" cy="1457070"/>
          </a:xfrm>
          <a:prstGeom prst="rect">
            <a:avLst/>
          </a:prstGeom>
          <a:noFill/>
          <a:ln>
            <a:noFill/>
          </a:ln>
        </p:spPr>
      </p:pic>
      <p:sp>
        <p:nvSpPr>
          <p:cNvPr id="195" name="Google Shape;195;g24ce5f458d8_0_0"/>
          <p:cNvSpPr txBox="1">
            <a:spLocks noGrp="1"/>
          </p:cNvSpPr>
          <p:nvPr>
            <p:ph type="body" idx="1"/>
          </p:nvPr>
        </p:nvSpPr>
        <p:spPr>
          <a:xfrm>
            <a:off x="311700" y="2022950"/>
            <a:ext cx="8520600" cy="4835100"/>
          </a:xfrm>
          <a:prstGeom prst="rect">
            <a:avLst/>
          </a:prstGeom>
          <a:noFill/>
          <a:ln>
            <a:noFill/>
          </a:ln>
        </p:spPr>
        <p:txBody>
          <a:bodyPr spcFirstLastPara="1" wrap="square" lIns="91425" tIns="91425" rIns="91425" bIns="91425" anchor="t" anchorCtr="0">
            <a:normAutofit lnSpcReduction="20000"/>
          </a:bodyPr>
          <a:lstStyle/>
          <a:p>
            <a:pPr marL="457200" lvl="0" indent="-342900" algn="l" rtl="0">
              <a:lnSpc>
                <a:spcPct val="115000"/>
              </a:lnSpc>
              <a:spcBef>
                <a:spcPts val="0"/>
              </a:spcBef>
              <a:spcAft>
                <a:spcPts val="0"/>
              </a:spcAft>
              <a:buSzPts val="1800"/>
              <a:buChar char="●"/>
            </a:pPr>
            <a:r>
              <a:rPr lang="hu-HU" sz="2400">
                <a:solidFill>
                  <a:schemeClr val="dk1"/>
                </a:solidFill>
              </a:rPr>
              <a:t>Initial training for staff about trauma</a:t>
            </a:r>
            <a:endParaRPr/>
          </a:p>
          <a:p>
            <a:pPr marL="914400" lvl="1" indent="-368300" algn="l" rtl="0">
              <a:lnSpc>
                <a:spcPct val="115000"/>
              </a:lnSpc>
              <a:spcBef>
                <a:spcPts val="0"/>
              </a:spcBef>
              <a:spcAft>
                <a:spcPts val="0"/>
              </a:spcAft>
              <a:buSzPts val="2200"/>
              <a:buFont typeface="Noto Sans Symbols"/>
              <a:buChar char="▪"/>
            </a:pPr>
            <a:r>
              <a:rPr lang="hu-HU" sz="2200">
                <a:solidFill>
                  <a:schemeClr val="dk1"/>
                </a:solidFill>
              </a:rPr>
              <a:t>What is trauma?</a:t>
            </a:r>
            <a:endParaRPr sz="2200"/>
          </a:p>
          <a:p>
            <a:pPr marL="914400" lvl="1" indent="-368300" algn="l" rtl="0">
              <a:lnSpc>
                <a:spcPct val="115000"/>
              </a:lnSpc>
              <a:spcBef>
                <a:spcPts val="0"/>
              </a:spcBef>
              <a:spcAft>
                <a:spcPts val="0"/>
              </a:spcAft>
              <a:buSzPts val="2200"/>
              <a:buFont typeface="Noto Sans Symbols"/>
              <a:buChar char="▪"/>
            </a:pPr>
            <a:r>
              <a:rPr lang="hu-HU" sz="2200">
                <a:solidFill>
                  <a:schemeClr val="dk1"/>
                </a:solidFill>
              </a:rPr>
              <a:t>What different kinds of trauma are there?</a:t>
            </a:r>
            <a:endParaRPr sz="2200"/>
          </a:p>
          <a:p>
            <a:pPr marL="914400" lvl="1" indent="-368300" algn="l" rtl="0">
              <a:lnSpc>
                <a:spcPct val="115000"/>
              </a:lnSpc>
              <a:spcBef>
                <a:spcPts val="0"/>
              </a:spcBef>
              <a:spcAft>
                <a:spcPts val="0"/>
              </a:spcAft>
              <a:buSzPts val="2200"/>
              <a:buFont typeface="Noto Sans Symbols"/>
              <a:buChar char="▪"/>
            </a:pPr>
            <a:r>
              <a:rPr lang="hu-HU" sz="2200">
                <a:solidFill>
                  <a:schemeClr val="dk1"/>
                </a:solidFill>
              </a:rPr>
              <a:t>PTSD and its signs, how to recognise, how to respond?</a:t>
            </a:r>
            <a:endParaRPr sz="2200"/>
          </a:p>
          <a:p>
            <a:pPr marL="914400" lvl="1" indent="-368300" algn="l" rtl="0">
              <a:lnSpc>
                <a:spcPct val="115000"/>
              </a:lnSpc>
              <a:spcBef>
                <a:spcPts val="0"/>
              </a:spcBef>
              <a:spcAft>
                <a:spcPts val="0"/>
              </a:spcAft>
              <a:buSzPts val="2200"/>
              <a:buFont typeface="Noto Sans Symbols"/>
              <a:buChar char="▪"/>
            </a:pPr>
            <a:r>
              <a:rPr lang="hu-HU" sz="2200">
                <a:solidFill>
                  <a:schemeClr val="dk1"/>
                </a:solidFill>
              </a:rPr>
              <a:t>Triggers </a:t>
            </a:r>
            <a:endParaRPr sz="2200"/>
          </a:p>
          <a:p>
            <a:pPr marL="914400" lvl="1" indent="-368300" algn="l" rtl="0">
              <a:lnSpc>
                <a:spcPct val="115000"/>
              </a:lnSpc>
              <a:spcBef>
                <a:spcPts val="0"/>
              </a:spcBef>
              <a:spcAft>
                <a:spcPts val="0"/>
              </a:spcAft>
              <a:buSzPts val="2200"/>
              <a:buFont typeface="Noto Sans Symbols"/>
              <a:buChar char="▪"/>
            </a:pPr>
            <a:r>
              <a:rPr lang="hu-HU" sz="2200">
                <a:solidFill>
                  <a:schemeClr val="dk1"/>
                </a:solidFill>
              </a:rPr>
              <a:t>The susceptibility of women, especially those who are experiencing homelessness at the same time</a:t>
            </a:r>
            <a:endParaRPr sz="2200"/>
          </a:p>
          <a:p>
            <a:pPr marL="914400" lvl="1" indent="-368300" algn="l" rtl="0">
              <a:lnSpc>
                <a:spcPct val="115000"/>
              </a:lnSpc>
              <a:spcBef>
                <a:spcPts val="0"/>
              </a:spcBef>
              <a:spcAft>
                <a:spcPts val="0"/>
              </a:spcAft>
              <a:buSzPts val="2200"/>
              <a:buFont typeface="Noto Sans Symbols"/>
              <a:buChar char="▪"/>
            </a:pPr>
            <a:r>
              <a:rPr lang="hu-HU" sz="2200">
                <a:solidFill>
                  <a:schemeClr val="dk1"/>
                </a:solidFill>
              </a:rPr>
              <a:t>The role of hierarchy vs. partnership or ‘circling’</a:t>
            </a:r>
            <a:endParaRPr sz="2200"/>
          </a:p>
          <a:p>
            <a:pPr marL="596900" lvl="1" indent="0" algn="l" rtl="0">
              <a:lnSpc>
                <a:spcPct val="115000"/>
              </a:lnSpc>
              <a:spcBef>
                <a:spcPts val="0"/>
              </a:spcBef>
              <a:spcAft>
                <a:spcPts val="0"/>
              </a:spcAft>
              <a:buSzPts val="1400"/>
              <a:buNone/>
            </a:pPr>
            <a:endParaRPr sz="1600">
              <a:solidFill>
                <a:schemeClr val="dk1"/>
              </a:solidFill>
            </a:endParaRPr>
          </a:p>
          <a:p>
            <a:pPr marL="457200" lvl="0" indent="-342900" algn="l" rtl="0">
              <a:lnSpc>
                <a:spcPct val="115000"/>
              </a:lnSpc>
              <a:spcBef>
                <a:spcPts val="0"/>
              </a:spcBef>
              <a:spcAft>
                <a:spcPts val="0"/>
              </a:spcAft>
              <a:buSzPts val="1800"/>
              <a:buChar char="●"/>
            </a:pPr>
            <a:r>
              <a:rPr lang="hu-HU" sz="2400">
                <a:solidFill>
                  <a:schemeClr val="dk1"/>
                </a:solidFill>
              </a:rPr>
              <a:t>Plan of regular team meetings and supervision groups</a:t>
            </a:r>
            <a:endParaRPr/>
          </a:p>
          <a:p>
            <a:pPr marL="914400" lvl="1" indent="-368300" algn="l" rtl="0">
              <a:lnSpc>
                <a:spcPct val="115000"/>
              </a:lnSpc>
              <a:spcBef>
                <a:spcPts val="0"/>
              </a:spcBef>
              <a:spcAft>
                <a:spcPts val="0"/>
              </a:spcAft>
              <a:buSzPts val="2200"/>
              <a:buFont typeface="Noto Sans Symbols"/>
              <a:buChar char="▪"/>
            </a:pPr>
            <a:r>
              <a:rPr lang="hu-HU" sz="2200">
                <a:solidFill>
                  <a:schemeClr val="dk1"/>
                </a:solidFill>
              </a:rPr>
              <a:t>An opportunity for all team members</a:t>
            </a:r>
            <a:endParaRPr sz="2200"/>
          </a:p>
          <a:p>
            <a:pPr marL="914400" lvl="1" indent="-368300" algn="l" rtl="0">
              <a:lnSpc>
                <a:spcPct val="115000"/>
              </a:lnSpc>
              <a:spcBef>
                <a:spcPts val="0"/>
              </a:spcBef>
              <a:spcAft>
                <a:spcPts val="0"/>
              </a:spcAft>
              <a:buSzPts val="2200"/>
              <a:buFont typeface="Noto Sans Symbols"/>
              <a:buChar char="▪"/>
            </a:pPr>
            <a:r>
              <a:rPr lang="hu-HU" sz="2200">
                <a:solidFill>
                  <a:schemeClr val="dk1"/>
                </a:solidFill>
              </a:rPr>
              <a:t>Provided and supported by a professional supervisor</a:t>
            </a:r>
            <a:endParaRPr sz="2200">
              <a:solidFill>
                <a:schemeClr val="dk1"/>
              </a:solidFill>
            </a:endParaRPr>
          </a:p>
          <a:p>
            <a:pPr marL="914400" lvl="0" indent="0" algn="l" rtl="0">
              <a:lnSpc>
                <a:spcPct val="115000"/>
              </a:lnSpc>
              <a:spcBef>
                <a:spcPts val="0"/>
              </a:spcBef>
              <a:spcAft>
                <a:spcPts val="0"/>
              </a:spcAft>
              <a:buNone/>
            </a:pPr>
            <a:r>
              <a:rPr lang="hu-HU" sz="2200">
                <a:solidFill>
                  <a:schemeClr val="dk1"/>
                </a:solidFill>
              </a:rPr>
              <a:t>on a monthly or bi-monthly basis</a:t>
            </a:r>
            <a:endParaRPr sz="2200"/>
          </a:p>
          <a:p>
            <a:pPr marL="914400" lvl="1" indent="-228600" algn="l" rtl="0">
              <a:lnSpc>
                <a:spcPct val="115000"/>
              </a:lnSpc>
              <a:spcBef>
                <a:spcPts val="0"/>
              </a:spcBef>
              <a:spcAft>
                <a:spcPts val="0"/>
              </a:spcAft>
              <a:buSzPts val="1400"/>
              <a:buFont typeface="Noto Sans Symbols"/>
              <a:buNone/>
            </a:pPr>
            <a:endParaRPr sz="1600">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g24ce5f458d8_0_18"/>
          <p:cNvSpPr txBox="1">
            <a:spLocks noGrp="1"/>
          </p:cNvSpPr>
          <p:nvPr>
            <p:ph type="title"/>
          </p:nvPr>
        </p:nvSpPr>
        <p:spPr>
          <a:xfrm>
            <a:off x="3195639" y="241337"/>
            <a:ext cx="3117300" cy="9675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hu-HU" cap="small"/>
              <a:t>Groups for Women on Women’s Health</a:t>
            </a:r>
            <a:endParaRPr/>
          </a:p>
        </p:txBody>
      </p:sp>
      <p:pic>
        <p:nvPicPr>
          <p:cNvPr id="201" name="Google Shape;201;g24ce5f458d8_0_18"/>
          <p:cNvPicPr preferRelativeResize="0"/>
          <p:nvPr/>
        </p:nvPicPr>
        <p:blipFill rotWithShape="1">
          <a:blip r:embed="rId3">
            <a:alphaModFix/>
          </a:blip>
          <a:srcRect/>
          <a:stretch/>
        </p:blipFill>
        <p:spPr>
          <a:xfrm>
            <a:off x="7382103" y="5400930"/>
            <a:ext cx="1761897" cy="1457070"/>
          </a:xfrm>
          <a:prstGeom prst="rect">
            <a:avLst/>
          </a:prstGeom>
          <a:noFill/>
          <a:ln>
            <a:noFill/>
          </a:ln>
        </p:spPr>
      </p:pic>
      <p:pic>
        <p:nvPicPr>
          <p:cNvPr id="202" name="Google Shape;202;g24ce5f458d8_0_18"/>
          <p:cNvPicPr preferRelativeResize="0"/>
          <p:nvPr/>
        </p:nvPicPr>
        <p:blipFill rotWithShape="1">
          <a:blip r:embed="rId4">
            <a:alphaModFix/>
          </a:blip>
          <a:srcRect/>
          <a:stretch/>
        </p:blipFill>
        <p:spPr>
          <a:xfrm>
            <a:off x="5165441" y="3766275"/>
            <a:ext cx="3494162" cy="2620621"/>
          </a:xfrm>
          <a:prstGeom prst="rect">
            <a:avLst/>
          </a:prstGeom>
          <a:noFill/>
          <a:ln>
            <a:noFill/>
          </a:ln>
        </p:spPr>
      </p:pic>
      <p:pic>
        <p:nvPicPr>
          <p:cNvPr id="203" name="Google Shape;203;g24ce5f458d8_0_18"/>
          <p:cNvPicPr preferRelativeResize="0"/>
          <p:nvPr/>
        </p:nvPicPr>
        <p:blipFill rotWithShape="1">
          <a:blip r:embed="rId5">
            <a:alphaModFix/>
          </a:blip>
          <a:srcRect/>
          <a:stretch/>
        </p:blipFill>
        <p:spPr>
          <a:xfrm>
            <a:off x="277549" y="803513"/>
            <a:ext cx="2950295" cy="2360236"/>
          </a:xfrm>
          <a:prstGeom prst="rect">
            <a:avLst/>
          </a:prstGeom>
          <a:noFill/>
          <a:ln>
            <a:noFill/>
          </a:ln>
        </p:spPr>
      </p:pic>
      <p:pic>
        <p:nvPicPr>
          <p:cNvPr id="204" name="Google Shape;204;g24ce5f458d8_0_18"/>
          <p:cNvPicPr preferRelativeResize="0"/>
          <p:nvPr/>
        </p:nvPicPr>
        <p:blipFill rotWithShape="1">
          <a:blip r:embed="rId6">
            <a:alphaModFix/>
          </a:blip>
          <a:srcRect/>
          <a:stretch/>
        </p:blipFill>
        <p:spPr>
          <a:xfrm>
            <a:off x="277539" y="3766269"/>
            <a:ext cx="4572003" cy="3112445"/>
          </a:xfrm>
          <a:prstGeom prst="rect">
            <a:avLst/>
          </a:prstGeom>
          <a:noFill/>
          <a:ln>
            <a:noFill/>
          </a:ln>
        </p:spPr>
      </p:pic>
      <p:pic>
        <p:nvPicPr>
          <p:cNvPr id="205" name="Google Shape;205;g24ce5f458d8_0_18"/>
          <p:cNvPicPr preferRelativeResize="0"/>
          <p:nvPr/>
        </p:nvPicPr>
        <p:blipFill rotWithShape="1">
          <a:blip r:embed="rId7">
            <a:alphaModFix/>
          </a:blip>
          <a:srcRect/>
          <a:stretch/>
        </p:blipFill>
        <p:spPr>
          <a:xfrm>
            <a:off x="3619212" y="1449719"/>
            <a:ext cx="2135362" cy="2075646"/>
          </a:xfrm>
          <a:prstGeom prst="rect">
            <a:avLst/>
          </a:prstGeom>
          <a:noFill/>
          <a:ln>
            <a:noFill/>
          </a:ln>
        </p:spPr>
      </p:pic>
      <p:pic>
        <p:nvPicPr>
          <p:cNvPr id="206" name="Google Shape;206;g24ce5f458d8_0_18"/>
          <p:cNvPicPr preferRelativeResize="0"/>
          <p:nvPr/>
        </p:nvPicPr>
        <p:blipFill rotWithShape="1">
          <a:blip r:embed="rId8">
            <a:alphaModFix/>
          </a:blip>
          <a:srcRect/>
          <a:stretch/>
        </p:blipFill>
        <p:spPr>
          <a:xfrm>
            <a:off x="6145936" y="1208821"/>
            <a:ext cx="2767526" cy="207564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g24ce5f458d8_0_6"/>
          <p:cNvSpPr txBox="1">
            <a:spLocks noGrp="1"/>
          </p:cNvSpPr>
          <p:nvPr>
            <p:ph type="title"/>
          </p:nvPr>
        </p:nvSpPr>
        <p:spPr>
          <a:xfrm>
            <a:off x="0" y="-42099"/>
            <a:ext cx="9144000" cy="1457100"/>
          </a:xfrm>
          <a:prstGeom prst="rect">
            <a:avLst/>
          </a:prstGeom>
          <a:no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SzPts val="3111"/>
              <a:buNone/>
            </a:pPr>
            <a:r>
              <a:rPr lang="hu-HU" sz="3200" cap="small"/>
              <a:t>Groups for Potential Clients on Women’s Health </a:t>
            </a:r>
            <a:endParaRPr sz="3200"/>
          </a:p>
        </p:txBody>
      </p:sp>
      <p:sp>
        <p:nvSpPr>
          <p:cNvPr id="212" name="Google Shape;212;g24ce5f458d8_0_6"/>
          <p:cNvSpPr txBox="1">
            <a:spLocks noGrp="1"/>
          </p:cNvSpPr>
          <p:nvPr>
            <p:ph type="body" idx="1"/>
          </p:nvPr>
        </p:nvSpPr>
        <p:spPr>
          <a:xfrm>
            <a:off x="311700" y="1151400"/>
            <a:ext cx="8520600" cy="57066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SzPts val="1800"/>
              <a:buChar char="●"/>
            </a:pPr>
            <a:r>
              <a:rPr lang="hu-HU" sz="2200"/>
              <a:t>8 shelters</a:t>
            </a:r>
            <a:endParaRPr/>
          </a:p>
          <a:p>
            <a:pPr marL="457200" lvl="0" indent="-342900" algn="l" rtl="0">
              <a:lnSpc>
                <a:spcPct val="115000"/>
              </a:lnSpc>
              <a:spcBef>
                <a:spcPts val="300"/>
              </a:spcBef>
              <a:spcAft>
                <a:spcPts val="0"/>
              </a:spcAft>
              <a:buSzPts val="1800"/>
              <a:buChar char="●"/>
            </a:pPr>
            <a:r>
              <a:rPr lang="hu-HU" sz="2200"/>
              <a:t>18 groups</a:t>
            </a:r>
            <a:endParaRPr/>
          </a:p>
          <a:p>
            <a:pPr marL="457200" lvl="0" indent="-342900" algn="l" rtl="0">
              <a:lnSpc>
                <a:spcPct val="115000"/>
              </a:lnSpc>
              <a:spcBef>
                <a:spcPts val="300"/>
              </a:spcBef>
              <a:spcAft>
                <a:spcPts val="0"/>
              </a:spcAft>
              <a:buSzPts val="1800"/>
              <a:buChar char="●"/>
            </a:pPr>
            <a:r>
              <a:rPr lang="hu-HU" sz="2200"/>
              <a:t>Over 100 women – between Aug and Dec 2022</a:t>
            </a:r>
            <a:endParaRPr/>
          </a:p>
          <a:p>
            <a:pPr marL="457200" lvl="0" indent="-342900" algn="l" rtl="0">
              <a:lnSpc>
                <a:spcPct val="115000"/>
              </a:lnSpc>
              <a:spcBef>
                <a:spcPts val="300"/>
              </a:spcBef>
              <a:spcAft>
                <a:spcPts val="0"/>
              </a:spcAft>
              <a:buSzPts val="1800"/>
              <a:buChar char="●"/>
            </a:pPr>
            <a:r>
              <a:rPr lang="hu-HU" sz="2200" u="sng"/>
              <a:t>Topics included:</a:t>
            </a:r>
            <a:endParaRPr/>
          </a:p>
          <a:p>
            <a:pPr marL="914400" lvl="1" indent="-317500" algn="l" rtl="0">
              <a:lnSpc>
                <a:spcPct val="115000"/>
              </a:lnSpc>
              <a:spcBef>
                <a:spcPts val="0"/>
              </a:spcBef>
              <a:spcAft>
                <a:spcPts val="0"/>
              </a:spcAft>
              <a:buSzPts val="1400"/>
              <a:buFont typeface="Noto Sans Symbols"/>
              <a:buChar char="♥"/>
            </a:pPr>
            <a:r>
              <a:rPr lang="hu-HU" sz="2000"/>
              <a:t>Introduction of the practice and its staff</a:t>
            </a:r>
            <a:endParaRPr/>
          </a:p>
          <a:p>
            <a:pPr marL="914400" lvl="1" indent="-317500" algn="l" rtl="0">
              <a:lnSpc>
                <a:spcPct val="115000"/>
              </a:lnSpc>
              <a:spcBef>
                <a:spcPts val="0"/>
              </a:spcBef>
              <a:spcAft>
                <a:spcPts val="0"/>
              </a:spcAft>
              <a:buSzPts val="1400"/>
              <a:buFont typeface="Noto Sans Symbols"/>
              <a:buChar char="♥"/>
            </a:pPr>
            <a:r>
              <a:rPr lang="hu-HU" sz="2000"/>
              <a:t>Women’s health &amp; the significance of preventive check-ups</a:t>
            </a:r>
            <a:endParaRPr/>
          </a:p>
          <a:p>
            <a:pPr marL="914400" lvl="1" indent="-317500" algn="l" rtl="0">
              <a:lnSpc>
                <a:spcPct val="115000"/>
              </a:lnSpc>
              <a:spcBef>
                <a:spcPts val="0"/>
              </a:spcBef>
              <a:spcAft>
                <a:spcPts val="0"/>
              </a:spcAft>
              <a:buSzPts val="1400"/>
              <a:buFont typeface="Noto Sans Symbols"/>
              <a:buChar char="♥"/>
            </a:pPr>
            <a:r>
              <a:rPr lang="hu-HU" sz="2000"/>
              <a:t>Feminine cycle – medical terms, endocrinology, psychology, nature, etc.</a:t>
            </a:r>
            <a:endParaRPr/>
          </a:p>
          <a:p>
            <a:pPr marL="914400" lvl="1" indent="-317500" algn="l" rtl="0">
              <a:lnSpc>
                <a:spcPct val="115000"/>
              </a:lnSpc>
              <a:spcBef>
                <a:spcPts val="0"/>
              </a:spcBef>
              <a:spcAft>
                <a:spcPts val="0"/>
              </a:spcAft>
              <a:buSzPts val="1400"/>
              <a:buFont typeface="Noto Sans Symbols"/>
              <a:buChar char="♥"/>
            </a:pPr>
            <a:r>
              <a:rPr lang="hu-HU" sz="2000"/>
              <a:t>Female anatomy</a:t>
            </a:r>
            <a:endParaRPr/>
          </a:p>
          <a:p>
            <a:pPr marL="914400" lvl="1" indent="-317500" algn="l" rtl="0">
              <a:lnSpc>
                <a:spcPct val="115000"/>
              </a:lnSpc>
              <a:spcBef>
                <a:spcPts val="0"/>
              </a:spcBef>
              <a:spcAft>
                <a:spcPts val="0"/>
              </a:spcAft>
              <a:buSzPts val="1400"/>
              <a:buFont typeface="Noto Sans Symbols"/>
              <a:buChar char="♥"/>
            </a:pPr>
            <a:r>
              <a:rPr lang="hu-HU" sz="2000"/>
              <a:t>Sexuality</a:t>
            </a:r>
            <a:endParaRPr/>
          </a:p>
          <a:p>
            <a:pPr marL="914400" lvl="1" indent="-317500" algn="l" rtl="0">
              <a:lnSpc>
                <a:spcPct val="115000"/>
              </a:lnSpc>
              <a:spcBef>
                <a:spcPts val="0"/>
              </a:spcBef>
              <a:spcAft>
                <a:spcPts val="0"/>
              </a:spcAft>
              <a:buSzPts val="1400"/>
              <a:buFont typeface="Noto Sans Symbols"/>
              <a:buChar char="♥"/>
            </a:pPr>
            <a:r>
              <a:rPr lang="hu-HU" sz="2000"/>
              <a:t>Family planning and contraception</a:t>
            </a:r>
            <a:endParaRPr/>
          </a:p>
          <a:p>
            <a:pPr marL="914400" lvl="1" indent="-317500" algn="l" rtl="0">
              <a:lnSpc>
                <a:spcPct val="115000"/>
              </a:lnSpc>
              <a:spcBef>
                <a:spcPts val="0"/>
              </a:spcBef>
              <a:spcAft>
                <a:spcPts val="0"/>
              </a:spcAft>
              <a:buSzPts val="1400"/>
              <a:buFont typeface="Noto Sans Symbols"/>
              <a:buChar char="♥"/>
            </a:pPr>
            <a:r>
              <a:rPr lang="hu-HU" sz="2000"/>
              <a:t>Childbearing – pregnancy, birth, breastfeeding, postpartum care</a:t>
            </a:r>
            <a:endParaRPr/>
          </a:p>
          <a:p>
            <a:pPr marL="914400" lvl="1" indent="-317500" algn="l" rtl="0">
              <a:lnSpc>
                <a:spcPct val="115000"/>
              </a:lnSpc>
              <a:spcBef>
                <a:spcPts val="0"/>
              </a:spcBef>
              <a:spcAft>
                <a:spcPts val="0"/>
              </a:spcAft>
              <a:buSzPts val="1400"/>
              <a:buFont typeface="Noto Sans Symbols"/>
              <a:buChar char="♥"/>
            </a:pPr>
            <a:r>
              <a:rPr lang="hu-HU" sz="2000"/>
              <a:t>Health of the perineum and incontinence</a:t>
            </a:r>
            <a:endParaRPr/>
          </a:p>
          <a:p>
            <a:pPr marL="914400" lvl="1" indent="-317500" algn="l" rtl="0">
              <a:lnSpc>
                <a:spcPct val="115000"/>
              </a:lnSpc>
              <a:spcBef>
                <a:spcPts val="0"/>
              </a:spcBef>
              <a:spcAft>
                <a:spcPts val="0"/>
              </a:spcAft>
              <a:buSzPts val="1400"/>
              <a:buFont typeface="Noto Sans Symbols"/>
              <a:buChar char="♥"/>
            </a:pPr>
            <a:r>
              <a:rPr lang="hu-HU" sz="2000"/>
              <a:t>Peri menopause, menopause and post menopause</a:t>
            </a:r>
            <a:endParaRPr/>
          </a:p>
        </p:txBody>
      </p:sp>
      <p:pic>
        <p:nvPicPr>
          <p:cNvPr id="213" name="Google Shape;213;g24ce5f458d8_0_6"/>
          <p:cNvPicPr preferRelativeResize="0"/>
          <p:nvPr/>
        </p:nvPicPr>
        <p:blipFill rotWithShape="1">
          <a:blip r:embed="rId3">
            <a:alphaModFix/>
          </a:blip>
          <a:srcRect/>
          <a:stretch/>
        </p:blipFill>
        <p:spPr>
          <a:xfrm>
            <a:off x="7382103" y="5400930"/>
            <a:ext cx="1761897" cy="145707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g24ce5f458d8_0_12"/>
          <p:cNvSpPr txBox="1">
            <a:spLocks noGrp="1"/>
          </p:cNvSpPr>
          <p:nvPr>
            <p:ph type="title"/>
          </p:nvPr>
        </p:nvSpPr>
        <p:spPr>
          <a:xfrm>
            <a:off x="0" y="249500"/>
            <a:ext cx="9144000" cy="11073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hu-HU" sz="3100" cap="small"/>
              <a:t>Trauma Informed and Women-Centred Care - </a:t>
            </a:r>
            <a:endParaRPr sz="3100" cap="small"/>
          </a:p>
          <a:p>
            <a:pPr marL="0" lvl="0" indent="0" algn="ctr" rtl="0">
              <a:lnSpc>
                <a:spcPct val="100000"/>
              </a:lnSpc>
              <a:spcBef>
                <a:spcPts val="0"/>
              </a:spcBef>
              <a:spcAft>
                <a:spcPts val="0"/>
              </a:spcAft>
              <a:buSzPts val="2800"/>
              <a:buNone/>
            </a:pPr>
            <a:r>
              <a:rPr lang="hu-HU" sz="3100" cap="small"/>
              <a:t>In Practice</a:t>
            </a:r>
            <a:endParaRPr sz="3100"/>
          </a:p>
        </p:txBody>
      </p:sp>
      <p:pic>
        <p:nvPicPr>
          <p:cNvPr id="219" name="Google Shape;219;g24ce5f458d8_0_12"/>
          <p:cNvPicPr preferRelativeResize="0"/>
          <p:nvPr/>
        </p:nvPicPr>
        <p:blipFill rotWithShape="1">
          <a:blip r:embed="rId3">
            <a:alphaModFix/>
          </a:blip>
          <a:srcRect/>
          <a:stretch/>
        </p:blipFill>
        <p:spPr>
          <a:xfrm>
            <a:off x="7382103" y="5400930"/>
            <a:ext cx="1761897" cy="1457070"/>
          </a:xfrm>
          <a:prstGeom prst="rect">
            <a:avLst/>
          </a:prstGeom>
          <a:noFill/>
          <a:ln>
            <a:noFill/>
          </a:ln>
        </p:spPr>
      </p:pic>
      <p:sp>
        <p:nvSpPr>
          <p:cNvPr id="220" name="Google Shape;220;g24ce5f458d8_0_12"/>
          <p:cNvSpPr txBox="1">
            <a:spLocks noGrp="1"/>
          </p:cNvSpPr>
          <p:nvPr>
            <p:ph type="body" idx="1"/>
          </p:nvPr>
        </p:nvSpPr>
        <p:spPr>
          <a:xfrm>
            <a:off x="311700" y="1705975"/>
            <a:ext cx="8520600" cy="4783200"/>
          </a:xfrm>
          <a:prstGeom prst="rect">
            <a:avLst/>
          </a:prstGeom>
          <a:noFill/>
          <a:ln>
            <a:noFill/>
          </a:ln>
        </p:spPr>
        <p:txBody>
          <a:bodyPr spcFirstLastPara="1" wrap="square" lIns="91425" tIns="91425" rIns="91425" bIns="91425" anchor="t" anchorCtr="0">
            <a:normAutofit/>
          </a:bodyPr>
          <a:lstStyle/>
          <a:p>
            <a:pPr marL="457200" lvl="0" indent="-361950" algn="l" rtl="0">
              <a:lnSpc>
                <a:spcPct val="115000"/>
              </a:lnSpc>
              <a:spcBef>
                <a:spcPts val="0"/>
              </a:spcBef>
              <a:spcAft>
                <a:spcPts val="0"/>
              </a:spcAft>
              <a:buSzPts val="2100"/>
              <a:buChar char="●"/>
            </a:pPr>
            <a:r>
              <a:rPr lang="hu-HU" sz="2100" b="1">
                <a:solidFill>
                  <a:schemeClr val="dk1"/>
                </a:solidFill>
              </a:rPr>
              <a:t>Respectful</a:t>
            </a:r>
            <a:r>
              <a:rPr lang="hu-HU" sz="2100">
                <a:solidFill>
                  <a:schemeClr val="dk1"/>
                </a:solidFill>
              </a:rPr>
              <a:t> care</a:t>
            </a:r>
            <a:endParaRPr sz="2100">
              <a:solidFill>
                <a:schemeClr val="dk1"/>
              </a:solidFill>
            </a:endParaRPr>
          </a:p>
          <a:p>
            <a:pPr marL="457200" lvl="0" indent="-361950" algn="l" rtl="0">
              <a:lnSpc>
                <a:spcPct val="115000"/>
              </a:lnSpc>
              <a:spcBef>
                <a:spcPts val="600"/>
              </a:spcBef>
              <a:spcAft>
                <a:spcPts val="0"/>
              </a:spcAft>
              <a:buSzPts val="2100"/>
              <a:buChar char="●"/>
            </a:pPr>
            <a:r>
              <a:rPr lang="hu-HU" sz="2100">
                <a:solidFill>
                  <a:schemeClr val="dk1"/>
                </a:solidFill>
              </a:rPr>
              <a:t>The </a:t>
            </a:r>
            <a:r>
              <a:rPr lang="hu-HU" sz="2100" b="1">
                <a:solidFill>
                  <a:schemeClr val="dk1"/>
                </a:solidFill>
              </a:rPr>
              <a:t>impact of trauma on individual’s </a:t>
            </a:r>
            <a:r>
              <a:rPr lang="hu-HU" sz="2100">
                <a:solidFill>
                  <a:schemeClr val="dk1"/>
                </a:solidFill>
              </a:rPr>
              <a:t>neurological, biological, psychological, social and spiritual development</a:t>
            </a:r>
            <a:endParaRPr sz="2100">
              <a:solidFill>
                <a:schemeClr val="dk1"/>
              </a:solidFill>
            </a:endParaRPr>
          </a:p>
          <a:p>
            <a:pPr marL="457200" lvl="0" indent="-361950" algn="l" rtl="0">
              <a:lnSpc>
                <a:spcPct val="115000"/>
              </a:lnSpc>
              <a:spcBef>
                <a:spcPts val="600"/>
              </a:spcBef>
              <a:spcAft>
                <a:spcPts val="0"/>
              </a:spcAft>
              <a:buSzPts val="2100"/>
              <a:buChar char="●"/>
            </a:pPr>
            <a:r>
              <a:rPr lang="hu-HU" sz="2100">
                <a:solidFill>
                  <a:schemeClr val="dk1"/>
                </a:solidFill>
              </a:rPr>
              <a:t>Being </a:t>
            </a:r>
            <a:r>
              <a:rPr lang="hu-HU" sz="2100" b="1">
                <a:solidFill>
                  <a:schemeClr val="dk1"/>
                </a:solidFill>
              </a:rPr>
              <a:t>aware of the inequality of power : partnership / circle vs. hierarchy</a:t>
            </a:r>
            <a:endParaRPr sz="2100" b="1">
              <a:solidFill>
                <a:schemeClr val="dk1"/>
              </a:solidFill>
            </a:endParaRPr>
          </a:p>
          <a:p>
            <a:pPr marL="457200" lvl="0" indent="-361950" algn="l" rtl="0">
              <a:lnSpc>
                <a:spcPct val="115000"/>
              </a:lnSpc>
              <a:spcBef>
                <a:spcPts val="600"/>
              </a:spcBef>
              <a:spcAft>
                <a:spcPts val="0"/>
              </a:spcAft>
              <a:buSzPts val="2100"/>
              <a:buChar char="●"/>
            </a:pPr>
            <a:r>
              <a:rPr lang="hu-HU" sz="2100" b="1">
                <a:solidFill>
                  <a:schemeClr val="dk1"/>
                </a:solidFill>
              </a:rPr>
              <a:t>Providing</a:t>
            </a:r>
            <a:r>
              <a:rPr lang="hu-HU" sz="2100">
                <a:solidFill>
                  <a:schemeClr val="dk1"/>
                </a:solidFill>
              </a:rPr>
              <a:t> sufficient </a:t>
            </a:r>
            <a:r>
              <a:rPr lang="hu-HU" sz="2100" b="1">
                <a:solidFill>
                  <a:schemeClr val="dk1"/>
                </a:solidFill>
              </a:rPr>
              <a:t>information</a:t>
            </a:r>
            <a:r>
              <a:rPr lang="hu-HU" sz="2100">
                <a:solidFill>
                  <a:schemeClr val="dk1"/>
                </a:solidFill>
              </a:rPr>
              <a:t> for an </a:t>
            </a:r>
            <a:r>
              <a:rPr lang="hu-HU" sz="2100" b="1">
                <a:solidFill>
                  <a:schemeClr val="dk1"/>
                </a:solidFill>
              </a:rPr>
              <a:t>informed choice</a:t>
            </a:r>
            <a:endParaRPr sz="2100">
              <a:solidFill>
                <a:schemeClr val="dk1"/>
              </a:solidFill>
            </a:endParaRPr>
          </a:p>
          <a:p>
            <a:pPr marL="457200" lvl="0" indent="-361950" algn="l" rtl="0">
              <a:lnSpc>
                <a:spcPct val="115000"/>
              </a:lnSpc>
              <a:spcBef>
                <a:spcPts val="600"/>
              </a:spcBef>
              <a:spcAft>
                <a:spcPts val="0"/>
              </a:spcAft>
              <a:buSzPts val="2100"/>
              <a:buChar char="●"/>
            </a:pPr>
            <a:r>
              <a:rPr lang="hu-HU" sz="2100">
                <a:solidFill>
                  <a:schemeClr val="dk1"/>
                </a:solidFill>
              </a:rPr>
              <a:t>Deep </a:t>
            </a:r>
            <a:r>
              <a:rPr lang="hu-HU" sz="2100" b="1">
                <a:solidFill>
                  <a:schemeClr val="dk1"/>
                </a:solidFill>
              </a:rPr>
              <a:t>listening without judgement</a:t>
            </a:r>
            <a:endParaRPr sz="2100" b="1"/>
          </a:p>
          <a:p>
            <a:pPr marL="457200" lvl="0" indent="-361950" algn="l" rtl="0">
              <a:lnSpc>
                <a:spcPct val="115000"/>
              </a:lnSpc>
              <a:spcBef>
                <a:spcPts val="600"/>
              </a:spcBef>
              <a:spcAft>
                <a:spcPts val="0"/>
              </a:spcAft>
              <a:buSzPts val="2100"/>
              <a:buChar char="●"/>
            </a:pPr>
            <a:r>
              <a:rPr lang="hu-HU" sz="2100" b="1">
                <a:solidFill>
                  <a:schemeClr val="dk1"/>
                </a:solidFill>
              </a:rPr>
              <a:t>Control,</a:t>
            </a:r>
            <a:r>
              <a:rPr lang="hu-HU" sz="2100">
                <a:solidFill>
                  <a:schemeClr val="dk1"/>
                </a:solidFill>
              </a:rPr>
              <a:t> </a:t>
            </a:r>
            <a:r>
              <a:rPr lang="hu-HU" sz="2100" b="1">
                <a:solidFill>
                  <a:schemeClr val="dk1"/>
                </a:solidFill>
              </a:rPr>
              <a:t>right</a:t>
            </a:r>
            <a:r>
              <a:rPr lang="hu-HU" sz="2100">
                <a:solidFill>
                  <a:schemeClr val="dk1"/>
                </a:solidFill>
              </a:rPr>
              <a:t> and </a:t>
            </a:r>
            <a:r>
              <a:rPr lang="hu-HU" sz="2100" b="1">
                <a:solidFill>
                  <a:schemeClr val="dk1"/>
                </a:solidFill>
              </a:rPr>
              <a:t>possibility</a:t>
            </a:r>
            <a:r>
              <a:rPr lang="hu-HU" sz="2100">
                <a:solidFill>
                  <a:schemeClr val="dk1"/>
                </a:solidFill>
              </a:rPr>
              <a:t> of </a:t>
            </a:r>
            <a:r>
              <a:rPr lang="hu-HU" sz="2100" b="1">
                <a:solidFill>
                  <a:schemeClr val="dk1"/>
                </a:solidFill>
              </a:rPr>
              <a:t>making a decision </a:t>
            </a:r>
            <a:r>
              <a:rPr lang="hu-HU" sz="2100">
                <a:solidFill>
                  <a:schemeClr val="dk1"/>
                </a:solidFill>
              </a:rPr>
              <a:t>about their own body</a:t>
            </a:r>
            <a:endParaRPr sz="2100"/>
          </a:p>
          <a:p>
            <a:pPr marL="457200" lvl="0" indent="-361950" algn="l" rtl="0">
              <a:lnSpc>
                <a:spcPct val="115000"/>
              </a:lnSpc>
              <a:spcBef>
                <a:spcPts val="600"/>
              </a:spcBef>
              <a:spcAft>
                <a:spcPts val="0"/>
              </a:spcAft>
              <a:buSzPts val="2100"/>
              <a:buChar char="●"/>
            </a:pPr>
            <a:r>
              <a:rPr lang="hu-HU" sz="2100" b="1">
                <a:solidFill>
                  <a:schemeClr val="dk1"/>
                </a:solidFill>
              </a:rPr>
              <a:t>Presence, support and attention</a:t>
            </a:r>
            <a:endParaRPr sz="2100">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g24b62e9c68d_2_0"/>
          <p:cNvSpPr txBox="1">
            <a:spLocks noGrp="1"/>
          </p:cNvSpPr>
          <p:nvPr>
            <p:ph type="title"/>
          </p:nvPr>
        </p:nvSpPr>
        <p:spPr>
          <a:xfrm>
            <a:off x="-125" y="168175"/>
            <a:ext cx="9144000" cy="918300"/>
          </a:xfrm>
          <a:prstGeom prst="rect">
            <a:avLst/>
          </a:prstGeom>
          <a:no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SzPts val="2800"/>
              <a:buNone/>
            </a:pPr>
            <a:r>
              <a:rPr lang="hu-HU" sz="3100" cap="small"/>
              <a:t>Tour of the Practice &amp; Introduction of the Team</a:t>
            </a:r>
            <a:endParaRPr sz="3100"/>
          </a:p>
        </p:txBody>
      </p:sp>
      <p:sp>
        <p:nvSpPr>
          <p:cNvPr id="226" name="Google Shape;226;g24b62e9c68d_2_0"/>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p>
            <a:pPr marL="457200" lvl="0" indent="-228600" algn="l" rtl="0">
              <a:lnSpc>
                <a:spcPct val="115000"/>
              </a:lnSpc>
              <a:spcBef>
                <a:spcPts val="0"/>
              </a:spcBef>
              <a:spcAft>
                <a:spcPts val="0"/>
              </a:spcAft>
              <a:buSzPts val="1800"/>
              <a:buNone/>
            </a:pPr>
            <a:endParaRPr/>
          </a:p>
        </p:txBody>
      </p:sp>
      <p:pic>
        <p:nvPicPr>
          <p:cNvPr id="227" name="Google Shape;227;g24b62e9c68d_2_0"/>
          <p:cNvPicPr preferRelativeResize="0"/>
          <p:nvPr/>
        </p:nvPicPr>
        <p:blipFill rotWithShape="1">
          <a:blip r:embed="rId3">
            <a:alphaModFix/>
          </a:blip>
          <a:srcRect/>
          <a:stretch/>
        </p:blipFill>
        <p:spPr>
          <a:xfrm>
            <a:off x="7382103" y="5400930"/>
            <a:ext cx="1761897" cy="1457070"/>
          </a:xfrm>
          <a:prstGeom prst="rect">
            <a:avLst/>
          </a:prstGeom>
          <a:noFill/>
          <a:ln>
            <a:noFill/>
          </a:ln>
        </p:spPr>
      </p:pic>
      <p:pic>
        <p:nvPicPr>
          <p:cNvPr id="228" name="Google Shape;228;g24b62e9c68d_2_0"/>
          <p:cNvPicPr preferRelativeResize="0"/>
          <p:nvPr/>
        </p:nvPicPr>
        <p:blipFill rotWithShape="1">
          <a:blip r:embed="rId4">
            <a:alphaModFix/>
          </a:blip>
          <a:srcRect/>
          <a:stretch/>
        </p:blipFill>
        <p:spPr>
          <a:xfrm>
            <a:off x="674759" y="4256986"/>
            <a:ext cx="2714646" cy="2437319"/>
          </a:xfrm>
          <a:prstGeom prst="rect">
            <a:avLst/>
          </a:prstGeom>
          <a:noFill/>
          <a:ln>
            <a:noFill/>
          </a:ln>
        </p:spPr>
      </p:pic>
      <p:pic>
        <p:nvPicPr>
          <p:cNvPr id="229" name="Google Shape;229;g24b62e9c68d_2_0"/>
          <p:cNvPicPr preferRelativeResize="0"/>
          <p:nvPr/>
        </p:nvPicPr>
        <p:blipFill rotWithShape="1">
          <a:blip r:embed="rId5">
            <a:alphaModFix/>
          </a:blip>
          <a:srcRect/>
          <a:stretch/>
        </p:blipFill>
        <p:spPr>
          <a:xfrm>
            <a:off x="158987" y="1213490"/>
            <a:ext cx="3212587" cy="2343555"/>
          </a:xfrm>
          <a:prstGeom prst="rect">
            <a:avLst/>
          </a:prstGeom>
          <a:noFill/>
          <a:ln>
            <a:noFill/>
          </a:ln>
        </p:spPr>
      </p:pic>
      <p:pic>
        <p:nvPicPr>
          <p:cNvPr id="230" name="Google Shape;230;g24b62e9c68d_2_0"/>
          <p:cNvPicPr preferRelativeResize="0"/>
          <p:nvPr/>
        </p:nvPicPr>
        <p:blipFill rotWithShape="1">
          <a:blip r:embed="rId6">
            <a:alphaModFix/>
          </a:blip>
          <a:srcRect/>
          <a:stretch/>
        </p:blipFill>
        <p:spPr>
          <a:xfrm>
            <a:off x="5661463" y="1175799"/>
            <a:ext cx="3441280" cy="2343555"/>
          </a:xfrm>
          <a:prstGeom prst="rect">
            <a:avLst/>
          </a:prstGeom>
          <a:noFill/>
          <a:ln>
            <a:noFill/>
          </a:ln>
        </p:spPr>
      </p:pic>
      <p:pic>
        <p:nvPicPr>
          <p:cNvPr id="231" name="Google Shape;231;g24b62e9c68d_2_0"/>
          <p:cNvPicPr preferRelativeResize="0"/>
          <p:nvPr/>
        </p:nvPicPr>
        <p:blipFill rotWithShape="1">
          <a:blip r:embed="rId7">
            <a:alphaModFix/>
          </a:blip>
          <a:srcRect/>
          <a:stretch/>
        </p:blipFill>
        <p:spPr>
          <a:xfrm>
            <a:off x="4347814" y="4615023"/>
            <a:ext cx="3113049" cy="2116008"/>
          </a:xfrm>
          <a:prstGeom prst="rect">
            <a:avLst/>
          </a:prstGeom>
          <a:noFill/>
          <a:ln>
            <a:noFill/>
          </a:ln>
        </p:spPr>
      </p:pic>
      <p:pic>
        <p:nvPicPr>
          <p:cNvPr id="232" name="Google Shape;232;g24b62e9c68d_2_0"/>
          <p:cNvPicPr preferRelativeResize="0"/>
          <p:nvPr/>
        </p:nvPicPr>
        <p:blipFill rotWithShape="1">
          <a:blip r:embed="rId8">
            <a:alphaModFix/>
          </a:blip>
          <a:srcRect/>
          <a:stretch/>
        </p:blipFill>
        <p:spPr>
          <a:xfrm>
            <a:off x="2509912" y="2162669"/>
            <a:ext cx="3949944" cy="269678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g24b62e9c68d_2_12"/>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hu-HU" cap="small"/>
              <a:t>The Practice - The Way in</a:t>
            </a:r>
            <a:endParaRPr/>
          </a:p>
        </p:txBody>
      </p:sp>
      <p:sp>
        <p:nvSpPr>
          <p:cNvPr id="238" name="Google Shape;238;g24b62e9c68d_2_12"/>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p>
            <a:pPr marL="457200" lvl="0" indent="-228600" algn="l" rtl="0">
              <a:lnSpc>
                <a:spcPct val="115000"/>
              </a:lnSpc>
              <a:spcBef>
                <a:spcPts val="0"/>
              </a:spcBef>
              <a:spcAft>
                <a:spcPts val="0"/>
              </a:spcAft>
              <a:buSzPts val="1800"/>
              <a:buNone/>
            </a:pPr>
            <a:endParaRPr/>
          </a:p>
        </p:txBody>
      </p:sp>
      <p:pic>
        <p:nvPicPr>
          <p:cNvPr id="239" name="Google Shape;239;g24b62e9c68d_2_12"/>
          <p:cNvPicPr preferRelativeResize="0"/>
          <p:nvPr/>
        </p:nvPicPr>
        <p:blipFill rotWithShape="1">
          <a:blip r:embed="rId3">
            <a:alphaModFix/>
          </a:blip>
          <a:srcRect/>
          <a:stretch/>
        </p:blipFill>
        <p:spPr>
          <a:xfrm>
            <a:off x="7382103" y="5400930"/>
            <a:ext cx="1761897" cy="1457070"/>
          </a:xfrm>
          <a:prstGeom prst="rect">
            <a:avLst/>
          </a:prstGeom>
          <a:noFill/>
          <a:ln>
            <a:noFill/>
          </a:ln>
        </p:spPr>
      </p:pic>
      <p:pic>
        <p:nvPicPr>
          <p:cNvPr id="240" name="Google Shape;240;g24b62e9c68d_2_12"/>
          <p:cNvPicPr preferRelativeResize="0"/>
          <p:nvPr/>
        </p:nvPicPr>
        <p:blipFill rotWithShape="1">
          <a:blip r:embed="rId4">
            <a:alphaModFix/>
          </a:blip>
          <a:srcRect/>
          <a:stretch/>
        </p:blipFill>
        <p:spPr>
          <a:xfrm>
            <a:off x="1327367" y="1494429"/>
            <a:ext cx="6489265" cy="482213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24b62e9c68d_2_19"/>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hu-HU" cap="small"/>
              <a:t>The Practice - the Waiting Room </a:t>
            </a:r>
            <a:endParaRPr/>
          </a:p>
        </p:txBody>
      </p:sp>
      <p:sp>
        <p:nvSpPr>
          <p:cNvPr id="246" name="Google Shape;246;g24b62e9c68d_2_19"/>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p>
            <a:pPr marL="457200" lvl="0" indent="-228600" algn="l" rtl="0">
              <a:lnSpc>
                <a:spcPct val="115000"/>
              </a:lnSpc>
              <a:spcBef>
                <a:spcPts val="0"/>
              </a:spcBef>
              <a:spcAft>
                <a:spcPts val="0"/>
              </a:spcAft>
              <a:buSzPts val="1800"/>
              <a:buNone/>
            </a:pPr>
            <a:endParaRPr/>
          </a:p>
        </p:txBody>
      </p:sp>
      <p:pic>
        <p:nvPicPr>
          <p:cNvPr id="247" name="Google Shape;247;g24b62e9c68d_2_19"/>
          <p:cNvPicPr preferRelativeResize="0"/>
          <p:nvPr/>
        </p:nvPicPr>
        <p:blipFill rotWithShape="1">
          <a:blip r:embed="rId3">
            <a:alphaModFix/>
          </a:blip>
          <a:srcRect/>
          <a:stretch/>
        </p:blipFill>
        <p:spPr>
          <a:xfrm>
            <a:off x="7382103" y="5400930"/>
            <a:ext cx="1761897" cy="1457070"/>
          </a:xfrm>
          <a:prstGeom prst="rect">
            <a:avLst/>
          </a:prstGeom>
          <a:noFill/>
          <a:ln>
            <a:noFill/>
          </a:ln>
        </p:spPr>
      </p:pic>
      <p:pic>
        <p:nvPicPr>
          <p:cNvPr id="248" name="Google Shape;248;g24b62e9c68d_2_19"/>
          <p:cNvPicPr preferRelativeResize="0"/>
          <p:nvPr/>
        </p:nvPicPr>
        <p:blipFill rotWithShape="1">
          <a:blip r:embed="rId4">
            <a:alphaModFix/>
          </a:blip>
          <a:srcRect/>
          <a:stretch/>
        </p:blipFill>
        <p:spPr>
          <a:xfrm>
            <a:off x="1815591" y="1547971"/>
            <a:ext cx="5479900" cy="465640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61"/>
        <p:cNvGrpSpPr/>
        <p:nvPr/>
      </p:nvGrpSpPr>
      <p:grpSpPr>
        <a:xfrm>
          <a:off x="0" y="0"/>
          <a:ext cx="0" cy="0"/>
          <a:chOff x="0" y="0"/>
          <a:chExt cx="0" cy="0"/>
        </a:xfrm>
      </p:grpSpPr>
      <p:pic>
        <p:nvPicPr>
          <p:cNvPr id="62" name="Google Shape;62;p2"/>
          <p:cNvPicPr preferRelativeResize="0"/>
          <p:nvPr/>
        </p:nvPicPr>
        <p:blipFill rotWithShape="1">
          <a:blip r:embed="rId3">
            <a:alphaModFix/>
          </a:blip>
          <a:srcRect/>
          <a:stretch/>
        </p:blipFill>
        <p:spPr>
          <a:xfrm>
            <a:off x="431875" y="5886426"/>
            <a:ext cx="1850801" cy="578475"/>
          </a:xfrm>
          <a:prstGeom prst="rect">
            <a:avLst/>
          </a:prstGeom>
          <a:noFill/>
          <a:ln>
            <a:noFill/>
          </a:ln>
        </p:spPr>
      </p:pic>
      <p:pic>
        <p:nvPicPr>
          <p:cNvPr id="63" name="Google Shape;63;p2"/>
          <p:cNvPicPr preferRelativeResize="0"/>
          <p:nvPr/>
        </p:nvPicPr>
        <p:blipFill rotWithShape="1">
          <a:blip r:embed="rId4">
            <a:alphaModFix/>
          </a:blip>
          <a:srcRect/>
          <a:stretch/>
        </p:blipFill>
        <p:spPr>
          <a:xfrm>
            <a:off x="7382103" y="5400930"/>
            <a:ext cx="1761897" cy="1457070"/>
          </a:xfrm>
          <a:prstGeom prst="rect">
            <a:avLst/>
          </a:prstGeom>
          <a:noFill/>
          <a:ln>
            <a:noFill/>
          </a:ln>
        </p:spPr>
      </p:pic>
      <p:pic>
        <p:nvPicPr>
          <p:cNvPr id="64" name="Google Shape;64;p2"/>
          <p:cNvPicPr preferRelativeResize="0"/>
          <p:nvPr/>
        </p:nvPicPr>
        <p:blipFill rotWithShape="1">
          <a:blip r:embed="rId5">
            <a:alphaModFix/>
          </a:blip>
          <a:srcRect/>
          <a:stretch/>
        </p:blipFill>
        <p:spPr>
          <a:xfrm>
            <a:off x="693505" y="393099"/>
            <a:ext cx="7756990" cy="5329869"/>
          </a:xfrm>
          <a:prstGeom prst="rect">
            <a:avLst/>
          </a:prstGeom>
          <a:noFill/>
          <a:ln>
            <a:noFill/>
          </a:ln>
        </p:spPr>
      </p:pic>
      <p:pic>
        <p:nvPicPr>
          <p:cNvPr id="65" name="Google Shape;65;p2"/>
          <p:cNvPicPr preferRelativeResize="0"/>
          <p:nvPr/>
        </p:nvPicPr>
        <p:blipFill rotWithShape="1">
          <a:blip r:embed="rId5">
            <a:alphaModFix/>
          </a:blip>
          <a:srcRect/>
          <a:stretch/>
        </p:blipFill>
        <p:spPr>
          <a:xfrm>
            <a:off x="845905" y="545499"/>
            <a:ext cx="7756990" cy="5329869"/>
          </a:xfrm>
          <a:prstGeom prst="rect">
            <a:avLst/>
          </a:prstGeom>
          <a:noFill/>
          <a:ln>
            <a:noFill/>
          </a:ln>
        </p:spPr>
      </p:pic>
      <p:pic>
        <p:nvPicPr>
          <p:cNvPr id="66" name="Google Shape;66;p2"/>
          <p:cNvPicPr preferRelativeResize="0"/>
          <p:nvPr/>
        </p:nvPicPr>
        <p:blipFill rotWithShape="1">
          <a:blip r:embed="rId6">
            <a:alphaModFix/>
          </a:blip>
          <a:srcRect/>
          <a:stretch/>
        </p:blipFill>
        <p:spPr>
          <a:xfrm>
            <a:off x="694608" y="761769"/>
            <a:ext cx="7754784" cy="5334462"/>
          </a:xfrm>
          <a:prstGeom prst="rect">
            <a:avLst/>
          </a:prstGeom>
          <a:noFill/>
          <a:ln>
            <a:noFill/>
          </a:ln>
        </p:spPr>
      </p:pic>
      <p:pic>
        <p:nvPicPr>
          <p:cNvPr id="67" name="Google Shape;67;p2"/>
          <p:cNvPicPr preferRelativeResize="0"/>
          <p:nvPr/>
        </p:nvPicPr>
        <p:blipFill rotWithShape="1">
          <a:blip r:embed="rId7">
            <a:alphaModFix/>
          </a:blip>
          <a:srcRect/>
          <a:stretch/>
        </p:blipFill>
        <p:spPr>
          <a:xfrm>
            <a:off x="-1" y="1"/>
            <a:ext cx="9144001" cy="6858000"/>
          </a:xfrm>
          <a:prstGeom prst="rect">
            <a:avLst/>
          </a:prstGeom>
          <a:noFill/>
          <a:ln>
            <a:noFill/>
          </a:ln>
        </p:spPr>
      </p:pic>
      <p:sp>
        <p:nvSpPr>
          <p:cNvPr id="68" name="Google Shape;68;p2"/>
          <p:cNvSpPr txBox="1"/>
          <p:nvPr/>
        </p:nvSpPr>
        <p:spPr>
          <a:xfrm>
            <a:off x="1196502" y="1984443"/>
            <a:ext cx="3521400" cy="7389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400"/>
              <a:buFont typeface="Arial"/>
              <a:buChar char="•"/>
            </a:pPr>
            <a:r>
              <a:rPr lang="hu-HU" sz="1400" b="0" i="0" u="none" strike="noStrike" cap="none">
                <a:solidFill>
                  <a:srgbClr val="000000"/>
                </a:solidFill>
                <a:latin typeface="Arial"/>
                <a:ea typeface="Arial"/>
                <a:cs typeface="Arial"/>
                <a:sym typeface="Arial"/>
              </a:rPr>
              <a:t>2 women</a:t>
            </a:r>
            <a:r>
              <a:rPr lang="hu-HU"/>
              <a:t>-</a:t>
            </a:r>
            <a:r>
              <a:rPr lang="hu-HU" sz="1400" b="0" i="0" u="none" strike="noStrike" cap="none">
                <a:solidFill>
                  <a:srgbClr val="000000"/>
                </a:solidFill>
                <a:latin typeface="Arial"/>
                <a:ea typeface="Arial"/>
                <a:cs typeface="Arial"/>
                <a:sym typeface="Arial"/>
              </a:rPr>
              <a:t>only shelters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hu-HU" sz="1400" b="0" i="0" u="none" strike="noStrike" cap="none">
                <a:solidFill>
                  <a:srgbClr val="000000"/>
                </a:solidFill>
                <a:latin typeface="Arial"/>
                <a:ea typeface="Arial"/>
                <a:cs typeface="Arial"/>
                <a:sym typeface="Arial"/>
              </a:rPr>
              <a:t>5 shelters/hostels – for couples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hu-HU" sz="1400" b="0" i="0" u="none" strike="noStrike" cap="none">
                <a:solidFill>
                  <a:srgbClr val="000000"/>
                </a:solidFill>
                <a:latin typeface="Arial"/>
                <a:ea typeface="Arial"/>
                <a:cs typeface="Arial"/>
                <a:sym typeface="Arial"/>
              </a:rPr>
              <a:t>Mixed day-centers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g24b62e9c68d_2_26"/>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hu-HU" cap="small"/>
              <a:t>The Practice - The Examination Room</a:t>
            </a:r>
            <a:endParaRPr/>
          </a:p>
        </p:txBody>
      </p:sp>
      <p:sp>
        <p:nvSpPr>
          <p:cNvPr id="254" name="Google Shape;254;g24b62e9c68d_2_26"/>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p>
            <a:pPr marL="457200" lvl="0" indent="-228600" algn="l" rtl="0">
              <a:lnSpc>
                <a:spcPct val="115000"/>
              </a:lnSpc>
              <a:spcBef>
                <a:spcPts val="0"/>
              </a:spcBef>
              <a:spcAft>
                <a:spcPts val="0"/>
              </a:spcAft>
              <a:buSzPts val="1800"/>
              <a:buNone/>
            </a:pPr>
            <a:endParaRPr/>
          </a:p>
        </p:txBody>
      </p:sp>
      <p:pic>
        <p:nvPicPr>
          <p:cNvPr id="255" name="Google Shape;255;g24b62e9c68d_2_26"/>
          <p:cNvPicPr preferRelativeResize="0"/>
          <p:nvPr/>
        </p:nvPicPr>
        <p:blipFill rotWithShape="1">
          <a:blip r:embed="rId3">
            <a:alphaModFix/>
          </a:blip>
          <a:srcRect/>
          <a:stretch/>
        </p:blipFill>
        <p:spPr>
          <a:xfrm>
            <a:off x="7382103" y="5400930"/>
            <a:ext cx="1761897" cy="1457070"/>
          </a:xfrm>
          <a:prstGeom prst="rect">
            <a:avLst/>
          </a:prstGeom>
          <a:noFill/>
          <a:ln>
            <a:noFill/>
          </a:ln>
        </p:spPr>
      </p:pic>
      <p:pic>
        <p:nvPicPr>
          <p:cNvPr id="256" name="Google Shape;256;g24b62e9c68d_2_26"/>
          <p:cNvPicPr preferRelativeResize="0"/>
          <p:nvPr/>
        </p:nvPicPr>
        <p:blipFill rotWithShape="1">
          <a:blip r:embed="rId4">
            <a:alphaModFix/>
          </a:blip>
          <a:srcRect/>
          <a:stretch/>
        </p:blipFill>
        <p:spPr>
          <a:xfrm>
            <a:off x="1115941" y="1757415"/>
            <a:ext cx="6972984" cy="392593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g24ce5f458d8_0_35"/>
          <p:cNvSpPr txBox="1">
            <a:spLocks noGrp="1"/>
          </p:cNvSpPr>
          <p:nvPr>
            <p:ph type="title"/>
          </p:nvPr>
        </p:nvSpPr>
        <p:spPr>
          <a:xfrm>
            <a:off x="311700" y="303728"/>
            <a:ext cx="8520600" cy="1053000"/>
          </a:xfrm>
          <a:prstGeom prst="rect">
            <a:avLst/>
          </a:prstGeom>
          <a:no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SzPts val="2800"/>
              <a:buNone/>
            </a:pPr>
            <a:r>
              <a:rPr lang="hu-HU" sz="3200" cap="small"/>
              <a:t>The Team</a:t>
            </a:r>
            <a:endParaRPr sz="3200"/>
          </a:p>
        </p:txBody>
      </p:sp>
      <p:sp>
        <p:nvSpPr>
          <p:cNvPr id="262" name="Google Shape;262;g24ce5f458d8_0_35"/>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p>
            <a:pPr marL="114300" lvl="0" indent="0" algn="ctr" rtl="0">
              <a:lnSpc>
                <a:spcPct val="115000"/>
              </a:lnSpc>
              <a:spcBef>
                <a:spcPts val="0"/>
              </a:spcBef>
              <a:spcAft>
                <a:spcPts val="0"/>
              </a:spcAft>
              <a:buSzPts val="1800"/>
              <a:buNone/>
            </a:pPr>
            <a:endParaRPr sz="2400">
              <a:solidFill>
                <a:schemeClr val="dk1"/>
              </a:solidFill>
            </a:endParaRPr>
          </a:p>
        </p:txBody>
      </p:sp>
      <p:pic>
        <p:nvPicPr>
          <p:cNvPr id="263" name="Google Shape;263;g24ce5f458d8_0_35"/>
          <p:cNvPicPr preferRelativeResize="0"/>
          <p:nvPr/>
        </p:nvPicPr>
        <p:blipFill rotWithShape="1">
          <a:blip r:embed="rId3">
            <a:alphaModFix/>
          </a:blip>
          <a:srcRect/>
          <a:stretch/>
        </p:blipFill>
        <p:spPr>
          <a:xfrm>
            <a:off x="7382103" y="5400930"/>
            <a:ext cx="1761897" cy="1457070"/>
          </a:xfrm>
          <a:prstGeom prst="rect">
            <a:avLst/>
          </a:prstGeom>
          <a:noFill/>
          <a:ln>
            <a:noFill/>
          </a:ln>
        </p:spPr>
      </p:pic>
      <p:pic>
        <p:nvPicPr>
          <p:cNvPr id="264" name="Google Shape;264;g24ce5f458d8_0_35"/>
          <p:cNvPicPr preferRelativeResize="0"/>
          <p:nvPr/>
        </p:nvPicPr>
        <p:blipFill rotWithShape="1">
          <a:blip r:embed="rId4">
            <a:alphaModFix/>
          </a:blip>
          <a:srcRect/>
          <a:stretch/>
        </p:blipFill>
        <p:spPr>
          <a:xfrm>
            <a:off x="865910" y="1638300"/>
            <a:ext cx="7514093" cy="423059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269" name="Google Shape;269;p14"/>
          <p:cNvPicPr preferRelativeResize="0"/>
          <p:nvPr/>
        </p:nvPicPr>
        <p:blipFill rotWithShape="1">
          <a:blip r:embed="rId3">
            <a:alphaModFix/>
          </a:blip>
          <a:srcRect/>
          <a:stretch/>
        </p:blipFill>
        <p:spPr>
          <a:xfrm>
            <a:off x="7382103" y="5400930"/>
            <a:ext cx="1761897" cy="1457070"/>
          </a:xfrm>
          <a:prstGeom prst="rect">
            <a:avLst/>
          </a:prstGeom>
          <a:noFill/>
          <a:ln>
            <a:noFill/>
          </a:ln>
        </p:spPr>
      </p:pic>
      <p:pic>
        <p:nvPicPr>
          <p:cNvPr id="270" name="Google Shape;270;p14"/>
          <p:cNvPicPr preferRelativeResize="0"/>
          <p:nvPr/>
        </p:nvPicPr>
        <p:blipFill rotWithShape="1">
          <a:blip r:embed="rId4">
            <a:alphaModFix/>
          </a:blip>
          <a:srcRect/>
          <a:stretch/>
        </p:blipFill>
        <p:spPr>
          <a:xfrm>
            <a:off x="8141519" y="266251"/>
            <a:ext cx="865707" cy="999831"/>
          </a:xfrm>
          <a:prstGeom prst="rect">
            <a:avLst/>
          </a:prstGeom>
          <a:noFill/>
          <a:ln>
            <a:noFill/>
          </a:ln>
        </p:spPr>
      </p:pic>
      <p:sp>
        <p:nvSpPr>
          <p:cNvPr id="271" name="Google Shape;271;p14"/>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800"/>
              <a:buNone/>
            </a:pPr>
            <a:r>
              <a:rPr lang="hu-HU">
                <a:solidFill>
                  <a:srgbClr val="002060"/>
                </a:solidFill>
                <a:latin typeface="Roboto"/>
                <a:ea typeface="Roboto"/>
                <a:cs typeface="Roboto"/>
                <a:sym typeface="Roboto"/>
              </a:rPr>
              <a:t>Future challenges and opportunities</a:t>
            </a:r>
            <a:endParaRPr>
              <a:solidFill>
                <a:srgbClr val="002060"/>
              </a:solidFill>
              <a:latin typeface="Roboto"/>
              <a:ea typeface="Roboto"/>
              <a:cs typeface="Roboto"/>
              <a:sym typeface="Roboto"/>
            </a:endParaRPr>
          </a:p>
        </p:txBody>
      </p:sp>
      <p:sp>
        <p:nvSpPr>
          <p:cNvPr id="272" name="Google Shape;272;p14"/>
          <p:cNvSpPr txBox="1">
            <a:spLocks noGrp="1"/>
          </p:cNvSpPr>
          <p:nvPr>
            <p:ph type="body" idx="1"/>
          </p:nvPr>
        </p:nvSpPr>
        <p:spPr>
          <a:xfrm>
            <a:off x="311700" y="1683984"/>
            <a:ext cx="8286610" cy="4580650"/>
          </a:xfrm>
          <a:prstGeom prst="rect">
            <a:avLst/>
          </a:prstGeom>
          <a:noFill/>
          <a:ln>
            <a:noFill/>
          </a:ln>
        </p:spPr>
        <p:txBody>
          <a:bodyPr spcFirstLastPara="1" wrap="square" lIns="91425" tIns="91425" rIns="91425" bIns="91425" anchor="t" anchorCtr="0">
            <a:normAutofit/>
          </a:bodyPr>
          <a:lstStyle/>
          <a:p>
            <a:pPr marL="457200" lvl="0" indent="-381000" algn="l" rtl="0">
              <a:lnSpc>
                <a:spcPct val="115000"/>
              </a:lnSpc>
              <a:spcBef>
                <a:spcPts val="0"/>
              </a:spcBef>
              <a:spcAft>
                <a:spcPts val="0"/>
              </a:spcAft>
              <a:buClr>
                <a:schemeClr val="dk1"/>
              </a:buClr>
              <a:buSzPts val="2400"/>
              <a:buFont typeface="Arial"/>
              <a:buChar char="●"/>
            </a:pPr>
            <a:r>
              <a:rPr lang="hu-HU" sz="2400">
                <a:solidFill>
                  <a:schemeClr val="dk1"/>
                </a:solidFill>
              </a:rPr>
              <a:t>Continuous training of new staff</a:t>
            </a:r>
            <a:endParaRPr sz="2400">
              <a:solidFill>
                <a:schemeClr val="dk1"/>
              </a:solidFill>
            </a:endParaRPr>
          </a:p>
          <a:p>
            <a:pPr marL="457200" lvl="0" indent="-381000" algn="l" rtl="0">
              <a:lnSpc>
                <a:spcPct val="115000"/>
              </a:lnSpc>
              <a:spcBef>
                <a:spcPts val="0"/>
              </a:spcBef>
              <a:spcAft>
                <a:spcPts val="0"/>
              </a:spcAft>
              <a:buClr>
                <a:schemeClr val="dk1"/>
              </a:buClr>
              <a:buSzPts val="2400"/>
              <a:buChar char="●"/>
            </a:pPr>
            <a:r>
              <a:rPr lang="hu-HU" sz="2400">
                <a:solidFill>
                  <a:schemeClr val="dk1"/>
                </a:solidFill>
              </a:rPr>
              <a:t>Regular supervision</a:t>
            </a:r>
            <a:endParaRPr sz="2400">
              <a:solidFill>
                <a:schemeClr val="dk1"/>
              </a:solidFill>
            </a:endParaRPr>
          </a:p>
          <a:p>
            <a:pPr marL="457200" lvl="0" indent="-381000" algn="l" rtl="0">
              <a:lnSpc>
                <a:spcPct val="115000"/>
              </a:lnSpc>
              <a:spcBef>
                <a:spcPts val="0"/>
              </a:spcBef>
              <a:spcAft>
                <a:spcPts val="0"/>
              </a:spcAft>
              <a:buClr>
                <a:schemeClr val="dk1"/>
              </a:buClr>
              <a:buSzPts val="2400"/>
              <a:buChar char="●"/>
            </a:pPr>
            <a:r>
              <a:rPr lang="hu-HU" sz="2400">
                <a:solidFill>
                  <a:schemeClr val="dk1"/>
                </a:solidFill>
              </a:rPr>
              <a:t>Funding</a:t>
            </a:r>
            <a:endParaRPr sz="2400">
              <a:solidFill>
                <a:schemeClr val="dk1"/>
              </a:solidFill>
            </a:endParaRPr>
          </a:p>
          <a:p>
            <a:pPr marL="457200" lvl="0" indent="-381000" algn="l" rtl="0">
              <a:lnSpc>
                <a:spcPct val="115000"/>
              </a:lnSpc>
              <a:spcBef>
                <a:spcPts val="0"/>
              </a:spcBef>
              <a:spcAft>
                <a:spcPts val="0"/>
              </a:spcAft>
              <a:buClr>
                <a:schemeClr val="dk1"/>
              </a:buClr>
              <a:buSzPts val="2400"/>
              <a:buChar char="●"/>
            </a:pPr>
            <a:r>
              <a:rPr lang="hu-HU" sz="2400">
                <a:solidFill>
                  <a:schemeClr val="dk1"/>
                </a:solidFill>
              </a:rPr>
              <a:t>Opening service for other target groups </a:t>
            </a:r>
            <a:endParaRPr sz="2400">
              <a:solidFill>
                <a:schemeClr val="dk1"/>
              </a:solidFill>
            </a:endParaRPr>
          </a:p>
        </p:txBody>
      </p:sp>
      <p:sp>
        <p:nvSpPr>
          <p:cNvPr id="273" name="Google Shape;273;p14"/>
          <p:cNvSpPr/>
          <p:nvPr/>
        </p:nvSpPr>
        <p:spPr>
          <a:xfrm>
            <a:off x="4454820" y="3275112"/>
            <a:ext cx="23436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hu-HU"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74" name="Google Shape;274;p14"/>
          <p:cNvSpPr/>
          <p:nvPr/>
        </p:nvSpPr>
        <p:spPr>
          <a:xfrm>
            <a:off x="4454820" y="3275112"/>
            <a:ext cx="23436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hu-HU"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75" name="Google Shape;275;p14"/>
          <p:cNvSpPr/>
          <p:nvPr/>
        </p:nvSpPr>
        <p:spPr>
          <a:xfrm>
            <a:off x="4454820" y="3275112"/>
            <a:ext cx="23436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hu-HU"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76" name="Google Shape;276;p14"/>
          <p:cNvSpPr/>
          <p:nvPr/>
        </p:nvSpPr>
        <p:spPr>
          <a:xfrm>
            <a:off x="4454820" y="3275112"/>
            <a:ext cx="23436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hu-HU"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81" name="Google Shape;281;p7"/>
          <p:cNvPicPr preferRelativeResize="0"/>
          <p:nvPr/>
        </p:nvPicPr>
        <p:blipFill rotWithShape="1">
          <a:blip r:embed="rId3">
            <a:alphaModFix/>
          </a:blip>
          <a:srcRect/>
          <a:stretch/>
        </p:blipFill>
        <p:spPr>
          <a:xfrm>
            <a:off x="7382103" y="5400930"/>
            <a:ext cx="1761897" cy="1457070"/>
          </a:xfrm>
          <a:prstGeom prst="rect">
            <a:avLst/>
          </a:prstGeom>
          <a:noFill/>
          <a:ln>
            <a:noFill/>
          </a:ln>
        </p:spPr>
      </p:pic>
      <p:sp>
        <p:nvSpPr>
          <p:cNvPr id="282" name="Google Shape;282;p7"/>
          <p:cNvSpPr txBox="1">
            <a:spLocks noGrp="1"/>
          </p:cNvSpPr>
          <p:nvPr>
            <p:ph type="title"/>
          </p:nvPr>
        </p:nvSpPr>
        <p:spPr>
          <a:xfrm>
            <a:off x="52075" y="357017"/>
            <a:ext cx="8520600" cy="7635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800"/>
              <a:buNone/>
            </a:pPr>
            <a:r>
              <a:rPr lang="hu-HU" sz="2600">
                <a:solidFill>
                  <a:srgbClr val="002060"/>
                </a:solidFill>
                <a:latin typeface="Roboto"/>
                <a:ea typeface="Roboto"/>
                <a:cs typeface="Roboto"/>
                <a:sym typeface="Roboto"/>
              </a:rPr>
              <a:t>Small group discussion - Trauma informed working</a:t>
            </a:r>
            <a:endParaRPr sz="2600">
              <a:solidFill>
                <a:srgbClr val="002060"/>
              </a:solidFill>
              <a:latin typeface="Roboto"/>
              <a:ea typeface="Roboto"/>
              <a:cs typeface="Roboto"/>
              <a:sym typeface="Roboto"/>
            </a:endParaRPr>
          </a:p>
        </p:txBody>
      </p:sp>
      <p:sp>
        <p:nvSpPr>
          <p:cNvPr id="283" name="Google Shape;283;p7"/>
          <p:cNvSpPr txBox="1">
            <a:spLocks noGrp="1"/>
          </p:cNvSpPr>
          <p:nvPr>
            <p:ph type="body" idx="1"/>
          </p:nvPr>
        </p:nvSpPr>
        <p:spPr>
          <a:xfrm>
            <a:off x="180276" y="1415075"/>
            <a:ext cx="6994200" cy="45552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SzPts val="1800"/>
              <a:buChar char="●"/>
            </a:pPr>
            <a:r>
              <a:rPr lang="hu-HU"/>
              <a:t>Introduce your organization/workplace from the trauma-informed angle</a:t>
            </a:r>
            <a:endParaRPr/>
          </a:p>
          <a:p>
            <a:pPr marL="457200" lvl="0" indent="-342900" algn="l" rtl="0">
              <a:lnSpc>
                <a:spcPct val="115000"/>
              </a:lnSpc>
              <a:spcBef>
                <a:spcPts val="0"/>
              </a:spcBef>
              <a:spcAft>
                <a:spcPts val="0"/>
              </a:spcAft>
              <a:buSzPts val="1800"/>
              <a:buChar char="●"/>
            </a:pPr>
            <a:r>
              <a:rPr lang="hu-HU"/>
              <a:t>Where do you see space for improvement?</a:t>
            </a:r>
            <a:endParaRPr/>
          </a:p>
          <a:p>
            <a:pPr marL="457200" lvl="0" indent="-342900" algn="l" rtl="0">
              <a:lnSpc>
                <a:spcPct val="115000"/>
              </a:lnSpc>
              <a:spcBef>
                <a:spcPts val="0"/>
              </a:spcBef>
              <a:spcAft>
                <a:spcPts val="0"/>
              </a:spcAft>
              <a:buSzPts val="1800"/>
              <a:buChar char="●"/>
            </a:pPr>
            <a:r>
              <a:rPr lang="hu-HU"/>
              <a:t>Some concrete areas to think about:</a:t>
            </a:r>
            <a:endParaRPr/>
          </a:p>
          <a:p>
            <a:pPr marL="1371600" lvl="1" indent="-317500" algn="l" rtl="0">
              <a:lnSpc>
                <a:spcPct val="115000"/>
              </a:lnSpc>
              <a:spcBef>
                <a:spcPts val="0"/>
              </a:spcBef>
              <a:spcAft>
                <a:spcPts val="0"/>
              </a:spcAft>
              <a:buSzPts val="1400"/>
              <a:buChar char="○"/>
            </a:pPr>
            <a:r>
              <a:rPr lang="hu-HU"/>
              <a:t>building trustful relationships</a:t>
            </a:r>
            <a:endParaRPr/>
          </a:p>
          <a:p>
            <a:pPr marL="1371600" lvl="1" indent="-317500" algn="l" rtl="0">
              <a:lnSpc>
                <a:spcPct val="115000"/>
              </a:lnSpc>
              <a:spcBef>
                <a:spcPts val="0"/>
              </a:spcBef>
              <a:spcAft>
                <a:spcPts val="0"/>
              </a:spcAft>
              <a:buSzPts val="1400"/>
              <a:buChar char="○"/>
            </a:pPr>
            <a:r>
              <a:rPr lang="hu-HU"/>
              <a:t>feeling of physical security (space)</a:t>
            </a:r>
            <a:endParaRPr/>
          </a:p>
          <a:p>
            <a:pPr marL="1371600" lvl="1" indent="-317500" algn="l" rtl="0">
              <a:lnSpc>
                <a:spcPct val="115000"/>
              </a:lnSpc>
              <a:spcBef>
                <a:spcPts val="0"/>
              </a:spcBef>
              <a:spcAft>
                <a:spcPts val="0"/>
              </a:spcAft>
              <a:buSzPts val="1400"/>
              <a:buChar char="○"/>
            </a:pPr>
            <a:r>
              <a:rPr lang="hu-HU"/>
              <a:t>relieving anxiety (emotional security)</a:t>
            </a:r>
            <a:endParaRPr/>
          </a:p>
          <a:p>
            <a:pPr marL="596900" lvl="1" indent="0" algn="l" rtl="0">
              <a:lnSpc>
                <a:spcPct val="115000"/>
              </a:lnSpc>
              <a:spcBef>
                <a:spcPts val="0"/>
              </a:spcBef>
              <a:spcAft>
                <a:spcPts val="0"/>
              </a:spcAft>
              <a:buSzPts val="1400"/>
              <a:buNone/>
            </a:pPr>
            <a:endParaRPr/>
          </a:p>
          <a:p>
            <a:pPr marL="596900" lvl="1" indent="0" algn="l" rtl="0">
              <a:lnSpc>
                <a:spcPct val="115000"/>
              </a:lnSpc>
              <a:spcBef>
                <a:spcPts val="0"/>
              </a:spcBef>
              <a:spcAft>
                <a:spcPts val="0"/>
              </a:spcAft>
              <a:buSzPts val="1400"/>
              <a:buNone/>
            </a:pPr>
            <a:endParaRPr/>
          </a:p>
        </p:txBody>
      </p:sp>
      <p:sp>
        <p:nvSpPr>
          <p:cNvPr id="284" name="Google Shape;284;p7"/>
          <p:cNvSpPr txBox="1"/>
          <p:nvPr/>
        </p:nvSpPr>
        <p:spPr>
          <a:xfrm>
            <a:off x="5263643" y="2131869"/>
            <a:ext cx="372450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 name="Google Shape;285;p7"/>
          <p:cNvSpPr txBox="1"/>
          <p:nvPr/>
        </p:nvSpPr>
        <p:spPr>
          <a:xfrm>
            <a:off x="4204011" y="4627756"/>
            <a:ext cx="2486721" cy="307736"/>
          </a:xfrm>
          <a:prstGeom prst="rect">
            <a:avLst/>
          </a:prstGeom>
          <a:noFill/>
          <a:ln>
            <a:noFill/>
          </a:ln>
        </p:spPr>
        <p:txBody>
          <a:bodyPr spcFirstLastPara="1" wrap="square" lIns="91425" tIns="45700" rIns="91425" bIns="45700" anchor="t" anchorCtr="0">
            <a:spAutoFit/>
          </a:bodyPr>
          <a:lstStyle/>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 name="Google Shape;286;p7"/>
          <p:cNvSpPr txBox="1"/>
          <p:nvPr/>
        </p:nvSpPr>
        <p:spPr>
          <a:xfrm>
            <a:off x="6333893" y="4843199"/>
            <a:ext cx="264335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87" name="Google Shape;287;p7"/>
          <p:cNvPicPr preferRelativeResize="0"/>
          <p:nvPr/>
        </p:nvPicPr>
        <p:blipFill rotWithShape="1">
          <a:blip r:embed="rId4">
            <a:alphaModFix/>
          </a:blip>
          <a:srcRect/>
          <a:stretch/>
        </p:blipFill>
        <p:spPr>
          <a:xfrm>
            <a:off x="7966593" y="357036"/>
            <a:ext cx="865707" cy="999831"/>
          </a:xfrm>
          <a:prstGeom prst="rect">
            <a:avLst/>
          </a:prstGeom>
          <a:noFill/>
          <a:ln>
            <a:noFill/>
          </a:ln>
        </p:spPr>
      </p:pic>
      <p:pic>
        <p:nvPicPr>
          <p:cNvPr id="288" name="Google Shape;288;p7"/>
          <p:cNvPicPr preferRelativeResize="0"/>
          <p:nvPr/>
        </p:nvPicPr>
        <p:blipFill>
          <a:blip r:embed="rId5">
            <a:alphaModFix/>
          </a:blip>
          <a:stretch>
            <a:fillRect/>
          </a:stretch>
        </p:blipFill>
        <p:spPr>
          <a:xfrm>
            <a:off x="5596619" y="2497025"/>
            <a:ext cx="2035100" cy="3429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293" name="Google Shape;293;p6"/>
          <p:cNvPicPr preferRelativeResize="0"/>
          <p:nvPr/>
        </p:nvPicPr>
        <p:blipFill rotWithShape="1">
          <a:blip r:embed="rId3">
            <a:alphaModFix/>
          </a:blip>
          <a:srcRect/>
          <a:stretch/>
        </p:blipFill>
        <p:spPr>
          <a:xfrm>
            <a:off x="7382103" y="5400930"/>
            <a:ext cx="1761897" cy="1457070"/>
          </a:xfrm>
          <a:prstGeom prst="rect">
            <a:avLst/>
          </a:prstGeom>
          <a:noFill/>
          <a:ln>
            <a:noFill/>
          </a:ln>
        </p:spPr>
      </p:pic>
      <p:sp>
        <p:nvSpPr>
          <p:cNvPr id="294" name="Google Shape;294;p6"/>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3111"/>
              <a:buNone/>
            </a:pPr>
            <a:r>
              <a:rPr lang="hu-HU" b="1"/>
              <a:t>Small group discussion - Networking</a:t>
            </a:r>
            <a:endParaRPr/>
          </a:p>
        </p:txBody>
      </p:sp>
      <p:sp>
        <p:nvSpPr>
          <p:cNvPr id="295" name="Google Shape;295;p6"/>
          <p:cNvSpPr txBox="1">
            <a:spLocks noGrp="1"/>
          </p:cNvSpPr>
          <p:nvPr>
            <p:ph type="body" idx="1"/>
          </p:nvPr>
        </p:nvSpPr>
        <p:spPr>
          <a:xfrm>
            <a:off x="311700" y="1536625"/>
            <a:ext cx="3798000" cy="45552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Clr>
                <a:srgbClr val="000000"/>
              </a:buClr>
              <a:buSzPts val="3111"/>
              <a:buFont typeface="Arial"/>
              <a:buNone/>
            </a:pPr>
            <a:br>
              <a:rPr lang="hu-HU" sz="1400" b="1">
                <a:solidFill>
                  <a:srgbClr val="000000"/>
                </a:solidFill>
              </a:rPr>
            </a:br>
            <a:endParaRPr sz="1400">
              <a:solidFill>
                <a:srgbClr val="000000"/>
              </a:solidFill>
            </a:endParaRPr>
          </a:p>
          <a:p>
            <a:pPr marL="457200" lvl="0" indent="-228600" algn="l" rtl="0">
              <a:lnSpc>
                <a:spcPct val="115000"/>
              </a:lnSpc>
              <a:spcBef>
                <a:spcPts val="0"/>
              </a:spcBef>
              <a:spcAft>
                <a:spcPts val="0"/>
              </a:spcAft>
              <a:buSzPts val="1800"/>
              <a:buNone/>
            </a:pPr>
            <a:endParaRPr/>
          </a:p>
        </p:txBody>
      </p:sp>
      <p:sp>
        <p:nvSpPr>
          <p:cNvPr id="296" name="Google Shape;296;p6"/>
          <p:cNvSpPr txBox="1">
            <a:spLocks noGrp="1"/>
          </p:cNvSpPr>
          <p:nvPr>
            <p:ph type="title"/>
          </p:nvPr>
        </p:nvSpPr>
        <p:spPr>
          <a:xfrm>
            <a:off x="311700" y="457200"/>
            <a:ext cx="8520600" cy="899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br>
              <a:rPr lang="hu-HU" b="1"/>
            </a:br>
            <a:endParaRPr/>
          </a:p>
        </p:txBody>
      </p:sp>
      <p:sp>
        <p:nvSpPr>
          <p:cNvPr id="297" name="Google Shape;297;p6"/>
          <p:cNvSpPr txBox="1">
            <a:spLocks noGrp="1"/>
          </p:cNvSpPr>
          <p:nvPr>
            <p:ph type="title"/>
          </p:nvPr>
        </p:nvSpPr>
        <p:spPr>
          <a:xfrm>
            <a:off x="464100" y="609600"/>
            <a:ext cx="8520600" cy="899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br>
              <a:rPr lang="hu-HU" b="1"/>
            </a:br>
            <a:endParaRPr/>
          </a:p>
        </p:txBody>
      </p:sp>
      <p:pic>
        <p:nvPicPr>
          <p:cNvPr id="298" name="Google Shape;298;p6"/>
          <p:cNvPicPr preferRelativeResize="0"/>
          <p:nvPr/>
        </p:nvPicPr>
        <p:blipFill rotWithShape="1">
          <a:blip r:embed="rId4">
            <a:alphaModFix/>
          </a:blip>
          <a:srcRect/>
          <a:stretch/>
        </p:blipFill>
        <p:spPr>
          <a:xfrm>
            <a:off x="8141519" y="266251"/>
            <a:ext cx="865707" cy="999831"/>
          </a:xfrm>
          <a:prstGeom prst="rect">
            <a:avLst/>
          </a:prstGeom>
          <a:noFill/>
          <a:ln>
            <a:noFill/>
          </a:ln>
        </p:spPr>
      </p:pic>
      <p:sp>
        <p:nvSpPr>
          <p:cNvPr id="299" name="Google Shape;299;p6"/>
          <p:cNvSpPr txBox="1">
            <a:spLocks noGrp="1"/>
          </p:cNvSpPr>
          <p:nvPr>
            <p:ph type="body" idx="1"/>
          </p:nvPr>
        </p:nvSpPr>
        <p:spPr>
          <a:xfrm>
            <a:off x="427100" y="1660175"/>
            <a:ext cx="3798000" cy="45552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3111"/>
              <a:buNone/>
            </a:pPr>
            <a:br>
              <a:rPr lang="hu-HU" sz="1400" b="1">
                <a:solidFill>
                  <a:srgbClr val="000000"/>
                </a:solidFill>
              </a:rPr>
            </a:br>
            <a:endParaRPr sz="1400">
              <a:solidFill>
                <a:srgbClr val="000000"/>
              </a:solidFill>
            </a:endParaRPr>
          </a:p>
          <a:p>
            <a:pPr marL="457200" lvl="0" indent="-228600" algn="l" rtl="0">
              <a:lnSpc>
                <a:spcPct val="115000"/>
              </a:lnSpc>
              <a:spcBef>
                <a:spcPts val="0"/>
              </a:spcBef>
              <a:spcAft>
                <a:spcPts val="0"/>
              </a:spcAft>
              <a:buSzPts val="1800"/>
              <a:buNone/>
            </a:pPr>
            <a:r>
              <a:rPr lang="hu-HU" b="1"/>
              <a:t>Management</a:t>
            </a:r>
            <a:endParaRPr b="1"/>
          </a:p>
          <a:p>
            <a:pPr marL="457200" lvl="0" indent="-228600" algn="l" rtl="0">
              <a:lnSpc>
                <a:spcPct val="115000"/>
              </a:lnSpc>
              <a:spcBef>
                <a:spcPts val="0"/>
              </a:spcBef>
              <a:spcAft>
                <a:spcPts val="0"/>
              </a:spcAft>
              <a:buSzPts val="1800"/>
              <a:buNone/>
            </a:pPr>
            <a:endParaRPr b="1"/>
          </a:p>
          <a:p>
            <a:pPr marL="457200" lvl="0" indent="-342900" algn="l" rtl="0">
              <a:lnSpc>
                <a:spcPct val="115000"/>
              </a:lnSpc>
              <a:spcBef>
                <a:spcPts val="0"/>
              </a:spcBef>
              <a:spcAft>
                <a:spcPts val="0"/>
              </a:spcAft>
              <a:buSzPts val="1800"/>
              <a:buChar char="●"/>
            </a:pPr>
            <a:r>
              <a:rPr lang="hu-HU" b="1"/>
              <a:t>Networking for trauma informed working</a:t>
            </a:r>
            <a:endParaRPr b="1"/>
          </a:p>
          <a:p>
            <a:pPr marL="457200" lvl="0" indent="-342900" algn="l" rtl="0">
              <a:lnSpc>
                <a:spcPct val="115000"/>
              </a:lnSpc>
              <a:spcBef>
                <a:spcPts val="0"/>
              </a:spcBef>
              <a:spcAft>
                <a:spcPts val="0"/>
              </a:spcAft>
              <a:buSzPts val="1800"/>
              <a:buChar char="●"/>
            </a:pPr>
            <a:r>
              <a:rPr lang="hu-HU" b="1"/>
              <a:t>Sustainability</a:t>
            </a:r>
            <a:endParaRPr b="1"/>
          </a:p>
          <a:p>
            <a:pPr marL="457200" lvl="0" indent="-342900" algn="l" rtl="0">
              <a:lnSpc>
                <a:spcPct val="115000"/>
              </a:lnSpc>
              <a:spcBef>
                <a:spcPts val="0"/>
              </a:spcBef>
              <a:spcAft>
                <a:spcPts val="0"/>
              </a:spcAft>
              <a:buSzPts val="1800"/>
              <a:buChar char="●"/>
            </a:pPr>
            <a:r>
              <a:rPr lang="hu-HU" b="1"/>
              <a:t>Health care access of homeless women - what can we do?</a:t>
            </a:r>
            <a:endParaRPr b="1"/>
          </a:p>
        </p:txBody>
      </p:sp>
      <p:sp>
        <p:nvSpPr>
          <p:cNvPr id="300" name="Google Shape;300;p6"/>
          <p:cNvSpPr txBox="1">
            <a:spLocks noGrp="1"/>
          </p:cNvSpPr>
          <p:nvPr>
            <p:ph type="body" idx="1"/>
          </p:nvPr>
        </p:nvSpPr>
        <p:spPr>
          <a:xfrm>
            <a:off x="4769275" y="1660175"/>
            <a:ext cx="3798000" cy="45552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3111"/>
              <a:buNone/>
            </a:pPr>
            <a:br>
              <a:rPr lang="hu-HU" sz="1400" b="1">
                <a:solidFill>
                  <a:srgbClr val="000000"/>
                </a:solidFill>
              </a:rPr>
            </a:br>
            <a:r>
              <a:rPr lang="hu-HU" b="1"/>
              <a:t>Field workers</a:t>
            </a:r>
            <a:endParaRPr b="1"/>
          </a:p>
          <a:p>
            <a:pPr marL="0" lvl="0" indent="0" algn="l" rtl="0">
              <a:lnSpc>
                <a:spcPct val="100000"/>
              </a:lnSpc>
              <a:spcBef>
                <a:spcPts val="0"/>
              </a:spcBef>
              <a:spcAft>
                <a:spcPts val="0"/>
              </a:spcAft>
              <a:buSzPts val="3111"/>
              <a:buNone/>
            </a:pPr>
            <a:endParaRPr b="1"/>
          </a:p>
          <a:p>
            <a:pPr marL="0" lvl="0" indent="0" algn="l" rtl="0">
              <a:lnSpc>
                <a:spcPct val="100000"/>
              </a:lnSpc>
              <a:spcBef>
                <a:spcPts val="0"/>
              </a:spcBef>
              <a:spcAft>
                <a:spcPts val="0"/>
              </a:spcAft>
              <a:buSzPts val="3111"/>
              <a:buNone/>
            </a:pPr>
            <a:endParaRPr b="1"/>
          </a:p>
          <a:p>
            <a:pPr marL="457200" lvl="0" indent="-342900" algn="l" rtl="0">
              <a:lnSpc>
                <a:spcPct val="100000"/>
              </a:lnSpc>
              <a:spcBef>
                <a:spcPts val="0"/>
              </a:spcBef>
              <a:spcAft>
                <a:spcPts val="0"/>
              </a:spcAft>
              <a:buSzPts val="1800"/>
              <a:buChar char="●"/>
            </a:pPr>
            <a:r>
              <a:rPr lang="hu-HU" b="1"/>
              <a:t>What is needed for you to be able to work in a (more) trauma informed way </a:t>
            </a:r>
            <a:endParaRPr b="1"/>
          </a:p>
          <a:p>
            <a:pPr marL="914400" lvl="1" indent="-317500" algn="l" rtl="0">
              <a:lnSpc>
                <a:spcPct val="100000"/>
              </a:lnSpc>
              <a:spcBef>
                <a:spcPts val="0"/>
              </a:spcBef>
              <a:spcAft>
                <a:spcPts val="0"/>
              </a:spcAft>
              <a:buSzPts val="1400"/>
              <a:buChar char="○"/>
            </a:pPr>
            <a:r>
              <a:rPr lang="hu-HU" b="1"/>
              <a:t>on a personal level?</a:t>
            </a:r>
            <a:endParaRPr b="1"/>
          </a:p>
          <a:p>
            <a:pPr marL="914400" lvl="1" indent="-317500" algn="l" rtl="0">
              <a:lnSpc>
                <a:spcPct val="100000"/>
              </a:lnSpc>
              <a:spcBef>
                <a:spcPts val="0"/>
              </a:spcBef>
              <a:spcAft>
                <a:spcPts val="0"/>
              </a:spcAft>
              <a:buSzPts val="1400"/>
              <a:buChar char="○"/>
            </a:pPr>
            <a:r>
              <a:rPr lang="hu-HU" b="1"/>
              <a:t>on a team level?</a:t>
            </a:r>
            <a:endParaRPr b="1"/>
          </a:p>
          <a:p>
            <a:pPr marL="457200" lvl="0" indent="-342900" algn="l" rtl="0">
              <a:lnSpc>
                <a:spcPct val="100000"/>
              </a:lnSpc>
              <a:spcBef>
                <a:spcPts val="0"/>
              </a:spcBef>
              <a:spcAft>
                <a:spcPts val="0"/>
              </a:spcAft>
              <a:buSzPts val="1800"/>
              <a:buChar char="●"/>
            </a:pPr>
            <a:r>
              <a:rPr lang="hu-HU" b="1"/>
              <a:t>What is the (possible) role of a practitioner in helping homeless women access health care (good practices)?</a:t>
            </a:r>
            <a:endParaRPr b="1"/>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305" name="Google Shape;305;p8"/>
          <p:cNvPicPr preferRelativeResize="0"/>
          <p:nvPr/>
        </p:nvPicPr>
        <p:blipFill rotWithShape="1">
          <a:blip r:embed="rId3">
            <a:alphaModFix/>
          </a:blip>
          <a:srcRect/>
          <a:stretch/>
        </p:blipFill>
        <p:spPr>
          <a:xfrm>
            <a:off x="7382103" y="5400930"/>
            <a:ext cx="1761897" cy="1457070"/>
          </a:xfrm>
          <a:prstGeom prst="rect">
            <a:avLst/>
          </a:prstGeom>
          <a:noFill/>
          <a:ln>
            <a:noFill/>
          </a:ln>
        </p:spPr>
      </p:pic>
      <p:pic>
        <p:nvPicPr>
          <p:cNvPr id="306" name="Google Shape;306;p8"/>
          <p:cNvPicPr preferRelativeResize="0"/>
          <p:nvPr/>
        </p:nvPicPr>
        <p:blipFill rotWithShape="1">
          <a:blip r:embed="rId4">
            <a:alphaModFix/>
          </a:blip>
          <a:srcRect/>
          <a:stretch/>
        </p:blipFill>
        <p:spPr>
          <a:xfrm>
            <a:off x="8141519" y="266251"/>
            <a:ext cx="865707" cy="999831"/>
          </a:xfrm>
          <a:prstGeom prst="rect">
            <a:avLst/>
          </a:prstGeom>
          <a:noFill/>
          <a:ln>
            <a:noFill/>
          </a:ln>
        </p:spPr>
      </p:pic>
      <p:sp>
        <p:nvSpPr>
          <p:cNvPr id="307" name="Google Shape;307;p8"/>
          <p:cNvSpPr txBox="1">
            <a:spLocks noGrp="1"/>
          </p:cNvSpPr>
          <p:nvPr>
            <p:ph type="title"/>
          </p:nvPr>
        </p:nvSpPr>
        <p:spPr>
          <a:xfrm>
            <a:off x="311700" y="316325"/>
            <a:ext cx="8520600" cy="8997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3111"/>
              <a:buNone/>
            </a:pPr>
            <a:r>
              <a:rPr lang="hu-HU" b="1"/>
              <a:t>Feedback</a:t>
            </a:r>
            <a:endParaRPr/>
          </a:p>
        </p:txBody>
      </p:sp>
      <p:sp>
        <p:nvSpPr>
          <p:cNvPr id="308" name="Google Shape;308;p8"/>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p>
            <a:pPr marL="114300" lvl="0" indent="0" algn="l" rtl="0">
              <a:lnSpc>
                <a:spcPct val="115000"/>
              </a:lnSpc>
              <a:spcBef>
                <a:spcPts val="0"/>
              </a:spcBef>
              <a:spcAft>
                <a:spcPts val="0"/>
              </a:spcAft>
              <a:buSzPts val="1800"/>
              <a:buNone/>
            </a:pPr>
            <a:r>
              <a:rPr lang="hu-HU" u="sng">
                <a:solidFill>
                  <a:schemeClr val="hlink"/>
                </a:solidFill>
                <a:hlinkClick r:id="rId5"/>
              </a:rPr>
              <a:t>https://flinga.fi/s/FYXYKC7</a:t>
            </a:r>
            <a:endParaRPr/>
          </a:p>
          <a:p>
            <a:pPr marL="114300" lvl="0" indent="0" algn="l" rtl="0">
              <a:lnSpc>
                <a:spcPct val="115000"/>
              </a:lnSpc>
              <a:spcBef>
                <a:spcPts val="0"/>
              </a:spcBef>
              <a:spcAft>
                <a:spcPts val="0"/>
              </a:spcAft>
              <a:buSzPts val="1800"/>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312"/>
        <p:cNvGrpSpPr/>
        <p:nvPr/>
      </p:nvGrpSpPr>
      <p:grpSpPr>
        <a:xfrm>
          <a:off x="0" y="0"/>
          <a:ext cx="0" cy="0"/>
          <a:chOff x="0" y="0"/>
          <a:chExt cx="0" cy="0"/>
        </a:xfrm>
      </p:grpSpPr>
      <p:pic>
        <p:nvPicPr>
          <p:cNvPr id="313" name="Google Shape;313;p21"/>
          <p:cNvPicPr preferRelativeResize="0"/>
          <p:nvPr/>
        </p:nvPicPr>
        <p:blipFill rotWithShape="1">
          <a:blip r:embed="rId3">
            <a:alphaModFix/>
          </a:blip>
          <a:srcRect/>
          <a:stretch/>
        </p:blipFill>
        <p:spPr>
          <a:xfrm>
            <a:off x="0" y="4861595"/>
            <a:ext cx="2985624" cy="2985624"/>
          </a:xfrm>
          <a:prstGeom prst="rect">
            <a:avLst/>
          </a:prstGeom>
          <a:noFill/>
          <a:ln>
            <a:noFill/>
          </a:ln>
        </p:spPr>
      </p:pic>
      <p:pic>
        <p:nvPicPr>
          <p:cNvPr id="314" name="Google Shape;314;p21"/>
          <p:cNvPicPr preferRelativeResize="0"/>
          <p:nvPr/>
        </p:nvPicPr>
        <p:blipFill rotWithShape="1">
          <a:blip r:embed="rId4">
            <a:alphaModFix/>
          </a:blip>
          <a:srcRect/>
          <a:stretch/>
        </p:blipFill>
        <p:spPr>
          <a:xfrm>
            <a:off x="0" y="16617"/>
            <a:ext cx="3423099" cy="3386001"/>
          </a:xfrm>
          <a:prstGeom prst="rect">
            <a:avLst/>
          </a:prstGeom>
          <a:noFill/>
          <a:ln>
            <a:noFill/>
          </a:ln>
        </p:spPr>
      </p:pic>
      <p:sp>
        <p:nvSpPr>
          <p:cNvPr id="315" name="Google Shape;315;p21"/>
          <p:cNvSpPr txBox="1">
            <a:spLocks noGrp="1"/>
          </p:cNvSpPr>
          <p:nvPr>
            <p:ph type="title" idx="4294967295"/>
          </p:nvPr>
        </p:nvSpPr>
        <p:spPr>
          <a:xfrm flipH="1">
            <a:off x="-1749033" y="3013525"/>
            <a:ext cx="8382300" cy="16731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hu-HU" sz="6100" b="1">
                <a:solidFill>
                  <a:srgbClr val="12326E"/>
                </a:solidFill>
                <a:latin typeface="Roboto"/>
                <a:ea typeface="Roboto"/>
                <a:cs typeface="Roboto"/>
                <a:sym typeface="Roboto"/>
              </a:rPr>
              <a:t>Thank you! </a:t>
            </a:r>
            <a:endParaRPr sz="6000" b="1">
              <a:solidFill>
                <a:srgbClr val="12326E"/>
              </a:solidFill>
              <a:latin typeface="Roboto"/>
              <a:ea typeface="Roboto"/>
              <a:cs typeface="Roboto"/>
              <a:sym typeface="Roboto"/>
            </a:endParaRPr>
          </a:p>
        </p:txBody>
      </p:sp>
      <p:pic>
        <p:nvPicPr>
          <p:cNvPr id="316" name="Google Shape;316;p21"/>
          <p:cNvPicPr preferRelativeResize="0"/>
          <p:nvPr/>
        </p:nvPicPr>
        <p:blipFill rotWithShape="1">
          <a:blip r:embed="rId5">
            <a:alphaModFix/>
          </a:blip>
          <a:srcRect/>
          <a:stretch/>
        </p:blipFill>
        <p:spPr>
          <a:xfrm>
            <a:off x="2985624" y="798051"/>
            <a:ext cx="6127011" cy="605994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pic>
        <p:nvPicPr>
          <p:cNvPr id="73" name="Google Shape;73;g24c00c8e9a2_0_36"/>
          <p:cNvPicPr preferRelativeResize="0"/>
          <p:nvPr/>
        </p:nvPicPr>
        <p:blipFill rotWithShape="1">
          <a:blip r:embed="rId3">
            <a:alphaModFix/>
          </a:blip>
          <a:srcRect/>
          <a:stretch/>
        </p:blipFill>
        <p:spPr>
          <a:xfrm>
            <a:off x="7382103" y="5400930"/>
            <a:ext cx="1761897" cy="1457070"/>
          </a:xfrm>
          <a:prstGeom prst="rect">
            <a:avLst/>
          </a:prstGeom>
          <a:noFill/>
          <a:ln>
            <a:noFill/>
          </a:ln>
        </p:spPr>
      </p:pic>
      <p:sp>
        <p:nvSpPr>
          <p:cNvPr id="74" name="Google Shape;74;g24c00c8e9a2_0_36"/>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800"/>
              <a:buNone/>
            </a:pPr>
            <a:r>
              <a:rPr lang="hu-HU">
                <a:solidFill>
                  <a:srgbClr val="002060"/>
                </a:solidFill>
                <a:latin typeface="Roboto"/>
                <a:ea typeface="Roboto"/>
                <a:cs typeface="Roboto"/>
                <a:sym typeface="Roboto"/>
              </a:rPr>
              <a:t>Our work</a:t>
            </a:r>
            <a:endParaRPr>
              <a:solidFill>
                <a:srgbClr val="002060"/>
              </a:solidFill>
              <a:latin typeface="Roboto"/>
              <a:ea typeface="Roboto"/>
              <a:cs typeface="Roboto"/>
              <a:sym typeface="Roboto"/>
            </a:endParaRPr>
          </a:p>
        </p:txBody>
      </p:sp>
      <p:pic>
        <p:nvPicPr>
          <p:cNvPr id="75" name="Google Shape;75;g24c00c8e9a2_0_36"/>
          <p:cNvPicPr preferRelativeResize="0"/>
          <p:nvPr/>
        </p:nvPicPr>
        <p:blipFill rotWithShape="1">
          <a:blip r:embed="rId4">
            <a:alphaModFix/>
          </a:blip>
          <a:srcRect/>
          <a:stretch/>
        </p:blipFill>
        <p:spPr>
          <a:xfrm>
            <a:off x="8111539" y="266251"/>
            <a:ext cx="865707" cy="999831"/>
          </a:xfrm>
          <a:prstGeom prst="rect">
            <a:avLst/>
          </a:prstGeom>
          <a:noFill/>
          <a:ln>
            <a:noFill/>
          </a:ln>
        </p:spPr>
      </p:pic>
      <p:sp>
        <p:nvSpPr>
          <p:cNvPr id="76" name="Google Shape;76;g24c00c8e9a2_0_36"/>
          <p:cNvSpPr txBox="1"/>
          <p:nvPr/>
        </p:nvSpPr>
        <p:spPr>
          <a:xfrm>
            <a:off x="5419493" y="2152186"/>
            <a:ext cx="37245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77;g24c00c8e9a2_0_36"/>
          <p:cNvSpPr txBox="1"/>
          <p:nvPr/>
        </p:nvSpPr>
        <p:spPr>
          <a:xfrm>
            <a:off x="4204011" y="4627756"/>
            <a:ext cx="2486700" cy="307800"/>
          </a:xfrm>
          <a:prstGeom prst="rect">
            <a:avLst/>
          </a:prstGeom>
          <a:noFill/>
          <a:ln>
            <a:noFill/>
          </a:ln>
        </p:spPr>
        <p:txBody>
          <a:bodyPr spcFirstLastPara="1" wrap="square" lIns="91425" tIns="45700" rIns="91425" bIns="45700" anchor="t" anchorCtr="0">
            <a:spAutoFit/>
          </a:bodyPr>
          <a:lstStyle/>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78;g24c00c8e9a2_0_36"/>
          <p:cNvSpPr txBox="1"/>
          <p:nvPr/>
        </p:nvSpPr>
        <p:spPr>
          <a:xfrm>
            <a:off x="6333893" y="4843199"/>
            <a:ext cx="2643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 name="Google Shape;79;g24c00c8e9a2_0_36"/>
          <p:cNvSpPr/>
          <p:nvPr/>
        </p:nvSpPr>
        <p:spPr>
          <a:xfrm>
            <a:off x="157250" y="2187350"/>
            <a:ext cx="3590700" cy="3084000"/>
          </a:xfrm>
          <a:prstGeom prst="hexagon">
            <a:avLst>
              <a:gd name="adj" fmla="val 25000"/>
              <a:gd name="vf" fmla="val 115470"/>
            </a:avLst>
          </a:prstGeom>
          <a:solidFill>
            <a:srgbClr val="D3AF7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hu-HU" sz="1600" b="1"/>
              <a:t>Hostels</a:t>
            </a:r>
            <a:endParaRPr sz="1600" b="1"/>
          </a:p>
          <a:p>
            <a:pPr marL="457200" lvl="0" indent="-317500" algn="l" rtl="0">
              <a:spcBef>
                <a:spcPts val="0"/>
              </a:spcBef>
              <a:spcAft>
                <a:spcPts val="0"/>
              </a:spcAft>
              <a:buSzPts val="1400"/>
              <a:buChar char="-"/>
            </a:pPr>
            <a:r>
              <a:rPr lang="hu-HU"/>
              <a:t>mixed</a:t>
            </a:r>
            <a:endParaRPr/>
          </a:p>
          <a:p>
            <a:pPr marL="457200" lvl="0" indent="-317500" algn="l" rtl="0">
              <a:spcBef>
                <a:spcPts val="0"/>
              </a:spcBef>
              <a:spcAft>
                <a:spcPts val="0"/>
              </a:spcAft>
              <a:buSzPts val="1400"/>
              <a:buChar char="-"/>
            </a:pPr>
            <a:r>
              <a:rPr lang="hu-HU"/>
              <a:t>some for couples</a:t>
            </a:r>
            <a:endParaRPr/>
          </a:p>
          <a:p>
            <a:pPr marL="457200" lvl="0" indent="-317500" algn="l" rtl="0">
              <a:spcBef>
                <a:spcPts val="0"/>
              </a:spcBef>
              <a:spcAft>
                <a:spcPts val="0"/>
              </a:spcAft>
              <a:buSzPts val="1400"/>
              <a:buChar char="-"/>
            </a:pPr>
            <a:r>
              <a:rPr lang="hu-HU"/>
              <a:t>max stay of 2 yrs</a:t>
            </a:r>
            <a:endParaRPr/>
          </a:p>
        </p:txBody>
      </p:sp>
      <p:sp>
        <p:nvSpPr>
          <p:cNvPr id="80" name="Google Shape;80;g24c00c8e9a2_0_36"/>
          <p:cNvSpPr/>
          <p:nvPr/>
        </p:nvSpPr>
        <p:spPr>
          <a:xfrm>
            <a:off x="3120625" y="711600"/>
            <a:ext cx="3649200" cy="2959500"/>
          </a:xfrm>
          <a:prstGeom prst="hexagon">
            <a:avLst>
              <a:gd name="adj" fmla="val 25000"/>
              <a:gd name="vf" fmla="val 115470"/>
            </a:avLst>
          </a:prstGeom>
          <a:solidFill>
            <a:srgbClr val="01A68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hu-HU" sz="1600" b="1"/>
              <a:t>Night shelters</a:t>
            </a:r>
            <a:endParaRPr sz="1600" b="1"/>
          </a:p>
          <a:p>
            <a:pPr marL="457200" lvl="0" indent="-317500" algn="l" rtl="0">
              <a:spcBef>
                <a:spcPts val="0"/>
              </a:spcBef>
              <a:spcAft>
                <a:spcPts val="0"/>
              </a:spcAft>
              <a:buSzPts val="1400"/>
              <a:buChar char="-"/>
            </a:pPr>
            <a:r>
              <a:rPr lang="hu-HU"/>
              <a:t>2 women-only</a:t>
            </a:r>
            <a:endParaRPr/>
          </a:p>
          <a:p>
            <a:pPr marL="457200" lvl="0" indent="-317500" algn="l" rtl="0">
              <a:spcBef>
                <a:spcPts val="0"/>
              </a:spcBef>
              <a:spcAft>
                <a:spcPts val="0"/>
              </a:spcAft>
              <a:buSzPts val="1400"/>
              <a:buChar char="-"/>
            </a:pPr>
            <a:r>
              <a:rPr lang="hu-HU"/>
              <a:t>1 mixed, couples also accepted</a:t>
            </a:r>
            <a:endParaRPr/>
          </a:p>
          <a:p>
            <a:pPr marL="0" lvl="0" indent="0" algn="l" rtl="0">
              <a:spcBef>
                <a:spcPts val="0"/>
              </a:spcBef>
              <a:spcAft>
                <a:spcPts val="0"/>
              </a:spcAft>
              <a:buNone/>
            </a:pPr>
            <a:endParaRPr sz="1600" b="1">
              <a:solidFill>
                <a:schemeClr val="dk1"/>
              </a:solidFill>
            </a:endParaRPr>
          </a:p>
          <a:p>
            <a:pPr marL="0" lvl="0" indent="0" algn="l" rtl="0">
              <a:spcBef>
                <a:spcPts val="0"/>
              </a:spcBef>
              <a:spcAft>
                <a:spcPts val="0"/>
              </a:spcAft>
              <a:buNone/>
            </a:pPr>
            <a:r>
              <a:rPr lang="hu-HU" sz="1600" b="1">
                <a:solidFill>
                  <a:schemeClr val="dk1"/>
                </a:solidFill>
              </a:rPr>
              <a:t>Day centres, outreach</a:t>
            </a:r>
            <a:endParaRPr sz="1600" b="1">
              <a:solidFill>
                <a:schemeClr val="dk1"/>
              </a:solidFill>
            </a:endParaRPr>
          </a:p>
          <a:p>
            <a:pPr marL="0" lvl="0" indent="0" algn="l" rtl="0">
              <a:spcBef>
                <a:spcPts val="0"/>
              </a:spcBef>
              <a:spcAft>
                <a:spcPts val="0"/>
              </a:spcAft>
              <a:buNone/>
            </a:pPr>
            <a:endParaRPr/>
          </a:p>
          <a:p>
            <a:pPr marL="457200" lvl="0" indent="0" algn="l" rtl="0">
              <a:spcBef>
                <a:spcPts val="0"/>
              </a:spcBef>
              <a:spcAft>
                <a:spcPts val="0"/>
              </a:spcAft>
              <a:buNone/>
            </a:pPr>
            <a:endParaRPr/>
          </a:p>
        </p:txBody>
      </p:sp>
      <p:sp>
        <p:nvSpPr>
          <p:cNvPr id="81" name="Google Shape;81;g24c00c8e9a2_0_36"/>
          <p:cNvSpPr/>
          <p:nvPr/>
        </p:nvSpPr>
        <p:spPr>
          <a:xfrm>
            <a:off x="3120625" y="3757800"/>
            <a:ext cx="3649200" cy="2959500"/>
          </a:xfrm>
          <a:prstGeom prst="hexagon">
            <a:avLst>
              <a:gd name="adj" fmla="val 25000"/>
              <a:gd name="vf" fmla="val 115470"/>
            </a:avLst>
          </a:prstGeom>
          <a:solidFill>
            <a:srgbClr val="00A3D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hu-HU" sz="1600" b="1"/>
              <a:t>Temporary housing for families with children</a:t>
            </a:r>
            <a:endParaRPr sz="1600" b="1"/>
          </a:p>
          <a:p>
            <a:pPr marL="457200" lvl="0" indent="-317500" algn="l" rtl="0">
              <a:spcBef>
                <a:spcPts val="0"/>
              </a:spcBef>
              <a:spcAft>
                <a:spcPts val="0"/>
              </a:spcAft>
              <a:buSzPts val="1400"/>
              <a:buChar char="-"/>
            </a:pPr>
            <a:r>
              <a:rPr lang="hu-HU"/>
              <a:t>with a focus on the child</a:t>
            </a:r>
            <a:endParaRPr/>
          </a:p>
          <a:p>
            <a:pPr marL="457200" lvl="0" indent="-317500" algn="l" rtl="0">
              <a:spcBef>
                <a:spcPts val="0"/>
              </a:spcBef>
              <a:spcAft>
                <a:spcPts val="0"/>
              </a:spcAft>
              <a:buSzPts val="1400"/>
              <a:buChar char="-"/>
            </a:pPr>
            <a:r>
              <a:rPr lang="hu-HU"/>
              <a:t>max stay 1 year</a:t>
            </a:r>
            <a:endParaRPr/>
          </a:p>
          <a:p>
            <a:pPr marL="457200" lvl="0" indent="-317500" algn="l" rtl="0">
              <a:spcBef>
                <a:spcPts val="0"/>
              </a:spcBef>
              <a:spcAft>
                <a:spcPts val="0"/>
              </a:spcAft>
              <a:buSzPts val="1400"/>
              <a:buChar char="-"/>
            </a:pPr>
            <a:r>
              <a:rPr lang="hu-HU"/>
              <a:t>independent apartments</a:t>
            </a:r>
            <a:endParaRPr/>
          </a:p>
        </p:txBody>
      </p:sp>
      <p:sp>
        <p:nvSpPr>
          <p:cNvPr id="82" name="Google Shape;82;g24c00c8e9a2_0_36"/>
          <p:cNvSpPr/>
          <p:nvPr/>
        </p:nvSpPr>
        <p:spPr>
          <a:xfrm>
            <a:off x="6129825" y="2455250"/>
            <a:ext cx="2781600" cy="2548200"/>
          </a:xfrm>
          <a:prstGeom prst="hexagon">
            <a:avLst>
              <a:gd name="adj" fmla="val 25000"/>
              <a:gd name="vf" fmla="val 115470"/>
            </a:avLst>
          </a:prstGeom>
          <a:solidFill>
            <a:schemeClr val="lt1"/>
          </a:solidFill>
          <a:ln w="76200" cap="flat" cmpd="sng">
            <a:solidFill>
              <a:srgbClr val="991B3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hu-HU" sz="1600" b="1"/>
              <a:t>Policy work</a:t>
            </a:r>
            <a:endParaRPr sz="1600" b="1"/>
          </a:p>
          <a:p>
            <a:pPr marL="457200" lvl="0" indent="-317500" algn="l" rtl="0">
              <a:spcBef>
                <a:spcPts val="0"/>
              </a:spcBef>
              <a:spcAft>
                <a:spcPts val="0"/>
              </a:spcAft>
              <a:buSzPts val="1400"/>
              <a:buChar char="-"/>
            </a:pPr>
            <a:r>
              <a:rPr lang="hu-HU"/>
              <a:t>research</a:t>
            </a:r>
            <a:endParaRPr/>
          </a:p>
          <a:p>
            <a:pPr marL="457200" lvl="0" indent="-317500" algn="l" rtl="0">
              <a:spcBef>
                <a:spcPts val="0"/>
              </a:spcBef>
              <a:spcAft>
                <a:spcPts val="0"/>
              </a:spcAft>
              <a:buSzPts val="1400"/>
              <a:buChar char="-"/>
            </a:pPr>
            <a:r>
              <a:rPr lang="hu-HU"/>
              <a:t>training for professionals </a:t>
            </a:r>
            <a:endParaRPr/>
          </a:p>
          <a:p>
            <a:pPr marL="457200" lvl="0" indent="-317500" algn="l" rtl="0">
              <a:spcBef>
                <a:spcPts val="0"/>
              </a:spcBef>
              <a:spcAft>
                <a:spcPts val="0"/>
              </a:spcAft>
              <a:buSzPts val="1400"/>
              <a:buChar char="-"/>
            </a:pPr>
            <a:r>
              <a:rPr lang="hu-HU"/>
              <a:t>regular workshops (for ex. about homeless women)</a:t>
            </a:r>
            <a:endParaRPr/>
          </a:p>
          <a:p>
            <a:pPr marL="457200" lvl="0" indent="-317500" algn="l" rtl="0">
              <a:spcBef>
                <a:spcPts val="0"/>
              </a:spcBef>
              <a:spcAft>
                <a:spcPts val="0"/>
              </a:spcAft>
              <a:buSzPts val="1400"/>
              <a:buChar char="-"/>
            </a:pPr>
            <a:r>
              <a:rPr lang="hu-HU"/>
              <a:t>transnational projects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4"/>
          <p:cNvSpPr/>
          <p:nvPr/>
        </p:nvSpPr>
        <p:spPr>
          <a:xfrm>
            <a:off x="1527167" y="495480"/>
            <a:ext cx="1283" cy="408656"/>
          </a:xfrm>
          <a:custGeom>
            <a:avLst/>
            <a:gdLst/>
            <a:ahLst/>
            <a:cxnLst/>
            <a:rect l="l" t="t" r="r" b="b"/>
            <a:pathLst>
              <a:path w="120000" h="120000" extrusionOk="0">
                <a:moveTo>
                  <a:pt x="0" y="119872"/>
                </a:moveTo>
                <a:lnTo>
                  <a:pt x="96000" y="119872"/>
                </a:lnTo>
                <a:lnTo>
                  <a:pt x="96000" y="0"/>
                </a:lnTo>
                <a:lnTo>
                  <a:pt x="0" y="0"/>
                </a:lnTo>
                <a:lnTo>
                  <a:pt x="0" y="119872"/>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39"/>
              <a:buFont typeface="Arial"/>
              <a:buNone/>
            </a:pPr>
            <a:endParaRPr sz="1539" b="0" i="0" u="none" strike="noStrike" cap="none">
              <a:solidFill>
                <a:schemeClr val="dk1"/>
              </a:solidFill>
              <a:latin typeface="Arial"/>
              <a:ea typeface="Arial"/>
              <a:cs typeface="Arial"/>
              <a:sym typeface="Arial"/>
            </a:endParaRPr>
          </a:p>
        </p:txBody>
      </p:sp>
      <p:pic>
        <p:nvPicPr>
          <p:cNvPr id="88" name="Google Shape;88;p4"/>
          <p:cNvPicPr preferRelativeResize="0"/>
          <p:nvPr/>
        </p:nvPicPr>
        <p:blipFill rotWithShape="1">
          <a:blip r:embed="rId3">
            <a:alphaModFix/>
          </a:blip>
          <a:srcRect/>
          <a:stretch/>
        </p:blipFill>
        <p:spPr>
          <a:xfrm>
            <a:off x="7972733" y="132939"/>
            <a:ext cx="829128" cy="957155"/>
          </a:xfrm>
          <a:prstGeom prst="rect">
            <a:avLst/>
          </a:prstGeom>
          <a:noFill/>
          <a:ln>
            <a:noFill/>
          </a:ln>
        </p:spPr>
      </p:pic>
      <p:sp>
        <p:nvSpPr>
          <p:cNvPr id="89" name="Google Shape;89;p4"/>
          <p:cNvSpPr txBox="1"/>
          <p:nvPr/>
        </p:nvSpPr>
        <p:spPr>
          <a:xfrm>
            <a:off x="425723" y="513961"/>
            <a:ext cx="8520600" cy="1180314"/>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000000"/>
              </a:buClr>
              <a:buSzPts val="2800"/>
              <a:buFont typeface="Arial"/>
              <a:buNone/>
            </a:pPr>
            <a:r>
              <a:rPr lang="hu-HU" sz="2800">
                <a:solidFill>
                  <a:srgbClr val="002060"/>
                </a:solidFill>
                <a:latin typeface="Roboto"/>
                <a:ea typeface="Roboto"/>
                <a:cs typeface="Roboto"/>
                <a:sym typeface="Roboto"/>
              </a:rPr>
              <a:t>Research - Needs Assessment (N=305)</a:t>
            </a:r>
            <a:endParaRPr sz="2800" b="0" i="0" u="none" strike="noStrike" cap="none">
              <a:solidFill>
                <a:srgbClr val="002060"/>
              </a:solidFill>
              <a:latin typeface="Roboto"/>
              <a:ea typeface="Roboto"/>
              <a:cs typeface="Roboto"/>
              <a:sym typeface="Roboto"/>
            </a:endParaRPr>
          </a:p>
        </p:txBody>
      </p:sp>
      <p:pic>
        <p:nvPicPr>
          <p:cNvPr id="90" name="Google Shape;90;p4"/>
          <p:cNvPicPr preferRelativeResize="0"/>
          <p:nvPr/>
        </p:nvPicPr>
        <p:blipFill rotWithShape="1">
          <a:blip r:embed="rId4">
            <a:alphaModFix/>
          </a:blip>
          <a:srcRect/>
          <a:stretch/>
        </p:blipFill>
        <p:spPr>
          <a:xfrm>
            <a:off x="7382103" y="5400930"/>
            <a:ext cx="1761897" cy="1457070"/>
          </a:xfrm>
          <a:prstGeom prst="rect">
            <a:avLst/>
          </a:prstGeom>
          <a:noFill/>
          <a:ln>
            <a:noFill/>
          </a:ln>
        </p:spPr>
      </p:pic>
      <p:sp>
        <p:nvSpPr>
          <p:cNvPr id="91" name="Google Shape;91;p4"/>
          <p:cNvSpPr txBox="1"/>
          <p:nvPr/>
        </p:nvSpPr>
        <p:spPr>
          <a:xfrm>
            <a:off x="-82950" y="2230225"/>
            <a:ext cx="9309900" cy="31707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200"/>
              </a:spcBef>
              <a:spcAft>
                <a:spcPts val="0"/>
              </a:spcAft>
              <a:buNone/>
            </a:pPr>
            <a:r>
              <a:rPr lang="hu-HU" sz="2200">
                <a:solidFill>
                  <a:srgbClr val="99CB38"/>
                </a:solidFill>
              </a:rPr>
              <a:t> </a:t>
            </a:r>
            <a:r>
              <a:rPr lang="hu-HU" sz="2200">
                <a:solidFill>
                  <a:schemeClr val="dk1"/>
                </a:solidFill>
              </a:rPr>
              <a:t>Only 32% have seen a gynecologist in the past two years</a:t>
            </a:r>
            <a:endParaRPr sz="2200">
              <a:solidFill>
                <a:schemeClr val="dk1"/>
              </a:solidFill>
            </a:endParaRPr>
          </a:p>
          <a:p>
            <a:pPr marL="0" lvl="0" indent="0" algn="l" rtl="0">
              <a:lnSpc>
                <a:spcPct val="90000"/>
              </a:lnSpc>
              <a:spcBef>
                <a:spcPts val="1200"/>
              </a:spcBef>
              <a:spcAft>
                <a:spcPts val="0"/>
              </a:spcAft>
              <a:buNone/>
            </a:pPr>
            <a:r>
              <a:rPr lang="hu-HU" sz="2200">
                <a:solidFill>
                  <a:srgbClr val="99CB38"/>
                </a:solidFill>
              </a:rPr>
              <a:t> </a:t>
            </a:r>
            <a:r>
              <a:rPr lang="hu-HU" sz="2200">
                <a:solidFill>
                  <a:schemeClr val="dk1"/>
                </a:solidFill>
              </a:rPr>
              <a:t>Only 18% have been to breast checkup</a:t>
            </a:r>
            <a:endParaRPr sz="2200">
              <a:solidFill>
                <a:schemeClr val="dk1"/>
              </a:solidFill>
            </a:endParaRPr>
          </a:p>
          <a:p>
            <a:pPr marL="0" lvl="0" indent="0" algn="l" rtl="0">
              <a:lnSpc>
                <a:spcPct val="90000"/>
              </a:lnSpc>
              <a:spcBef>
                <a:spcPts val="1200"/>
              </a:spcBef>
              <a:spcAft>
                <a:spcPts val="0"/>
              </a:spcAft>
              <a:buNone/>
            </a:pPr>
            <a:r>
              <a:rPr lang="hu-HU" sz="2200">
                <a:solidFill>
                  <a:srgbClr val="99CB38"/>
                </a:solidFill>
              </a:rPr>
              <a:t> </a:t>
            </a:r>
            <a:r>
              <a:rPr lang="hu-HU" sz="2200">
                <a:solidFill>
                  <a:schemeClr val="dk1"/>
                </a:solidFill>
              </a:rPr>
              <a:t>Women over 45 are less likely to go to checkups…</a:t>
            </a:r>
            <a:endParaRPr sz="2200">
              <a:solidFill>
                <a:schemeClr val="dk1"/>
              </a:solidFill>
            </a:endParaRPr>
          </a:p>
          <a:p>
            <a:pPr marL="0" lvl="0" indent="0" algn="l" rtl="0">
              <a:lnSpc>
                <a:spcPct val="90000"/>
              </a:lnSpc>
              <a:spcBef>
                <a:spcPts val="1200"/>
              </a:spcBef>
              <a:spcAft>
                <a:spcPts val="0"/>
              </a:spcAft>
              <a:buNone/>
            </a:pPr>
            <a:r>
              <a:rPr lang="hu-HU" sz="2200">
                <a:solidFill>
                  <a:srgbClr val="99CB38"/>
                </a:solidFill>
              </a:rPr>
              <a:t> </a:t>
            </a:r>
            <a:r>
              <a:rPr lang="hu-HU" sz="2200">
                <a:solidFill>
                  <a:schemeClr val="dk1"/>
                </a:solidFill>
              </a:rPr>
              <a:t>37% have had health problems that they had not been to a doctor about in the past two years</a:t>
            </a:r>
            <a:endParaRPr sz="2200">
              <a:solidFill>
                <a:schemeClr val="dk1"/>
              </a:solidFill>
            </a:endParaRPr>
          </a:p>
          <a:p>
            <a:pPr marL="0" lvl="0" indent="0" algn="l" rtl="0">
              <a:lnSpc>
                <a:spcPct val="90000"/>
              </a:lnSpc>
              <a:spcBef>
                <a:spcPts val="1200"/>
              </a:spcBef>
              <a:spcAft>
                <a:spcPts val="200"/>
              </a:spcAft>
              <a:buNone/>
            </a:pPr>
            <a:r>
              <a:rPr lang="hu-HU" sz="2200">
                <a:solidFill>
                  <a:srgbClr val="99CB38"/>
                </a:solidFill>
              </a:rPr>
              <a:t> </a:t>
            </a:r>
            <a:r>
              <a:rPr lang="hu-HU" sz="2200">
                <a:solidFill>
                  <a:schemeClr val="dk1"/>
                </a:solidFill>
              </a:rPr>
              <a:t>36 women have been pregnant since homeless, 20 have had abortions, 19 miscarriage (highest numbers in night shelters)</a:t>
            </a:r>
            <a:endParaRPr sz="2200">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g24c00c8e9a2_0_20"/>
          <p:cNvSpPr/>
          <p:nvPr/>
        </p:nvSpPr>
        <p:spPr>
          <a:xfrm>
            <a:off x="1527167" y="495480"/>
            <a:ext cx="1200" cy="408600"/>
          </a:xfrm>
          <a:custGeom>
            <a:avLst/>
            <a:gdLst/>
            <a:ahLst/>
            <a:cxnLst/>
            <a:rect l="l" t="t" r="r" b="b"/>
            <a:pathLst>
              <a:path w="120000" h="120000" extrusionOk="0">
                <a:moveTo>
                  <a:pt x="0" y="119872"/>
                </a:moveTo>
                <a:lnTo>
                  <a:pt x="96000" y="119872"/>
                </a:lnTo>
                <a:lnTo>
                  <a:pt x="96000" y="0"/>
                </a:lnTo>
                <a:lnTo>
                  <a:pt x="0" y="0"/>
                </a:lnTo>
                <a:lnTo>
                  <a:pt x="0" y="119872"/>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39"/>
              <a:buFont typeface="Arial"/>
              <a:buNone/>
            </a:pPr>
            <a:endParaRPr sz="1539" b="0" i="0" u="none" strike="noStrike" cap="none">
              <a:solidFill>
                <a:schemeClr val="dk1"/>
              </a:solidFill>
              <a:latin typeface="Arial"/>
              <a:ea typeface="Arial"/>
              <a:cs typeface="Arial"/>
              <a:sym typeface="Arial"/>
            </a:endParaRPr>
          </a:p>
        </p:txBody>
      </p:sp>
      <p:pic>
        <p:nvPicPr>
          <p:cNvPr id="97" name="Google Shape;97;g24c00c8e9a2_0_20"/>
          <p:cNvPicPr preferRelativeResize="0"/>
          <p:nvPr/>
        </p:nvPicPr>
        <p:blipFill rotWithShape="1">
          <a:blip r:embed="rId3">
            <a:alphaModFix/>
          </a:blip>
          <a:srcRect/>
          <a:stretch/>
        </p:blipFill>
        <p:spPr>
          <a:xfrm>
            <a:off x="7972733" y="132939"/>
            <a:ext cx="829128" cy="957155"/>
          </a:xfrm>
          <a:prstGeom prst="rect">
            <a:avLst/>
          </a:prstGeom>
          <a:noFill/>
          <a:ln>
            <a:noFill/>
          </a:ln>
        </p:spPr>
      </p:pic>
      <p:sp>
        <p:nvSpPr>
          <p:cNvPr id="98" name="Google Shape;98;g24c00c8e9a2_0_20"/>
          <p:cNvSpPr txBox="1"/>
          <p:nvPr/>
        </p:nvSpPr>
        <p:spPr>
          <a:xfrm>
            <a:off x="425723" y="513961"/>
            <a:ext cx="8520600" cy="11802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2060"/>
              </a:solidFill>
              <a:latin typeface="Roboto"/>
              <a:ea typeface="Roboto"/>
              <a:cs typeface="Roboto"/>
              <a:sym typeface="Roboto"/>
            </a:endParaRPr>
          </a:p>
        </p:txBody>
      </p:sp>
      <p:pic>
        <p:nvPicPr>
          <p:cNvPr id="99" name="Google Shape;99;g24c00c8e9a2_0_20"/>
          <p:cNvPicPr preferRelativeResize="0"/>
          <p:nvPr/>
        </p:nvPicPr>
        <p:blipFill rotWithShape="1">
          <a:blip r:embed="rId4">
            <a:alphaModFix/>
          </a:blip>
          <a:srcRect/>
          <a:stretch/>
        </p:blipFill>
        <p:spPr>
          <a:xfrm>
            <a:off x="7382103" y="5400930"/>
            <a:ext cx="1761897" cy="1457070"/>
          </a:xfrm>
          <a:prstGeom prst="rect">
            <a:avLst/>
          </a:prstGeom>
          <a:noFill/>
          <a:ln>
            <a:noFill/>
          </a:ln>
        </p:spPr>
      </p:pic>
      <p:sp>
        <p:nvSpPr>
          <p:cNvPr id="100" name="Google Shape;100;g24c00c8e9a2_0_20"/>
          <p:cNvSpPr txBox="1"/>
          <p:nvPr/>
        </p:nvSpPr>
        <p:spPr>
          <a:xfrm>
            <a:off x="0" y="1028700"/>
            <a:ext cx="6452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hu-HU"/>
              <a:t>https://www.youtube.com/watch?v=Xp060d2_6G4</a:t>
            </a:r>
            <a:endParaRPr/>
          </a:p>
        </p:txBody>
      </p:sp>
      <p:pic>
        <p:nvPicPr>
          <p:cNvPr id="101" name="Google Shape;101;g24c00c8e9a2_0_20"/>
          <p:cNvPicPr preferRelativeResize="0"/>
          <p:nvPr/>
        </p:nvPicPr>
        <p:blipFill>
          <a:blip r:embed="rId5">
            <a:alphaModFix/>
          </a:blip>
          <a:stretch>
            <a:fillRect/>
          </a:stretch>
        </p:blipFill>
        <p:spPr>
          <a:xfrm>
            <a:off x="152400" y="1846561"/>
            <a:ext cx="7077302" cy="398098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g24bf6d4a14a_0_24"/>
          <p:cNvPicPr preferRelativeResize="0"/>
          <p:nvPr/>
        </p:nvPicPr>
        <p:blipFill rotWithShape="1">
          <a:blip r:embed="rId3">
            <a:alphaModFix/>
          </a:blip>
          <a:srcRect/>
          <a:stretch/>
        </p:blipFill>
        <p:spPr>
          <a:xfrm>
            <a:off x="7382103" y="5400930"/>
            <a:ext cx="1761897" cy="1457070"/>
          </a:xfrm>
          <a:prstGeom prst="rect">
            <a:avLst/>
          </a:prstGeom>
          <a:noFill/>
          <a:ln>
            <a:noFill/>
          </a:ln>
        </p:spPr>
      </p:pic>
      <p:sp>
        <p:nvSpPr>
          <p:cNvPr id="107" name="Google Shape;107;g24bf6d4a14a_0_24"/>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00000"/>
              <a:buNone/>
            </a:pPr>
            <a:r>
              <a:rPr lang="hu-HU">
                <a:solidFill>
                  <a:srgbClr val="002060"/>
                </a:solidFill>
                <a:latin typeface="Roboto"/>
                <a:ea typeface="Roboto"/>
                <a:cs typeface="Roboto"/>
                <a:sym typeface="Roboto"/>
              </a:rPr>
              <a:t>Programs aimed at developing support for </a:t>
            </a:r>
            <a:endParaRPr>
              <a:solidFill>
                <a:srgbClr val="002060"/>
              </a:solidFill>
              <a:latin typeface="Roboto"/>
              <a:ea typeface="Roboto"/>
              <a:cs typeface="Roboto"/>
              <a:sym typeface="Roboto"/>
            </a:endParaRPr>
          </a:p>
          <a:p>
            <a:pPr marL="0" lvl="0" indent="0" algn="ctr" rtl="0">
              <a:lnSpc>
                <a:spcPct val="100000"/>
              </a:lnSpc>
              <a:spcBef>
                <a:spcPts val="0"/>
              </a:spcBef>
              <a:spcAft>
                <a:spcPts val="0"/>
              </a:spcAft>
              <a:buSzPct val="100000"/>
              <a:buNone/>
            </a:pPr>
            <a:r>
              <a:rPr lang="hu-HU">
                <a:solidFill>
                  <a:srgbClr val="002060"/>
                </a:solidFill>
                <a:latin typeface="Roboto"/>
                <a:ea typeface="Roboto"/>
                <a:cs typeface="Roboto"/>
                <a:sym typeface="Roboto"/>
              </a:rPr>
              <a:t>homeless women at BMSZKI</a:t>
            </a:r>
            <a:endParaRPr>
              <a:solidFill>
                <a:srgbClr val="002060"/>
              </a:solidFill>
              <a:latin typeface="Roboto"/>
              <a:ea typeface="Roboto"/>
              <a:cs typeface="Roboto"/>
              <a:sym typeface="Roboto"/>
            </a:endParaRPr>
          </a:p>
        </p:txBody>
      </p:sp>
      <p:pic>
        <p:nvPicPr>
          <p:cNvPr id="108" name="Google Shape;108;g24bf6d4a14a_0_24"/>
          <p:cNvPicPr preferRelativeResize="0"/>
          <p:nvPr/>
        </p:nvPicPr>
        <p:blipFill rotWithShape="1">
          <a:blip r:embed="rId4">
            <a:alphaModFix/>
          </a:blip>
          <a:srcRect/>
          <a:stretch/>
        </p:blipFill>
        <p:spPr>
          <a:xfrm>
            <a:off x="8111539" y="266251"/>
            <a:ext cx="865707" cy="999831"/>
          </a:xfrm>
          <a:prstGeom prst="rect">
            <a:avLst/>
          </a:prstGeom>
          <a:noFill/>
          <a:ln>
            <a:noFill/>
          </a:ln>
        </p:spPr>
      </p:pic>
      <p:sp>
        <p:nvSpPr>
          <p:cNvPr id="109" name="Google Shape;109;g24bf6d4a14a_0_24"/>
          <p:cNvSpPr txBox="1"/>
          <p:nvPr/>
        </p:nvSpPr>
        <p:spPr>
          <a:xfrm>
            <a:off x="5419493" y="2152186"/>
            <a:ext cx="37245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g24bf6d4a14a_0_24"/>
          <p:cNvSpPr txBox="1"/>
          <p:nvPr/>
        </p:nvSpPr>
        <p:spPr>
          <a:xfrm>
            <a:off x="4204011" y="4627756"/>
            <a:ext cx="2486700" cy="307800"/>
          </a:xfrm>
          <a:prstGeom prst="rect">
            <a:avLst/>
          </a:prstGeom>
          <a:noFill/>
          <a:ln>
            <a:noFill/>
          </a:ln>
        </p:spPr>
        <p:txBody>
          <a:bodyPr spcFirstLastPara="1" wrap="square" lIns="91425" tIns="45700" rIns="91425" bIns="45700" anchor="t" anchorCtr="0">
            <a:spAutoFit/>
          </a:bodyPr>
          <a:lstStyle/>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g24bf6d4a14a_0_24"/>
          <p:cNvSpPr txBox="1"/>
          <p:nvPr/>
        </p:nvSpPr>
        <p:spPr>
          <a:xfrm>
            <a:off x="6333893" y="4843199"/>
            <a:ext cx="2643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g24bf6d4a14a_0_24"/>
          <p:cNvSpPr txBox="1"/>
          <p:nvPr/>
        </p:nvSpPr>
        <p:spPr>
          <a:xfrm>
            <a:off x="480775" y="1721750"/>
            <a:ext cx="8164200" cy="789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2200">
              <a:solidFill>
                <a:schemeClr val="dk1"/>
              </a:solidFill>
            </a:endParaRPr>
          </a:p>
          <a:p>
            <a:pPr marL="0" lvl="0" indent="0" algn="l" rtl="0">
              <a:spcBef>
                <a:spcPts val="0"/>
              </a:spcBef>
              <a:spcAft>
                <a:spcPts val="0"/>
              </a:spcAft>
              <a:buNone/>
            </a:pPr>
            <a:endParaRPr/>
          </a:p>
        </p:txBody>
      </p:sp>
      <p:sp>
        <p:nvSpPr>
          <p:cNvPr id="113" name="Google Shape;113;g24bf6d4a14a_0_24"/>
          <p:cNvSpPr txBox="1"/>
          <p:nvPr/>
        </p:nvSpPr>
        <p:spPr>
          <a:xfrm>
            <a:off x="490800" y="1721750"/>
            <a:ext cx="8162400" cy="4377600"/>
          </a:xfrm>
          <a:prstGeom prst="rect">
            <a:avLst/>
          </a:prstGeom>
          <a:noFill/>
          <a:ln>
            <a:noFill/>
          </a:ln>
        </p:spPr>
        <p:txBody>
          <a:bodyPr spcFirstLastPara="1" wrap="square" lIns="91425" tIns="91425" rIns="91425" bIns="91425" anchor="t" anchorCtr="0">
            <a:spAutoFit/>
          </a:bodyPr>
          <a:lstStyle/>
          <a:p>
            <a:pPr marL="114300" lvl="0" indent="0" algn="l" rtl="0">
              <a:lnSpc>
                <a:spcPct val="115000"/>
              </a:lnSpc>
              <a:spcBef>
                <a:spcPts val="0"/>
              </a:spcBef>
              <a:spcAft>
                <a:spcPts val="0"/>
              </a:spcAft>
              <a:buClr>
                <a:schemeClr val="dk1"/>
              </a:buClr>
              <a:buSzPts val="1100"/>
              <a:buFont typeface="Arial"/>
              <a:buNone/>
            </a:pPr>
            <a:r>
              <a:rPr lang="hu-HU" sz="2400" b="1">
                <a:solidFill>
                  <a:schemeClr val="dk1"/>
                </a:solidFill>
              </a:rPr>
              <a:t>Erasmus+ Women and Homelessness project:</a:t>
            </a:r>
            <a:endParaRPr sz="2400" b="1">
              <a:solidFill>
                <a:schemeClr val="dk1"/>
              </a:solidFill>
            </a:endParaRPr>
          </a:p>
          <a:p>
            <a:pPr marL="114300" lvl="0" indent="0" algn="l" rtl="0">
              <a:lnSpc>
                <a:spcPct val="115000"/>
              </a:lnSpc>
              <a:spcBef>
                <a:spcPts val="0"/>
              </a:spcBef>
              <a:spcAft>
                <a:spcPts val="0"/>
              </a:spcAft>
              <a:buClr>
                <a:schemeClr val="dk1"/>
              </a:buClr>
              <a:buSzPts val="1100"/>
              <a:buFont typeface="Arial"/>
              <a:buNone/>
            </a:pPr>
            <a:r>
              <a:rPr lang="hu-HU" sz="2400">
                <a:solidFill>
                  <a:schemeClr val="dk2"/>
                </a:solidFill>
              </a:rPr>
              <a:t>It was an international strategic partnership program to exchange good practice and expertise about their work with homeless women. Themes involved:</a:t>
            </a:r>
            <a:endParaRPr sz="2400">
              <a:solidFill>
                <a:schemeClr val="dk2"/>
              </a:solidFill>
            </a:endParaRPr>
          </a:p>
          <a:p>
            <a:pPr marL="0" lvl="0" indent="0" algn="l" rtl="0">
              <a:lnSpc>
                <a:spcPct val="115000"/>
              </a:lnSpc>
              <a:spcBef>
                <a:spcPts val="0"/>
              </a:spcBef>
              <a:spcAft>
                <a:spcPts val="0"/>
              </a:spcAft>
              <a:buClr>
                <a:schemeClr val="dk1"/>
              </a:buClr>
              <a:buSzPts val="1100"/>
              <a:buFont typeface="Arial"/>
              <a:buNone/>
            </a:pPr>
            <a:r>
              <a:rPr lang="hu-HU" sz="1800">
                <a:solidFill>
                  <a:schemeClr val="dk2"/>
                </a:solidFill>
              </a:rPr>
              <a:t>●</a:t>
            </a:r>
            <a:r>
              <a:rPr lang="hu-HU" sz="2400">
                <a:solidFill>
                  <a:schemeClr val="dk1"/>
                </a:solidFill>
              </a:rPr>
              <a:t>Homeless women and children</a:t>
            </a:r>
            <a:endParaRPr sz="24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hu-HU" sz="1800">
                <a:solidFill>
                  <a:schemeClr val="dk2"/>
                </a:solidFill>
              </a:rPr>
              <a:t>●</a:t>
            </a:r>
            <a:r>
              <a:rPr lang="hu-HU" sz="2400">
                <a:solidFill>
                  <a:schemeClr val="dk1"/>
                </a:solidFill>
              </a:rPr>
              <a:t>Emotional and physical safety</a:t>
            </a:r>
            <a:endParaRPr sz="24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hu-HU" sz="1800">
                <a:solidFill>
                  <a:schemeClr val="dk2"/>
                </a:solidFill>
              </a:rPr>
              <a:t>●</a:t>
            </a:r>
            <a:r>
              <a:rPr lang="hu-HU" sz="2400">
                <a:solidFill>
                  <a:schemeClr val="dk1"/>
                </a:solidFill>
              </a:rPr>
              <a:t>Relationships, working with women who are in intimate relationships</a:t>
            </a:r>
            <a:endParaRPr sz="24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hu-HU" sz="1800">
                <a:solidFill>
                  <a:schemeClr val="dk2"/>
                </a:solidFill>
              </a:rPr>
              <a:t>●</a:t>
            </a:r>
            <a:r>
              <a:rPr lang="hu-HU" sz="2400">
                <a:solidFill>
                  <a:schemeClr val="dk1"/>
                </a:solidFill>
              </a:rPr>
              <a:t>Participation</a:t>
            </a:r>
            <a:endParaRPr sz="24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hu-HU" sz="1800">
                <a:solidFill>
                  <a:schemeClr val="dk2"/>
                </a:solidFill>
              </a:rPr>
              <a:t>●</a:t>
            </a:r>
            <a:r>
              <a:rPr lang="hu-HU" sz="2400" u="sng">
                <a:solidFill>
                  <a:schemeClr val="dk1"/>
                </a:solidFill>
              </a:rPr>
              <a:t>Women’s health issues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g24c00c8e9a2_0_0"/>
          <p:cNvPicPr preferRelativeResize="0"/>
          <p:nvPr/>
        </p:nvPicPr>
        <p:blipFill rotWithShape="1">
          <a:blip r:embed="rId3">
            <a:alphaModFix/>
          </a:blip>
          <a:srcRect/>
          <a:stretch/>
        </p:blipFill>
        <p:spPr>
          <a:xfrm>
            <a:off x="7382103" y="5400930"/>
            <a:ext cx="1761897" cy="1457070"/>
          </a:xfrm>
          <a:prstGeom prst="rect">
            <a:avLst/>
          </a:prstGeom>
          <a:noFill/>
          <a:ln>
            <a:noFill/>
          </a:ln>
        </p:spPr>
      </p:pic>
      <p:sp>
        <p:nvSpPr>
          <p:cNvPr id="119" name="Google Shape;119;g24c00c8e9a2_0_0"/>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hu-HU">
                <a:solidFill>
                  <a:srgbClr val="002060"/>
                </a:solidFill>
                <a:latin typeface="Roboto"/>
                <a:ea typeface="Roboto"/>
                <a:cs typeface="Roboto"/>
                <a:sym typeface="Roboto"/>
              </a:rPr>
              <a:t>https://bmszki.hu/en/erasmus2</a:t>
            </a:r>
            <a:endParaRPr>
              <a:solidFill>
                <a:srgbClr val="002060"/>
              </a:solidFill>
              <a:latin typeface="Roboto"/>
              <a:ea typeface="Roboto"/>
              <a:cs typeface="Roboto"/>
              <a:sym typeface="Roboto"/>
            </a:endParaRPr>
          </a:p>
        </p:txBody>
      </p:sp>
      <p:pic>
        <p:nvPicPr>
          <p:cNvPr id="120" name="Google Shape;120;g24c00c8e9a2_0_0"/>
          <p:cNvPicPr preferRelativeResize="0"/>
          <p:nvPr/>
        </p:nvPicPr>
        <p:blipFill rotWithShape="1">
          <a:blip r:embed="rId4">
            <a:alphaModFix/>
          </a:blip>
          <a:srcRect/>
          <a:stretch/>
        </p:blipFill>
        <p:spPr>
          <a:xfrm>
            <a:off x="8111539" y="266251"/>
            <a:ext cx="865707" cy="999831"/>
          </a:xfrm>
          <a:prstGeom prst="rect">
            <a:avLst/>
          </a:prstGeom>
          <a:noFill/>
          <a:ln>
            <a:noFill/>
          </a:ln>
        </p:spPr>
      </p:pic>
      <p:sp>
        <p:nvSpPr>
          <p:cNvPr id="121" name="Google Shape;121;g24c00c8e9a2_0_0"/>
          <p:cNvSpPr txBox="1"/>
          <p:nvPr/>
        </p:nvSpPr>
        <p:spPr>
          <a:xfrm>
            <a:off x="5419493" y="2152186"/>
            <a:ext cx="37245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g24c00c8e9a2_0_0"/>
          <p:cNvSpPr txBox="1"/>
          <p:nvPr/>
        </p:nvSpPr>
        <p:spPr>
          <a:xfrm>
            <a:off x="4204011" y="4627756"/>
            <a:ext cx="2486700" cy="307800"/>
          </a:xfrm>
          <a:prstGeom prst="rect">
            <a:avLst/>
          </a:prstGeom>
          <a:noFill/>
          <a:ln>
            <a:noFill/>
          </a:ln>
        </p:spPr>
        <p:txBody>
          <a:bodyPr spcFirstLastPara="1" wrap="square" lIns="91425" tIns="45700" rIns="91425" bIns="45700" anchor="t" anchorCtr="0">
            <a:spAutoFit/>
          </a:bodyPr>
          <a:lstStyle/>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 name="Google Shape;123;g24c00c8e9a2_0_0"/>
          <p:cNvSpPr txBox="1"/>
          <p:nvPr/>
        </p:nvSpPr>
        <p:spPr>
          <a:xfrm>
            <a:off x="6333893" y="4843199"/>
            <a:ext cx="2643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 name="Google Shape;124;g24c00c8e9a2_0_0"/>
          <p:cNvSpPr txBox="1"/>
          <p:nvPr/>
        </p:nvSpPr>
        <p:spPr>
          <a:xfrm>
            <a:off x="480775" y="1721750"/>
            <a:ext cx="8164200" cy="789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2200">
              <a:solidFill>
                <a:schemeClr val="dk1"/>
              </a:solidFill>
            </a:endParaRPr>
          </a:p>
          <a:p>
            <a:pPr marL="0" lvl="0" indent="0" algn="l" rtl="0">
              <a:spcBef>
                <a:spcPts val="0"/>
              </a:spcBef>
              <a:spcAft>
                <a:spcPts val="0"/>
              </a:spcAft>
              <a:buNone/>
            </a:pPr>
            <a:endParaRPr/>
          </a:p>
        </p:txBody>
      </p:sp>
      <p:sp>
        <p:nvSpPr>
          <p:cNvPr id="125" name="Google Shape;125;g24c00c8e9a2_0_0"/>
          <p:cNvSpPr txBox="1"/>
          <p:nvPr/>
        </p:nvSpPr>
        <p:spPr>
          <a:xfrm>
            <a:off x="490800" y="1721750"/>
            <a:ext cx="81624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endParaRPr/>
          </a:p>
        </p:txBody>
      </p:sp>
      <p:pic>
        <p:nvPicPr>
          <p:cNvPr id="126" name="Google Shape;126;g24c00c8e9a2_0_0"/>
          <p:cNvPicPr preferRelativeResize="0"/>
          <p:nvPr/>
        </p:nvPicPr>
        <p:blipFill>
          <a:blip r:embed="rId5">
            <a:alphaModFix/>
          </a:blip>
          <a:stretch>
            <a:fillRect/>
          </a:stretch>
        </p:blipFill>
        <p:spPr>
          <a:xfrm>
            <a:off x="195675" y="1934693"/>
            <a:ext cx="7579915" cy="42636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g24bf6d4a14a_0_35"/>
          <p:cNvPicPr preferRelativeResize="0"/>
          <p:nvPr/>
        </p:nvPicPr>
        <p:blipFill rotWithShape="1">
          <a:blip r:embed="rId3">
            <a:alphaModFix/>
          </a:blip>
          <a:srcRect/>
          <a:stretch/>
        </p:blipFill>
        <p:spPr>
          <a:xfrm>
            <a:off x="8377450" y="203875"/>
            <a:ext cx="766550" cy="885300"/>
          </a:xfrm>
          <a:prstGeom prst="rect">
            <a:avLst/>
          </a:prstGeom>
          <a:noFill/>
          <a:ln>
            <a:noFill/>
          </a:ln>
        </p:spPr>
      </p:pic>
      <p:pic>
        <p:nvPicPr>
          <p:cNvPr id="132" name="Google Shape;132;g24bf6d4a14a_0_35"/>
          <p:cNvPicPr preferRelativeResize="0"/>
          <p:nvPr/>
        </p:nvPicPr>
        <p:blipFill rotWithShape="1">
          <a:blip r:embed="rId4">
            <a:alphaModFix/>
          </a:blip>
          <a:srcRect/>
          <a:stretch/>
        </p:blipFill>
        <p:spPr>
          <a:xfrm>
            <a:off x="7382103" y="5400930"/>
            <a:ext cx="1761897" cy="1457070"/>
          </a:xfrm>
          <a:prstGeom prst="rect">
            <a:avLst/>
          </a:prstGeom>
          <a:noFill/>
          <a:ln>
            <a:noFill/>
          </a:ln>
        </p:spPr>
      </p:pic>
      <p:sp>
        <p:nvSpPr>
          <p:cNvPr id="133" name="Google Shape;133;g24bf6d4a14a_0_35"/>
          <p:cNvSpPr txBox="1">
            <a:spLocks noGrp="1"/>
          </p:cNvSpPr>
          <p:nvPr>
            <p:ph type="title"/>
          </p:nvPr>
        </p:nvSpPr>
        <p:spPr>
          <a:xfrm>
            <a:off x="311700" y="264767"/>
            <a:ext cx="8520600" cy="7635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00000"/>
              <a:buNone/>
            </a:pPr>
            <a:r>
              <a:rPr lang="hu-HU">
                <a:solidFill>
                  <a:srgbClr val="002060"/>
                </a:solidFill>
                <a:latin typeface="Roboto"/>
                <a:ea typeface="Roboto"/>
                <a:cs typeface="Roboto"/>
                <a:sym typeface="Roboto"/>
              </a:rPr>
              <a:t>The rationale for Trauma-conscious Gynaecological service for homeless women</a:t>
            </a:r>
            <a:endParaRPr>
              <a:solidFill>
                <a:srgbClr val="002060"/>
              </a:solidFill>
              <a:latin typeface="Roboto"/>
              <a:ea typeface="Roboto"/>
              <a:cs typeface="Roboto"/>
              <a:sym typeface="Roboto"/>
            </a:endParaRPr>
          </a:p>
        </p:txBody>
      </p:sp>
      <p:sp>
        <p:nvSpPr>
          <p:cNvPr id="134" name="Google Shape;134;g24bf6d4a14a_0_35"/>
          <p:cNvSpPr txBox="1"/>
          <p:nvPr/>
        </p:nvSpPr>
        <p:spPr>
          <a:xfrm>
            <a:off x="5419493" y="2152186"/>
            <a:ext cx="37245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g24bf6d4a14a_0_35"/>
          <p:cNvSpPr txBox="1"/>
          <p:nvPr/>
        </p:nvSpPr>
        <p:spPr>
          <a:xfrm>
            <a:off x="4204011" y="4627756"/>
            <a:ext cx="2486700" cy="307800"/>
          </a:xfrm>
          <a:prstGeom prst="rect">
            <a:avLst/>
          </a:prstGeom>
          <a:noFill/>
          <a:ln>
            <a:noFill/>
          </a:ln>
        </p:spPr>
        <p:txBody>
          <a:bodyPr spcFirstLastPara="1" wrap="square" lIns="91425" tIns="45700" rIns="91425" bIns="45700" anchor="t" anchorCtr="0">
            <a:spAutoFit/>
          </a:bodyPr>
          <a:lstStyle/>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g24bf6d4a14a_0_35"/>
          <p:cNvSpPr txBox="1"/>
          <p:nvPr/>
        </p:nvSpPr>
        <p:spPr>
          <a:xfrm>
            <a:off x="6333893" y="4843199"/>
            <a:ext cx="2643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7" name="Google Shape;137;g24bf6d4a14a_0_35"/>
          <p:cNvPicPr preferRelativeResize="0"/>
          <p:nvPr/>
        </p:nvPicPr>
        <p:blipFill>
          <a:blip r:embed="rId5">
            <a:alphaModFix/>
          </a:blip>
          <a:stretch>
            <a:fillRect/>
          </a:stretch>
        </p:blipFill>
        <p:spPr>
          <a:xfrm>
            <a:off x="5270500" y="4445625"/>
            <a:ext cx="3873500" cy="2412375"/>
          </a:xfrm>
          <a:prstGeom prst="rect">
            <a:avLst/>
          </a:prstGeom>
          <a:noFill/>
          <a:ln>
            <a:noFill/>
          </a:ln>
        </p:spPr>
      </p:pic>
      <p:sp>
        <p:nvSpPr>
          <p:cNvPr id="138" name="Google Shape;138;g24bf6d4a14a_0_35"/>
          <p:cNvSpPr txBox="1"/>
          <p:nvPr/>
        </p:nvSpPr>
        <p:spPr>
          <a:xfrm>
            <a:off x="458150" y="1204600"/>
            <a:ext cx="8053500" cy="3167700"/>
          </a:xfrm>
          <a:prstGeom prst="rect">
            <a:avLst/>
          </a:prstGeom>
          <a:noFill/>
          <a:ln>
            <a:noFill/>
          </a:ln>
        </p:spPr>
        <p:txBody>
          <a:bodyPr spcFirstLastPara="1" wrap="square" lIns="91425" tIns="91425" rIns="91425" bIns="91425" anchor="t" anchorCtr="0">
            <a:spAutoFit/>
          </a:bodyPr>
          <a:lstStyle/>
          <a:p>
            <a:pPr marL="457200" lvl="0" indent="-317500" algn="l" rtl="0">
              <a:lnSpc>
                <a:spcPct val="115000"/>
              </a:lnSpc>
              <a:spcBef>
                <a:spcPts val="600"/>
              </a:spcBef>
              <a:spcAft>
                <a:spcPts val="0"/>
              </a:spcAft>
              <a:buSzPts val="1400"/>
              <a:buChar char="●"/>
            </a:pPr>
            <a:r>
              <a:rPr lang="hu-HU" sz="1900">
                <a:solidFill>
                  <a:schemeClr val="dk1"/>
                </a:solidFill>
              </a:rPr>
              <a:t>According to the results of our women needs assessment survey, 2 from 3 women have not been in gynaecological examination or breast checkup in</a:t>
            </a:r>
            <a:r>
              <a:rPr lang="hu-HU">
                <a:solidFill>
                  <a:schemeClr val="dk2"/>
                </a:solidFill>
              </a:rPr>
              <a:t> </a:t>
            </a:r>
            <a:r>
              <a:rPr lang="hu-HU" sz="1900">
                <a:solidFill>
                  <a:schemeClr val="dk1"/>
                </a:solidFill>
              </a:rPr>
              <a:t>at least two years.</a:t>
            </a:r>
            <a:endParaRPr sz="1900">
              <a:solidFill>
                <a:schemeClr val="dk1"/>
              </a:solidFill>
            </a:endParaRPr>
          </a:p>
          <a:p>
            <a:pPr marL="457200" lvl="0" indent="-349250" algn="l" rtl="0">
              <a:lnSpc>
                <a:spcPct val="115000"/>
              </a:lnSpc>
              <a:spcBef>
                <a:spcPts val="0"/>
              </a:spcBef>
              <a:spcAft>
                <a:spcPts val="0"/>
              </a:spcAft>
              <a:buClr>
                <a:schemeClr val="dk1"/>
              </a:buClr>
              <a:buSzPts val="1900"/>
              <a:buChar char="●"/>
            </a:pPr>
            <a:r>
              <a:rPr lang="hu-HU" sz="1900">
                <a:solidFill>
                  <a:schemeClr val="dk1"/>
                </a:solidFill>
              </a:rPr>
              <a:t>From other research we know that at least in half of the cases women’s homelessness is a result of some sort of abuse - intimate partner violence, even sexual abuse.</a:t>
            </a:r>
            <a:endParaRPr sz="1900">
              <a:solidFill>
                <a:schemeClr val="dk1"/>
              </a:solidFill>
            </a:endParaRPr>
          </a:p>
          <a:p>
            <a:pPr marL="457200" lvl="0" indent="-349250" algn="l" rtl="0">
              <a:lnSpc>
                <a:spcPct val="115000"/>
              </a:lnSpc>
              <a:spcBef>
                <a:spcPts val="0"/>
              </a:spcBef>
              <a:spcAft>
                <a:spcPts val="0"/>
              </a:spcAft>
              <a:buClr>
                <a:schemeClr val="dk1"/>
              </a:buClr>
              <a:buSzPts val="1900"/>
              <a:buChar char="●"/>
            </a:pPr>
            <a:r>
              <a:rPr lang="hu-HU" sz="1900">
                <a:solidFill>
                  <a:schemeClr val="dk1"/>
                </a:solidFill>
              </a:rPr>
              <a:t>Social workers who assisted women in case management or counselling reported that many spoke of poor experiences accessing traditional health services.</a:t>
            </a:r>
            <a:endParaRPr/>
          </a:p>
        </p:txBody>
      </p:sp>
      <p:sp>
        <p:nvSpPr>
          <p:cNvPr id="139" name="Google Shape;139;g24bf6d4a14a_0_35"/>
          <p:cNvSpPr txBox="1"/>
          <p:nvPr/>
        </p:nvSpPr>
        <p:spPr>
          <a:xfrm>
            <a:off x="546100" y="4372300"/>
            <a:ext cx="4724400" cy="2831400"/>
          </a:xfrm>
          <a:prstGeom prst="rect">
            <a:avLst/>
          </a:prstGeom>
          <a:noFill/>
          <a:ln>
            <a:noFill/>
          </a:ln>
        </p:spPr>
        <p:txBody>
          <a:bodyPr spcFirstLastPara="1" wrap="square" lIns="91425" tIns="91425" rIns="91425" bIns="91425" anchor="t" anchorCtr="0">
            <a:spAutoFit/>
          </a:bodyPr>
          <a:lstStyle/>
          <a:p>
            <a:pPr marL="457200" lvl="0" indent="-349250" algn="l" rtl="0">
              <a:lnSpc>
                <a:spcPct val="115000"/>
              </a:lnSpc>
              <a:spcBef>
                <a:spcPts val="0"/>
              </a:spcBef>
              <a:spcAft>
                <a:spcPts val="0"/>
              </a:spcAft>
              <a:buClr>
                <a:schemeClr val="dk1"/>
              </a:buClr>
              <a:buSzPts val="1900"/>
              <a:buChar char="●"/>
            </a:pPr>
            <a:r>
              <a:rPr lang="hu-HU" sz="1900">
                <a:solidFill>
                  <a:schemeClr val="dk1"/>
                </a:solidFill>
              </a:rPr>
              <a:t>There was no regular collaboration between state-operated gyneacological clinics and social services. The stigmatization could only be reduced when social workers accompanied women to examinations. </a:t>
            </a:r>
            <a:endParaRPr sz="1900">
              <a:solidFill>
                <a:schemeClr val="dk1"/>
              </a:solidFill>
            </a:endParaRPr>
          </a:p>
          <a:p>
            <a:pPr marL="457200" marR="0" lvl="0" indent="0" algn="l" rtl="0">
              <a:lnSpc>
                <a:spcPct val="115000"/>
              </a:lnSpc>
              <a:spcBef>
                <a:spcPts val="0"/>
              </a:spcBef>
              <a:spcAft>
                <a:spcPts val="0"/>
              </a:spcAft>
              <a:buNone/>
            </a:pPr>
            <a:endParaRPr sz="1900">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g24bf6d4a14a_0_53"/>
          <p:cNvPicPr preferRelativeResize="0"/>
          <p:nvPr/>
        </p:nvPicPr>
        <p:blipFill rotWithShape="1">
          <a:blip r:embed="rId3">
            <a:alphaModFix/>
          </a:blip>
          <a:srcRect/>
          <a:stretch/>
        </p:blipFill>
        <p:spPr>
          <a:xfrm>
            <a:off x="7382103" y="5400930"/>
            <a:ext cx="1761897" cy="1457070"/>
          </a:xfrm>
          <a:prstGeom prst="rect">
            <a:avLst/>
          </a:prstGeom>
          <a:noFill/>
          <a:ln>
            <a:noFill/>
          </a:ln>
        </p:spPr>
      </p:pic>
      <p:sp>
        <p:nvSpPr>
          <p:cNvPr id="145" name="Google Shape;145;g24bf6d4a14a_0_53"/>
          <p:cNvSpPr txBox="1">
            <a:spLocks noGrp="1"/>
          </p:cNvSpPr>
          <p:nvPr>
            <p:ph type="title"/>
          </p:nvPr>
        </p:nvSpPr>
        <p:spPr>
          <a:xfrm>
            <a:off x="311700" y="157950"/>
            <a:ext cx="7799700" cy="7635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00000"/>
              <a:buNone/>
            </a:pPr>
            <a:r>
              <a:rPr lang="hu-HU">
                <a:solidFill>
                  <a:srgbClr val="002060"/>
                </a:solidFill>
                <a:latin typeface="Roboto"/>
                <a:ea typeface="Roboto"/>
                <a:cs typeface="Roboto"/>
                <a:sym typeface="Roboto"/>
              </a:rPr>
              <a:t>The aims of the Trauma-conscious Gynaecological Service </a:t>
            </a:r>
            <a:endParaRPr>
              <a:solidFill>
                <a:srgbClr val="002060"/>
              </a:solidFill>
              <a:latin typeface="Roboto"/>
              <a:ea typeface="Roboto"/>
              <a:cs typeface="Roboto"/>
              <a:sym typeface="Roboto"/>
            </a:endParaRPr>
          </a:p>
        </p:txBody>
      </p:sp>
      <p:pic>
        <p:nvPicPr>
          <p:cNvPr id="146" name="Google Shape;146;g24bf6d4a14a_0_53"/>
          <p:cNvPicPr preferRelativeResize="0"/>
          <p:nvPr/>
        </p:nvPicPr>
        <p:blipFill rotWithShape="1">
          <a:blip r:embed="rId4">
            <a:alphaModFix/>
          </a:blip>
          <a:srcRect/>
          <a:stretch/>
        </p:blipFill>
        <p:spPr>
          <a:xfrm>
            <a:off x="8111539" y="266251"/>
            <a:ext cx="865707" cy="999831"/>
          </a:xfrm>
          <a:prstGeom prst="rect">
            <a:avLst/>
          </a:prstGeom>
          <a:noFill/>
          <a:ln>
            <a:noFill/>
          </a:ln>
        </p:spPr>
      </p:pic>
      <p:sp>
        <p:nvSpPr>
          <p:cNvPr id="147" name="Google Shape;147;g24bf6d4a14a_0_53"/>
          <p:cNvSpPr txBox="1"/>
          <p:nvPr/>
        </p:nvSpPr>
        <p:spPr>
          <a:xfrm>
            <a:off x="5419493" y="2152186"/>
            <a:ext cx="37245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48;g24bf6d4a14a_0_53"/>
          <p:cNvSpPr txBox="1"/>
          <p:nvPr/>
        </p:nvSpPr>
        <p:spPr>
          <a:xfrm>
            <a:off x="4204011" y="4627756"/>
            <a:ext cx="2486700" cy="307800"/>
          </a:xfrm>
          <a:prstGeom prst="rect">
            <a:avLst/>
          </a:prstGeom>
          <a:noFill/>
          <a:ln>
            <a:noFill/>
          </a:ln>
        </p:spPr>
        <p:txBody>
          <a:bodyPr spcFirstLastPara="1" wrap="square" lIns="91425" tIns="45700" rIns="91425" bIns="45700" anchor="t" anchorCtr="0">
            <a:spAutoFit/>
          </a:bodyPr>
          <a:lstStyle/>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g24bf6d4a14a_0_53"/>
          <p:cNvSpPr txBox="1"/>
          <p:nvPr/>
        </p:nvSpPr>
        <p:spPr>
          <a:xfrm>
            <a:off x="6333893" y="4843199"/>
            <a:ext cx="2643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g24bf6d4a14a_0_53"/>
          <p:cNvSpPr txBox="1"/>
          <p:nvPr/>
        </p:nvSpPr>
        <p:spPr>
          <a:xfrm>
            <a:off x="311700" y="1032938"/>
            <a:ext cx="8053500" cy="3483300"/>
          </a:xfrm>
          <a:prstGeom prst="rect">
            <a:avLst/>
          </a:prstGeom>
          <a:noFill/>
          <a:ln>
            <a:noFill/>
          </a:ln>
        </p:spPr>
        <p:txBody>
          <a:bodyPr spcFirstLastPara="1" wrap="square" lIns="91425" tIns="91425" rIns="91425" bIns="91425" anchor="t" anchorCtr="0">
            <a:spAutoFit/>
          </a:bodyPr>
          <a:lstStyle/>
          <a:p>
            <a:pPr marL="114300" lvl="0" indent="0" algn="l" rtl="0">
              <a:lnSpc>
                <a:spcPct val="115000"/>
              </a:lnSpc>
              <a:spcBef>
                <a:spcPts val="600"/>
              </a:spcBef>
              <a:spcAft>
                <a:spcPts val="0"/>
              </a:spcAft>
              <a:buClr>
                <a:schemeClr val="dk1"/>
              </a:buClr>
              <a:buSzPts val="1100"/>
              <a:buFont typeface="Arial"/>
              <a:buNone/>
            </a:pPr>
            <a:r>
              <a:rPr lang="hu-HU" sz="1800">
                <a:solidFill>
                  <a:schemeClr val="dk1"/>
                </a:solidFill>
              </a:rPr>
              <a:t>As a response, in 2021 we decided to set up a gynecological service so that homeless women</a:t>
            </a:r>
            <a:endParaRPr sz="1800">
              <a:solidFill>
                <a:schemeClr val="dk1"/>
              </a:solidFill>
            </a:endParaRPr>
          </a:p>
          <a:p>
            <a:pPr marL="0" lvl="0" indent="0" algn="l" rtl="0">
              <a:lnSpc>
                <a:spcPct val="115000"/>
              </a:lnSpc>
              <a:spcBef>
                <a:spcPts val="600"/>
              </a:spcBef>
              <a:spcAft>
                <a:spcPts val="0"/>
              </a:spcAft>
              <a:buClr>
                <a:schemeClr val="dk1"/>
              </a:buClr>
              <a:buSzPts val="1100"/>
              <a:buFont typeface="Arial"/>
              <a:buNone/>
            </a:pPr>
            <a:r>
              <a:rPr lang="hu-HU" sz="1800">
                <a:solidFill>
                  <a:schemeClr val="dk2"/>
                </a:solidFill>
              </a:rPr>
              <a:t>●</a:t>
            </a:r>
            <a:r>
              <a:rPr lang="hu-HU" sz="1800">
                <a:solidFill>
                  <a:schemeClr val="dk1"/>
                </a:solidFill>
              </a:rPr>
              <a:t>can access the annually recommended gynecological and breast screening,</a:t>
            </a:r>
            <a:endParaRPr sz="1800">
              <a:solidFill>
                <a:schemeClr val="dk1"/>
              </a:solidFill>
            </a:endParaRPr>
          </a:p>
          <a:p>
            <a:pPr marL="0" lvl="0" indent="0" algn="l" rtl="0">
              <a:lnSpc>
                <a:spcPct val="115000"/>
              </a:lnSpc>
              <a:spcBef>
                <a:spcPts val="600"/>
              </a:spcBef>
              <a:spcAft>
                <a:spcPts val="0"/>
              </a:spcAft>
              <a:buClr>
                <a:schemeClr val="dk1"/>
              </a:buClr>
              <a:buSzPts val="1100"/>
              <a:buFont typeface="Arial"/>
              <a:buNone/>
            </a:pPr>
            <a:r>
              <a:rPr lang="hu-HU" sz="1800">
                <a:solidFill>
                  <a:schemeClr val="dk2"/>
                </a:solidFill>
              </a:rPr>
              <a:t>●</a:t>
            </a:r>
            <a:r>
              <a:rPr lang="hu-HU" sz="1800">
                <a:solidFill>
                  <a:schemeClr val="dk1"/>
                </a:solidFill>
              </a:rPr>
              <a:t>with social workers support in access to further treatments or necessary operations, they would not have to suffer from untreated gynecological problems,</a:t>
            </a:r>
            <a:endParaRPr sz="18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hu-HU" sz="1800">
                <a:solidFill>
                  <a:schemeClr val="dk2"/>
                </a:solidFill>
              </a:rPr>
              <a:t>●</a:t>
            </a:r>
            <a:r>
              <a:rPr lang="hu-HU" sz="1800">
                <a:solidFill>
                  <a:schemeClr val="dk1"/>
                </a:solidFill>
              </a:rPr>
              <a:t>can access birth control or any other necessary medications more easily,</a:t>
            </a:r>
            <a:endParaRPr sz="18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hu-HU" sz="1800">
                <a:solidFill>
                  <a:schemeClr val="dk2"/>
                </a:solidFill>
              </a:rPr>
              <a:t>●</a:t>
            </a:r>
            <a:r>
              <a:rPr lang="hu-HU" sz="1800">
                <a:solidFill>
                  <a:schemeClr val="dk1"/>
                </a:solidFill>
              </a:rPr>
              <a:t>get proper medical attention when expecting a baby (It is a long term plan as we need to claim permission for that kind of service. For these more equipment and collaboration with other health providers needed).</a:t>
            </a:r>
            <a:endParaRPr sz="1800">
              <a:solidFill>
                <a:schemeClr val="dk1"/>
              </a:solidFill>
            </a:endParaRPr>
          </a:p>
        </p:txBody>
      </p:sp>
      <p:pic>
        <p:nvPicPr>
          <p:cNvPr id="151" name="Google Shape;151;g24bf6d4a14a_0_53"/>
          <p:cNvPicPr preferRelativeResize="0"/>
          <p:nvPr/>
        </p:nvPicPr>
        <p:blipFill>
          <a:blip r:embed="rId5">
            <a:alphaModFix/>
          </a:blip>
          <a:stretch>
            <a:fillRect/>
          </a:stretch>
        </p:blipFill>
        <p:spPr>
          <a:xfrm>
            <a:off x="1306300" y="4627738"/>
            <a:ext cx="2463506" cy="2036962"/>
          </a:xfrm>
          <a:prstGeom prst="rect">
            <a:avLst/>
          </a:prstGeom>
          <a:noFill/>
          <a:ln>
            <a:noFill/>
          </a:ln>
        </p:spPr>
      </p:pic>
      <p:pic>
        <p:nvPicPr>
          <p:cNvPr id="152" name="Google Shape;152;g24bf6d4a14a_0_53"/>
          <p:cNvPicPr preferRelativeResize="0"/>
          <p:nvPr/>
        </p:nvPicPr>
        <p:blipFill>
          <a:blip r:embed="rId6">
            <a:alphaModFix/>
          </a:blip>
          <a:stretch>
            <a:fillRect/>
          </a:stretch>
        </p:blipFill>
        <p:spPr>
          <a:xfrm>
            <a:off x="4359924" y="4627750"/>
            <a:ext cx="2432057" cy="203695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10C49E8E779E44D8844BE7BFF36D096" ma:contentTypeVersion="16" ma:contentTypeDescription="Create a new document." ma:contentTypeScope="" ma:versionID="3cd6d71eb31930f2053e9e205eb13d80">
  <xsd:schema xmlns:xsd="http://www.w3.org/2001/XMLSchema" xmlns:xs="http://www.w3.org/2001/XMLSchema" xmlns:p="http://schemas.microsoft.com/office/2006/metadata/properties" xmlns:ns2="eb4defa2-306d-42f3-a45c-d773604bc3b6" xmlns:ns3="8e12d9bd-ea3e-4137-9ea7-b65ad54deda4" xmlns:ns4="97ff6bad-ea69-4c81-826a-bb0324ae1e36" targetNamespace="http://schemas.microsoft.com/office/2006/metadata/properties" ma:root="true" ma:fieldsID="e87bc6203fc8620a712b996371ed5ee1" ns2:_="" ns3:_="" ns4:_="">
    <xsd:import namespace="eb4defa2-306d-42f3-a45c-d773604bc3b6"/>
    <xsd:import namespace="8e12d9bd-ea3e-4137-9ea7-b65ad54deda4"/>
    <xsd:import namespace="97ff6bad-ea69-4c81-826a-bb0324ae1e3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4defa2-306d-42f3-a45c-d773604bc3b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e12d9bd-ea3e-4137-9ea7-b65ad54deda4"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005760b-5bc9-46b2-a7b5-dbc7377b682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7ff6bad-ea69-4c81-826a-bb0324ae1e36"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2842be00-423f-4ee5-af92-00e24213efa5}" ma:internalName="TaxCatchAll" ma:showField="CatchAllData" ma:web="97ff6bad-ea69-4c81-826a-bb0324ae1e3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e12d9bd-ea3e-4137-9ea7-b65ad54deda4">
      <Terms xmlns="http://schemas.microsoft.com/office/infopath/2007/PartnerControls"/>
    </lcf76f155ced4ddcb4097134ff3c332f>
    <TaxCatchAll xmlns="97ff6bad-ea69-4c81-826a-bb0324ae1e36" xsi:nil="true"/>
  </documentManagement>
</p:properties>
</file>

<file path=customXml/itemProps1.xml><?xml version="1.0" encoding="utf-8"?>
<ds:datastoreItem xmlns:ds="http://schemas.openxmlformats.org/officeDocument/2006/customXml" ds:itemID="{98C7F77D-E9DF-4089-B884-45CAA4F32611}"/>
</file>

<file path=customXml/itemProps2.xml><?xml version="1.0" encoding="utf-8"?>
<ds:datastoreItem xmlns:ds="http://schemas.openxmlformats.org/officeDocument/2006/customXml" ds:itemID="{BC327AEA-0510-4334-B20F-798592CD35A2}"/>
</file>

<file path=customXml/itemProps3.xml><?xml version="1.0" encoding="utf-8"?>
<ds:datastoreItem xmlns:ds="http://schemas.openxmlformats.org/officeDocument/2006/customXml" ds:itemID="{24EBAD9B-E5D0-4C62-9BB8-647509C7EFDB}"/>
</file>

<file path=docProps/app.xml><?xml version="1.0" encoding="utf-8"?>
<Properties xmlns="http://schemas.openxmlformats.org/officeDocument/2006/extended-properties" xmlns:vt="http://schemas.openxmlformats.org/officeDocument/2006/docPropsVTypes">
  <TotalTime>0</TotalTime>
  <Words>1396</Words>
  <Application>Microsoft Office PowerPoint</Application>
  <PresentationFormat>Diavetítés a képernyőre (4:3 oldalarány)</PresentationFormat>
  <Paragraphs>162</Paragraphs>
  <Slides>26</Slides>
  <Notes>26</Notes>
  <HiddenSlides>0</HiddenSlides>
  <MMClips>0</MMClips>
  <ScaleCrop>false</ScaleCrop>
  <HeadingPairs>
    <vt:vector size="6" baseType="variant">
      <vt:variant>
        <vt:lpstr>Használt betűtípusok</vt:lpstr>
      </vt:variant>
      <vt:variant>
        <vt:i4>3</vt:i4>
      </vt:variant>
      <vt:variant>
        <vt:lpstr>Téma</vt:lpstr>
      </vt:variant>
      <vt:variant>
        <vt:i4>1</vt:i4>
      </vt:variant>
      <vt:variant>
        <vt:lpstr>Diacímek</vt:lpstr>
      </vt:variant>
      <vt:variant>
        <vt:i4>26</vt:i4>
      </vt:variant>
    </vt:vector>
  </HeadingPairs>
  <TitlesOfParts>
    <vt:vector size="30" baseType="lpstr">
      <vt:lpstr>Noto Sans Symbols</vt:lpstr>
      <vt:lpstr>Roboto</vt:lpstr>
      <vt:lpstr>Arial</vt:lpstr>
      <vt:lpstr>Simple Light</vt:lpstr>
      <vt:lpstr>PowerPoint-bemutató</vt:lpstr>
      <vt:lpstr>PowerPoint-bemutató</vt:lpstr>
      <vt:lpstr>Our work</vt:lpstr>
      <vt:lpstr>PowerPoint-bemutató</vt:lpstr>
      <vt:lpstr>PowerPoint-bemutató</vt:lpstr>
      <vt:lpstr>Programs aimed at developing support for  homeless women at BMSZKI</vt:lpstr>
      <vt:lpstr>https://bmszki.hu/en/erasmus2</vt:lpstr>
      <vt:lpstr>The rationale for Trauma-conscious Gynaecological service for homeless women</vt:lpstr>
      <vt:lpstr>The aims of the Trauma-conscious Gynaecological Service </vt:lpstr>
      <vt:lpstr>Collaborations in service creation</vt:lpstr>
      <vt:lpstr>Ensure access to genealogical care - the first step</vt:lpstr>
      <vt:lpstr>The Gynaecological Service setup - the second step</vt:lpstr>
      <vt:lpstr>Trauma Informed and Women-centred Care - Foundations</vt:lpstr>
      <vt:lpstr>Groups for Women on Women’s Health</vt:lpstr>
      <vt:lpstr>Groups for Potential Clients on Women’s Health </vt:lpstr>
      <vt:lpstr>Trauma Informed and Women-Centred Care -  In Practice</vt:lpstr>
      <vt:lpstr>Tour of the Practice &amp; Introduction of the Team</vt:lpstr>
      <vt:lpstr>The Practice - The Way in</vt:lpstr>
      <vt:lpstr>The Practice - the Waiting Room </vt:lpstr>
      <vt:lpstr>The Practice - The Examination Room</vt:lpstr>
      <vt:lpstr>The Team</vt:lpstr>
      <vt:lpstr>Future challenges and opportunities</vt:lpstr>
      <vt:lpstr>Small group discussion - Trauma informed working</vt:lpstr>
      <vt:lpstr>Small group discussion - Networking</vt:lpstr>
      <vt:lpstr>Feedback</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PowerPoint-bemutató</dc:title>
  <dc:creator>vida</dc:creator>
  <cp:lastModifiedBy>Dalma Fabian</cp:lastModifiedBy>
  <cp:revision>1</cp:revision>
  <dcterms:modified xsi:type="dcterms:W3CDTF">2023-06-01T13:57:26Z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0x010100810C49E8E779E44D8844BE7BFF36D096</vt:lpwstr>
  </property>
</Properties>
</file>