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0.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4.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23"/>
  </p:notesMasterIdLst>
  <p:sldIdLst>
    <p:sldId id="336" r:id="rId3"/>
    <p:sldId id="337" r:id="rId4"/>
    <p:sldId id="318" r:id="rId5"/>
    <p:sldId id="346" r:id="rId6"/>
    <p:sldId id="348" r:id="rId7"/>
    <p:sldId id="300" r:id="rId8"/>
    <p:sldId id="339" r:id="rId9"/>
    <p:sldId id="333" r:id="rId10"/>
    <p:sldId id="329" r:id="rId11"/>
    <p:sldId id="327" r:id="rId12"/>
    <p:sldId id="261" r:id="rId13"/>
    <p:sldId id="301" r:id="rId14"/>
    <p:sldId id="338" r:id="rId15"/>
    <p:sldId id="328" r:id="rId16"/>
    <p:sldId id="341" r:id="rId17"/>
    <p:sldId id="340" r:id="rId18"/>
    <p:sldId id="342" r:id="rId19"/>
    <p:sldId id="343" r:id="rId20"/>
    <p:sldId id="344" r:id="rId21"/>
    <p:sldId id="345" r:id="rId2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241B"/>
    <a:srgbClr val="1A6D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474" y="-234"/>
      </p:cViewPr>
      <p:guideLst/>
    </p:cSldViewPr>
  </p:slideViewPr>
  <p:notesTextViewPr>
    <p:cViewPr>
      <p:scale>
        <a:sx n="1" d="1"/>
        <a:sy n="1" d="1"/>
      </p:scale>
      <p:origin x="0" y="0"/>
    </p:cViewPr>
  </p:notesTextViewPr>
  <p:notesViewPr>
    <p:cSldViewPr snapToGrid="0">
      <p:cViewPr varScale="1">
        <p:scale>
          <a:sx n="87" d="100"/>
          <a:sy n="87" d="100"/>
        </p:scale>
        <p:origin x="29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E533CE-7163-4A38-80B6-C54791A293FB}" type="datetimeFigureOut">
              <a:rPr lang="de-DE" smtClean="0"/>
              <a:t>30.05.2023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9FA561-FDD2-42A9-AE22-2944ADC16869}" type="slidenum">
              <a:rPr lang="de-DE" smtClean="0"/>
              <a:t>‹Nr.›</a:t>
            </a:fld>
            <a:endParaRPr lang="de-DE"/>
          </a:p>
        </p:txBody>
      </p:sp>
    </p:spTree>
    <p:extLst>
      <p:ext uri="{BB962C8B-B14F-4D97-AF65-F5344CB8AC3E}">
        <p14:creationId xmlns:p14="http://schemas.microsoft.com/office/powerpoint/2010/main" val="2625630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ChangeArrowheads="1" noTextEdit="1"/>
          </p:cNvSpPr>
          <p:nvPr>
            <p:ph type="sldImg"/>
          </p:nvPr>
        </p:nvSpPr>
        <p:spPr>
          <a:xfrm>
            <a:off x="381000" y="685800"/>
            <a:ext cx="6096000" cy="3429000"/>
          </a:xfrm>
          <a:ln/>
        </p:spPr>
      </p:sp>
      <p:sp>
        <p:nvSpPr>
          <p:cNvPr id="18435" name="Notizenplatzhalter 2"/>
          <p:cNvSpPr>
            <a:spLocks noGrp="1" noChangeArrowheads="1"/>
          </p:cNvSpPr>
          <p:nvPr>
            <p:ph type="body" idx="1"/>
          </p:nvPr>
        </p:nvSpPr>
        <p:spPr>
          <a:noFill/>
        </p:spPr>
        <p:txBody>
          <a:bodyPr/>
          <a:lstStyle/>
          <a:p>
            <a:pPr marL="228600" indent="-228600">
              <a:lnSpc>
                <a:spcPct val="80000"/>
              </a:lnSpc>
            </a:pPr>
            <a:r>
              <a:rPr lang="de-DE" altLang="de-DE" sz="800" dirty="0"/>
              <a:t>Folie 6</a:t>
            </a:r>
          </a:p>
          <a:p>
            <a:pPr marL="228600" indent="-228600" eaLnBrk="1" hangingPunct="1">
              <a:lnSpc>
                <a:spcPct val="80000"/>
              </a:lnSpc>
              <a:spcBef>
                <a:spcPct val="0"/>
              </a:spcBef>
            </a:pPr>
            <a:r>
              <a:rPr lang="de-DE" altLang="de-DE" sz="800" b="1" dirty="0"/>
              <a:t>Definition:</a:t>
            </a:r>
            <a:r>
              <a:rPr lang="de-DE" altLang="de-DE" sz="800" dirty="0"/>
              <a:t> Als wohnungslos gelten alle Menschen, die nicht  über eigenen mietrechtlich abgesicherten Wohnraum (oder Wohneigentum) verfügen.</a:t>
            </a:r>
          </a:p>
          <a:p>
            <a:pPr marL="228600" indent="-228600">
              <a:lnSpc>
                <a:spcPct val="80000"/>
              </a:lnSpc>
              <a:buFontTx/>
              <a:buChar char="•"/>
            </a:pPr>
            <a:r>
              <a:rPr lang="de-DE" altLang="de-DE" sz="800" i="1" dirty="0"/>
              <a:t>obdachlos</a:t>
            </a:r>
            <a:r>
              <a:rPr lang="de-DE" altLang="de-DE" sz="800" dirty="0"/>
              <a:t>: weitläufig: Personen, die ohne Unterkunft auf der Straße oder nur vereinzelt in Notunterkünften (z.B. Angebote der Kältehilfe) unterkommen </a:t>
            </a:r>
            <a:br>
              <a:rPr lang="de-DE" altLang="de-DE" sz="800" dirty="0"/>
            </a:br>
            <a:r>
              <a:rPr lang="de-DE" altLang="de-DE" sz="800" dirty="0"/>
              <a:t>(Aber: keine allgemeingültige Definition: im </a:t>
            </a:r>
            <a:r>
              <a:rPr lang="de-DE" altLang="de-DE" sz="800" dirty="0" err="1"/>
              <a:t>Verwaltungssprech</a:t>
            </a:r>
            <a:r>
              <a:rPr lang="de-DE" altLang="de-DE" sz="800" dirty="0"/>
              <a:t> sind alle obdachlos, obwohl untergebracht; (z.T. Begriff als </a:t>
            </a:r>
            <a:r>
              <a:rPr lang="de-DE" altLang="de-DE" sz="800" dirty="0" err="1"/>
              <a:t>abwärtend</a:t>
            </a:r>
            <a:r>
              <a:rPr lang="de-DE" altLang="de-DE" sz="800" dirty="0"/>
              <a:t> ganz gemieden)</a:t>
            </a:r>
            <a:r>
              <a:rPr lang="de-DE" altLang="de-DE" sz="800" dirty="0">
                <a:sym typeface="Wingdings" pitchFamily="2" charset="2"/>
              </a:rPr>
              <a:t></a:t>
            </a:r>
            <a:r>
              <a:rPr lang="de-DE" altLang="de-DE" sz="800" dirty="0"/>
              <a:t> im folgenden so nutzen</a:t>
            </a:r>
          </a:p>
          <a:p>
            <a:pPr marL="228600" indent="-228600">
              <a:lnSpc>
                <a:spcPct val="80000"/>
              </a:lnSpc>
              <a:buFontTx/>
              <a:buChar char="•"/>
            </a:pPr>
            <a:r>
              <a:rPr lang="de-DE" altLang="de-DE" sz="800" dirty="0"/>
              <a:t>Obdachlose sind Teilgruppe der Wohnungslosen</a:t>
            </a:r>
          </a:p>
          <a:p>
            <a:pPr marL="228600" indent="-228600">
              <a:lnSpc>
                <a:spcPct val="80000"/>
              </a:lnSpc>
              <a:buFontTx/>
              <a:buChar char="•"/>
            </a:pPr>
            <a:r>
              <a:rPr lang="de-DE" altLang="de-DE" sz="800" dirty="0"/>
              <a:t>Wichtig: OL nur die Spitze des Eisberges, der Großteil ist (irgendwie) untergebracht</a:t>
            </a:r>
          </a:p>
          <a:p>
            <a:pPr marL="228600" indent="-228600">
              <a:lnSpc>
                <a:spcPct val="80000"/>
              </a:lnSpc>
              <a:buFontTx/>
              <a:buChar char="•"/>
            </a:pPr>
            <a:r>
              <a:rPr lang="de-DE" altLang="de-DE" sz="800" dirty="0"/>
              <a:t>Grundlegend zwei Gruppen</a:t>
            </a:r>
          </a:p>
          <a:p>
            <a:pPr marL="228600" indent="-228600">
              <a:lnSpc>
                <a:spcPct val="80000"/>
              </a:lnSpc>
              <a:buFontTx/>
              <a:buChar char="•"/>
            </a:pPr>
            <a:r>
              <a:rPr lang="de-DE" altLang="de-DE" sz="800" dirty="0" err="1"/>
              <a:t>Sozialhilferrechtlich</a:t>
            </a:r>
            <a:r>
              <a:rPr lang="de-DE" altLang="de-DE" sz="800" dirty="0"/>
              <a:t> von Freien Trägern untergebracht</a:t>
            </a:r>
          </a:p>
          <a:p>
            <a:pPr marL="228600" indent="-228600">
              <a:lnSpc>
                <a:spcPct val="80000"/>
              </a:lnSpc>
              <a:buFontTx/>
              <a:buChar char="•"/>
            </a:pPr>
            <a:r>
              <a:rPr lang="de-DE" altLang="de-DE" sz="800" dirty="0" err="1"/>
              <a:t>Ordnungs</a:t>
            </a:r>
            <a:r>
              <a:rPr lang="de-DE" altLang="de-DE" sz="800" dirty="0"/>
              <a:t>/polizeirechtliche Unterbringung (n. Polizeirecht der Länder), </a:t>
            </a:r>
          </a:p>
          <a:p>
            <a:pPr marL="409575" lvl="1" indent="-228600">
              <a:lnSpc>
                <a:spcPct val="80000"/>
              </a:lnSpc>
              <a:buFontTx/>
              <a:buChar char="•"/>
            </a:pPr>
            <a:r>
              <a:rPr lang="de-DE" altLang="de-DE" sz="800" dirty="0"/>
              <a:t>sehr unterschiedliche Qualität: mangelhafte Mehrbettunterkunft bis „eigene“ Wohnung, </a:t>
            </a:r>
          </a:p>
          <a:p>
            <a:pPr marL="409575" lvl="1" indent="-228600">
              <a:lnSpc>
                <a:spcPct val="80000"/>
              </a:lnSpc>
              <a:buFontTx/>
              <a:buChar char="•"/>
            </a:pPr>
            <a:r>
              <a:rPr lang="de-DE" altLang="de-DE" sz="800" dirty="0"/>
              <a:t>der Kommune selbst oder von Privaten angemietet, </a:t>
            </a:r>
          </a:p>
          <a:p>
            <a:pPr marL="409575" lvl="1" indent="-228600">
              <a:lnSpc>
                <a:spcPct val="80000"/>
              </a:lnSpc>
              <a:buFontTx/>
              <a:buChar char="•"/>
            </a:pPr>
            <a:r>
              <a:rPr lang="de-DE" altLang="de-DE" sz="800" dirty="0"/>
              <a:t>festes Bett nicht selten müssen Personen tagsüber raus, </a:t>
            </a:r>
          </a:p>
          <a:p>
            <a:pPr marL="409575" lvl="1" indent="-228600">
              <a:lnSpc>
                <a:spcPct val="80000"/>
              </a:lnSpc>
              <a:buFontTx/>
              <a:buChar char="•"/>
            </a:pPr>
            <a:r>
              <a:rPr lang="de-DE" altLang="de-DE" sz="800" dirty="0"/>
              <a:t>wichtig: </a:t>
            </a:r>
            <a:r>
              <a:rPr lang="de-DE" altLang="de-DE" sz="800" b="1" dirty="0"/>
              <a:t>formal haben alle unfreiwillig Wohnungslose ein Recht auf </a:t>
            </a:r>
            <a:r>
              <a:rPr lang="de-DE" altLang="de-DE" sz="800" b="1" dirty="0" err="1"/>
              <a:t>ordn.rechtliche</a:t>
            </a:r>
            <a:r>
              <a:rPr lang="de-DE" altLang="de-DE" sz="800" b="1" dirty="0"/>
              <a:t> Unterkunft</a:t>
            </a:r>
            <a:r>
              <a:rPr lang="de-DE" altLang="de-DE" sz="800" dirty="0"/>
              <a:t> (intern. einmalig)</a:t>
            </a:r>
            <a:r>
              <a:rPr lang="de-DE" altLang="de-DE" sz="800" dirty="0">
                <a:sym typeface="Wingdings" pitchFamily="2" charset="2"/>
              </a:rPr>
              <a:t></a:t>
            </a:r>
            <a:r>
              <a:rPr lang="de-DE" altLang="de-DE" sz="800" dirty="0"/>
              <a:t> in der Realität sieht es leider anders aus weswegen der Satz „In Deutschland muss niemand </a:t>
            </a:r>
            <a:r>
              <a:rPr lang="de-DE" altLang="de-DE" sz="800" dirty="0" err="1"/>
              <a:t>ol</a:t>
            </a:r>
            <a:r>
              <a:rPr lang="de-DE" altLang="de-DE" sz="800" dirty="0"/>
              <a:t> sein, falsch ist“ (EU-Bürger(Ausschlussgesetz), andere Lücken im soz. Sicherheitsnetz, oft: Verweigerung der Kommunen)</a:t>
            </a:r>
          </a:p>
          <a:p>
            <a:pPr marL="1143000" lvl="2" indent="-228600">
              <a:lnSpc>
                <a:spcPct val="80000"/>
              </a:lnSpc>
              <a:buFontTx/>
              <a:buChar char="•"/>
            </a:pPr>
            <a:r>
              <a:rPr lang="de-DE" altLang="de-DE" sz="800" dirty="0"/>
              <a:t>Gruppe der anerkannten Geflüchtete werden wohnungslos mit der Anerkennung, verbleiben in Aufnahmeunterkunft(sog. „Statuswechsler/ Fehlbeleger“)</a:t>
            </a:r>
          </a:p>
          <a:p>
            <a:pPr marL="1143000" lvl="2" indent="-228600">
              <a:lnSpc>
                <a:spcPct val="80000"/>
              </a:lnSpc>
            </a:pPr>
            <a:endParaRPr lang="de-DE" altLang="de-DE" sz="800" b="1" dirty="0"/>
          </a:p>
          <a:p>
            <a:pPr marL="228600" indent="-228600">
              <a:lnSpc>
                <a:spcPct val="80000"/>
              </a:lnSpc>
            </a:pPr>
            <a:r>
              <a:rPr lang="de-DE" altLang="de-DE" sz="800" b="1" dirty="0"/>
              <a:t>Trends und Entwicklungen</a:t>
            </a:r>
          </a:p>
          <a:p>
            <a:pPr marL="228600" indent="-228600">
              <a:lnSpc>
                <a:spcPct val="80000"/>
              </a:lnSpc>
            </a:pPr>
            <a:r>
              <a:rPr lang="de-DE" altLang="de-DE" sz="800" dirty="0"/>
              <a:t>Bislang keine </a:t>
            </a:r>
            <a:r>
              <a:rPr lang="de-DE" altLang="de-DE" sz="800" dirty="0" err="1"/>
              <a:t>emp</a:t>
            </a:r>
            <a:r>
              <a:rPr lang="de-DE" altLang="de-DE" sz="800" dirty="0"/>
              <a:t>. Gesicherten </a:t>
            </a:r>
            <a:r>
              <a:rPr lang="de-DE" altLang="de-DE" sz="800" dirty="0" err="1"/>
              <a:t>Zahlnen</a:t>
            </a:r>
            <a:r>
              <a:rPr lang="de-DE" altLang="de-DE" sz="800" dirty="0"/>
              <a:t>, daher Schätzung der BAGW, erste Erhebung in 2022</a:t>
            </a:r>
          </a:p>
          <a:p>
            <a:pPr marL="228600" indent="-228600">
              <a:lnSpc>
                <a:spcPct val="80000"/>
              </a:lnSpc>
            </a:pPr>
            <a:r>
              <a:rPr lang="de-DE" altLang="de-DE" sz="800" dirty="0"/>
              <a:t>Lange Zunahme, insbes. Der Aufnahme von geflüchteten Menschen 2015ff.,  Rückgang der Zahl der Betroffenen in den letzten vier Jahren v.a. aufgrund des Rückgangs wohnungsloser Geflüchteter</a:t>
            </a:r>
          </a:p>
          <a:p>
            <a:pPr marL="228600" indent="-228600">
              <a:lnSpc>
                <a:spcPct val="80000"/>
              </a:lnSpc>
            </a:pPr>
            <a:r>
              <a:rPr lang="de-DE" altLang="de-DE" sz="800" dirty="0"/>
              <a:t>Qualitative Verschiebungen: </a:t>
            </a:r>
            <a:r>
              <a:rPr lang="de-DE" altLang="de-DE" sz="800" dirty="0" err="1"/>
              <a:t>Heterogenisierung</a:t>
            </a:r>
            <a:r>
              <a:rPr lang="de-DE" altLang="de-DE" sz="800" dirty="0"/>
              <a:t> des Klientel</a:t>
            </a:r>
            <a:r>
              <a:rPr lang="de-DE" altLang="de-DE" sz="800" dirty="0">
                <a:sym typeface="Wingdings" pitchFamily="2" charset="2"/>
              </a:rPr>
              <a:t></a:t>
            </a:r>
            <a:r>
              <a:rPr lang="de-DE" altLang="de-DE" sz="800" dirty="0"/>
              <a:t> Frauen, Migranten, Junge und Alte, Familien, Person in Lohnarbeit</a:t>
            </a:r>
          </a:p>
          <a:p>
            <a:pPr marL="228600" indent="-228600">
              <a:lnSpc>
                <a:spcPct val="80000"/>
              </a:lnSpc>
            </a:pPr>
            <a:r>
              <a:rPr lang="de-DE" altLang="de-DE" sz="800" dirty="0"/>
              <a:t>Verelendung der auf der Straße lebenden Menschen , v.a. EU-</a:t>
            </a:r>
            <a:r>
              <a:rPr lang="de-DE" altLang="de-DE" sz="800" dirty="0" err="1"/>
              <a:t>BürgerInnen</a:t>
            </a:r>
            <a:endParaRPr lang="de-DE" altLang="de-DE" sz="800" dirty="0"/>
          </a:p>
          <a:p>
            <a:pPr marL="409575" lvl="1" indent="-228600">
              <a:lnSpc>
                <a:spcPct val="80000"/>
              </a:lnSpc>
            </a:pPr>
            <a:r>
              <a:rPr lang="de-DE" altLang="de-DE" sz="800" dirty="0"/>
              <a:t>Ausschluss der EU-Bürger aus Sozial- und Krankenleistung (</a:t>
            </a:r>
            <a:r>
              <a:rPr lang="de-DE" altLang="de-DE" sz="800" dirty="0" err="1"/>
              <a:t>RoBu</a:t>
            </a:r>
            <a:r>
              <a:rPr lang="de-DE" altLang="de-DE" sz="800" dirty="0"/>
              <a:t>-Gesetz)</a:t>
            </a:r>
            <a:r>
              <a:rPr lang="de-DE" altLang="de-DE" sz="800" dirty="0">
                <a:sym typeface="Wingdings" pitchFamily="2" charset="2"/>
              </a:rPr>
              <a:t></a:t>
            </a:r>
            <a:r>
              <a:rPr lang="de-DE" altLang="de-DE" sz="800" dirty="0"/>
              <a:t> Zunehmend Migranten auf der Straße in katastrophalen Verhältnissen, keine Ärztliche Behandlung außer Notfall</a:t>
            </a:r>
          </a:p>
          <a:p>
            <a:pPr marL="409575" lvl="1" indent="-228600">
              <a:lnSpc>
                <a:spcPct val="80000"/>
              </a:lnSpc>
            </a:pPr>
            <a:r>
              <a:rPr lang="de-DE" altLang="de-DE" sz="800" dirty="0"/>
              <a:t>Verwaltungen versuchen kommunale Unterbringungspflicht zu negieren mit den Argumenten:</a:t>
            </a:r>
          </a:p>
          <a:p>
            <a:pPr marL="1143000" lvl="2" indent="-228600">
              <a:lnSpc>
                <a:spcPct val="80000"/>
              </a:lnSpc>
            </a:pPr>
            <a:r>
              <a:rPr lang="de-DE" altLang="de-DE" sz="800" dirty="0"/>
              <a:t>Die Person sei nicht freiwillig obdachlos (v.a. bei Ausländern mit eingetragenem Wohnsitz) (Hamburg)</a:t>
            </a:r>
          </a:p>
          <a:p>
            <a:pPr marL="1143000" lvl="2" indent="-228600">
              <a:lnSpc>
                <a:spcPct val="80000"/>
              </a:lnSpc>
            </a:pPr>
            <a:r>
              <a:rPr lang="de-DE" altLang="de-DE" sz="800" dirty="0"/>
              <a:t>Die Person hätte keinen sozialhilferechtlichen Anspruch (z.B. Berlin)</a:t>
            </a:r>
          </a:p>
          <a:p>
            <a:pPr marL="1143000" lvl="2" indent="-228600">
              <a:lnSpc>
                <a:spcPct val="80000"/>
              </a:lnSpc>
            </a:pPr>
            <a:r>
              <a:rPr lang="de-DE" altLang="de-DE" sz="800" dirty="0"/>
              <a:t>Die Person sei woanders (in einer andere Kommune) obdachlos geworden und diese Kommune sei für die Abwendung der Obdachlosigkeit zuständig (z.B. Hannover 2018)</a:t>
            </a:r>
            <a:endParaRPr lang="de-DE" altLang="de-DE" sz="800" dirty="0">
              <a:sym typeface="Wingdings" pitchFamily="2" charset="2"/>
            </a:endParaRPr>
          </a:p>
          <a:p>
            <a:pPr marL="228600" indent="-228600">
              <a:lnSpc>
                <a:spcPct val="80000"/>
              </a:lnSpc>
            </a:pPr>
            <a:r>
              <a:rPr lang="de-DE" altLang="de-DE" sz="800" dirty="0">
                <a:sym typeface="Wingdings" pitchFamily="2" charset="2"/>
              </a:rPr>
              <a:t></a:t>
            </a:r>
            <a:r>
              <a:rPr lang="de-DE" altLang="de-DE" sz="800" dirty="0"/>
              <a:t> alle drei Begründungen sind fachlich falsch (v.a. Nr. 2 und 3) (s. Gutachten RUDER), dies muss aber immer erst aufwändig durchgeklagt werden, fehlende Anwaltschaft</a:t>
            </a:r>
          </a:p>
        </p:txBody>
      </p:sp>
      <p:sp>
        <p:nvSpPr>
          <p:cNvPr id="18436" name="Foliennummernplatzhalter 3"/>
          <p:cNvSpPr>
            <a:spLocks noGrp="1"/>
          </p:cNvSpPr>
          <p:nvPr>
            <p:ph type="sldNum" sz="quarter" idx="5"/>
          </p:nvPr>
        </p:nvSpPr>
        <p:spPr>
          <a:noFill/>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1DB4073-C1DE-483E-951F-D90BD1A579D8}" type="slidenum">
              <a:rPr kumimoji="0" lang="de-DE" altLang="de-DE"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altLang="de-DE" sz="1200" b="0" i="0" u="none" strike="noStrike" kern="1200" cap="none" spc="0" normalizeH="0" baseline="0" noProof="0">
              <a:ln>
                <a:noFill/>
              </a:ln>
              <a:solidFill>
                <a:prstClr val="black"/>
              </a:solidFill>
              <a:effectLst/>
              <a:uLnTx/>
              <a:uFillTx/>
              <a:latin typeface="Arial"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grpSp>
        <p:nvGrpSpPr>
          <p:cNvPr id="4" name="Gruppieren 1"/>
          <p:cNvGrpSpPr>
            <a:grpSpLocks/>
          </p:cNvGrpSpPr>
          <p:nvPr userDrawn="1"/>
        </p:nvGrpSpPr>
        <p:grpSpPr bwMode="auto">
          <a:xfrm>
            <a:off x="-1049866" y="169864"/>
            <a:ext cx="13002684" cy="515937"/>
            <a:chOff x="-787401" y="170288"/>
            <a:chExt cx="9752014" cy="516305"/>
          </a:xfrm>
        </p:grpSpPr>
        <p:pic>
          <p:nvPicPr>
            <p:cNvPr id="5" name="Picture 2" descr="BAG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56600" y="203993"/>
              <a:ext cx="60801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a16="http://schemas.microsoft.com/office/drawing/2014/main" id="{335AF7C1-94B0-4224-864C-8C33409C22E1}"/>
                </a:ext>
              </a:extLst>
            </p:cNvPr>
            <p:cNvSpPr>
              <a:spLocks noChangeArrowheads="1"/>
            </p:cNvSpPr>
            <p:nvPr userDrawn="1"/>
          </p:nvSpPr>
          <p:spPr bwMode="auto">
            <a:xfrm>
              <a:off x="-787401" y="170288"/>
              <a:ext cx="9144001" cy="276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fontAlgn="base" hangingPunct="1">
                <a:spcBef>
                  <a:spcPct val="0"/>
                </a:spcBef>
                <a:spcAft>
                  <a:spcPct val="0"/>
                </a:spcAft>
                <a:buFontTx/>
                <a:buNone/>
                <a:defRPr/>
              </a:pPr>
              <a:r>
                <a:rPr lang="de-DE" altLang="zh-TW" sz="1200" b="1" dirty="0">
                  <a:solidFill>
                    <a:srgbClr val="000000"/>
                  </a:solidFill>
                  <a:ea typeface="PMingLiU" charset="-120"/>
                  <a:cs typeface="Arial" charset="0"/>
                </a:rPr>
                <a:t>Bundesarbeitsgemeinschaft Wohnungslosenhilfe e. V.</a:t>
              </a:r>
              <a:endParaRPr lang="de-DE" altLang="de-DE" sz="1200" b="1" dirty="0">
                <a:solidFill>
                  <a:srgbClr val="000000"/>
                </a:solidFill>
                <a:ea typeface="Times New Roman" pitchFamily="18" charset="0"/>
                <a:cs typeface="Arial" charset="0"/>
              </a:endParaRPr>
            </a:p>
          </p:txBody>
        </p:sp>
        <p:cxnSp>
          <p:nvCxnSpPr>
            <p:cNvPr id="7" name="Gerade Verbindung 6">
              <a:extLst>
                <a:ext uri="{FF2B5EF4-FFF2-40B4-BE49-F238E27FC236}">
                  <a16:creationId xmlns:a16="http://schemas.microsoft.com/office/drawing/2014/main" id="{0287D5F3-B402-4140-A06B-8029283E54A0}"/>
                </a:ext>
              </a:extLst>
            </p:cNvPr>
            <p:cNvCxnSpPr/>
            <p:nvPr userDrawn="1"/>
          </p:nvCxnSpPr>
          <p:spPr>
            <a:xfrm>
              <a:off x="2357437" y="464184"/>
              <a:ext cx="5903913" cy="0"/>
            </a:xfrm>
            <a:prstGeom prst="line">
              <a:avLst/>
            </a:prstGeom>
          </p:spPr>
          <p:style>
            <a:lnRef idx="1">
              <a:schemeClr val="dk1"/>
            </a:lnRef>
            <a:fillRef idx="0">
              <a:schemeClr val="dk1"/>
            </a:fillRef>
            <a:effectRef idx="0">
              <a:schemeClr val="dk1"/>
            </a:effectRef>
            <a:fontRef idx="minor">
              <a:schemeClr val="tx1"/>
            </a:fontRef>
          </p:style>
        </p:cxnSp>
      </p:grpSp>
      <p:sp>
        <p:nvSpPr>
          <p:cNvPr id="2" name="Titel 1"/>
          <p:cNvSpPr>
            <a:spLocks noGrp="1"/>
          </p:cNvSpPr>
          <p:nvPr>
            <p:ph type="ctrTitle"/>
          </p:nvPr>
        </p:nvSpPr>
        <p:spPr>
          <a:xfrm>
            <a:off x="914400" y="2130426"/>
            <a:ext cx="10363200" cy="1470025"/>
          </a:xfrm>
          <a:prstGeom prst="rect">
            <a:avLst/>
          </a:prstGeom>
        </p:spPr>
        <p:txBody>
          <a:bodyPr/>
          <a:lstStyle>
            <a:lvl1pPr>
              <a:defRPr lang="de-DE" sz="4000" b="1" kern="1200" dirty="0">
                <a:solidFill>
                  <a:srgbClr val="00B050"/>
                </a:solidFill>
                <a:effectLst>
                  <a:outerShdw blurRad="50800" dist="50800" dir="5400000" algn="ctr" rotWithShape="0">
                    <a:schemeClr val="tx1"/>
                  </a:outerShdw>
                </a:effectLst>
                <a:latin typeface="Calibri Light" panose="020F0302020204030204" pitchFamily="34" charset="0"/>
                <a:ea typeface="PMingLiU" charset="-120"/>
                <a:cs typeface="Arial" charset="0"/>
              </a:defRPr>
            </a:lvl1pPr>
          </a:lstStyle>
          <a:p>
            <a:r>
              <a:rPr lang="de-DE" dirty="0"/>
              <a:t>Titelmasterformat durch Klicken bearbeiten</a:t>
            </a:r>
          </a:p>
        </p:txBody>
      </p:sp>
      <p:sp>
        <p:nvSpPr>
          <p:cNvPr id="3" name="Untertitel 2"/>
          <p:cNvSpPr>
            <a:spLocks noGrp="1"/>
          </p:cNvSpPr>
          <p:nvPr>
            <p:ph type="subTitle" idx="1"/>
          </p:nvPr>
        </p:nvSpPr>
        <p:spPr>
          <a:xfrm>
            <a:off x="1828800" y="3886200"/>
            <a:ext cx="8534400" cy="1752600"/>
          </a:xfrm>
          <a:prstGeom prst="rect">
            <a:avLst/>
          </a:prstGeom>
        </p:spPr>
        <p:txBody>
          <a:bodyPr/>
          <a:lstStyle>
            <a:lvl1pPr marL="0" indent="0" algn="ctr" rtl="0" eaLnBrk="0" fontAlgn="base" hangingPunct="0">
              <a:spcBef>
                <a:spcPct val="0"/>
              </a:spcBef>
              <a:spcAft>
                <a:spcPct val="0"/>
              </a:spcAft>
              <a:buNone/>
              <a:defRPr lang="de-DE" sz="2800" b="1" kern="1200" dirty="0">
                <a:solidFill>
                  <a:srgbClr val="00B050"/>
                </a:solidFill>
                <a:effectLst>
                  <a:outerShdw blurRad="50800" dist="50800" dir="5400000" algn="ctr" rotWithShape="0">
                    <a:schemeClr val="tx1"/>
                  </a:outerShdw>
                </a:effectLst>
                <a:latin typeface="Calibri Light" panose="020F0302020204030204" pitchFamily="34" charset="0"/>
                <a:ea typeface="PMingLiU" charset="-120"/>
                <a:cs typeface="Arial"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a:t>Formatvorlage des Untertitelmasters durch Klicken bearbeiten</a:t>
            </a:r>
          </a:p>
        </p:txBody>
      </p:sp>
      <p:sp>
        <p:nvSpPr>
          <p:cNvPr id="8" name="Rectangle 4">
            <a:extLst>
              <a:ext uri="{FF2B5EF4-FFF2-40B4-BE49-F238E27FC236}">
                <a16:creationId xmlns:a16="http://schemas.microsoft.com/office/drawing/2014/main" id="{1FA4F334-7DC4-4ADB-80BA-A4BC2CAE519A}"/>
              </a:ext>
            </a:extLst>
          </p:cNvPr>
          <p:cNvSpPr>
            <a:spLocks noGrp="1" noChangeArrowheads="1"/>
          </p:cNvSpPr>
          <p:nvPr>
            <p:ph type="dt" sz="half" idx="10"/>
          </p:nvPr>
        </p:nvSpPr>
        <p:spPr>
          <a:xfrm>
            <a:off x="143934" y="6473826"/>
            <a:ext cx="2222500" cy="339725"/>
          </a:xfrm>
          <a:prstGeom prst="rect">
            <a:avLst/>
          </a:prstGeom>
        </p:spPr>
        <p:txBody>
          <a:bodyPr/>
          <a:lstStyle>
            <a:lvl1pPr eaLnBrk="1" hangingPunct="1">
              <a:defRPr sz="1200">
                <a:latin typeface="Arial" charset="0"/>
                <a:cs typeface="+mn-cs"/>
              </a:defRPr>
            </a:lvl1pPr>
          </a:lstStyle>
          <a:p>
            <a:pPr fontAlgn="base">
              <a:spcBef>
                <a:spcPct val="0"/>
              </a:spcBef>
              <a:spcAft>
                <a:spcPct val="0"/>
              </a:spcAft>
              <a:defRPr/>
            </a:pPr>
            <a:fld id="{B6909E28-1454-4541-AC23-4703117C1F8B}" type="datetime1">
              <a:rPr lang="en-GB">
                <a:solidFill>
                  <a:srgbClr val="000000"/>
                </a:solidFill>
              </a:rPr>
              <a:pPr fontAlgn="base">
                <a:spcBef>
                  <a:spcPct val="0"/>
                </a:spcBef>
                <a:spcAft>
                  <a:spcPct val="0"/>
                </a:spcAft>
                <a:defRPr/>
              </a:pPr>
              <a:t>30/05/2023</a:t>
            </a:fld>
            <a:endParaRPr lang="de-DE" dirty="0">
              <a:solidFill>
                <a:srgbClr val="000000"/>
              </a:solidFill>
            </a:endParaRPr>
          </a:p>
        </p:txBody>
      </p:sp>
    </p:spTree>
    <p:extLst>
      <p:ext uri="{BB962C8B-B14F-4D97-AF65-F5344CB8AC3E}">
        <p14:creationId xmlns:p14="http://schemas.microsoft.com/office/powerpoint/2010/main" val="987216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a:xfrm>
            <a:off x="609600" y="6356355"/>
            <a:ext cx="2844800" cy="365125"/>
          </a:xfrm>
          <a:prstGeom prst="rect">
            <a:avLst/>
          </a:prstGeom>
        </p:spPr>
        <p:txBody>
          <a:bodyPr/>
          <a:lstStyle>
            <a:lvl1pPr>
              <a:defRPr>
                <a:solidFill>
                  <a:schemeClr val="bg1"/>
                </a:solidFill>
              </a:defRPr>
            </a:lvl1pPr>
          </a:lstStyle>
          <a:p>
            <a:fld id="{30BCA1D0-D86D-4E80-9313-7F4887401B00}" type="datetimeFigureOut">
              <a:rPr lang="de-DE" smtClean="0"/>
              <a:pPr/>
              <a:t>30.05.2023</a:t>
            </a:fld>
            <a:endParaRPr lang="de-DE" dirty="0"/>
          </a:p>
        </p:txBody>
      </p:sp>
      <p:sp>
        <p:nvSpPr>
          <p:cNvPr id="9" name="Foliennummernplatzhalter 8"/>
          <p:cNvSpPr>
            <a:spLocks noGrp="1"/>
          </p:cNvSpPr>
          <p:nvPr>
            <p:ph type="sldNum" sz="quarter" idx="12"/>
          </p:nvPr>
        </p:nvSpPr>
        <p:spPr>
          <a:xfrm>
            <a:off x="7451725" y="4365630"/>
            <a:ext cx="2844800" cy="365125"/>
          </a:xfrm>
          <a:prstGeom prst="rect">
            <a:avLst/>
          </a:prstGeom>
        </p:spPr>
        <p:txBody>
          <a:bodyPr/>
          <a:lstStyle>
            <a:lvl1pPr>
              <a:defRPr>
                <a:solidFill>
                  <a:schemeClr val="bg1"/>
                </a:solidFill>
              </a:defRPr>
            </a:lvl1pPr>
          </a:lstStyle>
          <a:p>
            <a:fld id="{429C1C0F-200D-4D4D-8232-A95FC55DA31A}" type="slidenum">
              <a:rPr lang="de-DE" smtClean="0"/>
              <a:pPr/>
              <a:t>‹Nr.›</a:t>
            </a:fld>
            <a:endParaRPr lang="de-DE" dirty="0"/>
          </a:p>
        </p:txBody>
      </p:sp>
    </p:spTree>
    <p:extLst>
      <p:ext uri="{BB962C8B-B14F-4D97-AF65-F5344CB8AC3E}">
        <p14:creationId xmlns:p14="http://schemas.microsoft.com/office/powerpoint/2010/main" val="3523481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a:xfrm>
            <a:off x="609600" y="6356355"/>
            <a:ext cx="2844800" cy="365125"/>
          </a:xfrm>
          <a:prstGeom prst="rect">
            <a:avLst/>
          </a:prstGeom>
        </p:spPr>
        <p:txBody>
          <a:bodyPr/>
          <a:lstStyle>
            <a:lvl1pPr>
              <a:defRPr>
                <a:solidFill>
                  <a:schemeClr val="bg1"/>
                </a:solidFill>
              </a:defRPr>
            </a:lvl1pPr>
          </a:lstStyle>
          <a:p>
            <a:fld id="{30BCA1D0-D86D-4E80-9313-7F4887401B00}" type="datetimeFigureOut">
              <a:rPr lang="de-DE" smtClean="0"/>
              <a:pPr/>
              <a:t>30.05.2023</a:t>
            </a:fld>
            <a:endParaRPr lang="de-DE" dirty="0"/>
          </a:p>
        </p:txBody>
      </p:sp>
      <p:sp>
        <p:nvSpPr>
          <p:cNvPr id="4" name="Fußzeilenplatzhalter 3"/>
          <p:cNvSpPr>
            <a:spLocks noGrp="1"/>
          </p:cNvSpPr>
          <p:nvPr>
            <p:ph type="ftr" sz="quarter" idx="11"/>
          </p:nvPr>
        </p:nvSpPr>
        <p:spPr>
          <a:xfrm>
            <a:off x="8882647" y="6356353"/>
            <a:ext cx="2921000" cy="365125"/>
          </a:xfrm>
          <a:prstGeom prst="rect">
            <a:avLst/>
          </a:prstGeom>
        </p:spPr>
        <p:txBody>
          <a:bodyPr/>
          <a:lstStyle>
            <a:lvl1pPr>
              <a:defRPr>
                <a:solidFill>
                  <a:schemeClr val="bg1"/>
                </a:solidFill>
              </a:defRPr>
            </a:lvl1pPr>
          </a:lstStyle>
          <a:p>
            <a:endParaRPr lang="de-DE" dirty="0"/>
          </a:p>
        </p:txBody>
      </p:sp>
      <p:sp>
        <p:nvSpPr>
          <p:cNvPr id="5" name="Foliennummernplatzhalter 4"/>
          <p:cNvSpPr>
            <a:spLocks noGrp="1"/>
          </p:cNvSpPr>
          <p:nvPr>
            <p:ph type="sldNum" sz="quarter" idx="12"/>
          </p:nvPr>
        </p:nvSpPr>
        <p:spPr>
          <a:xfrm>
            <a:off x="7451725" y="4365630"/>
            <a:ext cx="2844800" cy="365125"/>
          </a:xfrm>
          <a:prstGeom prst="rect">
            <a:avLst/>
          </a:prstGeom>
        </p:spPr>
        <p:txBody>
          <a:bodyPr/>
          <a:lstStyle>
            <a:lvl1pPr>
              <a:defRPr>
                <a:solidFill>
                  <a:schemeClr val="bg1"/>
                </a:solidFill>
              </a:defRPr>
            </a:lvl1pPr>
          </a:lstStyle>
          <a:p>
            <a:fld id="{429C1C0F-200D-4D4D-8232-A95FC55DA31A}" type="slidenum">
              <a:rPr lang="de-DE" smtClean="0"/>
              <a:pPr/>
              <a:t>‹Nr.›</a:t>
            </a:fld>
            <a:endParaRPr lang="de-DE" dirty="0"/>
          </a:p>
        </p:txBody>
      </p:sp>
    </p:spTree>
    <p:extLst>
      <p:ext uri="{BB962C8B-B14F-4D97-AF65-F5344CB8AC3E}">
        <p14:creationId xmlns:p14="http://schemas.microsoft.com/office/powerpoint/2010/main" val="4179986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609600" y="6356355"/>
            <a:ext cx="2844800" cy="365125"/>
          </a:xfrm>
          <a:prstGeom prst="rect">
            <a:avLst/>
          </a:prstGeom>
        </p:spPr>
        <p:txBody>
          <a:bodyPr/>
          <a:lstStyle>
            <a:lvl1pPr>
              <a:defRPr>
                <a:solidFill>
                  <a:schemeClr val="bg1"/>
                </a:solidFill>
              </a:defRPr>
            </a:lvl1pPr>
          </a:lstStyle>
          <a:p>
            <a:fld id="{30BCA1D0-D86D-4E80-9313-7F4887401B00}" type="datetimeFigureOut">
              <a:rPr lang="de-DE" smtClean="0"/>
              <a:pPr/>
              <a:t>30.05.2023</a:t>
            </a:fld>
            <a:endParaRPr lang="de-DE" dirty="0"/>
          </a:p>
        </p:txBody>
      </p:sp>
      <p:sp>
        <p:nvSpPr>
          <p:cNvPr id="3" name="Fußzeilenplatzhalter 2"/>
          <p:cNvSpPr>
            <a:spLocks noGrp="1"/>
          </p:cNvSpPr>
          <p:nvPr>
            <p:ph type="ftr" sz="quarter" idx="11"/>
          </p:nvPr>
        </p:nvSpPr>
        <p:spPr>
          <a:xfrm>
            <a:off x="8882647" y="6356353"/>
            <a:ext cx="2921000" cy="365125"/>
          </a:xfrm>
          <a:prstGeom prst="rect">
            <a:avLst/>
          </a:prstGeom>
        </p:spPr>
        <p:txBody>
          <a:bodyPr/>
          <a:lstStyle>
            <a:lvl1pPr>
              <a:defRPr>
                <a:solidFill>
                  <a:schemeClr val="bg1"/>
                </a:solidFill>
              </a:defRPr>
            </a:lvl1pPr>
          </a:lstStyle>
          <a:p>
            <a:endParaRPr lang="de-DE" dirty="0"/>
          </a:p>
        </p:txBody>
      </p:sp>
      <p:sp>
        <p:nvSpPr>
          <p:cNvPr id="4" name="Foliennummernplatzhalter 3"/>
          <p:cNvSpPr>
            <a:spLocks noGrp="1"/>
          </p:cNvSpPr>
          <p:nvPr>
            <p:ph type="sldNum" sz="quarter" idx="12"/>
          </p:nvPr>
        </p:nvSpPr>
        <p:spPr>
          <a:xfrm>
            <a:off x="7451725" y="4365630"/>
            <a:ext cx="2844800" cy="365125"/>
          </a:xfrm>
          <a:prstGeom prst="rect">
            <a:avLst/>
          </a:prstGeom>
        </p:spPr>
        <p:txBody>
          <a:bodyPr/>
          <a:lstStyle>
            <a:lvl1pPr>
              <a:defRPr>
                <a:solidFill>
                  <a:schemeClr val="bg1"/>
                </a:solidFill>
              </a:defRPr>
            </a:lvl1pPr>
          </a:lstStyle>
          <a:p>
            <a:fld id="{429C1C0F-200D-4D4D-8232-A95FC55DA31A}" type="slidenum">
              <a:rPr lang="de-DE" smtClean="0"/>
              <a:pPr/>
              <a:t>‹Nr.›</a:t>
            </a:fld>
            <a:endParaRPr lang="de-DE" dirty="0"/>
          </a:p>
        </p:txBody>
      </p:sp>
    </p:spTree>
    <p:extLst>
      <p:ext uri="{BB962C8B-B14F-4D97-AF65-F5344CB8AC3E}">
        <p14:creationId xmlns:p14="http://schemas.microsoft.com/office/powerpoint/2010/main" val="3747407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3" y="1268760"/>
            <a:ext cx="4011084" cy="1162050"/>
          </a:xfrm>
          <a:prstGeom prst="rect">
            <a:avLst/>
          </a:prstGeom>
        </p:spPr>
        <p:txBody>
          <a:bodyPr anchor="b"/>
          <a:lstStyle>
            <a:lvl1pPr algn="l">
              <a:defRPr sz="2000" b="1"/>
            </a:lvl1pPr>
          </a:lstStyle>
          <a:p>
            <a:r>
              <a:rPr lang="de-DE" dirty="0"/>
              <a:t>Titelmasterformat durch Klicken bearbeiten</a:t>
            </a:r>
          </a:p>
        </p:txBody>
      </p:sp>
      <p:sp>
        <p:nvSpPr>
          <p:cNvPr id="3" name="Inhaltsplatzhalter 2"/>
          <p:cNvSpPr>
            <a:spLocks noGrp="1"/>
          </p:cNvSpPr>
          <p:nvPr>
            <p:ph idx="1"/>
          </p:nvPr>
        </p:nvSpPr>
        <p:spPr>
          <a:xfrm>
            <a:off x="4766733" y="1268760"/>
            <a:ext cx="6815667" cy="485740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half" idx="2"/>
          </p:nvPr>
        </p:nvSpPr>
        <p:spPr>
          <a:xfrm>
            <a:off x="609603" y="2420893"/>
            <a:ext cx="4011084" cy="3705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a:xfrm>
            <a:off x="609600" y="6356355"/>
            <a:ext cx="2844800" cy="365125"/>
          </a:xfrm>
          <a:prstGeom prst="rect">
            <a:avLst/>
          </a:prstGeom>
        </p:spPr>
        <p:txBody>
          <a:bodyPr/>
          <a:lstStyle>
            <a:lvl1pPr>
              <a:defRPr>
                <a:solidFill>
                  <a:schemeClr val="bg1"/>
                </a:solidFill>
              </a:defRPr>
            </a:lvl1pPr>
          </a:lstStyle>
          <a:p>
            <a:fld id="{30BCA1D0-D86D-4E80-9313-7F4887401B00}" type="datetimeFigureOut">
              <a:rPr lang="de-DE" smtClean="0"/>
              <a:pPr/>
              <a:t>30.05.2023</a:t>
            </a:fld>
            <a:endParaRPr lang="de-DE" dirty="0"/>
          </a:p>
        </p:txBody>
      </p:sp>
      <p:sp>
        <p:nvSpPr>
          <p:cNvPr id="6" name="Fußzeilenplatzhalter 5"/>
          <p:cNvSpPr>
            <a:spLocks noGrp="1"/>
          </p:cNvSpPr>
          <p:nvPr>
            <p:ph type="ftr" sz="quarter" idx="11"/>
          </p:nvPr>
        </p:nvSpPr>
        <p:spPr>
          <a:xfrm>
            <a:off x="8882647" y="6356353"/>
            <a:ext cx="2921000" cy="365125"/>
          </a:xfrm>
          <a:prstGeom prst="rect">
            <a:avLst/>
          </a:prstGeom>
        </p:spPr>
        <p:txBody>
          <a:bodyPr/>
          <a:lstStyle>
            <a:lvl1pPr>
              <a:defRPr>
                <a:solidFill>
                  <a:schemeClr val="bg1"/>
                </a:solidFill>
              </a:defRPr>
            </a:lvl1pPr>
          </a:lstStyle>
          <a:p>
            <a:endParaRPr lang="de-DE" dirty="0"/>
          </a:p>
        </p:txBody>
      </p:sp>
      <p:sp>
        <p:nvSpPr>
          <p:cNvPr id="7" name="Foliennummernplatzhalter 6"/>
          <p:cNvSpPr>
            <a:spLocks noGrp="1"/>
          </p:cNvSpPr>
          <p:nvPr>
            <p:ph type="sldNum" sz="quarter" idx="12"/>
          </p:nvPr>
        </p:nvSpPr>
        <p:spPr>
          <a:xfrm>
            <a:off x="7451725" y="4365630"/>
            <a:ext cx="2844800" cy="365125"/>
          </a:xfrm>
          <a:prstGeom prst="rect">
            <a:avLst/>
          </a:prstGeom>
        </p:spPr>
        <p:txBody>
          <a:bodyPr/>
          <a:lstStyle>
            <a:lvl1pPr>
              <a:defRPr>
                <a:solidFill>
                  <a:schemeClr val="bg1"/>
                </a:solidFill>
              </a:defRPr>
            </a:lvl1pPr>
          </a:lstStyle>
          <a:p>
            <a:fld id="{429C1C0F-200D-4D4D-8232-A95FC55DA31A}" type="slidenum">
              <a:rPr lang="de-DE" smtClean="0"/>
              <a:pPr/>
              <a:t>‹Nr.›</a:t>
            </a:fld>
            <a:endParaRPr lang="de-DE" dirty="0"/>
          </a:p>
        </p:txBody>
      </p:sp>
    </p:spTree>
    <p:extLst>
      <p:ext uri="{BB962C8B-B14F-4D97-AF65-F5344CB8AC3E}">
        <p14:creationId xmlns:p14="http://schemas.microsoft.com/office/powerpoint/2010/main" val="2181760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1196756"/>
            <a:ext cx="7315200" cy="35308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a:xfrm>
            <a:off x="609600" y="6356355"/>
            <a:ext cx="2844800" cy="365125"/>
          </a:xfrm>
          <a:prstGeom prst="rect">
            <a:avLst/>
          </a:prstGeom>
        </p:spPr>
        <p:txBody>
          <a:bodyPr/>
          <a:lstStyle>
            <a:lvl1pPr>
              <a:defRPr>
                <a:solidFill>
                  <a:schemeClr val="bg1"/>
                </a:solidFill>
              </a:defRPr>
            </a:lvl1pPr>
          </a:lstStyle>
          <a:p>
            <a:fld id="{30BCA1D0-D86D-4E80-9313-7F4887401B00}" type="datetimeFigureOut">
              <a:rPr lang="de-DE" smtClean="0"/>
              <a:pPr/>
              <a:t>30.05.2023</a:t>
            </a:fld>
            <a:endParaRPr lang="de-DE" dirty="0"/>
          </a:p>
        </p:txBody>
      </p:sp>
      <p:sp>
        <p:nvSpPr>
          <p:cNvPr id="6" name="Fußzeilenplatzhalter 5"/>
          <p:cNvSpPr>
            <a:spLocks noGrp="1"/>
          </p:cNvSpPr>
          <p:nvPr>
            <p:ph type="ftr" sz="quarter" idx="11"/>
          </p:nvPr>
        </p:nvSpPr>
        <p:spPr>
          <a:xfrm>
            <a:off x="8882647" y="6356353"/>
            <a:ext cx="2921000" cy="365125"/>
          </a:xfrm>
          <a:prstGeom prst="rect">
            <a:avLst/>
          </a:prstGeom>
        </p:spPr>
        <p:txBody>
          <a:bodyPr/>
          <a:lstStyle>
            <a:lvl1pPr>
              <a:defRPr>
                <a:solidFill>
                  <a:schemeClr val="bg1"/>
                </a:solidFill>
              </a:defRPr>
            </a:lvl1pPr>
          </a:lstStyle>
          <a:p>
            <a:endParaRPr lang="de-DE" dirty="0"/>
          </a:p>
        </p:txBody>
      </p:sp>
      <p:sp>
        <p:nvSpPr>
          <p:cNvPr id="7" name="Foliennummernplatzhalter 6"/>
          <p:cNvSpPr>
            <a:spLocks noGrp="1"/>
          </p:cNvSpPr>
          <p:nvPr>
            <p:ph type="sldNum" sz="quarter" idx="12"/>
          </p:nvPr>
        </p:nvSpPr>
        <p:spPr>
          <a:xfrm>
            <a:off x="7451725" y="4365630"/>
            <a:ext cx="2844800" cy="365125"/>
          </a:xfrm>
          <a:prstGeom prst="rect">
            <a:avLst/>
          </a:prstGeom>
        </p:spPr>
        <p:txBody>
          <a:bodyPr/>
          <a:lstStyle>
            <a:lvl1pPr>
              <a:defRPr>
                <a:solidFill>
                  <a:schemeClr val="bg1"/>
                </a:solidFill>
              </a:defRPr>
            </a:lvl1pPr>
          </a:lstStyle>
          <a:p>
            <a:fld id="{429C1C0F-200D-4D4D-8232-A95FC55DA31A}" type="slidenum">
              <a:rPr lang="de-DE" smtClean="0"/>
              <a:pPr/>
              <a:t>‹Nr.›</a:t>
            </a:fld>
            <a:endParaRPr lang="de-DE" dirty="0"/>
          </a:p>
        </p:txBody>
      </p:sp>
    </p:spTree>
    <p:extLst>
      <p:ext uri="{BB962C8B-B14F-4D97-AF65-F5344CB8AC3E}">
        <p14:creationId xmlns:p14="http://schemas.microsoft.com/office/powerpoint/2010/main" val="3626961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vertikaler Text">
    <p:spTree>
      <p:nvGrpSpPr>
        <p:cNvPr id="1" name=""/>
        <p:cNvGrpSpPr/>
        <p:nvPr/>
      </p:nvGrpSpPr>
      <p:grpSpPr>
        <a:xfrm>
          <a:off x="0" y="0"/>
          <a:ext cx="0" cy="0"/>
          <a:chOff x="0" y="0"/>
          <a:chExt cx="0" cy="0"/>
        </a:xfrm>
      </p:grpSpPr>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609600" y="6356355"/>
            <a:ext cx="2844800" cy="365125"/>
          </a:xfrm>
          <a:prstGeom prst="rect">
            <a:avLst/>
          </a:prstGeom>
        </p:spPr>
        <p:txBody>
          <a:bodyPr/>
          <a:lstStyle>
            <a:lvl1pPr>
              <a:defRPr>
                <a:solidFill>
                  <a:schemeClr val="bg1"/>
                </a:solidFill>
              </a:defRPr>
            </a:lvl1pPr>
          </a:lstStyle>
          <a:p>
            <a:fld id="{30BCA1D0-D86D-4E80-9313-7F4887401B00}" type="datetimeFigureOut">
              <a:rPr lang="de-DE" smtClean="0"/>
              <a:pPr/>
              <a:t>30.05.2023</a:t>
            </a:fld>
            <a:endParaRPr lang="de-DE" dirty="0"/>
          </a:p>
        </p:txBody>
      </p:sp>
      <p:sp>
        <p:nvSpPr>
          <p:cNvPr id="5" name="Fußzeilenplatzhalter 4"/>
          <p:cNvSpPr>
            <a:spLocks noGrp="1"/>
          </p:cNvSpPr>
          <p:nvPr>
            <p:ph type="ftr" sz="quarter" idx="11"/>
          </p:nvPr>
        </p:nvSpPr>
        <p:spPr>
          <a:xfrm>
            <a:off x="8882647" y="6356353"/>
            <a:ext cx="2921000" cy="365125"/>
          </a:xfrm>
          <a:prstGeom prst="rect">
            <a:avLst/>
          </a:prstGeom>
        </p:spPr>
        <p:txBody>
          <a:bodyPr/>
          <a:lstStyle>
            <a:lvl1pPr>
              <a:defRPr>
                <a:solidFill>
                  <a:schemeClr val="bg1"/>
                </a:solidFill>
              </a:defRPr>
            </a:lvl1pPr>
          </a:lstStyle>
          <a:p>
            <a:endParaRPr lang="de-DE" dirty="0"/>
          </a:p>
        </p:txBody>
      </p:sp>
      <p:sp>
        <p:nvSpPr>
          <p:cNvPr id="6" name="Foliennummernplatzhalter 5"/>
          <p:cNvSpPr>
            <a:spLocks noGrp="1"/>
          </p:cNvSpPr>
          <p:nvPr>
            <p:ph type="sldNum" sz="quarter" idx="12"/>
          </p:nvPr>
        </p:nvSpPr>
        <p:spPr>
          <a:xfrm>
            <a:off x="7451725" y="4365630"/>
            <a:ext cx="2844800" cy="365125"/>
          </a:xfrm>
          <a:prstGeom prst="rect">
            <a:avLst/>
          </a:prstGeom>
        </p:spPr>
        <p:txBody>
          <a:bodyPr/>
          <a:lstStyle>
            <a:lvl1pPr>
              <a:defRPr>
                <a:solidFill>
                  <a:schemeClr val="bg1"/>
                </a:solidFill>
              </a:defRPr>
            </a:lvl1pPr>
          </a:lstStyle>
          <a:p>
            <a:fld id="{429C1C0F-200D-4D4D-8232-A95FC55DA31A}" type="slidenum">
              <a:rPr lang="de-DE" smtClean="0"/>
              <a:pPr/>
              <a:t>‹Nr.›</a:t>
            </a:fld>
            <a:endParaRPr lang="de-DE" dirty="0"/>
          </a:p>
        </p:txBody>
      </p:sp>
    </p:spTree>
    <p:extLst>
      <p:ext uri="{BB962C8B-B14F-4D97-AF65-F5344CB8AC3E}">
        <p14:creationId xmlns:p14="http://schemas.microsoft.com/office/powerpoint/2010/main" val="3274801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1052741"/>
            <a:ext cx="2743200" cy="5073427"/>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09600" y="1052741"/>
            <a:ext cx="8026400" cy="5073427"/>
          </a:xfrm>
        </p:spPr>
        <p:txBody>
          <a:bodyPr vert="eaVert"/>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a:xfrm>
            <a:off x="609600" y="6356355"/>
            <a:ext cx="2844800" cy="365125"/>
          </a:xfrm>
          <a:prstGeom prst="rect">
            <a:avLst/>
          </a:prstGeom>
        </p:spPr>
        <p:txBody>
          <a:bodyPr/>
          <a:lstStyle>
            <a:lvl1pPr>
              <a:defRPr>
                <a:solidFill>
                  <a:schemeClr val="bg1"/>
                </a:solidFill>
              </a:defRPr>
            </a:lvl1pPr>
          </a:lstStyle>
          <a:p>
            <a:fld id="{30BCA1D0-D86D-4E80-9313-7F4887401B00}" type="datetimeFigureOut">
              <a:rPr lang="de-DE" smtClean="0"/>
              <a:pPr/>
              <a:t>30.05.2023</a:t>
            </a:fld>
            <a:endParaRPr lang="de-DE" dirty="0"/>
          </a:p>
        </p:txBody>
      </p:sp>
      <p:sp>
        <p:nvSpPr>
          <p:cNvPr id="5" name="Fußzeilenplatzhalter 4"/>
          <p:cNvSpPr>
            <a:spLocks noGrp="1"/>
          </p:cNvSpPr>
          <p:nvPr>
            <p:ph type="ftr" sz="quarter" idx="11"/>
          </p:nvPr>
        </p:nvSpPr>
        <p:spPr>
          <a:xfrm>
            <a:off x="8882647" y="6356353"/>
            <a:ext cx="2921000" cy="365125"/>
          </a:xfrm>
          <a:prstGeom prst="rect">
            <a:avLst/>
          </a:prstGeom>
        </p:spPr>
        <p:txBody>
          <a:bodyPr/>
          <a:lstStyle>
            <a:lvl1pPr>
              <a:defRPr>
                <a:solidFill>
                  <a:schemeClr val="bg1"/>
                </a:solidFill>
              </a:defRPr>
            </a:lvl1pPr>
          </a:lstStyle>
          <a:p>
            <a:endParaRPr lang="de-DE" dirty="0"/>
          </a:p>
        </p:txBody>
      </p:sp>
      <p:sp>
        <p:nvSpPr>
          <p:cNvPr id="6" name="Foliennummernplatzhalter 5"/>
          <p:cNvSpPr>
            <a:spLocks noGrp="1"/>
          </p:cNvSpPr>
          <p:nvPr>
            <p:ph type="sldNum" sz="quarter" idx="12"/>
          </p:nvPr>
        </p:nvSpPr>
        <p:spPr>
          <a:xfrm>
            <a:off x="7451725" y="4365630"/>
            <a:ext cx="2844800" cy="365125"/>
          </a:xfrm>
          <a:prstGeom prst="rect">
            <a:avLst/>
          </a:prstGeom>
        </p:spPr>
        <p:txBody>
          <a:bodyPr/>
          <a:lstStyle>
            <a:lvl1pPr>
              <a:defRPr>
                <a:solidFill>
                  <a:schemeClr val="bg1"/>
                </a:solidFill>
              </a:defRPr>
            </a:lvl1pPr>
          </a:lstStyle>
          <a:p>
            <a:fld id="{429C1C0F-200D-4D4D-8232-A95FC55DA31A}" type="slidenum">
              <a:rPr lang="de-DE" smtClean="0"/>
              <a:pPr/>
              <a:t>‹Nr.›</a:t>
            </a:fld>
            <a:endParaRPr lang="de-DE" dirty="0"/>
          </a:p>
        </p:txBody>
      </p:sp>
    </p:spTree>
    <p:extLst>
      <p:ext uri="{BB962C8B-B14F-4D97-AF65-F5344CB8AC3E}">
        <p14:creationId xmlns:p14="http://schemas.microsoft.com/office/powerpoint/2010/main" val="334363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Inhalt mit Überschrift">
    <p:spTree>
      <p:nvGrpSpPr>
        <p:cNvPr id="1" name=""/>
        <p:cNvGrpSpPr/>
        <p:nvPr/>
      </p:nvGrpSpPr>
      <p:grpSpPr>
        <a:xfrm>
          <a:off x="0" y="0"/>
          <a:ext cx="0" cy="0"/>
          <a:chOff x="0" y="0"/>
          <a:chExt cx="0" cy="0"/>
        </a:xfrm>
      </p:grpSpPr>
      <p:grpSp>
        <p:nvGrpSpPr>
          <p:cNvPr id="4" name="Gruppieren 1">
            <a:extLst>
              <a:ext uri="{FF2B5EF4-FFF2-40B4-BE49-F238E27FC236}">
                <a16:creationId xmlns:a16="http://schemas.microsoft.com/office/drawing/2014/main" id="{2604C8CF-EF06-447C-AB64-FBE1438C5848}"/>
              </a:ext>
            </a:extLst>
          </p:cNvPr>
          <p:cNvGrpSpPr>
            <a:grpSpLocks/>
          </p:cNvGrpSpPr>
          <p:nvPr userDrawn="1"/>
        </p:nvGrpSpPr>
        <p:grpSpPr bwMode="auto">
          <a:xfrm>
            <a:off x="-1049866" y="169864"/>
            <a:ext cx="13002684" cy="515937"/>
            <a:chOff x="-787401" y="170288"/>
            <a:chExt cx="9752014" cy="516305"/>
          </a:xfrm>
        </p:grpSpPr>
        <p:pic>
          <p:nvPicPr>
            <p:cNvPr id="5" name="Picture 2" descr="BAGlogo">
              <a:extLst>
                <a:ext uri="{FF2B5EF4-FFF2-40B4-BE49-F238E27FC236}">
                  <a16:creationId xmlns:a16="http://schemas.microsoft.com/office/drawing/2014/main" id="{0AAD56BE-251A-48C9-8A1C-F2C9F9BB5D9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56600" y="203993"/>
              <a:ext cx="60801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a16="http://schemas.microsoft.com/office/drawing/2014/main" id="{7511C72E-C4A9-46A2-B95B-5C7AF97BDDA2}"/>
                </a:ext>
              </a:extLst>
            </p:cNvPr>
            <p:cNvSpPr>
              <a:spLocks noChangeArrowheads="1"/>
            </p:cNvSpPr>
            <p:nvPr userDrawn="1"/>
          </p:nvSpPr>
          <p:spPr bwMode="auto">
            <a:xfrm>
              <a:off x="-787401" y="170288"/>
              <a:ext cx="9144001" cy="276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defRPr/>
              </a:pPr>
              <a:r>
                <a:rPr lang="de-DE" altLang="zh-TW" sz="1200" b="1" dirty="0">
                  <a:solidFill>
                    <a:srgbClr val="000000"/>
                  </a:solidFill>
                  <a:ea typeface="PMingLiU" charset="-120"/>
                  <a:cs typeface="Arial" charset="0"/>
                </a:rPr>
                <a:t>Bundesarbeitsgemeinschaft Wohnungslosenhilfe e. V.</a:t>
              </a:r>
              <a:endParaRPr lang="de-DE" altLang="de-DE" sz="1200" b="1" dirty="0">
                <a:ea typeface="Times New Roman" pitchFamily="18" charset="0"/>
                <a:cs typeface="Arial" charset="0"/>
              </a:endParaRPr>
            </a:p>
          </p:txBody>
        </p:sp>
        <p:cxnSp>
          <p:nvCxnSpPr>
            <p:cNvPr id="7" name="Gerade Verbindung 4">
              <a:extLst>
                <a:ext uri="{FF2B5EF4-FFF2-40B4-BE49-F238E27FC236}">
                  <a16:creationId xmlns:a16="http://schemas.microsoft.com/office/drawing/2014/main" id="{5D604FDC-6B81-494B-8F97-988C18DF571E}"/>
                </a:ext>
              </a:extLst>
            </p:cNvPr>
            <p:cNvCxnSpPr/>
            <p:nvPr userDrawn="1"/>
          </p:nvCxnSpPr>
          <p:spPr>
            <a:xfrm>
              <a:off x="2357437" y="464184"/>
              <a:ext cx="5903913" cy="0"/>
            </a:xfrm>
            <a:prstGeom prst="line">
              <a:avLst/>
            </a:prstGeom>
          </p:spPr>
          <p:style>
            <a:lnRef idx="1">
              <a:schemeClr val="dk1"/>
            </a:lnRef>
            <a:fillRef idx="0">
              <a:schemeClr val="dk1"/>
            </a:fillRef>
            <a:effectRef idx="0">
              <a:schemeClr val="dk1"/>
            </a:effectRef>
            <a:fontRef idx="minor">
              <a:schemeClr val="tx1"/>
            </a:fontRef>
          </p:style>
        </p:cxnSp>
      </p:grpSp>
      <p:sp>
        <p:nvSpPr>
          <p:cNvPr id="3" name="Inhaltsplatzhalter 2"/>
          <p:cNvSpPr>
            <a:spLocks noGrp="1"/>
          </p:cNvSpPr>
          <p:nvPr>
            <p:ph idx="1"/>
          </p:nvPr>
        </p:nvSpPr>
        <p:spPr>
          <a:xfrm>
            <a:off x="335360" y="980729"/>
            <a:ext cx="11425269" cy="5145435"/>
          </a:xfrm>
          <a:prstGeom prst="rect">
            <a:avLst/>
          </a:prstGeom>
        </p:spPr>
        <p:txBody>
          <a:bodyPr/>
          <a:lstStyle>
            <a:lvl1pPr marL="0" indent="0">
              <a:buNone/>
              <a:defRPr sz="3200">
                <a:latin typeface="Calibri Light" panose="020F0302020204030204" pitchFamily="34" charset="0"/>
              </a:defRPr>
            </a:lvl1pPr>
            <a:lvl2pPr marL="742950" indent="-285750">
              <a:buFont typeface="Arial" panose="020B0604020202020204" pitchFamily="34" charset="0"/>
              <a:buChar char="•"/>
              <a:defRPr sz="2800">
                <a:latin typeface="Calibri Light" panose="020F0302020204030204" pitchFamily="34" charset="0"/>
              </a:defRPr>
            </a:lvl2pPr>
            <a:lvl3pPr marL="1143000" indent="-228600">
              <a:buFont typeface="Wingdings" panose="05000000000000000000" pitchFamily="2" charset="2"/>
              <a:buChar char="§"/>
              <a:defRPr sz="2400">
                <a:latin typeface="Calibri Light" panose="020F0302020204030204" pitchFamily="34" charset="0"/>
              </a:defRPr>
            </a:lvl3pPr>
            <a:lvl4pPr>
              <a:defRPr sz="2000">
                <a:latin typeface="Calibri Light" panose="020F0302020204030204" pitchFamily="34" charset="0"/>
              </a:defRPr>
            </a:lvl4pPr>
            <a:lvl5pPr>
              <a:defRPr sz="2000"/>
            </a:lvl5pPr>
            <a:lvl6pPr>
              <a:defRPr sz="2000"/>
            </a:lvl6pPr>
            <a:lvl7pPr>
              <a:defRPr sz="2000"/>
            </a:lvl7pPr>
            <a:lvl8pPr>
              <a:defRPr sz="2000"/>
            </a:lvl8pPr>
            <a:lvl9pPr>
              <a:defRPr sz="2000"/>
            </a:lvl9p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
        <p:nvSpPr>
          <p:cNvPr id="8" name="Rectangle 5">
            <a:extLst>
              <a:ext uri="{FF2B5EF4-FFF2-40B4-BE49-F238E27FC236}">
                <a16:creationId xmlns:a16="http://schemas.microsoft.com/office/drawing/2014/main" id="{29E8AFAF-20C8-41E0-BB9B-BE78B7C30F57}"/>
              </a:ext>
            </a:extLst>
          </p:cNvPr>
          <p:cNvSpPr>
            <a:spLocks noGrp="1" noChangeArrowheads="1"/>
          </p:cNvSpPr>
          <p:nvPr>
            <p:ph type="ftr" sz="quarter" idx="10"/>
          </p:nvPr>
        </p:nvSpPr>
        <p:spPr>
          <a:xfrm>
            <a:off x="2544234" y="6165850"/>
            <a:ext cx="6913033" cy="647700"/>
          </a:xfrm>
          <a:prstGeom prst="rect">
            <a:avLst/>
          </a:prstGeom>
        </p:spPr>
        <p:txBody>
          <a:bodyPr/>
          <a:lstStyle>
            <a:lvl1pPr eaLnBrk="1" hangingPunct="1">
              <a:defRPr sz="1200">
                <a:latin typeface="Arial" charset="0"/>
                <a:cs typeface="+mn-cs"/>
              </a:defRPr>
            </a:lvl1pPr>
          </a:lstStyle>
          <a:p>
            <a:pPr>
              <a:defRPr/>
            </a:pPr>
            <a:endParaRPr lang="de-DE"/>
          </a:p>
        </p:txBody>
      </p:sp>
      <p:sp>
        <p:nvSpPr>
          <p:cNvPr id="9" name="Rectangle 4">
            <a:extLst>
              <a:ext uri="{FF2B5EF4-FFF2-40B4-BE49-F238E27FC236}">
                <a16:creationId xmlns:a16="http://schemas.microsoft.com/office/drawing/2014/main" id="{4DEFB1C1-62B4-4EC3-AD94-3FA0F860AD7F}"/>
              </a:ext>
            </a:extLst>
          </p:cNvPr>
          <p:cNvSpPr>
            <a:spLocks noGrp="1" noChangeArrowheads="1"/>
          </p:cNvSpPr>
          <p:nvPr>
            <p:ph type="dt" sz="half" idx="11"/>
          </p:nvPr>
        </p:nvSpPr>
        <p:spPr>
          <a:xfrm>
            <a:off x="143934" y="6473826"/>
            <a:ext cx="2222500" cy="339725"/>
          </a:xfrm>
          <a:prstGeom prst="rect">
            <a:avLst/>
          </a:prstGeom>
        </p:spPr>
        <p:txBody>
          <a:bodyPr/>
          <a:lstStyle>
            <a:lvl1pPr eaLnBrk="1" hangingPunct="1">
              <a:defRPr sz="1200">
                <a:latin typeface="Arial" charset="0"/>
                <a:cs typeface="+mn-cs"/>
              </a:defRPr>
            </a:lvl1pPr>
          </a:lstStyle>
          <a:p>
            <a:pPr>
              <a:defRPr/>
            </a:pPr>
            <a:fld id="{0BC44CF0-E1BC-4FBB-8B19-832FFFC382B6}" type="datetime1">
              <a:rPr lang="en-GB"/>
              <a:pPr>
                <a:defRPr/>
              </a:pPr>
              <a:t>30/05/2023</a:t>
            </a:fld>
            <a:endParaRPr lang="de-DE" dirty="0"/>
          </a:p>
        </p:txBody>
      </p:sp>
      <p:sp>
        <p:nvSpPr>
          <p:cNvPr id="10" name="Rectangle 6">
            <a:extLst>
              <a:ext uri="{FF2B5EF4-FFF2-40B4-BE49-F238E27FC236}">
                <a16:creationId xmlns:a16="http://schemas.microsoft.com/office/drawing/2014/main" id="{35AD2E25-E2B6-490D-BC3D-A8B0FDC8A892}"/>
              </a:ext>
            </a:extLst>
          </p:cNvPr>
          <p:cNvSpPr>
            <a:spLocks noGrp="1" noChangeArrowheads="1"/>
          </p:cNvSpPr>
          <p:nvPr>
            <p:ph type="sldNum" sz="quarter" idx="12"/>
          </p:nvPr>
        </p:nvSpPr>
        <p:spPr>
          <a:xfrm>
            <a:off x="9840385" y="6481764"/>
            <a:ext cx="2076449" cy="331787"/>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r>
              <a:rPr lang="de-DE" altLang="de-DE"/>
              <a:t>page </a:t>
            </a:r>
            <a:fld id="{F4EBE37B-D97E-45DB-A2FC-469B6F5D6CA6}" type="slidenum">
              <a:rPr lang="de-DE" altLang="de-DE" smtClean="0"/>
              <a:pPr>
                <a:defRPr/>
              </a:pPr>
              <a:t>‹Nr.›</a:t>
            </a:fld>
            <a:endParaRPr lang="de-DE" altLang="de-DE"/>
          </a:p>
        </p:txBody>
      </p:sp>
    </p:spTree>
    <p:extLst>
      <p:ext uri="{BB962C8B-B14F-4D97-AF65-F5344CB8AC3E}">
        <p14:creationId xmlns:p14="http://schemas.microsoft.com/office/powerpoint/2010/main" val="199634918"/>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grpSp>
        <p:nvGrpSpPr>
          <p:cNvPr id="4" name="Gruppieren 1"/>
          <p:cNvGrpSpPr>
            <a:grpSpLocks/>
          </p:cNvGrpSpPr>
          <p:nvPr userDrawn="1"/>
        </p:nvGrpSpPr>
        <p:grpSpPr bwMode="auto">
          <a:xfrm>
            <a:off x="-1049866" y="169864"/>
            <a:ext cx="13002684" cy="515937"/>
            <a:chOff x="-787401" y="170288"/>
            <a:chExt cx="9752014" cy="516305"/>
          </a:xfrm>
        </p:grpSpPr>
        <p:pic>
          <p:nvPicPr>
            <p:cNvPr id="5" name="Picture 2" descr="BAG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56600" y="203993"/>
              <a:ext cx="60801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a16="http://schemas.microsoft.com/office/drawing/2014/main" id="{14FD97F0-4DFA-482B-8C1B-ECB352EF47EF}"/>
                </a:ext>
              </a:extLst>
            </p:cNvPr>
            <p:cNvSpPr>
              <a:spLocks noChangeArrowheads="1"/>
            </p:cNvSpPr>
            <p:nvPr userDrawn="1"/>
          </p:nvSpPr>
          <p:spPr bwMode="auto">
            <a:xfrm>
              <a:off x="-787401" y="170288"/>
              <a:ext cx="9144001" cy="276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fontAlgn="base" hangingPunct="1">
                <a:spcBef>
                  <a:spcPct val="0"/>
                </a:spcBef>
                <a:spcAft>
                  <a:spcPct val="0"/>
                </a:spcAft>
                <a:buFontTx/>
                <a:buNone/>
                <a:defRPr/>
              </a:pPr>
              <a:r>
                <a:rPr lang="de-DE" altLang="zh-TW" sz="1200" b="1" dirty="0">
                  <a:solidFill>
                    <a:srgbClr val="000000"/>
                  </a:solidFill>
                  <a:ea typeface="PMingLiU" charset="-120"/>
                  <a:cs typeface="Arial" charset="0"/>
                </a:rPr>
                <a:t>Bundesarbeitsgemeinschaft Wohnungslosenhilfe e. V.</a:t>
              </a:r>
              <a:endParaRPr lang="de-DE" altLang="de-DE" sz="1200" b="1" dirty="0">
                <a:solidFill>
                  <a:srgbClr val="000000"/>
                </a:solidFill>
                <a:ea typeface="Times New Roman" pitchFamily="18" charset="0"/>
                <a:cs typeface="Arial" charset="0"/>
              </a:endParaRPr>
            </a:p>
          </p:txBody>
        </p:sp>
        <p:cxnSp>
          <p:nvCxnSpPr>
            <p:cNvPr id="7" name="Gerade Verbindung 6">
              <a:extLst>
                <a:ext uri="{FF2B5EF4-FFF2-40B4-BE49-F238E27FC236}">
                  <a16:creationId xmlns:a16="http://schemas.microsoft.com/office/drawing/2014/main" id="{40965C29-73B1-4D3B-A77D-6E5A81581E92}"/>
                </a:ext>
              </a:extLst>
            </p:cNvPr>
            <p:cNvCxnSpPr/>
            <p:nvPr userDrawn="1"/>
          </p:nvCxnSpPr>
          <p:spPr>
            <a:xfrm>
              <a:off x="2357437" y="464184"/>
              <a:ext cx="5903913" cy="0"/>
            </a:xfrm>
            <a:prstGeom prst="line">
              <a:avLst/>
            </a:prstGeom>
          </p:spPr>
          <p:style>
            <a:lnRef idx="1">
              <a:schemeClr val="dk1"/>
            </a:lnRef>
            <a:fillRef idx="0">
              <a:schemeClr val="dk1"/>
            </a:fillRef>
            <a:effectRef idx="0">
              <a:schemeClr val="dk1"/>
            </a:effectRef>
            <a:fontRef idx="minor">
              <a:schemeClr val="tx1"/>
            </a:fontRef>
          </p:style>
        </p:cxnSp>
      </p:grpSp>
      <p:sp>
        <p:nvSpPr>
          <p:cNvPr id="3" name="Inhaltsplatzhalter 2"/>
          <p:cNvSpPr>
            <a:spLocks noGrp="1"/>
          </p:cNvSpPr>
          <p:nvPr>
            <p:ph idx="1"/>
          </p:nvPr>
        </p:nvSpPr>
        <p:spPr>
          <a:xfrm>
            <a:off x="335360" y="980729"/>
            <a:ext cx="11425269" cy="5145435"/>
          </a:xfrm>
          <a:prstGeom prst="rect">
            <a:avLst/>
          </a:prstGeom>
        </p:spPr>
        <p:txBody>
          <a:bodyPr/>
          <a:lstStyle>
            <a:lvl1pPr marL="0" indent="0">
              <a:buNone/>
              <a:defRPr sz="3200">
                <a:latin typeface="Calibri Light" panose="020F0302020204030204" pitchFamily="34" charset="0"/>
              </a:defRPr>
            </a:lvl1pPr>
            <a:lvl2pPr marL="742950" indent="-285750">
              <a:buFont typeface="Arial" panose="020B0604020202020204" pitchFamily="34" charset="0"/>
              <a:buChar char="•"/>
              <a:defRPr sz="2800">
                <a:latin typeface="Calibri Light" panose="020F0302020204030204" pitchFamily="34" charset="0"/>
              </a:defRPr>
            </a:lvl2pPr>
            <a:lvl3pPr marL="1143000" indent="-228600">
              <a:buFont typeface="Wingdings" panose="05000000000000000000" pitchFamily="2" charset="2"/>
              <a:buChar char="§"/>
              <a:defRPr sz="2400">
                <a:latin typeface="Calibri Light" panose="020F0302020204030204" pitchFamily="34" charset="0"/>
              </a:defRPr>
            </a:lvl3pPr>
            <a:lvl4pPr>
              <a:defRPr sz="2000">
                <a:latin typeface="Calibri Light" panose="020F0302020204030204" pitchFamily="34" charset="0"/>
              </a:defRPr>
            </a:lvl4pPr>
            <a:lvl5pPr>
              <a:defRPr sz="2000"/>
            </a:lvl5pPr>
            <a:lvl6pPr>
              <a:defRPr sz="2000"/>
            </a:lvl6pPr>
            <a:lvl7pPr>
              <a:defRPr sz="2000"/>
            </a:lvl7pPr>
            <a:lvl8pPr>
              <a:defRPr sz="2000"/>
            </a:lvl8pPr>
            <a:lvl9pPr>
              <a:defRPr sz="2000"/>
            </a:lvl9p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
        <p:nvSpPr>
          <p:cNvPr id="8" name="Rectangle 5">
            <a:extLst>
              <a:ext uri="{FF2B5EF4-FFF2-40B4-BE49-F238E27FC236}">
                <a16:creationId xmlns:a16="http://schemas.microsoft.com/office/drawing/2014/main" id="{2E3F5B24-B8FE-49D6-82EF-C12BD902611D}"/>
              </a:ext>
            </a:extLst>
          </p:cNvPr>
          <p:cNvSpPr>
            <a:spLocks noGrp="1" noChangeArrowheads="1"/>
          </p:cNvSpPr>
          <p:nvPr>
            <p:ph type="ftr" sz="quarter" idx="10"/>
          </p:nvPr>
        </p:nvSpPr>
        <p:spPr>
          <a:xfrm>
            <a:off x="2544234" y="6165850"/>
            <a:ext cx="6913033" cy="647700"/>
          </a:xfrm>
          <a:prstGeom prst="rect">
            <a:avLst/>
          </a:prstGeom>
        </p:spPr>
        <p:txBody>
          <a:bodyPr/>
          <a:lstStyle>
            <a:lvl1pPr eaLnBrk="1" hangingPunct="1">
              <a:defRPr sz="1200">
                <a:latin typeface="Arial" charset="0"/>
                <a:cs typeface="+mn-cs"/>
              </a:defRPr>
            </a:lvl1pPr>
          </a:lstStyle>
          <a:p>
            <a:pPr fontAlgn="base">
              <a:spcBef>
                <a:spcPct val="0"/>
              </a:spcBef>
              <a:spcAft>
                <a:spcPct val="0"/>
              </a:spcAft>
              <a:defRPr/>
            </a:pPr>
            <a:endParaRPr lang="de-DE">
              <a:solidFill>
                <a:srgbClr val="000000"/>
              </a:solidFill>
            </a:endParaRPr>
          </a:p>
        </p:txBody>
      </p:sp>
      <p:sp>
        <p:nvSpPr>
          <p:cNvPr id="9" name="Rectangle 4">
            <a:extLst>
              <a:ext uri="{FF2B5EF4-FFF2-40B4-BE49-F238E27FC236}">
                <a16:creationId xmlns:a16="http://schemas.microsoft.com/office/drawing/2014/main" id="{F78E1A2C-3B9C-485F-85FF-02F02A87F244}"/>
              </a:ext>
            </a:extLst>
          </p:cNvPr>
          <p:cNvSpPr>
            <a:spLocks noGrp="1" noChangeArrowheads="1"/>
          </p:cNvSpPr>
          <p:nvPr>
            <p:ph type="dt" sz="half" idx="11"/>
          </p:nvPr>
        </p:nvSpPr>
        <p:spPr>
          <a:xfrm>
            <a:off x="143934" y="6473826"/>
            <a:ext cx="2222500" cy="339725"/>
          </a:xfrm>
          <a:prstGeom prst="rect">
            <a:avLst/>
          </a:prstGeom>
        </p:spPr>
        <p:txBody>
          <a:bodyPr/>
          <a:lstStyle>
            <a:lvl1pPr eaLnBrk="1" hangingPunct="1">
              <a:defRPr sz="1200">
                <a:latin typeface="Arial" charset="0"/>
                <a:cs typeface="+mn-cs"/>
              </a:defRPr>
            </a:lvl1pPr>
          </a:lstStyle>
          <a:p>
            <a:pPr fontAlgn="base">
              <a:spcBef>
                <a:spcPct val="0"/>
              </a:spcBef>
              <a:spcAft>
                <a:spcPct val="0"/>
              </a:spcAft>
              <a:defRPr/>
            </a:pPr>
            <a:fld id="{1419BBBF-2CAD-45F4-A310-2B269E6829CD}" type="datetime1">
              <a:rPr lang="en-GB">
                <a:solidFill>
                  <a:srgbClr val="000000"/>
                </a:solidFill>
              </a:rPr>
              <a:pPr fontAlgn="base">
                <a:spcBef>
                  <a:spcPct val="0"/>
                </a:spcBef>
                <a:spcAft>
                  <a:spcPct val="0"/>
                </a:spcAft>
                <a:defRPr/>
              </a:pPr>
              <a:t>30/05/2023</a:t>
            </a:fld>
            <a:endParaRPr lang="de-DE" dirty="0">
              <a:solidFill>
                <a:srgbClr val="000000"/>
              </a:solidFill>
            </a:endParaRPr>
          </a:p>
        </p:txBody>
      </p:sp>
      <p:sp>
        <p:nvSpPr>
          <p:cNvPr id="10" name="Rectangle 6">
            <a:extLst>
              <a:ext uri="{FF2B5EF4-FFF2-40B4-BE49-F238E27FC236}">
                <a16:creationId xmlns:a16="http://schemas.microsoft.com/office/drawing/2014/main" id="{3A6713D5-0CED-4283-AD61-CD9086EDD1CB}"/>
              </a:ext>
            </a:extLst>
          </p:cNvPr>
          <p:cNvSpPr>
            <a:spLocks noGrp="1" noChangeArrowheads="1"/>
          </p:cNvSpPr>
          <p:nvPr>
            <p:ph type="sldNum" sz="quarter" idx="12"/>
          </p:nvPr>
        </p:nvSpPr>
        <p:spPr>
          <a:xfrm>
            <a:off x="9840385" y="6481764"/>
            <a:ext cx="2076449" cy="331787"/>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fontAlgn="base">
              <a:spcBef>
                <a:spcPct val="0"/>
              </a:spcBef>
              <a:spcAft>
                <a:spcPct val="0"/>
              </a:spcAft>
            </a:pPr>
            <a:r>
              <a:rPr lang="de-DE" altLang="de-DE">
                <a:solidFill>
                  <a:srgbClr val="000000"/>
                </a:solidFill>
                <a:cs typeface="Arial" charset="0"/>
              </a:rPr>
              <a:t>page </a:t>
            </a:r>
            <a:fld id="{394539E4-2971-424E-8A12-19AE1B4B2393}" type="slidenum">
              <a:rPr lang="de-DE" altLang="de-DE" smtClean="0">
                <a:solidFill>
                  <a:srgbClr val="000000"/>
                </a:solidFill>
                <a:cs typeface="Arial" charset="0"/>
              </a:rPr>
              <a:pPr fontAlgn="base">
                <a:spcBef>
                  <a:spcPct val="0"/>
                </a:spcBef>
                <a:spcAft>
                  <a:spcPct val="0"/>
                </a:spcAft>
              </a:pPr>
              <a:t>‹Nr.›</a:t>
            </a:fld>
            <a:endParaRPr lang="de-DE" altLang="de-DE">
              <a:solidFill>
                <a:srgbClr val="000000"/>
              </a:solidFill>
              <a:cs typeface="Arial" charset="0"/>
            </a:endParaRPr>
          </a:p>
        </p:txBody>
      </p:sp>
    </p:spTree>
    <p:extLst>
      <p:ext uri="{BB962C8B-B14F-4D97-AF65-F5344CB8AC3E}">
        <p14:creationId xmlns:p14="http://schemas.microsoft.com/office/powerpoint/2010/main" val="52325833"/>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grpSp>
        <p:nvGrpSpPr>
          <p:cNvPr id="4" name="Gruppieren 1"/>
          <p:cNvGrpSpPr>
            <a:grpSpLocks/>
          </p:cNvGrpSpPr>
          <p:nvPr userDrawn="1"/>
        </p:nvGrpSpPr>
        <p:grpSpPr bwMode="auto">
          <a:xfrm>
            <a:off x="-1049866" y="169864"/>
            <a:ext cx="13002684" cy="515937"/>
            <a:chOff x="-787401" y="170288"/>
            <a:chExt cx="9752014" cy="516305"/>
          </a:xfrm>
        </p:grpSpPr>
        <p:pic>
          <p:nvPicPr>
            <p:cNvPr id="5" name="Picture 2" descr="BAG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56600" y="203993"/>
              <a:ext cx="60801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a16="http://schemas.microsoft.com/office/drawing/2014/main" id="{8F4855C5-C67E-4661-BDCE-380DB7C41490}"/>
                </a:ext>
              </a:extLst>
            </p:cNvPr>
            <p:cNvSpPr>
              <a:spLocks noChangeArrowheads="1"/>
            </p:cNvSpPr>
            <p:nvPr userDrawn="1"/>
          </p:nvSpPr>
          <p:spPr bwMode="auto">
            <a:xfrm>
              <a:off x="-787401" y="170288"/>
              <a:ext cx="9144001" cy="276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fontAlgn="base" hangingPunct="1">
                <a:spcBef>
                  <a:spcPct val="0"/>
                </a:spcBef>
                <a:spcAft>
                  <a:spcPct val="0"/>
                </a:spcAft>
                <a:buFontTx/>
                <a:buNone/>
                <a:defRPr/>
              </a:pPr>
              <a:r>
                <a:rPr lang="de-DE" altLang="zh-TW" sz="1200" b="1" dirty="0">
                  <a:solidFill>
                    <a:srgbClr val="000000"/>
                  </a:solidFill>
                  <a:ea typeface="PMingLiU" charset="-120"/>
                  <a:cs typeface="Arial" charset="0"/>
                </a:rPr>
                <a:t>Bundesarbeitsgemeinschaft Wohnungslosenhilfe e. V.</a:t>
              </a:r>
              <a:endParaRPr lang="de-DE" altLang="de-DE" sz="1200" b="1" dirty="0">
                <a:solidFill>
                  <a:srgbClr val="000000"/>
                </a:solidFill>
                <a:ea typeface="Times New Roman" pitchFamily="18" charset="0"/>
                <a:cs typeface="Arial" charset="0"/>
              </a:endParaRPr>
            </a:p>
          </p:txBody>
        </p:sp>
        <p:cxnSp>
          <p:nvCxnSpPr>
            <p:cNvPr id="7" name="Gerade Verbindung 6">
              <a:extLst>
                <a:ext uri="{FF2B5EF4-FFF2-40B4-BE49-F238E27FC236}">
                  <a16:creationId xmlns:a16="http://schemas.microsoft.com/office/drawing/2014/main" id="{38496845-DC89-45E0-8A6F-40CC56B2CEAF}"/>
                </a:ext>
              </a:extLst>
            </p:cNvPr>
            <p:cNvCxnSpPr/>
            <p:nvPr userDrawn="1"/>
          </p:nvCxnSpPr>
          <p:spPr>
            <a:xfrm>
              <a:off x="2357437" y="464184"/>
              <a:ext cx="5903913" cy="0"/>
            </a:xfrm>
            <a:prstGeom prst="line">
              <a:avLst/>
            </a:prstGeom>
          </p:spPr>
          <p:style>
            <a:lnRef idx="1">
              <a:schemeClr val="dk1"/>
            </a:lnRef>
            <a:fillRef idx="0">
              <a:schemeClr val="dk1"/>
            </a:fillRef>
            <a:effectRef idx="0">
              <a:schemeClr val="dk1"/>
            </a:effectRef>
            <a:fontRef idx="minor">
              <a:schemeClr val="tx1"/>
            </a:fontRef>
          </p:style>
        </p:cxnSp>
      </p:grpSp>
      <p:sp>
        <p:nvSpPr>
          <p:cNvPr id="3" name="Bildplatzhalter 2"/>
          <p:cNvSpPr>
            <a:spLocks noGrp="1"/>
          </p:cNvSpPr>
          <p:nvPr>
            <p:ph type="pic" idx="1"/>
          </p:nvPr>
        </p:nvSpPr>
        <p:spPr>
          <a:xfrm>
            <a:off x="239350" y="836712"/>
            <a:ext cx="11713301" cy="5256584"/>
          </a:xfrm>
          <a:prstGeom prst="rect">
            <a:avLst/>
          </a:prstGeom>
        </p:spPr>
        <p:txBody>
          <a:bodyPr/>
          <a:lstStyle>
            <a:lvl1pPr marL="0" indent="0">
              <a:buNone/>
              <a:defRPr sz="3200">
                <a:latin typeface="Calibri Light" panose="020F03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8" name="Rectangle 4">
            <a:extLst>
              <a:ext uri="{FF2B5EF4-FFF2-40B4-BE49-F238E27FC236}">
                <a16:creationId xmlns:a16="http://schemas.microsoft.com/office/drawing/2014/main" id="{F8EA16F4-E7CE-4A93-81E5-E2F5BC02138B}"/>
              </a:ext>
            </a:extLst>
          </p:cNvPr>
          <p:cNvSpPr>
            <a:spLocks noGrp="1" noChangeArrowheads="1"/>
          </p:cNvSpPr>
          <p:nvPr>
            <p:ph type="dt" sz="half" idx="10"/>
          </p:nvPr>
        </p:nvSpPr>
        <p:spPr>
          <a:xfrm>
            <a:off x="143934" y="6473826"/>
            <a:ext cx="2222500" cy="339725"/>
          </a:xfrm>
          <a:prstGeom prst="rect">
            <a:avLst/>
          </a:prstGeom>
        </p:spPr>
        <p:txBody>
          <a:bodyPr/>
          <a:lstStyle>
            <a:lvl1pPr eaLnBrk="1" hangingPunct="1">
              <a:defRPr sz="1200">
                <a:latin typeface="Arial" charset="0"/>
                <a:cs typeface="+mn-cs"/>
              </a:defRPr>
            </a:lvl1pPr>
          </a:lstStyle>
          <a:p>
            <a:pPr fontAlgn="base">
              <a:spcBef>
                <a:spcPct val="0"/>
              </a:spcBef>
              <a:spcAft>
                <a:spcPct val="0"/>
              </a:spcAft>
              <a:defRPr/>
            </a:pPr>
            <a:fld id="{DF9514BF-B876-4582-9B03-857A06FA3D46}" type="datetime1">
              <a:rPr lang="en-GB">
                <a:solidFill>
                  <a:srgbClr val="000000"/>
                </a:solidFill>
              </a:rPr>
              <a:pPr fontAlgn="base">
                <a:spcBef>
                  <a:spcPct val="0"/>
                </a:spcBef>
                <a:spcAft>
                  <a:spcPct val="0"/>
                </a:spcAft>
                <a:defRPr/>
              </a:pPr>
              <a:t>30/05/2023</a:t>
            </a:fld>
            <a:endParaRPr lang="de-DE" dirty="0">
              <a:solidFill>
                <a:srgbClr val="000000"/>
              </a:solidFill>
            </a:endParaRPr>
          </a:p>
        </p:txBody>
      </p:sp>
      <p:sp>
        <p:nvSpPr>
          <p:cNvPr id="9" name="Rectangle 6">
            <a:extLst>
              <a:ext uri="{FF2B5EF4-FFF2-40B4-BE49-F238E27FC236}">
                <a16:creationId xmlns:a16="http://schemas.microsoft.com/office/drawing/2014/main" id="{143045EE-DC16-4F08-B040-76D32835894E}"/>
              </a:ext>
            </a:extLst>
          </p:cNvPr>
          <p:cNvSpPr>
            <a:spLocks noGrp="1" noChangeArrowheads="1"/>
          </p:cNvSpPr>
          <p:nvPr>
            <p:ph type="sldNum" sz="quarter" idx="11"/>
          </p:nvPr>
        </p:nvSpPr>
        <p:spPr>
          <a:xfrm>
            <a:off x="9840385" y="6481764"/>
            <a:ext cx="2076449" cy="331787"/>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fontAlgn="base">
              <a:spcBef>
                <a:spcPct val="0"/>
              </a:spcBef>
              <a:spcAft>
                <a:spcPct val="0"/>
              </a:spcAft>
            </a:pPr>
            <a:r>
              <a:rPr lang="de-DE" altLang="de-DE">
                <a:solidFill>
                  <a:srgbClr val="000000"/>
                </a:solidFill>
                <a:cs typeface="Arial" charset="0"/>
              </a:rPr>
              <a:t>page </a:t>
            </a:r>
            <a:fld id="{5267F0BA-B9B7-4EEA-92F9-5FDFAAEC1636}" type="slidenum">
              <a:rPr lang="de-DE" altLang="de-DE" smtClean="0">
                <a:solidFill>
                  <a:srgbClr val="000000"/>
                </a:solidFill>
                <a:cs typeface="Arial" charset="0"/>
              </a:rPr>
              <a:pPr fontAlgn="base">
                <a:spcBef>
                  <a:spcPct val="0"/>
                </a:spcBef>
                <a:spcAft>
                  <a:spcPct val="0"/>
                </a:spcAft>
              </a:pPr>
              <a:t>‹Nr.›</a:t>
            </a:fld>
            <a:endParaRPr lang="de-DE" altLang="de-DE">
              <a:solidFill>
                <a:srgbClr val="000000"/>
              </a:solidFill>
              <a:cs typeface="Arial" charset="0"/>
            </a:endParaRPr>
          </a:p>
        </p:txBody>
      </p:sp>
      <p:sp>
        <p:nvSpPr>
          <p:cNvPr id="10" name="Rectangle 5">
            <a:extLst>
              <a:ext uri="{FF2B5EF4-FFF2-40B4-BE49-F238E27FC236}">
                <a16:creationId xmlns:a16="http://schemas.microsoft.com/office/drawing/2014/main" id="{D83DC685-4071-41D4-9D82-589ADD68C7BD}"/>
              </a:ext>
            </a:extLst>
          </p:cNvPr>
          <p:cNvSpPr>
            <a:spLocks noGrp="1" noChangeArrowheads="1"/>
          </p:cNvSpPr>
          <p:nvPr>
            <p:ph type="ftr" sz="quarter" idx="12"/>
          </p:nvPr>
        </p:nvSpPr>
        <p:spPr>
          <a:xfrm>
            <a:off x="2544234" y="6165850"/>
            <a:ext cx="6913033" cy="647700"/>
          </a:xfrm>
          <a:prstGeom prst="rect">
            <a:avLst/>
          </a:prstGeom>
        </p:spPr>
        <p:txBody>
          <a:bodyPr/>
          <a:lstStyle>
            <a:lvl1pPr eaLnBrk="1" hangingPunct="1">
              <a:defRPr sz="1200">
                <a:latin typeface="Arial" charset="0"/>
                <a:cs typeface="+mn-cs"/>
              </a:defRPr>
            </a:lvl1pPr>
          </a:lstStyle>
          <a:p>
            <a:pPr fontAlgn="base">
              <a:spcBef>
                <a:spcPct val="0"/>
              </a:spcBef>
              <a:spcAft>
                <a:spcPct val="0"/>
              </a:spcAft>
              <a:defRPr/>
            </a:pPr>
            <a:endParaRPr lang="de-DE">
              <a:solidFill>
                <a:srgbClr val="000000"/>
              </a:solidFill>
            </a:endParaRPr>
          </a:p>
        </p:txBody>
      </p:sp>
    </p:spTree>
    <p:extLst>
      <p:ext uri="{BB962C8B-B14F-4D97-AF65-F5344CB8AC3E}">
        <p14:creationId xmlns:p14="http://schemas.microsoft.com/office/powerpoint/2010/main" val="3046520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Tabelle">
    <p:spTree>
      <p:nvGrpSpPr>
        <p:cNvPr id="1" name=""/>
        <p:cNvGrpSpPr/>
        <p:nvPr/>
      </p:nvGrpSpPr>
      <p:grpSpPr>
        <a:xfrm>
          <a:off x="0" y="0"/>
          <a:ext cx="0" cy="0"/>
          <a:chOff x="0" y="0"/>
          <a:chExt cx="0" cy="0"/>
        </a:xfrm>
      </p:grpSpPr>
      <p:grpSp>
        <p:nvGrpSpPr>
          <p:cNvPr id="4" name="Gruppieren 1"/>
          <p:cNvGrpSpPr>
            <a:grpSpLocks/>
          </p:cNvGrpSpPr>
          <p:nvPr userDrawn="1"/>
        </p:nvGrpSpPr>
        <p:grpSpPr bwMode="auto">
          <a:xfrm>
            <a:off x="-1049866" y="169864"/>
            <a:ext cx="13002684" cy="515937"/>
            <a:chOff x="-787401" y="170288"/>
            <a:chExt cx="9752014" cy="516305"/>
          </a:xfrm>
        </p:grpSpPr>
        <p:pic>
          <p:nvPicPr>
            <p:cNvPr id="5" name="Picture 2" descr="BAG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56600" y="203993"/>
              <a:ext cx="60801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a16="http://schemas.microsoft.com/office/drawing/2014/main" id="{F359B9B5-05A1-48A1-B881-5EB9D4A3846E}"/>
                </a:ext>
              </a:extLst>
            </p:cNvPr>
            <p:cNvSpPr>
              <a:spLocks noChangeArrowheads="1"/>
            </p:cNvSpPr>
            <p:nvPr userDrawn="1"/>
          </p:nvSpPr>
          <p:spPr bwMode="auto">
            <a:xfrm>
              <a:off x="-787401" y="170288"/>
              <a:ext cx="9144001" cy="276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fontAlgn="base" hangingPunct="1">
                <a:spcBef>
                  <a:spcPct val="0"/>
                </a:spcBef>
                <a:spcAft>
                  <a:spcPct val="0"/>
                </a:spcAft>
                <a:buFontTx/>
                <a:buNone/>
                <a:defRPr/>
              </a:pPr>
              <a:r>
                <a:rPr lang="de-DE" altLang="zh-TW" sz="1200" b="1" dirty="0">
                  <a:solidFill>
                    <a:srgbClr val="000000"/>
                  </a:solidFill>
                  <a:ea typeface="PMingLiU" charset="-120"/>
                  <a:cs typeface="Arial" charset="0"/>
                </a:rPr>
                <a:t>Bundesarbeitsgemeinschaft Wohnungslosenhilfe e. V.</a:t>
              </a:r>
              <a:endParaRPr lang="de-DE" altLang="de-DE" sz="1200" b="1" dirty="0">
                <a:solidFill>
                  <a:srgbClr val="000000"/>
                </a:solidFill>
                <a:ea typeface="Times New Roman" pitchFamily="18" charset="0"/>
                <a:cs typeface="Arial" charset="0"/>
              </a:endParaRPr>
            </a:p>
          </p:txBody>
        </p:sp>
        <p:cxnSp>
          <p:nvCxnSpPr>
            <p:cNvPr id="7" name="Gerade Verbindung 6">
              <a:extLst>
                <a:ext uri="{FF2B5EF4-FFF2-40B4-BE49-F238E27FC236}">
                  <a16:creationId xmlns:a16="http://schemas.microsoft.com/office/drawing/2014/main" id="{C1CCF613-C63E-46B5-95D9-8FD83A145678}"/>
                </a:ext>
              </a:extLst>
            </p:cNvPr>
            <p:cNvCxnSpPr/>
            <p:nvPr userDrawn="1"/>
          </p:nvCxnSpPr>
          <p:spPr>
            <a:xfrm>
              <a:off x="2357437" y="464184"/>
              <a:ext cx="5903913" cy="0"/>
            </a:xfrm>
            <a:prstGeom prst="line">
              <a:avLst/>
            </a:prstGeom>
          </p:spPr>
          <p:style>
            <a:lnRef idx="1">
              <a:schemeClr val="dk1"/>
            </a:lnRef>
            <a:fillRef idx="0">
              <a:schemeClr val="dk1"/>
            </a:fillRef>
            <a:effectRef idx="0">
              <a:schemeClr val="dk1"/>
            </a:effectRef>
            <a:fontRef idx="minor">
              <a:schemeClr val="tx1"/>
            </a:fontRef>
          </p:style>
        </p:cxnSp>
      </p:grpSp>
      <p:sp>
        <p:nvSpPr>
          <p:cNvPr id="3" name="Tabellenplatzhalter 2"/>
          <p:cNvSpPr>
            <a:spLocks noGrp="1"/>
          </p:cNvSpPr>
          <p:nvPr>
            <p:ph type="tbl" idx="1"/>
          </p:nvPr>
        </p:nvSpPr>
        <p:spPr>
          <a:xfrm>
            <a:off x="218536" y="980729"/>
            <a:ext cx="11734115" cy="5145435"/>
          </a:xfrm>
          <a:prstGeom prst="rect">
            <a:avLst/>
          </a:prstGeom>
        </p:spPr>
        <p:txBody>
          <a:bodyPr/>
          <a:lstStyle>
            <a:lvl1pPr>
              <a:defRPr>
                <a:latin typeface="Calibri Light" panose="020F0302020204030204" pitchFamily="34" charset="0"/>
              </a:defRPr>
            </a:lvl1pPr>
          </a:lstStyle>
          <a:p>
            <a:pPr lvl="0"/>
            <a:endParaRPr lang="de-DE" noProof="0"/>
          </a:p>
        </p:txBody>
      </p:sp>
      <p:sp>
        <p:nvSpPr>
          <p:cNvPr id="8" name="Rectangle 4">
            <a:extLst>
              <a:ext uri="{FF2B5EF4-FFF2-40B4-BE49-F238E27FC236}">
                <a16:creationId xmlns:a16="http://schemas.microsoft.com/office/drawing/2014/main" id="{6C0726C4-F1D0-49C2-AD1B-7C76FAE9DC0C}"/>
              </a:ext>
            </a:extLst>
          </p:cNvPr>
          <p:cNvSpPr>
            <a:spLocks noGrp="1" noChangeArrowheads="1"/>
          </p:cNvSpPr>
          <p:nvPr>
            <p:ph type="dt" sz="half" idx="10"/>
          </p:nvPr>
        </p:nvSpPr>
        <p:spPr>
          <a:xfrm>
            <a:off x="143934" y="6473826"/>
            <a:ext cx="2222500" cy="339725"/>
          </a:xfrm>
          <a:prstGeom prst="rect">
            <a:avLst/>
          </a:prstGeom>
        </p:spPr>
        <p:txBody>
          <a:bodyPr/>
          <a:lstStyle>
            <a:lvl1pPr eaLnBrk="1" hangingPunct="1">
              <a:defRPr sz="1200">
                <a:latin typeface="Arial" charset="0"/>
                <a:cs typeface="+mn-cs"/>
              </a:defRPr>
            </a:lvl1pPr>
          </a:lstStyle>
          <a:p>
            <a:pPr fontAlgn="base">
              <a:spcBef>
                <a:spcPct val="0"/>
              </a:spcBef>
              <a:spcAft>
                <a:spcPct val="0"/>
              </a:spcAft>
              <a:defRPr/>
            </a:pPr>
            <a:fld id="{B1351F4C-B08B-48F4-BD3E-9199950D8814}" type="datetime1">
              <a:rPr lang="en-GB">
                <a:solidFill>
                  <a:srgbClr val="000000"/>
                </a:solidFill>
              </a:rPr>
              <a:pPr fontAlgn="base">
                <a:spcBef>
                  <a:spcPct val="0"/>
                </a:spcBef>
                <a:spcAft>
                  <a:spcPct val="0"/>
                </a:spcAft>
                <a:defRPr/>
              </a:pPr>
              <a:t>30/05/2023</a:t>
            </a:fld>
            <a:endParaRPr lang="de-DE" dirty="0">
              <a:solidFill>
                <a:srgbClr val="000000"/>
              </a:solidFill>
            </a:endParaRPr>
          </a:p>
        </p:txBody>
      </p:sp>
      <p:sp>
        <p:nvSpPr>
          <p:cNvPr id="9" name="Rectangle 6">
            <a:extLst>
              <a:ext uri="{FF2B5EF4-FFF2-40B4-BE49-F238E27FC236}">
                <a16:creationId xmlns:a16="http://schemas.microsoft.com/office/drawing/2014/main" id="{331B75D3-974A-4A7C-B48B-A71E1FB6F1D9}"/>
              </a:ext>
            </a:extLst>
          </p:cNvPr>
          <p:cNvSpPr>
            <a:spLocks noGrp="1" noChangeArrowheads="1"/>
          </p:cNvSpPr>
          <p:nvPr>
            <p:ph type="sldNum" sz="quarter" idx="11"/>
          </p:nvPr>
        </p:nvSpPr>
        <p:spPr>
          <a:xfrm>
            <a:off x="9840385" y="6481764"/>
            <a:ext cx="2076449" cy="331787"/>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fontAlgn="base">
              <a:spcBef>
                <a:spcPct val="0"/>
              </a:spcBef>
              <a:spcAft>
                <a:spcPct val="0"/>
              </a:spcAft>
            </a:pPr>
            <a:r>
              <a:rPr lang="de-DE" altLang="de-DE">
                <a:solidFill>
                  <a:srgbClr val="000000"/>
                </a:solidFill>
                <a:cs typeface="Arial" charset="0"/>
              </a:rPr>
              <a:t>page </a:t>
            </a:r>
            <a:fld id="{9168E874-44B6-4319-8EED-331AF34868F5}" type="slidenum">
              <a:rPr lang="de-DE" altLang="de-DE" smtClean="0">
                <a:solidFill>
                  <a:srgbClr val="000000"/>
                </a:solidFill>
                <a:cs typeface="Arial" charset="0"/>
              </a:rPr>
              <a:pPr fontAlgn="base">
                <a:spcBef>
                  <a:spcPct val="0"/>
                </a:spcBef>
                <a:spcAft>
                  <a:spcPct val="0"/>
                </a:spcAft>
              </a:pPr>
              <a:t>‹Nr.›</a:t>
            </a:fld>
            <a:endParaRPr lang="de-DE" altLang="de-DE">
              <a:solidFill>
                <a:srgbClr val="000000"/>
              </a:solidFill>
              <a:cs typeface="Arial" charset="0"/>
            </a:endParaRPr>
          </a:p>
        </p:txBody>
      </p:sp>
      <p:sp>
        <p:nvSpPr>
          <p:cNvPr id="10" name="Rectangle 5">
            <a:extLst>
              <a:ext uri="{FF2B5EF4-FFF2-40B4-BE49-F238E27FC236}">
                <a16:creationId xmlns:a16="http://schemas.microsoft.com/office/drawing/2014/main" id="{69B8EE5E-1742-467D-9D52-D955F8296EAA}"/>
              </a:ext>
            </a:extLst>
          </p:cNvPr>
          <p:cNvSpPr>
            <a:spLocks noGrp="1" noChangeArrowheads="1"/>
          </p:cNvSpPr>
          <p:nvPr>
            <p:ph type="ftr" sz="quarter" idx="12"/>
          </p:nvPr>
        </p:nvSpPr>
        <p:spPr>
          <a:xfrm>
            <a:off x="2544234" y="6165850"/>
            <a:ext cx="6913033" cy="647700"/>
          </a:xfrm>
          <a:prstGeom prst="rect">
            <a:avLst/>
          </a:prstGeom>
        </p:spPr>
        <p:txBody>
          <a:bodyPr/>
          <a:lstStyle>
            <a:lvl1pPr eaLnBrk="1" hangingPunct="1">
              <a:defRPr sz="1200">
                <a:latin typeface="Arial" charset="0"/>
                <a:cs typeface="+mn-cs"/>
              </a:defRPr>
            </a:lvl1pPr>
          </a:lstStyle>
          <a:p>
            <a:pPr fontAlgn="base">
              <a:spcBef>
                <a:spcPct val="0"/>
              </a:spcBef>
              <a:spcAft>
                <a:spcPct val="0"/>
              </a:spcAft>
              <a:defRPr/>
            </a:pPr>
            <a:endParaRPr lang="de-DE">
              <a:solidFill>
                <a:srgbClr val="000000"/>
              </a:solidFill>
            </a:endParaRPr>
          </a:p>
        </p:txBody>
      </p:sp>
    </p:spTree>
    <p:extLst>
      <p:ext uri="{BB962C8B-B14F-4D97-AF65-F5344CB8AC3E}">
        <p14:creationId xmlns:p14="http://schemas.microsoft.com/office/powerpoint/2010/main" val="55758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grpSp>
        <p:nvGrpSpPr>
          <p:cNvPr id="2" name="Gruppieren 1"/>
          <p:cNvGrpSpPr>
            <a:grpSpLocks/>
          </p:cNvGrpSpPr>
          <p:nvPr userDrawn="1"/>
        </p:nvGrpSpPr>
        <p:grpSpPr bwMode="auto">
          <a:xfrm>
            <a:off x="-1049866" y="169864"/>
            <a:ext cx="13002684" cy="515937"/>
            <a:chOff x="-787401" y="170288"/>
            <a:chExt cx="9752014" cy="516305"/>
          </a:xfrm>
        </p:grpSpPr>
        <p:pic>
          <p:nvPicPr>
            <p:cNvPr id="3" name="Picture 2" descr="BAG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56600" y="203993"/>
              <a:ext cx="60801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DC4ADB72-2955-484C-8920-DA55DAFA2C1A}"/>
                </a:ext>
              </a:extLst>
            </p:cNvPr>
            <p:cNvSpPr>
              <a:spLocks noChangeArrowheads="1"/>
            </p:cNvSpPr>
            <p:nvPr userDrawn="1"/>
          </p:nvSpPr>
          <p:spPr bwMode="auto">
            <a:xfrm>
              <a:off x="-787401" y="170288"/>
              <a:ext cx="9144001" cy="276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fontAlgn="base" hangingPunct="1">
                <a:spcBef>
                  <a:spcPct val="0"/>
                </a:spcBef>
                <a:spcAft>
                  <a:spcPct val="0"/>
                </a:spcAft>
                <a:buFontTx/>
                <a:buNone/>
                <a:defRPr/>
              </a:pPr>
              <a:r>
                <a:rPr lang="de-DE" altLang="zh-TW" sz="1200" b="1" dirty="0">
                  <a:solidFill>
                    <a:srgbClr val="000000"/>
                  </a:solidFill>
                  <a:ea typeface="PMingLiU" charset="-120"/>
                  <a:cs typeface="Arial" charset="0"/>
                </a:rPr>
                <a:t>Bundesarbeitsgemeinschaft Wohnungslosenhilfe e. V.</a:t>
              </a:r>
              <a:endParaRPr lang="de-DE" altLang="de-DE" sz="1200" b="1" dirty="0">
                <a:solidFill>
                  <a:srgbClr val="000000"/>
                </a:solidFill>
                <a:ea typeface="Times New Roman" pitchFamily="18" charset="0"/>
                <a:cs typeface="Arial" charset="0"/>
              </a:endParaRPr>
            </a:p>
          </p:txBody>
        </p:sp>
        <p:cxnSp>
          <p:nvCxnSpPr>
            <p:cNvPr id="5" name="Gerade Verbindung 4">
              <a:extLst>
                <a:ext uri="{FF2B5EF4-FFF2-40B4-BE49-F238E27FC236}">
                  <a16:creationId xmlns:a16="http://schemas.microsoft.com/office/drawing/2014/main" id="{21FBA2E2-320F-49FD-9EB7-314D483EC1DA}"/>
                </a:ext>
              </a:extLst>
            </p:cNvPr>
            <p:cNvCxnSpPr/>
            <p:nvPr userDrawn="1"/>
          </p:nvCxnSpPr>
          <p:spPr>
            <a:xfrm>
              <a:off x="2357437" y="464184"/>
              <a:ext cx="5903913" cy="0"/>
            </a:xfrm>
            <a:prstGeom prst="line">
              <a:avLst/>
            </a:prstGeom>
          </p:spPr>
          <p:style>
            <a:lnRef idx="1">
              <a:schemeClr val="dk1"/>
            </a:lnRef>
            <a:fillRef idx="0">
              <a:schemeClr val="dk1"/>
            </a:fillRef>
            <a:effectRef idx="0">
              <a:schemeClr val="dk1"/>
            </a:effectRef>
            <a:fontRef idx="minor">
              <a:schemeClr val="tx1"/>
            </a:fontRef>
          </p:style>
        </p:cxnSp>
      </p:grpSp>
      <p:sp>
        <p:nvSpPr>
          <p:cNvPr id="6" name="Rectangle 4">
            <a:extLst>
              <a:ext uri="{FF2B5EF4-FFF2-40B4-BE49-F238E27FC236}">
                <a16:creationId xmlns:a16="http://schemas.microsoft.com/office/drawing/2014/main" id="{A8087369-5D65-47F3-9022-91AFC4649B44}"/>
              </a:ext>
            </a:extLst>
          </p:cNvPr>
          <p:cNvSpPr>
            <a:spLocks noGrp="1" noChangeArrowheads="1"/>
          </p:cNvSpPr>
          <p:nvPr>
            <p:ph type="dt" sz="half" idx="10"/>
          </p:nvPr>
        </p:nvSpPr>
        <p:spPr>
          <a:xfrm>
            <a:off x="143934" y="6473826"/>
            <a:ext cx="2222500" cy="339725"/>
          </a:xfrm>
          <a:prstGeom prst="rect">
            <a:avLst/>
          </a:prstGeom>
        </p:spPr>
        <p:txBody>
          <a:bodyPr/>
          <a:lstStyle>
            <a:lvl1pPr eaLnBrk="1" hangingPunct="1">
              <a:defRPr sz="1200">
                <a:latin typeface="Arial" charset="0"/>
                <a:cs typeface="+mn-cs"/>
              </a:defRPr>
            </a:lvl1pPr>
          </a:lstStyle>
          <a:p>
            <a:pPr fontAlgn="base">
              <a:spcBef>
                <a:spcPct val="0"/>
              </a:spcBef>
              <a:spcAft>
                <a:spcPct val="0"/>
              </a:spcAft>
              <a:defRPr/>
            </a:pPr>
            <a:fld id="{D8D8D0C8-CB66-49BF-9291-626FD79E1C5A}" type="datetime1">
              <a:rPr lang="en-GB">
                <a:solidFill>
                  <a:srgbClr val="000000"/>
                </a:solidFill>
              </a:rPr>
              <a:pPr fontAlgn="base">
                <a:spcBef>
                  <a:spcPct val="0"/>
                </a:spcBef>
                <a:spcAft>
                  <a:spcPct val="0"/>
                </a:spcAft>
                <a:defRPr/>
              </a:pPr>
              <a:t>30/05/2023</a:t>
            </a:fld>
            <a:endParaRPr lang="de-DE" dirty="0">
              <a:solidFill>
                <a:srgbClr val="000000"/>
              </a:solidFill>
            </a:endParaRPr>
          </a:p>
        </p:txBody>
      </p:sp>
      <p:sp>
        <p:nvSpPr>
          <p:cNvPr id="7" name="Rectangle 6">
            <a:extLst>
              <a:ext uri="{FF2B5EF4-FFF2-40B4-BE49-F238E27FC236}">
                <a16:creationId xmlns:a16="http://schemas.microsoft.com/office/drawing/2014/main" id="{1B893926-BF85-4F2D-90B9-EEADBD79DA16}"/>
              </a:ext>
            </a:extLst>
          </p:cNvPr>
          <p:cNvSpPr>
            <a:spLocks noGrp="1" noChangeArrowheads="1"/>
          </p:cNvSpPr>
          <p:nvPr>
            <p:ph type="sldNum" sz="quarter" idx="11"/>
          </p:nvPr>
        </p:nvSpPr>
        <p:spPr>
          <a:xfrm>
            <a:off x="9840385" y="6481764"/>
            <a:ext cx="2076449" cy="331787"/>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fontAlgn="base">
              <a:spcBef>
                <a:spcPct val="0"/>
              </a:spcBef>
              <a:spcAft>
                <a:spcPct val="0"/>
              </a:spcAft>
            </a:pPr>
            <a:r>
              <a:rPr lang="de-DE" altLang="de-DE">
                <a:solidFill>
                  <a:srgbClr val="000000"/>
                </a:solidFill>
                <a:cs typeface="Arial" charset="0"/>
              </a:rPr>
              <a:t>page </a:t>
            </a:r>
            <a:fld id="{5461BC6A-E081-465B-85C8-D55C43194151}" type="slidenum">
              <a:rPr lang="de-DE" altLang="de-DE" smtClean="0">
                <a:solidFill>
                  <a:srgbClr val="000000"/>
                </a:solidFill>
                <a:cs typeface="Arial" charset="0"/>
              </a:rPr>
              <a:pPr fontAlgn="base">
                <a:spcBef>
                  <a:spcPct val="0"/>
                </a:spcBef>
                <a:spcAft>
                  <a:spcPct val="0"/>
                </a:spcAft>
              </a:pPr>
              <a:t>‹Nr.›</a:t>
            </a:fld>
            <a:endParaRPr lang="de-DE" altLang="de-DE">
              <a:solidFill>
                <a:srgbClr val="000000"/>
              </a:solidFill>
              <a:cs typeface="Arial" charset="0"/>
            </a:endParaRPr>
          </a:p>
        </p:txBody>
      </p:sp>
      <p:sp>
        <p:nvSpPr>
          <p:cNvPr id="8" name="Rectangle 5">
            <a:extLst>
              <a:ext uri="{FF2B5EF4-FFF2-40B4-BE49-F238E27FC236}">
                <a16:creationId xmlns:a16="http://schemas.microsoft.com/office/drawing/2014/main" id="{CCBE555E-23FD-4C6A-8393-664B3448A55A}"/>
              </a:ext>
            </a:extLst>
          </p:cNvPr>
          <p:cNvSpPr>
            <a:spLocks noGrp="1" noChangeArrowheads="1"/>
          </p:cNvSpPr>
          <p:nvPr>
            <p:ph type="ftr" sz="quarter" idx="12"/>
          </p:nvPr>
        </p:nvSpPr>
        <p:spPr>
          <a:xfrm>
            <a:off x="2544234" y="6165850"/>
            <a:ext cx="6913033" cy="647700"/>
          </a:xfrm>
          <a:prstGeom prst="rect">
            <a:avLst/>
          </a:prstGeom>
        </p:spPr>
        <p:txBody>
          <a:bodyPr/>
          <a:lstStyle>
            <a:lvl1pPr eaLnBrk="1" hangingPunct="1">
              <a:defRPr sz="1200">
                <a:latin typeface="Arial" charset="0"/>
                <a:cs typeface="+mn-cs"/>
              </a:defRPr>
            </a:lvl1pPr>
          </a:lstStyle>
          <a:p>
            <a:pPr fontAlgn="base">
              <a:spcBef>
                <a:spcPct val="0"/>
              </a:spcBef>
              <a:spcAft>
                <a:spcPct val="0"/>
              </a:spcAft>
              <a:defRPr/>
            </a:pPr>
            <a:endParaRPr lang="de-DE">
              <a:solidFill>
                <a:srgbClr val="000000"/>
              </a:solidFill>
            </a:endParaRPr>
          </a:p>
        </p:txBody>
      </p:sp>
    </p:spTree>
    <p:extLst>
      <p:ext uri="{BB962C8B-B14F-4D97-AF65-F5344CB8AC3E}">
        <p14:creationId xmlns:p14="http://schemas.microsoft.com/office/powerpoint/2010/main" val="1683681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871532" y="2130430"/>
            <a:ext cx="8544949" cy="1470025"/>
          </a:xfrm>
          <a:prstGeom prst="rect">
            <a:avLst/>
          </a:prstGeom>
        </p:spPr>
        <p:txBody>
          <a:bodyPr/>
          <a:lstStyle>
            <a:lvl1pPr algn="l">
              <a:defRPr/>
            </a:lvl1pPr>
          </a:lstStyle>
          <a:p>
            <a:r>
              <a:rPr lang="de-DE" dirty="0"/>
              <a:t>Titelmasterformat durch Klicken bearbeiten</a:t>
            </a:r>
          </a:p>
        </p:txBody>
      </p:sp>
      <p:sp>
        <p:nvSpPr>
          <p:cNvPr id="3" name="Untertitel 2"/>
          <p:cNvSpPr>
            <a:spLocks noGrp="1"/>
          </p:cNvSpPr>
          <p:nvPr>
            <p:ph type="subTitle" idx="1"/>
          </p:nvPr>
        </p:nvSpPr>
        <p:spPr>
          <a:xfrm>
            <a:off x="1828800" y="3886200"/>
            <a:ext cx="85344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4" name="Datumsplatzhalter 3"/>
          <p:cNvSpPr>
            <a:spLocks noGrp="1"/>
          </p:cNvSpPr>
          <p:nvPr>
            <p:ph type="dt" sz="half" idx="10"/>
          </p:nvPr>
        </p:nvSpPr>
        <p:spPr>
          <a:xfrm>
            <a:off x="609600" y="6356355"/>
            <a:ext cx="2844800" cy="365125"/>
          </a:xfrm>
          <a:prstGeom prst="rect">
            <a:avLst/>
          </a:prstGeom>
        </p:spPr>
        <p:txBody>
          <a:bodyPr/>
          <a:lstStyle>
            <a:lvl1pPr>
              <a:defRPr>
                <a:solidFill>
                  <a:schemeClr val="bg1"/>
                </a:solidFill>
              </a:defRPr>
            </a:lvl1pPr>
          </a:lstStyle>
          <a:p>
            <a:fld id="{30BCA1D0-D86D-4E80-9313-7F4887401B00}" type="datetimeFigureOut">
              <a:rPr lang="de-DE" smtClean="0"/>
              <a:pPr/>
              <a:t>30.05.2023</a:t>
            </a:fld>
            <a:endParaRPr lang="de-DE" dirty="0"/>
          </a:p>
        </p:txBody>
      </p:sp>
      <p:sp>
        <p:nvSpPr>
          <p:cNvPr id="6" name="Foliennummernplatzhalter 5"/>
          <p:cNvSpPr>
            <a:spLocks noGrp="1"/>
          </p:cNvSpPr>
          <p:nvPr>
            <p:ph type="sldNum" sz="quarter" idx="12"/>
          </p:nvPr>
        </p:nvSpPr>
        <p:spPr>
          <a:xfrm>
            <a:off x="7451725" y="4365630"/>
            <a:ext cx="2844800" cy="365125"/>
          </a:xfrm>
          <a:prstGeom prst="rect">
            <a:avLst/>
          </a:prstGeom>
        </p:spPr>
        <p:txBody>
          <a:bodyPr/>
          <a:lstStyle>
            <a:lvl1pPr>
              <a:defRPr>
                <a:solidFill>
                  <a:schemeClr val="bg1"/>
                </a:solidFill>
              </a:defRPr>
            </a:lvl1pPr>
          </a:lstStyle>
          <a:p>
            <a:fld id="{429C1C0F-200D-4D4D-8232-A95FC55DA31A}" type="slidenum">
              <a:rPr lang="de-DE" smtClean="0"/>
              <a:pPr/>
              <a:t>‹Nr.›</a:t>
            </a:fld>
            <a:endParaRPr lang="de-DE" dirty="0"/>
          </a:p>
        </p:txBody>
      </p:sp>
    </p:spTree>
    <p:extLst>
      <p:ext uri="{BB962C8B-B14F-4D97-AF65-F5344CB8AC3E}">
        <p14:creationId xmlns:p14="http://schemas.microsoft.com/office/powerpoint/2010/main" val="1189443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609600" y="6356355"/>
            <a:ext cx="2844800" cy="365125"/>
          </a:xfrm>
          <a:prstGeom prst="rect">
            <a:avLst/>
          </a:prstGeom>
        </p:spPr>
        <p:txBody>
          <a:bodyPr/>
          <a:lstStyle>
            <a:lvl1pPr>
              <a:defRPr>
                <a:solidFill>
                  <a:schemeClr val="bg1"/>
                </a:solidFill>
              </a:defRPr>
            </a:lvl1pPr>
          </a:lstStyle>
          <a:p>
            <a:fld id="{30BCA1D0-D86D-4E80-9313-7F4887401B00}" type="datetimeFigureOut">
              <a:rPr lang="de-DE" smtClean="0"/>
              <a:pPr/>
              <a:t>30.05.2023</a:t>
            </a:fld>
            <a:endParaRPr lang="de-DE" dirty="0"/>
          </a:p>
        </p:txBody>
      </p:sp>
      <p:sp>
        <p:nvSpPr>
          <p:cNvPr id="6" name="Foliennummernplatzhalter 5"/>
          <p:cNvSpPr>
            <a:spLocks noGrp="1"/>
          </p:cNvSpPr>
          <p:nvPr>
            <p:ph type="sldNum" sz="quarter" idx="12"/>
          </p:nvPr>
        </p:nvSpPr>
        <p:spPr>
          <a:xfrm>
            <a:off x="7451725" y="4365630"/>
            <a:ext cx="2844800" cy="365125"/>
          </a:xfrm>
          <a:prstGeom prst="rect">
            <a:avLst/>
          </a:prstGeom>
        </p:spPr>
        <p:txBody>
          <a:bodyPr/>
          <a:lstStyle>
            <a:lvl1pPr>
              <a:defRPr>
                <a:solidFill>
                  <a:schemeClr val="bg1"/>
                </a:solidFill>
              </a:defRPr>
            </a:lvl1pPr>
          </a:lstStyle>
          <a:p>
            <a:fld id="{429C1C0F-200D-4D4D-8232-A95FC55DA31A}" type="slidenum">
              <a:rPr lang="de-DE" smtClean="0"/>
              <a:pPr/>
              <a:t>‹Nr.›</a:t>
            </a:fld>
            <a:endParaRPr lang="de-DE" dirty="0"/>
          </a:p>
        </p:txBody>
      </p:sp>
    </p:spTree>
    <p:extLst>
      <p:ext uri="{BB962C8B-B14F-4D97-AF65-F5344CB8AC3E}">
        <p14:creationId xmlns:p14="http://schemas.microsoft.com/office/powerpoint/2010/main" val="3500368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5"/>
            <a:ext cx="10363200" cy="1362075"/>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a:xfrm>
            <a:off x="609600" y="6356355"/>
            <a:ext cx="2844800" cy="365125"/>
          </a:xfrm>
          <a:prstGeom prst="rect">
            <a:avLst/>
          </a:prstGeom>
        </p:spPr>
        <p:txBody>
          <a:bodyPr/>
          <a:lstStyle>
            <a:lvl1pPr>
              <a:defRPr>
                <a:solidFill>
                  <a:schemeClr val="bg1"/>
                </a:solidFill>
              </a:defRPr>
            </a:lvl1pPr>
          </a:lstStyle>
          <a:p>
            <a:fld id="{30BCA1D0-D86D-4E80-9313-7F4887401B00}" type="datetimeFigureOut">
              <a:rPr lang="de-DE" smtClean="0"/>
              <a:pPr/>
              <a:t>30.05.2023</a:t>
            </a:fld>
            <a:endParaRPr lang="de-DE" dirty="0"/>
          </a:p>
        </p:txBody>
      </p:sp>
      <p:sp>
        <p:nvSpPr>
          <p:cNvPr id="6" name="Foliennummernplatzhalter 5"/>
          <p:cNvSpPr>
            <a:spLocks noGrp="1"/>
          </p:cNvSpPr>
          <p:nvPr>
            <p:ph type="sldNum" sz="quarter" idx="12"/>
          </p:nvPr>
        </p:nvSpPr>
        <p:spPr>
          <a:xfrm>
            <a:off x="7451725" y="4365630"/>
            <a:ext cx="2844800" cy="365125"/>
          </a:xfrm>
          <a:prstGeom prst="rect">
            <a:avLst/>
          </a:prstGeom>
        </p:spPr>
        <p:txBody>
          <a:bodyPr/>
          <a:lstStyle>
            <a:lvl1pPr>
              <a:defRPr>
                <a:solidFill>
                  <a:schemeClr val="bg1"/>
                </a:solidFill>
              </a:defRPr>
            </a:lvl1pPr>
          </a:lstStyle>
          <a:p>
            <a:fld id="{429C1C0F-200D-4D4D-8232-A95FC55DA31A}" type="slidenum">
              <a:rPr lang="de-DE" smtClean="0"/>
              <a:pPr/>
              <a:t>‹Nr.›</a:t>
            </a:fld>
            <a:endParaRPr lang="de-DE" dirty="0"/>
          </a:p>
        </p:txBody>
      </p:sp>
    </p:spTree>
    <p:extLst>
      <p:ext uri="{BB962C8B-B14F-4D97-AF65-F5344CB8AC3E}">
        <p14:creationId xmlns:p14="http://schemas.microsoft.com/office/powerpoint/2010/main" val="2980695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a:xfrm>
            <a:off x="609600" y="6356355"/>
            <a:ext cx="2844800" cy="365125"/>
          </a:xfrm>
          <a:prstGeom prst="rect">
            <a:avLst/>
          </a:prstGeom>
        </p:spPr>
        <p:txBody>
          <a:bodyPr/>
          <a:lstStyle>
            <a:lvl1pPr>
              <a:defRPr>
                <a:solidFill>
                  <a:schemeClr val="bg1"/>
                </a:solidFill>
              </a:defRPr>
            </a:lvl1pPr>
          </a:lstStyle>
          <a:p>
            <a:fld id="{30BCA1D0-D86D-4E80-9313-7F4887401B00}" type="datetimeFigureOut">
              <a:rPr lang="de-DE" smtClean="0"/>
              <a:pPr/>
              <a:t>30.05.2023</a:t>
            </a:fld>
            <a:endParaRPr lang="de-DE" dirty="0"/>
          </a:p>
        </p:txBody>
      </p:sp>
      <p:sp>
        <p:nvSpPr>
          <p:cNvPr id="7" name="Foliennummernplatzhalter 6"/>
          <p:cNvSpPr>
            <a:spLocks noGrp="1"/>
          </p:cNvSpPr>
          <p:nvPr>
            <p:ph type="sldNum" sz="quarter" idx="12"/>
          </p:nvPr>
        </p:nvSpPr>
        <p:spPr>
          <a:xfrm>
            <a:off x="7451725" y="4365630"/>
            <a:ext cx="2844800" cy="365125"/>
          </a:xfrm>
          <a:prstGeom prst="rect">
            <a:avLst/>
          </a:prstGeom>
        </p:spPr>
        <p:txBody>
          <a:bodyPr/>
          <a:lstStyle>
            <a:lvl1pPr>
              <a:defRPr>
                <a:solidFill>
                  <a:schemeClr val="bg1"/>
                </a:solidFill>
              </a:defRPr>
            </a:lvl1pPr>
          </a:lstStyle>
          <a:p>
            <a:fld id="{429C1C0F-200D-4D4D-8232-A95FC55DA31A}" type="slidenum">
              <a:rPr lang="de-DE" smtClean="0"/>
              <a:pPr/>
              <a:t>‹Nr.›</a:t>
            </a:fld>
            <a:endParaRPr lang="de-DE" dirty="0"/>
          </a:p>
        </p:txBody>
      </p:sp>
    </p:spTree>
    <p:extLst>
      <p:ext uri="{BB962C8B-B14F-4D97-AF65-F5344CB8AC3E}">
        <p14:creationId xmlns:p14="http://schemas.microsoft.com/office/powerpoint/2010/main" val="32214559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061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 name="Sechseck 20">
            <a:extLst>
              <a:ext uri="{FF2B5EF4-FFF2-40B4-BE49-F238E27FC236}">
                <a16:creationId xmlns:a16="http://schemas.microsoft.com/office/drawing/2014/main" id="{4B11A16A-E48C-457C-8EF0-79770528D13E}"/>
              </a:ext>
            </a:extLst>
          </p:cNvPr>
          <p:cNvSpPr>
            <a:spLocks noChangeAspect="1"/>
          </p:cNvSpPr>
          <p:nvPr userDrawn="1"/>
        </p:nvSpPr>
        <p:spPr>
          <a:xfrm>
            <a:off x="11286982" y="1297408"/>
            <a:ext cx="1033331" cy="894495"/>
          </a:xfrm>
          <a:prstGeom prst="hexagon">
            <a:avLst/>
          </a:prstGeom>
          <a:solidFill>
            <a:srgbClr val="D82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Sechseck 12">
            <a:extLst>
              <a:ext uri="{FF2B5EF4-FFF2-40B4-BE49-F238E27FC236}">
                <a16:creationId xmlns:a16="http://schemas.microsoft.com/office/drawing/2014/main" id="{B75DBF49-5E4B-4BEB-8CCE-9ADB82E1621A}"/>
              </a:ext>
            </a:extLst>
          </p:cNvPr>
          <p:cNvSpPr>
            <a:spLocks noChangeAspect="1"/>
          </p:cNvSpPr>
          <p:nvPr userDrawn="1"/>
        </p:nvSpPr>
        <p:spPr>
          <a:xfrm>
            <a:off x="9578109" y="5224404"/>
            <a:ext cx="2742203" cy="2373768"/>
          </a:xfrm>
          <a:prstGeom prst="hexagon">
            <a:avLst/>
          </a:prstGeom>
          <a:solidFill>
            <a:srgbClr val="D82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Sechseck 13">
            <a:extLst>
              <a:ext uri="{FF2B5EF4-FFF2-40B4-BE49-F238E27FC236}">
                <a16:creationId xmlns:a16="http://schemas.microsoft.com/office/drawing/2014/main" id="{D078912A-30A8-4D22-A580-D3080820E08F}"/>
              </a:ext>
            </a:extLst>
          </p:cNvPr>
          <p:cNvSpPr>
            <a:spLocks noChangeAspect="1"/>
          </p:cNvSpPr>
          <p:nvPr userDrawn="1"/>
        </p:nvSpPr>
        <p:spPr>
          <a:xfrm>
            <a:off x="9807136" y="4738696"/>
            <a:ext cx="1199337" cy="1038197"/>
          </a:xfrm>
          <a:prstGeom prst="hexagon">
            <a:avLst/>
          </a:prstGeom>
          <a:solidFill>
            <a:srgbClr val="1A6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6">
            <a:extLst>
              <a:ext uri="{FF2B5EF4-FFF2-40B4-BE49-F238E27FC236}">
                <a16:creationId xmlns:a16="http://schemas.microsoft.com/office/drawing/2014/main" id="{09E1E37D-87E0-4800-A32B-4D785402E692}"/>
              </a:ext>
            </a:extLst>
          </p:cNvPr>
          <p:cNvPicPr>
            <a:picLocks noChangeAspect="1"/>
          </p:cNvPicPr>
          <p:nvPr userDrawn="1"/>
        </p:nvPicPr>
        <p:blipFill>
          <a:blip r:embed="rId14"/>
          <a:stretch>
            <a:fillRect/>
          </a:stretch>
        </p:blipFill>
        <p:spPr>
          <a:xfrm>
            <a:off x="971262" y="6210700"/>
            <a:ext cx="5657850" cy="510373"/>
          </a:xfrm>
          <a:prstGeom prst="rect">
            <a:avLst/>
          </a:prstGeom>
        </p:spPr>
      </p:pic>
      <p:sp>
        <p:nvSpPr>
          <p:cNvPr id="18" name="Sechseck 17">
            <a:extLst>
              <a:ext uri="{FF2B5EF4-FFF2-40B4-BE49-F238E27FC236}">
                <a16:creationId xmlns:a16="http://schemas.microsoft.com/office/drawing/2014/main" id="{BB180104-38FB-4487-8003-CBE1DE58B9DE}"/>
              </a:ext>
            </a:extLst>
          </p:cNvPr>
          <p:cNvSpPr>
            <a:spLocks noChangeAspect="1"/>
          </p:cNvSpPr>
          <p:nvPr userDrawn="1"/>
        </p:nvSpPr>
        <p:spPr>
          <a:xfrm>
            <a:off x="11629882" y="5648727"/>
            <a:ext cx="1467124" cy="1270005"/>
          </a:xfrm>
          <a:prstGeom prst="hexagon">
            <a:avLst/>
          </a:prstGeom>
          <a:solidFill>
            <a:srgbClr val="1A6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Sechseck 18">
            <a:extLst>
              <a:ext uri="{FF2B5EF4-FFF2-40B4-BE49-F238E27FC236}">
                <a16:creationId xmlns:a16="http://schemas.microsoft.com/office/drawing/2014/main" id="{20F573FF-05AE-4B8E-822B-D8BD06189A2D}"/>
              </a:ext>
            </a:extLst>
          </p:cNvPr>
          <p:cNvSpPr>
            <a:spLocks noChangeAspect="1"/>
          </p:cNvSpPr>
          <p:nvPr userDrawn="1"/>
        </p:nvSpPr>
        <p:spPr>
          <a:xfrm>
            <a:off x="10238689" y="350843"/>
            <a:ext cx="1795380" cy="1554157"/>
          </a:xfrm>
          <a:prstGeom prst="hexagon">
            <a:avLst/>
          </a:prstGeom>
          <a:solidFill>
            <a:srgbClr val="1A6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Sechseck 19">
            <a:extLst>
              <a:ext uri="{FF2B5EF4-FFF2-40B4-BE49-F238E27FC236}">
                <a16:creationId xmlns:a16="http://schemas.microsoft.com/office/drawing/2014/main" id="{81DA566A-5F50-4991-8FA5-86C01508FBA3}"/>
              </a:ext>
            </a:extLst>
          </p:cNvPr>
          <p:cNvSpPr>
            <a:spLocks noChangeAspect="1"/>
          </p:cNvSpPr>
          <p:nvPr userDrawn="1"/>
        </p:nvSpPr>
        <p:spPr>
          <a:xfrm>
            <a:off x="11025726" y="-176605"/>
            <a:ext cx="1199337" cy="1038197"/>
          </a:xfrm>
          <a:prstGeom prst="hexagon">
            <a:avLst/>
          </a:prstGeom>
          <a:solidFill>
            <a:srgbClr val="D82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569BD7DE-0041-4F8D-99E2-1A64EA6B1E5E}"/>
              </a:ext>
            </a:extLst>
          </p:cNvPr>
          <p:cNvSpPr txBox="1"/>
          <p:nvPr userDrawn="1"/>
        </p:nvSpPr>
        <p:spPr>
          <a:xfrm>
            <a:off x="9818254" y="6235055"/>
            <a:ext cx="260465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white"/>
                </a:solidFill>
                <a:effectLst/>
                <a:uLnTx/>
                <a:uFillTx/>
                <a:latin typeface="Calibri"/>
                <a:ea typeface="+mn-ea"/>
                <a:cs typeface="+mn-cs"/>
              </a:rPr>
              <a:t>www.bagw.de</a:t>
            </a:r>
          </a:p>
        </p:txBody>
      </p:sp>
    </p:spTree>
    <p:extLst>
      <p:ext uri="{BB962C8B-B14F-4D97-AF65-F5344CB8AC3E}">
        <p14:creationId xmlns:p14="http://schemas.microsoft.com/office/powerpoint/2010/main" val="204863284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facebook.com/profile.php?id=100093010749938&amp;sk=about" TargetMode="External"/><Relationship Id="rId2" Type="http://schemas.openxmlformats.org/officeDocument/2006/relationships/hyperlink" Target="http://www.bagw.de/projekte/soms"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hyperlink" Target="mailto:soms@bagw.d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dict.leo.org/englisch-deutsch/SOZIO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dict.leo.org/englisch-deutsch/shelter" TargetMode="External"/><Relationship Id="rId5" Type="http://schemas.openxmlformats.org/officeDocument/2006/relationships/hyperlink" Target="https://dict.leo.org/englisch-deutsch/women's" TargetMode="External"/><Relationship Id="rId4" Type="http://schemas.openxmlformats.org/officeDocument/2006/relationships/hyperlink" Target="https://dict.leo.org/englisch-deutsch/battered"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CD859C-0080-478D-AE38-B803B721DA06}"/>
              </a:ext>
            </a:extLst>
          </p:cNvPr>
          <p:cNvSpPr>
            <a:spLocks noGrp="1"/>
          </p:cNvSpPr>
          <p:nvPr>
            <p:ph type="ctrTitle"/>
          </p:nvPr>
        </p:nvSpPr>
        <p:spPr>
          <a:xfrm>
            <a:off x="1828800" y="1219200"/>
            <a:ext cx="7424868" cy="1470025"/>
          </a:xfrm>
          <a:prstGeom prst="rect">
            <a:avLst/>
          </a:prstGeom>
        </p:spPr>
        <p:txBody>
          <a:bodyPr>
            <a:normAutofit fontScale="90000"/>
          </a:bodyPr>
          <a:lstStyle/>
          <a:p>
            <a:pPr algn="ctr"/>
            <a:r>
              <a:rPr lang="de-DE" sz="5300" b="1" dirty="0"/>
              <a:t>Spotlight on: Germany</a:t>
            </a:r>
            <a:br>
              <a:rPr lang="de-DE" sz="5300" b="1" dirty="0"/>
            </a:br>
            <a:br>
              <a:rPr lang="de-DE" dirty="0"/>
            </a:br>
            <a:r>
              <a:rPr lang="en-US" dirty="0"/>
              <a:t>FEANTSA FORUM 2023: </a:t>
            </a:r>
            <a:br>
              <a:rPr lang="en-US" dirty="0"/>
            </a:br>
            <a:r>
              <a:rPr lang="en-US" dirty="0"/>
              <a:t>United in Times of Crisis</a:t>
            </a:r>
            <a:br>
              <a:rPr lang="en-US" dirty="0"/>
            </a:br>
            <a:br>
              <a:rPr lang="en-US" dirty="0"/>
            </a:br>
            <a:r>
              <a:rPr lang="en-US" sz="3200" dirty="0"/>
              <a:t>Werena Rosenke, Director BAG </a:t>
            </a:r>
            <a:r>
              <a:rPr lang="en-US" sz="3200" dirty="0" err="1"/>
              <a:t>Wohnungslosenhilfe</a:t>
            </a:r>
            <a:r>
              <a:rPr lang="en-US" sz="3200" dirty="0"/>
              <a:t>, Berlin</a:t>
            </a:r>
            <a:r>
              <a:rPr lang="de-DE" dirty="0">
                <a:latin typeface="Calibri" panose="020F0502020204030204" pitchFamily="34" charset="0"/>
                <a:ea typeface="Calibri" panose="020F0502020204030204" pitchFamily="34" charset="0"/>
                <a:cs typeface="Times New Roman" panose="02020603050405020304" pitchFamily="18" charset="0"/>
              </a:rPr>
              <a:t>  </a:t>
            </a:r>
            <a:endParaRPr lang="de-DE" dirty="0"/>
          </a:p>
        </p:txBody>
      </p:sp>
    </p:spTree>
    <p:extLst>
      <p:ext uri="{BB962C8B-B14F-4D97-AF65-F5344CB8AC3E}">
        <p14:creationId xmlns:p14="http://schemas.microsoft.com/office/powerpoint/2010/main" val="3401691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869E7BE3-C69B-4408-B07F-76A943553ED4}"/>
              </a:ext>
            </a:extLst>
          </p:cNvPr>
          <p:cNvSpPr txBox="1">
            <a:spLocks/>
          </p:cNvSpPr>
          <p:nvPr/>
        </p:nvSpPr>
        <p:spPr>
          <a:xfrm>
            <a:off x="442088" y="247857"/>
            <a:ext cx="7554600" cy="82181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2800" dirty="0" err="1">
                <a:solidFill>
                  <a:schemeClr val="tx2">
                    <a:lumMod val="75000"/>
                  </a:schemeClr>
                </a:solidFill>
                <a:cs typeface="Arial" panose="020B0604020202020204" pitchFamily="34" charset="0"/>
              </a:rPr>
              <a:t>Nationality</a:t>
            </a:r>
            <a:r>
              <a:rPr lang="de-DE" sz="2800" dirty="0">
                <a:solidFill>
                  <a:schemeClr val="tx2">
                    <a:lumMod val="75000"/>
                  </a:schemeClr>
                </a:solidFill>
                <a:cs typeface="Arial" panose="020B0604020202020204" pitchFamily="34" charset="0"/>
              </a:rPr>
              <a:t> </a:t>
            </a:r>
            <a:r>
              <a:rPr lang="en-US" sz="2800" dirty="0">
                <a:solidFill>
                  <a:schemeClr val="tx2">
                    <a:lumMod val="75000"/>
                  </a:schemeClr>
                </a:solidFill>
                <a:cs typeface="Arial" panose="020B0604020202020204" pitchFamily="34" charset="0"/>
              </a:rPr>
              <a:t>of clients of the NGO homeless sector</a:t>
            </a:r>
            <a:br>
              <a:rPr lang="de-DE" dirty="0">
                <a:solidFill>
                  <a:schemeClr val="tx2">
                    <a:lumMod val="75000"/>
                  </a:schemeClr>
                </a:solidFill>
                <a:latin typeface="Arial" panose="020B0604020202020204" pitchFamily="34" charset="0"/>
                <a:cs typeface="Arial" panose="020B0604020202020204" pitchFamily="34" charset="0"/>
              </a:rPr>
            </a:br>
            <a:r>
              <a:rPr lang="de-DE" sz="1400" dirty="0">
                <a:solidFill>
                  <a:schemeClr val="tx2">
                    <a:lumMod val="75000"/>
                  </a:schemeClr>
                </a:solidFill>
                <a:cs typeface="Arial" panose="020B0604020202020204" pitchFamily="34" charset="0"/>
              </a:rPr>
              <a:t>(</a:t>
            </a:r>
            <a:r>
              <a:rPr lang="en-US" sz="1400" dirty="0">
                <a:solidFill>
                  <a:schemeClr val="tx2">
                    <a:lumMod val="75000"/>
                  </a:schemeClr>
                </a:solidFill>
                <a:cs typeface="Arial" panose="020B0604020202020204" pitchFamily="34" charset="0"/>
              </a:rPr>
              <a:t>BAG W-Statistics Report „On Living Conditions of Homeless People and of People at Risk of Homelessness in Germany“ </a:t>
            </a:r>
            <a:r>
              <a:rPr lang="de-DE" sz="1400" dirty="0">
                <a:solidFill>
                  <a:schemeClr val="tx2">
                    <a:lumMod val="75000"/>
                  </a:schemeClr>
                </a:solidFill>
                <a:cs typeface="Arial" panose="020B0604020202020204" pitchFamily="34" charset="0"/>
              </a:rPr>
              <a:t>) </a:t>
            </a:r>
          </a:p>
        </p:txBody>
      </p:sp>
      <p:pic>
        <p:nvPicPr>
          <p:cNvPr id="9" name="Grafik 8">
            <a:extLst>
              <a:ext uri="{FF2B5EF4-FFF2-40B4-BE49-F238E27FC236}">
                <a16:creationId xmlns:a16="http://schemas.microsoft.com/office/drawing/2014/main" id="{B0FD849A-A5A8-41F3-AC49-E38D13AF0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402" y="1296002"/>
            <a:ext cx="7373522" cy="4104406"/>
          </a:xfrm>
          <a:prstGeom prst="rect">
            <a:avLst/>
          </a:prstGeom>
          <a:ln>
            <a:solidFill>
              <a:schemeClr val="bg1">
                <a:lumMod val="85000"/>
              </a:schemeClr>
            </a:solidFill>
          </a:ln>
        </p:spPr>
      </p:pic>
      <p:sp>
        <p:nvSpPr>
          <p:cNvPr id="2" name="Rechteck 1">
            <a:extLst>
              <a:ext uri="{FF2B5EF4-FFF2-40B4-BE49-F238E27FC236}">
                <a16:creationId xmlns:a16="http://schemas.microsoft.com/office/drawing/2014/main" id="{15569D21-3DDE-4136-9D8C-FBC37B1AA49C}"/>
              </a:ext>
            </a:extLst>
          </p:cNvPr>
          <p:cNvSpPr/>
          <p:nvPr/>
        </p:nvSpPr>
        <p:spPr>
          <a:xfrm>
            <a:off x="520459" y="5400408"/>
            <a:ext cx="8606287" cy="1469826"/>
          </a:xfrm>
          <a:prstGeom prst="rect">
            <a:avLst/>
          </a:prstGeom>
        </p:spPr>
        <p:txBody>
          <a:bodyPr wrap="square">
            <a:spAutoFit/>
          </a:bodyPr>
          <a:lstStyle/>
          <a:p>
            <a:pPr marL="285750" indent="-285750">
              <a:lnSpc>
                <a:spcPct val="107000"/>
              </a:lnSpc>
              <a:spcAft>
                <a:spcPts val="800"/>
              </a:spcAft>
              <a:buClr>
                <a:srgbClr val="FF0000"/>
              </a:buClr>
              <a:buFont typeface="Wingdings" panose="05000000000000000000" pitchFamily="2" charset="2"/>
              <a:buChar char="§"/>
            </a:pPr>
            <a:r>
              <a:rPr lang="de-DE" dirty="0" err="1">
                <a:latin typeface="Arial" panose="020B0604020202020204" pitchFamily="34" charset="0"/>
                <a:ea typeface="Calibri" panose="020F0502020204030204" pitchFamily="34" charset="0"/>
                <a:cs typeface="Times New Roman" panose="02020603050405020304" pitchFamily="18" charset="0"/>
              </a:rPr>
              <a:t>Increasing</a:t>
            </a:r>
            <a:r>
              <a:rPr lang="de-DE" dirty="0">
                <a:latin typeface="Arial" panose="020B0604020202020204" pitchFamily="34" charset="0"/>
                <a:ea typeface="Calibri" panose="020F0502020204030204" pitchFamily="34" charset="0"/>
                <a:cs typeface="Times New Roman" panose="02020603050405020304" pitchFamily="18" charset="0"/>
              </a:rPr>
              <a:t> </a:t>
            </a:r>
            <a:r>
              <a:rPr lang="de-DE" dirty="0" err="1">
                <a:latin typeface="Arial" panose="020B0604020202020204" pitchFamily="34" charset="0"/>
                <a:ea typeface="Calibri" panose="020F0502020204030204" pitchFamily="34" charset="0"/>
                <a:cs typeface="Times New Roman" panose="02020603050405020304" pitchFamily="18" charset="0"/>
              </a:rPr>
              <a:t>number</a:t>
            </a:r>
            <a:r>
              <a:rPr lang="de-DE" dirty="0">
                <a:latin typeface="Arial" panose="020B0604020202020204" pitchFamily="34" charset="0"/>
                <a:ea typeface="Calibri" panose="020F0502020204030204" pitchFamily="34" charset="0"/>
                <a:cs typeface="Times New Roman" panose="02020603050405020304" pitchFamily="18" charset="0"/>
              </a:rPr>
              <a:t> </a:t>
            </a:r>
            <a:r>
              <a:rPr lang="de-DE" dirty="0" err="1">
                <a:latin typeface="Arial" panose="020B0604020202020204" pitchFamily="34" charset="0"/>
                <a:ea typeface="Calibri" panose="020F0502020204030204" pitchFamily="34" charset="0"/>
                <a:cs typeface="Times New Roman" panose="02020603050405020304" pitchFamily="18" charset="0"/>
              </a:rPr>
              <a:t>of</a:t>
            </a:r>
            <a:r>
              <a:rPr lang="de-DE" dirty="0">
                <a:latin typeface="Arial" panose="020B0604020202020204" pitchFamily="34" charset="0"/>
                <a:ea typeface="Calibri" panose="020F0502020204030204" pitchFamily="34" charset="0"/>
                <a:cs typeface="Times New Roman" panose="02020603050405020304" pitchFamily="18" charset="0"/>
              </a:rPr>
              <a:t> </a:t>
            </a:r>
            <a:r>
              <a:rPr lang="de-DE" dirty="0" err="1">
                <a:latin typeface="Arial" panose="020B0604020202020204" pitchFamily="34" charset="0"/>
                <a:ea typeface="Calibri" panose="020F0502020204030204" pitchFamily="34" charset="0"/>
                <a:cs typeface="Times New Roman" panose="02020603050405020304" pitchFamily="18" charset="0"/>
              </a:rPr>
              <a:t>homeless</a:t>
            </a:r>
            <a:r>
              <a:rPr lang="de-DE" dirty="0">
                <a:latin typeface="Arial" panose="020B0604020202020204" pitchFamily="34" charset="0"/>
                <a:ea typeface="Calibri" panose="020F0502020204030204" pitchFamily="34" charset="0"/>
                <a:cs typeface="Times New Roman" panose="02020603050405020304" pitchFamily="18" charset="0"/>
              </a:rPr>
              <a:t> mobile EU </a:t>
            </a:r>
            <a:r>
              <a:rPr lang="de-DE" dirty="0" err="1">
                <a:latin typeface="Arial" panose="020B0604020202020204" pitchFamily="34" charset="0"/>
                <a:ea typeface="Calibri" panose="020F0502020204030204" pitchFamily="34" charset="0"/>
                <a:cs typeface="Times New Roman" panose="02020603050405020304" pitchFamily="18" charset="0"/>
              </a:rPr>
              <a:t>citizens</a:t>
            </a:r>
            <a:r>
              <a:rPr lang="de-DE" dirty="0">
                <a:latin typeface="Arial" panose="020B0604020202020204" pitchFamily="34" charset="0"/>
                <a:ea typeface="Calibri" panose="020F0502020204030204" pitchFamily="34" charset="0"/>
                <a:cs typeface="Times New Roman" panose="02020603050405020304" pitchFamily="18" charset="0"/>
              </a:rPr>
              <a:t>, </a:t>
            </a:r>
            <a:r>
              <a:rPr lang="de-DE" dirty="0" err="1">
                <a:latin typeface="Arial" panose="020B0604020202020204" pitchFamily="34" charset="0"/>
                <a:ea typeface="Calibri" panose="020F0502020204030204" pitchFamily="34" charset="0"/>
                <a:cs typeface="Times New Roman" panose="02020603050405020304" pitchFamily="18" charset="0"/>
              </a:rPr>
              <a:t>especially</a:t>
            </a:r>
            <a:r>
              <a:rPr lang="de-DE" dirty="0">
                <a:latin typeface="Arial" panose="020B0604020202020204" pitchFamily="34" charset="0"/>
                <a:ea typeface="Calibri" panose="020F0502020204030204" pitchFamily="34" charset="0"/>
                <a:cs typeface="Times New Roman" panose="02020603050405020304" pitchFamily="18" charset="0"/>
              </a:rPr>
              <a:t> in </a:t>
            </a:r>
            <a:r>
              <a:rPr lang="de-DE" dirty="0" err="1">
                <a:latin typeface="Arial" panose="020B0604020202020204" pitchFamily="34" charset="0"/>
                <a:ea typeface="Calibri" panose="020F0502020204030204" pitchFamily="34" charset="0"/>
                <a:cs typeface="Times New Roman" panose="02020603050405020304" pitchFamily="18" charset="0"/>
              </a:rPr>
              <a:t>low-threshold</a:t>
            </a:r>
            <a:r>
              <a:rPr lang="de-DE" dirty="0">
                <a:latin typeface="Arial" panose="020B0604020202020204" pitchFamily="34" charset="0"/>
                <a:ea typeface="Calibri" panose="020F0502020204030204" pitchFamily="34" charset="0"/>
                <a:cs typeface="Times New Roman" panose="02020603050405020304" pitchFamily="18" charset="0"/>
              </a:rPr>
              <a:t> </a:t>
            </a:r>
            <a:r>
              <a:rPr lang="de-DE" dirty="0" err="1">
                <a:latin typeface="Arial" panose="020B0604020202020204" pitchFamily="34" charset="0"/>
                <a:ea typeface="Calibri" panose="020F0502020204030204" pitchFamily="34" charset="0"/>
                <a:cs typeface="Times New Roman" panose="02020603050405020304" pitchFamily="18" charset="0"/>
              </a:rPr>
              <a:t>services</a:t>
            </a:r>
            <a:r>
              <a:rPr lang="de-DE" dirty="0">
                <a:latin typeface="Arial" panose="020B0604020202020204" pitchFamily="34" charset="0"/>
                <a:ea typeface="Calibri" panose="020F0502020204030204" pitchFamily="34" charset="0"/>
                <a:cs typeface="Times New Roman" panose="02020603050405020304" pitchFamily="18" charset="0"/>
              </a:rPr>
              <a:t> </a:t>
            </a:r>
            <a:r>
              <a:rPr lang="de-DE" dirty="0" err="1">
                <a:latin typeface="Arial" panose="020B0604020202020204" pitchFamily="34" charset="0"/>
                <a:ea typeface="Calibri" panose="020F0502020204030204" pitchFamily="34" charset="0"/>
                <a:cs typeface="Times New Roman" panose="02020603050405020304" pitchFamily="18" charset="0"/>
              </a:rPr>
              <a:t>for</a:t>
            </a:r>
            <a:r>
              <a:rPr lang="de-DE" dirty="0">
                <a:latin typeface="Arial" panose="020B0604020202020204" pitchFamily="34" charset="0"/>
                <a:ea typeface="Calibri" panose="020F0502020204030204" pitchFamily="34" charset="0"/>
                <a:cs typeface="Times New Roman" panose="02020603050405020304" pitchFamily="18" charset="0"/>
              </a:rPr>
              <a:t> </a:t>
            </a:r>
            <a:r>
              <a:rPr lang="de-DE" dirty="0" err="1">
                <a:latin typeface="Arial" panose="020B0604020202020204" pitchFamily="34" charset="0"/>
                <a:ea typeface="Calibri" panose="020F0502020204030204" pitchFamily="34" charset="0"/>
                <a:cs typeface="Times New Roman" panose="02020603050405020304" pitchFamily="18" charset="0"/>
              </a:rPr>
              <a:t>the</a:t>
            </a:r>
            <a:r>
              <a:rPr lang="de-DE" dirty="0">
                <a:latin typeface="Arial" panose="020B0604020202020204" pitchFamily="34" charset="0"/>
                <a:ea typeface="Calibri" panose="020F0502020204030204" pitchFamily="34" charset="0"/>
                <a:cs typeface="Times New Roman" panose="02020603050405020304" pitchFamily="18" charset="0"/>
              </a:rPr>
              <a:t> </a:t>
            </a:r>
            <a:r>
              <a:rPr lang="de-DE" dirty="0" err="1">
                <a:latin typeface="Arial" panose="020B0604020202020204" pitchFamily="34" charset="0"/>
                <a:ea typeface="Calibri" panose="020F0502020204030204" pitchFamily="34" charset="0"/>
                <a:cs typeface="Times New Roman" panose="02020603050405020304" pitchFamily="18" charset="0"/>
              </a:rPr>
              <a:t>homeless</a:t>
            </a:r>
            <a:r>
              <a:rPr lang="de-DE" dirty="0">
                <a:latin typeface="Arial" panose="020B0604020202020204" pitchFamily="34" charset="0"/>
                <a:ea typeface="Calibri" panose="020F0502020204030204" pitchFamily="34" charset="0"/>
                <a:cs typeface="Times New Roman" panose="02020603050405020304" pitchFamily="18" charset="0"/>
              </a:rPr>
              <a:t> (</a:t>
            </a:r>
            <a:r>
              <a:rPr lang="de-DE" dirty="0" err="1">
                <a:latin typeface="Arial" panose="020B0604020202020204" pitchFamily="34" charset="0"/>
                <a:ea typeface="Calibri" panose="020F0502020204030204" pitchFamily="34" charset="0"/>
                <a:cs typeface="Times New Roman" panose="02020603050405020304" pitchFamily="18" charset="0"/>
              </a:rPr>
              <a:t>main</a:t>
            </a:r>
            <a:r>
              <a:rPr lang="de-DE" dirty="0">
                <a:latin typeface="Arial" panose="020B0604020202020204" pitchFamily="34" charset="0"/>
                <a:ea typeface="Calibri" panose="020F0502020204030204" pitchFamily="34" charset="0"/>
                <a:cs typeface="Times New Roman" panose="02020603050405020304" pitchFamily="18" charset="0"/>
              </a:rPr>
              <a:t> countries </a:t>
            </a:r>
            <a:r>
              <a:rPr lang="de-DE" dirty="0" err="1">
                <a:latin typeface="Arial" panose="020B0604020202020204" pitchFamily="34" charset="0"/>
                <a:ea typeface="Calibri" panose="020F0502020204030204" pitchFamily="34" charset="0"/>
                <a:cs typeface="Times New Roman" panose="02020603050405020304" pitchFamily="18" charset="0"/>
              </a:rPr>
              <a:t>of</a:t>
            </a:r>
            <a:r>
              <a:rPr lang="de-DE" dirty="0">
                <a:latin typeface="Arial" panose="020B0604020202020204" pitchFamily="34" charset="0"/>
                <a:ea typeface="Calibri" panose="020F0502020204030204" pitchFamily="34" charset="0"/>
                <a:cs typeface="Times New Roman" panose="02020603050405020304" pitchFamily="18" charset="0"/>
              </a:rPr>
              <a:t> </a:t>
            </a:r>
            <a:r>
              <a:rPr lang="de-DE" dirty="0" err="1">
                <a:latin typeface="Arial" panose="020B0604020202020204" pitchFamily="34" charset="0"/>
                <a:ea typeface="Calibri" panose="020F0502020204030204" pitchFamily="34" charset="0"/>
                <a:cs typeface="Times New Roman" panose="02020603050405020304" pitchFamily="18" charset="0"/>
              </a:rPr>
              <a:t>origin</a:t>
            </a:r>
            <a:r>
              <a:rPr lang="de-DE" dirty="0">
                <a:latin typeface="Arial" panose="020B0604020202020204" pitchFamily="34" charset="0"/>
                <a:ea typeface="Calibri" panose="020F0502020204030204" pitchFamily="34" charset="0"/>
                <a:cs typeface="Times New Roman" panose="02020603050405020304" pitchFamily="18" charset="0"/>
              </a:rPr>
              <a:t>: Romania, </a:t>
            </a:r>
            <a:r>
              <a:rPr lang="de-DE" dirty="0" err="1">
                <a:latin typeface="Arial" panose="020B0604020202020204" pitchFamily="34" charset="0"/>
                <a:ea typeface="Calibri" panose="020F0502020204030204" pitchFamily="34" charset="0"/>
                <a:cs typeface="Times New Roman" panose="02020603050405020304" pitchFamily="18" charset="0"/>
              </a:rPr>
              <a:t>Bulgaria</a:t>
            </a:r>
            <a:r>
              <a:rPr lang="de-DE" dirty="0">
                <a:latin typeface="Arial" panose="020B0604020202020204" pitchFamily="34" charset="0"/>
                <a:ea typeface="Calibri" panose="020F0502020204030204" pitchFamily="34" charset="0"/>
                <a:cs typeface="Times New Roman" panose="02020603050405020304" pitchFamily="18" charset="0"/>
              </a:rPr>
              <a:t>, </a:t>
            </a:r>
            <a:r>
              <a:rPr lang="de-DE" dirty="0" err="1">
                <a:latin typeface="Arial" panose="020B0604020202020204" pitchFamily="34" charset="0"/>
                <a:ea typeface="Calibri" panose="020F0502020204030204" pitchFamily="34" charset="0"/>
                <a:cs typeface="Times New Roman" panose="02020603050405020304" pitchFamily="18" charset="0"/>
              </a:rPr>
              <a:t>Poland</a:t>
            </a:r>
            <a:r>
              <a:rPr lang="de-DE" dirty="0">
                <a:latin typeface="Arial" panose="020B0604020202020204" pitchFamily="34" charset="0"/>
                <a:ea typeface="Calibri" panose="020F0502020204030204" pitchFamily="34" charset="0"/>
                <a:cs typeface="Times New Roman" panose="02020603050405020304" pitchFamily="18" charset="0"/>
              </a:rPr>
              <a:t>)</a:t>
            </a:r>
          </a:p>
          <a:p>
            <a:pPr marL="285750" indent="-285750">
              <a:lnSpc>
                <a:spcPct val="107000"/>
              </a:lnSpc>
              <a:spcAft>
                <a:spcPts val="800"/>
              </a:spcAft>
              <a:buClr>
                <a:srgbClr val="FF0000"/>
              </a:buClr>
              <a:buFont typeface="Wingdings" panose="05000000000000000000" pitchFamily="2" charset="2"/>
              <a:buChar char="§"/>
            </a:pPr>
            <a:r>
              <a:rPr lang="de-DE" dirty="0"/>
              <a:t>Large </a:t>
            </a:r>
            <a:r>
              <a:rPr lang="de-DE" dirty="0" err="1"/>
              <a:t>number</a:t>
            </a:r>
            <a:r>
              <a:rPr lang="de-DE" dirty="0"/>
              <a:t> </a:t>
            </a:r>
            <a:r>
              <a:rPr lang="de-DE" dirty="0" err="1"/>
              <a:t>of</a:t>
            </a:r>
            <a:r>
              <a:rPr lang="de-DE" dirty="0"/>
              <a:t> </a:t>
            </a:r>
            <a:r>
              <a:rPr lang="de-DE" dirty="0" err="1"/>
              <a:t>refugees</a:t>
            </a:r>
            <a:r>
              <a:rPr lang="de-DE" dirty="0"/>
              <a:t> </a:t>
            </a:r>
            <a:r>
              <a:rPr lang="de-DE" dirty="0" err="1"/>
              <a:t>from</a:t>
            </a:r>
            <a:r>
              <a:rPr lang="de-DE" dirty="0"/>
              <a:t> Ukraine, </a:t>
            </a:r>
            <a:r>
              <a:rPr lang="de-DE" dirty="0" err="1"/>
              <a:t>Syria</a:t>
            </a:r>
            <a:r>
              <a:rPr lang="de-DE" dirty="0"/>
              <a:t>, Afghanistan, Iraq </a:t>
            </a:r>
          </a:p>
          <a:p>
            <a:pPr marL="285750" indent="-285750">
              <a:lnSpc>
                <a:spcPct val="107000"/>
              </a:lnSpc>
              <a:spcAft>
                <a:spcPts val="800"/>
              </a:spcAft>
              <a:buClr>
                <a:srgbClr val="FF0000"/>
              </a:buClr>
              <a:buFont typeface="Wingdings" panose="05000000000000000000" pitchFamily="2" charset="2"/>
              <a:buChar char="§"/>
            </a:pPr>
            <a:endParaRPr lang="de-DE"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5483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Inhaltsplatzhalter 14">
            <a:extLst>
              <a:ext uri="{FF2B5EF4-FFF2-40B4-BE49-F238E27FC236}">
                <a16:creationId xmlns:a16="http://schemas.microsoft.com/office/drawing/2014/main" id="{3892C959-4CC5-4AB0-A1BD-502A1CB5969E}"/>
              </a:ext>
            </a:extLst>
          </p:cNvPr>
          <p:cNvGraphicFramePr>
            <a:graphicFrameLocks noGrp="1"/>
          </p:cNvGraphicFramePr>
          <p:nvPr>
            <p:ph idx="1"/>
            <p:extLst>
              <p:ext uri="{D42A27DB-BD31-4B8C-83A1-F6EECF244321}">
                <p14:modId xmlns:p14="http://schemas.microsoft.com/office/powerpoint/2010/main" val="357591711"/>
              </p:ext>
            </p:extLst>
          </p:nvPr>
        </p:nvGraphicFramePr>
        <p:xfrm>
          <a:off x="557254" y="1632431"/>
          <a:ext cx="8696364" cy="2948968"/>
        </p:xfrm>
        <a:graphic>
          <a:graphicData uri="http://schemas.openxmlformats.org/drawingml/2006/table">
            <a:tbl>
              <a:tblPr/>
              <a:tblGrid>
                <a:gridCol w="5288144">
                  <a:extLst>
                    <a:ext uri="{9D8B030D-6E8A-4147-A177-3AD203B41FA5}">
                      <a16:colId xmlns:a16="http://schemas.microsoft.com/office/drawing/2014/main" val="1415689389"/>
                    </a:ext>
                  </a:extLst>
                </a:gridCol>
                <a:gridCol w="1136073">
                  <a:extLst>
                    <a:ext uri="{9D8B030D-6E8A-4147-A177-3AD203B41FA5}">
                      <a16:colId xmlns:a16="http://schemas.microsoft.com/office/drawing/2014/main" val="2627131276"/>
                    </a:ext>
                  </a:extLst>
                </a:gridCol>
                <a:gridCol w="1080655">
                  <a:extLst>
                    <a:ext uri="{9D8B030D-6E8A-4147-A177-3AD203B41FA5}">
                      <a16:colId xmlns:a16="http://schemas.microsoft.com/office/drawing/2014/main" val="874908782"/>
                    </a:ext>
                  </a:extLst>
                </a:gridCol>
                <a:gridCol w="1191492">
                  <a:extLst>
                    <a:ext uri="{9D8B030D-6E8A-4147-A177-3AD203B41FA5}">
                      <a16:colId xmlns:a16="http://schemas.microsoft.com/office/drawing/2014/main" val="1669081021"/>
                    </a:ext>
                  </a:extLst>
                </a:gridCol>
              </a:tblGrid>
              <a:tr h="218992">
                <a:tc rowSpan="2">
                  <a:txBody>
                    <a:bodyPr/>
                    <a:lstStyle/>
                    <a:p>
                      <a:pPr algn="ctr" fontAlgn="b"/>
                      <a:r>
                        <a:rPr lang="de-DE" sz="1600" b="1" i="1" u="none" strike="noStrike" dirty="0">
                          <a:solidFill>
                            <a:srgbClr val="000000"/>
                          </a:solidFill>
                          <a:effectLst/>
                          <a:latin typeface="Arial" panose="020B0604020202020204" pitchFamily="34" charset="0"/>
                        </a:rPr>
                        <a:t> </a:t>
                      </a:r>
                    </a:p>
                    <a:p>
                      <a:pPr algn="r" fontAlgn="b"/>
                      <a:r>
                        <a:rPr lang="de-DE" sz="1600" b="1" i="1" u="none" strike="noStrike" dirty="0">
                          <a:solidFill>
                            <a:srgbClr val="000000"/>
                          </a:solidFill>
                          <a:effectLst/>
                          <a:latin typeface="Arial" panose="020B0604020202020204" pitchFamily="34" charset="0"/>
                        </a:rPr>
                        <a:t> </a:t>
                      </a: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gn="ctr" fontAlgn="b"/>
                      <a:r>
                        <a:rPr lang="de-DE" sz="1600" b="1" i="1" u="none" strike="noStrike" dirty="0">
                          <a:solidFill>
                            <a:srgbClr val="000000"/>
                          </a:solidFill>
                          <a:effectLst/>
                          <a:latin typeface="Arial" panose="020B0604020202020204" pitchFamily="34" charset="0"/>
                        </a:rPr>
                        <a:t>2020</a:t>
                      </a: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780199623"/>
                  </a:ext>
                </a:extLst>
              </a:tr>
              <a:tr h="218992">
                <a:tc vMerge="1">
                  <a:txBody>
                    <a:bodyPr/>
                    <a:lstStyle/>
                    <a:p>
                      <a:pPr algn="r" fontAlgn="b"/>
                      <a:endParaRPr lang="de-DE" sz="1800" b="1" i="1" u="none" strike="noStrike" dirty="0">
                        <a:solidFill>
                          <a:srgbClr val="000000"/>
                        </a:solidFill>
                        <a:effectLst/>
                        <a:latin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1600" b="0" i="1" u="none" strike="noStrike" dirty="0">
                          <a:solidFill>
                            <a:srgbClr val="000000"/>
                          </a:solidFill>
                          <a:effectLst/>
                          <a:latin typeface="Arial" panose="020B0604020202020204" pitchFamily="34" charset="0"/>
                        </a:rPr>
                        <a:t>Male </a:t>
                      </a:r>
                    </a:p>
                  </a:txBody>
                  <a:tcPr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1600" b="0" i="1" u="none" strike="noStrike" dirty="0" err="1">
                          <a:solidFill>
                            <a:srgbClr val="000000"/>
                          </a:solidFill>
                          <a:effectLst/>
                          <a:latin typeface="Arial" panose="020B0604020202020204" pitchFamily="34" charset="0"/>
                        </a:rPr>
                        <a:t>Female</a:t>
                      </a:r>
                      <a:endParaRPr lang="de-DE" sz="1600" b="0" i="1" u="none" strike="noStrike" dirty="0">
                        <a:solidFill>
                          <a:srgbClr val="000000"/>
                        </a:solidFill>
                        <a:effectLst/>
                        <a:latin typeface="Arial" panose="020B0604020202020204" pitchFamily="34" charset="0"/>
                      </a:endParaRPr>
                    </a:p>
                  </a:txBody>
                  <a:tcPr marT="0" marB="0" anchor="b">
                    <a:lnL>
                      <a:noFill/>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1600" b="1" i="1" u="none" strike="noStrike" dirty="0">
                          <a:solidFill>
                            <a:srgbClr val="000000"/>
                          </a:solidFill>
                          <a:effectLst/>
                          <a:latin typeface="Arial" panose="020B0604020202020204" pitchFamily="34" charset="0"/>
                        </a:rPr>
                        <a:t>Total</a:t>
                      </a:r>
                    </a:p>
                  </a:txBody>
                  <a:tcPr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4113805"/>
                  </a:ext>
                </a:extLst>
              </a:tr>
              <a:tr h="218992">
                <a:tc>
                  <a:txBody>
                    <a:bodyPr/>
                    <a:lstStyle/>
                    <a:p>
                      <a:pPr algn="l" fontAlgn="b"/>
                      <a:r>
                        <a:rPr lang="de-DE" sz="1600" b="0" i="1" u="none" strike="noStrike" dirty="0" err="1">
                          <a:solidFill>
                            <a:srgbClr val="000000"/>
                          </a:solidFill>
                          <a:effectLst/>
                          <a:latin typeface="Arial" panose="020B0604020202020204" pitchFamily="34" charset="0"/>
                        </a:rPr>
                        <a:t>Notice</a:t>
                      </a:r>
                      <a:r>
                        <a:rPr lang="de-DE" sz="1600" b="0" i="1" u="none" strike="noStrike" dirty="0">
                          <a:solidFill>
                            <a:srgbClr val="000000"/>
                          </a:solidFill>
                          <a:effectLst/>
                          <a:latin typeface="Arial" panose="020B0604020202020204" pitchFamily="34" charset="0"/>
                        </a:rPr>
                        <a:t> </a:t>
                      </a:r>
                      <a:r>
                        <a:rPr lang="de-DE" sz="1600" b="0" i="1" u="none" strike="noStrike" dirty="0" err="1">
                          <a:solidFill>
                            <a:srgbClr val="000000"/>
                          </a:solidFill>
                          <a:effectLst/>
                          <a:latin typeface="Arial" panose="020B0604020202020204" pitchFamily="34" charset="0"/>
                        </a:rPr>
                        <a:t>of</a:t>
                      </a:r>
                      <a:r>
                        <a:rPr lang="de-DE" sz="1600" b="0" i="1" u="none" strike="noStrike" dirty="0">
                          <a:solidFill>
                            <a:srgbClr val="000000"/>
                          </a:solidFill>
                          <a:effectLst/>
                          <a:latin typeface="Arial" panose="020B0604020202020204" pitchFamily="34" charset="0"/>
                        </a:rPr>
                        <a:t> Termination </a:t>
                      </a:r>
                      <a:r>
                        <a:rPr lang="de-DE" sz="1600" b="0" i="1" u="none" strike="noStrike" dirty="0" err="1">
                          <a:solidFill>
                            <a:srgbClr val="000000"/>
                          </a:solidFill>
                          <a:effectLst/>
                          <a:latin typeface="Arial" panose="020B0604020202020204" pitchFamily="34" charset="0"/>
                        </a:rPr>
                        <a:t>by</a:t>
                      </a:r>
                      <a:r>
                        <a:rPr lang="de-DE" sz="1600" b="0" i="1" u="none" strike="noStrike" dirty="0">
                          <a:solidFill>
                            <a:srgbClr val="000000"/>
                          </a:solidFill>
                          <a:effectLst/>
                          <a:latin typeface="Arial" panose="020B0604020202020204" pitchFamily="34" charset="0"/>
                        </a:rPr>
                        <a:t> </a:t>
                      </a:r>
                      <a:r>
                        <a:rPr lang="de-DE" sz="1600" b="0" i="1" u="none" strike="noStrike" dirty="0" err="1">
                          <a:solidFill>
                            <a:srgbClr val="000000"/>
                          </a:solidFill>
                          <a:effectLst/>
                          <a:latin typeface="Arial" panose="020B0604020202020204" pitchFamily="34" charset="0"/>
                        </a:rPr>
                        <a:t>landlord</a:t>
                      </a:r>
                      <a:r>
                        <a:rPr lang="de-DE" sz="1600" b="0" i="1" u="none" strike="noStrike" dirty="0">
                          <a:solidFill>
                            <a:srgbClr val="000000"/>
                          </a:solidFill>
                          <a:effectLst/>
                          <a:latin typeface="Arial" panose="020B0604020202020204" pitchFamily="34" charset="0"/>
                        </a:rPr>
                        <a:t> </a:t>
                      </a: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de-DE" sz="1600" b="0" i="0" u="none" strike="noStrike" dirty="0">
                          <a:solidFill>
                            <a:srgbClr val="000000"/>
                          </a:solidFill>
                          <a:effectLst/>
                          <a:latin typeface="Arial" panose="020B0604020202020204" pitchFamily="34" charset="0"/>
                        </a:rPr>
                        <a:t>32,0%</a:t>
                      </a:r>
                    </a:p>
                  </a:txBody>
                  <a:tcPr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de-DE" sz="1600" b="0" i="0" u="none" strike="noStrike" dirty="0">
                          <a:solidFill>
                            <a:srgbClr val="000000"/>
                          </a:solidFill>
                          <a:effectLst/>
                          <a:latin typeface="Arial" panose="020B0604020202020204" pitchFamily="34" charset="0"/>
                        </a:rPr>
                        <a:t>29,2%</a:t>
                      </a:r>
                    </a:p>
                  </a:txBody>
                  <a:tcPr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de-DE" sz="1600" b="1" i="0" u="none" strike="noStrike" dirty="0">
                          <a:solidFill>
                            <a:srgbClr val="000000"/>
                          </a:solidFill>
                          <a:effectLst/>
                          <a:latin typeface="Arial" panose="020B0604020202020204" pitchFamily="34" charset="0"/>
                        </a:rPr>
                        <a:t>31,3%</a:t>
                      </a:r>
                    </a:p>
                  </a:txBody>
                  <a:tcPr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048454786"/>
                  </a:ext>
                </a:extLst>
              </a:tr>
              <a:tr h="218992">
                <a:tc>
                  <a:txBody>
                    <a:bodyPr/>
                    <a:lstStyle/>
                    <a:p>
                      <a:pPr algn="l" fontAlgn="b"/>
                      <a:r>
                        <a:rPr lang="de-DE" sz="1600" b="0" i="1" u="none" strike="noStrike" dirty="0">
                          <a:solidFill>
                            <a:srgbClr val="000000"/>
                          </a:solidFill>
                          <a:effectLst/>
                          <a:latin typeface="Arial" panose="020B0604020202020204" pitchFamily="34" charset="0"/>
                        </a:rPr>
                        <a:t>Action </a:t>
                      </a:r>
                      <a:r>
                        <a:rPr lang="de-DE" sz="1600" b="0" i="1" u="none" strike="noStrike" dirty="0" err="1">
                          <a:solidFill>
                            <a:srgbClr val="000000"/>
                          </a:solidFill>
                          <a:effectLst/>
                          <a:latin typeface="Arial" panose="020B0604020202020204" pitchFamily="34" charset="0"/>
                        </a:rPr>
                        <a:t>for</a:t>
                      </a:r>
                      <a:r>
                        <a:rPr lang="de-DE" sz="1600" b="0" i="1" u="none" strike="noStrike" dirty="0">
                          <a:solidFill>
                            <a:srgbClr val="000000"/>
                          </a:solidFill>
                          <a:effectLst/>
                          <a:latin typeface="Arial" panose="020B0604020202020204" pitchFamily="34" charset="0"/>
                        </a:rPr>
                        <a:t> </a:t>
                      </a:r>
                      <a:r>
                        <a:rPr lang="de-DE" sz="1600" b="0" i="1" u="none" strike="noStrike" dirty="0" err="1">
                          <a:solidFill>
                            <a:srgbClr val="000000"/>
                          </a:solidFill>
                          <a:effectLst/>
                          <a:latin typeface="Arial" panose="020B0604020202020204" pitchFamily="34" charset="0"/>
                        </a:rPr>
                        <a:t>eviction</a:t>
                      </a:r>
                      <a:r>
                        <a:rPr lang="de-DE" sz="1600" b="0" i="1" u="none" strike="noStrike" dirty="0">
                          <a:solidFill>
                            <a:srgbClr val="000000"/>
                          </a:solidFill>
                          <a:effectLst/>
                          <a:latin typeface="Arial" panose="020B0604020202020204" pitchFamily="34" charset="0"/>
                        </a:rPr>
                        <a:t> </a:t>
                      </a: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de-DE" sz="1600" b="0" i="0" u="none" strike="noStrike" dirty="0">
                          <a:solidFill>
                            <a:srgbClr val="000000"/>
                          </a:solidFill>
                          <a:effectLst/>
                          <a:latin typeface="Arial" panose="020B0604020202020204" pitchFamily="34" charset="0"/>
                        </a:rPr>
                        <a:t>4,1%</a:t>
                      </a:r>
                    </a:p>
                  </a:txBody>
                  <a:tcPr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de-DE" sz="1600" b="0" i="0" u="none" strike="noStrike" dirty="0">
                          <a:solidFill>
                            <a:srgbClr val="000000"/>
                          </a:solidFill>
                          <a:effectLst/>
                          <a:latin typeface="Arial" panose="020B0604020202020204" pitchFamily="34" charset="0"/>
                        </a:rPr>
                        <a:t>7,6%</a:t>
                      </a:r>
                    </a:p>
                  </a:txBody>
                  <a:tcPr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de-DE" sz="1600" b="1" i="0" u="none" strike="noStrike" dirty="0">
                          <a:solidFill>
                            <a:srgbClr val="000000"/>
                          </a:solidFill>
                          <a:effectLst/>
                          <a:latin typeface="Arial" panose="020B0604020202020204" pitchFamily="34" charset="0"/>
                        </a:rPr>
                        <a:t>5,0%</a:t>
                      </a:r>
                    </a:p>
                  </a:txBody>
                  <a:tcPr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747696492"/>
                  </a:ext>
                </a:extLst>
              </a:tr>
              <a:tr h="218992">
                <a:tc>
                  <a:txBody>
                    <a:bodyPr/>
                    <a:lstStyle/>
                    <a:p>
                      <a:pPr algn="l" fontAlgn="b"/>
                      <a:r>
                        <a:rPr lang="de-DE" sz="1600" b="0" i="1" u="none" strike="noStrike" dirty="0" err="1">
                          <a:solidFill>
                            <a:srgbClr val="000000"/>
                          </a:solidFill>
                          <a:effectLst/>
                          <a:latin typeface="Arial" panose="020B0604020202020204" pitchFamily="34" charset="0"/>
                        </a:rPr>
                        <a:t>Eviction</a:t>
                      </a:r>
                      <a:r>
                        <a:rPr lang="de-DE" sz="1600" b="0" i="1" u="none" strike="noStrike" dirty="0">
                          <a:solidFill>
                            <a:srgbClr val="000000"/>
                          </a:solidFill>
                          <a:effectLst/>
                          <a:latin typeface="Arial" panose="020B0604020202020204" pitchFamily="34" charset="0"/>
                        </a:rPr>
                        <a:t> (</a:t>
                      </a:r>
                      <a:r>
                        <a:rPr lang="de-DE" sz="1600" b="0" i="1" u="none" strike="noStrike" dirty="0" err="1">
                          <a:solidFill>
                            <a:srgbClr val="000000"/>
                          </a:solidFill>
                          <a:effectLst/>
                          <a:latin typeface="Arial" panose="020B0604020202020204" pitchFamily="34" charset="0"/>
                        </a:rPr>
                        <a:t>if</a:t>
                      </a:r>
                      <a:r>
                        <a:rPr lang="de-DE" sz="1600" b="0" i="1" u="none" strike="noStrike" dirty="0">
                          <a:solidFill>
                            <a:srgbClr val="000000"/>
                          </a:solidFill>
                          <a:effectLst/>
                          <a:latin typeface="Arial" panose="020B0604020202020204" pitchFamily="34" charset="0"/>
                        </a:rPr>
                        <a:t> </a:t>
                      </a:r>
                      <a:r>
                        <a:rPr lang="de-DE" sz="1600" b="0" i="1" u="none" strike="noStrike" dirty="0" err="1">
                          <a:solidFill>
                            <a:srgbClr val="000000"/>
                          </a:solidFill>
                          <a:effectLst/>
                          <a:latin typeface="Arial" panose="020B0604020202020204" pitchFamily="34" charset="0"/>
                        </a:rPr>
                        <a:t>landlord</a:t>
                      </a:r>
                      <a:r>
                        <a:rPr lang="de-DE" sz="1600" b="0" i="1" u="none" strike="noStrike" dirty="0">
                          <a:solidFill>
                            <a:srgbClr val="000000"/>
                          </a:solidFill>
                          <a:effectLst/>
                          <a:latin typeface="Arial" panose="020B0604020202020204" pitchFamily="34" charset="0"/>
                        </a:rPr>
                        <a:t> </a:t>
                      </a:r>
                      <a:r>
                        <a:rPr lang="de-DE" sz="1600" b="0" i="1" u="none" strike="noStrike" dirty="0" err="1">
                          <a:solidFill>
                            <a:srgbClr val="000000"/>
                          </a:solidFill>
                          <a:effectLst/>
                          <a:latin typeface="Arial" panose="020B0604020202020204" pitchFamily="34" charset="0"/>
                        </a:rPr>
                        <a:t>needs</a:t>
                      </a:r>
                      <a:r>
                        <a:rPr lang="de-DE" sz="1600" b="0" i="1" u="none" strike="noStrike" dirty="0">
                          <a:solidFill>
                            <a:srgbClr val="000000"/>
                          </a:solidFill>
                          <a:effectLst/>
                          <a:latin typeface="Arial" panose="020B0604020202020204" pitchFamily="34" charset="0"/>
                        </a:rPr>
                        <a:t> </a:t>
                      </a:r>
                      <a:r>
                        <a:rPr lang="de-DE" sz="1600" b="0" i="1" u="none" strike="noStrike" dirty="0" err="1">
                          <a:solidFill>
                            <a:srgbClr val="000000"/>
                          </a:solidFill>
                          <a:effectLst/>
                          <a:latin typeface="Arial" panose="020B0604020202020204" pitchFamily="34" charset="0"/>
                        </a:rPr>
                        <a:t>estate</a:t>
                      </a:r>
                      <a:r>
                        <a:rPr lang="de-DE" sz="1600" b="0" i="1" u="none" strike="noStrike" dirty="0">
                          <a:solidFill>
                            <a:srgbClr val="000000"/>
                          </a:solidFill>
                          <a:effectLst/>
                          <a:latin typeface="Arial" panose="020B0604020202020204" pitchFamily="34" charset="0"/>
                        </a:rPr>
                        <a:t> </a:t>
                      </a:r>
                      <a:r>
                        <a:rPr lang="de-DE" sz="1600" b="0" i="1" u="none" strike="noStrike" dirty="0" err="1">
                          <a:solidFill>
                            <a:srgbClr val="000000"/>
                          </a:solidFill>
                          <a:effectLst/>
                          <a:latin typeface="Arial" panose="020B0604020202020204" pitchFamily="34" charset="0"/>
                        </a:rPr>
                        <a:t>for</a:t>
                      </a:r>
                      <a:r>
                        <a:rPr lang="de-DE" sz="1600" b="0" i="1" u="none" strike="noStrike" dirty="0">
                          <a:solidFill>
                            <a:srgbClr val="000000"/>
                          </a:solidFill>
                          <a:effectLst/>
                          <a:latin typeface="Arial" panose="020B0604020202020204" pitchFamily="34" charset="0"/>
                        </a:rPr>
                        <a:t> her-/</a:t>
                      </a:r>
                      <a:r>
                        <a:rPr lang="de-DE" sz="1600" b="0" i="1" u="none" strike="noStrike" dirty="0" err="1">
                          <a:solidFill>
                            <a:srgbClr val="000000"/>
                          </a:solidFill>
                          <a:effectLst/>
                          <a:latin typeface="Arial" panose="020B0604020202020204" pitchFamily="34" charset="0"/>
                        </a:rPr>
                        <a:t>himself</a:t>
                      </a:r>
                      <a:r>
                        <a:rPr lang="de-DE" sz="1600" b="0" i="1" u="none" strike="noStrike" dirty="0">
                          <a:solidFill>
                            <a:srgbClr val="000000"/>
                          </a:solidFill>
                          <a:effectLst/>
                          <a:latin typeface="Arial" panose="020B0604020202020204" pitchFamily="34" charset="0"/>
                        </a:rPr>
                        <a:t>)</a:t>
                      </a: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de-DE" sz="1600" b="0" i="0" u="none" strike="noStrike" dirty="0">
                          <a:solidFill>
                            <a:srgbClr val="000000"/>
                          </a:solidFill>
                          <a:effectLst/>
                          <a:latin typeface="Arial" panose="020B0604020202020204" pitchFamily="34" charset="0"/>
                        </a:rPr>
                        <a:t>0,8%</a:t>
                      </a:r>
                    </a:p>
                  </a:txBody>
                  <a:tcPr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de-DE" sz="1600" b="0" i="0" u="none" strike="noStrike" dirty="0">
                          <a:solidFill>
                            <a:srgbClr val="000000"/>
                          </a:solidFill>
                          <a:effectLst/>
                          <a:latin typeface="Arial" panose="020B0604020202020204" pitchFamily="34" charset="0"/>
                        </a:rPr>
                        <a:t>1,2%</a:t>
                      </a:r>
                    </a:p>
                  </a:txBody>
                  <a:tcPr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de-DE" sz="1600" b="1" i="0" u="none" strike="noStrike" dirty="0">
                          <a:solidFill>
                            <a:srgbClr val="000000"/>
                          </a:solidFill>
                          <a:effectLst/>
                          <a:latin typeface="Arial" panose="020B0604020202020204" pitchFamily="34" charset="0"/>
                        </a:rPr>
                        <a:t>0,9%</a:t>
                      </a:r>
                    </a:p>
                  </a:txBody>
                  <a:tcPr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681551941"/>
                  </a:ext>
                </a:extLst>
              </a:tr>
              <a:tr h="218992">
                <a:tc>
                  <a:txBody>
                    <a:bodyPr/>
                    <a:lstStyle/>
                    <a:p>
                      <a:pPr algn="l" fontAlgn="b"/>
                      <a:r>
                        <a:rPr lang="de-DE" sz="1600" b="0" i="1" u="none" strike="noStrike" dirty="0" err="1">
                          <a:solidFill>
                            <a:srgbClr val="000000"/>
                          </a:solidFill>
                          <a:effectLst/>
                          <a:latin typeface="Arial" panose="020B0604020202020204" pitchFamily="34" charset="0"/>
                        </a:rPr>
                        <a:t>Eviction</a:t>
                      </a:r>
                      <a:r>
                        <a:rPr lang="de-DE" sz="1600" b="0" i="1" u="none" strike="noStrike" dirty="0">
                          <a:solidFill>
                            <a:srgbClr val="000000"/>
                          </a:solidFill>
                          <a:effectLst/>
                          <a:latin typeface="Arial" panose="020B0604020202020204" pitchFamily="34" charset="0"/>
                        </a:rPr>
                        <a:t> </a:t>
                      </a:r>
                      <a:r>
                        <a:rPr lang="de-DE" sz="1600" b="0" i="1" u="none" strike="noStrike" dirty="0" err="1">
                          <a:solidFill>
                            <a:srgbClr val="000000"/>
                          </a:solidFill>
                          <a:effectLst/>
                          <a:latin typeface="Arial" panose="020B0604020202020204" pitchFamily="34" charset="0"/>
                        </a:rPr>
                        <a:t>rent</a:t>
                      </a:r>
                      <a:r>
                        <a:rPr lang="de-DE" sz="1600" b="0" i="1" u="none" strike="noStrike" dirty="0">
                          <a:solidFill>
                            <a:srgbClr val="000000"/>
                          </a:solidFill>
                          <a:effectLst/>
                          <a:latin typeface="Arial" panose="020B0604020202020204" pitchFamily="34" charset="0"/>
                        </a:rPr>
                        <a:t> </a:t>
                      </a:r>
                      <a:r>
                        <a:rPr lang="de-DE" sz="1600" b="0" i="1" u="none" strike="noStrike" dirty="0" err="1">
                          <a:solidFill>
                            <a:srgbClr val="000000"/>
                          </a:solidFill>
                          <a:effectLst/>
                          <a:latin typeface="Arial" panose="020B0604020202020204" pitchFamily="34" charset="0"/>
                        </a:rPr>
                        <a:t>arrears</a:t>
                      </a:r>
                      <a:endParaRPr lang="de-DE" sz="1600" b="0" i="1" u="none" strike="noStrike" dirty="0">
                        <a:solidFill>
                          <a:srgbClr val="000000"/>
                        </a:solidFill>
                        <a:effectLst/>
                        <a:latin typeface="Arial" panose="020B0604020202020204"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de-DE" sz="1600" b="0" i="0" u="none" strike="noStrike" dirty="0">
                          <a:solidFill>
                            <a:srgbClr val="000000"/>
                          </a:solidFill>
                          <a:effectLst/>
                          <a:latin typeface="Arial" panose="020B0604020202020204" pitchFamily="34" charset="0"/>
                        </a:rPr>
                        <a:t>9,4%</a:t>
                      </a:r>
                    </a:p>
                  </a:txBody>
                  <a:tcPr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de-DE" sz="1600" b="0" i="0" u="none" strike="noStrike" dirty="0">
                          <a:solidFill>
                            <a:srgbClr val="000000"/>
                          </a:solidFill>
                          <a:effectLst/>
                          <a:latin typeface="Arial" panose="020B0604020202020204" pitchFamily="34" charset="0"/>
                        </a:rPr>
                        <a:t>10,5%</a:t>
                      </a:r>
                    </a:p>
                  </a:txBody>
                  <a:tcPr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de-DE" sz="1600" b="1" i="0" u="none" strike="noStrike" dirty="0">
                          <a:solidFill>
                            <a:srgbClr val="000000"/>
                          </a:solidFill>
                          <a:effectLst/>
                          <a:latin typeface="Arial" panose="020B0604020202020204" pitchFamily="34" charset="0"/>
                        </a:rPr>
                        <a:t>9,7%</a:t>
                      </a:r>
                    </a:p>
                  </a:txBody>
                  <a:tcPr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131767654"/>
                  </a:ext>
                </a:extLst>
              </a:tr>
              <a:tr h="218992">
                <a:tc>
                  <a:txBody>
                    <a:bodyPr/>
                    <a:lstStyle/>
                    <a:p>
                      <a:pPr algn="l" fontAlgn="b"/>
                      <a:r>
                        <a:rPr lang="de-DE" sz="1600" b="0" i="1" u="none" strike="noStrike" dirty="0" err="1">
                          <a:solidFill>
                            <a:srgbClr val="000000"/>
                          </a:solidFill>
                          <a:effectLst/>
                          <a:latin typeface="Arial" panose="020B0604020202020204" pitchFamily="34" charset="0"/>
                        </a:rPr>
                        <a:t>Eviction</a:t>
                      </a:r>
                      <a:r>
                        <a:rPr lang="de-DE" sz="1600" b="0" i="1" u="none" strike="noStrike" dirty="0">
                          <a:solidFill>
                            <a:srgbClr val="000000"/>
                          </a:solidFill>
                          <a:effectLst/>
                          <a:latin typeface="Arial" panose="020B0604020202020204" pitchFamily="34" charset="0"/>
                        </a:rPr>
                        <a:t> due </a:t>
                      </a:r>
                      <a:r>
                        <a:rPr lang="de-DE" sz="1600" b="0" i="1" u="none" strike="noStrike" dirty="0" err="1">
                          <a:solidFill>
                            <a:srgbClr val="000000"/>
                          </a:solidFill>
                          <a:effectLst/>
                          <a:latin typeface="Arial" panose="020B0604020202020204" pitchFamily="34" charset="0"/>
                        </a:rPr>
                        <a:t>to</a:t>
                      </a:r>
                      <a:r>
                        <a:rPr lang="de-DE" sz="1600" b="0" i="1" u="none" strike="noStrike" dirty="0">
                          <a:solidFill>
                            <a:srgbClr val="000000"/>
                          </a:solidFill>
                          <a:effectLst/>
                          <a:latin typeface="Arial" panose="020B0604020202020204" pitchFamily="34" charset="0"/>
                        </a:rPr>
                        <a:t> </a:t>
                      </a:r>
                      <a:r>
                        <a:rPr lang="de-DE" sz="1600" b="0" i="1" u="none" strike="noStrike" dirty="0" err="1">
                          <a:solidFill>
                            <a:srgbClr val="000000"/>
                          </a:solidFill>
                          <a:effectLst/>
                          <a:latin typeface="Arial" panose="020B0604020202020204" pitchFamily="34" charset="0"/>
                        </a:rPr>
                        <a:t>other</a:t>
                      </a:r>
                      <a:r>
                        <a:rPr lang="de-DE" sz="1600" b="0" i="1" u="none" strike="noStrike" dirty="0">
                          <a:solidFill>
                            <a:srgbClr val="000000"/>
                          </a:solidFill>
                          <a:effectLst/>
                          <a:latin typeface="Arial" panose="020B0604020202020204" pitchFamily="34" charset="0"/>
                        </a:rPr>
                        <a:t> </a:t>
                      </a:r>
                      <a:r>
                        <a:rPr lang="de-DE" sz="1600" b="0" i="1" u="none" strike="noStrike" dirty="0" err="1">
                          <a:solidFill>
                            <a:srgbClr val="000000"/>
                          </a:solidFill>
                          <a:effectLst/>
                          <a:latin typeface="Arial" panose="020B0604020202020204" pitchFamily="34" charset="0"/>
                        </a:rPr>
                        <a:t>problems</a:t>
                      </a:r>
                      <a:endParaRPr lang="de-DE" sz="1600" b="0" i="1" u="none" strike="noStrike" dirty="0">
                        <a:solidFill>
                          <a:srgbClr val="000000"/>
                        </a:solidFill>
                        <a:effectLst/>
                        <a:latin typeface="Arial" panose="020B0604020202020204"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de-DE" sz="1600" b="0" i="0" u="none" strike="noStrike">
                          <a:solidFill>
                            <a:srgbClr val="000000"/>
                          </a:solidFill>
                          <a:effectLst/>
                          <a:latin typeface="Arial" panose="020B0604020202020204" pitchFamily="34" charset="0"/>
                        </a:rPr>
                        <a:t>4,7%</a:t>
                      </a:r>
                    </a:p>
                  </a:txBody>
                  <a:tcPr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de-DE" sz="1600" b="0" i="0" u="none" strike="noStrike" dirty="0">
                          <a:solidFill>
                            <a:srgbClr val="000000"/>
                          </a:solidFill>
                          <a:effectLst/>
                          <a:latin typeface="Arial" panose="020B0604020202020204" pitchFamily="34" charset="0"/>
                        </a:rPr>
                        <a:t>4,2%</a:t>
                      </a:r>
                    </a:p>
                  </a:txBody>
                  <a:tcPr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de-DE" sz="1600" b="1" i="0" u="none" strike="noStrike" dirty="0">
                          <a:solidFill>
                            <a:srgbClr val="000000"/>
                          </a:solidFill>
                          <a:effectLst/>
                          <a:latin typeface="Arial" panose="020B0604020202020204" pitchFamily="34" charset="0"/>
                        </a:rPr>
                        <a:t>4,6%</a:t>
                      </a:r>
                    </a:p>
                  </a:txBody>
                  <a:tcPr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517988732"/>
                  </a:ext>
                </a:extLst>
              </a:tr>
              <a:tr h="218992">
                <a:tc>
                  <a:txBody>
                    <a:bodyPr/>
                    <a:lstStyle/>
                    <a:p>
                      <a:pPr algn="l" fontAlgn="b"/>
                      <a:r>
                        <a:rPr lang="de-DE" sz="1600" b="0" i="1" u="none" strike="noStrike" dirty="0" err="1">
                          <a:solidFill>
                            <a:srgbClr val="000000"/>
                          </a:solidFill>
                          <a:effectLst/>
                          <a:latin typeface="Arial" panose="020B0604020202020204" pitchFamily="34" charset="0"/>
                        </a:rPr>
                        <a:t>Expiration</a:t>
                      </a:r>
                      <a:r>
                        <a:rPr lang="de-DE" sz="1600" b="0" i="1" u="none" strike="noStrike" dirty="0">
                          <a:solidFill>
                            <a:srgbClr val="000000"/>
                          </a:solidFill>
                          <a:effectLst/>
                          <a:latin typeface="Arial" panose="020B0604020202020204" pitchFamily="34" charset="0"/>
                        </a:rPr>
                        <a:t> </a:t>
                      </a:r>
                      <a:r>
                        <a:rPr lang="de-DE" sz="1600" b="0" i="1" u="none" strike="noStrike" dirty="0" err="1">
                          <a:solidFill>
                            <a:srgbClr val="000000"/>
                          </a:solidFill>
                          <a:effectLst/>
                          <a:latin typeface="Arial" panose="020B0604020202020204" pitchFamily="34" charset="0"/>
                        </a:rPr>
                        <a:t>of</a:t>
                      </a:r>
                      <a:r>
                        <a:rPr lang="de-DE" sz="1600" b="0" i="1" u="none" strike="noStrike" dirty="0">
                          <a:solidFill>
                            <a:srgbClr val="000000"/>
                          </a:solidFill>
                          <a:effectLst/>
                          <a:latin typeface="Arial" panose="020B0604020202020204" pitchFamily="34" charset="0"/>
                        </a:rPr>
                        <a:t> </a:t>
                      </a:r>
                      <a:r>
                        <a:rPr lang="de-DE" sz="1600" b="0" i="1" u="none" strike="noStrike" dirty="0" err="1">
                          <a:solidFill>
                            <a:srgbClr val="000000"/>
                          </a:solidFill>
                          <a:effectLst/>
                          <a:latin typeface="Arial" panose="020B0604020202020204" pitchFamily="34" charset="0"/>
                        </a:rPr>
                        <a:t>the</a:t>
                      </a:r>
                      <a:r>
                        <a:rPr lang="de-DE" sz="1600" b="0" i="1" u="none" strike="noStrike" dirty="0">
                          <a:solidFill>
                            <a:srgbClr val="000000"/>
                          </a:solidFill>
                          <a:effectLst/>
                          <a:latin typeface="Arial" panose="020B0604020202020204" pitchFamily="34" charset="0"/>
                        </a:rPr>
                        <a:t> </a:t>
                      </a:r>
                      <a:r>
                        <a:rPr lang="de-DE" sz="1600" b="0" i="1" u="none" strike="noStrike" dirty="0" err="1">
                          <a:solidFill>
                            <a:srgbClr val="000000"/>
                          </a:solidFill>
                          <a:effectLst/>
                          <a:latin typeface="Arial" panose="020B0604020202020204" pitchFamily="34" charset="0"/>
                        </a:rPr>
                        <a:t>tenancy</a:t>
                      </a:r>
                      <a:r>
                        <a:rPr lang="de-DE" sz="1600" b="0" i="1" u="none" strike="noStrike" dirty="0">
                          <a:solidFill>
                            <a:srgbClr val="000000"/>
                          </a:solidFill>
                          <a:effectLst/>
                          <a:latin typeface="Arial" panose="020B0604020202020204" pitchFamily="34" charset="0"/>
                        </a:rPr>
                        <a:t> </a:t>
                      </a:r>
                      <a:r>
                        <a:rPr lang="de-DE" sz="1600" b="0" i="1" u="none" strike="noStrike" dirty="0" err="1">
                          <a:solidFill>
                            <a:srgbClr val="000000"/>
                          </a:solidFill>
                          <a:effectLst/>
                          <a:latin typeface="Arial" panose="020B0604020202020204" pitchFamily="34" charset="0"/>
                        </a:rPr>
                        <a:t>agreement</a:t>
                      </a:r>
                      <a:r>
                        <a:rPr lang="de-DE" sz="1600" b="0" i="1" u="none" strike="noStrike" dirty="0">
                          <a:solidFill>
                            <a:srgbClr val="000000"/>
                          </a:solidFill>
                          <a:effectLst/>
                          <a:latin typeface="Arial" panose="020B0604020202020204" pitchFamily="34" charset="0"/>
                        </a:rPr>
                        <a:t> </a:t>
                      </a: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de-DE" sz="1600" b="0" i="0" u="none" strike="noStrike" dirty="0">
                          <a:solidFill>
                            <a:srgbClr val="000000"/>
                          </a:solidFill>
                          <a:effectLst/>
                          <a:latin typeface="Arial" panose="020B0604020202020204" pitchFamily="34" charset="0"/>
                        </a:rPr>
                        <a:t>3,0%</a:t>
                      </a:r>
                    </a:p>
                  </a:txBody>
                  <a:tcPr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de-DE" sz="1600" b="0" i="0" u="none" strike="noStrike" dirty="0">
                          <a:solidFill>
                            <a:srgbClr val="000000"/>
                          </a:solidFill>
                          <a:effectLst/>
                          <a:latin typeface="Arial" panose="020B0604020202020204" pitchFamily="34" charset="0"/>
                        </a:rPr>
                        <a:t>2,8%</a:t>
                      </a:r>
                    </a:p>
                  </a:txBody>
                  <a:tcPr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de-DE" sz="1600" b="1" i="0" u="none" strike="noStrike" dirty="0">
                          <a:solidFill>
                            <a:srgbClr val="000000"/>
                          </a:solidFill>
                          <a:effectLst/>
                          <a:latin typeface="Arial" panose="020B0604020202020204" pitchFamily="34" charset="0"/>
                        </a:rPr>
                        <a:t>2,9%</a:t>
                      </a:r>
                    </a:p>
                  </a:txBody>
                  <a:tcPr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711619908"/>
                  </a:ext>
                </a:extLst>
              </a:tr>
              <a:tr h="218992">
                <a:tc>
                  <a:txBody>
                    <a:bodyPr/>
                    <a:lstStyle/>
                    <a:p>
                      <a:pPr algn="l" fontAlgn="b"/>
                      <a:r>
                        <a:rPr lang="de-DE" sz="1600" b="0" i="1" u="none" strike="noStrike" dirty="0" err="1">
                          <a:solidFill>
                            <a:srgbClr val="000000"/>
                          </a:solidFill>
                          <a:effectLst/>
                          <a:latin typeface="Arial" panose="020B0604020202020204" pitchFamily="34" charset="0"/>
                        </a:rPr>
                        <a:t>Judicial</a:t>
                      </a:r>
                      <a:r>
                        <a:rPr lang="de-DE" sz="1600" b="0" i="1" u="none" strike="noStrike" dirty="0">
                          <a:solidFill>
                            <a:srgbClr val="000000"/>
                          </a:solidFill>
                          <a:effectLst/>
                          <a:latin typeface="Arial" panose="020B0604020202020204" pitchFamily="34" charset="0"/>
                        </a:rPr>
                        <a:t> </a:t>
                      </a:r>
                      <a:r>
                        <a:rPr lang="de-DE" sz="1600" b="0" i="1" u="none" strike="noStrike" dirty="0" err="1">
                          <a:solidFill>
                            <a:srgbClr val="000000"/>
                          </a:solidFill>
                          <a:effectLst/>
                          <a:latin typeface="Arial" panose="020B0604020202020204" pitchFamily="34" charset="0"/>
                        </a:rPr>
                        <a:t>order</a:t>
                      </a:r>
                      <a:r>
                        <a:rPr lang="de-DE" sz="1600" b="0" i="1" u="none" strike="noStrike" dirty="0">
                          <a:solidFill>
                            <a:srgbClr val="000000"/>
                          </a:solidFill>
                          <a:effectLst/>
                          <a:latin typeface="Arial" panose="020B0604020202020204" pitchFamily="34" charset="0"/>
                        </a:rPr>
                        <a:t> due </a:t>
                      </a:r>
                      <a:r>
                        <a:rPr lang="de-DE" sz="1600" b="0" i="1" u="none" strike="noStrike" dirty="0" err="1">
                          <a:solidFill>
                            <a:srgbClr val="000000"/>
                          </a:solidFill>
                          <a:effectLst/>
                          <a:latin typeface="Arial" panose="020B0604020202020204" pitchFamily="34" charset="0"/>
                        </a:rPr>
                        <a:t>to</a:t>
                      </a:r>
                      <a:r>
                        <a:rPr lang="de-DE" sz="1600" b="0" i="1" u="none" strike="noStrike" dirty="0">
                          <a:solidFill>
                            <a:srgbClr val="000000"/>
                          </a:solidFill>
                          <a:effectLst/>
                          <a:latin typeface="Arial" panose="020B0604020202020204" pitchFamily="34" charset="0"/>
                        </a:rPr>
                        <a:t> </a:t>
                      </a:r>
                      <a:r>
                        <a:rPr lang="de-DE" sz="1600" b="0" i="1" u="none" strike="noStrike" dirty="0" err="1">
                          <a:solidFill>
                            <a:srgbClr val="000000"/>
                          </a:solidFill>
                          <a:effectLst/>
                          <a:latin typeface="Arial" panose="020B0604020202020204" pitchFamily="34" charset="0"/>
                        </a:rPr>
                        <a:t>Protection</a:t>
                      </a:r>
                      <a:r>
                        <a:rPr lang="de-DE" sz="1600" b="0" i="1" u="none" strike="noStrike" dirty="0">
                          <a:solidFill>
                            <a:srgbClr val="000000"/>
                          </a:solidFill>
                          <a:effectLst/>
                          <a:latin typeface="Arial" panose="020B0604020202020204" pitchFamily="34" charset="0"/>
                        </a:rPr>
                        <a:t> </a:t>
                      </a:r>
                      <a:r>
                        <a:rPr lang="de-DE" sz="1600" b="0" i="1" u="none" strike="noStrike" dirty="0" err="1">
                          <a:solidFill>
                            <a:srgbClr val="000000"/>
                          </a:solidFill>
                          <a:effectLst/>
                          <a:latin typeface="Arial" panose="020B0604020202020204" pitchFamily="34" charset="0"/>
                        </a:rPr>
                        <a:t>against</a:t>
                      </a:r>
                      <a:r>
                        <a:rPr lang="de-DE" sz="1600" b="0" i="1" u="none" strike="noStrike" dirty="0">
                          <a:solidFill>
                            <a:srgbClr val="000000"/>
                          </a:solidFill>
                          <a:effectLst/>
                          <a:latin typeface="Arial" panose="020B0604020202020204" pitchFamily="34" charset="0"/>
                        </a:rPr>
                        <a:t> </a:t>
                      </a:r>
                      <a:r>
                        <a:rPr lang="de-DE" sz="1600" b="0" i="1" u="none" strike="noStrike" dirty="0" err="1">
                          <a:solidFill>
                            <a:srgbClr val="000000"/>
                          </a:solidFill>
                          <a:effectLst/>
                          <a:latin typeface="Arial" panose="020B0604020202020204" pitchFamily="34" charset="0"/>
                        </a:rPr>
                        <a:t>violence</a:t>
                      </a:r>
                      <a:r>
                        <a:rPr lang="de-DE" sz="1600" b="0" i="1" u="none" strike="noStrike" dirty="0">
                          <a:solidFill>
                            <a:srgbClr val="000000"/>
                          </a:solidFill>
                          <a:effectLst/>
                          <a:latin typeface="Arial" panose="020B0604020202020204" pitchFamily="34" charset="0"/>
                        </a:rPr>
                        <a:t> </a:t>
                      </a:r>
                      <a:r>
                        <a:rPr lang="de-DE" sz="1600" b="0" i="1" u="none" strike="noStrike" dirty="0" err="1">
                          <a:solidFill>
                            <a:srgbClr val="000000"/>
                          </a:solidFill>
                          <a:effectLst/>
                          <a:latin typeface="Arial" panose="020B0604020202020204" pitchFamily="34" charset="0"/>
                        </a:rPr>
                        <a:t>act</a:t>
                      </a:r>
                      <a:endParaRPr lang="de-DE" sz="1600" b="0" i="1" u="none" strike="noStrike" dirty="0">
                        <a:solidFill>
                          <a:srgbClr val="000000"/>
                        </a:solidFill>
                        <a:effectLst/>
                        <a:latin typeface="Arial" panose="020B0604020202020204"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de-DE" sz="1600" b="0" i="0" u="none" strike="noStrike">
                          <a:solidFill>
                            <a:srgbClr val="000000"/>
                          </a:solidFill>
                          <a:effectLst/>
                          <a:latin typeface="Arial" panose="020B0604020202020204" pitchFamily="34" charset="0"/>
                        </a:rPr>
                        <a:t>1,1%</a:t>
                      </a:r>
                    </a:p>
                  </a:txBody>
                  <a:tcPr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de-DE" sz="1600" b="0" i="0" u="none" strike="noStrike" dirty="0">
                          <a:solidFill>
                            <a:srgbClr val="000000"/>
                          </a:solidFill>
                          <a:effectLst/>
                          <a:latin typeface="Arial" panose="020B0604020202020204" pitchFamily="34" charset="0"/>
                        </a:rPr>
                        <a:t>0,7%</a:t>
                      </a:r>
                    </a:p>
                  </a:txBody>
                  <a:tcPr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de-DE" sz="1600" b="1" i="0" u="none" strike="noStrike" dirty="0">
                          <a:solidFill>
                            <a:srgbClr val="000000"/>
                          </a:solidFill>
                          <a:effectLst/>
                          <a:latin typeface="Arial" panose="020B0604020202020204" pitchFamily="34" charset="0"/>
                        </a:rPr>
                        <a:t>1,0%</a:t>
                      </a:r>
                    </a:p>
                  </a:txBody>
                  <a:tcPr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148173967"/>
                  </a:ext>
                </a:extLst>
              </a:tr>
              <a:tr h="218992">
                <a:tc>
                  <a:txBody>
                    <a:bodyPr/>
                    <a:lstStyle/>
                    <a:p>
                      <a:pPr algn="l" fontAlgn="b"/>
                      <a:r>
                        <a:rPr lang="de-DE" sz="1600" b="0" i="1" u="none" strike="noStrike" dirty="0" err="1">
                          <a:solidFill>
                            <a:srgbClr val="000000"/>
                          </a:solidFill>
                          <a:effectLst/>
                          <a:latin typeface="Arial" panose="020B0604020202020204" pitchFamily="34" charset="0"/>
                        </a:rPr>
                        <a:t>tenant</a:t>
                      </a:r>
                      <a:r>
                        <a:rPr lang="de-DE" sz="1600" b="0" i="1" u="none" strike="noStrike" dirty="0">
                          <a:solidFill>
                            <a:srgbClr val="000000"/>
                          </a:solidFill>
                          <a:effectLst/>
                          <a:latin typeface="Arial" panose="020B0604020202020204" pitchFamily="34" charset="0"/>
                        </a:rPr>
                        <a:t> </a:t>
                      </a:r>
                      <a:r>
                        <a:rPr lang="de-DE" sz="1600" b="0" i="1" u="none" strike="noStrike" dirty="0" err="1">
                          <a:solidFill>
                            <a:srgbClr val="000000"/>
                          </a:solidFill>
                          <a:effectLst/>
                          <a:latin typeface="Arial" panose="020B0604020202020204" pitchFamily="34" charset="0"/>
                        </a:rPr>
                        <a:t>moved</a:t>
                      </a:r>
                      <a:r>
                        <a:rPr lang="de-DE" sz="1600" b="0" i="1" u="none" strike="noStrike" dirty="0">
                          <a:solidFill>
                            <a:srgbClr val="000000"/>
                          </a:solidFill>
                          <a:effectLst/>
                          <a:latin typeface="Arial" panose="020B0604020202020204" pitchFamily="34" charset="0"/>
                        </a:rPr>
                        <a:t> out </a:t>
                      </a:r>
                      <a:r>
                        <a:rPr lang="de-DE" sz="1600" b="0" i="1" u="none" strike="noStrike" dirty="0" err="1">
                          <a:solidFill>
                            <a:srgbClr val="000000"/>
                          </a:solidFill>
                          <a:effectLst/>
                          <a:latin typeface="Arial" panose="020B0604020202020204" pitchFamily="34" charset="0"/>
                        </a:rPr>
                        <a:t>without</a:t>
                      </a:r>
                      <a:r>
                        <a:rPr lang="de-DE" sz="1600" b="0" i="1" u="none" strike="noStrike" dirty="0">
                          <a:solidFill>
                            <a:srgbClr val="000000"/>
                          </a:solidFill>
                          <a:effectLst/>
                          <a:latin typeface="Arial" panose="020B0604020202020204" pitchFamily="34" charset="0"/>
                        </a:rPr>
                        <a:t> </a:t>
                      </a:r>
                      <a:r>
                        <a:rPr lang="de-DE" sz="1600" b="0" i="1" u="none" strike="noStrike" dirty="0" err="1">
                          <a:solidFill>
                            <a:srgbClr val="000000"/>
                          </a:solidFill>
                          <a:effectLst/>
                          <a:latin typeface="Arial" panose="020B0604020202020204" pitchFamily="34" charset="0"/>
                        </a:rPr>
                        <a:t>Notice</a:t>
                      </a:r>
                      <a:r>
                        <a:rPr lang="de-DE" sz="1600" b="0" i="1" u="none" strike="noStrike" dirty="0">
                          <a:solidFill>
                            <a:srgbClr val="000000"/>
                          </a:solidFill>
                          <a:effectLst/>
                          <a:latin typeface="Arial" panose="020B0604020202020204" pitchFamily="34" charset="0"/>
                        </a:rPr>
                        <a:t> </a:t>
                      </a:r>
                      <a:r>
                        <a:rPr lang="de-DE" sz="1600" b="0" i="1" u="none" strike="noStrike" dirty="0" err="1">
                          <a:solidFill>
                            <a:srgbClr val="000000"/>
                          </a:solidFill>
                          <a:effectLst/>
                          <a:latin typeface="Arial" panose="020B0604020202020204" pitchFamily="34" charset="0"/>
                        </a:rPr>
                        <a:t>of</a:t>
                      </a:r>
                      <a:r>
                        <a:rPr lang="de-DE" sz="1600" b="0" i="1" u="none" strike="noStrike" dirty="0">
                          <a:solidFill>
                            <a:srgbClr val="000000"/>
                          </a:solidFill>
                          <a:effectLst/>
                          <a:latin typeface="Arial" panose="020B0604020202020204" pitchFamily="34" charset="0"/>
                        </a:rPr>
                        <a:t> Termination</a:t>
                      </a: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de-DE" sz="1600" b="0" i="0" u="none" strike="noStrike">
                          <a:solidFill>
                            <a:srgbClr val="000000"/>
                          </a:solidFill>
                          <a:effectLst/>
                          <a:latin typeface="Arial" panose="020B0604020202020204" pitchFamily="34" charset="0"/>
                        </a:rPr>
                        <a:t>17,1%</a:t>
                      </a:r>
                    </a:p>
                  </a:txBody>
                  <a:tcPr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de-DE" sz="1600" b="0" i="0" u="none" strike="noStrike" dirty="0">
                          <a:solidFill>
                            <a:srgbClr val="000000"/>
                          </a:solidFill>
                          <a:effectLst/>
                          <a:latin typeface="Arial" panose="020B0604020202020204" pitchFamily="34" charset="0"/>
                        </a:rPr>
                        <a:t>16,5%</a:t>
                      </a:r>
                    </a:p>
                  </a:txBody>
                  <a:tcPr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de-DE" sz="1600" b="1" i="0" u="none" strike="noStrike" dirty="0">
                          <a:solidFill>
                            <a:srgbClr val="000000"/>
                          </a:solidFill>
                          <a:effectLst/>
                          <a:latin typeface="Arial" panose="020B0604020202020204" pitchFamily="34" charset="0"/>
                        </a:rPr>
                        <a:t>16,9%</a:t>
                      </a:r>
                    </a:p>
                  </a:txBody>
                  <a:tcPr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843960136"/>
                  </a:ext>
                </a:extLst>
              </a:tr>
              <a:tr h="218992">
                <a:tc>
                  <a:txBody>
                    <a:bodyPr/>
                    <a:lstStyle/>
                    <a:p>
                      <a:pPr algn="l" fontAlgn="b"/>
                      <a:r>
                        <a:rPr lang="de-DE" sz="1600" b="0" i="1" u="none" strike="noStrike" dirty="0" err="1">
                          <a:solidFill>
                            <a:srgbClr val="000000"/>
                          </a:solidFill>
                          <a:effectLst/>
                          <a:latin typeface="Arial" panose="020B0604020202020204" pitchFamily="34" charset="0"/>
                        </a:rPr>
                        <a:t>Quitting</a:t>
                      </a:r>
                      <a:r>
                        <a:rPr lang="de-DE" sz="1600" b="0" i="1" u="none" strike="noStrike" dirty="0">
                          <a:solidFill>
                            <a:srgbClr val="000000"/>
                          </a:solidFill>
                          <a:effectLst/>
                          <a:latin typeface="Arial" panose="020B0604020202020204" pitchFamily="34" charset="0"/>
                        </a:rPr>
                        <a:t> </a:t>
                      </a: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Arial" panose="020B0604020202020204" pitchFamily="34" charset="0"/>
                        </a:rPr>
                        <a:t>27,8%</a:t>
                      </a:r>
                    </a:p>
                  </a:txBody>
                  <a:tcPr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600" b="0" i="0" u="none" strike="noStrike" dirty="0">
                          <a:solidFill>
                            <a:srgbClr val="000000"/>
                          </a:solidFill>
                          <a:effectLst/>
                          <a:latin typeface="Arial" panose="020B0604020202020204" pitchFamily="34" charset="0"/>
                        </a:rPr>
                        <a:t>27,3%</a:t>
                      </a:r>
                    </a:p>
                  </a:txBody>
                  <a:tcPr marT="0" marB="0" anchor="b">
                    <a:lnL>
                      <a:noFill/>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600" b="1" i="0" u="none" strike="noStrike" dirty="0">
                          <a:solidFill>
                            <a:srgbClr val="000000"/>
                          </a:solidFill>
                          <a:effectLst/>
                          <a:latin typeface="Arial" panose="020B0604020202020204" pitchFamily="34" charset="0"/>
                        </a:rPr>
                        <a:t>27,7%</a:t>
                      </a:r>
                    </a:p>
                  </a:txBody>
                  <a:tcPr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98396441"/>
                  </a:ext>
                </a:extLst>
              </a:tr>
              <a:tr h="266728">
                <a:tc>
                  <a:txBody>
                    <a:bodyPr/>
                    <a:lstStyle/>
                    <a:p>
                      <a:pPr algn="l" fontAlgn="b"/>
                      <a:r>
                        <a:rPr lang="de-DE" sz="1600" b="1" i="1" u="none" strike="noStrike" dirty="0">
                          <a:solidFill>
                            <a:srgbClr val="000000"/>
                          </a:solidFill>
                          <a:effectLst/>
                          <a:latin typeface="Arial" panose="020B0604020202020204" pitchFamily="34" charset="0"/>
                        </a:rPr>
                        <a:t>Total %</a:t>
                      </a: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Arial" panose="020B0604020202020204" pitchFamily="34" charset="0"/>
                        </a:rPr>
                        <a:t>100 %</a:t>
                      </a:r>
                    </a:p>
                  </a:txBody>
                  <a:tcPr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600" b="0" i="0" u="none" strike="noStrike" dirty="0">
                          <a:solidFill>
                            <a:srgbClr val="000000"/>
                          </a:solidFill>
                          <a:effectLst/>
                          <a:latin typeface="Arial" panose="020B0604020202020204" pitchFamily="34" charset="0"/>
                        </a:rPr>
                        <a:t>100 %</a:t>
                      </a:r>
                    </a:p>
                  </a:txBody>
                  <a:tcPr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600" b="0" i="0" u="none" strike="noStrike" dirty="0">
                          <a:solidFill>
                            <a:srgbClr val="000000"/>
                          </a:solidFill>
                          <a:effectLst/>
                          <a:latin typeface="Arial" panose="020B0604020202020204" pitchFamily="34" charset="0"/>
                        </a:rPr>
                        <a:t>100 %</a:t>
                      </a:r>
                    </a:p>
                  </a:txBody>
                  <a:tcPr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12622397"/>
                  </a:ext>
                </a:extLst>
              </a:tr>
            </a:tbl>
          </a:graphicData>
        </a:graphic>
      </p:graphicFrame>
      <p:sp>
        <p:nvSpPr>
          <p:cNvPr id="5" name="Titel 1">
            <a:extLst>
              <a:ext uri="{FF2B5EF4-FFF2-40B4-BE49-F238E27FC236}">
                <a16:creationId xmlns:a16="http://schemas.microsoft.com/office/drawing/2014/main" id="{6A2D2556-FD9A-48E2-A949-37F154768452}"/>
              </a:ext>
            </a:extLst>
          </p:cNvPr>
          <p:cNvSpPr txBox="1">
            <a:spLocks/>
          </p:cNvSpPr>
          <p:nvPr/>
        </p:nvSpPr>
        <p:spPr>
          <a:xfrm>
            <a:off x="450716" y="385881"/>
            <a:ext cx="6926560" cy="56207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2800" dirty="0" err="1">
                <a:solidFill>
                  <a:schemeClr val="tx2">
                    <a:lumMod val="75000"/>
                  </a:schemeClr>
                </a:solidFill>
                <a:cs typeface="Arial" panose="020B0604020202020204" pitchFamily="34" charset="0"/>
              </a:rPr>
              <a:t>Why</a:t>
            </a:r>
            <a:r>
              <a:rPr lang="de-DE" sz="2800" dirty="0">
                <a:solidFill>
                  <a:schemeClr val="tx2">
                    <a:lumMod val="75000"/>
                  </a:schemeClr>
                </a:solidFill>
                <a:cs typeface="Arial" panose="020B0604020202020204" pitchFamily="34" charset="0"/>
              </a:rPr>
              <a:t> </a:t>
            </a:r>
            <a:r>
              <a:rPr lang="de-DE" sz="2800" dirty="0" err="1">
                <a:solidFill>
                  <a:schemeClr val="tx2">
                    <a:lumMod val="75000"/>
                  </a:schemeClr>
                </a:solidFill>
                <a:cs typeface="Arial" panose="020B0604020202020204" pitchFamily="34" charset="0"/>
              </a:rPr>
              <a:t>people</a:t>
            </a:r>
            <a:r>
              <a:rPr lang="de-DE" sz="2800" dirty="0">
                <a:solidFill>
                  <a:schemeClr val="tx2">
                    <a:lumMod val="75000"/>
                  </a:schemeClr>
                </a:solidFill>
                <a:cs typeface="Arial" panose="020B0604020202020204" pitchFamily="34" charset="0"/>
              </a:rPr>
              <a:t> lose </a:t>
            </a:r>
            <a:r>
              <a:rPr lang="de-DE" sz="2800" dirty="0" err="1">
                <a:solidFill>
                  <a:schemeClr val="tx2">
                    <a:lumMod val="75000"/>
                  </a:schemeClr>
                </a:solidFill>
                <a:cs typeface="Arial" panose="020B0604020202020204" pitchFamily="34" charset="0"/>
              </a:rPr>
              <a:t>their</a:t>
            </a:r>
            <a:r>
              <a:rPr lang="de-DE" sz="2800" dirty="0">
                <a:solidFill>
                  <a:schemeClr val="tx2">
                    <a:lumMod val="75000"/>
                  </a:schemeClr>
                </a:solidFill>
                <a:cs typeface="Arial" panose="020B0604020202020204" pitchFamily="34" charset="0"/>
              </a:rPr>
              <a:t> </a:t>
            </a:r>
            <a:r>
              <a:rPr lang="de-DE" sz="2800" dirty="0" err="1">
                <a:solidFill>
                  <a:schemeClr val="tx2">
                    <a:lumMod val="75000"/>
                  </a:schemeClr>
                </a:solidFill>
                <a:cs typeface="Arial" panose="020B0604020202020204" pitchFamily="34" charset="0"/>
              </a:rPr>
              <a:t>home</a:t>
            </a:r>
            <a:r>
              <a:rPr lang="de-DE" sz="2800" dirty="0">
                <a:solidFill>
                  <a:schemeClr val="tx2">
                    <a:lumMod val="75000"/>
                  </a:schemeClr>
                </a:solidFill>
                <a:cs typeface="Arial" panose="020B0604020202020204" pitchFamily="34" charset="0"/>
              </a:rPr>
              <a:t> – legal </a:t>
            </a:r>
            <a:r>
              <a:rPr lang="de-DE" sz="2800" dirty="0" err="1">
                <a:solidFill>
                  <a:schemeClr val="tx2">
                    <a:lumMod val="75000"/>
                  </a:schemeClr>
                </a:solidFill>
                <a:cs typeface="Arial" panose="020B0604020202020204" pitchFamily="34" charset="0"/>
              </a:rPr>
              <a:t>level</a:t>
            </a:r>
            <a:r>
              <a:rPr lang="de-DE" sz="2800" dirty="0">
                <a:solidFill>
                  <a:schemeClr val="tx2">
                    <a:lumMod val="75000"/>
                  </a:schemeClr>
                </a:solidFill>
                <a:cs typeface="Arial" panose="020B0604020202020204" pitchFamily="34" charset="0"/>
              </a:rPr>
              <a:t>  </a:t>
            </a:r>
            <a:br>
              <a:rPr lang="de-DE" dirty="0">
                <a:solidFill>
                  <a:schemeClr val="tx2">
                    <a:lumMod val="75000"/>
                  </a:schemeClr>
                </a:solidFill>
                <a:latin typeface="Arial" panose="020B0604020202020204" pitchFamily="34" charset="0"/>
                <a:cs typeface="Arial" panose="020B0604020202020204" pitchFamily="34" charset="0"/>
              </a:rPr>
            </a:br>
            <a:r>
              <a:rPr lang="de-DE" sz="1400" dirty="0">
                <a:solidFill>
                  <a:schemeClr val="tx2">
                    <a:lumMod val="75000"/>
                  </a:schemeClr>
                </a:solidFill>
                <a:cs typeface="Arial" panose="020B0604020202020204" pitchFamily="34" charset="0"/>
              </a:rPr>
              <a:t>(</a:t>
            </a:r>
            <a:r>
              <a:rPr lang="en-US" sz="1400" dirty="0">
                <a:solidFill>
                  <a:schemeClr val="tx2">
                    <a:lumMod val="75000"/>
                  </a:schemeClr>
                </a:solidFill>
                <a:cs typeface="Arial" panose="020B0604020202020204" pitchFamily="34" charset="0"/>
              </a:rPr>
              <a:t>BAG W-Statistics Report „On Living Conditions of Homeless People and of People at Risk of Homelessness in Germany“ </a:t>
            </a:r>
            <a:r>
              <a:rPr lang="de-DE" sz="1400" dirty="0">
                <a:solidFill>
                  <a:schemeClr val="tx2">
                    <a:lumMod val="75000"/>
                  </a:schemeClr>
                </a:solidFill>
                <a:cs typeface="Arial" panose="020B0604020202020204" pitchFamily="34" charset="0"/>
              </a:rPr>
              <a:t>)</a:t>
            </a:r>
          </a:p>
        </p:txBody>
      </p:sp>
    </p:spTree>
    <p:extLst>
      <p:ext uri="{BB962C8B-B14F-4D97-AF65-F5344CB8AC3E}">
        <p14:creationId xmlns:p14="http://schemas.microsoft.com/office/powerpoint/2010/main" val="2446383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Inhaltsplatzhalter 11">
            <a:extLst>
              <a:ext uri="{FF2B5EF4-FFF2-40B4-BE49-F238E27FC236}">
                <a16:creationId xmlns:a16="http://schemas.microsoft.com/office/drawing/2014/main" id="{D08A530C-7329-4C1C-AEC7-3D4DAB168D4A}"/>
              </a:ext>
            </a:extLst>
          </p:cNvPr>
          <p:cNvGraphicFramePr>
            <a:graphicFrameLocks noGrp="1"/>
          </p:cNvGraphicFramePr>
          <p:nvPr>
            <p:ph idx="1"/>
            <p:extLst>
              <p:ext uri="{D42A27DB-BD31-4B8C-83A1-F6EECF244321}">
                <p14:modId xmlns:p14="http://schemas.microsoft.com/office/powerpoint/2010/main" val="2805086715"/>
              </p:ext>
            </p:extLst>
          </p:nvPr>
        </p:nvGraphicFramePr>
        <p:xfrm>
          <a:off x="534838" y="1296000"/>
          <a:ext cx="8082690" cy="4145280"/>
        </p:xfrm>
        <a:graphic>
          <a:graphicData uri="http://schemas.openxmlformats.org/drawingml/2006/table">
            <a:tbl>
              <a:tblPr/>
              <a:tblGrid>
                <a:gridCol w="4008587">
                  <a:extLst>
                    <a:ext uri="{9D8B030D-6E8A-4147-A177-3AD203B41FA5}">
                      <a16:colId xmlns:a16="http://schemas.microsoft.com/office/drawing/2014/main" val="3606075549"/>
                    </a:ext>
                  </a:extLst>
                </a:gridCol>
                <a:gridCol w="1136939">
                  <a:extLst>
                    <a:ext uri="{9D8B030D-6E8A-4147-A177-3AD203B41FA5}">
                      <a16:colId xmlns:a16="http://schemas.microsoft.com/office/drawing/2014/main" val="1517800729"/>
                    </a:ext>
                  </a:extLst>
                </a:gridCol>
                <a:gridCol w="1468582">
                  <a:extLst>
                    <a:ext uri="{9D8B030D-6E8A-4147-A177-3AD203B41FA5}">
                      <a16:colId xmlns:a16="http://schemas.microsoft.com/office/drawing/2014/main" val="2186927838"/>
                    </a:ext>
                  </a:extLst>
                </a:gridCol>
                <a:gridCol w="1468582">
                  <a:extLst>
                    <a:ext uri="{9D8B030D-6E8A-4147-A177-3AD203B41FA5}">
                      <a16:colId xmlns:a16="http://schemas.microsoft.com/office/drawing/2014/main" val="84442138"/>
                    </a:ext>
                  </a:extLst>
                </a:gridCol>
              </a:tblGrid>
              <a:tr h="225710">
                <a:tc rowSpan="2">
                  <a:txBody>
                    <a:bodyPr/>
                    <a:lstStyle/>
                    <a:p>
                      <a:pPr algn="ctr" fontAlgn="t"/>
                      <a:r>
                        <a:rPr lang="de-DE" sz="1600" b="1" i="1" u="none" strike="noStrike" dirty="0">
                          <a:solidFill>
                            <a:srgbClr val="000000"/>
                          </a:solidFill>
                          <a:effectLst/>
                          <a:latin typeface="Arial" panose="020B0604020202020204" pitchFamily="34" charset="0"/>
                        </a:rPr>
                        <a:t> </a:t>
                      </a:r>
                    </a:p>
                  </a:txBody>
                  <a:tcPr marT="0" marB="0">
                    <a:lnL w="12700" cap="flat" cmpd="sng" algn="ctr">
                      <a:solidFill>
                        <a:srgbClr val="000000"/>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gn="ctr" fontAlgn="t"/>
                      <a:r>
                        <a:rPr lang="de-DE" sz="1600" b="1" i="1" u="none" strike="noStrike" dirty="0">
                          <a:solidFill>
                            <a:srgbClr val="000000"/>
                          </a:solidFill>
                          <a:effectLst/>
                          <a:latin typeface="Arial" panose="020B0604020202020204" pitchFamily="34" charset="0"/>
                        </a:rPr>
                        <a:t>2020</a:t>
                      </a:r>
                    </a:p>
                  </a:txBody>
                  <a:tcPr marT="0" marB="0">
                    <a:lnL w="12700" cap="flat" cmpd="sng" algn="ctr">
                      <a:solidFill>
                        <a:srgbClr val="0033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340400762"/>
                  </a:ext>
                </a:extLst>
              </a:tr>
              <a:tr h="225710">
                <a:tc vMerge="1">
                  <a:txBody>
                    <a:bodyPr/>
                    <a:lstStyle/>
                    <a:p>
                      <a:endParaRPr lang="de-DE"/>
                    </a:p>
                  </a:txBody>
                  <a:tcPr/>
                </a:tc>
                <a:tc>
                  <a:txBody>
                    <a:bodyPr/>
                    <a:lstStyle/>
                    <a:p>
                      <a:pPr algn="ctr" fontAlgn="b"/>
                      <a:r>
                        <a:rPr lang="de-DE" sz="1600" b="0" i="1" u="none" strike="noStrike" dirty="0">
                          <a:solidFill>
                            <a:srgbClr val="000000"/>
                          </a:solidFill>
                          <a:effectLst/>
                          <a:latin typeface="Arial" panose="020B0604020202020204" pitchFamily="34" charset="0"/>
                        </a:rPr>
                        <a:t>Male</a:t>
                      </a:r>
                    </a:p>
                  </a:txBody>
                  <a:tcPr marT="0" marB="0" anchor="b">
                    <a:lnL w="12700" cap="flat" cmpd="sng" algn="ctr">
                      <a:solidFill>
                        <a:srgbClr val="003366"/>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600" b="0" i="1" u="none" strike="noStrike" dirty="0" err="1">
                          <a:solidFill>
                            <a:srgbClr val="000000"/>
                          </a:solidFill>
                          <a:effectLst/>
                          <a:latin typeface="Arial" panose="020B0604020202020204" pitchFamily="34" charset="0"/>
                        </a:rPr>
                        <a:t>Female</a:t>
                      </a:r>
                      <a:endParaRPr lang="de-DE" sz="1600" b="0" i="1" u="none" strike="noStrike" dirty="0">
                        <a:solidFill>
                          <a:srgbClr val="000000"/>
                        </a:solidFill>
                        <a:effectLst/>
                        <a:latin typeface="Arial" panose="020B0604020202020204" pitchFamily="34" charset="0"/>
                      </a:endParaRPr>
                    </a:p>
                  </a:txBody>
                  <a:tcPr marT="0" marB="0" anchor="b">
                    <a:lnL>
                      <a:noFill/>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600" b="1" i="1" u="none" strike="noStrike" dirty="0">
                          <a:solidFill>
                            <a:srgbClr val="000000"/>
                          </a:solidFill>
                          <a:effectLst/>
                          <a:latin typeface="Arial" panose="020B0604020202020204" pitchFamily="34" charset="0"/>
                        </a:rPr>
                        <a:t>Total</a:t>
                      </a:r>
                    </a:p>
                  </a:txBody>
                  <a:tcPr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57679622"/>
                  </a:ext>
                </a:extLst>
              </a:tr>
              <a:tr h="219361">
                <a:tc>
                  <a:txBody>
                    <a:bodyPr/>
                    <a:lstStyle/>
                    <a:p>
                      <a:pPr algn="l" fontAlgn="b"/>
                      <a:r>
                        <a:rPr lang="de-DE" sz="1600" b="0" i="1" u="none" strike="noStrike" dirty="0" err="1">
                          <a:solidFill>
                            <a:srgbClr val="000000"/>
                          </a:solidFill>
                          <a:effectLst/>
                          <a:latin typeface="Arial" panose="020B0604020202020204" pitchFamily="34" charset="0"/>
                        </a:rPr>
                        <a:t>Domestic</a:t>
                      </a:r>
                      <a:r>
                        <a:rPr lang="de-DE" sz="1600" b="0" i="1" u="none" strike="noStrike" dirty="0">
                          <a:solidFill>
                            <a:srgbClr val="000000"/>
                          </a:solidFill>
                          <a:effectLst/>
                          <a:latin typeface="Arial" panose="020B0604020202020204" pitchFamily="34" charset="0"/>
                        </a:rPr>
                        <a:t> </a:t>
                      </a:r>
                      <a:r>
                        <a:rPr lang="de-DE" sz="1600" b="0" i="1" u="none" strike="noStrike" dirty="0" err="1">
                          <a:solidFill>
                            <a:srgbClr val="000000"/>
                          </a:solidFill>
                          <a:effectLst/>
                          <a:latin typeface="Arial" panose="020B0604020202020204" pitchFamily="34" charset="0"/>
                        </a:rPr>
                        <a:t>Violence</a:t>
                      </a:r>
                      <a:endParaRPr lang="de-DE" sz="1600" b="0" i="1" u="none" strike="noStrike" dirty="0">
                        <a:solidFill>
                          <a:srgbClr val="000000"/>
                        </a:solidFill>
                        <a:effectLst/>
                        <a:latin typeface="Arial" panose="020B0604020202020204"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de-DE" sz="1600" b="0" i="0" u="none" strike="noStrike">
                          <a:solidFill>
                            <a:srgbClr val="000000"/>
                          </a:solidFill>
                          <a:effectLst/>
                          <a:latin typeface="Arial" panose="020B0604020202020204" pitchFamily="34" charset="0"/>
                        </a:rPr>
                        <a:t>0,5%</a:t>
                      </a:r>
                    </a:p>
                  </a:txBody>
                  <a:tcPr marT="0" marB="0" anchor="b">
                    <a:lnL w="12700" cap="flat" cmpd="sng" algn="ctr">
                      <a:solidFill>
                        <a:srgbClr val="003366"/>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600" b="0" i="0" u="none" strike="noStrike" dirty="0">
                          <a:solidFill>
                            <a:srgbClr val="000000"/>
                          </a:solidFill>
                          <a:effectLst/>
                          <a:latin typeface="Arial" panose="020B0604020202020204" pitchFamily="34" charset="0"/>
                        </a:rPr>
                        <a:t>7,3%</a:t>
                      </a:r>
                    </a:p>
                  </a:txBody>
                  <a:tcPr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600" b="1" i="0" u="none" strike="noStrike">
                          <a:solidFill>
                            <a:srgbClr val="000000"/>
                          </a:solidFill>
                          <a:effectLst/>
                          <a:latin typeface="Arial" panose="020B0604020202020204" pitchFamily="34" charset="0"/>
                        </a:rPr>
                        <a:t>2,4%</a:t>
                      </a:r>
                    </a:p>
                  </a:txBody>
                  <a:tcPr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781245796"/>
                  </a:ext>
                </a:extLst>
              </a:tr>
              <a:tr h="219361">
                <a:tc>
                  <a:txBody>
                    <a:bodyPr/>
                    <a:lstStyle/>
                    <a:p>
                      <a:pPr algn="l" fontAlgn="b"/>
                      <a:r>
                        <a:rPr lang="de-DE" sz="1600" b="0" i="1" u="none" strike="noStrike" dirty="0">
                          <a:solidFill>
                            <a:srgbClr val="000000"/>
                          </a:solidFill>
                          <a:effectLst/>
                          <a:latin typeface="Arial" panose="020B0604020202020204" pitchFamily="34" charset="0"/>
                        </a:rPr>
                        <a:t>Change </a:t>
                      </a:r>
                      <a:r>
                        <a:rPr lang="de-DE" sz="1600" b="0" i="1" u="none" strike="noStrike" dirty="0" err="1">
                          <a:solidFill>
                            <a:srgbClr val="000000"/>
                          </a:solidFill>
                          <a:effectLst/>
                          <a:latin typeface="Arial" panose="020B0604020202020204" pitchFamily="34" charset="0"/>
                        </a:rPr>
                        <a:t>of</a:t>
                      </a:r>
                      <a:r>
                        <a:rPr lang="de-DE" sz="1600" b="0" i="1" u="none" strike="noStrike" dirty="0">
                          <a:solidFill>
                            <a:srgbClr val="000000"/>
                          </a:solidFill>
                          <a:effectLst/>
                          <a:latin typeface="Arial" panose="020B0604020202020204" pitchFamily="34" charset="0"/>
                        </a:rPr>
                        <a:t> </a:t>
                      </a:r>
                      <a:r>
                        <a:rPr lang="de-DE" sz="1600" b="0" i="1" u="none" strike="noStrike" dirty="0" err="1">
                          <a:solidFill>
                            <a:srgbClr val="000000"/>
                          </a:solidFill>
                          <a:effectLst/>
                          <a:latin typeface="Arial" panose="020B0604020202020204" pitchFamily="34" charset="0"/>
                        </a:rPr>
                        <a:t>location</a:t>
                      </a:r>
                      <a:r>
                        <a:rPr lang="de-DE" sz="1600" b="0" i="1" u="none" strike="noStrike" dirty="0">
                          <a:solidFill>
                            <a:srgbClr val="000000"/>
                          </a:solidFill>
                          <a:effectLst/>
                          <a:latin typeface="Arial" panose="020B0604020202020204" pitchFamily="34" charset="0"/>
                        </a:rPr>
                        <a:t> / </a:t>
                      </a:r>
                      <a:r>
                        <a:rPr lang="de-DE" sz="1600" b="0" i="1" u="none" strike="noStrike" dirty="0" err="1">
                          <a:solidFill>
                            <a:srgbClr val="000000"/>
                          </a:solidFill>
                          <a:effectLst/>
                          <a:latin typeface="Arial" panose="020B0604020202020204" pitchFamily="34" charset="0"/>
                        </a:rPr>
                        <a:t>tenancy</a:t>
                      </a:r>
                      <a:r>
                        <a:rPr lang="de-DE" sz="1600" b="0" i="1" u="none" strike="noStrike" dirty="0">
                          <a:solidFill>
                            <a:srgbClr val="000000"/>
                          </a:solidFill>
                          <a:effectLst/>
                          <a:latin typeface="Arial" panose="020B0604020202020204" pitchFamily="34" charset="0"/>
                        </a:rPr>
                        <a:t> </a:t>
                      </a:r>
                      <a:r>
                        <a:rPr lang="de-DE" sz="1600" b="0" i="1" u="none" strike="noStrike" dirty="0" err="1">
                          <a:solidFill>
                            <a:srgbClr val="000000"/>
                          </a:solidFill>
                          <a:effectLst/>
                          <a:latin typeface="Arial" panose="020B0604020202020204" pitchFamily="34" charset="0"/>
                        </a:rPr>
                        <a:t>chagneover</a:t>
                      </a:r>
                      <a:r>
                        <a:rPr lang="de-DE" sz="1600" b="0" i="1" u="none" strike="noStrike" dirty="0">
                          <a:solidFill>
                            <a:srgbClr val="000000"/>
                          </a:solidFill>
                          <a:effectLst/>
                          <a:latin typeface="Arial" panose="020B0604020202020204" pitchFamily="34" charset="0"/>
                        </a:rPr>
                        <a:t> </a:t>
                      </a:r>
                    </a:p>
                  </a:txBody>
                  <a:tcPr marT="0" marB="0" anchor="b">
                    <a:lnL w="12700" cap="flat" cmpd="sng" algn="ctr">
                      <a:solidFill>
                        <a:srgbClr val="000000"/>
                      </a:solidFill>
                      <a:prstDash val="solid"/>
                      <a:round/>
                      <a:headEnd type="none" w="med" len="med"/>
                      <a:tailEnd type="none" w="med" len="med"/>
                    </a:lnL>
                    <a:lnR w="12700" cap="flat" cmpd="sng" algn="ctr">
                      <a:solidFill>
                        <a:srgbClr val="003366"/>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de-DE" sz="1600" b="0" i="0" u="none" strike="noStrike">
                          <a:solidFill>
                            <a:srgbClr val="000000"/>
                          </a:solidFill>
                          <a:effectLst/>
                          <a:latin typeface="Arial" panose="020B0604020202020204" pitchFamily="34" charset="0"/>
                        </a:rPr>
                        <a:t>16,3%</a:t>
                      </a:r>
                    </a:p>
                  </a:txBody>
                  <a:tcPr marT="0" marB="0" anchor="b">
                    <a:lnL w="12700" cap="flat" cmpd="sng" algn="ctr">
                      <a:solidFill>
                        <a:srgbClr val="003366"/>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600" b="0" i="0" u="none" strike="noStrike" dirty="0">
                          <a:solidFill>
                            <a:srgbClr val="000000"/>
                          </a:solidFill>
                          <a:effectLst/>
                          <a:latin typeface="Arial" panose="020B0604020202020204" pitchFamily="34" charset="0"/>
                        </a:rPr>
                        <a:t>13,6%</a:t>
                      </a:r>
                    </a:p>
                  </a:txBody>
                  <a:tcPr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600" b="1" i="0" u="none" strike="noStrike">
                          <a:solidFill>
                            <a:srgbClr val="000000"/>
                          </a:solidFill>
                          <a:effectLst/>
                          <a:latin typeface="Arial" panose="020B0604020202020204" pitchFamily="34" charset="0"/>
                        </a:rPr>
                        <a:t>15,6%</a:t>
                      </a:r>
                    </a:p>
                  </a:txBody>
                  <a:tcPr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193410037"/>
                  </a:ext>
                </a:extLst>
              </a:tr>
              <a:tr h="219361">
                <a:tc>
                  <a:txBody>
                    <a:bodyPr/>
                    <a:lstStyle/>
                    <a:p>
                      <a:pPr algn="l" fontAlgn="b"/>
                      <a:r>
                        <a:rPr lang="de-DE" sz="1600" b="0" i="1" u="none" strike="noStrike" dirty="0">
                          <a:solidFill>
                            <a:srgbClr val="000000"/>
                          </a:solidFill>
                          <a:effectLst/>
                          <a:latin typeface="Arial" panose="020B0604020202020204" pitchFamily="34" charset="0"/>
                        </a:rPr>
                        <a:t>Job </a:t>
                      </a:r>
                      <a:r>
                        <a:rPr lang="de-DE" sz="1600" b="0" i="1" u="none" strike="noStrike" dirty="0" err="1">
                          <a:solidFill>
                            <a:srgbClr val="000000"/>
                          </a:solidFill>
                          <a:effectLst/>
                          <a:latin typeface="Arial" panose="020B0604020202020204" pitchFamily="34" charset="0"/>
                        </a:rPr>
                        <a:t>loss</a:t>
                      </a:r>
                      <a:r>
                        <a:rPr lang="de-DE" sz="1600" b="0" i="1" u="none" strike="noStrike" dirty="0">
                          <a:solidFill>
                            <a:srgbClr val="000000"/>
                          </a:solidFill>
                          <a:effectLst/>
                          <a:latin typeface="Arial" panose="020B0604020202020204" pitchFamily="34" charset="0"/>
                        </a:rPr>
                        <a:t>/ Job </a:t>
                      </a:r>
                      <a:r>
                        <a:rPr lang="de-DE" sz="1600" b="0" i="1" u="none" strike="noStrike" dirty="0" err="1">
                          <a:solidFill>
                            <a:srgbClr val="000000"/>
                          </a:solidFill>
                          <a:effectLst/>
                          <a:latin typeface="Arial" panose="020B0604020202020204" pitchFamily="34" charset="0"/>
                        </a:rPr>
                        <a:t>change</a:t>
                      </a:r>
                      <a:endParaRPr lang="de-DE" sz="1600" b="0" i="1" u="none" strike="noStrike" dirty="0">
                        <a:solidFill>
                          <a:srgbClr val="000000"/>
                        </a:solidFill>
                        <a:effectLst/>
                        <a:latin typeface="Arial" panose="020B0604020202020204"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3366"/>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de-DE" sz="1600" b="0" i="0" u="none" strike="noStrike">
                          <a:solidFill>
                            <a:srgbClr val="000000"/>
                          </a:solidFill>
                          <a:effectLst/>
                          <a:latin typeface="Arial" panose="020B0604020202020204" pitchFamily="34" charset="0"/>
                        </a:rPr>
                        <a:t>6,1%</a:t>
                      </a:r>
                    </a:p>
                  </a:txBody>
                  <a:tcPr marT="0" marB="0" anchor="b">
                    <a:lnL w="12700" cap="flat" cmpd="sng" algn="ctr">
                      <a:solidFill>
                        <a:srgbClr val="003366"/>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600" b="0" i="0" u="none" strike="noStrike" dirty="0">
                          <a:solidFill>
                            <a:srgbClr val="000000"/>
                          </a:solidFill>
                          <a:effectLst/>
                          <a:latin typeface="Arial" panose="020B0604020202020204" pitchFamily="34" charset="0"/>
                        </a:rPr>
                        <a:t>3,3%</a:t>
                      </a:r>
                    </a:p>
                  </a:txBody>
                  <a:tcPr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600" b="1" i="0" u="none" strike="noStrike" dirty="0">
                          <a:solidFill>
                            <a:srgbClr val="000000"/>
                          </a:solidFill>
                          <a:effectLst/>
                          <a:latin typeface="Arial" panose="020B0604020202020204" pitchFamily="34" charset="0"/>
                        </a:rPr>
                        <a:t>5,4%</a:t>
                      </a:r>
                    </a:p>
                  </a:txBody>
                  <a:tcPr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75011654"/>
                  </a:ext>
                </a:extLst>
              </a:tr>
              <a:tr h="219361">
                <a:tc>
                  <a:txBody>
                    <a:bodyPr/>
                    <a:lstStyle/>
                    <a:p>
                      <a:pPr algn="l" fontAlgn="b"/>
                      <a:r>
                        <a:rPr lang="de-DE" sz="1600" b="0" i="1" u="none" strike="noStrike" dirty="0" err="1">
                          <a:solidFill>
                            <a:srgbClr val="000000"/>
                          </a:solidFill>
                          <a:effectLst/>
                          <a:latin typeface="Arial" panose="020B0604020202020204" pitchFamily="34" charset="0"/>
                        </a:rPr>
                        <a:t>Hospitalization</a:t>
                      </a:r>
                      <a:endParaRPr lang="de-DE" sz="1600" b="0" i="1" u="none" strike="noStrike" dirty="0">
                        <a:solidFill>
                          <a:srgbClr val="000000"/>
                        </a:solidFill>
                        <a:effectLst/>
                        <a:latin typeface="Arial" panose="020B0604020202020204"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3366"/>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de-DE" sz="1600" b="0" i="0" u="none" strike="noStrike">
                          <a:solidFill>
                            <a:srgbClr val="000000"/>
                          </a:solidFill>
                          <a:effectLst/>
                          <a:latin typeface="Arial" panose="020B0604020202020204" pitchFamily="34" charset="0"/>
                        </a:rPr>
                        <a:t>1,4%</a:t>
                      </a:r>
                    </a:p>
                  </a:txBody>
                  <a:tcPr marT="0" marB="0" anchor="b">
                    <a:lnL w="12700" cap="flat" cmpd="sng" algn="ctr">
                      <a:solidFill>
                        <a:srgbClr val="003366"/>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600" b="0" i="0" u="none" strike="noStrike" dirty="0">
                          <a:solidFill>
                            <a:srgbClr val="000000"/>
                          </a:solidFill>
                          <a:effectLst/>
                          <a:latin typeface="Arial" panose="020B0604020202020204" pitchFamily="34" charset="0"/>
                        </a:rPr>
                        <a:t>1,1%</a:t>
                      </a:r>
                    </a:p>
                  </a:txBody>
                  <a:tcPr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600" b="1" i="0" u="none" strike="noStrike" dirty="0">
                          <a:solidFill>
                            <a:srgbClr val="000000"/>
                          </a:solidFill>
                          <a:effectLst/>
                          <a:latin typeface="Arial" panose="020B0604020202020204" pitchFamily="34" charset="0"/>
                        </a:rPr>
                        <a:t>1,3%</a:t>
                      </a:r>
                    </a:p>
                  </a:txBody>
                  <a:tcPr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50713644"/>
                  </a:ext>
                </a:extLst>
              </a:tr>
              <a:tr h="219361">
                <a:tc>
                  <a:txBody>
                    <a:bodyPr/>
                    <a:lstStyle/>
                    <a:p>
                      <a:pPr algn="l" fontAlgn="b"/>
                      <a:r>
                        <a:rPr lang="de-DE" sz="1600" b="0" i="1" u="none" strike="noStrike" dirty="0" err="1">
                          <a:solidFill>
                            <a:srgbClr val="000000"/>
                          </a:solidFill>
                          <a:effectLst/>
                          <a:latin typeface="Arial" panose="020B0604020202020204" pitchFamily="34" charset="0"/>
                        </a:rPr>
                        <a:t>Imprisonment</a:t>
                      </a:r>
                      <a:endParaRPr lang="de-DE" sz="1600" b="0" i="1" u="none" strike="noStrike" dirty="0">
                        <a:solidFill>
                          <a:srgbClr val="000000"/>
                        </a:solidFill>
                        <a:effectLst/>
                        <a:latin typeface="Arial" panose="020B0604020202020204"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3366"/>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de-DE" sz="1600" b="0" i="0" u="none" strike="noStrike">
                          <a:solidFill>
                            <a:srgbClr val="000000"/>
                          </a:solidFill>
                          <a:effectLst/>
                          <a:latin typeface="Arial" panose="020B0604020202020204" pitchFamily="34" charset="0"/>
                        </a:rPr>
                        <a:t>8,8%</a:t>
                      </a:r>
                    </a:p>
                  </a:txBody>
                  <a:tcPr marT="0" marB="0" anchor="b">
                    <a:lnL w="12700" cap="flat" cmpd="sng" algn="ctr">
                      <a:solidFill>
                        <a:srgbClr val="003366"/>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600" b="0" i="0" u="none" strike="noStrike" dirty="0">
                          <a:solidFill>
                            <a:srgbClr val="000000"/>
                          </a:solidFill>
                          <a:effectLst/>
                          <a:latin typeface="Arial" panose="020B0604020202020204" pitchFamily="34" charset="0"/>
                        </a:rPr>
                        <a:t>2,9%</a:t>
                      </a:r>
                    </a:p>
                  </a:txBody>
                  <a:tcPr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600" b="1" i="0" u="none" strike="noStrike" dirty="0">
                          <a:solidFill>
                            <a:srgbClr val="000000"/>
                          </a:solidFill>
                          <a:effectLst/>
                          <a:latin typeface="Arial" panose="020B0604020202020204" pitchFamily="34" charset="0"/>
                        </a:rPr>
                        <a:t>7,2%</a:t>
                      </a:r>
                    </a:p>
                  </a:txBody>
                  <a:tcPr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37205681"/>
                  </a:ext>
                </a:extLst>
              </a:tr>
              <a:tr h="219361">
                <a:tc>
                  <a:txBody>
                    <a:bodyPr/>
                    <a:lstStyle/>
                    <a:p>
                      <a:pPr algn="l" fontAlgn="b"/>
                      <a:r>
                        <a:rPr lang="de-DE" sz="1600" b="0" i="1" u="none" strike="noStrike" dirty="0">
                          <a:solidFill>
                            <a:srgbClr val="000000"/>
                          </a:solidFill>
                          <a:effectLst/>
                          <a:latin typeface="Arial" panose="020B0604020202020204" pitchFamily="34" charset="0"/>
                        </a:rPr>
                        <a:t>Separation/</a:t>
                      </a:r>
                      <a:r>
                        <a:rPr lang="de-DE" sz="1600" b="0" i="1" u="none" strike="noStrike" dirty="0" err="1">
                          <a:solidFill>
                            <a:srgbClr val="000000"/>
                          </a:solidFill>
                          <a:effectLst/>
                          <a:latin typeface="Arial" panose="020B0604020202020204" pitchFamily="34" charset="0"/>
                        </a:rPr>
                        <a:t>divorce</a:t>
                      </a:r>
                      <a:endParaRPr lang="de-DE" sz="1600" b="0" i="1" u="none" strike="noStrike" dirty="0">
                        <a:solidFill>
                          <a:srgbClr val="000000"/>
                        </a:solidFill>
                        <a:effectLst/>
                        <a:latin typeface="Arial" panose="020B0604020202020204"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3366"/>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de-DE" sz="1600" b="0" i="0" u="none" strike="noStrike">
                          <a:solidFill>
                            <a:srgbClr val="000000"/>
                          </a:solidFill>
                          <a:effectLst/>
                          <a:latin typeface="Arial" panose="020B0604020202020204" pitchFamily="34" charset="0"/>
                        </a:rPr>
                        <a:t>15,7%</a:t>
                      </a:r>
                    </a:p>
                  </a:txBody>
                  <a:tcPr marT="0" marB="0" anchor="b">
                    <a:lnL w="12700" cap="flat" cmpd="sng" algn="ctr">
                      <a:solidFill>
                        <a:srgbClr val="003366"/>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600" b="0" i="0" u="none" strike="noStrike">
                          <a:solidFill>
                            <a:srgbClr val="000000"/>
                          </a:solidFill>
                          <a:effectLst/>
                          <a:latin typeface="Arial" panose="020B0604020202020204" pitchFamily="34" charset="0"/>
                        </a:rPr>
                        <a:t>16,3%</a:t>
                      </a:r>
                    </a:p>
                  </a:txBody>
                  <a:tcPr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600" b="1" i="0" u="none" strike="noStrike" dirty="0">
                          <a:solidFill>
                            <a:srgbClr val="000000"/>
                          </a:solidFill>
                          <a:effectLst/>
                          <a:latin typeface="Arial" panose="020B0604020202020204" pitchFamily="34" charset="0"/>
                        </a:rPr>
                        <a:t>15,9%</a:t>
                      </a:r>
                    </a:p>
                  </a:txBody>
                  <a:tcPr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561387504"/>
                  </a:ext>
                </a:extLst>
              </a:tr>
              <a:tr h="219361">
                <a:tc>
                  <a:txBody>
                    <a:bodyPr/>
                    <a:lstStyle/>
                    <a:p>
                      <a:pPr algn="l" fontAlgn="b"/>
                      <a:r>
                        <a:rPr lang="en-US" sz="1600" b="0" i="1" u="none" strike="noStrike" dirty="0">
                          <a:solidFill>
                            <a:srgbClr val="000000"/>
                          </a:solidFill>
                          <a:effectLst/>
                          <a:latin typeface="Arial" panose="020B0604020202020204" pitchFamily="34" charset="0"/>
                        </a:rPr>
                        <a:t>Moving out of the parental home</a:t>
                      </a:r>
                      <a:endParaRPr lang="de-DE" sz="1600" b="0" i="1" u="none" strike="noStrike" dirty="0">
                        <a:solidFill>
                          <a:srgbClr val="000000"/>
                        </a:solidFill>
                        <a:effectLst/>
                        <a:latin typeface="Arial" panose="020B0604020202020204"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3366"/>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de-DE" sz="1600" b="0" i="0" u="none" strike="noStrike" dirty="0">
                          <a:solidFill>
                            <a:srgbClr val="000000"/>
                          </a:solidFill>
                          <a:effectLst/>
                          <a:latin typeface="Arial" panose="020B0604020202020204" pitchFamily="34" charset="0"/>
                        </a:rPr>
                        <a:t>7,7%</a:t>
                      </a:r>
                    </a:p>
                  </a:txBody>
                  <a:tcPr marT="0" marB="0" anchor="b">
                    <a:lnL w="12700" cap="flat" cmpd="sng" algn="ctr">
                      <a:solidFill>
                        <a:srgbClr val="003366"/>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600" b="0" i="0" u="none" strike="noStrike">
                          <a:solidFill>
                            <a:srgbClr val="000000"/>
                          </a:solidFill>
                          <a:effectLst/>
                          <a:latin typeface="Arial" panose="020B0604020202020204" pitchFamily="34" charset="0"/>
                        </a:rPr>
                        <a:t>8,5%</a:t>
                      </a:r>
                    </a:p>
                  </a:txBody>
                  <a:tcPr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600" b="1" i="0" u="none" strike="noStrike" dirty="0">
                          <a:solidFill>
                            <a:srgbClr val="000000"/>
                          </a:solidFill>
                          <a:effectLst/>
                          <a:latin typeface="Arial" panose="020B0604020202020204" pitchFamily="34" charset="0"/>
                        </a:rPr>
                        <a:t>7,9%</a:t>
                      </a:r>
                    </a:p>
                  </a:txBody>
                  <a:tcPr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213456893"/>
                  </a:ext>
                </a:extLst>
              </a:tr>
              <a:tr h="219361">
                <a:tc>
                  <a:txBody>
                    <a:bodyPr/>
                    <a:lstStyle/>
                    <a:p>
                      <a:pPr algn="l" fontAlgn="b"/>
                      <a:r>
                        <a:rPr lang="de-DE" sz="1600" b="0" i="1" u="none" strike="noStrike" dirty="0">
                          <a:solidFill>
                            <a:srgbClr val="000000"/>
                          </a:solidFill>
                          <a:effectLst/>
                          <a:latin typeface="Arial" panose="020B0604020202020204" pitchFamily="34" charset="0"/>
                        </a:rPr>
                        <a:t>Force majeure</a:t>
                      </a:r>
                    </a:p>
                  </a:txBody>
                  <a:tcPr marT="0" marB="0" anchor="b">
                    <a:lnL w="12700" cap="flat" cmpd="sng" algn="ctr">
                      <a:solidFill>
                        <a:srgbClr val="000000"/>
                      </a:solidFill>
                      <a:prstDash val="solid"/>
                      <a:round/>
                      <a:headEnd type="none" w="med" len="med"/>
                      <a:tailEnd type="none" w="med" len="med"/>
                    </a:lnL>
                    <a:lnR w="12700" cap="flat" cmpd="sng" algn="ctr">
                      <a:solidFill>
                        <a:srgbClr val="003366"/>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de-DE" sz="1600" b="0" i="0" u="none" strike="noStrike">
                          <a:solidFill>
                            <a:srgbClr val="000000"/>
                          </a:solidFill>
                          <a:effectLst/>
                          <a:latin typeface="Arial" panose="020B0604020202020204" pitchFamily="34" charset="0"/>
                        </a:rPr>
                        <a:t>1,1%</a:t>
                      </a:r>
                    </a:p>
                  </a:txBody>
                  <a:tcPr marT="0" marB="0" anchor="b">
                    <a:lnL w="12700" cap="flat" cmpd="sng" algn="ctr">
                      <a:solidFill>
                        <a:srgbClr val="003366"/>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600" b="0" i="0" u="none" strike="noStrike">
                          <a:solidFill>
                            <a:srgbClr val="000000"/>
                          </a:solidFill>
                          <a:effectLst/>
                          <a:latin typeface="Arial" panose="020B0604020202020204" pitchFamily="34" charset="0"/>
                        </a:rPr>
                        <a:t>1,1%</a:t>
                      </a:r>
                    </a:p>
                  </a:txBody>
                  <a:tcPr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600" b="1" i="0" u="none" strike="noStrike" dirty="0">
                          <a:solidFill>
                            <a:srgbClr val="000000"/>
                          </a:solidFill>
                          <a:effectLst/>
                          <a:latin typeface="Arial" panose="020B0604020202020204" pitchFamily="34" charset="0"/>
                        </a:rPr>
                        <a:t>1,1%</a:t>
                      </a:r>
                    </a:p>
                  </a:txBody>
                  <a:tcPr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193054184"/>
                  </a:ext>
                </a:extLst>
              </a:tr>
              <a:tr h="219361">
                <a:tc>
                  <a:txBody>
                    <a:bodyPr/>
                    <a:lstStyle/>
                    <a:p>
                      <a:pPr algn="l" fontAlgn="b"/>
                      <a:r>
                        <a:rPr lang="en-US" sz="1600" b="0" i="1" u="none" strike="noStrike" dirty="0">
                          <a:solidFill>
                            <a:srgbClr val="000000"/>
                          </a:solidFill>
                          <a:effectLst/>
                          <a:latin typeface="Arial" panose="020B0604020202020204" pitchFamily="34" charset="0"/>
                        </a:rPr>
                        <a:t>Violence by a third party</a:t>
                      </a:r>
                      <a:endParaRPr lang="de-DE" sz="1600" b="0" i="1" u="none" strike="noStrike" dirty="0">
                        <a:solidFill>
                          <a:srgbClr val="000000"/>
                        </a:solidFill>
                        <a:effectLst/>
                        <a:latin typeface="Arial" panose="020B0604020202020204"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3366"/>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de-DE" sz="1600" b="0" i="0" u="none" strike="noStrike">
                          <a:solidFill>
                            <a:srgbClr val="000000"/>
                          </a:solidFill>
                          <a:effectLst/>
                          <a:latin typeface="Arial" panose="020B0604020202020204" pitchFamily="34" charset="0"/>
                        </a:rPr>
                        <a:t>1,0%</a:t>
                      </a:r>
                    </a:p>
                  </a:txBody>
                  <a:tcPr marT="0" marB="0" anchor="b">
                    <a:lnL w="12700" cap="flat" cmpd="sng" algn="ctr">
                      <a:solidFill>
                        <a:srgbClr val="003366"/>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600" b="0" i="0" u="none" strike="noStrike">
                          <a:solidFill>
                            <a:srgbClr val="000000"/>
                          </a:solidFill>
                          <a:effectLst/>
                          <a:latin typeface="Arial" panose="020B0604020202020204" pitchFamily="34" charset="0"/>
                        </a:rPr>
                        <a:t>1,8%</a:t>
                      </a:r>
                    </a:p>
                  </a:txBody>
                  <a:tcPr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600" b="1" i="0" u="none" strike="noStrike" dirty="0">
                          <a:solidFill>
                            <a:srgbClr val="000000"/>
                          </a:solidFill>
                          <a:effectLst/>
                          <a:latin typeface="Arial" panose="020B0604020202020204" pitchFamily="34" charset="0"/>
                        </a:rPr>
                        <a:t>1,2%</a:t>
                      </a:r>
                    </a:p>
                  </a:txBody>
                  <a:tcPr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298123214"/>
                  </a:ext>
                </a:extLst>
              </a:tr>
              <a:tr h="219361">
                <a:tc>
                  <a:txBody>
                    <a:bodyPr/>
                    <a:lstStyle/>
                    <a:p>
                      <a:pPr algn="l" fontAlgn="b"/>
                      <a:r>
                        <a:rPr lang="de-DE" sz="1600" b="0" i="1" u="none" strike="noStrike" dirty="0" err="1">
                          <a:solidFill>
                            <a:srgbClr val="000000"/>
                          </a:solidFill>
                          <a:effectLst/>
                          <a:latin typeface="Arial" panose="020B0604020202020204" pitchFamily="34" charset="0"/>
                        </a:rPr>
                        <a:t>Rent</a:t>
                      </a:r>
                      <a:r>
                        <a:rPr lang="de-DE" sz="1600" b="0" i="1" u="none" strike="noStrike" dirty="0">
                          <a:solidFill>
                            <a:srgbClr val="000000"/>
                          </a:solidFill>
                          <a:effectLst/>
                          <a:latin typeface="Arial" panose="020B0604020202020204" pitchFamily="34" charset="0"/>
                        </a:rPr>
                        <a:t> </a:t>
                      </a:r>
                      <a:r>
                        <a:rPr lang="de-DE" sz="1600" b="0" i="1" u="none" strike="noStrike" dirty="0" err="1">
                          <a:solidFill>
                            <a:srgbClr val="000000"/>
                          </a:solidFill>
                          <a:effectLst/>
                          <a:latin typeface="Arial" panose="020B0604020202020204" pitchFamily="34" charset="0"/>
                        </a:rPr>
                        <a:t>or</a:t>
                      </a:r>
                      <a:r>
                        <a:rPr lang="de-DE" sz="1600" b="0" i="1" u="none" strike="noStrike" dirty="0">
                          <a:solidFill>
                            <a:srgbClr val="000000"/>
                          </a:solidFill>
                          <a:effectLst/>
                          <a:latin typeface="Arial" panose="020B0604020202020204" pitchFamily="34" charset="0"/>
                        </a:rPr>
                        <a:t> </a:t>
                      </a:r>
                      <a:r>
                        <a:rPr lang="de-DE" sz="1600" b="0" i="1" u="none" strike="noStrike" dirty="0" err="1">
                          <a:solidFill>
                            <a:srgbClr val="000000"/>
                          </a:solidFill>
                          <a:effectLst/>
                          <a:latin typeface="Arial" panose="020B0604020202020204" pitchFamily="34" charset="0"/>
                        </a:rPr>
                        <a:t>energy</a:t>
                      </a:r>
                      <a:r>
                        <a:rPr lang="de-DE" sz="1600" b="0" i="1" u="none" strike="noStrike" dirty="0">
                          <a:solidFill>
                            <a:srgbClr val="000000"/>
                          </a:solidFill>
                          <a:effectLst/>
                          <a:latin typeface="Arial" panose="020B0604020202020204" pitchFamily="34" charset="0"/>
                        </a:rPr>
                        <a:t> </a:t>
                      </a:r>
                      <a:r>
                        <a:rPr lang="de-DE" sz="1600" b="0" i="1" u="none" strike="noStrike" dirty="0" err="1">
                          <a:solidFill>
                            <a:srgbClr val="000000"/>
                          </a:solidFill>
                          <a:effectLst/>
                          <a:latin typeface="Arial" panose="020B0604020202020204" pitchFamily="34" charset="0"/>
                        </a:rPr>
                        <a:t>debts</a:t>
                      </a:r>
                      <a:endParaRPr lang="de-DE" sz="1600" b="0" i="1" u="none" strike="noStrike" dirty="0">
                        <a:solidFill>
                          <a:srgbClr val="000000"/>
                        </a:solidFill>
                        <a:effectLst/>
                        <a:latin typeface="Arial" panose="020B0604020202020204"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3366"/>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600" b="0" i="0" u="none" strike="noStrike">
                          <a:solidFill>
                            <a:srgbClr val="000000"/>
                          </a:solidFill>
                          <a:effectLst/>
                          <a:latin typeface="Arial" panose="020B0604020202020204" pitchFamily="34" charset="0"/>
                        </a:rPr>
                        <a:t>17,5%</a:t>
                      </a:r>
                    </a:p>
                  </a:txBody>
                  <a:tcPr marT="0" marB="0" anchor="b">
                    <a:lnL w="12700" cap="flat" cmpd="sng" algn="ctr">
                      <a:solidFill>
                        <a:srgbClr val="003366"/>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de-DE" sz="1600" b="0" i="0" u="none" strike="noStrike">
                          <a:solidFill>
                            <a:srgbClr val="000000"/>
                          </a:solidFill>
                          <a:effectLst/>
                          <a:latin typeface="Arial" panose="020B0604020202020204" pitchFamily="34" charset="0"/>
                        </a:rPr>
                        <a:t>18,6%</a:t>
                      </a:r>
                    </a:p>
                  </a:txBody>
                  <a:tcPr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de-DE" sz="1600" b="1" i="0" u="none" strike="noStrike" dirty="0">
                          <a:solidFill>
                            <a:srgbClr val="000000"/>
                          </a:solidFill>
                          <a:effectLst/>
                          <a:latin typeface="Arial" panose="020B0604020202020204" pitchFamily="34" charset="0"/>
                        </a:rPr>
                        <a:t>17,8%</a:t>
                      </a:r>
                    </a:p>
                  </a:txBody>
                  <a:tcPr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053360475"/>
                  </a:ext>
                </a:extLst>
              </a:tr>
              <a:tr h="219361">
                <a:tc>
                  <a:txBody>
                    <a:bodyPr/>
                    <a:lstStyle/>
                    <a:p>
                      <a:pPr algn="l" fontAlgn="b"/>
                      <a:r>
                        <a:rPr lang="en-US" sz="1600" b="0" i="1" u="none" strike="noStrike" dirty="0">
                          <a:solidFill>
                            <a:srgbClr val="000000"/>
                          </a:solidFill>
                          <a:effectLst/>
                          <a:latin typeface="Arial" panose="020B0604020202020204" pitchFamily="34" charset="0"/>
                        </a:rPr>
                        <a:t>Conflicts in the living environment</a:t>
                      </a:r>
                      <a:endParaRPr lang="de-DE" sz="1600" b="0" i="1" u="none" strike="noStrike" dirty="0">
                        <a:solidFill>
                          <a:srgbClr val="000000"/>
                        </a:solidFill>
                        <a:effectLst/>
                        <a:latin typeface="Arial" panose="020B0604020202020204"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3366"/>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de-DE" sz="1600" b="0" i="0" u="none" strike="noStrike">
                          <a:solidFill>
                            <a:srgbClr val="000000"/>
                          </a:solidFill>
                          <a:effectLst/>
                          <a:latin typeface="Arial" panose="020B0604020202020204" pitchFamily="34" charset="0"/>
                        </a:rPr>
                        <a:t>16,8%</a:t>
                      </a:r>
                    </a:p>
                  </a:txBody>
                  <a:tcPr marT="0" marB="0" anchor="b">
                    <a:lnL w="12700" cap="flat" cmpd="sng" algn="ctr">
                      <a:solidFill>
                        <a:srgbClr val="003366"/>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de-DE" sz="1600" b="0" i="0" u="none" strike="noStrike">
                          <a:solidFill>
                            <a:srgbClr val="000000"/>
                          </a:solidFill>
                          <a:effectLst/>
                          <a:latin typeface="Arial" panose="020B0604020202020204" pitchFamily="34" charset="0"/>
                        </a:rPr>
                        <a:t>16,0%</a:t>
                      </a:r>
                    </a:p>
                  </a:txBody>
                  <a:tcPr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de-DE" sz="1600" b="1" i="0" u="none" strike="noStrike" dirty="0">
                          <a:solidFill>
                            <a:srgbClr val="000000"/>
                          </a:solidFill>
                          <a:effectLst/>
                          <a:latin typeface="Arial" panose="020B0604020202020204" pitchFamily="34" charset="0"/>
                        </a:rPr>
                        <a:t>16,6%</a:t>
                      </a:r>
                    </a:p>
                  </a:txBody>
                  <a:tcPr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3523499"/>
                  </a:ext>
                </a:extLst>
              </a:tr>
              <a:tr h="219361">
                <a:tc>
                  <a:txBody>
                    <a:bodyPr/>
                    <a:lstStyle/>
                    <a:p>
                      <a:pPr algn="l" fontAlgn="b"/>
                      <a:r>
                        <a:rPr lang="de-DE" sz="1600" b="0" i="1" u="none" strike="noStrike" dirty="0" err="1">
                          <a:solidFill>
                            <a:srgbClr val="FF0000"/>
                          </a:solidFill>
                          <a:effectLst/>
                          <a:latin typeface="Arial" panose="020B0604020202020204" pitchFamily="34" charset="0"/>
                        </a:rPr>
                        <a:t>change</a:t>
                      </a:r>
                      <a:r>
                        <a:rPr lang="de-DE" sz="1600" b="0" i="1" u="none" strike="noStrike" dirty="0">
                          <a:solidFill>
                            <a:srgbClr val="FF0000"/>
                          </a:solidFill>
                          <a:effectLst/>
                          <a:latin typeface="Arial" panose="020B0604020202020204" pitchFamily="34" charset="0"/>
                        </a:rPr>
                        <a:t> in </a:t>
                      </a:r>
                      <a:r>
                        <a:rPr lang="de-DE" sz="1600" b="0" i="1" u="none" strike="noStrike" dirty="0" err="1">
                          <a:solidFill>
                            <a:srgbClr val="FF0000"/>
                          </a:solidFill>
                          <a:effectLst/>
                          <a:latin typeface="Arial" panose="020B0604020202020204" pitchFamily="34" charset="0"/>
                        </a:rPr>
                        <a:t>household</a:t>
                      </a:r>
                      <a:r>
                        <a:rPr lang="de-DE" sz="1600" b="0" i="1" u="none" strike="noStrike" dirty="0">
                          <a:solidFill>
                            <a:srgbClr val="FF0000"/>
                          </a:solidFill>
                          <a:effectLst/>
                          <a:latin typeface="Arial" panose="020B0604020202020204" pitchFamily="34" charset="0"/>
                        </a:rPr>
                        <a:t> </a:t>
                      </a:r>
                      <a:r>
                        <a:rPr lang="de-DE" sz="1600" b="0" i="1" u="none" strike="noStrike" dirty="0" err="1">
                          <a:solidFill>
                            <a:srgbClr val="FF0000"/>
                          </a:solidFill>
                          <a:effectLst/>
                          <a:latin typeface="Arial" panose="020B0604020202020204" pitchFamily="34" charset="0"/>
                        </a:rPr>
                        <a:t>structure</a:t>
                      </a:r>
                      <a:r>
                        <a:rPr lang="de-DE" sz="1600" b="0" i="1" u="none" strike="noStrike" dirty="0">
                          <a:solidFill>
                            <a:srgbClr val="FF0000"/>
                          </a:solidFill>
                          <a:effectLst/>
                          <a:latin typeface="Arial" panose="020B0604020202020204" pitchFamily="34" charset="0"/>
                        </a:rPr>
                        <a:t> </a:t>
                      </a:r>
                    </a:p>
                  </a:txBody>
                  <a:tcPr marT="0" marB="0" anchor="b">
                    <a:lnL w="12700" cap="flat" cmpd="sng" algn="ctr">
                      <a:solidFill>
                        <a:srgbClr val="000000"/>
                      </a:solidFill>
                      <a:prstDash val="solid"/>
                      <a:round/>
                      <a:headEnd type="none" w="med" len="med"/>
                      <a:tailEnd type="none" w="med" len="med"/>
                    </a:lnL>
                    <a:lnR w="12700" cap="flat" cmpd="sng" algn="ctr">
                      <a:solidFill>
                        <a:srgbClr val="003366"/>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de-DE" sz="1600" b="0" i="0" u="none" strike="noStrike" dirty="0">
                          <a:solidFill>
                            <a:srgbClr val="000000"/>
                          </a:solidFill>
                          <a:effectLst/>
                          <a:latin typeface="Arial" panose="020B0604020202020204" pitchFamily="34" charset="0"/>
                        </a:rPr>
                        <a:t>3,9%</a:t>
                      </a:r>
                    </a:p>
                  </a:txBody>
                  <a:tcPr marT="0" marB="0" anchor="b">
                    <a:lnL w="12700" cap="flat" cmpd="sng" algn="ctr">
                      <a:solidFill>
                        <a:srgbClr val="003366"/>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de-DE" sz="1600" b="0" i="0" u="none" strike="noStrike">
                          <a:solidFill>
                            <a:srgbClr val="000000"/>
                          </a:solidFill>
                          <a:effectLst/>
                          <a:latin typeface="Arial" panose="020B0604020202020204" pitchFamily="34" charset="0"/>
                        </a:rPr>
                        <a:t>6,3%</a:t>
                      </a:r>
                    </a:p>
                  </a:txBody>
                  <a:tcPr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de-DE" sz="1600" b="1" i="0" u="none" strike="noStrike" dirty="0">
                          <a:solidFill>
                            <a:srgbClr val="000000"/>
                          </a:solidFill>
                          <a:effectLst/>
                          <a:latin typeface="Arial" panose="020B0604020202020204" pitchFamily="34" charset="0"/>
                        </a:rPr>
                        <a:t>4,6%</a:t>
                      </a:r>
                    </a:p>
                  </a:txBody>
                  <a:tcPr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203293115"/>
                  </a:ext>
                </a:extLst>
              </a:tr>
              <a:tr h="219361">
                <a:tc>
                  <a:txBody>
                    <a:bodyPr/>
                    <a:lstStyle/>
                    <a:p>
                      <a:pPr algn="l" fontAlgn="b"/>
                      <a:r>
                        <a:rPr lang="de-DE" sz="1600" b="0" i="1" u="none" strike="noStrike" dirty="0" err="1">
                          <a:solidFill>
                            <a:srgbClr val="FF0000"/>
                          </a:solidFill>
                          <a:effectLst/>
                          <a:latin typeface="Arial" panose="020B0604020202020204" pitchFamily="34" charset="0"/>
                        </a:rPr>
                        <a:t>institutional</a:t>
                      </a:r>
                      <a:r>
                        <a:rPr lang="de-DE" sz="1600" b="0" i="1" u="none" strike="noStrike" dirty="0">
                          <a:solidFill>
                            <a:srgbClr val="FF0000"/>
                          </a:solidFill>
                          <a:effectLst/>
                          <a:latin typeface="Arial" panose="020B0604020202020204" pitchFamily="34" charset="0"/>
                        </a:rPr>
                        <a:t> non-</a:t>
                      </a:r>
                      <a:r>
                        <a:rPr lang="de-DE" sz="1600" b="0" i="1" u="none" strike="noStrike" dirty="0" err="1">
                          <a:solidFill>
                            <a:srgbClr val="FF0000"/>
                          </a:solidFill>
                          <a:effectLst/>
                          <a:latin typeface="Arial" panose="020B0604020202020204" pitchFamily="34" charset="0"/>
                        </a:rPr>
                        <a:t>help</a:t>
                      </a:r>
                      <a:endParaRPr lang="de-DE" sz="1600" b="0" i="1" u="none" strike="noStrike" dirty="0">
                        <a:solidFill>
                          <a:srgbClr val="FF0000"/>
                        </a:solidFill>
                        <a:effectLst/>
                        <a:latin typeface="Arial" panose="020B0604020202020204"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3366"/>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de-DE" sz="1600" b="0" i="0" u="none" strike="noStrike">
                          <a:solidFill>
                            <a:srgbClr val="000000"/>
                          </a:solidFill>
                          <a:effectLst/>
                          <a:latin typeface="Arial" panose="020B0604020202020204" pitchFamily="34" charset="0"/>
                        </a:rPr>
                        <a:t>0,8%</a:t>
                      </a:r>
                    </a:p>
                  </a:txBody>
                  <a:tcPr marT="0" marB="0" anchor="b">
                    <a:lnL w="12700" cap="flat" cmpd="sng" algn="ctr">
                      <a:solidFill>
                        <a:srgbClr val="003366"/>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de-DE" sz="1600" b="0" i="0" u="none" strike="noStrike">
                          <a:solidFill>
                            <a:srgbClr val="000000"/>
                          </a:solidFill>
                          <a:effectLst/>
                          <a:latin typeface="Arial" panose="020B0604020202020204" pitchFamily="34" charset="0"/>
                        </a:rPr>
                        <a:t>0,7%</a:t>
                      </a:r>
                    </a:p>
                  </a:txBody>
                  <a:tcPr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de-DE" sz="1600" b="1" i="0" u="none" strike="noStrike" dirty="0">
                          <a:solidFill>
                            <a:srgbClr val="000000"/>
                          </a:solidFill>
                          <a:effectLst/>
                          <a:latin typeface="Arial" panose="020B0604020202020204" pitchFamily="34" charset="0"/>
                        </a:rPr>
                        <a:t>0,8%</a:t>
                      </a:r>
                    </a:p>
                  </a:txBody>
                  <a:tcPr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412893689"/>
                  </a:ext>
                </a:extLst>
              </a:tr>
              <a:tr h="225710">
                <a:tc>
                  <a:txBody>
                    <a:bodyPr/>
                    <a:lstStyle/>
                    <a:p>
                      <a:pPr algn="l" fontAlgn="b"/>
                      <a:r>
                        <a:rPr lang="de-DE" sz="1600" b="0" i="1" u="none" strike="noStrike" dirty="0" err="1">
                          <a:solidFill>
                            <a:srgbClr val="FF0000"/>
                          </a:solidFill>
                          <a:effectLst/>
                          <a:latin typeface="Arial" panose="020B0604020202020204" pitchFamily="34" charset="0"/>
                        </a:rPr>
                        <a:t>illness</a:t>
                      </a:r>
                      <a:endParaRPr lang="de-DE" sz="1600" b="0" i="1" u="none" strike="noStrike" dirty="0">
                        <a:solidFill>
                          <a:srgbClr val="FF0000"/>
                        </a:solidFill>
                        <a:effectLst/>
                        <a:latin typeface="Arial" panose="020B0604020202020204"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3366"/>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600" b="0" i="0" u="none" strike="noStrike" dirty="0">
                          <a:solidFill>
                            <a:srgbClr val="000000"/>
                          </a:solidFill>
                          <a:effectLst/>
                          <a:latin typeface="Arial" panose="020B0604020202020204" pitchFamily="34" charset="0"/>
                        </a:rPr>
                        <a:t>2,4%</a:t>
                      </a:r>
                    </a:p>
                  </a:txBody>
                  <a:tcPr marT="0" marB="0" anchor="b">
                    <a:lnL w="12700" cap="flat" cmpd="sng" algn="ctr">
                      <a:solidFill>
                        <a:srgbClr val="003366"/>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1600" b="0" i="0" u="none" strike="noStrike">
                          <a:solidFill>
                            <a:srgbClr val="000000"/>
                          </a:solidFill>
                          <a:effectLst/>
                          <a:latin typeface="Arial" panose="020B0604020202020204" pitchFamily="34" charset="0"/>
                        </a:rPr>
                        <a:t>2,4%</a:t>
                      </a:r>
                    </a:p>
                  </a:txBody>
                  <a:tcPr marT="0" marB="0" anchor="b">
                    <a:lnL>
                      <a:noFill/>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1600" b="1" i="0" u="none" strike="noStrike" dirty="0">
                          <a:solidFill>
                            <a:srgbClr val="000000"/>
                          </a:solidFill>
                          <a:effectLst/>
                          <a:latin typeface="Arial" panose="020B0604020202020204" pitchFamily="34" charset="0"/>
                        </a:rPr>
                        <a:t>2,4%</a:t>
                      </a:r>
                    </a:p>
                  </a:txBody>
                  <a:tcPr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20596898"/>
                  </a:ext>
                </a:extLst>
              </a:tr>
              <a:tr h="225710">
                <a:tc>
                  <a:txBody>
                    <a:bodyPr/>
                    <a:lstStyle/>
                    <a:p>
                      <a:pPr algn="l" fontAlgn="b"/>
                      <a:endParaRPr lang="de-DE" sz="1600" b="1" i="1" u="none" strike="noStrike" dirty="0">
                        <a:solidFill>
                          <a:srgbClr val="000000"/>
                        </a:solidFill>
                        <a:effectLst/>
                        <a:latin typeface="Arial" panose="020B0604020202020204"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600" b="0" i="0" u="none" strike="noStrike" dirty="0">
                          <a:solidFill>
                            <a:srgbClr val="000000"/>
                          </a:solidFill>
                          <a:effectLst/>
                          <a:latin typeface="Arial" panose="020B0604020202020204" pitchFamily="34" charset="0"/>
                        </a:rPr>
                        <a:t>100 %</a:t>
                      </a:r>
                    </a:p>
                  </a:txBody>
                  <a:tcPr marT="0" marB="0" anchor="b">
                    <a:lnL w="12700" cap="flat" cmpd="sng" algn="ctr">
                      <a:solidFill>
                        <a:srgbClr val="003366"/>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1600" b="0" i="0" u="none" strike="noStrike" dirty="0">
                          <a:solidFill>
                            <a:srgbClr val="000000"/>
                          </a:solidFill>
                          <a:effectLst/>
                          <a:latin typeface="Arial" panose="020B0604020202020204" pitchFamily="34" charset="0"/>
                        </a:rPr>
                        <a:t>100 %</a:t>
                      </a:r>
                    </a:p>
                  </a:txBody>
                  <a:tcPr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1600" b="1" i="0" u="none" strike="noStrike" dirty="0">
                          <a:solidFill>
                            <a:srgbClr val="000000"/>
                          </a:solidFill>
                          <a:effectLst/>
                          <a:latin typeface="Arial" panose="020B0604020202020204" pitchFamily="34" charset="0"/>
                        </a:rPr>
                        <a:t>100 %</a:t>
                      </a:r>
                    </a:p>
                  </a:txBody>
                  <a:tcPr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65518499"/>
                  </a:ext>
                </a:extLst>
              </a:tr>
            </a:tbl>
          </a:graphicData>
        </a:graphic>
      </p:graphicFrame>
      <p:sp>
        <p:nvSpPr>
          <p:cNvPr id="5" name="Titel 1">
            <a:extLst>
              <a:ext uri="{FF2B5EF4-FFF2-40B4-BE49-F238E27FC236}">
                <a16:creationId xmlns:a16="http://schemas.microsoft.com/office/drawing/2014/main" id="{A07C0ECA-07B2-4222-94F0-10F8E129FD9D}"/>
              </a:ext>
            </a:extLst>
          </p:cNvPr>
          <p:cNvSpPr txBox="1">
            <a:spLocks/>
          </p:cNvSpPr>
          <p:nvPr/>
        </p:nvSpPr>
        <p:spPr>
          <a:xfrm>
            <a:off x="450716" y="385881"/>
            <a:ext cx="6926560" cy="56207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2800" dirty="0" err="1">
                <a:solidFill>
                  <a:schemeClr val="tx2">
                    <a:lumMod val="75000"/>
                  </a:schemeClr>
                </a:solidFill>
                <a:cs typeface="Arial" panose="020B0604020202020204" pitchFamily="34" charset="0"/>
              </a:rPr>
              <a:t>Why</a:t>
            </a:r>
            <a:r>
              <a:rPr lang="de-DE" sz="2800" dirty="0">
                <a:solidFill>
                  <a:schemeClr val="tx2">
                    <a:lumMod val="75000"/>
                  </a:schemeClr>
                </a:solidFill>
                <a:cs typeface="Arial" panose="020B0604020202020204" pitchFamily="34" charset="0"/>
              </a:rPr>
              <a:t> </a:t>
            </a:r>
            <a:r>
              <a:rPr lang="de-DE" sz="2800" dirty="0" err="1">
                <a:solidFill>
                  <a:schemeClr val="tx2">
                    <a:lumMod val="75000"/>
                  </a:schemeClr>
                </a:solidFill>
                <a:cs typeface="Arial" panose="020B0604020202020204" pitchFamily="34" charset="0"/>
              </a:rPr>
              <a:t>people</a:t>
            </a:r>
            <a:r>
              <a:rPr lang="de-DE" sz="2800" dirty="0">
                <a:solidFill>
                  <a:schemeClr val="tx2">
                    <a:lumMod val="75000"/>
                  </a:schemeClr>
                </a:solidFill>
                <a:cs typeface="Arial" panose="020B0604020202020204" pitchFamily="34" charset="0"/>
              </a:rPr>
              <a:t> lose </a:t>
            </a:r>
            <a:r>
              <a:rPr lang="de-DE" sz="2800" dirty="0" err="1">
                <a:solidFill>
                  <a:schemeClr val="tx2">
                    <a:lumMod val="75000"/>
                  </a:schemeClr>
                </a:solidFill>
                <a:cs typeface="Arial" panose="020B0604020202020204" pitchFamily="34" charset="0"/>
              </a:rPr>
              <a:t>their</a:t>
            </a:r>
            <a:r>
              <a:rPr lang="de-DE" sz="2800" dirty="0">
                <a:solidFill>
                  <a:schemeClr val="tx2">
                    <a:lumMod val="75000"/>
                  </a:schemeClr>
                </a:solidFill>
                <a:cs typeface="Arial" panose="020B0604020202020204" pitchFamily="34" charset="0"/>
              </a:rPr>
              <a:t> </a:t>
            </a:r>
            <a:r>
              <a:rPr lang="de-DE" sz="2800" dirty="0" err="1">
                <a:solidFill>
                  <a:schemeClr val="tx2">
                    <a:lumMod val="75000"/>
                  </a:schemeClr>
                </a:solidFill>
                <a:cs typeface="Arial" panose="020B0604020202020204" pitchFamily="34" charset="0"/>
              </a:rPr>
              <a:t>home</a:t>
            </a:r>
            <a:r>
              <a:rPr lang="de-DE" sz="2800" dirty="0">
                <a:solidFill>
                  <a:schemeClr val="tx2">
                    <a:lumMod val="75000"/>
                  </a:schemeClr>
                </a:solidFill>
                <a:cs typeface="Arial" panose="020B0604020202020204" pitchFamily="34" charset="0"/>
              </a:rPr>
              <a:t> – personal </a:t>
            </a:r>
            <a:r>
              <a:rPr lang="de-DE" sz="2800" dirty="0" err="1">
                <a:solidFill>
                  <a:schemeClr val="tx2">
                    <a:lumMod val="75000"/>
                  </a:schemeClr>
                </a:solidFill>
                <a:cs typeface="Arial" panose="020B0604020202020204" pitchFamily="34" charset="0"/>
              </a:rPr>
              <a:t>level</a:t>
            </a:r>
            <a:br>
              <a:rPr lang="de-DE" dirty="0">
                <a:solidFill>
                  <a:schemeClr val="tx2">
                    <a:lumMod val="75000"/>
                  </a:schemeClr>
                </a:solidFill>
                <a:latin typeface="Arial" panose="020B0604020202020204" pitchFamily="34" charset="0"/>
                <a:cs typeface="Arial" panose="020B0604020202020204" pitchFamily="34" charset="0"/>
              </a:rPr>
            </a:br>
            <a:r>
              <a:rPr lang="en-US" sz="1400" dirty="0">
                <a:solidFill>
                  <a:schemeClr val="tx2">
                    <a:lumMod val="75000"/>
                  </a:schemeClr>
                </a:solidFill>
                <a:cs typeface="Arial" panose="020B0604020202020204" pitchFamily="34" charset="0"/>
              </a:rPr>
              <a:t>(BAG W-Statistics Report „On Living Conditions of Homeless People and of People at Risk of Homelessness in Germany“ )</a:t>
            </a:r>
            <a:endParaRPr lang="de-DE" sz="1400" dirty="0">
              <a:solidFill>
                <a:schemeClr val="tx2">
                  <a:lumMod val="75000"/>
                </a:schemeClr>
              </a:solidFill>
              <a:cs typeface="Arial" panose="020B0604020202020204" pitchFamily="34" charset="0"/>
            </a:endParaRPr>
          </a:p>
        </p:txBody>
      </p:sp>
    </p:spTree>
    <p:extLst>
      <p:ext uri="{BB962C8B-B14F-4D97-AF65-F5344CB8AC3E}">
        <p14:creationId xmlns:p14="http://schemas.microsoft.com/office/powerpoint/2010/main" val="1107388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48ECA21-3E38-4037-B3D9-E352086B69B0}"/>
              </a:ext>
            </a:extLst>
          </p:cNvPr>
          <p:cNvSpPr>
            <a:spLocks noGrp="1"/>
          </p:cNvSpPr>
          <p:nvPr>
            <p:ph idx="1"/>
          </p:nvPr>
        </p:nvSpPr>
        <p:spPr>
          <a:xfrm>
            <a:off x="462951" y="668552"/>
            <a:ext cx="10972800" cy="4525963"/>
          </a:xfrm>
        </p:spPr>
        <p:txBody>
          <a:bodyPr>
            <a:normAutofit lnSpcReduction="10000"/>
          </a:bodyPr>
          <a:lstStyle/>
          <a:p>
            <a:pPr marL="0" indent="0">
              <a:buNone/>
            </a:pPr>
            <a:r>
              <a:rPr lang="en-US" b="1" dirty="0">
                <a:solidFill>
                  <a:schemeClr val="tx2">
                    <a:lumMod val="75000"/>
                  </a:schemeClr>
                </a:solidFill>
                <a:cs typeface="Arial" panose="020B0604020202020204" pitchFamily="34" charset="0"/>
              </a:rPr>
              <a:t>Homelessness and Housing Needs on the Political Agenda</a:t>
            </a:r>
          </a:p>
          <a:p>
            <a:pPr>
              <a:buClr>
                <a:srgbClr val="FF0000"/>
              </a:buClr>
              <a:buFont typeface="Wingdings" panose="05000000000000000000" pitchFamily="2" charset="2"/>
              <a:buChar char="§"/>
            </a:pPr>
            <a:r>
              <a:rPr lang="en-US" sz="2800" dirty="0">
                <a:solidFill>
                  <a:schemeClr val="tx2">
                    <a:lumMod val="75000"/>
                  </a:schemeClr>
                </a:solidFill>
                <a:cs typeface="Arial" panose="020B0604020202020204" pitchFamily="34" charset="0"/>
              </a:rPr>
              <a:t>Nationwide statistics on homelessness continuously </a:t>
            </a:r>
            <a:br>
              <a:rPr lang="en-US" sz="2800" dirty="0">
                <a:solidFill>
                  <a:schemeClr val="tx2">
                    <a:lumMod val="75000"/>
                  </a:schemeClr>
                </a:solidFill>
                <a:cs typeface="Arial" panose="020B0604020202020204" pitchFamily="34" charset="0"/>
              </a:rPr>
            </a:br>
            <a:r>
              <a:rPr lang="en-US" sz="2800" dirty="0">
                <a:solidFill>
                  <a:schemeClr val="tx2">
                    <a:lumMod val="75000"/>
                  </a:schemeClr>
                </a:solidFill>
                <a:cs typeface="Arial" panose="020B0604020202020204" pitchFamily="34" charset="0"/>
              </a:rPr>
              <a:t>demanded by BAG W since the 1990s</a:t>
            </a:r>
          </a:p>
          <a:p>
            <a:pPr>
              <a:buClr>
                <a:srgbClr val="FF0000"/>
              </a:buClr>
              <a:buFont typeface="Wingdings" panose="05000000000000000000" pitchFamily="2" charset="2"/>
              <a:buChar char="§"/>
            </a:pPr>
            <a:r>
              <a:rPr lang="en-US" sz="2800" b="1" dirty="0"/>
              <a:t>2020 Homelessness Reporting Act</a:t>
            </a:r>
            <a:r>
              <a:rPr lang="en-US" sz="2800" dirty="0"/>
              <a:t>: </a:t>
            </a:r>
          </a:p>
          <a:p>
            <a:pPr lvl="1">
              <a:buClr>
                <a:srgbClr val="FF0000"/>
              </a:buClr>
              <a:buFont typeface="Wingdings" panose="05000000000000000000" pitchFamily="2" charset="2"/>
              <a:buChar char="§"/>
            </a:pPr>
            <a:r>
              <a:rPr lang="en-US" sz="2400" dirty="0"/>
              <a:t>official statistic of homeless persons (emergency) accommodated by local authorities or service providers</a:t>
            </a:r>
          </a:p>
          <a:p>
            <a:pPr lvl="1">
              <a:buClr>
                <a:srgbClr val="FF0000"/>
              </a:buClr>
              <a:buFont typeface="Wingdings" panose="05000000000000000000" pitchFamily="2" charset="2"/>
              <a:buChar char="§"/>
            </a:pPr>
            <a:r>
              <a:rPr lang="en-US" sz="2400" dirty="0"/>
              <a:t>accompanying reporting every two years on homeless people without accommodation (living rough) and hidden homeless people (temporarily with family and friends)</a:t>
            </a:r>
          </a:p>
          <a:p>
            <a:pPr>
              <a:buClr>
                <a:srgbClr val="FF0000"/>
              </a:buClr>
              <a:buFont typeface="Wingdings" panose="05000000000000000000" pitchFamily="2" charset="2"/>
              <a:buChar char="§"/>
            </a:pPr>
            <a:r>
              <a:rPr lang="en-US" sz="2800" b="1" dirty="0"/>
              <a:t>2022 First Reference Date Census</a:t>
            </a:r>
            <a:r>
              <a:rPr lang="en-US" sz="2800" dirty="0"/>
              <a:t> (31 January 2022) </a:t>
            </a:r>
            <a:r>
              <a:rPr lang="en-US" sz="2800" b="1" dirty="0"/>
              <a:t>first accompanying reporting.</a:t>
            </a:r>
          </a:p>
          <a:p>
            <a:pPr>
              <a:buClr>
                <a:srgbClr val="FF0000"/>
              </a:buClr>
              <a:buFont typeface="Wingdings" panose="05000000000000000000" pitchFamily="2" charset="2"/>
              <a:buChar char="§"/>
            </a:pPr>
            <a:endParaRPr lang="de-DE" sz="2800" dirty="0"/>
          </a:p>
        </p:txBody>
      </p:sp>
    </p:spTree>
    <p:extLst>
      <p:ext uri="{BB962C8B-B14F-4D97-AF65-F5344CB8AC3E}">
        <p14:creationId xmlns:p14="http://schemas.microsoft.com/office/powerpoint/2010/main" val="3018299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3998ECB2-3B94-4102-AD26-8375AE399F0A}"/>
              </a:ext>
            </a:extLst>
          </p:cNvPr>
          <p:cNvSpPr txBox="1">
            <a:spLocks/>
          </p:cNvSpPr>
          <p:nvPr/>
        </p:nvSpPr>
        <p:spPr>
          <a:xfrm>
            <a:off x="450715" y="385881"/>
            <a:ext cx="10438957" cy="56207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2800" dirty="0">
                <a:solidFill>
                  <a:schemeClr val="tx2">
                    <a:lumMod val="75000"/>
                  </a:schemeClr>
                </a:solidFill>
                <a:cs typeface="Arial" panose="020B0604020202020204" pitchFamily="34" charset="0"/>
              </a:rPr>
              <a:t>„</a:t>
            </a:r>
            <a:r>
              <a:rPr lang="de-DE" sz="2800" dirty="0" err="1">
                <a:solidFill>
                  <a:schemeClr val="tx2">
                    <a:lumMod val="75000"/>
                  </a:schemeClr>
                </a:solidFill>
                <a:cs typeface="Arial" panose="020B0604020202020204" pitchFamily="34" charset="0"/>
              </a:rPr>
              <a:t>Homelessness</a:t>
            </a:r>
            <a:r>
              <a:rPr lang="de-DE" sz="2800" dirty="0">
                <a:solidFill>
                  <a:schemeClr val="tx2">
                    <a:lumMod val="75000"/>
                  </a:schemeClr>
                </a:solidFill>
                <a:cs typeface="Arial" panose="020B0604020202020204" pitchFamily="34" charset="0"/>
              </a:rPr>
              <a:t> </a:t>
            </a:r>
            <a:r>
              <a:rPr lang="de-DE" sz="2800" dirty="0" err="1">
                <a:solidFill>
                  <a:schemeClr val="tx2">
                    <a:lumMod val="75000"/>
                  </a:schemeClr>
                </a:solidFill>
                <a:cs typeface="Arial" panose="020B0604020202020204" pitchFamily="34" charset="0"/>
              </a:rPr>
              <a:t>Census</a:t>
            </a:r>
            <a:r>
              <a:rPr lang="de-DE" sz="2800" dirty="0">
                <a:solidFill>
                  <a:schemeClr val="tx2">
                    <a:lumMod val="75000"/>
                  </a:schemeClr>
                </a:solidFill>
                <a:cs typeface="Arial" panose="020B0604020202020204" pitchFamily="34" charset="0"/>
              </a:rPr>
              <a:t>“ </a:t>
            </a:r>
            <a:r>
              <a:rPr lang="de-DE" sz="2800" dirty="0" err="1">
                <a:solidFill>
                  <a:schemeClr val="tx2">
                    <a:lumMod val="75000"/>
                  </a:schemeClr>
                </a:solidFill>
                <a:cs typeface="Arial" panose="020B0604020202020204" pitchFamily="34" charset="0"/>
              </a:rPr>
              <a:t>by</a:t>
            </a:r>
            <a:r>
              <a:rPr lang="de-DE" sz="2800" dirty="0">
                <a:solidFill>
                  <a:schemeClr val="tx2">
                    <a:lumMod val="75000"/>
                  </a:schemeClr>
                </a:solidFill>
                <a:cs typeface="Arial" panose="020B0604020202020204" pitchFamily="34" charset="0"/>
              </a:rPr>
              <a:t> </a:t>
            </a:r>
            <a:r>
              <a:rPr lang="de-DE" sz="2800" dirty="0" err="1">
                <a:solidFill>
                  <a:schemeClr val="tx2">
                    <a:lumMod val="75000"/>
                  </a:schemeClr>
                </a:solidFill>
                <a:cs typeface="Arial" panose="020B0604020202020204" pitchFamily="34" charset="0"/>
              </a:rPr>
              <a:t>the</a:t>
            </a:r>
            <a:r>
              <a:rPr lang="de-DE" sz="2800" dirty="0">
                <a:solidFill>
                  <a:schemeClr val="tx2">
                    <a:lumMod val="75000"/>
                  </a:schemeClr>
                </a:solidFill>
                <a:cs typeface="Arial" panose="020B0604020202020204" pitchFamily="34" charset="0"/>
              </a:rPr>
              <a:t> </a:t>
            </a:r>
            <a:r>
              <a:rPr lang="en-US" sz="2800" dirty="0">
                <a:solidFill>
                  <a:schemeClr val="tx2">
                    <a:lumMod val="75000"/>
                  </a:schemeClr>
                </a:solidFill>
                <a:cs typeface="Arial" panose="020B0604020202020204" pitchFamily="34" charset="0"/>
              </a:rPr>
              <a:t>Federal Statistical Office of Germany</a:t>
            </a:r>
            <a:br>
              <a:rPr lang="de-DE" dirty="0">
                <a:solidFill>
                  <a:schemeClr val="tx2">
                    <a:lumMod val="75000"/>
                  </a:schemeClr>
                </a:solidFill>
                <a:latin typeface="Arial" panose="020B0604020202020204" pitchFamily="34" charset="0"/>
                <a:cs typeface="Arial" panose="020B0604020202020204" pitchFamily="34" charset="0"/>
              </a:rPr>
            </a:br>
            <a:r>
              <a:rPr lang="de-DE" sz="1400" dirty="0">
                <a:solidFill>
                  <a:schemeClr val="tx2">
                    <a:lumMod val="75000"/>
                  </a:schemeClr>
                </a:solidFill>
                <a:cs typeface="Arial" panose="020B0604020202020204" pitchFamily="34" charset="0"/>
              </a:rPr>
              <a:t>(Wohnungslosenbericht „Ausmaß und Struktur von Wohnungslosigkeit“ BMAS 2022)</a:t>
            </a:r>
          </a:p>
        </p:txBody>
      </p:sp>
      <p:sp>
        <p:nvSpPr>
          <p:cNvPr id="6" name="Inhaltsplatzhalter 1">
            <a:extLst>
              <a:ext uri="{FF2B5EF4-FFF2-40B4-BE49-F238E27FC236}">
                <a16:creationId xmlns:a16="http://schemas.microsoft.com/office/drawing/2014/main" id="{A34BFB52-8F6C-48AD-BEA5-72F9ECECA30A}"/>
              </a:ext>
            </a:extLst>
          </p:cNvPr>
          <p:cNvSpPr>
            <a:spLocks noGrp="1"/>
          </p:cNvSpPr>
          <p:nvPr>
            <p:ph idx="1"/>
          </p:nvPr>
        </p:nvSpPr>
        <p:spPr>
          <a:xfrm>
            <a:off x="540001" y="3559225"/>
            <a:ext cx="6460874" cy="359831"/>
          </a:xfrm>
        </p:spPr>
        <p:txBody>
          <a:bodyPr>
            <a:normAutofit/>
          </a:bodyPr>
          <a:lstStyle/>
          <a:p>
            <a:pPr marL="0" indent="0">
              <a:buNone/>
            </a:pPr>
            <a:endParaRPr lang="de-DE" sz="1000" dirty="0"/>
          </a:p>
        </p:txBody>
      </p:sp>
      <p:graphicFrame>
        <p:nvGraphicFramePr>
          <p:cNvPr id="7" name="Inhaltsplatzhalter 14">
            <a:extLst>
              <a:ext uri="{FF2B5EF4-FFF2-40B4-BE49-F238E27FC236}">
                <a16:creationId xmlns:a16="http://schemas.microsoft.com/office/drawing/2014/main" id="{D449A96A-9834-4493-8424-3688B34FA7FF}"/>
              </a:ext>
            </a:extLst>
          </p:cNvPr>
          <p:cNvGraphicFramePr>
            <a:graphicFrameLocks/>
          </p:cNvGraphicFramePr>
          <p:nvPr>
            <p:extLst>
              <p:ext uri="{D42A27DB-BD31-4B8C-83A1-F6EECF244321}">
                <p14:modId xmlns:p14="http://schemas.microsoft.com/office/powerpoint/2010/main" val="2291532794"/>
              </p:ext>
            </p:extLst>
          </p:nvPr>
        </p:nvGraphicFramePr>
        <p:xfrm>
          <a:off x="604719" y="1143700"/>
          <a:ext cx="8099334" cy="3286899"/>
        </p:xfrm>
        <a:graphic>
          <a:graphicData uri="http://schemas.openxmlformats.org/drawingml/2006/table">
            <a:tbl>
              <a:tblPr/>
              <a:tblGrid>
                <a:gridCol w="5243990">
                  <a:extLst>
                    <a:ext uri="{9D8B030D-6E8A-4147-A177-3AD203B41FA5}">
                      <a16:colId xmlns:a16="http://schemas.microsoft.com/office/drawing/2014/main" val="1415689389"/>
                    </a:ext>
                  </a:extLst>
                </a:gridCol>
                <a:gridCol w="1044382">
                  <a:extLst>
                    <a:ext uri="{9D8B030D-6E8A-4147-A177-3AD203B41FA5}">
                      <a16:colId xmlns:a16="http://schemas.microsoft.com/office/drawing/2014/main" val="2627131276"/>
                    </a:ext>
                  </a:extLst>
                </a:gridCol>
                <a:gridCol w="810591">
                  <a:extLst>
                    <a:ext uri="{9D8B030D-6E8A-4147-A177-3AD203B41FA5}">
                      <a16:colId xmlns:a16="http://schemas.microsoft.com/office/drawing/2014/main" val="874908782"/>
                    </a:ext>
                  </a:extLst>
                </a:gridCol>
                <a:gridCol w="1000371">
                  <a:extLst>
                    <a:ext uri="{9D8B030D-6E8A-4147-A177-3AD203B41FA5}">
                      <a16:colId xmlns:a16="http://schemas.microsoft.com/office/drawing/2014/main" val="2560815516"/>
                    </a:ext>
                  </a:extLst>
                </a:gridCol>
              </a:tblGrid>
              <a:tr h="445393">
                <a:tc>
                  <a:txBody>
                    <a:bodyPr/>
                    <a:lstStyle/>
                    <a:p>
                      <a:pPr algn="ctr" fontAlgn="b"/>
                      <a:r>
                        <a:rPr lang="de-DE" sz="1600" b="1" i="1" u="none" strike="noStrike" dirty="0" err="1">
                          <a:solidFill>
                            <a:srgbClr val="000000"/>
                          </a:solidFill>
                          <a:effectLst/>
                          <a:latin typeface="Arial" panose="020B0604020202020204" pitchFamily="34" charset="0"/>
                        </a:rPr>
                        <a:t>Types</a:t>
                      </a:r>
                      <a:r>
                        <a:rPr lang="de-DE" sz="1600" b="1" i="1" u="none" strike="noStrike" dirty="0">
                          <a:solidFill>
                            <a:srgbClr val="000000"/>
                          </a:solidFill>
                          <a:effectLst/>
                          <a:latin typeface="Arial" panose="020B0604020202020204" pitchFamily="34" charset="0"/>
                        </a:rPr>
                        <a:t> </a:t>
                      </a:r>
                      <a:r>
                        <a:rPr lang="de-DE" sz="1600" b="1" i="1" u="none" strike="noStrike" dirty="0" err="1">
                          <a:solidFill>
                            <a:srgbClr val="000000"/>
                          </a:solidFill>
                          <a:effectLst/>
                          <a:latin typeface="Arial" panose="020B0604020202020204" pitchFamily="34" charset="0"/>
                        </a:rPr>
                        <a:t>of</a:t>
                      </a:r>
                      <a:r>
                        <a:rPr lang="de-DE" sz="1600" b="1" i="1" u="none" strike="noStrike" dirty="0">
                          <a:solidFill>
                            <a:srgbClr val="000000"/>
                          </a:solidFill>
                          <a:effectLst/>
                          <a:latin typeface="Arial" panose="020B0604020202020204" pitchFamily="34" charset="0"/>
                        </a:rPr>
                        <a:t> </a:t>
                      </a:r>
                      <a:r>
                        <a:rPr lang="de-DE" sz="1600" b="1" i="1" u="none" strike="noStrike" dirty="0" err="1">
                          <a:solidFill>
                            <a:srgbClr val="000000"/>
                          </a:solidFill>
                          <a:effectLst/>
                          <a:latin typeface="Arial" panose="020B0604020202020204" pitchFamily="34" charset="0"/>
                        </a:rPr>
                        <a:t>homeless</a:t>
                      </a:r>
                      <a:r>
                        <a:rPr lang="de-DE" sz="1600" b="1" i="1" u="none" strike="noStrike" dirty="0">
                          <a:solidFill>
                            <a:srgbClr val="000000"/>
                          </a:solidFill>
                          <a:effectLst/>
                          <a:latin typeface="Arial" panose="020B0604020202020204" pitchFamily="34" charset="0"/>
                        </a:rPr>
                        <a:t> </a:t>
                      </a:r>
                      <a:r>
                        <a:rPr lang="de-DE" sz="1600" b="1" i="1" u="none" strike="noStrike" dirty="0" err="1">
                          <a:solidFill>
                            <a:srgbClr val="000000"/>
                          </a:solidFill>
                          <a:effectLst/>
                          <a:latin typeface="Arial" panose="020B0604020202020204" pitchFamily="34" charset="0"/>
                        </a:rPr>
                        <a:t>people</a:t>
                      </a:r>
                      <a:r>
                        <a:rPr lang="de-DE" sz="1600" b="1" i="1" u="none" strike="noStrike" dirty="0">
                          <a:solidFill>
                            <a:srgbClr val="000000"/>
                          </a:solidFill>
                          <a:effectLst/>
                          <a:latin typeface="Arial" panose="020B0604020202020204" pitchFamily="34" charset="0"/>
                        </a:rPr>
                        <a: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de-DE" sz="1600" b="0" i="1" u="none" strike="noStrike" dirty="0">
                          <a:solidFill>
                            <a:srgbClr val="000000"/>
                          </a:solidFill>
                          <a:effectLst/>
                          <a:latin typeface="Arial" panose="020B0604020202020204" pitchFamily="34" charset="0"/>
                        </a:rPr>
                        <a:t>Male</a:t>
                      </a:r>
                    </a:p>
                  </a:txBody>
                  <a:tcPr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1600" b="0" i="1" u="none" strike="noStrike" dirty="0" err="1">
                          <a:solidFill>
                            <a:srgbClr val="000000"/>
                          </a:solidFill>
                          <a:effectLst/>
                          <a:latin typeface="Arial" panose="020B0604020202020204" pitchFamily="34" charset="0"/>
                        </a:rPr>
                        <a:t>Female</a:t>
                      </a:r>
                      <a:endParaRPr lang="de-DE" sz="1600" b="0" i="1" u="none" strike="noStrike" dirty="0">
                        <a:solidFill>
                          <a:srgbClr val="000000"/>
                        </a:solidFill>
                        <a:effectLst/>
                        <a:latin typeface="Arial" panose="020B0604020202020204" pitchFamily="34" charset="0"/>
                      </a:endParaRPr>
                    </a:p>
                  </a:txBody>
                  <a:tcPr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de-DE" sz="1600" b="1" i="1" u="none" strike="noStrike" dirty="0">
                          <a:solidFill>
                            <a:srgbClr val="000000"/>
                          </a:solidFill>
                          <a:effectLst/>
                          <a:latin typeface="Arial" panose="020B0604020202020204" pitchFamily="34" charset="0"/>
                        </a:rPr>
                        <a:t>Total </a:t>
                      </a:r>
                    </a:p>
                  </a:txBody>
                  <a:tcPr marT="0" marB="0" anchor="b">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4113805"/>
                  </a:ext>
                </a:extLst>
              </a:tr>
              <a:tr h="445393">
                <a:tc>
                  <a:txBody>
                    <a:bodyPr/>
                    <a:lstStyle/>
                    <a:p>
                      <a:pPr algn="l" fontAlgn="b"/>
                      <a:r>
                        <a:rPr lang="de-DE" sz="1600" b="0" i="1" u="none" strike="noStrike" dirty="0" err="1">
                          <a:solidFill>
                            <a:srgbClr val="000000"/>
                          </a:solidFill>
                          <a:effectLst/>
                          <a:latin typeface="Arial" panose="020B0604020202020204" pitchFamily="34" charset="0"/>
                        </a:rPr>
                        <a:t>homeless</a:t>
                      </a:r>
                      <a:r>
                        <a:rPr lang="de-DE" sz="1600" b="0" i="1" u="none" strike="noStrike" dirty="0">
                          <a:solidFill>
                            <a:srgbClr val="000000"/>
                          </a:solidFill>
                          <a:effectLst/>
                          <a:latin typeface="Arial" panose="020B0604020202020204" pitchFamily="34" charset="0"/>
                        </a:rPr>
                        <a:t> </a:t>
                      </a:r>
                      <a:r>
                        <a:rPr lang="de-DE" sz="1600" b="0" i="1" u="none" strike="noStrike" dirty="0" err="1">
                          <a:solidFill>
                            <a:srgbClr val="000000"/>
                          </a:solidFill>
                          <a:effectLst/>
                          <a:latin typeface="Arial" panose="020B0604020202020204" pitchFamily="34" charset="0"/>
                        </a:rPr>
                        <a:t>persons</a:t>
                      </a:r>
                      <a:r>
                        <a:rPr lang="de-DE" sz="1600" b="0" i="1" u="none" strike="noStrike" dirty="0">
                          <a:solidFill>
                            <a:srgbClr val="000000"/>
                          </a:solidFill>
                          <a:effectLst/>
                          <a:latin typeface="Arial" panose="020B0604020202020204" pitchFamily="34" charset="0"/>
                        </a:rPr>
                        <a:t> in (</a:t>
                      </a:r>
                      <a:r>
                        <a:rPr lang="de-DE" sz="1600" b="0" i="1" u="none" strike="noStrike" dirty="0" err="1">
                          <a:solidFill>
                            <a:srgbClr val="000000"/>
                          </a:solidFill>
                          <a:effectLst/>
                          <a:latin typeface="Arial" panose="020B0604020202020204" pitchFamily="34" charset="0"/>
                        </a:rPr>
                        <a:t>emergency</a:t>
                      </a:r>
                      <a:r>
                        <a:rPr lang="de-DE" sz="1600" b="0" i="1" u="none" strike="noStrike" dirty="0">
                          <a:solidFill>
                            <a:srgbClr val="000000"/>
                          </a:solidFill>
                          <a:effectLst/>
                          <a:latin typeface="Arial" panose="020B0604020202020204" pitchFamily="34" charset="0"/>
                        </a:rPr>
                        <a:t>) </a:t>
                      </a:r>
                      <a:r>
                        <a:rPr lang="de-DE" sz="1600" b="0" i="1" u="none" strike="noStrike" dirty="0" err="1">
                          <a:solidFill>
                            <a:srgbClr val="000000"/>
                          </a:solidFill>
                          <a:effectLst/>
                          <a:latin typeface="Arial" panose="020B0604020202020204" pitchFamily="34" charset="0"/>
                        </a:rPr>
                        <a:t>accommodation</a:t>
                      </a:r>
                      <a:endParaRPr lang="de-DE" sz="1600" b="0" i="1" u="none" strike="noStrike" dirty="0">
                        <a:solidFill>
                          <a:srgbClr val="000000"/>
                        </a:solidFill>
                        <a:effectLst/>
                        <a:latin typeface="Arial" panose="020B0604020202020204"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de-DE" sz="1600" b="0" i="0" u="none" strike="noStrike" dirty="0">
                          <a:solidFill>
                            <a:srgbClr val="000000"/>
                          </a:solidFill>
                          <a:effectLst/>
                          <a:latin typeface="Arial" panose="020B0604020202020204" pitchFamily="34" charset="0"/>
                        </a:rPr>
                        <a:t>66 %</a:t>
                      </a:r>
                    </a:p>
                  </a:txBody>
                  <a:tcPr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de-DE" sz="1600" b="0" i="0" u="none" strike="noStrike" dirty="0">
                          <a:solidFill>
                            <a:srgbClr val="000000"/>
                          </a:solidFill>
                          <a:effectLst/>
                          <a:latin typeface="Arial" panose="020B0604020202020204" pitchFamily="34" charset="0"/>
                        </a:rPr>
                        <a:t>71 %</a:t>
                      </a:r>
                    </a:p>
                  </a:txBody>
                  <a:tcPr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de-DE" sz="1600" b="1" i="0" u="none" strike="noStrike" dirty="0">
                          <a:solidFill>
                            <a:srgbClr val="000000"/>
                          </a:solidFill>
                          <a:effectLst/>
                          <a:latin typeface="Arial" panose="020B0604020202020204" pitchFamily="34" charset="0"/>
                        </a:rPr>
                        <a:t>178.100</a:t>
                      </a:r>
                    </a:p>
                  </a:txBody>
                  <a:tcPr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048454786"/>
                  </a:ext>
                </a:extLst>
              </a:tr>
              <a:tr h="445393">
                <a:tc>
                  <a:txBody>
                    <a:bodyPr/>
                    <a:lstStyle/>
                    <a:p>
                      <a:pPr algn="l" fontAlgn="b"/>
                      <a:r>
                        <a:rPr lang="de-DE" sz="1600" b="0" i="1" u="none" strike="noStrike" dirty="0" err="1">
                          <a:solidFill>
                            <a:srgbClr val="000000"/>
                          </a:solidFill>
                          <a:effectLst/>
                          <a:latin typeface="Arial" panose="020B0604020202020204" pitchFamily="34" charset="0"/>
                        </a:rPr>
                        <a:t>Homeless</a:t>
                      </a:r>
                      <a:r>
                        <a:rPr lang="de-DE" sz="1600" b="0" i="1" u="none" strike="noStrike" dirty="0">
                          <a:solidFill>
                            <a:srgbClr val="000000"/>
                          </a:solidFill>
                          <a:effectLst/>
                          <a:latin typeface="Arial" panose="020B0604020202020204" pitchFamily="34" charset="0"/>
                        </a:rPr>
                        <a:t> </a:t>
                      </a:r>
                      <a:r>
                        <a:rPr lang="de-DE" sz="1600" b="0" i="1" u="none" strike="noStrike" dirty="0" err="1">
                          <a:solidFill>
                            <a:srgbClr val="000000"/>
                          </a:solidFill>
                          <a:effectLst/>
                          <a:latin typeface="Arial" panose="020B0604020202020204" pitchFamily="34" charset="0"/>
                        </a:rPr>
                        <a:t>people</a:t>
                      </a:r>
                      <a:r>
                        <a:rPr lang="de-DE" sz="1600" b="0" i="1" u="none" strike="noStrike" dirty="0">
                          <a:solidFill>
                            <a:srgbClr val="000000"/>
                          </a:solidFill>
                          <a:effectLst/>
                          <a:latin typeface="Arial" panose="020B0604020202020204" pitchFamily="34" charset="0"/>
                        </a:rPr>
                        <a:t> </a:t>
                      </a:r>
                      <a:r>
                        <a:rPr lang="de-DE" sz="1600" b="0" i="1" u="none" strike="noStrike" dirty="0" err="1">
                          <a:solidFill>
                            <a:srgbClr val="000000"/>
                          </a:solidFill>
                          <a:effectLst/>
                          <a:latin typeface="Arial" panose="020B0604020202020204" pitchFamily="34" charset="0"/>
                        </a:rPr>
                        <a:t>without</a:t>
                      </a:r>
                      <a:r>
                        <a:rPr lang="de-DE" sz="1600" b="0" i="1" u="none" strike="noStrike" dirty="0">
                          <a:solidFill>
                            <a:srgbClr val="000000"/>
                          </a:solidFill>
                          <a:effectLst/>
                          <a:latin typeface="Arial" panose="020B0604020202020204" pitchFamily="34" charset="0"/>
                        </a:rPr>
                        <a:t> </a:t>
                      </a:r>
                      <a:r>
                        <a:rPr lang="de-DE" sz="1600" b="0" i="1" u="none" strike="noStrike" dirty="0" err="1">
                          <a:solidFill>
                            <a:srgbClr val="000000"/>
                          </a:solidFill>
                          <a:effectLst/>
                          <a:latin typeface="Arial" panose="020B0604020202020204" pitchFamily="34" charset="0"/>
                        </a:rPr>
                        <a:t>accommodation</a:t>
                      </a:r>
                      <a:r>
                        <a:rPr lang="de-DE" sz="1600" b="0" i="1" u="none" strike="noStrike" dirty="0">
                          <a:solidFill>
                            <a:srgbClr val="000000"/>
                          </a:solidFill>
                          <a:effectLst/>
                          <a:latin typeface="Arial" panose="020B0604020202020204" pitchFamily="34" charset="0"/>
                        </a:rPr>
                        <a:t> (</a:t>
                      </a:r>
                      <a:r>
                        <a:rPr lang="de-DE" sz="1600" b="0" i="1" u="none" strike="noStrike" dirty="0" err="1">
                          <a:solidFill>
                            <a:srgbClr val="000000"/>
                          </a:solidFill>
                          <a:effectLst/>
                          <a:latin typeface="Arial" panose="020B0604020202020204" pitchFamily="34" charset="0"/>
                        </a:rPr>
                        <a:t>living</a:t>
                      </a:r>
                      <a:r>
                        <a:rPr lang="de-DE" sz="1600" b="0" i="1" u="none" strike="noStrike" dirty="0">
                          <a:solidFill>
                            <a:srgbClr val="000000"/>
                          </a:solidFill>
                          <a:effectLst/>
                          <a:latin typeface="Arial" panose="020B0604020202020204" pitchFamily="34" charset="0"/>
                        </a:rPr>
                        <a:t> </a:t>
                      </a:r>
                      <a:r>
                        <a:rPr lang="de-DE" sz="1600" b="0" i="1" u="none" strike="noStrike" dirty="0" err="1">
                          <a:solidFill>
                            <a:srgbClr val="000000"/>
                          </a:solidFill>
                          <a:effectLst/>
                          <a:latin typeface="Arial" panose="020B0604020202020204" pitchFamily="34" charset="0"/>
                        </a:rPr>
                        <a:t>rough</a:t>
                      </a:r>
                      <a:r>
                        <a:rPr lang="de-DE" sz="1600" b="0" i="1" u="none" strike="noStrike" dirty="0">
                          <a:solidFill>
                            <a:srgbClr val="000000"/>
                          </a:solidFill>
                          <a:effectLst/>
                          <a:latin typeface="Arial" panose="020B0604020202020204" pitchFamily="34" charset="0"/>
                        </a:rPr>
                        <a:t>)</a:t>
                      </a: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de-DE" sz="1600" b="0" i="0" u="none" strike="noStrike" dirty="0">
                          <a:solidFill>
                            <a:srgbClr val="000000"/>
                          </a:solidFill>
                          <a:effectLst/>
                          <a:latin typeface="Arial" panose="020B0604020202020204" pitchFamily="34" charset="0"/>
                        </a:rPr>
                        <a:t>17 % </a:t>
                      </a:r>
                    </a:p>
                  </a:txBody>
                  <a:tcPr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de-DE" sz="1600" b="0" i="0" u="none" strike="noStrike" dirty="0">
                          <a:solidFill>
                            <a:srgbClr val="000000"/>
                          </a:solidFill>
                          <a:effectLst/>
                          <a:latin typeface="Arial" panose="020B0604020202020204" pitchFamily="34" charset="0"/>
                        </a:rPr>
                        <a:t>8 %</a:t>
                      </a:r>
                    </a:p>
                  </a:txBody>
                  <a:tcPr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de-DE" sz="1600" b="1" i="0" u="none" strike="noStrike" dirty="0">
                          <a:solidFill>
                            <a:srgbClr val="000000"/>
                          </a:solidFill>
                          <a:effectLst/>
                          <a:latin typeface="Arial" panose="020B0604020202020204" pitchFamily="34" charset="0"/>
                        </a:rPr>
                        <a:t>37.400</a:t>
                      </a:r>
                    </a:p>
                  </a:txBody>
                  <a:tcPr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747696492"/>
                  </a:ext>
                </a:extLst>
              </a:tr>
              <a:tr h="222696">
                <a:tc>
                  <a:txBody>
                    <a:bodyPr/>
                    <a:lstStyle/>
                    <a:p>
                      <a:pPr algn="l" fontAlgn="b"/>
                      <a:r>
                        <a:rPr lang="de-DE" sz="1600" b="0" i="1" u="none" strike="noStrike" dirty="0" err="1">
                          <a:solidFill>
                            <a:srgbClr val="000000"/>
                          </a:solidFill>
                          <a:effectLst/>
                          <a:latin typeface="Arial" panose="020B0604020202020204" pitchFamily="34" charset="0"/>
                        </a:rPr>
                        <a:t>Homeless</a:t>
                      </a:r>
                      <a:r>
                        <a:rPr lang="de-DE" sz="1600" b="0" i="1" u="none" strike="noStrike" dirty="0">
                          <a:solidFill>
                            <a:srgbClr val="000000"/>
                          </a:solidFill>
                          <a:effectLst/>
                          <a:latin typeface="Arial" panose="020B0604020202020204" pitchFamily="34" charset="0"/>
                        </a:rPr>
                        <a:t> </a:t>
                      </a:r>
                      <a:r>
                        <a:rPr lang="de-DE" sz="1600" b="0" i="1" u="none" strike="noStrike" dirty="0" err="1">
                          <a:solidFill>
                            <a:srgbClr val="000000"/>
                          </a:solidFill>
                          <a:effectLst/>
                          <a:latin typeface="Arial" panose="020B0604020202020204" pitchFamily="34" charset="0"/>
                        </a:rPr>
                        <a:t>minors</a:t>
                      </a:r>
                      <a:r>
                        <a:rPr lang="de-DE" sz="1600" b="0" i="1" u="none" strike="noStrike" dirty="0">
                          <a:solidFill>
                            <a:srgbClr val="000000"/>
                          </a:solidFill>
                          <a:effectLst/>
                          <a:latin typeface="Arial" panose="020B0604020202020204" pitchFamily="34" charset="0"/>
                        </a:rPr>
                        <a:t> </a:t>
                      </a:r>
                      <a:r>
                        <a:rPr lang="de-DE" sz="1600" b="0" i="1" u="none" strike="noStrike" dirty="0" err="1">
                          <a:solidFill>
                            <a:srgbClr val="000000"/>
                          </a:solidFill>
                          <a:effectLst/>
                          <a:latin typeface="Arial" panose="020B0604020202020204" pitchFamily="34" charset="0"/>
                        </a:rPr>
                        <a:t>without</a:t>
                      </a:r>
                      <a:r>
                        <a:rPr lang="de-DE" sz="1600" b="0" i="1" u="none" strike="noStrike" dirty="0">
                          <a:solidFill>
                            <a:srgbClr val="000000"/>
                          </a:solidFill>
                          <a:effectLst/>
                          <a:latin typeface="Arial" panose="020B0604020202020204" pitchFamily="34" charset="0"/>
                        </a:rPr>
                        <a:t> </a:t>
                      </a:r>
                      <a:r>
                        <a:rPr lang="de-DE" sz="1600" b="0" i="1" u="none" strike="noStrike" dirty="0" err="1">
                          <a:solidFill>
                            <a:srgbClr val="000000"/>
                          </a:solidFill>
                          <a:effectLst/>
                          <a:latin typeface="Arial" panose="020B0604020202020204" pitchFamily="34" charset="0"/>
                        </a:rPr>
                        <a:t>accommodation</a:t>
                      </a:r>
                      <a:endParaRPr lang="de-DE" sz="1600" b="0" i="1" u="none" strike="noStrike" dirty="0">
                        <a:solidFill>
                          <a:srgbClr val="000000"/>
                        </a:solidFill>
                        <a:effectLst/>
                        <a:latin typeface="Arial" panose="020B0604020202020204"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endParaRPr lang="de-DE" sz="1600" b="0" i="0" u="none" strike="noStrike" dirty="0">
                        <a:solidFill>
                          <a:srgbClr val="000000"/>
                        </a:solidFill>
                        <a:effectLst/>
                        <a:latin typeface="Arial" panose="020B0604020202020204" pitchFamily="34" charset="0"/>
                      </a:endParaRPr>
                    </a:p>
                  </a:txBody>
                  <a:tcPr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endParaRPr lang="de-DE" sz="1600" b="0" i="0" u="none" strike="noStrike" dirty="0">
                        <a:solidFill>
                          <a:srgbClr val="000000"/>
                        </a:solidFill>
                        <a:effectLst/>
                        <a:latin typeface="Arial" panose="020B0604020202020204" pitchFamily="34" charset="0"/>
                      </a:endParaRPr>
                    </a:p>
                  </a:txBody>
                  <a:tcPr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de-DE" sz="1600" b="1" i="0" u="none" strike="noStrike" dirty="0">
                          <a:solidFill>
                            <a:srgbClr val="000000"/>
                          </a:solidFill>
                          <a:effectLst/>
                          <a:latin typeface="Arial" panose="020B0604020202020204" pitchFamily="34" charset="0"/>
                        </a:rPr>
                        <a:t>1.100</a:t>
                      </a:r>
                    </a:p>
                  </a:txBody>
                  <a:tcPr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131767654"/>
                  </a:ext>
                </a:extLst>
              </a:tr>
              <a:tr h="445393">
                <a:tc>
                  <a:txBody>
                    <a:bodyPr/>
                    <a:lstStyle/>
                    <a:p>
                      <a:pPr algn="l" fontAlgn="b"/>
                      <a:r>
                        <a:rPr lang="de-DE" sz="1600" b="0" i="1" u="none" strike="noStrike" dirty="0">
                          <a:solidFill>
                            <a:srgbClr val="000000"/>
                          </a:solidFill>
                          <a:effectLst/>
                          <a:latin typeface="Arial" panose="020B0604020202020204" pitchFamily="34" charset="0"/>
                        </a:rPr>
                        <a:t>Hidden </a:t>
                      </a:r>
                      <a:r>
                        <a:rPr lang="de-DE" sz="1600" b="0" i="1" u="none" strike="noStrike" dirty="0" err="1">
                          <a:solidFill>
                            <a:srgbClr val="000000"/>
                          </a:solidFill>
                          <a:effectLst/>
                          <a:latin typeface="Arial" panose="020B0604020202020204" pitchFamily="34" charset="0"/>
                        </a:rPr>
                        <a:t>homeless</a:t>
                      </a:r>
                      <a:r>
                        <a:rPr lang="de-DE" sz="1600" b="0" i="1" u="none" strike="noStrike" dirty="0">
                          <a:solidFill>
                            <a:srgbClr val="000000"/>
                          </a:solidFill>
                          <a:effectLst/>
                          <a:latin typeface="Arial" panose="020B0604020202020204" pitchFamily="34" charset="0"/>
                        </a:rPr>
                        <a:t> </a:t>
                      </a:r>
                      <a:r>
                        <a:rPr lang="de-DE" sz="1600" b="0" i="1" u="none" strike="noStrike" dirty="0" err="1">
                          <a:solidFill>
                            <a:srgbClr val="000000"/>
                          </a:solidFill>
                          <a:effectLst/>
                          <a:latin typeface="Arial" panose="020B0604020202020204" pitchFamily="34" charset="0"/>
                        </a:rPr>
                        <a:t>people</a:t>
                      </a:r>
                      <a:r>
                        <a:rPr lang="de-DE" sz="1600" b="0" i="1" u="none" strike="noStrike" dirty="0">
                          <a:solidFill>
                            <a:srgbClr val="000000"/>
                          </a:solidFill>
                          <a:effectLst/>
                          <a:latin typeface="Arial" panose="020B0604020202020204" pitchFamily="34" charset="0"/>
                        </a:rPr>
                        <a:t> (</a:t>
                      </a:r>
                      <a:r>
                        <a:rPr lang="de-DE" sz="1600" b="0" i="1" u="none" strike="noStrike" dirty="0" err="1">
                          <a:solidFill>
                            <a:srgbClr val="000000"/>
                          </a:solidFill>
                          <a:effectLst/>
                          <a:latin typeface="Arial" panose="020B0604020202020204" pitchFamily="34" charset="0"/>
                        </a:rPr>
                        <a:t>temporarily</a:t>
                      </a:r>
                      <a:r>
                        <a:rPr lang="de-DE" sz="1600" b="0" i="1" u="none" strike="noStrike" dirty="0">
                          <a:solidFill>
                            <a:srgbClr val="000000"/>
                          </a:solidFill>
                          <a:effectLst/>
                          <a:latin typeface="Arial" panose="020B0604020202020204" pitchFamily="34" charset="0"/>
                        </a:rPr>
                        <a:t> </a:t>
                      </a:r>
                      <a:r>
                        <a:rPr lang="de-DE" sz="1600" b="0" i="1" u="none" strike="noStrike" dirty="0" err="1">
                          <a:solidFill>
                            <a:srgbClr val="000000"/>
                          </a:solidFill>
                          <a:effectLst/>
                          <a:latin typeface="Arial" panose="020B0604020202020204" pitchFamily="34" charset="0"/>
                        </a:rPr>
                        <a:t>with</a:t>
                      </a:r>
                      <a:r>
                        <a:rPr lang="de-DE" sz="1600" b="0" i="1" u="none" strike="noStrike" dirty="0">
                          <a:solidFill>
                            <a:srgbClr val="000000"/>
                          </a:solidFill>
                          <a:effectLst/>
                          <a:latin typeface="Arial" panose="020B0604020202020204" pitchFamily="34" charset="0"/>
                        </a:rPr>
                        <a:t> </a:t>
                      </a:r>
                      <a:r>
                        <a:rPr lang="de-DE" sz="1600" b="0" i="1" u="none" strike="noStrike" dirty="0" err="1">
                          <a:solidFill>
                            <a:srgbClr val="000000"/>
                          </a:solidFill>
                          <a:effectLst/>
                          <a:latin typeface="Arial" panose="020B0604020202020204" pitchFamily="34" charset="0"/>
                        </a:rPr>
                        <a:t>family</a:t>
                      </a:r>
                      <a:r>
                        <a:rPr lang="de-DE" sz="1600" b="0" i="1" u="none" strike="noStrike" dirty="0">
                          <a:solidFill>
                            <a:srgbClr val="000000"/>
                          </a:solidFill>
                          <a:effectLst/>
                          <a:latin typeface="Arial" panose="020B0604020202020204" pitchFamily="34" charset="0"/>
                        </a:rPr>
                        <a:t> and </a:t>
                      </a:r>
                      <a:r>
                        <a:rPr lang="de-DE" sz="1600" b="0" i="1" u="none" strike="noStrike" dirty="0" err="1">
                          <a:solidFill>
                            <a:srgbClr val="000000"/>
                          </a:solidFill>
                          <a:effectLst/>
                          <a:latin typeface="Arial" panose="020B0604020202020204" pitchFamily="34" charset="0"/>
                        </a:rPr>
                        <a:t>friends</a:t>
                      </a:r>
                      <a:r>
                        <a:rPr lang="de-DE" sz="1600" b="0" i="1" u="none" strike="noStrike" dirty="0">
                          <a:solidFill>
                            <a:srgbClr val="000000"/>
                          </a:solidFill>
                          <a:effectLst/>
                          <a:latin typeface="Arial" panose="020B0604020202020204" pitchFamily="34" charset="0"/>
                        </a:rPr>
                        <a:t>)</a:t>
                      </a: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de-DE" sz="1600" b="0" i="0" u="none" strike="noStrike" dirty="0">
                          <a:solidFill>
                            <a:srgbClr val="000000"/>
                          </a:solidFill>
                          <a:effectLst/>
                          <a:latin typeface="Arial" panose="020B0604020202020204" pitchFamily="34" charset="0"/>
                        </a:rPr>
                        <a:t>17 %</a:t>
                      </a:r>
                    </a:p>
                  </a:txBody>
                  <a:tcPr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de-DE" sz="1600" b="0" i="0" u="none" strike="noStrike" dirty="0">
                          <a:solidFill>
                            <a:srgbClr val="000000"/>
                          </a:solidFill>
                          <a:effectLst/>
                          <a:latin typeface="Arial" panose="020B0604020202020204" pitchFamily="34" charset="0"/>
                        </a:rPr>
                        <a:t>21 %</a:t>
                      </a:r>
                    </a:p>
                  </a:txBody>
                  <a:tcPr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de-DE" sz="1600" b="1" i="0" u="none" strike="noStrike" dirty="0">
                          <a:solidFill>
                            <a:srgbClr val="000000"/>
                          </a:solidFill>
                          <a:effectLst/>
                          <a:latin typeface="Arial" panose="020B0604020202020204" pitchFamily="34" charset="0"/>
                        </a:rPr>
                        <a:t>49.300</a:t>
                      </a:r>
                    </a:p>
                  </a:txBody>
                  <a:tcPr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517988732"/>
                  </a:ext>
                </a:extLst>
              </a:tr>
              <a:tr h="222696">
                <a:tc>
                  <a:txBody>
                    <a:bodyPr/>
                    <a:lstStyle/>
                    <a:p>
                      <a:pPr algn="l" fontAlgn="b"/>
                      <a:r>
                        <a:rPr lang="de-DE" sz="1600" b="0" i="1" u="none" strike="noStrike" dirty="0">
                          <a:solidFill>
                            <a:srgbClr val="000000"/>
                          </a:solidFill>
                          <a:effectLst/>
                          <a:latin typeface="Arial" panose="020B0604020202020204" pitchFamily="34" charset="0"/>
                        </a:rPr>
                        <a:t>Hidden </a:t>
                      </a:r>
                      <a:r>
                        <a:rPr lang="de-DE" sz="1600" b="0" i="1" u="none" strike="noStrike" dirty="0" err="1">
                          <a:solidFill>
                            <a:srgbClr val="000000"/>
                          </a:solidFill>
                          <a:effectLst/>
                          <a:latin typeface="Arial" panose="020B0604020202020204" pitchFamily="34" charset="0"/>
                        </a:rPr>
                        <a:t>homeless</a:t>
                      </a:r>
                      <a:r>
                        <a:rPr lang="de-DE" sz="1600" b="0" i="1" u="none" strike="noStrike" dirty="0">
                          <a:solidFill>
                            <a:srgbClr val="000000"/>
                          </a:solidFill>
                          <a:effectLst/>
                          <a:latin typeface="Arial" panose="020B0604020202020204" pitchFamily="34" charset="0"/>
                        </a:rPr>
                        <a:t> </a:t>
                      </a:r>
                      <a:r>
                        <a:rPr lang="de-DE" sz="1600" b="0" i="1" u="none" strike="noStrike" dirty="0" err="1">
                          <a:solidFill>
                            <a:srgbClr val="000000"/>
                          </a:solidFill>
                          <a:effectLst/>
                          <a:latin typeface="Arial" panose="020B0604020202020204" pitchFamily="34" charset="0"/>
                        </a:rPr>
                        <a:t>minors</a:t>
                      </a:r>
                      <a:endParaRPr lang="de-DE" sz="1600" b="0" i="1" u="none" strike="noStrike" dirty="0">
                        <a:solidFill>
                          <a:srgbClr val="000000"/>
                        </a:solidFill>
                        <a:effectLst/>
                        <a:latin typeface="Arial" panose="020B0604020202020204"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endParaRPr lang="de-DE" sz="1600" b="0" i="0" u="none" strike="noStrike" dirty="0">
                        <a:solidFill>
                          <a:srgbClr val="000000"/>
                        </a:solidFill>
                        <a:effectLst/>
                        <a:latin typeface="Arial" panose="020B0604020202020204" pitchFamily="34" charset="0"/>
                      </a:endParaRPr>
                    </a:p>
                  </a:txBody>
                  <a:tcPr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endParaRPr lang="de-DE" sz="1600" b="0" i="0" u="none" strike="noStrike" dirty="0">
                        <a:solidFill>
                          <a:srgbClr val="000000"/>
                        </a:solidFill>
                        <a:effectLst/>
                        <a:latin typeface="Arial" panose="020B0604020202020204" pitchFamily="34" charset="0"/>
                      </a:endParaRPr>
                    </a:p>
                  </a:txBody>
                  <a:tcPr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r>
                        <a:rPr lang="de-DE" sz="1600" b="1" i="0" u="none" strike="noStrike" dirty="0">
                          <a:solidFill>
                            <a:srgbClr val="000000"/>
                          </a:solidFill>
                          <a:effectLst/>
                          <a:latin typeface="Arial" panose="020B0604020202020204" pitchFamily="34" charset="0"/>
                        </a:rPr>
                        <a:t>5.500</a:t>
                      </a:r>
                    </a:p>
                  </a:txBody>
                  <a:tcPr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148173967"/>
                  </a:ext>
                </a:extLst>
              </a:tr>
              <a:tr h="222696">
                <a:tc>
                  <a:txBody>
                    <a:bodyPr/>
                    <a:lstStyle/>
                    <a:p>
                      <a:pPr algn="l" fontAlgn="b"/>
                      <a:r>
                        <a:rPr lang="de-DE" sz="1600" b="1" i="1" u="none" strike="noStrike" dirty="0">
                          <a:solidFill>
                            <a:srgbClr val="000000"/>
                          </a:solidFill>
                          <a:effectLst/>
                          <a:latin typeface="Arial" panose="020B0604020202020204" pitchFamily="34" charset="0"/>
                        </a:rPr>
                        <a:t>Total %</a:t>
                      </a: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600" b="0" i="0" u="none" strike="noStrike" dirty="0">
                          <a:solidFill>
                            <a:srgbClr val="000000"/>
                          </a:solidFill>
                          <a:effectLst/>
                          <a:latin typeface="Arial" panose="020B0604020202020204" pitchFamily="34" charset="0"/>
                        </a:rPr>
                        <a:t>100 %</a:t>
                      </a:r>
                    </a:p>
                  </a:txBody>
                  <a:tcPr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600" b="0" i="0" u="none" strike="noStrike" dirty="0">
                          <a:solidFill>
                            <a:srgbClr val="000000"/>
                          </a:solidFill>
                          <a:effectLst/>
                          <a:latin typeface="Arial" panose="020B0604020202020204" pitchFamily="34" charset="0"/>
                        </a:rPr>
                        <a:t>100 %</a:t>
                      </a:r>
                    </a:p>
                  </a:txBody>
                  <a:tcPr marT="0" marB="0" anchor="b">
                    <a:lnL>
                      <a:noFill/>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de-DE" sz="1600" b="0" i="0" u="none" strike="noStrike" dirty="0">
                        <a:solidFill>
                          <a:srgbClr val="000000"/>
                        </a:solidFill>
                        <a:effectLst/>
                        <a:latin typeface="Arial" panose="020B0604020202020204" pitchFamily="34" charset="0"/>
                      </a:endParaRPr>
                    </a:p>
                  </a:txBody>
                  <a:tcPr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12622397"/>
                  </a:ext>
                </a:extLst>
              </a:tr>
              <a:tr h="222696">
                <a:tc>
                  <a:txBody>
                    <a:bodyPr/>
                    <a:lstStyle/>
                    <a:p>
                      <a:pPr algn="l" fontAlgn="b"/>
                      <a:endParaRPr lang="de-DE" sz="1600" b="1" i="1" u="none" strike="noStrike" dirty="0">
                        <a:solidFill>
                          <a:srgbClr val="000000"/>
                        </a:solidFill>
                        <a:effectLst/>
                        <a:latin typeface="Arial" panose="020B0604020202020204"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de-DE" sz="1600" b="0" i="0" u="none" strike="noStrike" dirty="0">
                        <a:solidFill>
                          <a:srgbClr val="000000"/>
                        </a:solidFill>
                        <a:effectLst/>
                        <a:latin typeface="Arial" panose="020B0604020202020204" pitchFamily="34" charset="0"/>
                      </a:endParaRPr>
                    </a:p>
                  </a:txBody>
                  <a:tcPr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de-DE" sz="1600" b="0" i="0" u="none" strike="noStrike" dirty="0">
                        <a:solidFill>
                          <a:srgbClr val="000000"/>
                        </a:solidFill>
                        <a:effectLst/>
                        <a:latin typeface="Arial" panose="020B0604020202020204" pitchFamily="34" charset="0"/>
                      </a:endParaRPr>
                    </a:p>
                  </a:txBody>
                  <a:tcPr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600" b="0" i="0" u="none" strike="noStrike" dirty="0">
                          <a:solidFill>
                            <a:srgbClr val="000000"/>
                          </a:solidFill>
                          <a:effectLst/>
                          <a:latin typeface="Arial" panose="020B0604020202020204" pitchFamily="34" charset="0"/>
                        </a:rPr>
                        <a:t>- 8.800 </a:t>
                      </a:r>
                    </a:p>
                  </a:txBody>
                  <a:tcPr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51998914"/>
                  </a:ext>
                </a:extLst>
              </a:tr>
              <a:tr h="445393">
                <a:tc>
                  <a:txBody>
                    <a:bodyPr/>
                    <a:lstStyle/>
                    <a:p>
                      <a:pPr algn="l" fontAlgn="b"/>
                      <a:r>
                        <a:rPr lang="de-DE" sz="1600" b="1" i="1" u="none" strike="noStrike" dirty="0">
                          <a:solidFill>
                            <a:srgbClr val="000000"/>
                          </a:solidFill>
                          <a:effectLst/>
                          <a:latin typeface="Arial" panose="020B0604020202020204" pitchFamily="34" charset="0"/>
                        </a:rPr>
                        <a:t>Total  (Reference Date)</a:t>
                      </a: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de-DE" sz="1600" b="0" i="0" u="none" strike="noStrike" dirty="0">
                        <a:solidFill>
                          <a:srgbClr val="000000"/>
                        </a:solidFill>
                        <a:effectLst/>
                        <a:latin typeface="Arial" panose="020B0604020202020204" pitchFamily="34" charset="0"/>
                      </a:endParaRPr>
                    </a:p>
                  </a:txBody>
                  <a:tcPr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de-DE" sz="1600" b="0" i="0" u="none" strike="noStrike" dirty="0">
                        <a:solidFill>
                          <a:srgbClr val="000000"/>
                        </a:solidFill>
                        <a:effectLst/>
                        <a:latin typeface="Arial" panose="020B0604020202020204" pitchFamily="34" charset="0"/>
                      </a:endParaRPr>
                    </a:p>
                  </a:txBody>
                  <a:tcPr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600" b="0" i="0" u="none" strike="noStrike" dirty="0">
                          <a:solidFill>
                            <a:srgbClr val="000000"/>
                          </a:solidFill>
                          <a:effectLst/>
                          <a:latin typeface="Arial" panose="020B0604020202020204" pitchFamily="34" charset="0"/>
                        </a:rPr>
                        <a:t>262.600</a:t>
                      </a:r>
                    </a:p>
                  </a:txBody>
                  <a:tcPr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08605656"/>
                  </a:ext>
                </a:extLst>
              </a:tr>
            </a:tbl>
          </a:graphicData>
        </a:graphic>
      </p:graphicFrame>
      <p:cxnSp>
        <p:nvCxnSpPr>
          <p:cNvPr id="10" name="Verbinder: gekrümmt 9">
            <a:extLst>
              <a:ext uri="{FF2B5EF4-FFF2-40B4-BE49-F238E27FC236}">
                <a16:creationId xmlns:a16="http://schemas.microsoft.com/office/drawing/2014/main" id="{325FA034-2077-4BF1-830A-C0DA2DE41BA5}"/>
              </a:ext>
            </a:extLst>
          </p:cNvPr>
          <p:cNvCxnSpPr>
            <a:cxnSpLocks/>
          </p:cNvCxnSpPr>
          <p:nvPr/>
        </p:nvCxnSpPr>
        <p:spPr>
          <a:xfrm rot="10800000">
            <a:off x="8729269" y="3857192"/>
            <a:ext cx="533404" cy="123727"/>
          </a:xfrm>
          <a:prstGeom prst="curvedConnector3">
            <a:avLst>
              <a:gd name="adj1" fmla="val -24999"/>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D65A65E5-3EE1-4B82-8C15-DA609710B933}"/>
              </a:ext>
            </a:extLst>
          </p:cNvPr>
          <p:cNvSpPr txBox="1"/>
          <p:nvPr/>
        </p:nvSpPr>
        <p:spPr>
          <a:xfrm rot="690147">
            <a:off x="9355867" y="3887438"/>
            <a:ext cx="1518364" cy="307777"/>
          </a:xfrm>
          <a:prstGeom prst="rect">
            <a:avLst/>
          </a:prstGeom>
          <a:noFill/>
        </p:spPr>
        <p:txBody>
          <a:bodyPr wrap="none" rtlCol="0">
            <a:spAutoFit/>
          </a:bodyPr>
          <a:lstStyle/>
          <a:p>
            <a:r>
              <a:rPr lang="de-DE" sz="1400" dirty="0">
                <a:latin typeface="Arial" panose="020B0604020202020204" pitchFamily="34" charset="0"/>
                <a:cs typeface="Arial" panose="020B0604020202020204" pitchFamily="34" charset="0"/>
              </a:rPr>
              <a:t>Double </a:t>
            </a:r>
            <a:r>
              <a:rPr lang="de-DE" sz="1400" dirty="0" err="1">
                <a:latin typeface="Arial" panose="020B0604020202020204" pitchFamily="34" charset="0"/>
                <a:cs typeface="Arial" panose="020B0604020202020204" pitchFamily="34" charset="0"/>
              </a:rPr>
              <a:t>Counting</a:t>
            </a:r>
            <a:endParaRPr lang="de-DE" sz="1400" dirty="0">
              <a:latin typeface="Arial" panose="020B0604020202020204" pitchFamily="34" charset="0"/>
              <a:cs typeface="Arial" panose="020B0604020202020204" pitchFamily="34" charset="0"/>
            </a:endParaRPr>
          </a:p>
        </p:txBody>
      </p:sp>
      <p:sp>
        <p:nvSpPr>
          <p:cNvPr id="21" name="Geschweifte Klammer rechts 20">
            <a:extLst>
              <a:ext uri="{FF2B5EF4-FFF2-40B4-BE49-F238E27FC236}">
                <a16:creationId xmlns:a16="http://schemas.microsoft.com/office/drawing/2014/main" id="{53C52AC3-080C-47B6-A539-C1BDF4D3953F}"/>
              </a:ext>
            </a:extLst>
          </p:cNvPr>
          <p:cNvSpPr/>
          <p:nvPr/>
        </p:nvSpPr>
        <p:spPr>
          <a:xfrm>
            <a:off x="8737880" y="2416342"/>
            <a:ext cx="397162" cy="93258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2" name="Textfeld 21">
            <a:extLst>
              <a:ext uri="{FF2B5EF4-FFF2-40B4-BE49-F238E27FC236}">
                <a16:creationId xmlns:a16="http://schemas.microsoft.com/office/drawing/2014/main" id="{38790419-5CA0-4ACB-B475-E02BE0AD0933}"/>
              </a:ext>
            </a:extLst>
          </p:cNvPr>
          <p:cNvSpPr txBox="1"/>
          <p:nvPr/>
        </p:nvSpPr>
        <p:spPr>
          <a:xfrm>
            <a:off x="9168869" y="2450057"/>
            <a:ext cx="2909771" cy="738664"/>
          </a:xfrm>
          <a:prstGeom prst="rect">
            <a:avLst/>
          </a:prstGeom>
          <a:noFill/>
        </p:spPr>
        <p:txBody>
          <a:bodyPr wrap="none" rtlCol="0">
            <a:spAutoFit/>
          </a:bodyPr>
          <a:lstStyle/>
          <a:p>
            <a:r>
              <a:rPr lang="de-DE" sz="1400" dirty="0">
                <a:latin typeface="Arial" panose="020B0604020202020204" pitchFamily="34" charset="0"/>
                <a:cs typeface="Arial" panose="020B0604020202020204" pitchFamily="34" charset="0"/>
              </a:rPr>
              <a:t>93.300 People </a:t>
            </a:r>
            <a:r>
              <a:rPr lang="de-DE" sz="1400" dirty="0" err="1">
                <a:latin typeface="Arial" panose="020B0604020202020204" pitchFamily="34" charset="0"/>
                <a:cs typeface="Arial" panose="020B0604020202020204" pitchFamily="34" charset="0"/>
              </a:rPr>
              <a:t>without</a:t>
            </a:r>
            <a:r>
              <a:rPr lang="de-DE" sz="1400" dirty="0">
                <a:latin typeface="Arial" panose="020B0604020202020204" pitchFamily="34" charset="0"/>
                <a:cs typeface="Arial" panose="020B0604020202020204" pitchFamily="34" charset="0"/>
              </a:rPr>
              <a:t> </a:t>
            </a:r>
            <a:br>
              <a:rPr lang="de-DE" sz="1400" dirty="0">
                <a:latin typeface="Arial" panose="020B0604020202020204" pitchFamily="34" charset="0"/>
                <a:cs typeface="Arial" panose="020B0604020202020204" pitchFamily="34" charset="0"/>
              </a:rPr>
            </a:br>
            <a:r>
              <a:rPr lang="de-DE" sz="1400" dirty="0" err="1">
                <a:latin typeface="Arial" panose="020B0604020202020204" pitchFamily="34" charset="0"/>
                <a:cs typeface="Arial" panose="020B0604020202020204" pitchFamily="34" charset="0"/>
              </a:rPr>
              <a:t>accomodation</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or</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hidden</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homeless</a:t>
            </a:r>
            <a:br>
              <a:rPr lang="de-DE" sz="1400" dirty="0">
                <a:latin typeface="Arial" panose="020B0604020202020204" pitchFamily="34" charset="0"/>
                <a:cs typeface="Arial" panose="020B0604020202020204" pitchFamily="34" charset="0"/>
              </a:rPr>
            </a:br>
            <a:r>
              <a:rPr lang="de-DE" sz="1400" dirty="0" err="1">
                <a:latin typeface="Arial" panose="020B0604020202020204" pitchFamily="34" charset="0"/>
                <a:cs typeface="Arial" panose="020B0604020202020204" pitchFamily="34" charset="0"/>
              </a:rPr>
              <a:t>people</a:t>
            </a:r>
            <a:r>
              <a:rPr lang="de-DE" sz="1400" dirty="0">
                <a:latin typeface="Arial" panose="020B0604020202020204" pitchFamily="34" charset="0"/>
                <a:cs typeface="Arial" panose="020B0604020202020204" pitchFamily="34" charset="0"/>
              </a:rPr>
              <a:t>  </a:t>
            </a:r>
          </a:p>
        </p:txBody>
      </p:sp>
      <p:sp>
        <p:nvSpPr>
          <p:cNvPr id="33" name="Inhaltsplatzhalter 1">
            <a:extLst>
              <a:ext uri="{FF2B5EF4-FFF2-40B4-BE49-F238E27FC236}">
                <a16:creationId xmlns:a16="http://schemas.microsoft.com/office/drawing/2014/main" id="{CAD79AE8-32C3-4EFD-98FD-AC01EBE4F3C6}"/>
              </a:ext>
            </a:extLst>
          </p:cNvPr>
          <p:cNvSpPr txBox="1">
            <a:spLocks/>
          </p:cNvSpPr>
          <p:nvPr/>
        </p:nvSpPr>
        <p:spPr>
          <a:xfrm>
            <a:off x="609600" y="4579197"/>
            <a:ext cx="9940506" cy="15469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dirty="0"/>
              <a:t>Nearly twice as many people are in emergency accommodation as unsheltered homeless or hidden homeless</a:t>
            </a:r>
          </a:p>
          <a:p>
            <a:r>
              <a:rPr lang="en-US" sz="1600" dirty="0"/>
              <a:t>Males make up the majority in all three groups: </a:t>
            </a:r>
            <a:r>
              <a:rPr lang="de-DE" sz="1600" dirty="0"/>
              <a:t> </a:t>
            </a:r>
            <a:br>
              <a:rPr lang="de-DE" sz="1600" dirty="0"/>
            </a:br>
            <a:r>
              <a:rPr lang="de-DE" sz="1600" dirty="0" err="1"/>
              <a:t>Accomodated</a:t>
            </a:r>
            <a:r>
              <a:rPr lang="de-DE" sz="1600" dirty="0"/>
              <a:t> 		62 % M 	37 % F	1 % </a:t>
            </a:r>
            <a:r>
              <a:rPr lang="de-DE" sz="1600" dirty="0" err="1"/>
              <a:t>Unknown</a:t>
            </a:r>
            <a:br>
              <a:rPr lang="de-DE" sz="1600" dirty="0"/>
            </a:br>
            <a:r>
              <a:rPr lang="de-DE" sz="1600" dirty="0"/>
              <a:t>Not </a:t>
            </a:r>
            <a:r>
              <a:rPr lang="de-DE" sz="1600" dirty="0" err="1"/>
              <a:t>accomodated</a:t>
            </a:r>
            <a:r>
              <a:rPr lang="de-DE" sz="1600" dirty="0"/>
              <a:t>		79 % M 	19 % F 	1 % Non-</a:t>
            </a:r>
            <a:r>
              <a:rPr lang="de-DE" sz="1600" dirty="0" err="1"/>
              <a:t>binary</a:t>
            </a:r>
            <a:br>
              <a:rPr lang="de-DE" sz="1600" dirty="0"/>
            </a:br>
            <a:r>
              <a:rPr lang="de-DE" sz="1600" dirty="0"/>
              <a:t>Hidden </a:t>
            </a:r>
            <a:r>
              <a:rPr lang="de-DE" sz="1600" dirty="0" err="1"/>
              <a:t>homeless</a:t>
            </a:r>
            <a:r>
              <a:rPr lang="de-DE" sz="1600" dirty="0"/>
              <a:t>	 	60 % M 	40 % F	</a:t>
            </a:r>
          </a:p>
          <a:p>
            <a:r>
              <a:rPr lang="en-US" sz="1600" dirty="0"/>
              <a:t>In the group of </a:t>
            </a:r>
            <a:r>
              <a:rPr lang="en-US" sz="1600" dirty="0" err="1"/>
              <a:t>accomodated</a:t>
            </a:r>
            <a:r>
              <a:rPr lang="en-US" sz="1600" dirty="0"/>
              <a:t> homeless people, 26% are younger than 18 years old</a:t>
            </a:r>
            <a:endParaRPr lang="de-DE" sz="1600" dirty="0"/>
          </a:p>
        </p:txBody>
      </p:sp>
    </p:spTree>
    <p:extLst>
      <p:ext uri="{BB962C8B-B14F-4D97-AF65-F5344CB8AC3E}">
        <p14:creationId xmlns:p14="http://schemas.microsoft.com/office/powerpoint/2010/main" val="3673027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3998ECB2-3B94-4102-AD26-8375AE399F0A}"/>
              </a:ext>
            </a:extLst>
          </p:cNvPr>
          <p:cNvSpPr txBox="1">
            <a:spLocks/>
          </p:cNvSpPr>
          <p:nvPr/>
        </p:nvSpPr>
        <p:spPr>
          <a:xfrm>
            <a:off x="528352" y="502548"/>
            <a:ext cx="10438957" cy="56207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chemeClr val="tx2">
                    <a:lumMod val="75000"/>
                  </a:schemeClr>
                </a:solidFill>
                <a:cs typeface="Arial" panose="020B0604020202020204" pitchFamily="34" charset="0"/>
              </a:rPr>
              <a:t>Homelessness report "Extent and structure of homelessness" by the Federal Ministry of </a:t>
            </a:r>
            <a:r>
              <a:rPr lang="en-US" sz="2000" b="1" dirty="0" err="1">
                <a:solidFill>
                  <a:schemeClr val="tx2">
                    <a:lumMod val="75000"/>
                  </a:schemeClr>
                </a:solidFill>
                <a:cs typeface="Arial" panose="020B0604020202020204" pitchFamily="34" charset="0"/>
              </a:rPr>
              <a:t>Labour</a:t>
            </a:r>
            <a:r>
              <a:rPr lang="en-US" sz="2000" b="1" dirty="0">
                <a:solidFill>
                  <a:schemeClr val="tx2">
                    <a:lumMod val="75000"/>
                  </a:schemeClr>
                </a:solidFill>
                <a:cs typeface="Arial" panose="020B0604020202020204" pitchFamily="34" charset="0"/>
              </a:rPr>
              <a:t> and Social Affairs, BMAS 2022</a:t>
            </a:r>
            <a:endParaRPr lang="de-DE" sz="2000" b="1" dirty="0">
              <a:solidFill>
                <a:schemeClr val="tx2">
                  <a:lumMod val="75000"/>
                </a:schemeClr>
              </a:solidFill>
              <a:cs typeface="Arial" panose="020B0604020202020204" pitchFamily="34" charset="0"/>
            </a:endParaRPr>
          </a:p>
        </p:txBody>
      </p:sp>
      <p:graphicFrame>
        <p:nvGraphicFramePr>
          <p:cNvPr id="3" name="Tabelle 2">
            <a:extLst>
              <a:ext uri="{FF2B5EF4-FFF2-40B4-BE49-F238E27FC236}">
                <a16:creationId xmlns:a16="http://schemas.microsoft.com/office/drawing/2014/main" id="{BA3C2140-943C-4C78-BD36-E1776BA86D3C}"/>
              </a:ext>
            </a:extLst>
          </p:cNvPr>
          <p:cNvGraphicFramePr>
            <a:graphicFrameLocks noGrp="1"/>
          </p:cNvGraphicFramePr>
          <p:nvPr>
            <p:extLst>
              <p:ext uri="{D42A27DB-BD31-4B8C-83A1-F6EECF244321}">
                <p14:modId xmlns:p14="http://schemas.microsoft.com/office/powerpoint/2010/main" val="3904196705"/>
              </p:ext>
            </p:extLst>
          </p:nvPr>
        </p:nvGraphicFramePr>
        <p:xfrm>
          <a:off x="232913" y="1412544"/>
          <a:ext cx="9637815" cy="4942908"/>
        </p:xfrm>
        <a:graphic>
          <a:graphicData uri="http://schemas.openxmlformats.org/drawingml/2006/table">
            <a:tbl>
              <a:tblPr/>
              <a:tblGrid>
                <a:gridCol w="4940956">
                  <a:extLst>
                    <a:ext uri="{9D8B030D-6E8A-4147-A177-3AD203B41FA5}">
                      <a16:colId xmlns:a16="http://schemas.microsoft.com/office/drawing/2014/main" val="2335932715"/>
                    </a:ext>
                  </a:extLst>
                </a:gridCol>
                <a:gridCol w="1201234">
                  <a:extLst>
                    <a:ext uri="{9D8B030D-6E8A-4147-A177-3AD203B41FA5}">
                      <a16:colId xmlns:a16="http://schemas.microsoft.com/office/drawing/2014/main" val="2767631786"/>
                    </a:ext>
                  </a:extLst>
                </a:gridCol>
                <a:gridCol w="1051545">
                  <a:extLst>
                    <a:ext uri="{9D8B030D-6E8A-4147-A177-3AD203B41FA5}">
                      <a16:colId xmlns:a16="http://schemas.microsoft.com/office/drawing/2014/main" val="3413673520"/>
                    </a:ext>
                  </a:extLst>
                </a:gridCol>
                <a:gridCol w="2444080">
                  <a:extLst>
                    <a:ext uri="{9D8B030D-6E8A-4147-A177-3AD203B41FA5}">
                      <a16:colId xmlns:a16="http://schemas.microsoft.com/office/drawing/2014/main" val="245405245"/>
                    </a:ext>
                  </a:extLst>
                </a:gridCol>
              </a:tblGrid>
              <a:tr h="376171">
                <a:tc>
                  <a:txBody>
                    <a:bodyPr/>
                    <a:lstStyle/>
                    <a:p>
                      <a:pPr algn="ctr" fontAlgn="b">
                        <a:lnSpc>
                          <a:spcPct val="107000"/>
                        </a:lnSpc>
                        <a:spcAft>
                          <a:spcPts val="0"/>
                        </a:spcAft>
                      </a:pPr>
                      <a:r>
                        <a:rPr lang="de-DE" sz="1400" b="1" i="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Types of homeless people*</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3386" marR="53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lnSpc>
                          <a:spcPct val="107000"/>
                        </a:lnSpc>
                        <a:spcAft>
                          <a:spcPts val="0"/>
                        </a:spcAft>
                      </a:pPr>
                      <a:r>
                        <a:rPr lang="de-DE" sz="1400" i="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German Citizenship</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3386" marR="53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lnSpc>
                          <a:spcPct val="107000"/>
                        </a:lnSpc>
                        <a:spcAft>
                          <a:spcPts val="0"/>
                        </a:spcAft>
                      </a:pPr>
                      <a:r>
                        <a:rPr lang="de-DE" sz="1400" i="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Foreign Nationals</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3386" marR="53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
                        <a:lnSpc>
                          <a:spcPct val="107000"/>
                        </a:lnSpc>
                        <a:spcAft>
                          <a:spcPts val="0"/>
                        </a:spcAft>
                      </a:pPr>
                      <a:r>
                        <a:rPr lang="de-DE" sz="1400" i="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Countries of Origin  </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3386" marR="53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8624641"/>
                  </a:ext>
                </a:extLst>
              </a:tr>
              <a:tr h="1366326">
                <a:tc>
                  <a:txBody>
                    <a:bodyPr/>
                    <a:lstStyle/>
                    <a:p>
                      <a:pPr fontAlgn="b">
                        <a:lnSpc>
                          <a:spcPct val="107000"/>
                        </a:lnSpc>
                        <a:spcAft>
                          <a:spcPts val="0"/>
                        </a:spcAft>
                      </a:pPr>
                      <a:r>
                        <a:rPr lang="de-DE" sz="1400" i="1" kern="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homeless</a:t>
                      </a:r>
                      <a:r>
                        <a:rPr lang="de-DE" sz="140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de-DE" sz="1400" i="1" kern="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persons</a:t>
                      </a:r>
                      <a:r>
                        <a:rPr lang="de-DE" sz="140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in (</a:t>
                      </a:r>
                      <a:r>
                        <a:rPr lang="de-DE" sz="1400" i="1" kern="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emergency</a:t>
                      </a:r>
                      <a:r>
                        <a:rPr lang="de-DE" sz="140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de-DE" sz="1400" i="1" kern="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accommodation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fontAlgn="b">
                        <a:lnSpc>
                          <a:spcPct val="107000"/>
                        </a:lnSpc>
                        <a:spcAft>
                          <a:spcPts val="0"/>
                        </a:spcAft>
                      </a:pPr>
                      <a:r>
                        <a:rPr lang="de-DE"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fontAlgn="b">
                        <a:lnSpc>
                          <a:spcPct val="107000"/>
                        </a:lnSpc>
                        <a:spcAft>
                          <a:spcPts val="0"/>
                        </a:spcAft>
                      </a:pPr>
                      <a:r>
                        <a:rPr lang="de-DE" sz="1400" dirty="0">
                          <a:effectLst/>
                          <a:latin typeface="Arial" panose="020B0604020202020204" pitchFamily="34" charset="0"/>
                          <a:ea typeface="Times New Roman" panose="02020603050405020304" pitchFamily="18" charset="0"/>
                          <a:cs typeface="Times New Roman" panose="02020603050405020304" pitchFamily="18" charset="0"/>
                        </a:rPr>
                        <a:t>41% </a:t>
                      </a:r>
                      <a:r>
                        <a:rPr lang="de-DE" sz="1400" dirty="0" err="1">
                          <a:effectLst/>
                          <a:latin typeface="Arial" panose="020B0604020202020204" pitchFamily="34" charset="0"/>
                          <a:ea typeface="Times New Roman" panose="02020603050405020304" pitchFamily="18" charset="0"/>
                          <a:cs typeface="Times New Roman" panose="02020603050405020304" pitchFamily="18" charset="0"/>
                        </a:rPr>
                        <a:t>single</a:t>
                      </a:r>
                      <a:r>
                        <a:rPr lang="de-DE" sz="140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400" dirty="0" err="1">
                          <a:effectLst/>
                          <a:latin typeface="Arial" panose="020B0604020202020204" pitchFamily="34" charset="0"/>
                          <a:ea typeface="Times New Roman" panose="02020603050405020304" pitchFamily="18" charset="0"/>
                          <a:cs typeface="Times New Roman" panose="02020603050405020304" pitchFamily="18" charset="0"/>
                        </a:rPr>
                        <a:t>households</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fontAlgn="b">
                        <a:lnSpc>
                          <a:spcPct val="107000"/>
                        </a:lnSpc>
                        <a:spcAft>
                          <a:spcPts val="0"/>
                        </a:spcAft>
                      </a:pPr>
                      <a:r>
                        <a:rPr lang="de-DE" sz="1400" dirty="0">
                          <a:effectLst/>
                          <a:latin typeface="Arial" panose="020B0604020202020204" pitchFamily="34" charset="0"/>
                          <a:ea typeface="Times New Roman" panose="02020603050405020304" pitchFamily="18" charset="0"/>
                          <a:cs typeface="Times New Roman" panose="02020603050405020304" pitchFamily="18" charset="0"/>
                        </a:rPr>
                        <a:t>46% </a:t>
                      </a:r>
                      <a:r>
                        <a:rPr lang="de-DE" sz="1400" dirty="0" err="1">
                          <a:effectLst/>
                          <a:latin typeface="Arial" panose="020B0604020202020204" pitchFamily="34" charset="0"/>
                          <a:ea typeface="Times New Roman" panose="02020603050405020304" pitchFamily="18" charset="0"/>
                          <a:cs typeface="Times New Roman" panose="02020603050405020304" pitchFamily="18" charset="0"/>
                        </a:rPr>
                        <a:t>household</a:t>
                      </a:r>
                      <a:r>
                        <a:rPr lang="de-DE" sz="140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400" dirty="0" err="1">
                          <a:effectLst/>
                          <a:latin typeface="Arial" panose="020B0604020202020204" pitchFamily="34" charset="0"/>
                          <a:ea typeface="Times New Roman" panose="02020603050405020304" pitchFamily="18" charset="0"/>
                          <a:cs typeface="Times New Roman" panose="02020603050405020304" pitchFamily="18" charset="0"/>
                        </a:rPr>
                        <a:t>with</a:t>
                      </a:r>
                      <a:r>
                        <a:rPr lang="de-DE" sz="140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400" dirty="0" err="1">
                          <a:effectLst/>
                          <a:latin typeface="Arial" panose="020B0604020202020204" pitchFamily="34" charset="0"/>
                          <a:ea typeface="Times New Roman" panose="02020603050405020304" pitchFamily="18" charset="0"/>
                          <a:cs typeface="Times New Roman" panose="02020603050405020304" pitchFamily="18" charset="0"/>
                        </a:rPr>
                        <a:t>children</a:t>
                      </a:r>
                      <a:r>
                        <a:rPr lang="de-DE" sz="140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400" dirty="0" err="1">
                          <a:effectLst/>
                          <a:latin typeface="Arial" panose="020B0604020202020204" pitchFamily="34" charset="0"/>
                          <a:ea typeface="Times New Roman" panose="02020603050405020304" pitchFamily="18" charset="0"/>
                          <a:cs typeface="Times New Roman" panose="02020603050405020304" pitchFamily="18" charset="0"/>
                        </a:rPr>
                        <a:t>single</a:t>
                      </a:r>
                      <a:r>
                        <a:rPr lang="de-DE" sz="140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400" dirty="0" err="1">
                          <a:effectLst/>
                          <a:latin typeface="Arial" panose="020B0604020202020204" pitchFamily="34" charset="0"/>
                          <a:ea typeface="Times New Roman" panose="02020603050405020304" pitchFamily="18" charset="0"/>
                          <a:cs typeface="Times New Roman" panose="02020603050405020304" pitchFamily="18" charset="0"/>
                        </a:rPr>
                        <a:t>parent</a:t>
                      </a:r>
                      <a:r>
                        <a:rPr lang="de-DE" sz="140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400" dirty="0" err="1">
                          <a:effectLst/>
                          <a:latin typeface="Arial" panose="020B0604020202020204" pitchFamily="34" charset="0"/>
                          <a:ea typeface="Times New Roman" panose="02020603050405020304" pitchFamily="18" charset="0"/>
                          <a:cs typeface="Times New Roman" panose="02020603050405020304" pitchFamily="18" charset="0"/>
                        </a:rPr>
                        <a:t>couple</a:t>
                      </a:r>
                      <a:r>
                        <a:rPr lang="de-DE" sz="140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400" dirty="0" err="1">
                          <a:effectLst/>
                          <a:latin typeface="Arial" panose="020B0604020202020204" pitchFamily="34" charset="0"/>
                          <a:ea typeface="Times New Roman" panose="02020603050405020304" pitchFamily="18" charset="0"/>
                          <a:cs typeface="Times New Roman" panose="02020603050405020304" pitchFamily="18" charset="0"/>
                        </a:rPr>
                        <a:t>household</a:t>
                      </a:r>
                      <a:r>
                        <a:rPr lang="de-DE" sz="140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400" dirty="0" err="1">
                          <a:effectLst/>
                          <a:latin typeface="Arial" panose="020B0604020202020204" pitchFamily="34" charset="0"/>
                          <a:ea typeface="Times New Roman" panose="02020603050405020304" pitchFamily="18" charset="0"/>
                          <a:cs typeface="Times New Roman" panose="02020603050405020304" pitchFamily="18" charset="0"/>
                        </a:rPr>
                        <a:t>with</a:t>
                      </a:r>
                      <a:r>
                        <a:rPr lang="de-DE" sz="140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400" dirty="0" err="1">
                          <a:effectLst/>
                          <a:latin typeface="Arial" panose="020B0604020202020204" pitchFamily="34" charset="0"/>
                          <a:ea typeface="Times New Roman" panose="02020603050405020304" pitchFamily="18" charset="0"/>
                          <a:cs typeface="Times New Roman" panose="02020603050405020304" pitchFamily="18" charset="0"/>
                        </a:rPr>
                        <a:t>children</a:t>
                      </a:r>
                      <a:r>
                        <a:rPr lang="de-DE" sz="1400" dirty="0">
                          <a:effectLst/>
                          <a:latin typeface="Arial" panose="020B0604020202020204" pitchFamily="34" charset="0"/>
                          <a:ea typeface="Times New Roman" panose="02020603050405020304" pitchFamily="18" charset="0"/>
                          <a:cs typeface="Times New Roman" panose="02020603050405020304" pitchFamily="18" charset="0"/>
                        </a:rPr>
                        <a:t>)</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386" marR="53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
                        <a:lnSpc>
                          <a:spcPct val="107000"/>
                        </a:lnSpc>
                        <a:spcAft>
                          <a:spcPts val="0"/>
                        </a:spcAft>
                      </a:pPr>
                      <a:r>
                        <a:rPr lang="de-DE" sz="14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31 %</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3386" marR="53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
                        <a:lnSpc>
                          <a:spcPct val="107000"/>
                        </a:lnSpc>
                        <a:spcAft>
                          <a:spcPts val="0"/>
                        </a:spcAft>
                      </a:pPr>
                      <a:r>
                        <a:rPr lang="de-DE" sz="14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69 %</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3386" marR="53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
                        <a:lnSpc>
                          <a:spcPct val="107000"/>
                        </a:lnSpc>
                        <a:spcAft>
                          <a:spcPts val="0"/>
                        </a:spcAft>
                      </a:pPr>
                      <a:r>
                        <a:rPr lang="de-DE" sz="1400" dirty="0">
                          <a:effectLst/>
                          <a:latin typeface="Arial" panose="020B0604020202020204" pitchFamily="34" charset="0"/>
                          <a:ea typeface="Times New Roman" panose="02020603050405020304" pitchFamily="18" charset="0"/>
                          <a:cs typeface="Times New Roman" panose="02020603050405020304" pitchFamily="18" charset="0"/>
                        </a:rPr>
                        <a:t>Europe	17% </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fontAlgn="b">
                        <a:lnSpc>
                          <a:spcPct val="107000"/>
                        </a:lnSpc>
                        <a:spcAft>
                          <a:spcPts val="0"/>
                        </a:spcAft>
                      </a:pPr>
                      <a:r>
                        <a:rPr lang="de-DE" sz="1400" dirty="0">
                          <a:effectLst/>
                          <a:latin typeface="Arial" panose="020B0604020202020204" pitchFamily="34" charset="0"/>
                          <a:ea typeface="Times New Roman" panose="02020603050405020304" pitchFamily="18" charset="0"/>
                          <a:cs typeface="Times New Roman" panose="02020603050405020304" pitchFamily="18" charset="0"/>
                        </a:rPr>
                        <a:t>Asia 	36 % </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lvl="1" fontAlgn="b">
                        <a:lnSpc>
                          <a:spcPct val="107000"/>
                        </a:lnSpc>
                        <a:spcAft>
                          <a:spcPts val="0"/>
                        </a:spcAft>
                      </a:pPr>
                      <a:r>
                        <a:rPr lang="de-DE" sz="1400" dirty="0" err="1">
                          <a:effectLst/>
                          <a:latin typeface="Arial" panose="020B0604020202020204" pitchFamily="34" charset="0"/>
                          <a:ea typeface="Times New Roman" panose="02020603050405020304" pitchFamily="18" charset="0"/>
                          <a:cs typeface="Times New Roman" panose="02020603050405020304" pitchFamily="18" charset="0"/>
                        </a:rPr>
                        <a:t>of</a:t>
                      </a:r>
                      <a:r>
                        <a:rPr lang="de-DE" sz="140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400" dirty="0" err="1">
                          <a:effectLst/>
                          <a:latin typeface="Arial" panose="020B0604020202020204" pitchFamily="34" charset="0"/>
                          <a:ea typeface="Times New Roman" panose="02020603050405020304" pitchFamily="18" charset="0"/>
                          <a:cs typeface="Times New Roman" panose="02020603050405020304" pitchFamily="18" charset="0"/>
                        </a:rPr>
                        <a:t>these</a:t>
                      </a:r>
                      <a:r>
                        <a:rPr lang="de-DE" sz="140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400" dirty="0" err="1">
                          <a:effectLst/>
                          <a:latin typeface="Arial" panose="020B0604020202020204" pitchFamily="34" charset="0"/>
                          <a:ea typeface="Times New Roman" panose="02020603050405020304" pitchFamily="18" charset="0"/>
                          <a:cs typeface="Times New Roman" panose="02020603050405020304" pitchFamily="18" charset="0"/>
                        </a:rPr>
                        <a:t>are</a:t>
                      </a:r>
                      <a:r>
                        <a:rPr lang="de-DE" sz="140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400" dirty="0" err="1">
                          <a:effectLst/>
                          <a:latin typeface="Arial" panose="020B0604020202020204" pitchFamily="34" charset="0"/>
                          <a:ea typeface="Times New Roman" panose="02020603050405020304" pitchFamily="18" charset="0"/>
                          <a:cs typeface="Times New Roman" panose="02020603050405020304" pitchFamily="18" charset="0"/>
                        </a:rPr>
                        <a:t>from</a:t>
                      </a:r>
                      <a:br>
                        <a:rPr lang="de-DE" sz="1400" dirty="0">
                          <a:effectLst/>
                          <a:latin typeface="Arial" panose="020B0604020202020204" pitchFamily="34" charset="0"/>
                          <a:ea typeface="Times New Roman" panose="02020603050405020304" pitchFamily="18" charset="0"/>
                          <a:cs typeface="Times New Roman" panose="02020603050405020304" pitchFamily="18" charset="0"/>
                        </a:rPr>
                      </a:br>
                      <a:r>
                        <a:rPr lang="de-DE" sz="1400" dirty="0" err="1">
                          <a:effectLst/>
                          <a:latin typeface="Arial" panose="020B0604020202020204" pitchFamily="34" charset="0"/>
                          <a:ea typeface="Times New Roman" panose="02020603050405020304" pitchFamily="18" charset="0"/>
                          <a:cs typeface="Times New Roman" panose="02020603050405020304" pitchFamily="18" charset="0"/>
                        </a:rPr>
                        <a:t>Syria</a:t>
                      </a:r>
                      <a:r>
                        <a:rPr lang="de-DE" sz="1400" dirty="0">
                          <a:effectLst/>
                          <a:latin typeface="Arial" panose="020B0604020202020204" pitchFamily="34" charset="0"/>
                          <a:ea typeface="Times New Roman" panose="02020603050405020304" pitchFamily="18" charset="0"/>
                          <a:cs typeface="Times New Roman" panose="02020603050405020304" pitchFamily="18" charset="0"/>
                        </a:rPr>
                        <a:t> 	16% </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lvl="1" fontAlgn="b">
                        <a:lnSpc>
                          <a:spcPct val="107000"/>
                        </a:lnSpc>
                        <a:spcAft>
                          <a:spcPts val="0"/>
                        </a:spcAft>
                      </a:pPr>
                      <a:r>
                        <a:rPr lang="de-DE" sz="1400" dirty="0" err="1">
                          <a:effectLst/>
                          <a:latin typeface="Arial" panose="020B0604020202020204" pitchFamily="34" charset="0"/>
                          <a:ea typeface="Times New Roman" panose="02020603050405020304" pitchFamily="18" charset="0"/>
                          <a:cs typeface="Times New Roman" panose="02020603050405020304" pitchFamily="18" charset="0"/>
                        </a:rPr>
                        <a:t>Afganistan</a:t>
                      </a:r>
                      <a:r>
                        <a:rPr lang="de-DE" sz="1400" dirty="0">
                          <a:effectLst/>
                          <a:latin typeface="Arial" panose="020B0604020202020204" pitchFamily="34" charset="0"/>
                          <a:ea typeface="Times New Roman" panose="02020603050405020304" pitchFamily="18" charset="0"/>
                          <a:cs typeface="Times New Roman" panose="02020603050405020304" pitchFamily="18" charset="0"/>
                        </a:rPr>
                        <a:t>  11%</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lvl="1" fontAlgn="b">
                        <a:lnSpc>
                          <a:spcPct val="107000"/>
                        </a:lnSpc>
                        <a:spcAft>
                          <a:spcPts val="0"/>
                        </a:spcAft>
                      </a:pPr>
                      <a:r>
                        <a:rPr lang="de-DE" sz="1400" dirty="0">
                          <a:effectLst/>
                          <a:latin typeface="Arial" panose="020B0604020202020204" pitchFamily="34" charset="0"/>
                          <a:ea typeface="Times New Roman" panose="02020603050405020304" pitchFamily="18" charset="0"/>
                          <a:cs typeface="Times New Roman" panose="02020603050405020304" pitchFamily="18" charset="0"/>
                        </a:rPr>
                        <a:t>Iraq 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fontAlgn="b">
                        <a:lnSpc>
                          <a:spcPct val="107000"/>
                        </a:lnSpc>
                        <a:spcAft>
                          <a:spcPts val="0"/>
                        </a:spcAft>
                      </a:pPr>
                      <a:r>
                        <a:rPr lang="de-DE" sz="1400" dirty="0" err="1">
                          <a:effectLst/>
                          <a:latin typeface="Arial" panose="020B0604020202020204" pitchFamily="34" charset="0"/>
                          <a:ea typeface="Times New Roman" panose="02020603050405020304" pitchFamily="18" charset="0"/>
                          <a:cs typeface="Times New Roman" panose="02020603050405020304" pitchFamily="18" charset="0"/>
                        </a:rPr>
                        <a:t>Africa</a:t>
                      </a:r>
                      <a:r>
                        <a:rPr lang="de-DE" sz="1400" dirty="0">
                          <a:effectLst/>
                          <a:latin typeface="Arial" panose="020B0604020202020204" pitchFamily="34" charset="0"/>
                          <a:ea typeface="Times New Roman" panose="02020603050405020304" pitchFamily="18" charset="0"/>
                          <a:cs typeface="Times New Roman" panose="02020603050405020304" pitchFamily="18" charset="0"/>
                        </a:rPr>
                        <a:t>	12%</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386" marR="53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1180937"/>
                  </a:ext>
                </a:extLst>
              </a:tr>
              <a:tr h="1391733">
                <a:tc>
                  <a:txBody>
                    <a:bodyPr/>
                    <a:lstStyle/>
                    <a:p>
                      <a:pPr fontAlgn="b">
                        <a:lnSpc>
                          <a:spcPct val="107000"/>
                        </a:lnSpc>
                        <a:spcAft>
                          <a:spcPts val="0"/>
                        </a:spcAft>
                      </a:pPr>
                      <a:r>
                        <a:rPr lang="de-DE" sz="1400" i="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Homeless people without accommodation (living rough)</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p>
                      <a:pPr fontAlgn="b">
                        <a:lnSpc>
                          <a:spcPct val="107000"/>
                        </a:lnSpc>
                        <a:spcAft>
                          <a:spcPts val="0"/>
                        </a:spcAft>
                      </a:pPr>
                      <a:r>
                        <a:rPr lang="de-DE" sz="1400">
                          <a:effectLst/>
                          <a:latin typeface="Arial" panose="020B0604020202020204" pitchFamily="34" charset="0"/>
                          <a:ea typeface="Times New Roman" panose="02020603050405020304" pitchFamily="18" charset="0"/>
                          <a:cs typeface="Times New Roman" panose="02020603050405020304" pitchFamily="18" charset="0"/>
                        </a:rPr>
                        <a:t> </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p>
                      <a:pPr fontAlgn="b">
                        <a:lnSpc>
                          <a:spcPct val="107000"/>
                        </a:lnSpc>
                        <a:spcAft>
                          <a:spcPts val="0"/>
                        </a:spcAft>
                      </a:pPr>
                      <a:r>
                        <a:rPr lang="de-DE" sz="1400">
                          <a:effectLst/>
                          <a:latin typeface="Arial" panose="020B0604020202020204" pitchFamily="34" charset="0"/>
                          <a:ea typeface="Times New Roman" panose="02020603050405020304" pitchFamily="18" charset="0"/>
                          <a:cs typeface="Times New Roman" panose="02020603050405020304" pitchFamily="18" charset="0"/>
                        </a:rPr>
                        <a:t>79% single households</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3386" marR="53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
                        <a:lnSpc>
                          <a:spcPct val="107000"/>
                        </a:lnSpc>
                        <a:spcAft>
                          <a:spcPts val="0"/>
                        </a:spcAft>
                      </a:pPr>
                      <a:r>
                        <a:rPr lang="de-DE" sz="14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66 % </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3386" marR="53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
                        <a:lnSpc>
                          <a:spcPct val="107000"/>
                        </a:lnSpc>
                        <a:spcAft>
                          <a:spcPts val="0"/>
                        </a:spcAft>
                      </a:pPr>
                      <a:r>
                        <a:rPr lang="de-DE" sz="14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33 %</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3386" marR="53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
                        <a:lnSpc>
                          <a:spcPct val="107000"/>
                        </a:lnSpc>
                        <a:spcAft>
                          <a:spcPts val="0"/>
                        </a:spcAft>
                      </a:pPr>
                      <a:r>
                        <a:rPr lang="de-DE" sz="1400" dirty="0" err="1">
                          <a:effectLst/>
                          <a:latin typeface="Arial" panose="020B0604020202020204" pitchFamily="34" charset="0"/>
                          <a:ea typeface="Times New Roman" panose="02020603050405020304" pitchFamily="18" charset="0"/>
                          <a:cs typeface="Times New Roman" panose="02020603050405020304" pitchFamily="18" charset="0"/>
                        </a:rPr>
                        <a:t>From</a:t>
                      </a:r>
                      <a:r>
                        <a:rPr lang="de-DE" sz="140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400" dirty="0" err="1">
                          <a:effectLst/>
                          <a:latin typeface="Arial" panose="020B0604020202020204" pitchFamily="34" charset="0"/>
                          <a:ea typeface="Times New Roman" panose="02020603050405020304" pitchFamily="18" charset="0"/>
                          <a:cs typeface="Times New Roman" panose="02020603050405020304" pitchFamily="18" charset="0"/>
                        </a:rPr>
                        <a:t>these</a:t>
                      </a:r>
                      <a:r>
                        <a:rPr lang="de-DE" sz="140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400" dirty="0" err="1">
                          <a:effectLst/>
                          <a:latin typeface="Arial" panose="020B0604020202020204" pitchFamily="34" charset="0"/>
                          <a:ea typeface="Times New Roman" panose="02020603050405020304" pitchFamily="18" charset="0"/>
                          <a:cs typeface="Times New Roman" panose="02020603050405020304" pitchFamily="18" charset="0"/>
                        </a:rPr>
                        <a:t>are</a:t>
                      </a:r>
                      <a:r>
                        <a:rPr lang="de-DE" sz="140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400" dirty="0" err="1">
                          <a:effectLst/>
                          <a:latin typeface="Arial" panose="020B0604020202020204" pitchFamily="34" charset="0"/>
                          <a:ea typeface="Times New Roman" panose="02020603050405020304" pitchFamily="18" charset="0"/>
                          <a:cs typeface="Times New Roman" panose="02020603050405020304" pitchFamily="18" charset="0"/>
                        </a:rPr>
                        <a:t>from</a:t>
                      </a:r>
                      <a:r>
                        <a:rPr lang="de-DE" sz="1400" dirty="0">
                          <a:effectLst/>
                          <a:latin typeface="Arial" panose="020B0604020202020204" pitchFamily="34" charset="0"/>
                          <a:ea typeface="Times New Roman" panose="02020603050405020304" pitchFamily="18" charset="0"/>
                          <a:cs typeface="Times New Roman" panose="02020603050405020304" pitchFamily="18" charset="0"/>
                        </a:rPr>
                        <a:t> </a:t>
                      </a:r>
                      <a:br>
                        <a:rPr lang="de-DE" sz="1400" dirty="0">
                          <a:effectLst/>
                          <a:latin typeface="Arial" panose="020B0604020202020204" pitchFamily="34" charset="0"/>
                          <a:ea typeface="Times New Roman" panose="02020603050405020304" pitchFamily="18" charset="0"/>
                          <a:cs typeface="Times New Roman" panose="02020603050405020304" pitchFamily="18" charset="0"/>
                        </a:rPr>
                      </a:br>
                      <a:r>
                        <a:rPr lang="de-DE" sz="1400" dirty="0">
                          <a:effectLst/>
                          <a:latin typeface="Arial" panose="020B0604020202020204" pitchFamily="34" charset="0"/>
                          <a:ea typeface="Times New Roman" panose="02020603050405020304" pitchFamily="18" charset="0"/>
                          <a:cs typeface="Times New Roman" panose="02020603050405020304" pitchFamily="18" charset="0"/>
                        </a:rPr>
                        <a:t>EU 27		69% </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fontAlgn="b">
                        <a:lnSpc>
                          <a:spcPct val="107000"/>
                        </a:lnSpc>
                        <a:spcAft>
                          <a:spcPts val="0"/>
                        </a:spcAft>
                      </a:pPr>
                      <a:r>
                        <a:rPr lang="de-DE" sz="140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400" dirty="0" err="1">
                          <a:effectLst/>
                          <a:latin typeface="Arial" panose="020B0604020202020204" pitchFamily="34" charset="0"/>
                          <a:ea typeface="Times New Roman" panose="02020603050405020304" pitchFamily="18" charset="0"/>
                          <a:cs typeface="Times New Roman" panose="02020603050405020304" pitchFamily="18" charset="0"/>
                        </a:rPr>
                        <a:t>Poland</a:t>
                      </a:r>
                      <a:r>
                        <a:rPr lang="de-DE" sz="1400" dirty="0">
                          <a:effectLst/>
                          <a:latin typeface="Arial" panose="020B0604020202020204" pitchFamily="34" charset="0"/>
                          <a:ea typeface="Times New Roman" panose="02020603050405020304" pitchFamily="18" charset="0"/>
                          <a:cs typeface="Times New Roman" panose="02020603050405020304" pitchFamily="18" charset="0"/>
                        </a:rPr>
                        <a:t>	29%</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fontAlgn="b">
                        <a:lnSpc>
                          <a:spcPct val="107000"/>
                        </a:lnSpc>
                        <a:spcAft>
                          <a:spcPts val="0"/>
                        </a:spcAft>
                      </a:pPr>
                      <a:r>
                        <a:rPr lang="de-DE" sz="1400" dirty="0">
                          <a:effectLst/>
                          <a:latin typeface="Arial" panose="020B0604020202020204" pitchFamily="34" charset="0"/>
                          <a:ea typeface="Times New Roman" panose="02020603050405020304" pitchFamily="18" charset="0"/>
                          <a:cs typeface="Times New Roman" panose="02020603050405020304" pitchFamily="18" charset="0"/>
                        </a:rPr>
                        <a:t>	Romania	17%</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fontAlgn="b">
                        <a:lnSpc>
                          <a:spcPct val="107000"/>
                        </a:lnSpc>
                        <a:spcAft>
                          <a:spcPts val="0"/>
                        </a:spcAft>
                      </a:pPr>
                      <a:r>
                        <a:rPr lang="de-DE" sz="140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400" dirty="0" err="1">
                          <a:effectLst/>
                          <a:latin typeface="Arial" panose="020B0604020202020204" pitchFamily="34" charset="0"/>
                          <a:ea typeface="Times New Roman" panose="02020603050405020304" pitchFamily="18" charset="0"/>
                          <a:cs typeface="Times New Roman" panose="02020603050405020304" pitchFamily="18" charset="0"/>
                        </a:rPr>
                        <a:t>Bulgaria</a:t>
                      </a:r>
                      <a:r>
                        <a:rPr lang="de-DE" sz="1400" dirty="0">
                          <a:effectLst/>
                          <a:latin typeface="Arial" panose="020B0604020202020204" pitchFamily="34" charset="0"/>
                          <a:ea typeface="Times New Roman" panose="02020603050405020304" pitchFamily="18" charset="0"/>
                          <a:cs typeface="Times New Roman" panose="02020603050405020304" pitchFamily="18" charset="0"/>
                        </a:rPr>
                        <a:t>	  5%	</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386" marR="53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5152778"/>
                  </a:ext>
                </a:extLst>
              </a:tr>
              <a:tr h="1195541">
                <a:tc>
                  <a:txBody>
                    <a:bodyPr/>
                    <a:lstStyle/>
                    <a:p>
                      <a:pPr fontAlgn="b">
                        <a:lnSpc>
                          <a:spcPct val="107000"/>
                        </a:lnSpc>
                        <a:spcAft>
                          <a:spcPts val="0"/>
                        </a:spcAft>
                      </a:pPr>
                      <a:r>
                        <a:rPr lang="de-DE" sz="1400" i="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Hidden homeless people (temporarily with family and friends)</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p>
                      <a:pPr fontAlgn="b">
                        <a:lnSpc>
                          <a:spcPct val="107000"/>
                        </a:lnSpc>
                        <a:spcAft>
                          <a:spcPts val="0"/>
                        </a:spcAft>
                      </a:pPr>
                      <a:r>
                        <a:rPr lang="de-DE" sz="1400">
                          <a:effectLst/>
                          <a:latin typeface="Arial" panose="020B0604020202020204" pitchFamily="34" charset="0"/>
                          <a:ea typeface="Times New Roman" panose="02020603050405020304" pitchFamily="18" charset="0"/>
                          <a:cs typeface="Times New Roman" panose="02020603050405020304" pitchFamily="18" charset="0"/>
                        </a:rPr>
                        <a:t> </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p>
                      <a:pPr fontAlgn="b">
                        <a:lnSpc>
                          <a:spcPct val="107000"/>
                        </a:lnSpc>
                        <a:spcAft>
                          <a:spcPts val="0"/>
                        </a:spcAft>
                      </a:pPr>
                      <a:r>
                        <a:rPr lang="de-DE" sz="1400">
                          <a:effectLst/>
                          <a:latin typeface="Arial" panose="020B0604020202020204" pitchFamily="34" charset="0"/>
                          <a:ea typeface="Times New Roman" panose="02020603050405020304" pitchFamily="18" charset="0"/>
                          <a:cs typeface="Times New Roman" panose="02020603050405020304" pitchFamily="18" charset="0"/>
                        </a:rPr>
                        <a:t>71% single households</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3386" marR="53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
                        <a:lnSpc>
                          <a:spcPct val="107000"/>
                        </a:lnSpc>
                        <a:spcAft>
                          <a:spcPts val="0"/>
                        </a:spcAft>
                      </a:pPr>
                      <a:r>
                        <a:rPr lang="de-DE" sz="14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74 %</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3386" marR="53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
                        <a:lnSpc>
                          <a:spcPct val="107000"/>
                        </a:lnSpc>
                        <a:spcAft>
                          <a:spcPts val="0"/>
                        </a:spcAft>
                      </a:pPr>
                      <a:r>
                        <a:rPr lang="de-DE" sz="14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24 %</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53386" marR="53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
                        <a:lnSpc>
                          <a:spcPct val="107000"/>
                        </a:lnSpc>
                        <a:spcAft>
                          <a:spcPts val="0"/>
                        </a:spcAft>
                      </a:pPr>
                      <a:r>
                        <a:rPr lang="de-DE" sz="1400" dirty="0" err="1">
                          <a:effectLst/>
                          <a:latin typeface="Arial" panose="020B0604020202020204" pitchFamily="34" charset="0"/>
                          <a:ea typeface="Times New Roman" panose="02020603050405020304" pitchFamily="18" charset="0"/>
                          <a:cs typeface="Times New Roman" panose="02020603050405020304" pitchFamily="18" charset="0"/>
                        </a:rPr>
                        <a:t>From</a:t>
                      </a:r>
                      <a:r>
                        <a:rPr lang="de-DE" sz="140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400" dirty="0" err="1">
                          <a:effectLst/>
                          <a:latin typeface="Arial" panose="020B0604020202020204" pitchFamily="34" charset="0"/>
                          <a:ea typeface="Times New Roman" panose="02020603050405020304" pitchFamily="18" charset="0"/>
                          <a:cs typeface="Times New Roman" panose="02020603050405020304" pitchFamily="18" charset="0"/>
                        </a:rPr>
                        <a:t>these</a:t>
                      </a:r>
                      <a:r>
                        <a:rPr lang="de-DE" sz="140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400" dirty="0" err="1">
                          <a:effectLst/>
                          <a:latin typeface="Arial" panose="020B0604020202020204" pitchFamily="34" charset="0"/>
                          <a:ea typeface="Times New Roman" panose="02020603050405020304" pitchFamily="18" charset="0"/>
                          <a:cs typeface="Times New Roman" panose="02020603050405020304" pitchFamily="18" charset="0"/>
                        </a:rPr>
                        <a:t>are</a:t>
                      </a:r>
                      <a:r>
                        <a:rPr lang="de-DE" sz="140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400" dirty="0" err="1">
                          <a:effectLst/>
                          <a:latin typeface="Arial" panose="020B0604020202020204" pitchFamily="34" charset="0"/>
                          <a:ea typeface="Times New Roman" panose="02020603050405020304" pitchFamily="18" charset="0"/>
                          <a:cs typeface="Times New Roman" panose="02020603050405020304" pitchFamily="18" charset="0"/>
                        </a:rPr>
                        <a:t>from</a:t>
                      </a:r>
                      <a:r>
                        <a:rPr lang="de-DE"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fontAlgn="b">
                        <a:lnSpc>
                          <a:spcPct val="107000"/>
                        </a:lnSpc>
                        <a:spcAft>
                          <a:spcPts val="0"/>
                        </a:spcAft>
                      </a:pPr>
                      <a:r>
                        <a:rPr lang="de-DE" sz="1400" dirty="0">
                          <a:effectLst/>
                          <a:latin typeface="Arial" panose="020B0604020202020204" pitchFamily="34" charset="0"/>
                          <a:ea typeface="Times New Roman" panose="02020603050405020304" pitchFamily="18" charset="0"/>
                          <a:cs typeface="Times New Roman" panose="02020603050405020304" pitchFamily="18" charset="0"/>
                        </a:rPr>
                        <a:t>EU 27		44% </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fontAlgn="b">
                        <a:lnSpc>
                          <a:spcPct val="107000"/>
                        </a:lnSpc>
                        <a:spcAft>
                          <a:spcPts val="0"/>
                        </a:spcAft>
                      </a:pPr>
                      <a:r>
                        <a:rPr lang="de-DE" sz="1400" dirty="0">
                          <a:effectLst/>
                          <a:latin typeface="Arial" panose="020B0604020202020204" pitchFamily="34" charset="0"/>
                          <a:ea typeface="Times New Roman" panose="02020603050405020304" pitchFamily="18" charset="0"/>
                          <a:cs typeface="Times New Roman" panose="02020603050405020304" pitchFamily="18" charset="0"/>
                        </a:rPr>
                        <a:t>Rest </a:t>
                      </a:r>
                      <a:r>
                        <a:rPr lang="de-DE" sz="1400" dirty="0" err="1">
                          <a:effectLst/>
                          <a:latin typeface="Arial" panose="020B0604020202020204" pitchFamily="34" charset="0"/>
                          <a:ea typeface="Times New Roman" panose="02020603050405020304" pitchFamily="18" charset="0"/>
                          <a:cs typeface="Times New Roman" panose="02020603050405020304" pitchFamily="18" charset="0"/>
                        </a:rPr>
                        <a:t>of</a:t>
                      </a:r>
                      <a:r>
                        <a:rPr lang="de-DE" sz="1400" dirty="0">
                          <a:effectLst/>
                          <a:latin typeface="Arial" panose="020B0604020202020204" pitchFamily="34" charset="0"/>
                          <a:ea typeface="Times New Roman" panose="02020603050405020304" pitchFamily="18" charset="0"/>
                          <a:cs typeface="Times New Roman" panose="02020603050405020304" pitchFamily="18" charset="0"/>
                        </a:rPr>
                        <a:t> Europe17%</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fontAlgn="b">
                        <a:lnSpc>
                          <a:spcPct val="107000"/>
                        </a:lnSpc>
                        <a:spcAft>
                          <a:spcPts val="0"/>
                        </a:spcAft>
                      </a:pPr>
                      <a:r>
                        <a:rPr lang="de-DE" sz="140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400" dirty="0" err="1">
                          <a:effectLst/>
                          <a:latin typeface="Arial" panose="020B0604020202020204" pitchFamily="34" charset="0"/>
                          <a:ea typeface="Times New Roman" panose="02020603050405020304" pitchFamily="18" charset="0"/>
                          <a:cs typeface="Times New Roman" panose="02020603050405020304" pitchFamily="18" charset="0"/>
                        </a:rPr>
                        <a:t>Africa</a:t>
                      </a:r>
                      <a:r>
                        <a:rPr lang="de-DE" sz="1400" dirty="0">
                          <a:effectLst/>
                          <a:latin typeface="Arial" panose="020B0604020202020204" pitchFamily="34" charset="0"/>
                          <a:ea typeface="Times New Roman" panose="02020603050405020304" pitchFamily="18" charset="0"/>
                          <a:cs typeface="Times New Roman" panose="02020603050405020304" pitchFamily="18" charset="0"/>
                        </a:rPr>
                        <a:t>	16%</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fontAlgn="b">
                        <a:lnSpc>
                          <a:spcPct val="107000"/>
                        </a:lnSpc>
                        <a:spcAft>
                          <a:spcPts val="0"/>
                        </a:spcAft>
                      </a:pPr>
                      <a:r>
                        <a:rPr lang="de-DE" sz="1400" dirty="0">
                          <a:effectLst/>
                          <a:latin typeface="Arial" panose="020B0604020202020204" pitchFamily="34" charset="0"/>
                          <a:ea typeface="Times New Roman" panose="02020603050405020304" pitchFamily="18" charset="0"/>
                          <a:cs typeface="Times New Roman" panose="02020603050405020304" pitchFamily="18" charset="0"/>
                        </a:rPr>
                        <a:t>	Asia		23%	</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fontAlgn="b">
                        <a:lnSpc>
                          <a:spcPct val="107000"/>
                        </a:lnSpc>
                        <a:spcAft>
                          <a:spcPts val="0"/>
                        </a:spcAft>
                      </a:pPr>
                      <a:r>
                        <a:rPr lang="de-DE"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386" marR="53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647603"/>
                  </a:ext>
                </a:extLst>
              </a:tr>
            </a:tbl>
          </a:graphicData>
        </a:graphic>
      </p:graphicFrame>
    </p:spTree>
    <p:extLst>
      <p:ext uri="{BB962C8B-B14F-4D97-AF65-F5344CB8AC3E}">
        <p14:creationId xmlns:p14="http://schemas.microsoft.com/office/powerpoint/2010/main" val="3022078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48ECA21-3E38-4037-B3D9-E352086B69B0}"/>
              </a:ext>
            </a:extLst>
          </p:cNvPr>
          <p:cNvSpPr>
            <a:spLocks noGrp="1"/>
          </p:cNvSpPr>
          <p:nvPr>
            <p:ph idx="1"/>
          </p:nvPr>
        </p:nvSpPr>
        <p:spPr>
          <a:xfrm>
            <a:off x="462951" y="668552"/>
            <a:ext cx="10972800" cy="4525963"/>
          </a:xfrm>
        </p:spPr>
        <p:txBody>
          <a:bodyPr>
            <a:normAutofit fontScale="92500" lnSpcReduction="20000"/>
          </a:bodyPr>
          <a:lstStyle/>
          <a:p>
            <a:pPr marL="0" indent="0">
              <a:buNone/>
            </a:pPr>
            <a:r>
              <a:rPr lang="en-US" b="1" dirty="0">
                <a:solidFill>
                  <a:schemeClr val="tx2">
                    <a:lumMod val="75000"/>
                  </a:schemeClr>
                </a:solidFill>
                <a:cs typeface="Arial" panose="020B0604020202020204" pitchFamily="34" charset="0"/>
              </a:rPr>
              <a:t>Homelessness and Housing Needs on the Political Agenda</a:t>
            </a:r>
          </a:p>
          <a:p>
            <a:pPr>
              <a:buClr>
                <a:srgbClr val="FF0000"/>
              </a:buClr>
              <a:buFont typeface="Wingdings" panose="05000000000000000000" pitchFamily="2" charset="2"/>
              <a:buChar char="§"/>
            </a:pPr>
            <a:r>
              <a:rPr lang="en-US" sz="3100" b="1" dirty="0"/>
              <a:t>2021: Homelessness in the Coalition Treaty between SPD, Bündnis90/Die </a:t>
            </a:r>
            <a:r>
              <a:rPr lang="en-US" sz="3100" b="1" dirty="0" err="1"/>
              <a:t>Grünen</a:t>
            </a:r>
            <a:r>
              <a:rPr lang="en-US" sz="3100" b="1" dirty="0"/>
              <a:t> and FDP; 24.11.2021):</a:t>
            </a:r>
          </a:p>
          <a:p>
            <a:pPr lvl="1">
              <a:buClr>
                <a:srgbClr val="FF0000"/>
              </a:buClr>
              <a:buFont typeface="Wingdings" panose="05000000000000000000" pitchFamily="2" charset="2"/>
              <a:buChar char="§"/>
            </a:pPr>
            <a:r>
              <a:rPr lang="en-US" sz="2400" dirty="0"/>
              <a:t>Germany has set a goal to end homelessness and housing exclusion by 2030 and is launching a National Action Plan to achieve this. With the coalition agreement of the new federal government, the long-standing demand of the National Federation for the Homeless in Germany (BAG W) for a “National Strategy against Homelessness and Poverty in Germany” (BAG W 2013) is set as a task for the legislative period 2021-2025.</a:t>
            </a:r>
          </a:p>
          <a:p>
            <a:pPr lvl="1">
              <a:buClr>
                <a:srgbClr val="FF0000"/>
              </a:buClr>
              <a:buFont typeface="Wingdings" panose="05000000000000000000" pitchFamily="2" charset="2"/>
              <a:buChar char="§"/>
            </a:pPr>
            <a:r>
              <a:rPr lang="en-US" sz="2400" dirty="0"/>
              <a:t>A working group of the  Federal Government and the Federal States (</a:t>
            </a:r>
            <a:r>
              <a:rPr lang="en-US" sz="2400" dirty="0" err="1"/>
              <a:t>Bundesländer</a:t>
            </a:r>
            <a:r>
              <a:rPr lang="en-US" sz="2400" dirty="0"/>
              <a:t>)  is to be set up to deal with the homelessness of mobile EU citizens</a:t>
            </a:r>
          </a:p>
          <a:p>
            <a:pPr lvl="1">
              <a:buClr>
                <a:srgbClr val="FF0000"/>
              </a:buClr>
              <a:buFont typeface="Wingdings" panose="05000000000000000000" pitchFamily="2" charset="2"/>
              <a:buChar char="§"/>
            </a:pPr>
            <a:r>
              <a:rPr lang="en-US" sz="2400" dirty="0"/>
              <a:t>Access to health insurance - especially for homeless people - will be examined and clarified in the interest of those affected,</a:t>
            </a:r>
          </a:p>
          <a:p>
            <a:pPr lvl="1">
              <a:buClr>
                <a:srgbClr val="FF0000"/>
              </a:buClr>
              <a:buFont typeface="Wingdings" panose="05000000000000000000" pitchFamily="2" charset="2"/>
              <a:buChar char="§"/>
            </a:pPr>
            <a:r>
              <a:rPr lang="en-US" sz="2400" dirty="0"/>
              <a:t>Supporting young homeless people / care leaver with Housing First concepts</a:t>
            </a:r>
          </a:p>
          <a:p>
            <a:pPr>
              <a:buClr>
                <a:srgbClr val="FF0000"/>
              </a:buClr>
              <a:buFont typeface="Wingdings" panose="05000000000000000000" pitchFamily="2" charset="2"/>
              <a:buChar char="§"/>
            </a:pPr>
            <a:endParaRPr lang="de-DE" sz="2800" dirty="0"/>
          </a:p>
        </p:txBody>
      </p:sp>
    </p:spTree>
    <p:extLst>
      <p:ext uri="{BB962C8B-B14F-4D97-AF65-F5344CB8AC3E}">
        <p14:creationId xmlns:p14="http://schemas.microsoft.com/office/powerpoint/2010/main" val="559026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48ECA21-3E38-4037-B3D9-E352086B69B0}"/>
              </a:ext>
            </a:extLst>
          </p:cNvPr>
          <p:cNvSpPr>
            <a:spLocks noGrp="1"/>
          </p:cNvSpPr>
          <p:nvPr>
            <p:ph idx="1"/>
          </p:nvPr>
        </p:nvSpPr>
        <p:spPr>
          <a:xfrm>
            <a:off x="428446" y="642673"/>
            <a:ext cx="10972800" cy="5775379"/>
          </a:xfrm>
        </p:spPr>
        <p:txBody>
          <a:bodyPr>
            <a:normAutofit fontScale="55000" lnSpcReduction="20000"/>
          </a:bodyPr>
          <a:lstStyle/>
          <a:p>
            <a:pPr marL="0" indent="0">
              <a:buNone/>
            </a:pPr>
            <a:r>
              <a:rPr lang="en-US" sz="5800" b="1" dirty="0">
                <a:solidFill>
                  <a:schemeClr val="tx2">
                    <a:lumMod val="75000"/>
                  </a:schemeClr>
                </a:solidFill>
                <a:cs typeface="Arial" panose="020B0604020202020204" pitchFamily="34" charset="0"/>
              </a:rPr>
              <a:t>Homelessness and Housing Needs on the Political Agenda</a:t>
            </a:r>
          </a:p>
          <a:p>
            <a:pPr marL="0" indent="0">
              <a:buNone/>
            </a:pPr>
            <a:endParaRPr lang="en-US" b="1" dirty="0">
              <a:solidFill>
                <a:schemeClr val="tx2">
                  <a:lumMod val="75000"/>
                </a:schemeClr>
              </a:solidFill>
              <a:cs typeface="Arial" panose="020B0604020202020204" pitchFamily="34" charset="0"/>
            </a:endParaRPr>
          </a:p>
          <a:p>
            <a:pPr>
              <a:buClr>
                <a:srgbClr val="FF0000"/>
              </a:buClr>
              <a:buFont typeface="Wingdings" panose="05000000000000000000" pitchFamily="2" charset="2"/>
              <a:buChar char="§"/>
            </a:pPr>
            <a:r>
              <a:rPr lang="en-US" sz="3600" b="1" dirty="0"/>
              <a:t>2022: „Alliance for Affordable Housing“ of the  Federal Minister for Housing, Urban Development and Building, Klara </a:t>
            </a:r>
            <a:r>
              <a:rPr lang="en-US" sz="3600" b="1" dirty="0" err="1"/>
              <a:t>Geywitz</a:t>
            </a:r>
            <a:endParaRPr lang="en-US" sz="3600" b="1" dirty="0"/>
          </a:p>
          <a:p>
            <a:pPr>
              <a:buClr>
                <a:srgbClr val="FF0000"/>
              </a:buClr>
              <a:buFont typeface="Wingdings" panose="05000000000000000000" pitchFamily="2" charset="2"/>
              <a:buChar char="§"/>
            </a:pPr>
            <a:r>
              <a:rPr lang="en-US" dirty="0"/>
              <a:t>The alliance declaration states, among other things: </a:t>
            </a:r>
          </a:p>
          <a:p>
            <a:pPr lvl="1">
              <a:buClr>
                <a:srgbClr val="FF0000"/>
              </a:buClr>
              <a:buFont typeface="Wingdings" panose="05000000000000000000" pitchFamily="2" charset="2"/>
              <a:buChar char="§"/>
            </a:pPr>
            <a:r>
              <a:rPr lang="en-US" sz="3200" dirty="0"/>
              <a:t>"Decisive for the elimination of housing and homelessness, as European comparisons show, is the sufficient </a:t>
            </a:r>
            <a:br>
              <a:rPr lang="en-US" sz="3200" dirty="0"/>
            </a:br>
            <a:r>
              <a:rPr lang="en-US" sz="3200" dirty="0"/>
              <a:t>provision of affordable housing. Therefore, it should also be examined whether a share of social housing can </a:t>
            </a:r>
            <a:br>
              <a:rPr lang="en-US" sz="3200" dirty="0"/>
            </a:br>
            <a:r>
              <a:rPr lang="en-US" sz="3200" dirty="0"/>
              <a:t>be provided for homeless households." </a:t>
            </a:r>
          </a:p>
          <a:p>
            <a:pPr>
              <a:buClr>
                <a:srgbClr val="FF0000"/>
              </a:buClr>
              <a:buFont typeface="Wingdings" panose="05000000000000000000" pitchFamily="2" charset="2"/>
              <a:buChar char="§"/>
            </a:pPr>
            <a:r>
              <a:rPr lang="en-US" dirty="0"/>
              <a:t>And the preamble of the Alliance Declaration states: </a:t>
            </a:r>
          </a:p>
          <a:p>
            <a:pPr lvl="1">
              <a:buClr>
                <a:srgbClr val="FF0000"/>
              </a:buClr>
              <a:buFont typeface="Wingdings" panose="05000000000000000000" pitchFamily="2" charset="2"/>
              <a:buChar char="§"/>
            </a:pPr>
            <a:r>
              <a:rPr lang="en-US" sz="3200" dirty="0"/>
              <a:t>"The loss of one's own home and the associated life on the street, in shelters or in hidden homelessness affects the poorest and most vulnerable in society with negative consequences for existential areas of life such as gainful employment, education, training and health. Homelessness and rooflessness are not an unavoidable fate. The federal government has set itself the goal of overcoming homelessness in Germany by 2030. The Alliance members support the cause and will accompany the development and implementation of a National Action Plan to overcome homelessness.“</a:t>
            </a:r>
          </a:p>
          <a:p>
            <a:pPr>
              <a:buClr>
                <a:srgbClr val="FF0000"/>
              </a:buClr>
              <a:buFont typeface="Wingdings" panose="05000000000000000000" pitchFamily="2" charset="2"/>
              <a:buChar char="§"/>
            </a:pPr>
            <a:endParaRPr lang="en-US" dirty="0"/>
          </a:p>
          <a:p>
            <a:pPr marL="0" indent="0">
              <a:buClr>
                <a:srgbClr val="FF0000"/>
              </a:buClr>
              <a:buNone/>
            </a:pPr>
            <a:endParaRPr lang="en-US" dirty="0"/>
          </a:p>
          <a:p>
            <a:pPr marL="0" indent="0">
              <a:buClr>
                <a:srgbClr val="FF0000"/>
              </a:buClr>
              <a:buNone/>
            </a:pPr>
            <a:r>
              <a:rPr lang="en-US" dirty="0"/>
              <a:t>The BAG W demand for a quota of social  housing to provide homeless people with their own </a:t>
            </a:r>
            <a:br>
              <a:rPr lang="en-US" dirty="0"/>
            </a:br>
            <a:r>
              <a:rPr lang="en-US" dirty="0"/>
              <a:t>home could be placed in the Alliance for Affordable Housing</a:t>
            </a:r>
          </a:p>
          <a:p>
            <a:pPr marL="0" indent="0">
              <a:buClr>
                <a:srgbClr val="FF0000"/>
              </a:buClr>
              <a:buNone/>
            </a:pPr>
            <a:endParaRPr lang="de-DE" dirty="0"/>
          </a:p>
        </p:txBody>
      </p:sp>
    </p:spTree>
    <p:extLst>
      <p:ext uri="{BB962C8B-B14F-4D97-AF65-F5344CB8AC3E}">
        <p14:creationId xmlns:p14="http://schemas.microsoft.com/office/powerpoint/2010/main" val="2258354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48ECA21-3E38-4037-B3D9-E352086B69B0}"/>
              </a:ext>
            </a:extLst>
          </p:cNvPr>
          <p:cNvSpPr>
            <a:spLocks noGrp="1"/>
          </p:cNvSpPr>
          <p:nvPr>
            <p:ph idx="1"/>
          </p:nvPr>
        </p:nvSpPr>
        <p:spPr>
          <a:xfrm>
            <a:off x="428446" y="642673"/>
            <a:ext cx="10972800" cy="5775379"/>
          </a:xfrm>
        </p:spPr>
        <p:txBody>
          <a:bodyPr>
            <a:normAutofit fontScale="55000" lnSpcReduction="20000"/>
          </a:bodyPr>
          <a:lstStyle/>
          <a:p>
            <a:pPr marL="0" indent="0">
              <a:buNone/>
            </a:pPr>
            <a:r>
              <a:rPr lang="en-US" sz="5800" b="1" dirty="0">
                <a:solidFill>
                  <a:schemeClr val="tx2">
                    <a:lumMod val="75000"/>
                  </a:schemeClr>
                </a:solidFill>
                <a:cs typeface="Arial" panose="020B0604020202020204" pitchFamily="34" charset="0"/>
              </a:rPr>
              <a:t>Homelessness and Housing Needs on the Political Agenda</a:t>
            </a:r>
          </a:p>
          <a:p>
            <a:pPr marL="0" indent="0">
              <a:buNone/>
            </a:pPr>
            <a:endParaRPr lang="en-US" b="1" dirty="0">
              <a:solidFill>
                <a:schemeClr val="tx2">
                  <a:lumMod val="75000"/>
                </a:schemeClr>
              </a:solidFill>
              <a:cs typeface="Arial" panose="020B0604020202020204" pitchFamily="34" charset="0"/>
            </a:endParaRPr>
          </a:p>
          <a:p>
            <a:pPr marL="0" indent="0">
              <a:buNone/>
            </a:pPr>
            <a:r>
              <a:rPr lang="de-DE" sz="4200" b="1" dirty="0"/>
              <a:t>Core </a:t>
            </a:r>
            <a:r>
              <a:rPr lang="de-DE" sz="4200" b="1" dirty="0" err="1"/>
              <a:t>demands</a:t>
            </a:r>
            <a:r>
              <a:rPr lang="de-DE" sz="4200" b="1" dirty="0"/>
              <a:t> </a:t>
            </a:r>
            <a:r>
              <a:rPr lang="de-DE" sz="4200" b="1" dirty="0" err="1"/>
              <a:t>of</a:t>
            </a:r>
            <a:r>
              <a:rPr lang="de-DE" sz="4200" b="1" dirty="0"/>
              <a:t> BAG W </a:t>
            </a:r>
            <a:r>
              <a:rPr lang="de-DE" sz="4200" b="1" dirty="0" err="1"/>
              <a:t>for</a:t>
            </a:r>
            <a:r>
              <a:rPr lang="de-DE" sz="4200" b="1" dirty="0"/>
              <a:t> </a:t>
            </a:r>
            <a:r>
              <a:rPr lang="de-DE" sz="4200" b="1" dirty="0" err="1"/>
              <a:t>the</a:t>
            </a:r>
            <a:r>
              <a:rPr lang="de-DE" sz="4200" b="1" dirty="0"/>
              <a:t> National Action Plan</a:t>
            </a:r>
            <a:endParaRPr lang="de-DE" sz="4200" dirty="0"/>
          </a:p>
          <a:p>
            <a:pPr marL="0" indent="0">
              <a:buNone/>
            </a:pPr>
            <a:r>
              <a:rPr lang="de-DE" dirty="0"/>
              <a:t>In </a:t>
            </a:r>
            <a:r>
              <a:rPr lang="de-DE" dirty="0" err="1"/>
              <a:t>addition</a:t>
            </a:r>
            <a:r>
              <a:rPr lang="de-DE" dirty="0"/>
              <a:t> </a:t>
            </a:r>
            <a:r>
              <a:rPr lang="de-DE" dirty="0" err="1"/>
              <a:t>to</a:t>
            </a:r>
            <a:r>
              <a:rPr lang="de-DE" dirty="0"/>
              <a:t> </a:t>
            </a:r>
            <a:r>
              <a:rPr lang="de-DE" dirty="0" err="1"/>
              <a:t>the</a:t>
            </a:r>
            <a:r>
              <a:rPr lang="de-DE" dirty="0"/>
              <a:t> </a:t>
            </a:r>
            <a:r>
              <a:rPr lang="de-DE" dirty="0" err="1"/>
              <a:t>basic</a:t>
            </a:r>
            <a:r>
              <a:rPr lang="de-DE" dirty="0"/>
              <a:t> </a:t>
            </a:r>
            <a:r>
              <a:rPr lang="de-DE" dirty="0" err="1"/>
              <a:t>demand</a:t>
            </a:r>
            <a:r>
              <a:rPr lang="de-DE" dirty="0"/>
              <a:t> </a:t>
            </a:r>
            <a:r>
              <a:rPr lang="de-DE" dirty="0" err="1"/>
              <a:t>for</a:t>
            </a:r>
            <a:r>
              <a:rPr lang="de-DE" dirty="0"/>
              <a:t> a </a:t>
            </a:r>
            <a:r>
              <a:rPr lang="de-DE" dirty="0" err="1"/>
              <a:t>sufficient</a:t>
            </a:r>
            <a:r>
              <a:rPr lang="de-DE" dirty="0"/>
              <a:t> stock </a:t>
            </a:r>
            <a:r>
              <a:rPr lang="de-DE" dirty="0" err="1"/>
              <a:t>of</a:t>
            </a:r>
            <a:r>
              <a:rPr lang="de-DE" dirty="0"/>
              <a:t> </a:t>
            </a:r>
            <a:r>
              <a:rPr lang="de-DE" dirty="0" err="1"/>
              <a:t>affordable</a:t>
            </a:r>
            <a:r>
              <a:rPr lang="de-DE" dirty="0"/>
              <a:t> </a:t>
            </a:r>
            <a:r>
              <a:rPr lang="de-DE" dirty="0" err="1"/>
              <a:t>housing</a:t>
            </a:r>
            <a:r>
              <a:rPr lang="de-DE" dirty="0"/>
              <a:t> and permanent social </a:t>
            </a:r>
            <a:r>
              <a:rPr lang="de-DE" dirty="0" err="1"/>
              <a:t>housing</a:t>
            </a:r>
            <a:r>
              <a:rPr lang="de-DE" dirty="0"/>
              <a:t>, </a:t>
            </a:r>
            <a:r>
              <a:rPr lang="de-DE" dirty="0" err="1"/>
              <a:t>the</a:t>
            </a:r>
            <a:r>
              <a:rPr lang="de-DE" dirty="0"/>
              <a:t> BAG W </a:t>
            </a:r>
            <a:r>
              <a:rPr lang="de-DE" dirty="0" err="1"/>
              <a:t>has</a:t>
            </a:r>
            <a:r>
              <a:rPr lang="de-DE" dirty="0"/>
              <a:t> </a:t>
            </a:r>
            <a:r>
              <a:rPr lang="de-DE" dirty="0" err="1"/>
              <a:t>already</a:t>
            </a:r>
            <a:r>
              <a:rPr lang="de-DE" dirty="0"/>
              <a:t> </a:t>
            </a:r>
            <a:r>
              <a:rPr lang="de-DE" dirty="0" err="1"/>
              <a:t>submitted</a:t>
            </a:r>
            <a:r>
              <a:rPr lang="de-DE" dirty="0"/>
              <a:t> </a:t>
            </a:r>
            <a:r>
              <a:rPr lang="de-DE" dirty="0" err="1"/>
              <a:t>further</a:t>
            </a:r>
            <a:r>
              <a:rPr lang="de-DE" dirty="0"/>
              <a:t> </a:t>
            </a:r>
            <a:r>
              <a:rPr lang="de-DE" dirty="0" err="1"/>
              <a:t>concrete</a:t>
            </a:r>
            <a:r>
              <a:rPr lang="de-DE" dirty="0"/>
              <a:t> </a:t>
            </a:r>
            <a:r>
              <a:rPr lang="de-DE" dirty="0" err="1"/>
              <a:t>proposals</a:t>
            </a:r>
            <a:r>
              <a:rPr lang="de-DE" dirty="0"/>
              <a:t>: </a:t>
            </a:r>
          </a:p>
          <a:p>
            <a:pPr>
              <a:buClr>
                <a:srgbClr val="FF0000"/>
              </a:buClr>
              <a:buFont typeface="Wingdings" panose="05000000000000000000" pitchFamily="2" charset="2"/>
              <a:buChar char="§"/>
            </a:pPr>
            <a:r>
              <a:rPr lang="de-DE" dirty="0" err="1"/>
              <a:t>Quotas</a:t>
            </a:r>
            <a:r>
              <a:rPr lang="de-DE" dirty="0"/>
              <a:t> / a </a:t>
            </a:r>
            <a:r>
              <a:rPr lang="de-DE" dirty="0" err="1"/>
              <a:t>share</a:t>
            </a:r>
            <a:r>
              <a:rPr lang="de-DE" dirty="0"/>
              <a:t> </a:t>
            </a:r>
            <a:r>
              <a:rPr lang="de-DE" dirty="0" err="1"/>
              <a:t>of</a:t>
            </a:r>
            <a:r>
              <a:rPr lang="de-DE" dirty="0"/>
              <a:t> social </a:t>
            </a:r>
            <a:r>
              <a:rPr lang="de-DE" dirty="0" err="1"/>
              <a:t>housing</a:t>
            </a:r>
            <a:r>
              <a:rPr lang="de-DE" dirty="0"/>
              <a:t> </a:t>
            </a:r>
            <a:r>
              <a:rPr lang="de-DE" dirty="0" err="1"/>
              <a:t>to</a:t>
            </a:r>
            <a:r>
              <a:rPr lang="de-DE" dirty="0"/>
              <a:t>  </a:t>
            </a:r>
            <a:r>
              <a:rPr lang="de-DE" dirty="0" err="1"/>
              <a:t>provide</a:t>
            </a:r>
            <a:r>
              <a:rPr lang="de-DE" dirty="0"/>
              <a:t> </a:t>
            </a:r>
            <a:r>
              <a:rPr lang="de-DE" dirty="0" err="1"/>
              <a:t>homeless</a:t>
            </a:r>
            <a:r>
              <a:rPr lang="de-DE" dirty="0"/>
              <a:t> </a:t>
            </a:r>
            <a:r>
              <a:rPr lang="de-DE" dirty="0" err="1"/>
              <a:t>households</a:t>
            </a:r>
            <a:r>
              <a:rPr lang="de-DE" dirty="0"/>
              <a:t>  </a:t>
            </a:r>
            <a:r>
              <a:rPr lang="de-DE" dirty="0" err="1"/>
              <a:t>with</a:t>
            </a:r>
            <a:r>
              <a:rPr lang="de-DE" dirty="0"/>
              <a:t> </a:t>
            </a:r>
            <a:r>
              <a:rPr lang="de-DE" dirty="0" err="1"/>
              <a:t>housing</a:t>
            </a:r>
            <a:r>
              <a:rPr lang="de-DE" dirty="0"/>
              <a:t>,</a:t>
            </a:r>
          </a:p>
          <a:p>
            <a:pPr>
              <a:buClr>
                <a:srgbClr val="FF0000"/>
              </a:buClr>
              <a:buFont typeface="Wingdings" panose="05000000000000000000" pitchFamily="2" charset="2"/>
              <a:buChar char="§"/>
            </a:pPr>
            <a:r>
              <a:rPr lang="de-DE" dirty="0"/>
              <a:t>transparent </a:t>
            </a:r>
            <a:r>
              <a:rPr lang="de-DE" dirty="0" err="1"/>
              <a:t>housing</a:t>
            </a:r>
            <a:r>
              <a:rPr lang="de-DE" dirty="0"/>
              <a:t> </a:t>
            </a:r>
            <a:r>
              <a:rPr lang="de-DE" dirty="0" err="1"/>
              <a:t>allocation</a:t>
            </a:r>
            <a:r>
              <a:rPr lang="de-DE" dirty="0"/>
              <a:t> </a:t>
            </a:r>
            <a:r>
              <a:rPr lang="de-DE" dirty="0" err="1"/>
              <a:t>practices</a:t>
            </a:r>
            <a:r>
              <a:rPr lang="de-DE" dirty="0"/>
              <a:t> </a:t>
            </a:r>
            <a:r>
              <a:rPr lang="de-DE" dirty="0" err="1"/>
              <a:t>that</a:t>
            </a:r>
            <a:r>
              <a:rPr lang="de-DE" dirty="0"/>
              <a:t> </a:t>
            </a:r>
            <a:r>
              <a:rPr lang="de-DE" dirty="0" err="1"/>
              <a:t>take</a:t>
            </a:r>
            <a:r>
              <a:rPr lang="de-DE" dirty="0"/>
              <a:t> </a:t>
            </a:r>
            <a:r>
              <a:rPr lang="de-DE" dirty="0" err="1"/>
              <a:t>into</a:t>
            </a:r>
            <a:r>
              <a:rPr lang="de-DE" dirty="0"/>
              <a:t> </a:t>
            </a:r>
            <a:r>
              <a:rPr lang="de-DE" dirty="0" err="1"/>
              <a:t>account</a:t>
            </a:r>
            <a:r>
              <a:rPr lang="de-DE" dirty="0"/>
              <a:t> </a:t>
            </a:r>
            <a:r>
              <a:rPr lang="de-DE" dirty="0" err="1"/>
              <a:t>the</a:t>
            </a:r>
            <a:r>
              <a:rPr lang="de-DE" dirty="0"/>
              <a:t> </a:t>
            </a:r>
            <a:r>
              <a:rPr lang="de-DE" dirty="0" err="1"/>
              <a:t>urgency</a:t>
            </a:r>
            <a:r>
              <a:rPr lang="de-DE" dirty="0"/>
              <a:t> </a:t>
            </a:r>
            <a:r>
              <a:rPr lang="de-DE" dirty="0" err="1"/>
              <a:t>of</a:t>
            </a:r>
            <a:r>
              <a:rPr lang="de-DE" dirty="0"/>
              <a:t> individual </a:t>
            </a:r>
            <a:r>
              <a:rPr lang="de-DE" dirty="0" err="1"/>
              <a:t>living</a:t>
            </a:r>
            <a:r>
              <a:rPr lang="de-DE" dirty="0"/>
              <a:t> </a:t>
            </a:r>
            <a:r>
              <a:rPr lang="de-DE" dirty="0" err="1"/>
              <a:t>situations</a:t>
            </a:r>
            <a:r>
              <a:rPr lang="de-DE" dirty="0"/>
              <a:t>,</a:t>
            </a:r>
          </a:p>
          <a:p>
            <a:pPr>
              <a:buClr>
                <a:srgbClr val="FF0000"/>
              </a:buClr>
              <a:buFont typeface="Wingdings" panose="05000000000000000000" pitchFamily="2" charset="2"/>
              <a:buChar char="§"/>
            </a:pPr>
            <a:r>
              <a:rPr lang="de-DE" dirty="0"/>
              <a:t>a support </a:t>
            </a:r>
            <a:r>
              <a:rPr lang="de-DE" dirty="0" err="1"/>
              <a:t>programme</a:t>
            </a:r>
            <a:r>
              <a:rPr lang="de-DE" dirty="0"/>
              <a:t> "</a:t>
            </a:r>
            <a:r>
              <a:rPr lang="de-DE" dirty="0" err="1"/>
              <a:t>From</a:t>
            </a:r>
            <a:r>
              <a:rPr lang="de-DE" dirty="0"/>
              <a:t> </a:t>
            </a:r>
            <a:r>
              <a:rPr lang="de-DE" dirty="0" err="1"/>
              <a:t>the</a:t>
            </a:r>
            <a:r>
              <a:rPr lang="de-DE" dirty="0"/>
              <a:t> Street </a:t>
            </a:r>
            <a:r>
              <a:rPr lang="de-DE" dirty="0" err="1"/>
              <a:t>into</a:t>
            </a:r>
            <a:r>
              <a:rPr lang="de-DE" dirty="0"/>
              <a:t> Housing" </a:t>
            </a:r>
            <a:r>
              <a:rPr lang="de-DE" dirty="0" err="1"/>
              <a:t>to</a:t>
            </a:r>
            <a:r>
              <a:rPr lang="de-DE" dirty="0"/>
              <a:t> </a:t>
            </a:r>
            <a:r>
              <a:rPr lang="de-DE" dirty="0" err="1"/>
              <a:t>help</a:t>
            </a:r>
            <a:r>
              <a:rPr lang="de-DE" dirty="0"/>
              <a:t> </a:t>
            </a:r>
            <a:r>
              <a:rPr lang="de-DE" dirty="0" err="1"/>
              <a:t>roughsleepers</a:t>
            </a:r>
            <a:r>
              <a:rPr lang="de-DE" dirty="0"/>
              <a:t> </a:t>
            </a:r>
            <a:r>
              <a:rPr lang="de-DE" dirty="0" err="1"/>
              <a:t>into</a:t>
            </a:r>
            <a:r>
              <a:rPr lang="de-DE" dirty="0"/>
              <a:t> </a:t>
            </a:r>
            <a:r>
              <a:rPr lang="de-DE" dirty="0" err="1"/>
              <a:t>housing</a:t>
            </a:r>
            <a:r>
              <a:rPr lang="de-DE" dirty="0"/>
              <a:t>,</a:t>
            </a:r>
          </a:p>
          <a:p>
            <a:pPr>
              <a:buClr>
                <a:srgbClr val="FF0000"/>
              </a:buClr>
              <a:buFont typeface="Wingdings" panose="05000000000000000000" pitchFamily="2" charset="2"/>
              <a:buChar char="§"/>
            </a:pPr>
            <a:r>
              <a:rPr lang="de-DE" dirty="0"/>
              <a:t>a support </a:t>
            </a:r>
            <a:r>
              <a:rPr lang="de-DE" dirty="0" err="1"/>
              <a:t>programme</a:t>
            </a:r>
            <a:r>
              <a:rPr lang="de-DE" dirty="0"/>
              <a:t> </a:t>
            </a:r>
            <a:r>
              <a:rPr lang="de-DE" dirty="0" err="1"/>
              <a:t>for</a:t>
            </a:r>
            <a:r>
              <a:rPr lang="de-DE" dirty="0"/>
              <a:t> </a:t>
            </a:r>
            <a:r>
              <a:rPr lang="de-DE" dirty="0" err="1"/>
              <a:t>the</a:t>
            </a:r>
            <a:r>
              <a:rPr lang="de-DE" dirty="0"/>
              <a:t> </a:t>
            </a:r>
            <a:r>
              <a:rPr lang="de-DE" dirty="0" err="1"/>
              <a:t>dissolution</a:t>
            </a:r>
            <a:r>
              <a:rPr lang="de-DE" dirty="0"/>
              <a:t> </a:t>
            </a:r>
            <a:r>
              <a:rPr lang="de-DE" dirty="0" err="1"/>
              <a:t>of</a:t>
            </a:r>
            <a:r>
              <a:rPr lang="de-DE" dirty="0"/>
              <a:t> </a:t>
            </a:r>
            <a:r>
              <a:rPr lang="de-DE" dirty="0" err="1"/>
              <a:t>communal</a:t>
            </a:r>
            <a:r>
              <a:rPr lang="de-DE" dirty="0"/>
              <a:t> </a:t>
            </a:r>
            <a:r>
              <a:rPr lang="de-DE" dirty="0" err="1"/>
              <a:t>shelters</a:t>
            </a:r>
            <a:r>
              <a:rPr lang="de-DE" dirty="0"/>
              <a:t>  and </a:t>
            </a:r>
            <a:r>
              <a:rPr lang="de-DE" dirty="0" err="1"/>
              <a:t>emergency</a:t>
            </a:r>
            <a:r>
              <a:rPr lang="de-DE" dirty="0"/>
              <a:t> </a:t>
            </a:r>
            <a:r>
              <a:rPr lang="de-DE" dirty="0" err="1"/>
              <a:t>accommodatione</a:t>
            </a:r>
            <a:r>
              <a:rPr lang="de-DE" dirty="0"/>
              <a:t> and </a:t>
            </a:r>
            <a:r>
              <a:rPr lang="de-DE" dirty="0" err="1"/>
              <a:t>their</a:t>
            </a:r>
            <a:r>
              <a:rPr lang="de-DE" dirty="0"/>
              <a:t> </a:t>
            </a:r>
            <a:r>
              <a:rPr lang="de-DE" dirty="0" err="1"/>
              <a:t>conversion</a:t>
            </a:r>
            <a:r>
              <a:rPr lang="de-DE" dirty="0"/>
              <a:t> </a:t>
            </a:r>
            <a:r>
              <a:rPr lang="de-DE" dirty="0" err="1"/>
              <a:t>into</a:t>
            </a:r>
            <a:r>
              <a:rPr lang="de-DE" dirty="0"/>
              <a:t> normal social </a:t>
            </a:r>
            <a:r>
              <a:rPr lang="de-DE" dirty="0" err="1"/>
              <a:t>housing</a:t>
            </a:r>
            <a:r>
              <a:rPr lang="de-DE" dirty="0"/>
              <a:t> </a:t>
            </a:r>
            <a:r>
              <a:rPr lang="de-DE" dirty="0" err="1"/>
              <a:t>for</a:t>
            </a:r>
            <a:r>
              <a:rPr lang="de-DE" dirty="0"/>
              <a:t> </a:t>
            </a:r>
            <a:r>
              <a:rPr lang="de-DE" dirty="0" err="1"/>
              <a:t>homeless</a:t>
            </a:r>
            <a:r>
              <a:rPr lang="de-DE" dirty="0"/>
              <a:t> </a:t>
            </a:r>
            <a:r>
              <a:rPr lang="de-DE" dirty="0" err="1"/>
              <a:t>households</a:t>
            </a:r>
            <a:r>
              <a:rPr lang="de-DE" dirty="0"/>
              <a:t>. </a:t>
            </a:r>
          </a:p>
          <a:p>
            <a:pPr>
              <a:buClr>
                <a:srgbClr val="FF0000"/>
              </a:buClr>
              <a:buFont typeface="Wingdings" panose="05000000000000000000" pitchFamily="2" charset="2"/>
              <a:buChar char="§"/>
            </a:pPr>
            <a:r>
              <a:rPr lang="de-DE" dirty="0"/>
              <a:t>Acquisition </a:t>
            </a:r>
            <a:r>
              <a:rPr lang="de-DE" dirty="0" err="1"/>
              <a:t>of</a:t>
            </a:r>
            <a:r>
              <a:rPr lang="de-DE" dirty="0"/>
              <a:t> </a:t>
            </a:r>
            <a:r>
              <a:rPr lang="de-DE" dirty="0" err="1"/>
              <a:t>flats</a:t>
            </a:r>
            <a:r>
              <a:rPr lang="de-DE" dirty="0"/>
              <a:t> </a:t>
            </a:r>
            <a:r>
              <a:rPr lang="de-DE" dirty="0" err="1"/>
              <a:t>from</a:t>
            </a:r>
            <a:r>
              <a:rPr lang="de-DE" dirty="0"/>
              <a:t> </a:t>
            </a:r>
            <a:r>
              <a:rPr lang="de-DE" dirty="0" err="1"/>
              <a:t>housing</a:t>
            </a:r>
            <a:r>
              <a:rPr lang="de-DE" dirty="0"/>
              <a:t> </a:t>
            </a:r>
            <a:r>
              <a:rPr lang="de-DE" dirty="0" err="1"/>
              <a:t>companies</a:t>
            </a:r>
            <a:r>
              <a:rPr lang="de-DE" dirty="0"/>
              <a:t> and private </a:t>
            </a:r>
            <a:r>
              <a:rPr lang="de-DE" dirty="0" err="1"/>
              <a:t>landlords</a:t>
            </a:r>
            <a:r>
              <a:rPr lang="de-DE" dirty="0"/>
              <a:t> </a:t>
            </a:r>
            <a:r>
              <a:rPr lang="de-DE" dirty="0" err="1"/>
              <a:t>by</a:t>
            </a:r>
            <a:r>
              <a:rPr lang="de-DE" dirty="0"/>
              <a:t> </a:t>
            </a:r>
            <a:r>
              <a:rPr lang="de-DE" dirty="0" err="1"/>
              <a:t>the</a:t>
            </a:r>
            <a:r>
              <a:rPr lang="de-DE" dirty="0"/>
              <a:t> </a:t>
            </a:r>
            <a:r>
              <a:rPr lang="de-DE" dirty="0" err="1"/>
              <a:t>municipalities</a:t>
            </a:r>
            <a:r>
              <a:rPr lang="de-DE" dirty="0"/>
              <a:t> </a:t>
            </a:r>
            <a:r>
              <a:rPr lang="de-DE" dirty="0" err="1"/>
              <a:t>with</a:t>
            </a:r>
            <a:r>
              <a:rPr lang="de-DE" dirty="0"/>
              <a:t> </a:t>
            </a:r>
            <a:r>
              <a:rPr lang="de-DE" dirty="0" err="1"/>
              <a:t>the</a:t>
            </a:r>
            <a:r>
              <a:rPr lang="de-DE" dirty="0"/>
              <a:t> </a:t>
            </a:r>
            <a:r>
              <a:rPr lang="de-DE" dirty="0" err="1"/>
              <a:t>aim</a:t>
            </a:r>
            <a:r>
              <a:rPr lang="de-DE" dirty="0"/>
              <a:t> </a:t>
            </a:r>
            <a:r>
              <a:rPr lang="de-DE" dirty="0" err="1"/>
              <a:t>of</a:t>
            </a:r>
            <a:r>
              <a:rPr lang="de-DE" dirty="0"/>
              <a:t> </a:t>
            </a:r>
            <a:r>
              <a:rPr lang="de-DE" dirty="0" err="1"/>
              <a:t>renting</a:t>
            </a:r>
            <a:r>
              <a:rPr lang="de-DE" dirty="0"/>
              <a:t> </a:t>
            </a:r>
            <a:r>
              <a:rPr lang="de-DE" dirty="0" err="1"/>
              <a:t>them</a:t>
            </a:r>
            <a:r>
              <a:rPr lang="de-DE" dirty="0"/>
              <a:t> </a:t>
            </a:r>
            <a:r>
              <a:rPr lang="de-DE" dirty="0" err="1"/>
              <a:t>to</a:t>
            </a:r>
            <a:r>
              <a:rPr lang="de-DE" dirty="0"/>
              <a:t> </a:t>
            </a:r>
            <a:r>
              <a:rPr lang="de-DE" dirty="0" err="1"/>
              <a:t>households</a:t>
            </a:r>
            <a:r>
              <a:rPr lang="de-DE" dirty="0"/>
              <a:t> </a:t>
            </a:r>
            <a:r>
              <a:rPr lang="de-DE" dirty="0" err="1"/>
              <a:t>that</a:t>
            </a:r>
            <a:r>
              <a:rPr lang="de-DE" dirty="0"/>
              <a:t> </a:t>
            </a:r>
            <a:r>
              <a:rPr lang="de-DE" dirty="0" err="1"/>
              <a:t>are</a:t>
            </a:r>
            <a:r>
              <a:rPr lang="de-DE" dirty="0"/>
              <a:t> </a:t>
            </a:r>
            <a:r>
              <a:rPr lang="de-DE" dirty="0" err="1"/>
              <a:t>particularly</a:t>
            </a:r>
            <a:r>
              <a:rPr lang="de-DE" dirty="0"/>
              <a:t> </a:t>
            </a:r>
            <a:r>
              <a:rPr lang="de-DE" dirty="0" err="1"/>
              <a:t>excluded</a:t>
            </a:r>
            <a:r>
              <a:rPr lang="de-DE" dirty="0"/>
              <a:t> </a:t>
            </a:r>
            <a:r>
              <a:rPr lang="de-DE" dirty="0" err="1"/>
              <a:t>from</a:t>
            </a:r>
            <a:r>
              <a:rPr lang="de-DE" dirty="0"/>
              <a:t> </a:t>
            </a:r>
            <a:r>
              <a:rPr lang="de-DE" dirty="0" err="1"/>
              <a:t>the</a:t>
            </a:r>
            <a:r>
              <a:rPr lang="de-DE" dirty="0"/>
              <a:t> </a:t>
            </a:r>
            <a:r>
              <a:rPr lang="de-DE" dirty="0" err="1"/>
              <a:t>housing</a:t>
            </a:r>
            <a:r>
              <a:rPr lang="de-DE" dirty="0"/>
              <a:t> </a:t>
            </a:r>
            <a:r>
              <a:rPr lang="de-DE" dirty="0" err="1"/>
              <a:t>market</a:t>
            </a:r>
            <a:r>
              <a:rPr lang="de-DE" dirty="0"/>
              <a:t>.</a:t>
            </a:r>
          </a:p>
          <a:p>
            <a:pPr>
              <a:buClr>
                <a:srgbClr val="FF0000"/>
              </a:buClr>
              <a:buFont typeface="Wingdings" panose="05000000000000000000" pitchFamily="2" charset="2"/>
              <a:buChar char="§"/>
            </a:pPr>
            <a:r>
              <a:rPr lang="de-DE" dirty="0" err="1"/>
              <a:t>cooperation</a:t>
            </a:r>
            <a:r>
              <a:rPr lang="de-DE" dirty="0"/>
              <a:t> </a:t>
            </a:r>
            <a:r>
              <a:rPr lang="de-DE" dirty="0" err="1"/>
              <a:t>agreements</a:t>
            </a:r>
            <a:r>
              <a:rPr lang="de-DE" dirty="0"/>
              <a:t> </a:t>
            </a:r>
            <a:r>
              <a:rPr lang="de-DE" dirty="0" err="1"/>
              <a:t>between</a:t>
            </a:r>
            <a:r>
              <a:rPr lang="de-DE" dirty="0"/>
              <a:t> </a:t>
            </a:r>
            <a:r>
              <a:rPr lang="de-DE" dirty="0" err="1"/>
              <a:t>municipalities</a:t>
            </a:r>
            <a:r>
              <a:rPr lang="de-DE" dirty="0"/>
              <a:t> and </a:t>
            </a:r>
            <a:r>
              <a:rPr lang="de-DE" dirty="0" err="1"/>
              <a:t>housing</a:t>
            </a:r>
            <a:r>
              <a:rPr lang="de-DE" dirty="0"/>
              <a:t> </a:t>
            </a:r>
            <a:r>
              <a:rPr lang="de-DE" dirty="0" err="1"/>
              <a:t>companies</a:t>
            </a:r>
            <a:r>
              <a:rPr lang="de-DE" dirty="0"/>
              <a:t> in </a:t>
            </a:r>
            <a:r>
              <a:rPr lang="de-DE" dirty="0" err="1"/>
              <a:t>order</a:t>
            </a:r>
            <a:r>
              <a:rPr lang="de-DE" dirty="0"/>
              <a:t> </a:t>
            </a:r>
            <a:r>
              <a:rPr lang="de-DE" dirty="0" err="1"/>
              <a:t>to</a:t>
            </a:r>
            <a:r>
              <a:rPr lang="de-DE" dirty="0"/>
              <a:t> </a:t>
            </a:r>
            <a:r>
              <a:rPr lang="de-DE" dirty="0" err="1"/>
              <a:t>provide</a:t>
            </a:r>
            <a:r>
              <a:rPr lang="de-DE" dirty="0"/>
              <a:t> </a:t>
            </a:r>
            <a:r>
              <a:rPr lang="de-DE" dirty="0" err="1"/>
              <a:t>guarantees</a:t>
            </a:r>
            <a:r>
              <a:rPr lang="de-DE" dirty="0"/>
              <a:t> and </a:t>
            </a:r>
            <a:r>
              <a:rPr lang="de-DE" dirty="0" err="1"/>
              <a:t>to</a:t>
            </a:r>
            <a:r>
              <a:rPr lang="de-DE" dirty="0"/>
              <a:t> </a:t>
            </a:r>
            <a:r>
              <a:rPr lang="de-DE" dirty="0" err="1"/>
              <a:t>achieve</a:t>
            </a:r>
            <a:r>
              <a:rPr lang="de-DE" dirty="0"/>
              <a:t> a </a:t>
            </a:r>
            <a:r>
              <a:rPr lang="de-DE" dirty="0" err="1"/>
              <a:t>risk</a:t>
            </a:r>
            <a:r>
              <a:rPr lang="de-DE" dirty="0"/>
              <a:t> </a:t>
            </a:r>
            <a:r>
              <a:rPr lang="de-DE" dirty="0" err="1"/>
              <a:t>shield</a:t>
            </a:r>
            <a:r>
              <a:rPr lang="de-DE" dirty="0"/>
              <a:t> </a:t>
            </a:r>
            <a:r>
              <a:rPr lang="de-DE" dirty="0" err="1"/>
              <a:t>against</a:t>
            </a:r>
            <a:r>
              <a:rPr lang="de-DE" dirty="0"/>
              <a:t> </a:t>
            </a:r>
            <a:r>
              <a:rPr lang="de-DE" dirty="0" err="1"/>
              <a:t>rent</a:t>
            </a:r>
            <a:r>
              <a:rPr lang="de-DE" dirty="0"/>
              <a:t> </a:t>
            </a:r>
            <a:r>
              <a:rPr lang="de-DE" dirty="0" err="1"/>
              <a:t>defaults</a:t>
            </a:r>
            <a:r>
              <a:rPr lang="de-DE" dirty="0"/>
              <a:t> </a:t>
            </a:r>
            <a:r>
              <a:rPr lang="de-DE" dirty="0" err="1"/>
              <a:t>by</a:t>
            </a:r>
            <a:r>
              <a:rPr lang="de-DE" dirty="0"/>
              <a:t> </a:t>
            </a:r>
            <a:r>
              <a:rPr lang="de-DE" dirty="0" err="1"/>
              <a:t>the</a:t>
            </a:r>
            <a:r>
              <a:rPr lang="de-DE" dirty="0"/>
              <a:t> </a:t>
            </a:r>
            <a:r>
              <a:rPr lang="de-DE" dirty="0" err="1"/>
              <a:t>companies</a:t>
            </a:r>
            <a:r>
              <a:rPr lang="de-DE" dirty="0"/>
              <a:t> (e.g. </a:t>
            </a:r>
            <a:r>
              <a:rPr lang="de-DE" dirty="0" err="1"/>
              <a:t>general</a:t>
            </a:r>
            <a:r>
              <a:rPr lang="de-DE" dirty="0"/>
              <a:t> </a:t>
            </a:r>
            <a:r>
              <a:rPr lang="de-DE" dirty="0" err="1"/>
              <a:t>tenant</a:t>
            </a:r>
            <a:r>
              <a:rPr lang="de-DE" dirty="0"/>
              <a:t> </a:t>
            </a:r>
            <a:r>
              <a:rPr lang="de-DE" dirty="0" err="1"/>
              <a:t>model</a:t>
            </a:r>
            <a:r>
              <a:rPr lang="de-DE" dirty="0"/>
              <a:t>).</a:t>
            </a:r>
          </a:p>
          <a:p>
            <a:pPr>
              <a:buClr>
                <a:srgbClr val="FF0000"/>
              </a:buClr>
              <a:buFont typeface="Wingdings" panose="05000000000000000000" pitchFamily="2" charset="2"/>
              <a:buChar char="§"/>
            </a:pPr>
            <a:r>
              <a:rPr lang="de-DE" dirty="0"/>
              <a:t>a </a:t>
            </a:r>
            <a:r>
              <a:rPr lang="de-DE" dirty="0" err="1"/>
              <a:t>funding</a:t>
            </a:r>
            <a:r>
              <a:rPr lang="de-DE" dirty="0"/>
              <a:t> </a:t>
            </a:r>
            <a:r>
              <a:rPr lang="de-DE" dirty="0" err="1"/>
              <a:t>programme</a:t>
            </a:r>
            <a:r>
              <a:rPr lang="de-DE" dirty="0"/>
              <a:t> </a:t>
            </a:r>
            <a:r>
              <a:rPr lang="de-DE" dirty="0" err="1"/>
              <a:t>for</a:t>
            </a:r>
            <a:r>
              <a:rPr lang="de-DE" dirty="0"/>
              <a:t> </a:t>
            </a:r>
            <a:r>
              <a:rPr lang="de-DE" dirty="0" err="1"/>
              <a:t>the</a:t>
            </a:r>
            <a:r>
              <a:rPr lang="de-DE" dirty="0"/>
              <a:t> </a:t>
            </a:r>
            <a:r>
              <a:rPr lang="de-DE" dirty="0" err="1"/>
              <a:t>nationwide</a:t>
            </a:r>
            <a:r>
              <a:rPr lang="de-DE" dirty="0"/>
              <a:t> </a:t>
            </a:r>
            <a:r>
              <a:rPr lang="de-DE" dirty="0" err="1"/>
              <a:t>establishment</a:t>
            </a:r>
            <a:r>
              <a:rPr lang="de-DE" dirty="0"/>
              <a:t> </a:t>
            </a:r>
            <a:r>
              <a:rPr lang="de-DE" dirty="0" err="1"/>
              <a:t>of</a:t>
            </a:r>
            <a:r>
              <a:rPr lang="de-DE" dirty="0"/>
              <a:t> </a:t>
            </a:r>
            <a:r>
              <a:rPr lang="de-DE" dirty="0" err="1"/>
              <a:t>systematic</a:t>
            </a:r>
            <a:r>
              <a:rPr lang="de-DE" dirty="0"/>
              <a:t> </a:t>
            </a:r>
            <a:r>
              <a:rPr lang="de-DE" dirty="0" err="1"/>
              <a:t>prevention</a:t>
            </a:r>
            <a:r>
              <a:rPr lang="de-DE" dirty="0"/>
              <a:t> </a:t>
            </a:r>
            <a:r>
              <a:rPr lang="de-DE" dirty="0" err="1"/>
              <a:t>of</a:t>
            </a:r>
            <a:r>
              <a:rPr lang="de-DE" dirty="0"/>
              <a:t> </a:t>
            </a:r>
            <a:r>
              <a:rPr lang="de-DE" dirty="0" err="1"/>
              <a:t>homelessness</a:t>
            </a:r>
            <a:r>
              <a:rPr lang="de-DE" dirty="0"/>
              <a:t> </a:t>
            </a:r>
            <a:r>
              <a:rPr lang="de-DE" dirty="0" err="1"/>
              <a:t>by</a:t>
            </a:r>
            <a:r>
              <a:rPr lang="de-DE" dirty="0"/>
              <a:t> </a:t>
            </a:r>
            <a:r>
              <a:rPr lang="de-DE" dirty="0" err="1"/>
              <a:t>the</a:t>
            </a:r>
            <a:r>
              <a:rPr lang="de-DE" dirty="0"/>
              <a:t> </a:t>
            </a:r>
            <a:r>
              <a:rPr lang="de-DE" dirty="0" err="1"/>
              <a:t>local</a:t>
            </a:r>
            <a:r>
              <a:rPr lang="de-DE" dirty="0"/>
              <a:t> </a:t>
            </a:r>
            <a:r>
              <a:rPr lang="de-DE" dirty="0" err="1"/>
              <a:t>authorities</a:t>
            </a:r>
            <a:r>
              <a:rPr lang="de-DE" dirty="0"/>
              <a:t> </a:t>
            </a:r>
            <a:r>
              <a:rPr lang="de-DE" dirty="0" err="1"/>
              <a:t>with</a:t>
            </a:r>
            <a:r>
              <a:rPr lang="de-DE" dirty="0"/>
              <a:t> </a:t>
            </a:r>
            <a:r>
              <a:rPr lang="de-DE" dirty="0" err="1"/>
              <a:t>the</a:t>
            </a:r>
            <a:r>
              <a:rPr lang="de-DE" dirty="0"/>
              <a:t> </a:t>
            </a:r>
            <a:r>
              <a:rPr lang="de-DE" dirty="0" err="1"/>
              <a:t>involvement</a:t>
            </a:r>
            <a:r>
              <a:rPr lang="de-DE" dirty="0"/>
              <a:t> </a:t>
            </a:r>
            <a:r>
              <a:rPr lang="de-DE" dirty="0" err="1"/>
              <a:t>of</a:t>
            </a:r>
            <a:r>
              <a:rPr lang="de-DE" dirty="0"/>
              <a:t> </a:t>
            </a:r>
            <a:r>
              <a:rPr lang="de-DE" dirty="0" err="1"/>
              <a:t>the</a:t>
            </a:r>
            <a:r>
              <a:rPr lang="de-DE" dirty="0"/>
              <a:t> </a:t>
            </a:r>
            <a:r>
              <a:rPr lang="de-DE" dirty="0" err="1"/>
              <a:t>homelessness</a:t>
            </a:r>
            <a:r>
              <a:rPr lang="de-DE" dirty="0"/>
              <a:t> </a:t>
            </a:r>
            <a:r>
              <a:rPr lang="de-DE" dirty="0" err="1"/>
              <a:t>sector</a:t>
            </a:r>
            <a:r>
              <a:rPr lang="de-DE" dirty="0"/>
              <a:t> </a:t>
            </a:r>
          </a:p>
          <a:p>
            <a:pPr>
              <a:buClr>
                <a:srgbClr val="FF0000"/>
              </a:buClr>
              <a:buFont typeface="Wingdings" panose="05000000000000000000" pitchFamily="2" charset="2"/>
              <a:buChar char="§"/>
            </a:pPr>
            <a:r>
              <a:rPr lang="de-DE" dirty="0"/>
              <a:t>a „Pro Housing – Programme“ </a:t>
            </a:r>
            <a:r>
              <a:rPr lang="de-DE" dirty="0" err="1"/>
              <a:t>to</a:t>
            </a:r>
            <a:r>
              <a:rPr lang="de-DE" dirty="0"/>
              <a:t> </a:t>
            </a:r>
            <a:r>
              <a:rPr lang="de-DE" dirty="0" err="1"/>
              <a:t>establish</a:t>
            </a:r>
            <a:r>
              <a:rPr lang="de-DE" dirty="0"/>
              <a:t> a network </a:t>
            </a:r>
            <a:r>
              <a:rPr lang="de-DE" dirty="0" err="1"/>
              <a:t>of</a:t>
            </a:r>
            <a:r>
              <a:rPr lang="de-DE" dirty="0"/>
              <a:t> private </a:t>
            </a:r>
            <a:r>
              <a:rPr lang="de-DE" dirty="0" err="1"/>
              <a:t>landlords</a:t>
            </a:r>
            <a:r>
              <a:rPr lang="de-DE" dirty="0"/>
              <a:t> </a:t>
            </a:r>
            <a:r>
              <a:rPr lang="de-DE" dirty="0" err="1"/>
              <a:t>or</a:t>
            </a:r>
            <a:r>
              <a:rPr lang="de-DE" dirty="0"/>
              <a:t> </a:t>
            </a:r>
            <a:r>
              <a:rPr lang="de-DE" dirty="0" err="1"/>
              <a:t>housing</a:t>
            </a:r>
            <a:r>
              <a:rPr lang="de-DE" dirty="0"/>
              <a:t> </a:t>
            </a:r>
            <a:r>
              <a:rPr lang="de-DE" dirty="0" err="1"/>
              <a:t>companies</a:t>
            </a:r>
            <a:r>
              <a:rPr lang="de-DE" dirty="0"/>
              <a:t> </a:t>
            </a:r>
            <a:r>
              <a:rPr lang="de-DE" dirty="0" err="1"/>
              <a:t>with</a:t>
            </a:r>
            <a:r>
              <a:rPr lang="de-DE" dirty="0"/>
              <a:t> </a:t>
            </a:r>
            <a:r>
              <a:rPr lang="de-DE" dirty="0" err="1"/>
              <a:t>municipalities</a:t>
            </a:r>
            <a:r>
              <a:rPr lang="de-DE" dirty="0"/>
              <a:t> and NGOs </a:t>
            </a:r>
            <a:r>
              <a:rPr lang="de-DE" dirty="0" err="1"/>
              <a:t>of</a:t>
            </a:r>
            <a:r>
              <a:rPr lang="de-DE" dirty="0"/>
              <a:t> </a:t>
            </a:r>
            <a:r>
              <a:rPr lang="de-DE" dirty="0" err="1"/>
              <a:t>the</a:t>
            </a:r>
            <a:r>
              <a:rPr lang="de-DE" dirty="0"/>
              <a:t> </a:t>
            </a:r>
            <a:r>
              <a:rPr lang="de-DE" dirty="0" err="1"/>
              <a:t>homelessness</a:t>
            </a:r>
            <a:r>
              <a:rPr lang="de-DE" dirty="0"/>
              <a:t> </a:t>
            </a:r>
            <a:r>
              <a:rPr lang="de-DE" dirty="0" err="1"/>
              <a:t>sector</a:t>
            </a:r>
            <a:r>
              <a:rPr lang="de-DE" dirty="0"/>
              <a:t>  </a:t>
            </a:r>
            <a:r>
              <a:rPr lang="de-DE" dirty="0" err="1"/>
              <a:t>to</a:t>
            </a:r>
            <a:r>
              <a:rPr lang="de-DE" dirty="0"/>
              <a:t> </a:t>
            </a:r>
            <a:r>
              <a:rPr lang="de-DE" dirty="0" err="1"/>
              <a:t>prevent</a:t>
            </a:r>
            <a:r>
              <a:rPr lang="de-DE" dirty="0"/>
              <a:t> </a:t>
            </a:r>
            <a:r>
              <a:rPr lang="de-DE" dirty="0" err="1"/>
              <a:t>homelessness</a:t>
            </a:r>
            <a:r>
              <a:rPr lang="de-DE" dirty="0"/>
              <a:t> and </a:t>
            </a:r>
            <a:r>
              <a:rPr lang="de-DE" dirty="0" err="1"/>
              <a:t>to</a:t>
            </a:r>
            <a:r>
              <a:rPr lang="de-DE" dirty="0"/>
              <a:t> </a:t>
            </a:r>
            <a:r>
              <a:rPr lang="de-DE" dirty="0" err="1"/>
              <a:t>to</a:t>
            </a:r>
            <a:r>
              <a:rPr lang="de-DE" dirty="0"/>
              <a:t> </a:t>
            </a:r>
            <a:r>
              <a:rPr lang="de-DE" dirty="0" err="1"/>
              <a:t>acquire</a:t>
            </a:r>
            <a:r>
              <a:rPr lang="de-DE" dirty="0"/>
              <a:t> </a:t>
            </a:r>
            <a:r>
              <a:rPr lang="de-DE" dirty="0" err="1"/>
              <a:t>housing</a:t>
            </a:r>
            <a:r>
              <a:rPr lang="de-DE" dirty="0"/>
              <a:t> </a:t>
            </a:r>
            <a:r>
              <a:rPr lang="de-DE" dirty="0" err="1"/>
              <a:t>for</a:t>
            </a:r>
            <a:r>
              <a:rPr lang="de-DE" dirty="0"/>
              <a:t> </a:t>
            </a:r>
            <a:r>
              <a:rPr lang="de-DE" dirty="0" err="1"/>
              <a:t>homeless</a:t>
            </a:r>
            <a:r>
              <a:rPr lang="de-DE" dirty="0"/>
              <a:t> </a:t>
            </a:r>
            <a:r>
              <a:rPr lang="de-DE" dirty="0" err="1"/>
              <a:t>people</a:t>
            </a:r>
            <a:r>
              <a:rPr lang="de-DE" dirty="0"/>
              <a:t> on </a:t>
            </a:r>
            <a:r>
              <a:rPr lang="de-DE" dirty="0" err="1"/>
              <a:t>the</a:t>
            </a:r>
            <a:r>
              <a:rPr lang="de-DE" dirty="0"/>
              <a:t> </a:t>
            </a:r>
            <a:r>
              <a:rPr lang="de-DE" dirty="0" err="1"/>
              <a:t>housing</a:t>
            </a:r>
            <a:r>
              <a:rPr lang="de-DE" dirty="0"/>
              <a:t> </a:t>
            </a:r>
            <a:r>
              <a:rPr lang="de-DE" dirty="0" err="1"/>
              <a:t>market</a:t>
            </a:r>
            <a:endParaRPr lang="de-DE" dirty="0"/>
          </a:p>
          <a:p>
            <a:pPr marL="0" indent="0">
              <a:buClr>
                <a:srgbClr val="FF0000"/>
              </a:buClr>
              <a:buNone/>
            </a:pPr>
            <a:endParaRPr lang="de-DE" dirty="0"/>
          </a:p>
        </p:txBody>
      </p:sp>
    </p:spTree>
    <p:extLst>
      <p:ext uri="{BB962C8B-B14F-4D97-AF65-F5344CB8AC3E}">
        <p14:creationId xmlns:p14="http://schemas.microsoft.com/office/powerpoint/2010/main" val="354606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48ECA21-3E38-4037-B3D9-E352086B69B0}"/>
              </a:ext>
            </a:extLst>
          </p:cNvPr>
          <p:cNvSpPr>
            <a:spLocks noGrp="1"/>
          </p:cNvSpPr>
          <p:nvPr>
            <p:ph idx="1"/>
          </p:nvPr>
        </p:nvSpPr>
        <p:spPr>
          <a:xfrm>
            <a:off x="428446" y="642673"/>
            <a:ext cx="10972800" cy="5775379"/>
          </a:xfrm>
        </p:spPr>
        <p:txBody>
          <a:bodyPr>
            <a:normAutofit fontScale="92500" lnSpcReduction="10000"/>
          </a:bodyPr>
          <a:lstStyle/>
          <a:p>
            <a:pPr marL="0" indent="0">
              <a:buNone/>
            </a:pPr>
            <a:r>
              <a:rPr lang="en-US" sz="4100" b="1" dirty="0">
                <a:solidFill>
                  <a:schemeClr val="tx2">
                    <a:lumMod val="75000"/>
                  </a:schemeClr>
                </a:solidFill>
                <a:cs typeface="Arial" panose="020B0604020202020204" pitchFamily="34" charset="0"/>
              </a:rPr>
              <a:t>Homelessness and Housing Needs on the Political Agenda</a:t>
            </a:r>
          </a:p>
          <a:p>
            <a:pPr marL="0" indent="0">
              <a:buNone/>
            </a:pPr>
            <a:endParaRPr lang="de-DE" sz="2800" b="1" dirty="0"/>
          </a:p>
          <a:p>
            <a:pPr marL="0" indent="0">
              <a:buNone/>
            </a:pPr>
            <a:r>
              <a:rPr lang="de-DE" sz="2800" b="1" dirty="0"/>
              <a:t>Core </a:t>
            </a:r>
            <a:r>
              <a:rPr lang="de-DE" sz="2800" b="1" dirty="0" err="1"/>
              <a:t>demands</a:t>
            </a:r>
            <a:r>
              <a:rPr lang="de-DE" sz="2800" b="1" dirty="0"/>
              <a:t> </a:t>
            </a:r>
            <a:r>
              <a:rPr lang="de-DE" sz="2800" b="1" dirty="0" err="1"/>
              <a:t>of</a:t>
            </a:r>
            <a:r>
              <a:rPr lang="de-DE" sz="2800" b="1" dirty="0"/>
              <a:t> BAG W </a:t>
            </a:r>
            <a:r>
              <a:rPr lang="de-DE" sz="2800" b="1" dirty="0" err="1"/>
              <a:t>for</a:t>
            </a:r>
            <a:r>
              <a:rPr lang="de-DE" sz="2800" b="1" dirty="0"/>
              <a:t> </a:t>
            </a:r>
            <a:r>
              <a:rPr lang="de-DE" sz="2800" b="1" dirty="0" err="1"/>
              <a:t>the</a:t>
            </a:r>
            <a:r>
              <a:rPr lang="de-DE" sz="2800" b="1" dirty="0"/>
              <a:t> National Action Plan</a:t>
            </a:r>
            <a:endParaRPr lang="de-DE" sz="2800" dirty="0"/>
          </a:p>
          <a:p>
            <a:pPr lvl="0">
              <a:buClr>
                <a:srgbClr val="FF0000"/>
              </a:buClr>
              <a:buFont typeface="Wingdings" panose="05000000000000000000" pitchFamily="2" charset="2"/>
              <a:buChar char="§"/>
            </a:pPr>
            <a:r>
              <a:rPr lang="de-DE" sz="3000" dirty="0"/>
              <a:t>Housing </a:t>
            </a:r>
            <a:r>
              <a:rPr lang="de-DE" sz="3000" dirty="0" err="1"/>
              <a:t>policy</a:t>
            </a:r>
            <a:r>
              <a:rPr lang="de-DE" sz="3000" dirty="0"/>
              <a:t> </a:t>
            </a:r>
            <a:r>
              <a:rPr lang="de-DE" sz="3000" dirty="0" err="1"/>
              <a:t>solutions</a:t>
            </a:r>
            <a:r>
              <a:rPr lang="de-DE" sz="3000" dirty="0"/>
              <a:t> </a:t>
            </a:r>
            <a:r>
              <a:rPr lang="de-DE" sz="3000" dirty="0" err="1"/>
              <a:t>are</a:t>
            </a:r>
            <a:r>
              <a:rPr lang="de-DE" sz="3000" dirty="0"/>
              <a:t> </a:t>
            </a:r>
            <a:r>
              <a:rPr lang="de-DE" sz="3000" dirty="0" err="1"/>
              <a:t>necessary</a:t>
            </a:r>
            <a:r>
              <a:rPr lang="de-DE" sz="3000" dirty="0"/>
              <a:t> but not </a:t>
            </a:r>
            <a:r>
              <a:rPr lang="de-DE" sz="3000" dirty="0" err="1"/>
              <a:t>sufficient</a:t>
            </a:r>
            <a:r>
              <a:rPr lang="de-DE" sz="3000" dirty="0"/>
              <a:t> on </a:t>
            </a:r>
            <a:r>
              <a:rPr lang="de-DE" sz="3000" dirty="0" err="1"/>
              <a:t>their</a:t>
            </a:r>
            <a:r>
              <a:rPr lang="de-DE" sz="3000" dirty="0"/>
              <a:t> own.</a:t>
            </a:r>
            <a:r>
              <a:rPr lang="en-US" sz="3000" dirty="0"/>
              <a:t> BAG W calls therefore for cross-sectoral cooperation, because</a:t>
            </a:r>
            <a:r>
              <a:rPr lang="de-DE" sz="3000" dirty="0"/>
              <a:t> </a:t>
            </a:r>
            <a:r>
              <a:rPr lang="de-DE" sz="3000" dirty="0" err="1"/>
              <a:t>the</a:t>
            </a:r>
            <a:r>
              <a:rPr lang="de-DE" sz="3000" dirty="0"/>
              <a:t> </a:t>
            </a:r>
            <a:r>
              <a:rPr lang="de-DE" sz="3000" dirty="0" err="1"/>
              <a:t>problem</a:t>
            </a:r>
            <a:r>
              <a:rPr lang="de-DE" sz="3000" dirty="0"/>
              <a:t> </a:t>
            </a:r>
            <a:r>
              <a:rPr lang="de-DE" sz="3000" dirty="0" err="1"/>
              <a:t>of</a:t>
            </a:r>
            <a:r>
              <a:rPr lang="de-DE" sz="3000" dirty="0"/>
              <a:t> </a:t>
            </a:r>
            <a:r>
              <a:rPr lang="de-DE" sz="3000" dirty="0" err="1"/>
              <a:t>homelessness</a:t>
            </a:r>
            <a:r>
              <a:rPr lang="de-DE" sz="3000" dirty="0"/>
              <a:t> and </a:t>
            </a:r>
            <a:r>
              <a:rPr lang="de-DE" sz="3000" dirty="0" err="1"/>
              <a:t>housing</a:t>
            </a:r>
            <a:r>
              <a:rPr lang="de-DE" sz="3000" dirty="0"/>
              <a:t> </a:t>
            </a:r>
            <a:r>
              <a:rPr lang="de-DE" sz="3000" dirty="0" err="1"/>
              <a:t>exclusion</a:t>
            </a:r>
            <a:r>
              <a:rPr lang="de-DE" sz="3000" dirty="0"/>
              <a:t> </a:t>
            </a:r>
            <a:r>
              <a:rPr lang="de-DE" sz="3000" dirty="0" err="1"/>
              <a:t>is</a:t>
            </a:r>
            <a:r>
              <a:rPr lang="de-DE" sz="3000" dirty="0"/>
              <a:t> </a:t>
            </a:r>
            <a:r>
              <a:rPr lang="de-DE" sz="3000" dirty="0" err="1"/>
              <a:t>usually</a:t>
            </a:r>
            <a:r>
              <a:rPr lang="de-DE" sz="3000" dirty="0"/>
              <a:t> </a:t>
            </a:r>
            <a:r>
              <a:rPr lang="de-DE" sz="3000" dirty="0" err="1"/>
              <a:t>linked</a:t>
            </a:r>
            <a:r>
              <a:rPr lang="de-DE" sz="3000" dirty="0"/>
              <a:t> </a:t>
            </a:r>
            <a:r>
              <a:rPr lang="de-DE" sz="3000" dirty="0" err="1"/>
              <a:t>to</a:t>
            </a:r>
            <a:r>
              <a:rPr lang="de-DE" sz="3000" dirty="0"/>
              <a:t> different </a:t>
            </a:r>
            <a:r>
              <a:rPr lang="de-DE" sz="3000" dirty="0" err="1"/>
              <a:t>dimensions</a:t>
            </a:r>
            <a:r>
              <a:rPr lang="de-DE" sz="3000" dirty="0"/>
              <a:t> </a:t>
            </a:r>
            <a:r>
              <a:rPr lang="de-DE" sz="3000" dirty="0" err="1"/>
              <a:t>of</a:t>
            </a:r>
            <a:r>
              <a:rPr lang="de-DE" sz="3000" dirty="0"/>
              <a:t> social </a:t>
            </a:r>
            <a:r>
              <a:rPr lang="de-DE" sz="3000" dirty="0" err="1"/>
              <a:t>exclusion</a:t>
            </a:r>
            <a:r>
              <a:rPr lang="de-DE" sz="3000" dirty="0"/>
              <a:t> (e.g. </a:t>
            </a:r>
            <a:r>
              <a:rPr lang="de-DE" sz="3000" dirty="0" err="1"/>
              <a:t>unemployment</a:t>
            </a:r>
            <a:r>
              <a:rPr lang="de-DE" sz="3000" dirty="0"/>
              <a:t>, </a:t>
            </a:r>
            <a:r>
              <a:rPr lang="de-DE" sz="3000" dirty="0" err="1"/>
              <a:t>education</a:t>
            </a:r>
            <a:r>
              <a:rPr lang="de-DE" sz="3000" dirty="0"/>
              <a:t> and </a:t>
            </a:r>
            <a:r>
              <a:rPr lang="de-DE" sz="3000" dirty="0" err="1"/>
              <a:t>skills</a:t>
            </a:r>
            <a:r>
              <a:rPr lang="de-DE" sz="3000" dirty="0"/>
              <a:t>, </a:t>
            </a:r>
            <a:r>
              <a:rPr lang="de-DE" sz="3000" dirty="0" err="1"/>
              <a:t>health</a:t>
            </a:r>
            <a:r>
              <a:rPr lang="de-DE" sz="3000" dirty="0"/>
              <a:t>, </a:t>
            </a:r>
            <a:r>
              <a:rPr lang="de-DE" sz="3000" dirty="0" err="1"/>
              <a:t>or</a:t>
            </a:r>
            <a:r>
              <a:rPr lang="de-DE" sz="3000" dirty="0"/>
              <a:t> social support </a:t>
            </a:r>
            <a:r>
              <a:rPr lang="de-DE" sz="3000" dirty="0" err="1"/>
              <a:t>networks</a:t>
            </a:r>
            <a:r>
              <a:rPr lang="de-DE" sz="3000" dirty="0"/>
              <a:t>).</a:t>
            </a:r>
          </a:p>
          <a:p>
            <a:pPr lvl="0">
              <a:buClr>
                <a:srgbClr val="FF0000"/>
              </a:buClr>
              <a:buFont typeface="Wingdings" panose="05000000000000000000" pitchFamily="2" charset="2"/>
              <a:buChar char="§"/>
            </a:pPr>
            <a:r>
              <a:rPr lang="de-DE" sz="3000" dirty="0" err="1"/>
              <a:t>Germany’s</a:t>
            </a:r>
            <a:r>
              <a:rPr lang="de-DE" sz="3000" dirty="0"/>
              <a:t> </a:t>
            </a:r>
            <a:r>
              <a:rPr lang="de-DE" sz="3000" dirty="0" err="1"/>
              <a:t>characteristic</a:t>
            </a:r>
            <a:r>
              <a:rPr lang="de-DE" sz="3000" dirty="0"/>
              <a:t> </a:t>
            </a:r>
            <a:r>
              <a:rPr lang="de-DE" sz="3000" dirty="0" err="1"/>
              <a:t>federal</a:t>
            </a:r>
            <a:r>
              <a:rPr lang="de-DE" sz="3000" dirty="0"/>
              <a:t> </a:t>
            </a:r>
            <a:r>
              <a:rPr lang="de-DE" sz="3000" dirty="0" err="1"/>
              <a:t>system</a:t>
            </a:r>
            <a:r>
              <a:rPr lang="de-DE" sz="3000" dirty="0"/>
              <a:t> </a:t>
            </a:r>
            <a:r>
              <a:rPr lang="de-DE" sz="3000" dirty="0" err="1"/>
              <a:t>makes</a:t>
            </a:r>
            <a:r>
              <a:rPr lang="de-DE" sz="3000" dirty="0"/>
              <a:t> </a:t>
            </a:r>
            <a:r>
              <a:rPr lang="de-DE" sz="3000" dirty="0" err="1"/>
              <a:t>political</a:t>
            </a:r>
            <a:br>
              <a:rPr lang="de-DE" sz="3000" dirty="0"/>
            </a:br>
            <a:r>
              <a:rPr lang="de-DE" sz="3000" dirty="0" err="1"/>
              <a:t>action</a:t>
            </a:r>
            <a:r>
              <a:rPr lang="de-DE" sz="3000" dirty="0"/>
              <a:t> </a:t>
            </a:r>
            <a:r>
              <a:rPr lang="de-DE" sz="3000" dirty="0" err="1"/>
              <a:t>to</a:t>
            </a:r>
            <a:r>
              <a:rPr lang="de-DE" sz="3000" dirty="0"/>
              <a:t> </a:t>
            </a:r>
            <a:r>
              <a:rPr lang="de-DE" sz="3000" dirty="0" err="1"/>
              <a:t>overcome</a:t>
            </a:r>
            <a:r>
              <a:rPr lang="de-DE" sz="3000" dirty="0"/>
              <a:t> </a:t>
            </a:r>
            <a:r>
              <a:rPr lang="de-DE" sz="3000" dirty="0" err="1"/>
              <a:t>homelessness</a:t>
            </a:r>
            <a:r>
              <a:rPr lang="de-DE" sz="3000" dirty="0"/>
              <a:t> and </a:t>
            </a:r>
            <a:r>
              <a:rPr lang="de-DE" sz="3000" dirty="0" err="1"/>
              <a:t>housing</a:t>
            </a:r>
            <a:r>
              <a:rPr lang="de-DE" sz="3000" dirty="0"/>
              <a:t> </a:t>
            </a:r>
            <a:r>
              <a:rPr lang="de-DE" sz="3000" dirty="0" err="1"/>
              <a:t>exclusion</a:t>
            </a:r>
            <a:r>
              <a:rPr lang="de-DE" sz="3000" dirty="0"/>
              <a:t> </a:t>
            </a:r>
            <a:br>
              <a:rPr lang="de-DE" sz="3000" dirty="0"/>
            </a:br>
            <a:r>
              <a:rPr lang="de-DE" sz="3000" dirty="0" err="1"/>
              <a:t>necessary</a:t>
            </a:r>
            <a:r>
              <a:rPr lang="de-DE" sz="3000" dirty="0"/>
              <a:t> at all </a:t>
            </a:r>
            <a:r>
              <a:rPr lang="de-DE" sz="3000" dirty="0" err="1"/>
              <a:t>political</a:t>
            </a:r>
            <a:r>
              <a:rPr lang="de-DE" sz="3000" dirty="0"/>
              <a:t> </a:t>
            </a:r>
            <a:r>
              <a:rPr lang="de-DE" sz="3000" dirty="0" err="1"/>
              <a:t>levels</a:t>
            </a:r>
            <a:r>
              <a:rPr lang="de-DE" sz="3000" dirty="0"/>
              <a:t>, i.e. </a:t>
            </a:r>
            <a:r>
              <a:rPr lang="de-DE" sz="3000" dirty="0" err="1"/>
              <a:t>the</a:t>
            </a:r>
            <a:r>
              <a:rPr lang="de-DE" sz="3000" dirty="0"/>
              <a:t> Federal Level, Länder </a:t>
            </a:r>
            <a:br>
              <a:rPr lang="de-DE" sz="3000" dirty="0"/>
            </a:br>
            <a:r>
              <a:rPr lang="de-DE" sz="3000" dirty="0"/>
              <a:t>and </a:t>
            </a:r>
            <a:r>
              <a:rPr lang="de-DE" sz="3000" dirty="0" err="1"/>
              <a:t>local</a:t>
            </a:r>
            <a:r>
              <a:rPr lang="de-DE" sz="3000" dirty="0"/>
              <a:t> </a:t>
            </a:r>
            <a:r>
              <a:rPr lang="de-DE" sz="3000" dirty="0" err="1"/>
              <a:t>level</a:t>
            </a:r>
            <a:r>
              <a:rPr lang="de-DE" sz="3000" dirty="0"/>
              <a:t>.</a:t>
            </a:r>
          </a:p>
          <a:p>
            <a:pPr marL="0" indent="0">
              <a:buClr>
                <a:srgbClr val="FF0000"/>
              </a:buClr>
              <a:buNone/>
            </a:pPr>
            <a:endParaRPr lang="de-DE" dirty="0"/>
          </a:p>
        </p:txBody>
      </p:sp>
    </p:spTree>
    <p:extLst>
      <p:ext uri="{BB962C8B-B14F-4D97-AF65-F5344CB8AC3E}">
        <p14:creationId xmlns:p14="http://schemas.microsoft.com/office/powerpoint/2010/main" val="558830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48ECA21-3E38-4037-B3D9-E352086B69B0}"/>
              </a:ext>
            </a:extLst>
          </p:cNvPr>
          <p:cNvSpPr>
            <a:spLocks noGrp="1"/>
          </p:cNvSpPr>
          <p:nvPr>
            <p:ph idx="1"/>
          </p:nvPr>
        </p:nvSpPr>
        <p:spPr>
          <a:xfrm>
            <a:off x="462951" y="668552"/>
            <a:ext cx="10972800" cy="4525963"/>
          </a:xfrm>
        </p:spPr>
        <p:txBody>
          <a:bodyPr>
            <a:normAutofit fontScale="92500" lnSpcReduction="10000"/>
          </a:bodyPr>
          <a:lstStyle/>
          <a:p>
            <a:pPr marL="0" indent="0">
              <a:buNone/>
            </a:pPr>
            <a:r>
              <a:rPr lang="de-DE" b="1" dirty="0"/>
              <a:t>BAG Wohnungslosenhilfe (BAG W): </a:t>
            </a:r>
            <a:r>
              <a:rPr lang="de-DE" b="1" dirty="0" err="1"/>
              <a:t>Structure</a:t>
            </a:r>
            <a:r>
              <a:rPr lang="de-DE" b="1" dirty="0"/>
              <a:t> and Tasks</a:t>
            </a:r>
          </a:p>
          <a:p>
            <a:pPr>
              <a:buClr>
                <a:srgbClr val="FF0000"/>
              </a:buClr>
              <a:buFont typeface="Wingdings" panose="05000000000000000000" pitchFamily="2" charset="2"/>
              <a:buChar char="§"/>
            </a:pPr>
            <a:r>
              <a:rPr lang="de-DE" sz="2800" dirty="0"/>
              <a:t>Exchange </a:t>
            </a:r>
            <a:r>
              <a:rPr lang="de-DE" sz="2800" dirty="0" err="1"/>
              <a:t>between</a:t>
            </a:r>
            <a:r>
              <a:rPr lang="de-DE" sz="2800" dirty="0"/>
              <a:t> </a:t>
            </a:r>
            <a:r>
              <a:rPr lang="de-DE" sz="2800" dirty="0" err="1"/>
              <a:t>public</a:t>
            </a:r>
            <a:r>
              <a:rPr lang="de-DE" sz="2800" dirty="0"/>
              <a:t> </a:t>
            </a:r>
            <a:r>
              <a:rPr lang="de-DE" sz="2800" dirty="0" err="1"/>
              <a:t>sector</a:t>
            </a:r>
            <a:r>
              <a:rPr lang="de-DE" sz="2800" dirty="0"/>
              <a:t> and NGO-</a:t>
            </a:r>
            <a:r>
              <a:rPr lang="de-DE" sz="2800" dirty="0" err="1"/>
              <a:t>sector</a:t>
            </a:r>
            <a:endParaRPr lang="de-DE" sz="2800" dirty="0"/>
          </a:p>
          <a:p>
            <a:pPr>
              <a:buClr>
                <a:srgbClr val="FF0000"/>
              </a:buClr>
              <a:buFont typeface="Wingdings" panose="05000000000000000000" pitchFamily="2" charset="2"/>
              <a:buChar char="§"/>
            </a:pPr>
            <a:r>
              <a:rPr lang="de-DE" sz="2800" dirty="0"/>
              <a:t>Lobby </a:t>
            </a:r>
            <a:r>
              <a:rPr lang="de-DE" sz="2800" dirty="0" err="1"/>
              <a:t>for</a:t>
            </a:r>
            <a:r>
              <a:rPr lang="de-DE" sz="2800" dirty="0"/>
              <a:t> National Legislation</a:t>
            </a:r>
          </a:p>
          <a:p>
            <a:pPr>
              <a:buClr>
                <a:srgbClr val="FF0000"/>
              </a:buClr>
              <a:buFont typeface="Wingdings" panose="05000000000000000000" pitchFamily="2" charset="2"/>
              <a:buChar char="§"/>
            </a:pPr>
            <a:r>
              <a:rPr lang="de-DE" sz="2800" dirty="0" err="1"/>
              <a:t>Social</a:t>
            </a:r>
            <a:r>
              <a:rPr lang="de-DE" sz="2800" dirty="0"/>
              <a:t> </a:t>
            </a:r>
            <a:r>
              <a:rPr lang="de-DE" sz="2800" dirty="0" err="1"/>
              <a:t>policy</a:t>
            </a:r>
            <a:r>
              <a:rPr lang="de-DE" sz="2800" dirty="0"/>
              <a:t> </a:t>
            </a:r>
            <a:r>
              <a:rPr lang="de-DE" sz="2800" dirty="0" err="1"/>
              <a:t>development</a:t>
            </a:r>
            <a:r>
              <a:rPr lang="de-DE" sz="2800" dirty="0"/>
              <a:t> für </a:t>
            </a:r>
            <a:r>
              <a:rPr lang="de-DE" sz="2800" dirty="0" err="1"/>
              <a:t>homeless</a:t>
            </a:r>
            <a:endParaRPr lang="de-DE" sz="2800" dirty="0"/>
          </a:p>
          <a:p>
            <a:pPr>
              <a:buClr>
                <a:srgbClr val="FF0000"/>
              </a:buClr>
              <a:buFont typeface="Wingdings" panose="05000000000000000000" pitchFamily="2" charset="2"/>
              <a:buChar char="§"/>
            </a:pPr>
            <a:r>
              <a:rPr lang="de-DE" sz="2800" dirty="0" err="1"/>
              <a:t>Conferences</a:t>
            </a:r>
            <a:endParaRPr lang="de-DE" sz="2800" dirty="0"/>
          </a:p>
          <a:p>
            <a:pPr>
              <a:buClr>
                <a:srgbClr val="FF0000"/>
              </a:buClr>
              <a:buFont typeface="Wingdings" panose="05000000000000000000" pitchFamily="2" charset="2"/>
              <a:buChar char="§"/>
            </a:pPr>
            <a:r>
              <a:rPr lang="de-DE" sz="2800" dirty="0"/>
              <a:t>Communication, </a:t>
            </a:r>
            <a:r>
              <a:rPr lang="de-DE" sz="2800" dirty="0" err="1"/>
              <a:t>campaigning</a:t>
            </a:r>
            <a:r>
              <a:rPr lang="de-DE" sz="2800" dirty="0"/>
              <a:t>, Public Affairs</a:t>
            </a:r>
          </a:p>
          <a:p>
            <a:pPr>
              <a:buClr>
                <a:srgbClr val="FF0000"/>
              </a:buClr>
              <a:buFont typeface="Wingdings" panose="05000000000000000000" pitchFamily="2" charset="2"/>
              <a:buChar char="§"/>
            </a:pPr>
            <a:r>
              <a:rPr lang="de-DE" sz="2800" dirty="0"/>
              <a:t>Publications</a:t>
            </a:r>
          </a:p>
          <a:p>
            <a:pPr>
              <a:buClr>
                <a:srgbClr val="FF0000"/>
              </a:buClr>
              <a:buFont typeface="Wingdings" panose="05000000000000000000" pitchFamily="2" charset="2"/>
              <a:buChar char="§"/>
            </a:pPr>
            <a:r>
              <a:rPr lang="de-DE" sz="2800" dirty="0" err="1"/>
              <a:t>Documentation</a:t>
            </a:r>
            <a:r>
              <a:rPr lang="de-DE" sz="2800" dirty="0"/>
              <a:t> and </a:t>
            </a:r>
            <a:r>
              <a:rPr lang="de-DE" sz="2800" dirty="0" err="1"/>
              <a:t>Statistics</a:t>
            </a:r>
            <a:endParaRPr lang="de-DE" sz="2800" dirty="0"/>
          </a:p>
          <a:p>
            <a:pPr>
              <a:buClr>
                <a:srgbClr val="FF0000"/>
              </a:buClr>
              <a:buFont typeface="Wingdings" panose="05000000000000000000" pitchFamily="2" charset="2"/>
              <a:buChar char="§"/>
            </a:pPr>
            <a:r>
              <a:rPr lang="de-DE" sz="2800" dirty="0"/>
              <a:t>Support </a:t>
            </a:r>
            <a:r>
              <a:rPr lang="de-DE" sz="2800" dirty="0" err="1"/>
              <a:t>of</a:t>
            </a:r>
            <a:r>
              <a:rPr lang="de-DE" sz="2800" dirty="0"/>
              <a:t> </a:t>
            </a:r>
            <a:r>
              <a:rPr lang="de-DE" sz="2800" dirty="0" err="1"/>
              <a:t>scientific</a:t>
            </a:r>
            <a:r>
              <a:rPr lang="de-DE" sz="2800" dirty="0"/>
              <a:t> </a:t>
            </a:r>
            <a:r>
              <a:rPr lang="de-DE" sz="2800" dirty="0" err="1"/>
              <a:t>research</a:t>
            </a:r>
            <a:endParaRPr lang="de-DE" sz="2800" dirty="0"/>
          </a:p>
          <a:p>
            <a:pPr>
              <a:buClr>
                <a:srgbClr val="FF0000"/>
              </a:buClr>
              <a:buFont typeface="Wingdings" panose="05000000000000000000" pitchFamily="2" charset="2"/>
              <a:buChar char="§"/>
            </a:pPr>
            <a:r>
              <a:rPr lang="de-DE" sz="2800" dirty="0"/>
              <a:t>International Networking </a:t>
            </a:r>
          </a:p>
        </p:txBody>
      </p:sp>
    </p:spTree>
    <p:extLst>
      <p:ext uri="{BB962C8B-B14F-4D97-AF65-F5344CB8AC3E}">
        <p14:creationId xmlns:p14="http://schemas.microsoft.com/office/powerpoint/2010/main" val="811564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48ECA21-3E38-4037-B3D9-E352086B69B0}"/>
              </a:ext>
            </a:extLst>
          </p:cNvPr>
          <p:cNvSpPr>
            <a:spLocks noGrp="1"/>
          </p:cNvSpPr>
          <p:nvPr>
            <p:ph idx="1"/>
          </p:nvPr>
        </p:nvSpPr>
        <p:spPr>
          <a:xfrm>
            <a:off x="428446" y="642673"/>
            <a:ext cx="10972800" cy="5775379"/>
          </a:xfrm>
        </p:spPr>
        <p:txBody>
          <a:bodyPr>
            <a:normAutofit/>
          </a:bodyPr>
          <a:lstStyle/>
          <a:p>
            <a:pPr marL="0" indent="0">
              <a:buNone/>
            </a:pPr>
            <a:r>
              <a:rPr lang="en-US" sz="2400" b="1" dirty="0">
                <a:solidFill>
                  <a:schemeClr val="tx2">
                    <a:lumMod val="75000"/>
                  </a:schemeClr>
                </a:solidFill>
                <a:cs typeface="Arial" panose="020B0604020202020204" pitchFamily="34" charset="0"/>
              </a:rPr>
              <a:t>Homelessness and Housing Needs on the Political Agenda</a:t>
            </a:r>
          </a:p>
          <a:p>
            <a:pPr marL="0" indent="0">
              <a:buNone/>
            </a:pPr>
            <a:endParaRPr lang="de-DE" sz="2800" b="1" dirty="0"/>
          </a:p>
          <a:p>
            <a:pPr marL="0" indent="0">
              <a:buClr>
                <a:srgbClr val="FF0000"/>
              </a:buClr>
              <a:buNone/>
            </a:pPr>
            <a:endParaRPr lang="de-DE" dirty="0"/>
          </a:p>
        </p:txBody>
      </p:sp>
      <p:pic>
        <p:nvPicPr>
          <p:cNvPr id="1026" name="Picture 2" descr="https://www.bagw.de/fileadmin/user_upload/Aktion_Hausbau_BMWSB_2.jpg">
            <a:extLst>
              <a:ext uri="{FF2B5EF4-FFF2-40B4-BE49-F238E27FC236}">
                <a16:creationId xmlns:a16="http://schemas.microsoft.com/office/drawing/2014/main" id="{88C602D4-59DC-4AB8-A26B-A4247B01B8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753" y="1319842"/>
            <a:ext cx="6255173" cy="46280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bagw.de/fileadmin/user_upload/Aktion_Hausbau_BMWSB_4.jpg">
            <a:extLst>
              <a:ext uri="{FF2B5EF4-FFF2-40B4-BE49-F238E27FC236}">
                <a16:creationId xmlns:a16="http://schemas.microsoft.com/office/drawing/2014/main" id="{A46445C9-0C83-46D0-A2D6-3A8248F6EC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2449" y="3282351"/>
            <a:ext cx="2405688" cy="3207584"/>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a:extLst>
              <a:ext uri="{FF2B5EF4-FFF2-40B4-BE49-F238E27FC236}">
                <a16:creationId xmlns:a16="http://schemas.microsoft.com/office/drawing/2014/main" id="{E89E845F-3C55-4556-9BD1-820EF1EF93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1294" y="1486846"/>
            <a:ext cx="4093298" cy="1635916"/>
          </a:xfrm>
          <a:prstGeom prst="rect">
            <a:avLst/>
          </a:prstGeom>
        </p:spPr>
      </p:pic>
    </p:spTree>
    <p:extLst>
      <p:ext uri="{BB962C8B-B14F-4D97-AF65-F5344CB8AC3E}">
        <p14:creationId xmlns:p14="http://schemas.microsoft.com/office/powerpoint/2010/main" val="455664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2020893-876E-41AD-BF7E-242FEC7D99DE}"/>
              </a:ext>
            </a:extLst>
          </p:cNvPr>
          <p:cNvSpPr/>
          <p:nvPr/>
        </p:nvSpPr>
        <p:spPr>
          <a:xfrm>
            <a:off x="-33338" y="-385881"/>
            <a:ext cx="1225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50" name="Text Box 12">
            <a:extLst>
              <a:ext uri="{FF2B5EF4-FFF2-40B4-BE49-F238E27FC236}">
                <a16:creationId xmlns:a16="http://schemas.microsoft.com/office/drawing/2014/main" id="{C8D37D9F-7644-40B2-840B-159F6DA88A62}"/>
              </a:ext>
            </a:extLst>
          </p:cNvPr>
          <p:cNvSpPr txBox="1">
            <a:spLocks noChangeArrowheads="1"/>
          </p:cNvSpPr>
          <p:nvPr/>
        </p:nvSpPr>
        <p:spPr bwMode="auto">
          <a:xfrm>
            <a:off x="3910014" y="3189289"/>
            <a:ext cx="1990725" cy="2762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altLang="de-DE"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 berufen</a:t>
            </a:r>
          </a:p>
        </p:txBody>
      </p:sp>
      <p:sp>
        <p:nvSpPr>
          <p:cNvPr id="2052" name="Text Box 3">
            <a:extLst>
              <a:ext uri="{FF2B5EF4-FFF2-40B4-BE49-F238E27FC236}">
                <a16:creationId xmlns:a16="http://schemas.microsoft.com/office/drawing/2014/main" id="{CDA0EC5D-DFB0-4A55-A55C-48D10B0F9AA2}"/>
              </a:ext>
            </a:extLst>
          </p:cNvPr>
          <p:cNvSpPr txBox="1">
            <a:spLocks noChangeArrowheads="1"/>
          </p:cNvSpPr>
          <p:nvPr/>
        </p:nvSpPr>
        <p:spPr bwMode="auto">
          <a:xfrm>
            <a:off x="5900738" y="2338389"/>
            <a:ext cx="1924050" cy="1508125"/>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altLang="de-DE" sz="14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AC Vorstand</a:t>
            </a:r>
            <a:r>
              <a:rPr kumimoji="0" lang="de-DE" altLang="de-DE" sz="14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r>
              <a:rPr kumimoji="0" lang="de-DE" altLang="de-DE" sz="14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mit</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entsandten (6)</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altLang="de-DE" sz="14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r>
              <a:rPr kumimoji="0" lang="de-DE" altLang="de-DE" sz="12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gewählten (6)</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Mitgliedern</a:t>
            </a: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altLang="de-DE"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2053" name="Text Box 4">
            <a:extLst>
              <a:ext uri="{FF2B5EF4-FFF2-40B4-BE49-F238E27FC236}">
                <a16:creationId xmlns:a16="http://schemas.microsoft.com/office/drawing/2014/main" id="{D3997C04-7749-4A96-911B-C7E94232BA6D}"/>
              </a:ext>
            </a:extLst>
          </p:cNvPr>
          <p:cNvSpPr txBox="1">
            <a:spLocks noChangeArrowheads="1"/>
          </p:cNvSpPr>
          <p:nvPr/>
        </p:nvSpPr>
        <p:spPr bwMode="auto">
          <a:xfrm>
            <a:off x="1847851" y="2204244"/>
            <a:ext cx="2087563" cy="261610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0" eaLnBrk="0" fontAlgn="base" hangingPunct="0">
              <a:spcBef>
                <a:spcPct val="50000"/>
              </a:spcBef>
              <a:spcAft>
                <a:spcPct val="0"/>
              </a:spcAft>
              <a:buNone/>
              <a:defRPr/>
            </a:pPr>
            <a:r>
              <a:rPr lang="de-DE" altLang="de-DE" sz="1400" dirty="0">
                <a:solidFill>
                  <a:srgbClr val="000000"/>
                </a:solidFill>
                <a:latin typeface="Verdana" panose="020B0604030504040204" pitchFamily="34" charset="0"/>
              </a:rPr>
              <a:t>Expert </a:t>
            </a:r>
            <a:r>
              <a:rPr lang="de-DE" altLang="de-DE" sz="1400" dirty="0" err="1">
                <a:solidFill>
                  <a:srgbClr val="000000"/>
                </a:solidFill>
                <a:latin typeface="Verdana" panose="020B0604030504040204" pitchFamily="34" charset="0"/>
              </a:rPr>
              <a:t>Committees</a:t>
            </a:r>
            <a:endParaRPr kumimoji="0" lang="de-DE" altLang="de-DE" sz="14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lvl="0" eaLnBrk="0" fontAlgn="base" hangingPunct="0">
              <a:spcBef>
                <a:spcPct val="50000"/>
              </a:spcBef>
              <a:spcAft>
                <a:spcPct val="0"/>
              </a:spcAft>
              <a:buNone/>
              <a:defRPr/>
            </a:pPr>
            <a:r>
              <a:rPr lang="en-US" altLang="de-DE" sz="1200" dirty="0">
                <a:solidFill>
                  <a:srgbClr val="000000"/>
                </a:solidFill>
                <a:latin typeface="Verdana" panose="020B0604030504040204" pitchFamily="34" charset="0"/>
              </a:rPr>
              <a:t>Work and qualification</a:t>
            </a:r>
          </a:p>
          <a:p>
            <a:pPr lvl="0" eaLnBrk="0" fontAlgn="base" hangingPunct="0">
              <a:spcBef>
                <a:spcPct val="50000"/>
              </a:spcBef>
              <a:spcAft>
                <a:spcPct val="0"/>
              </a:spcAft>
              <a:buNone/>
              <a:defRPr/>
            </a:pPr>
            <a:r>
              <a:rPr lang="en-US" altLang="de-DE" sz="1200" dirty="0">
                <a:solidFill>
                  <a:srgbClr val="000000"/>
                </a:solidFill>
                <a:latin typeface="Verdana" panose="020B0604030504040204" pitchFamily="34" charset="0"/>
              </a:rPr>
              <a:t>Personal assistance, social planning</a:t>
            </a:r>
          </a:p>
          <a:p>
            <a:pPr lvl="0" eaLnBrk="0" fontAlgn="base" hangingPunct="0">
              <a:spcBef>
                <a:spcPct val="50000"/>
              </a:spcBef>
              <a:spcAft>
                <a:spcPct val="0"/>
              </a:spcAft>
              <a:buNone/>
              <a:defRPr/>
            </a:pPr>
            <a:r>
              <a:rPr lang="en-US" altLang="de-DE" sz="1200" dirty="0">
                <a:solidFill>
                  <a:srgbClr val="000000"/>
                </a:solidFill>
                <a:latin typeface="Verdana" panose="020B0604030504040204" pitchFamily="34" charset="0"/>
              </a:rPr>
              <a:t>Women's Coordination</a:t>
            </a:r>
          </a:p>
          <a:p>
            <a:pPr lvl="0" eaLnBrk="0" fontAlgn="base" hangingPunct="0">
              <a:spcBef>
                <a:spcPct val="50000"/>
              </a:spcBef>
              <a:spcAft>
                <a:spcPct val="0"/>
              </a:spcAft>
              <a:buNone/>
              <a:defRPr/>
            </a:pPr>
            <a:r>
              <a:rPr lang="en-US" altLang="de-DE" sz="1200" dirty="0">
                <a:solidFill>
                  <a:srgbClr val="000000"/>
                </a:solidFill>
                <a:latin typeface="Verdana" panose="020B0604030504040204" pitchFamily="34" charset="0"/>
              </a:rPr>
              <a:t>Health</a:t>
            </a:r>
          </a:p>
          <a:p>
            <a:pPr lvl="0" eaLnBrk="0" fontAlgn="base" hangingPunct="0">
              <a:spcBef>
                <a:spcPct val="50000"/>
              </a:spcBef>
              <a:spcAft>
                <a:spcPct val="0"/>
              </a:spcAft>
              <a:buNone/>
              <a:defRPr/>
            </a:pPr>
            <a:r>
              <a:rPr lang="en-US" altLang="de-DE" sz="1200" dirty="0">
                <a:solidFill>
                  <a:srgbClr val="000000"/>
                </a:solidFill>
                <a:latin typeface="Verdana" panose="020B0604030504040204" pitchFamily="34" charset="0"/>
              </a:rPr>
              <a:t>Social law</a:t>
            </a:r>
          </a:p>
          <a:p>
            <a:pPr lvl="0" eaLnBrk="0" fontAlgn="base" hangingPunct="0">
              <a:spcBef>
                <a:spcPct val="50000"/>
              </a:spcBef>
              <a:spcAft>
                <a:spcPct val="0"/>
              </a:spcAft>
              <a:buNone/>
              <a:defRPr/>
            </a:pPr>
            <a:r>
              <a:rPr lang="en-US" altLang="de-DE" sz="1200" dirty="0">
                <a:solidFill>
                  <a:srgbClr val="000000"/>
                </a:solidFill>
                <a:latin typeface="Verdana" panose="020B0604030504040204" pitchFamily="34" charset="0"/>
              </a:rPr>
              <a:t>Housing</a:t>
            </a:r>
          </a:p>
          <a:p>
            <a:pPr lvl="0" eaLnBrk="0" fontAlgn="base" hangingPunct="0">
              <a:spcBef>
                <a:spcPct val="50000"/>
              </a:spcBef>
              <a:spcAft>
                <a:spcPct val="0"/>
              </a:spcAft>
              <a:buNone/>
              <a:defRPr/>
            </a:pPr>
            <a:r>
              <a:rPr lang="en-US" altLang="de-DE" sz="1200" dirty="0">
                <a:solidFill>
                  <a:srgbClr val="000000"/>
                </a:solidFill>
                <a:latin typeface="Verdana" panose="020B0604030504040204" pitchFamily="34" charset="0"/>
              </a:rPr>
              <a:t>Statistics/Documentation</a:t>
            </a:r>
            <a:endParaRPr kumimoji="0" lang="de-DE" altLang="de-DE" sz="12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sp>
        <p:nvSpPr>
          <p:cNvPr id="2054" name="Text Box 5">
            <a:extLst>
              <a:ext uri="{FF2B5EF4-FFF2-40B4-BE49-F238E27FC236}">
                <a16:creationId xmlns:a16="http://schemas.microsoft.com/office/drawing/2014/main" id="{61D65185-5F6B-4B75-B8AD-C6BBD1902B8F}"/>
              </a:ext>
            </a:extLst>
          </p:cNvPr>
          <p:cNvSpPr txBox="1">
            <a:spLocks noChangeArrowheads="1"/>
          </p:cNvSpPr>
          <p:nvPr/>
        </p:nvSpPr>
        <p:spPr bwMode="auto">
          <a:xfrm>
            <a:off x="1847851" y="1241426"/>
            <a:ext cx="2087563" cy="769441"/>
          </a:xfrm>
          <a:prstGeom prst="rect">
            <a:avLst/>
          </a:prstGeom>
          <a:solidFill>
            <a:srgbClr val="FF6600">
              <a:alpha val="45882"/>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Projektgruppe Migration</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altLang="de-DE" sz="1200" b="0" i="0" u="none" strike="noStrike" kern="1200" cap="none" spc="0" normalizeH="0" baseline="0" noProof="0" dirty="0" err="1">
                <a:ln>
                  <a:noFill/>
                </a:ln>
                <a:solidFill>
                  <a:srgbClr val="000000"/>
                </a:solidFill>
                <a:effectLst/>
                <a:uLnTx/>
                <a:uFillTx/>
                <a:latin typeface="Verdana" panose="020B0604030504040204" pitchFamily="34" charset="0"/>
                <a:ea typeface="+mn-ea"/>
                <a:cs typeface="+mn-cs"/>
              </a:rPr>
              <a:t>Projectgroup</a:t>
            </a:r>
            <a:r>
              <a:rPr kumimoji="0" lang="de-DE" altLang="de-DE" sz="12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Housing First </a:t>
            </a:r>
            <a:r>
              <a:rPr kumimoji="0" lang="de-DE" altLang="de-DE" sz="14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p>
        </p:txBody>
      </p:sp>
      <p:sp>
        <p:nvSpPr>
          <p:cNvPr id="2055" name="Text Box 6">
            <a:extLst>
              <a:ext uri="{FF2B5EF4-FFF2-40B4-BE49-F238E27FC236}">
                <a16:creationId xmlns:a16="http://schemas.microsoft.com/office/drawing/2014/main" id="{D341F74B-15A2-4A32-91FA-EFFEB349BC64}"/>
              </a:ext>
            </a:extLst>
          </p:cNvPr>
          <p:cNvSpPr txBox="1">
            <a:spLocks noChangeArrowheads="1"/>
          </p:cNvSpPr>
          <p:nvPr/>
        </p:nvSpPr>
        <p:spPr bwMode="auto">
          <a:xfrm>
            <a:off x="3930651" y="3573463"/>
            <a:ext cx="1527175" cy="101441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altLang="de-DE"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entwickeln fachliche Empfehlungen, Positionspapiere etc.</a:t>
            </a:r>
          </a:p>
        </p:txBody>
      </p:sp>
      <p:sp>
        <p:nvSpPr>
          <p:cNvPr id="2056" name="AutoShape 7">
            <a:extLst>
              <a:ext uri="{FF2B5EF4-FFF2-40B4-BE49-F238E27FC236}">
                <a16:creationId xmlns:a16="http://schemas.microsoft.com/office/drawing/2014/main" id="{3CAF4B47-BF33-4EAD-AB75-456AB476B073}"/>
              </a:ext>
            </a:extLst>
          </p:cNvPr>
          <p:cNvSpPr>
            <a:spLocks noChangeArrowheads="1"/>
          </p:cNvSpPr>
          <p:nvPr/>
        </p:nvSpPr>
        <p:spPr bwMode="auto">
          <a:xfrm>
            <a:off x="4922839" y="3263900"/>
            <a:ext cx="903287" cy="215900"/>
          </a:xfrm>
          <a:prstGeom prst="leftArrow">
            <a:avLst>
              <a:gd name="adj1" fmla="val 50000"/>
              <a:gd name="adj2" fmla="val 133262"/>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20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2057" name="Text Box 8">
            <a:extLst>
              <a:ext uri="{FF2B5EF4-FFF2-40B4-BE49-F238E27FC236}">
                <a16:creationId xmlns:a16="http://schemas.microsoft.com/office/drawing/2014/main" id="{97013C61-2F6D-4C03-832B-2AB44CB74B52}"/>
              </a:ext>
            </a:extLst>
          </p:cNvPr>
          <p:cNvSpPr txBox="1">
            <a:spLocks noChangeArrowheads="1"/>
          </p:cNvSpPr>
          <p:nvPr/>
        </p:nvSpPr>
        <p:spPr bwMode="auto">
          <a:xfrm>
            <a:off x="4548250" y="4765675"/>
            <a:ext cx="3314640" cy="954107"/>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altLang="de-DE" sz="14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GA Mitglieder (nur juristische Personen) [230 Mitgliedsträger mit </a:t>
            </a:r>
            <a:r>
              <a:rPr lang="de-DE" altLang="de-DE" sz="1400" dirty="0">
                <a:solidFill>
                  <a:srgbClr val="000000"/>
                </a:solidFill>
                <a:latin typeface="Verdana" panose="020B0604030504040204" pitchFamily="34" charset="0"/>
              </a:rPr>
              <a:t>1013</a:t>
            </a:r>
            <a:r>
              <a:rPr kumimoji="0" lang="de-DE" altLang="de-DE" sz="14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Mitgliedseinrichtungen]</a:t>
            </a:r>
            <a:br>
              <a:rPr kumimoji="0" lang="de-DE" altLang="de-DE" sz="14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br>
            <a:r>
              <a:rPr kumimoji="0" lang="de-DE" altLang="de-DE" sz="14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Mitgliederversammlung</a:t>
            </a:r>
          </a:p>
        </p:txBody>
      </p:sp>
      <p:sp>
        <p:nvSpPr>
          <p:cNvPr id="2058" name="Text Box 9">
            <a:extLst>
              <a:ext uri="{FF2B5EF4-FFF2-40B4-BE49-F238E27FC236}">
                <a16:creationId xmlns:a16="http://schemas.microsoft.com/office/drawing/2014/main" id="{8DE25536-49BA-4F2D-AA18-538AB1FD7E74}"/>
              </a:ext>
            </a:extLst>
          </p:cNvPr>
          <p:cNvSpPr txBox="1">
            <a:spLocks noChangeArrowheads="1"/>
          </p:cNvSpPr>
          <p:nvPr/>
        </p:nvSpPr>
        <p:spPr bwMode="auto">
          <a:xfrm>
            <a:off x="1847851" y="4634524"/>
            <a:ext cx="2087562" cy="1015663"/>
          </a:xfrm>
          <a:prstGeom prst="rect">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AG </a:t>
            </a:r>
            <a:r>
              <a:rPr kumimoji="0" lang="de-DE" altLang="de-DE" sz="1200" b="0" i="0" u="none" strike="noStrike" kern="1200" cap="none" spc="0" normalizeH="0" baseline="0" noProof="0" dirty="0" err="1">
                <a:ln>
                  <a:noFill/>
                </a:ln>
                <a:solidFill>
                  <a:srgbClr val="000000"/>
                </a:solidFill>
                <a:effectLst/>
                <a:uLnTx/>
                <a:uFillTx/>
                <a:latin typeface="Verdana" panose="020B0604030504040204" pitchFamily="34" charset="0"/>
                <a:ea typeface="+mn-ea"/>
                <a:cs typeface="+mn-cs"/>
              </a:rPr>
              <a:t>Med</a:t>
            </a:r>
            <a:r>
              <a:rPr kumimoji="0" lang="de-DE" altLang="de-DE" sz="12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Health Projects</a:t>
            </a:r>
          </a:p>
          <a:p>
            <a:pPr lvl="0" eaLnBrk="0" fontAlgn="base" hangingPunct="0">
              <a:spcBef>
                <a:spcPct val="50000"/>
              </a:spcBef>
              <a:spcAft>
                <a:spcPct val="0"/>
              </a:spcAft>
              <a:buNone/>
              <a:defRPr/>
            </a:pPr>
            <a:r>
              <a:rPr kumimoji="0" lang="de-DE" altLang="de-DE" sz="12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AG </a:t>
            </a:r>
            <a:r>
              <a:rPr lang="de-DE" altLang="de-DE" sz="1200" dirty="0">
                <a:solidFill>
                  <a:srgbClr val="000000"/>
                </a:solidFill>
                <a:latin typeface="Verdana" panose="020B0604030504040204" pitchFamily="34" charset="0"/>
              </a:rPr>
              <a:t>SEW </a:t>
            </a:r>
            <a:r>
              <a:rPr lang="de-DE" altLang="de-DE" sz="1200" dirty="0" err="1">
                <a:solidFill>
                  <a:srgbClr val="000000"/>
                </a:solidFill>
                <a:latin typeface="Verdana" panose="020B0604030504040204" pitchFamily="34" charset="0"/>
              </a:rPr>
              <a:t>Inpatient</a:t>
            </a:r>
            <a:r>
              <a:rPr lang="de-DE" altLang="de-DE" sz="1200" dirty="0">
                <a:solidFill>
                  <a:srgbClr val="000000"/>
                </a:solidFill>
                <a:latin typeface="Verdana" panose="020B0604030504040204" pitchFamily="34" charset="0"/>
              </a:rPr>
              <a:t> </a:t>
            </a:r>
            <a:r>
              <a:rPr lang="de-DE" altLang="de-DE" sz="1200" dirty="0" err="1">
                <a:solidFill>
                  <a:srgbClr val="000000"/>
                </a:solidFill>
                <a:latin typeface="Verdana" panose="020B0604030504040204" pitchFamily="34" charset="0"/>
              </a:rPr>
              <a:t>facilities</a:t>
            </a:r>
            <a:r>
              <a:rPr kumimoji="0" lang="de-DE" altLang="de-DE" sz="12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FAG Partizipation</a:t>
            </a:r>
          </a:p>
        </p:txBody>
      </p:sp>
      <p:sp>
        <p:nvSpPr>
          <p:cNvPr id="2059" name="Text Box 10">
            <a:extLst>
              <a:ext uri="{FF2B5EF4-FFF2-40B4-BE49-F238E27FC236}">
                <a16:creationId xmlns:a16="http://schemas.microsoft.com/office/drawing/2014/main" id="{3475100D-3F26-49C3-A008-6ABDD396BB22}"/>
              </a:ext>
            </a:extLst>
          </p:cNvPr>
          <p:cNvSpPr txBox="1">
            <a:spLocks noChangeArrowheads="1"/>
          </p:cNvSpPr>
          <p:nvPr/>
        </p:nvSpPr>
        <p:spPr bwMode="auto">
          <a:xfrm>
            <a:off x="1847851" y="6011864"/>
            <a:ext cx="2087563" cy="466725"/>
          </a:xfrm>
          <a:prstGeom prst="rect">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altLang="de-DE"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Erarbeiten eigener Stellungnahmen</a:t>
            </a:r>
          </a:p>
        </p:txBody>
      </p:sp>
      <p:sp>
        <p:nvSpPr>
          <p:cNvPr id="2061" name="Text Box 13">
            <a:extLst>
              <a:ext uri="{FF2B5EF4-FFF2-40B4-BE49-F238E27FC236}">
                <a16:creationId xmlns:a16="http://schemas.microsoft.com/office/drawing/2014/main" id="{0637AA12-93A2-4D7A-B9AA-A3BE9A5B778F}"/>
              </a:ext>
            </a:extLst>
          </p:cNvPr>
          <p:cNvSpPr txBox="1">
            <a:spLocks noChangeArrowheads="1"/>
          </p:cNvSpPr>
          <p:nvPr/>
        </p:nvSpPr>
        <p:spPr bwMode="auto">
          <a:xfrm>
            <a:off x="4933950" y="2779714"/>
            <a:ext cx="990600" cy="2825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altLang="de-DE"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entsenden</a:t>
            </a:r>
          </a:p>
        </p:txBody>
      </p:sp>
      <p:sp>
        <p:nvSpPr>
          <p:cNvPr id="2062" name="Text Box 14">
            <a:extLst>
              <a:ext uri="{FF2B5EF4-FFF2-40B4-BE49-F238E27FC236}">
                <a16:creationId xmlns:a16="http://schemas.microsoft.com/office/drawing/2014/main" id="{D7B35B67-0E84-466B-BE0B-65FC4EF04C8D}"/>
              </a:ext>
            </a:extLst>
          </p:cNvPr>
          <p:cNvSpPr txBox="1">
            <a:spLocks noChangeArrowheads="1"/>
          </p:cNvSpPr>
          <p:nvPr/>
        </p:nvSpPr>
        <p:spPr bwMode="auto">
          <a:xfrm>
            <a:off x="5913438" y="1130501"/>
            <a:ext cx="1898650" cy="984885"/>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lang="de-DE" altLang="de-DE" sz="1400" dirty="0">
                <a:solidFill>
                  <a:srgbClr val="000000"/>
                </a:solidFill>
                <a:latin typeface="Verdana" panose="020B0604030504040204" pitchFamily="34" charset="0"/>
              </a:rPr>
              <a:t>EC </a:t>
            </a:r>
            <a:r>
              <a:rPr kumimoji="0" lang="de-DE" altLang="de-DE" sz="14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Präsidium	(5)</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Vorsitzende/r und 4 stellvertretende Vorsitzende</a:t>
            </a:r>
          </a:p>
        </p:txBody>
      </p:sp>
      <p:sp>
        <p:nvSpPr>
          <p:cNvPr id="2063" name="Text Box 15">
            <a:extLst>
              <a:ext uri="{FF2B5EF4-FFF2-40B4-BE49-F238E27FC236}">
                <a16:creationId xmlns:a16="http://schemas.microsoft.com/office/drawing/2014/main" id="{493D9F91-0AC2-42BB-9FD9-A6D642243947}"/>
              </a:ext>
            </a:extLst>
          </p:cNvPr>
          <p:cNvSpPr txBox="1">
            <a:spLocks noChangeArrowheads="1"/>
          </p:cNvSpPr>
          <p:nvPr/>
        </p:nvSpPr>
        <p:spPr bwMode="auto">
          <a:xfrm>
            <a:off x="5922963" y="4330701"/>
            <a:ext cx="762000" cy="284163"/>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altLang="de-DE"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wählen</a:t>
            </a:r>
          </a:p>
        </p:txBody>
      </p:sp>
      <p:sp>
        <p:nvSpPr>
          <p:cNvPr id="2064" name="AutoShape 16">
            <a:extLst>
              <a:ext uri="{FF2B5EF4-FFF2-40B4-BE49-F238E27FC236}">
                <a16:creationId xmlns:a16="http://schemas.microsoft.com/office/drawing/2014/main" id="{A15776A1-EBE6-46B3-857F-C868EF45D2AC}"/>
              </a:ext>
            </a:extLst>
          </p:cNvPr>
          <p:cNvSpPr>
            <a:spLocks noChangeArrowheads="1"/>
          </p:cNvSpPr>
          <p:nvPr/>
        </p:nvSpPr>
        <p:spPr bwMode="auto">
          <a:xfrm>
            <a:off x="6567488" y="3973513"/>
            <a:ext cx="215900" cy="792162"/>
          </a:xfrm>
          <a:prstGeom prst="upArrow">
            <a:avLst>
              <a:gd name="adj1" fmla="val 50000"/>
              <a:gd name="adj2" fmla="val 91728"/>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20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2065" name="AutoShape 17">
            <a:extLst>
              <a:ext uri="{FF2B5EF4-FFF2-40B4-BE49-F238E27FC236}">
                <a16:creationId xmlns:a16="http://schemas.microsoft.com/office/drawing/2014/main" id="{77FC4553-3FC7-41CC-84A1-9D2DF7A59C51}"/>
              </a:ext>
            </a:extLst>
          </p:cNvPr>
          <p:cNvSpPr>
            <a:spLocks noChangeArrowheads="1"/>
          </p:cNvSpPr>
          <p:nvPr/>
        </p:nvSpPr>
        <p:spPr bwMode="auto">
          <a:xfrm rot="19740000">
            <a:off x="3284538" y="4378326"/>
            <a:ext cx="3600450" cy="14287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0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2066" name="AutoShape 18">
            <a:extLst>
              <a:ext uri="{FF2B5EF4-FFF2-40B4-BE49-F238E27FC236}">
                <a16:creationId xmlns:a16="http://schemas.microsoft.com/office/drawing/2014/main" id="{218F8FEB-1143-419C-90FB-8699DB3C0E70}"/>
              </a:ext>
            </a:extLst>
          </p:cNvPr>
          <p:cNvSpPr>
            <a:spLocks noChangeArrowheads="1"/>
          </p:cNvSpPr>
          <p:nvPr/>
        </p:nvSpPr>
        <p:spPr bwMode="auto">
          <a:xfrm>
            <a:off x="5087938" y="3716338"/>
            <a:ext cx="838200" cy="228600"/>
          </a:xfrm>
          <a:prstGeom prst="rightArrow">
            <a:avLst>
              <a:gd name="adj1" fmla="val 50000"/>
              <a:gd name="adj2" fmla="val 91667"/>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20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2067" name="AutoShape 19">
            <a:extLst>
              <a:ext uri="{FF2B5EF4-FFF2-40B4-BE49-F238E27FC236}">
                <a16:creationId xmlns:a16="http://schemas.microsoft.com/office/drawing/2014/main" id="{15850B6E-CC0B-4FF6-87A0-213E4AF17223}"/>
              </a:ext>
            </a:extLst>
          </p:cNvPr>
          <p:cNvSpPr>
            <a:spLocks noChangeArrowheads="1"/>
          </p:cNvSpPr>
          <p:nvPr/>
        </p:nvSpPr>
        <p:spPr bwMode="auto">
          <a:xfrm>
            <a:off x="5087938" y="2708275"/>
            <a:ext cx="571500" cy="141288"/>
          </a:xfrm>
          <a:prstGeom prst="rightArrow">
            <a:avLst>
              <a:gd name="adj1" fmla="val 50000"/>
              <a:gd name="adj2" fmla="val 90899"/>
            </a:avLst>
          </a:prstGeom>
          <a:solidFill>
            <a:srgbClr val="66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20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2068" name="AutoShape 20">
            <a:extLst>
              <a:ext uri="{FF2B5EF4-FFF2-40B4-BE49-F238E27FC236}">
                <a16:creationId xmlns:a16="http://schemas.microsoft.com/office/drawing/2014/main" id="{21B6F414-1E80-4525-9200-0EBBF3382A70}"/>
              </a:ext>
            </a:extLst>
          </p:cNvPr>
          <p:cNvSpPr>
            <a:spLocks noChangeArrowheads="1"/>
          </p:cNvSpPr>
          <p:nvPr/>
        </p:nvSpPr>
        <p:spPr bwMode="auto">
          <a:xfrm>
            <a:off x="6456363" y="1895533"/>
            <a:ext cx="228600" cy="430212"/>
          </a:xfrm>
          <a:prstGeom prst="upArrow">
            <a:avLst>
              <a:gd name="adj1" fmla="val 50000"/>
              <a:gd name="adj2" fmla="val 49924"/>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20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2069" name="Text Box 21">
            <a:extLst>
              <a:ext uri="{FF2B5EF4-FFF2-40B4-BE49-F238E27FC236}">
                <a16:creationId xmlns:a16="http://schemas.microsoft.com/office/drawing/2014/main" id="{59B8C5D6-3918-4582-A780-63EEDE9900C3}"/>
              </a:ext>
            </a:extLst>
          </p:cNvPr>
          <p:cNvSpPr txBox="1">
            <a:spLocks noChangeArrowheads="1"/>
          </p:cNvSpPr>
          <p:nvPr/>
        </p:nvSpPr>
        <p:spPr bwMode="auto">
          <a:xfrm>
            <a:off x="6684963" y="2062163"/>
            <a:ext cx="762000" cy="2841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altLang="de-DE"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wählen</a:t>
            </a:r>
          </a:p>
        </p:txBody>
      </p:sp>
      <p:sp>
        <p:nvSpPr>
          <p:cNvPr id="3095" name="Text Box 23">
            <a:extLst>
              <a:ext uri="{FF2B5EF4-FFF2-40B4-BE49-F238E27FC236}">
                <a16:creationId xmlns:a16="http://schemas.microsoft.com/office/drawing/2014/main" id="{8063E41F-92AE-422E-9922-8638E3AB1612}"/>
              </a:ext>
            </a:extLst>
          </p:cNvPr>
          <p:cNvSpPr txBox="1">
            <a:spLocks noChangeArrowheads="1"/>
          </p:cNvSpPr>
          <p:nvPr/>
        </p:nvSpPr>
        <p:spPr bwMode="auto">
          <a:xfrm>
            <a:off x="7791450" y="1876257"/>
            <a:ext cx="2592387" cy="4093428"/>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altLang="de-DE" sz="1400" b="0" i="0" u="none" strike="noStrike" kern="1200" cap="none" spc="0" normalizeH="0" baseline="0" noProof="0" dirty="0">
                <a:ln>
                  <a:noFill/>
                </a:ln>
                <a:solidFill>
                  <a:srgbClr val="000000"/>
                </a:solidFill>
                <a:effectLst/>
                <a:uLnTx/>
                <a:uFillTx/>
                <a:latin typeface="Verdana" pitchFamily="34" charset="0"/>
                <a:ea typeface="+mn-ea"/>
                <a:cs typeface="+mn-cs"/>
              </a:rPr>
              <a:t>Hauptausschuss </a:t>
            </a:r>
          </a:p>
          <a:p>
            <a:pPr marL="0" marR="0" lvl="0" indent="0" algn="l" defTabSz="914400" rtl="0" eaLnBrk="0" fontAlgn="base" latinLnBrk="0" hangingPunct="0">
              <a:lnSpc>
                <a:spcPct val="100000"/>
              </a:lnSpc>
              <a:spcAft>
                <a:spcPct val="0"/>
              </a:spcAft>
              <a:buClrTx/>
              <a:buSzTx/>
              <a:buFontTx/>
              <a:buNone/>
              <a:tabLst/>
              <a:defRPr/>
            </a:pPr>
            <a:r>
              <a:rPr kumimoji="0" lang="de-DE" altLang="de-DE" sz="1400" b="0" i="0" u="none" strike="noStrike" kern="1200" cap="none" spc="0" normalizeH="0" baseline="0" noProof="0" dirty="0">
                <a:ln>
                  <a:noFill/>
                </a:ln>
                <a:solidFill>
                  <a:srgbClr val="000000"/>
                </a:solidFill>
                <a:effectLst/>
                <a:uLnTx/>
                <a:uFillTx/>
                <a:latin typeface="Verdana" pitchFamily="34" charset="0"/>
                <a:ea typeface="+mn-ea"/>
                <a:cs typeface="+mn-cs"/>
              </a:rPr>
              <a:t>(</a:t>
            </a:r>
            <a:r>
              <a:rPr lang="de-DE" altLang="de-DE" sz="1400" dirty="0">
                <a:solidFill>
                  <a:srgbClr val="000000"/>
                </a:solidFill>
              </a:rPr>
              <a:t>Advisory Board</a:t>
            </a:r>
            <a:r>
              <a:rPr kumimoji="0" lang="de-DE" altLang="de-DE" sz="1400" b="0" i="0" u="none" strike="noStrike" kern="1200" cap="none" spc="0" normalizeH="0" baseline="0" noProof="0" dirty="0">
                <a:ln>
                  <a:noFill/>
                </a:ln>
                <a:solidFill>
                  <a:srgbClr val="000000"/>
                </a:solidFill>
                <a:effectLst/>
                <a:uLnTx/>
                <a:uFillTx/>
                <a:latin typeface="Verdana" pitchFamily="34" charset="0"/>
                <a:ea typeface="+mn-ea"/>
                <a:cs typeface="+mn-cs"/>
              </a:rPr>
              <a:t>) </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altLang="de-DE" sz="1000" b="1" i="0" u="none" strike="noStrike" kern="1200" cap="none" spc="0" normalizeH="0" baseline="0" noProof="0" dirty="0">
                <a:ln>
                  <a:noFill/>
                </a:ln>
                <a:solidFill>
                  <a:srgbClr val="000000"/>
                </a:solidFill>
                <a:effectLst/>
                <a:uLnTx/>
                <a:uFillTx/>
                <a:latin typeface="Verdana" pitchFamily="34" charset="0"/>
                <a:ea typeface="+mn-ea"/>
                <a:cs typeface="+mn-cs"/>
              </a:rPr>
              <a:t>Mitglieder:</a:t>
            </a:r>
          </a:p>
          <a:p>
            <a:pPr marL="180000" marR="0" lvl="0" indent="-180000" algn="l" defTabSz="914400" rtl="0" eaLnBrk="0" fontAlgn="base" latinLnBrk="0" hangingPunct="0">
              <a:lnSpc>
                <a:spcPct val="100000"/>
              </a:lnSpc>
              <a:spcBef>
                <a:spcPts val="0"/>
              </a:spcBef>
              <a:spcAft>
                <a:spcPct val="0"/>
              </a:spcAft>
              <a:buClrTx/>
              <a:buSzTx/>
              <a:buFont typeface="Symbol" panose="05050102010706020507" pitchFamily="18" charset="2"/>
              <a:buChar char="-"/>
              <a:tabLst/>
              <a:defRPr/>
            </a:pPr>
            <a:r>
              <a:rPr kumimoji="0" lang="de-DE" altLang="de-DE" sz="1000" b="0" i="0" u="none" strike="noStrike" kern="1200" cap="none" spc="0" normalizeH="0" baseline="0" noProof="0" dirty="0">
                <a:ln>
                  <a:noFill/>
                </a:ln>
                <a:solidFill>
                  <a:srgbClr val="000000"/>
                </a:solidFill>
                <a:effectLst/>
                <a:uLnTx/>
                <a:uFillTx/>
                <a:latin typeface="Verdana" pitchFamily="34" charset="0"/>
                <a:ea typeface="+mn-ea"/>
                <a:cs typeface="+mn-cs"/>
              </a:rPr>
              <a:t>das für Sozialhilfe und SGB II zuständige Ministerium</a:t>
            </a:r>
          </a:p>
          <a:p>
            <a:pPr marL="180000" marR="0" lvl="0" indent="-180000" algn="l" defTabSz="914400" rtl="0" eaLnBrk="0" fontAlgn="base" latinLnBrk="0" hangingPunct="0">
              <a:lnSpc>
                <a:spcPct val="100000"/>
              </a:lnSpc>
              <a:spcBef>
                <a:spcPts val="0"/>
              </a:spcBef>
              <a:spcAft>
                <a:spcPct val="0"/>
              </a:spcAft>
              <a:buClrTx/>
              <a:buSzTx/>
              <a:buFont typeface="Symbol" panose="05050102010706020507" pitchFamily="18" charset="2"/>
              <a:buChar char="-"/>
              <a:tabLst/>
              <a:defRPr/>
            </a:pPr>
            <a:r>
              <a:rPr kumimoji="0" lang="de-DE" altLang="de-DE" sz="1000" b="0" i="0" u="none" strike="noStrike" kern="1200" cap="none" spc="0" normalizeH="0" baseline="0" noProof="0" dirty="0">
                <a:ln>
                  <a:noFill/>
                </a:ln>
                <a:solidFill>
                  <a:srgbClr val="000000"/>
                </a:solidFill>
                <a:effectLst/>
                <a:uLnTx/>
                <a:uFillTx/>
                <a:latin typeface="Verdana" pitchFamily="34" charset="0"/>
                <a:ea typeface="+mn-ea"/>
                <a:cs typeface="+mn-cs"/>
              </a:rPr>
              <a:t>das für Wohnungsbau und Stadtentwicklung zuständige Ministerium</a:t>
            </a:r>
          </a:p>
          <a:p>
            <a:pPr marL="180000" lvl="0" indent="-180000" eaLnBrk="0" fontAlgn="base" hangingPunct="0">
              <a:spcAft>
                <a:spcPct val="0"/>
              </a:spcAft>
              <a:buFont typeface="Symbol" panose="05050102010706020507" pitchFamily="18" charset="2"/>
              <a:buChar char="-"/>
              <a:defRPr/>
            </a:pPr>
            <a:r>
              <a:rPr kumimoji="0" lang="de-DE" altLang="de-DE" sz="1000" b="0" i="0" u="none" strike="noStrike" kern="1200" cap="none" spc="0" normalizeH="0" baseline="0" noProof="0" dirty="0">
                <a:ln>
                  <a:noFill/>
                </a:ln>
                <a:solidFill>
                  <a:srgbClr val="000000"/>
                </a:solidFill>
                <a:effectLst/>
                <a:uLnTx/>
                <a:uFillTx/>
                <a:latin typeface="Verdana" pitchFamily="34" charset="0"/>
                <a:ea typeface="+mn-ea"/>
                <a:cs typeface="+mn-cs"/>
              </a:rPr>
              <a:t>Deutscher Städtetag </a:t>
            </a:r>
            <a:r>
              <a:rPr lang="en-US" altLang="de-DE" sz="1000" dirty="0">
                <a:solidFill>
                  <a:srgbClr val="000000"/>
                </a:solidFill>
              </a:rPr>
              <a:t>German Association of Cities</a:t>
            </a:r>
            <a:endParaRPr kumimoji="0" lang="de-DE" altLang="de-DE" sz="10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180000" lvl="0" indent="-180000" eaLnBrk="0" fontAlgn="base" hangingPunct="0">
              <a:spcAft>
                <a:spcPct val="0"/>
              </a:spcAft>
              <a:buFont typeface="Symbol" panose="05050102010706020507" pitchFamily="18" charset="2"/>
              <a:buChar char="-"/>
              <a:defRPr/>
            </a:pPr>
            <a:r>
              <a:rPr kumimoji="0" lang="de-DE" altLang="de-DE" sz="1000" b="0" i="0" u="none" strike="noStrike" kern="1200" cap="none" spc="0" normalizeH="0" baseline="0" noProof="0" dirty="0">
                <a:ln>
                  <a:noFill/>
                </a:ln>
                <a:solidFill>
                  <a:srgbClr val="000000"/>
                </a:solidFill>
                <a:effectLst/>
                <a:uLnTx/>
                <a:uFillTx/>
                <a:latin typeface="Verdana" pitchFamily="34" charset="0"/>
                <a:ea typeface="+mn-ea"/>
                <a:cs typeface="+mn-cs"/>
              </a:rPr>
              <a:t>Deutscher </a:t>
            </a:r>
            <a:r>
              <a:rPr lang="de-DE" altLang="de-DE" sz="1000" dirty="0">
                <a:solidFill>
                  <a:srgbClr val="000000"/>
                </a:solidFill>
              </a:rPr>
              <a:t>Landkreistag German </a:t>
            </a:r>
            <a:r>
              <a:rPr lang="de-DE" altLang="de-DE" sz="1000" dirty="0" err="1">
                <a:solidFill>
                  <a:srgbClr val="000000"/>
                </a:solidFill>
              </a:rPr>
              <a:t>Association</a:t>
            </a:r>
            <a:r>
              <a:rPr lang="de-DE" altLang="de-DE" sz="1000" dirty="0">
                <a:solidFill>
                  <a:srgbClr val="000000"/>
                </a:solidFill>
              </a:rPr>
              <a:t> </a:t>
            </a:r>
            <a:r>
              <a:rPr lang="de-DE" altLang="de-DE" sz="1000" dirty="0" err="1">
                <a:solidFill>
                  <a:srgbClr val="000000"/>
                </a:solidFill>
              </a:rPr>
              <a:t>of</a:t>
            </a:r>
            <a:r>
              <a:rPr lang="de-DE" altLang="de-DE" sz="1000" dirty="0">
                <a:solidFill>
                  <a:srgbClr val="000000"/>
                </a:solidFill>
              </a:rPr>
              <a:t> </a:t>
            </a:r>
            <a:r>
              <a:rPr lang="de-DE" altLang="de-DE" sz="1000" dirty="0" err="1">
                <a:solidFill>
                  <a:srgbClr val="000000"/>
                </a:solidFill>
              </a:rPr>
              <a:t>Counties</a:t>
            </a:r>
            <a:endParaRPr kumimoji="0" lang="de-DE" altLang="de-DE" sz="10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180000" marR="0" lvl="0" indent="-180000" algn="l" defTabSz="914400" rtl="0" eaLnBrk="0" fontAlgn="base" latinLnBrk="0" hangingPunct="0">
              <a:lnSpc>
                <a:spcPct val="100000"/>
              </a:lnSpc>
              <a:spcBef>
                <a:spcPts val="0"/>
              </a:spcBef>
              <a:spcAft>
                <a:spcPct val="0"/>
              </a:spcAft>
              <a:buClrTx/>
              <a:buSzTx/>
              <a:buFont typeface="Symbol" panose="05050102010706020507" pitchFamily="18" charset="2"/>
              <a:buChar char="-"/>
              <a:tabLst/>
              <a:defRPr/>
            </a:pPr>
            <a:r>
              <a:rPr kumimoji="0" lang="de-DE" altLang="de-DE" sz="1000" b="0" i="0" u="none" strike="noStrike" kern="1200" cap="none" spc="0" normalizeH="0" baseline="0" noProof="0" dirty="0">
                <a:ln>
                  <a:noFill/>
                </a:ln>
                <a:solidFill>
                  <a:srgbClr val="000000"/>
                </a:solidFill>
                <a:effectLst/>
                <a:uLnTx/>
                <a:uFillTx/>
                <a:latin typeface="Verdana" pitchFamily="34" charset="0"/>
                <a:ea typeface="+mn-ea"/>
                <a:cs typeface="+mn-cs"/>
              </a:rPr>
              <a:t>BAG der überörtlichen Träger der Sozialhilfe</a:t>
            </a:r>
          </a:p>
          <a:p>
            <a:pPr marL="180000" marR="0" lvl="0" indent="-180000" algn="l" defTabSz="914400" rtl="0" eaLnBrk="0" fontAlgn="base" latinLnBrk="0" hangingPunct="0">
              <a:lnSpc>
                <a:spcPct val="100000"/>
              </a:lnSpc>
              <a:spcBef>
                <a:spcPts val="0"/>
              </a:spcBef>
              <a:spcAft>
                <a:spcPct val="0"/>
              </a:spcAft>
              <a:buClrTx/>
              <a:buSzTx/>
              <a:buFont typeface="Symbol" panose="05050102010706020507" pitchFamily="18" charset="2"/>
              <a:buChar char="-"/>
              <a:tabLst/>
              <a:defRPr/>
            </a:pPr>
            <a:r>
              <a:rPr kumimoji="0" lang="de-DE" altLang="de-DE" sz="1000" b="0" i="0" u="none" strike="noStrike" kern="1200" cap="none" spc="0" normalizeH="0" baseline="0" noProof="0" dirty="0">
                <a:ln>
                  <a:noFill/>
                </a:ln>
                <a:solidFill>
                  <a:srgbClr val="000000"/>
                </a:solidFill>
                <a:effectLst/>
                <a:uLnTx/>
                <a:uFillTx/>
                <a:latin typeface="Verdana" pitchFamily="34" charset="0"/>
                <a:ea typeface="+mn-ea"/>
                <a:cs typeface="+mn-cs"/>
              </a:rPr>
              <a:t>Bundesagentur für Arbeit</a:t>
            </a:r>
          </a:p>
          <a:p>
            <a:pPr marL="180000" marR="0" lvl="0" indent="-180000" algn="l" defTabSz="914400" rtl="0" eaLnBrk="0" fontAlgn="base" latinLnBrk="0" hangingPunct="0">
              <a:lnSpc>
                <a:spcPct val="100000"/>
              </a:lnSpc>
              <a:spcBef>
                <a:spcPts val="0"/>
              </a:spcBef>
              <a:spcAft>
                <a:spcPct val="0"/>
              </a:spcAft>
              <a:buClrTx/>
              <a:buSzTx/>
              <a:buFont typeface="Symbol" panose="05050102010706020507" pitchFamily="18" charset="2"/>
              <a:buChar char="-"/>
              <a:tabLst/>
              <a:defRPr/>
            </a:pPr>
            <a:r>
              <a:rPr kumimoji="0" lang="de-DE" altLang="de-DE" sz="1000" b="0" i="0" u="none" strike="noStrike" kern="1200" cap="none" spc="0" normalizeH="0" baseline="0" noProof="0" dirty="0">
                <a:ln>
                  <a:noFill/>
                </a:ln>
                <a:solidFill>
                  <a:srgbClr val="000000"/>
                </a:solidFill>
                <a:effectLst/>
                <a:uLnTx/>
                <a:uFillTx/>
                <a:latin typeface="Verdana" pitchFamily="34" charset="0"/>
                <a:ea typeface="+mn-ea"/>
                <a:cs typeface="+mn-cs"/>
              </a:rPr>
              <a:t>Konferenz der Sozialminister</a:t>
            </a:r>
          </a:p>
          <a:p>
            <a:pPr marL="180000" marR="0" lvl="0" indent="-180000" algn="l" defTabSz="914400" rtl="0" eaLnBrk="0" fontAlgn="base" latinLnBrk="0" hangingPunct="0">
              <a:lnSpc>
                <a:spcPct val="100000"/>
              </a:lnSpc>
              <a:spcBef>
                <a:spcPts val="0"/>
              </a:spcBef>
              <a:spcAft>
                <a:spcPct val="0"/>
              </a:spcAft>
              <a:buClrTx/>
              <a:buSzTx/>
              <a:buFont typeface="Symbol" panose="05050102010706020507" pitchFamily="18" charset="2"/>
              <a:buChar char="-"/>
              <a:tabLst/>
              <a:defRPr/>
            </a:pPr>
            <a:r>
              <a:rPr kumimoji="0" lang="de-DE" altLang="de-DE" sz="1000" b="0" i="0" u="none" strike="noStrike" kern="1200" cap="none" spc="0" normalizeH="0" baseline="0" noProof="0" dirty="0">
                <a:ln>
                  <a:noFill/>
                </a:ln>
                <a:solidFill>
                  <a:srgbClr val="000000"/>
                </a:solidFill>
                <a:effectLst/>
                <a:uLnTx/>
                <a:uFillTx/>
                <a:latin typeface="Verdana" pitchFamily="34" charset="0"/>
                <a:ea typeface="+mn-ea"/>
                <a:cs typeface="+mn-cs"/>
              </a:rPr>
              <a:t>Vorsitzende der FA</a:t>
            </a:r>
          </a:p>
          <a:p>
            <a:pPr marL="180000" marR="0" lvl="0" indent="-180000" algn="l" defTabSz="914400" rtl="0" eaLnBrk="0" fontAlgn="base" latinLnBrk="0" hangingPunct="0">
              <a:lnSpc>
                <a:spcPct val="100000"/>
              </a:lnSpc>
              <a:spcBef>
                <a:spcPts val="0"/>
              </a:spcBef>
              <a:spcAft>
                <a:spcPct val="0"/>
              </a:spcAft>
              <a:buClrTx/>
              <a:buSzTx/>
              <a:buFont typeface="Symbol" panose="05050102010706020507" pitchFamily="18" charset="2"/>
              <a:buChar char="-"/>
              <a:tabLst/>
              <a:defRPr/>
            </a:pPr>
            <a:r>
              <a:rPr kumimoji="0" lang="de-DE" altLang="de-DE" sz="1000" b="0" i="0" u="none" strike="noStrike" kern="1200" cap="none" spc="0" normalizeH="0" baseline="0" noProof="0" dirty="0" err="1">
                <a:ln>
                  <a:noFill/>
                </a:ln>
                <a:solidFill>
                  <a:srgbClr val="000000"/>
                </a:solidFill>
                <a:effectLst/>
                <a:uLnTx/>
                <a:uFillTx/>
                <a:latin typeface="Verdana" pitchFamily="34" charset="0"/>
                <a:ea typeface="+mn-ea"/>
                <a:cs typeface="+mn-cs"/>
              </a:rPr>
              <a:t>Sprecher:innen</a:t>
            </a:r>
            <a:r>
              <a:rPr kumimoji="0" lang="de-DE" altLang="de-DE" sz="1000" b="0" i="0" u="none" strike="noStrike" kern="1200" cap="none" spc="0" normalizeH="0" baseline="0" noProof="0" dirty="0">
                <a:ln>
                  <a:noFill/>
                </a:ln>
                <a:solidFill>
                  <a:srgbClr val="000000"/>
                </a:solidFill>
                <a:effectLst/>
                <a:uLnTx/>
                <a:uFillTx/>
                <a:latin typeface="Verdana" pitchFamily="34" charset="0"/>
                <a:ea typeface="+mn-ea"/>
                <a:cs typeface="+mn-cs"/>
              </a:rPr>
              <a:t> der Arbeitsgemeinschaften</a:t>
            </a:r>
          </a:p>
          <a:p>
            <a:pPr marL="180000" marR="0" lvl="0" indent="-180000" algn="l" defTabSz="914400" rtl="0" eaLnBrk="0" fontAlgn="base" latinLnBrk="0" hangingPunct="0">
              <a:lnSpc>
                <a:spcPct val="100000"/>
              </a:lnSpc>
              <a:spcBef>
                <a:spcPts val="0"/>
              </a:spcBef>
              <a:spcAft>
                <a:spcPct val="0"/>
              </a:spcAft>
              <a:buClrTx/>
              <a:buSzTx/>
              <a:buFont typeface="Symbol" panose="05050102010706020507" pitchFamily="18" charset="2"/>
              <a:buChar char="-"/>
              <a:tabLst/>
              <a:defRPr/>
            </a:pPr>
            <a:r>
              <a:rPr kumimoji="0" lang="de-DE" altLang="de-DE" sz="1000" b="0" i="0" u="none" strike="noStrike" kern="1200" cap="none" spc="0" normalizeH="0" baseline="0" noProof="0" dirty="0">
                <a:ln>
                  <a:noFill/>
                </a:ln>
                <a:solidFill>
                  <a:srgbClr val="000000"/>
                </a:solidFill>
                <a:effectLst/>
                <a:uLnTx/>
                <a:uFillTx/>
                <a:latin typeface="Verdana" pitchFamily="34" charset="0"/>
                <a:ea typeface="+mn-ea"/>
                <a:cs typeface="+mn-cs"/>
              </a:rPr>
              <a:t>private, frei- gemeinnützige oder öffentlich-rechtliche Vereinigungen, Körperschaften, Behörden </a:t>
            </a:r>
          </a:p>
          <a:p>
            <a:pPr marL="180000" marR="0" lvl="0" indent="-180000" algn="l" defTabSz="914400" rtl="0" eaLnBrk="0" fontAlgn="base" latinLnBrk="0" hangingPunct="0">
              <a:lnSpc>
                <a:spcPct val="100000"/>
              </a:lnSpc>
              <a:spcBef>
                <a:spcPts val="0"/>
              </a:spcBef>
              <a:spcAft>
                <a:spcPct val="0"/>
              </a:spcAft>
              <a:buClrTx/>
              <a:buSzTx/>
              <a:buFont typeface="Symbol" panose="05050102010706020507" pitchFamily="18" charset="2"/>
              <a:buChar char="-"/>
              <a:tabLst/>
              <a:defRPr/>
            </a:pPr>
            <a:r>
              <a:rPr kumimoji="0" lang="de-DE" altLang="de-DE" sz="1000" b="0" i="0" u="none" strike="noStrike" kern="1200" cap="none" spc="0" normalizeH="0" baseline="0" noProof="0" dirty="0">
                <a:ln>
                  <a:noFill/>
                </a:ln>
                <a:solidFill>
                  <a:srgbClr val="000000"/>
                </a:solidFill>
                <a:effectLst/>
                <a:uLnTx/>
                <a:uFillTx/>
                <a:latin typeface="Verdana" pitchFamily="34" charset="0"/>
                <a:ea typeface="+mn-ea"/>
                <a:cs typeface="+mn-cs"/>
              </a:rPr>
              <a:t>sachverständige Persönlichkeiten</a:t>
            </a:r>
            <a:endParaRPr kumimoji="0" lang="de-DE" altLang="de-DE" sz="1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5" name="Text Box 8">
            <a:extLst>
              <a:ext uri="{FF2B5EF4-FFF2-40B4-BE49-F238E27FC236}">
                <a16:creationId xmlns:a16="http://schemas.microsoft.com/office/drawing/2014/main" id="{3D0BEEEC-9E30-4CFE-B77C-02C341CF6EA9}"/>
              </a:ext>
            </a:extLst>
          </p:cNvPr>
          <p:cNvSpPr txBox="1">
            <a:spLocks noChangeArrowheads="1"/>
          </p:cNvSpPr>
          <p:nvPr/>
        </p:nvSpPr>
        <p:spPr bwMode="auto">
          <a:xfrm>
            <a:off x="1847851" y="5732463"/>
            <a:ext cx="8569325" cy="830262"/>
          </a:xfrm>
          <a:prstGeom prst="rect">
            <a:avLst/>
          </a:prstGeom>
          <a:solidFill>
            <a:schemeClr val="accent3">
              <a:lumMod val="40000"/>
              <a:lumOff val="60000"/>
            </a:schemeClr>
          </a:solidFill>
          <a:ln w="9525">
            <a:solidFill>
              <a:schemeClr val="accent3">
                <a:lumMod val="50000"/>
              </a:schemeClr>
            </a:solidFill>
            <a:miter lim="800000"/>
            <a:headEnd/>
            <a:tailEnd/>
          </a:ln>
          <a:effectLst/>
        </p:spPr>
        <p:txBody>
          <a:bodyPr>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altLang="de-DE" sz="1400" b="0" i="0" u="none" strike="noStrike" kern="1200" cap="none" spc="0" normalizeH="0" baseline="0" noProof="0" dirty="0">
                <a:ln>
                  <a:noFill/>
                </a:ln>
                <a:solidFill>
                  <a:srgbClr val="000000"/>
                </a:solidFill>
                <a:effectLst/>
                <a:uLnTx/>
                <a:uFillTx/>
                <a:latin typeface="Verdana" pitchFamily="34" charset="0"/>
                <a:ea typeface="+mn-ea"/>
                <a:cs typeface="+mn-cs"/>
              </a:rPr>
              <a:t>Geschäftsführung </a:t>
            </a:r>
            <a:r>
              <a:rPr kumimoji="0" lang="de-DE" altLang="de-DE" sz="1400" b="0" i="0" u="none" strike="noStrike" kern="1200" cap="none" spc="0" normalizeH="0" baseline="0" noProof="0" dirty="0" err="1">
                <a:ln>
                  <a:noFill/>
                </a:ln>
                <a:solidFill>
                  <a:srgbClr val="000000"/>
                </a:solidFill>
                <a:effectLst/>
                <a:uLnTx/>
                <a:uFillTx/>
                <a:latin typeface="Verdana" pitchFamily="34" charset="0"/>
                <a:ea typeface="+mn-ea"/>
                <a:cs typeface="+mn-cs"/>
              </a:rPr>
              <a:t>Director</a:t>
            </a:r>
            <a:endParaRPr kumimoji="0" lang="de-DE" altLang="de-DE" sz="14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de-DE" altLang="de-DE" sz="1000" b="0" i="0" u="none" strike="noStrike" kern="1200" cap="none" spc="0" normalizeH="0" baseline="0" noProof="0" dirty="0">
                <a:ln>
                  <a:noFill/>
                </a:ln>
                <a:solidFill>
                  <a:srgbClr val="000000"/>
                </a:solidFill>
                <a:effectLst/>
                <a:uLnTx/>
                <a:uFillTx/>
                <a:latin typeface="Verdana" pitchFamily="34" charset="0"/>
                <a:ea typeface="+mn-ea"/>
                <a:cs typeface="+mn-cs"/>
              </a:rPr>
              <a:t>(besonderer Vertreter nach § 30 BGB)</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de-DE" altLang="de-DE" sz="1000" b="0" i="0" u="none" strike="noStrike" kern="1200" cap="none" spc="0" normalizeH="0" baseline="0" noProof="0" dirty="0">
                <a:ln>
                  <a:noFill/>
                </a:ln>
                <a:solidFill>
                  <a:srgbClr val="000000"/>
                </a:solidFill>
                <a:effectLst/>
                <a:uLnTx/>
                <a:uFillTx/>
                <a:latin typeface="Verdana" pitchFamily="34" charset="0"/>
                <a:ea typeface="+mn-ea"/>
                <a:cs typeface="+mn-cs"/>
              </a:rPr>
              <a:t>nimmt an den Sitzungen aller Organe mit beratender Stimme teil</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de-DE" altLang="de-DE" sz="1400" b="0" i="0" u="none" strike="noStrike" kern="1200" cap="none" spc="0" normalizeH="0" baseline="0" noProof="0" dirty="0">
                <a:ln>
                  <a:noFill/>
                </a:ln>
                <a:solidFill>
                  <a:srgbClr val="000000"/>
                </a:solidFill>
                <a:effectLst/>
                <a:uLnTx/>
                <a:uFillTx/>
                <a:latin typeface="Verdana" pitchFamily="34" charset="0"/>
                <a:ea typeface="+mn-ea"/>
                <a:cs typeface="+mn-cs"/>
              </a:rPr>
              <a:t>Geschäftsstelle Office</a:t>
            </a:r>
            <a:endParaRPr kumimoji="0" lang="de-DE" altLang="de-DE"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24" name="Titel 1">
            <a:extLst>
              <a:ext uri="{FF2B5EF4-FFF2-40B4-BE49-F238E27FC236}">
                <a16:creationId xmlns:a16="http://schemas.microsoft.com/office/drawing/2014/main" id="{04C3A630-9328-44E8-855E-F6EDFF7F49BF}"/>
              </a:ext>
            </a:extLst>
          </p:cNvPr>
          <p:cNvSpPr txBox="1">
            <a:spLocks/>
          </p:cNvSpPr>
          <p:nvPr/>
        </p:nvSpPr>
        <p:spPr>
          <a:xfrm>
            <a:off x="450716" y="385881"/>
            <a:ext cx="8569324" cy="56207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2800" dirty="0">
                <a:solidFill>
                  <a:schemeClr val="tx2">
                    <a:lumMod val="75000"/>
                  </a:schemeClr>
                </a:solidFill>
                <a:cs typeface="Arial" panose="020B0604020202020204" pitchFamily="34" charset="0"/>
              </a:rPr>
              <a:t>Organisationsstruktur BAG Wohnungslosenhilfe e.V.</a:t>
            </a:r>
            <a:endParaRPr lang="de-DE" sz="1400" dirty="0">
              <a:solidFill>
                <a:schemeClr val="tx2">
                  <a:lumMod val="75000"/>
                </a:schemeClr>
              </a:solidFill>
              <a:cs typeface="Arial" panose="020B0604020202020204" pitchFamily="34" charset="0"/>
            </a:endParaRPr>
          </a:p>
        </p:txBody>
      </p:sp>
      <p:sp>
        <p:nvSpPr>
          <p:cNvPr id="2060" name="Text Box 11">
            <a:extLst>
              <a:ext uri="{FF2B5EF4-FFF2-40B4-BE49-F238E27FC236}">
                <a16:creationId xmlns:a16="http://schemas.microsoft.com/office/drawing/2014/main" id="{D5CD64FE-B60C-4648-8385-EA5856359E2F}"/>
              </a:ext>
            </a:extLst>
          </p:cNvPr>
          <p:cNvSpPr txBox="1">
            <a:spLocks noChangeArrowheads="1"/>
          </p:cNvSpPr>
          <p:nvPr/>
        </p:nvSpPr>
        <p:spPr bwMode="auto">
          <a:xfrm>
            <a:off x="3935414" y="1785938"/>
            <a:ext cx="1990725" cy="908050"/>
          </a:xfrm>
          <a:prstGeom prst="rect">
            <a:avLst/>
          </a:prstGeom>
          <a:solidFill>
            <a:srgbClr val="66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altLang="de-DE" sz="14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korporative Verbandsmitglieder</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altLang="de-DE" sz="10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DCV, Diakonie Deutschland, DPWV, AWO, KAGW, EBET</a:t>
            </a:r>
            <a:endParaRPr kumimoji="0" lang="de-DE" altLang="de-DE" sz="20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D9AF225-6A8C-495A-BCF5-07362ECBAB90}"/>
              </a:ext>
            </a:extLst>
          </p:cNvPr>
          <p:cNvSpPr>
            <a:spLocks noGrp="1"/>
          </p:cNvSpPr>
          <p:nvPr>
            <p:ph idx="1"/>
          </p:nvPr>
        </p:nvSpPr>
        <p:spPr>
          <a:xfrm>
            <a:off x="485313" y="428353"/>
            <a:ext cx="10972800" cy="5626218"/>
          </a:xfrm>
        </p:spPr>
        <p:txBody>
          <a:bodyPr/>
          <a:lstStyle/>
          <a:p>
            <a:pPr marL="0" indent="0">
              <a:buNone/>
            </a:pPr>
            <a:r>
              <a:rPr lang="en-US" b="1" dirty="0">
                <a:solidFill>
                  <a:schemeClr val="tx2">
                    <a:lumMod val="75000"/>
                  </a:schemeClr>
                </a:solidFill>
                <a:cs typeface="Arial" panose="020B0604020202020204" pitchFamily="34" charset="0"/>
              </a:rPr>
              <a:t>Social Media </a:t>
            </a:r>
            <a:r>
              <a:rPr lang="en-US" b="1" dirty="0" err="1">
                <a:solidFill>
                  <a:schemeClr val="tx2">
                    <a:lumMod val="75000"/>
                  </a:schemeClr>
                </a:solidFill>
                <a:cs typeface="Arial" panose="020B0604020202020204" pitchFamily="34" charset="0"/>
              </a:rPr>
              <a:t>Streetwork</a:t>
            </a:r>
            <a:r>
              <a:rPr lang="en-US" b="1" dirty="0">
                <a:solidFill>
                  <a:schemeClr val="tx2">
                    <a:lumMod val="75000"/>
                  </a:schemeClr>
                </a:solidFill>
                <a:cs typeface="Arial" panose="020B0604020202020204" pitchFamily="34" charset="0"/>
              </a:rPr>
              <a:t> (</a:t>
            </a:r>
            <a:r>
              <a:rPr lang="en-US" b="1" dirty="0" err="1">
                <a:solidFill>
                  <a:schemeClr val="tx2">
                    <a:lumMod val="75000"/>
                  </a:schemeClr>
                </a:solidFill>
                <a:cs typeface="Arial" panose="020B0604020202020204" pitchFamily="34" charset="0"/>
              </a:rPr>
              <a:t>SoMS</a:t>
            </a:r>
            <a:r>
              <a:rPr lang="en-US" b="1" dirty="0">
                <a:solidFill>
                  <a:schemeClr val="tx2">
                    <a:lumMod val="75000"/>
                  </a:schemeClr>
                </a:solidFill>
                <a:cs typeface="Arial" panose="020B0604020202020204" pitchFamily="34" charset="0"/>
              </a:rPr>
              <a:t>)</a:t>
            </a:r>
            <a:endParaRPr lang="en-US" sz="1800" b="1" dirty="0">
              <a:solidFill>
                <a:schemeClr val="tx2">
                  <a:lumMod val="75000"/>
                </a:schemeClr>
              </a:solidFill>
              <a:cs typeface="Arial" panose="020B0604020202020204" pitchFamily="34" charset="0"/>
            </a:endParaRPr>
          </a:p>
          <a:p>
            <a:pPr marL="0" indent="0">
              <a:buNone/>
            </a:pPr>
            <a:r>
              <a:rPr lang="en-US" sz="1800" b="1" dirty="0">
                <a:solidFill>
                  <a:schemeClr val="tx2">
                    <a:lumMod val="75000"/>
                  </a:schemeClr>
                </a:solidFill>
                <a:cs typeface="Arial" panose="020B0604020202020204" pitchFamily="34" charset="0"/>
              </a:rPr>
              <a:t>– Multilingual initial Information, Orientation and Advising in Social Media Against </a:t>
            </a:r>
            <a:r>
              <a:rPr lang="en-US" sz="1800" b="1" dirty="0" err="1">
                <a:solidFill>
                  <a:schemeClr val="tx2">
                    <a:lumMod val="75000"/>
                  </a:schemeClr>
                </a:solidFill>
                <a:cs typeface="Arial" panose="020B0604020202020204" pitchFamily="34" charset="0"/>
              </a:rPr>
              <a:t>Marginalisation</a:t>
            </a:r>
            <a:endParaRPr lang="en-US" sz="1800" b="1" dirty="0">
              <a:solidFill>
                <a:schemeClr val="tx2">
                  <a:lumMod val="75000"/>
                </a:schemeClr>
              </a:solidFill>
              <a:cs typeface="Arial" panose="020B0604020202020204" pitchFamily="34" charset="0"/>
            </a:endParaRPr>
          </a:p>
          <a:p>
            <a:pPr marL="0" indent="0">
              <a:buNone/>
            </a:pPr>
            <a:endParaRPr lang="en-US" sz="1800" b="1" dirty="0">
              <a:solidFill>
                <a:schemeClr val="tx2">
                  <a:lumMod val="75000"/>
                </a:schemeClr>
              </a:solidFill>
              <a:cs typeface="Arial" panose="020B0604020202020204" pitchFamily="34" charset="0"/>
            </a:endParaRPr>
          </a:p>
          <a:p>
            <a:r>
              <a:rPr lang="en-US" sz="2000" b="1" dirty="0">
                <a:solidFill>
                  <a:schemeClr val="tx2">
                    <a:lumMod val="75000"/>
                  </a:schemeClr>
                </a:solidFill>
                <a:cs typeface="Arial" panose="020B0604020202020204" pitchFamily="34" charset="0"/>
              </a:rPr>
              <a:t>Nationwide pilot partner project by Minor and the BAG </a:t>
            </a:r>
            <a:r>
              <a:rPr lang="en-US" sz="2000" b="1" dirty="0" err="1">
                <a:solidFill>
                  <a:schemeClr val="tx2">
                    <a:lumMod val="75000"/>
                  </a:schemeClr>
                </a:solidFill>
                <a:cs typeface="Arial" panose="020B0604020202020204" pitchFamily="34" charset="0"/>
              </a:rPr>
              <a:t>Wohnungslosenhilfe</a:t>
            </a:r>
            <a:r>
              <a:rPr lang="en-US" sz="2000" b="1" dirty="0">
                <a:solidFill>
                  <a:schemeClr val="tx2">
                    <a:lumMod val="75000"/>
                  </a:schemeClr>
                </a:solidFill>
                <a:cs typeface="Arial" panose="020B0604020202020204" pitchFamily="34" charset="0"/>
              </a:rPr>
              <a:t> </a:t>
            </a:r>
            <a:r>
              <a:rPr lang="en-US" sz="2000" b="1" dirty="0" err="1">
                <a:solidFill>
                  <a:schemeClr val="tx2">
                    <a:lumMod val="75000"/>
                  </a:schemeClr>
                </a:solidFill>
                <a:cs typeface="Arial" panose="020B0604020202020204" pitchFamily="34" charset="0"/>
              </a:rPr>
              <a:t>e.V</a:t>
            </a:r>
            <a:r>
              <a:rPr lang="en-US" sz="2000" b="1" dirty="0">
                <a:solidFill>
                  <a:schemeClr val="tx2">
                    <a:lumMod val="75000"/>
                  </a:schemeClr>
                </a:solidFill>
                <a:cs typeface="Arial" panose="020B0604020202020204" pitchFamily="34" charset="0"/>
              </a:rPr>
              <a:t>. </a:t>
            </a:r>
          </a:p>
          <a:p>
            <a:r>
              <a:rPr lang="en-US" sz="2000" dirty="0">
                <a:solidFill>
                  <a:schemeClr val="tx2">
                    <a:lumMod val="75000"/>
                  </a:schemeClr>
                </a:solidFill>
                <a:cs typeface="Arial" panose="020B0604020202020204" pitchFamily="34" charset="0"/>
              </a:rPr>
              <a:t>Part of the ESF-Plus program “</a:t>
            </a:r>
            <a:r>
              <a:rPr lang="en-US" sz="2000" dirty="0" err="1">
                <a:solidFill>
                  <a:schemeClr val="tx2">
                    <a:lumMod val="75000"/>
                  </a:schemeClr>
                </a:solidFill>
                <a:cs typeface="Arial" panose="020B0604020202020204" pitchFamily="34" charset="0"/>
              </a:rPr>
              <a:t>EhAP</a:t>
            </a:r>
            <a:r>
              <a:rPr lang="en-US" sz="2000" dirty="0">
                <a:solidFill>
                  <a:schemeClr val="tx2">
                    <a:lumMod val="75000"/>
                  </a:schemeClr>
                </a:solidFill>
                <a:cs typeface="Arial" panose="020B0604020202020204" pitchFamily="34" charset="0"/>
              </a:rPr>
              <a:t> Plus – </a:t>
            </a:r>
            <a:r>
              <a:rPr lang="en-US" sz="2000" dirty="0" err="1">
                <a:solidFill>
                  <a:schemeClr val="tx2">
                    <a:lumMod val="75000"/>
                  </a:schemeClr>
                </a:solidFill>
                <a:cs typeface="Arial" panose="020B0604020202020204" pitchFamily="34" charset="0"/>
              </a:rPr>
              <a:t>Eingliederung</a:t>
            </a:r>
            <a:r>
              <a:rPr lang="en-US" sz="2000" dirty="0">
                <a:solidFill>
                  <a:schemeClr val="tx2">
                    <a:lumMod val="75000"/>
                  </a:schemeClr>
                </a:solidFill>
                <a:cs typeface="Arial" panose="020B0604020202020204" pitchFamily="34" charset="0"/>
              </a:rPr>
              <a:t> </a:t>
            </a:r>
            <a:r>
              <a:rPr lang="en-US" sz="2000" dirty="0" err="1">
                <a:solidFill>
                  <a:schemeClr val="tx2">
                    <a:lumMod val="75000"/>
                  </a:schemeClr>
                </a:solidFill>
                <a:cs typeface="Arial" panose="020B0604020202020204" pitchFamily="34" charset="0"/>
              </a:rPr>
              <a:t>hilft</a:t>
            </a:r>
            <a:r>
              <a:rPr lang="en-US" sz="2000" dirty="0">
                <a:solidFill>
                  <a:schemeClr val="tx2">
                    <a:lumMod val="75000"/>
                  </a:schemeClr>
                </a:solidFill>
                <a:cs typeface="Arial" panose="020B0604020202020204" pitchFamily="34" charset="0"/>
              </a:rPr>
              <a:t> </a:t>
            </a:r>
            <a:r>
              <a:rPr lang="en-US" sz="2000" dirty="0" err="1">
                <a:solidFill>
                  <a:schemeClr val="tx2">
                    <a:lumMod val="75000"/>
                  </a:schemeClr>
                </a:solidFill>
                <a:cs typeface="Arial" panose="020B0604020202020204" pitchFamily="34" charset="0"/>
              </a:rPr>
              <a:t>gegen</a:t>
            </a:r>
            <a:r>
              <a:rPr lang="en-US" sz="2000" dirty="0">
                <a:solidFill>
                  <a:schemeClr val="tx2">
                    <a:lumMod val="75000"/>
                  </a:schemeClr>
                </a:solidFill>
                <a:cs typeface="Arial" panose="020B0604020202020204" pitchFamily="34" charset="0"/>
              </a:rPr>
              <a:t> </a:t>
            </a:r>
            <a:r>
              <a:rPr lang="en-US" sz="2000" dirty="0" err="1">
                <a:solidFill>
                  <a:schemeClr val="tx2">
                    <a:lumMod val="75000"/>
                  </a:schemeClr>
                </a:solidFill>
                <a:cs typeface="Arial" panose="020B0604020202020204" pitchFamily="34" charset="0"/>
              </a:rPr>
              <a:t>Ausgrenzung</a:t>
            </a:r>
            <a:r>
              <a:rPr lang="en-US" sz="2000" dirty="0">
                <a:solidFill>
                  <a:schemeClr val="tx2">
                    <a:lumMod val="75000"/>
                  </a:schemeClr>
                </a:solidFill>
                <a:cs typeface="Arial" panose="020B0604020202020204" pitchFamily="34" charset="0"/>
              </a:rPr>
              <a:t> der am </a:t>
            </a:r>
            <a:r>
              <a:rPr lang="en-US" sz="2000" dirty="0" err="1">
                <a:solidFill>
                  <a:schemeClr val="tx2">
                    <a:lumMod val="75000"/>
                  </a:schemeClr>
                </a:solidFill>
                <a:cs typeface="Arial" panose="020B0604020202020204" pitchFamily="34" charset="0"/>
              </a:rPr>
              <a:t>stärksten</a:t>
            </a:r>
            <a:r>
              <a:rPr lang="en-US" sz="2000" dirty="0">
                <a:solidFill>
                  <a:schemeClr val="tx2">
                    <a:lumMod val="75000"/>
                  </a:schemeClr>
                </a:solidFill>
                <a:cs typeface="Arial" panose="020B0604020202020204" pitchFamily="34" charset="0"/>
              </a:rPr>
              <a:t> </a:t>
            </a:r>
            <a:r>
              <a:rPr lang="en-US" sz="2000" dirty="0" err="1">
                <a:solidFill>
                  <a:schemeClr val="tx2">
                    <a:lumMod val="75000"/>
                  </a:schemeClr>
                </a:solidFill>
                <a:cs typeface="Arial" panose="020B0604020202020204" pitchFamily="34" charset="0"/>
              </a:rPr>
              <a:t>benachteiligten</a:t>
            </a:r>
            <a:r>
              <a:rPr lang="en-US" sz="2000" dirty="0">
                <a:solidFill>
                  <a:schemeClr val="tx2">
                    <a:lumMod val="75000"/>
                  </a:schemeClr>
                </a:solidFill>
                <a:cs typeface="Arial" panose="020B0604020202020204" pitchFamily="34" charset="0"/>
              </a:rPr>
              <a:t> </a:t>
            </a:r>
            <a:r>
              <a:rPr lang="en-US" sz="2000" dirty="0" err="1">
                <a:solidFill>
                  <a:schemeClr val="tx2">
                    <a:lumMod val="75000"/>
                  </a:schemeClr>
                </a:solidFill>
                <a:cs typeface="Arial" panose="020B0604020202020204" pitchFamily="34" charset="0"/>
              </a:rPr>
              <a:t>Personen</a:t>
            </a:r>
            <a:r>
              <a:rPr lang="en-US" sz="2000" dirty="0">
                <a:solidFill>
                  <a:schemeClr val="tx2">
                    <a:lumMod val="75000"/>
                  </a:schemeClr>
                </a:solidFill>
                <a:cs typeface="Arial" panose="020B0604020202020204" pitchFamily="34" charset="0"/>
              </a:rPr>
              <a:t>”</a:t>
            </a:r>
          </a:p>
          <a:p>
            <a:r>
              <a:rPr lang="en-US" sz="2000" dirty="0">
                <a:solidFill>
                  <a:schemeClr val="tx2">
                    <a:lumMod val="75000"/>
                  </a:schemeClr>
                </a:solidFill>
                <a:cs typeface="Arial" panose="020B0604020202020204" pitchFamily="34" charset="0"/>
              </a:rPr>
              <a:t>Funded by the Federal Ministry of Labor and Social Affairs &amp; the European Union through the European Social Fund Plus (ESF Plus); co-financed by the EU Equal Treatment Office at the Federal Government Commissioner for Migration, Refugees and Integration</a:t>
            </a:r>
          </a:p>
          <a:p>
            <a:r>
              <a:rPr lang="en-US" sz="2000" b="1" dirty="0">
                <a:solidFill>
                  <a:schemeClr val="tx2">
                    <a:lumMod val="75000"/>
                  </a:schemeClr>
                </a:solidFill>
                <a:cs typeface="Arial" panose="020B0604020202020204" pitchFamily="34" charset="0"/>
              </a:rPr>
              <a:t>Project duration: </a:t>
            </a:r>
            <a:r>
              <a:rPr lang="en-US" sz="2000" dirty="0">
                <a:solidFill>
                  <a:schemeClr val="tx2">
                    <a:lumMod val="75000"/>
                  </a:schemeClr>
                </a:solidFill>
                <a:cs typeface="Arial" panose="020B0604020202020204" pitchFamily="34" charset="0"/>
              </a:rPr>
              <a:t>01.10.2022 – 30.09.2026</a:t>
            </a:r>
          </a:p>
          <a:p>
            <a:r>
              <a:rPr lang="en-US" sz="2000" b="1" dirty="0">
                <a:solidFill>
                  <a:schemeClr val="tx2">
                    <a:lumMod val="75000"/>
                  </a:schemeClr>
                </a:solidFill>
                <a:cs typeface="Arial" panose="020B0604020202020204" pitchFamily="34" charset="0"/>
              </a:rPr>
              <a:t>Target groups: </a:t>
            </a:r>
          </a:p>
          <a:p>
            <a:pPr lvl="1"/>
            <a:r>
              <a:rPr lang="en-US" sz="1600" b="1" dirty="0">
                <a:solidFill>
                  <a:schemeClr val="tx2">
                    <a:lumMod val="75000"/>
                  </a:schemeClr>
                </a:solidFill>
                <a:cs typeface="Arial" panose="020B0604020202020204" pitchFamily="34" charset="0"/>
              </a:rPr>
              <a:t>Disadvantaged newly immigrated EU citizens </a:t>
            </a:r>
            <a:r>
              <a:rPr lang="en-US" sz="1600" dirty="0">
                <a:solidFill>
                  <a:schemeClr val="tx2">
                    <a:lumMod val="75000"/>
                  </a:schemeClr>
                </a:solidFill>
                <a:cs typeface="Arial" panose="020B0604020202020204" pitchFamily="34" charset="0"/>
              </a:rPr>
              <a:t>(mainly addressed by Minor) in English, Romanian, Polish and other languages</a:t>
            </a:r>
          </a:p>
          <a:p>
            <a:pPr lvl="1"/>
            <a:r>
              <a:rPr lang="en-US" sz="1600" b="1" dirty="0">
                <a:solidFill>
                  <a:schemeClr val="tx2">
                    <a:lumMod val="75000"/>
                  </a:schemeClr>
                </a:solidFill>
                <a:cs typeface="Arial" panose="020B0604020202020204" pitchFamily="34" charset="0"/>
              </a:rPr>
              <a:t>People experiencing homelessness and people at risk of homelessness </a:t>
            </a:r>
            <a:r>
              <a:rPr lang="en-US" sz="1600" dirty="0">
                <a:solidFill>
                  <a:schemeClr val="tx2">
                    <a:lumMod val="75000"/>
                  </a:schemeClr>
                </a:solidFill>
                <a:cs typeface="Arial" panose="020B0604020202020204" pitchFamily="34" charset="0"/>
              </a:rPr>
              <a:t>(mainly addressed by BAG W)                                  in German</a:t>
            </a:r>
          </a:p>
          <a:p>
            <a:pPr marL="457200" lvl="1" indent="0">
              <a:buNone/>
            </a:pPr>
            <a:r>
              <a:rPr lang="de-DE" sz="1600" b="1" dirty="0">
                <a:solidFill>
                  <a:schemeClr val="tx2">
                    <a:lumMod val="75000"/>
                  </a:schemeClr>
                </a:solidFill>
                <a:cs typeface="Arial" panose="020B0604020202020204" pitchFamily="34" charset="0"/>
              </a:rPr>
              <a:t>… and </a:t>
            </a:r>
            <a:r>
              <a:rPr lang="de-DE" sz="1600" b="1" dirty="0" err="1">
                <a:solidFill>
                  <a:schemeClr val="tx2">
                    <a:lumMod val="75000"/>
                  </a:schemeClr>
                </a:solidFill>
                <a:cs typeface="Arial" panose="020B0604020202020204" pitchFamily="34" charset="0"/>
              </a:rPr>
              <a:t>their</a:t>
            </a:r>
            <a:r>
              <a:rPr lang="de-DE" sz="1600" b="1" dirty="0">
                <a:solidFill>
                  <a:schemeClr val="tx2">
                    <a:lumMod val="75000"/>
                  </a:schemeClr>
                </a:solidFill>
                <a:cs typeface="Arial" panose="020B0604020202020204" pitchFamily="34" charset="0"/>
              </a:rPr>
              <a:t> </a:t>
            </a:r>
            <a:r>
              <a:rPr lang="de-DE" sz="1600" b="1" dirty="0" err="1">
                <a:solidFill>
                  <a:schemeClr val="tx2">
                    <a:lumMod val="75000"/>
                  </a:schemeClr>
                </a:solidFill>
                <a:cs typeface="Arial" panose="020B0604020202020204" pitchFamily="34" charset="0"/>
              </a:rPr>
              <a:t>children</a:t>
            </a:r>
            <a:r>
              <a:rPr lang="de-DE" sz="1600" b="1" dirty="0">
                <a:solidFill>
                  <a:schemeClr val="tx2">
                    <a:lumMod val="75000"/>
                  </a:schemeClr>
                </a:solidFill>
                <a:cs typeface="Arial" panose="020B0604020202020204" pitchFamily="34" charset="0"/>
              </a:rPr>
              <a:t> unter </a:t>
            </a:r>
            <a:r>
              <a:rPr lang="de-DE" sz="1600" b="1" dirty="0" err="1">
                <a:solidFill>
                  <a:schemeClr val="tx2">
                    <a:lumMod val="75000"/>
                  </a:schemeClr>
                </a:solidFill>
                <a:cs typeface="Arial" panose="020B0604020202020204" pitchFamily="34" charset="0"/>
              </a:rPr>
              <a:t>the</a:t>
            </a:r>
            <a:r>
              <a:rPr lang="de-DE" sz="1600" b="1" dirty="0">
                <a:solidFill>
                  <a:schemeClr val="tx2">
                    <a:lumMod val="75000"/>
                  </a:schemeClr>
                </a:solidFill>
                <a:cs typeface="Arial" panose="020B0604020202020204" pitchFamily="34" charset="0"/>
              </a:rPr>
              <a:t> </a:t>
            </a:r>
            <a:r>
              <a:rPr lang="de-DE" sz="1600" b="1" dirty="0" err="1">
                <a:solidFill>
                  <a:schemeClr val="tx2">
                    <a:lumMod val="75000"/>
                  </a:schemeClr>
                </a:solidFill>
                <a:cs typeface="Arial" panose="020B0604020202020204" pitchFamily="34" charset="0"/>
              </a:rPr>
              <a:t>age</a:t>
            </a:r>
            <a:r>
              <a:rPr lang="de-DE" sz="1600" b="1" dirty="0">
                <a:solidFill>
                  <a:schemeClr val="tx2">
                    <a:lumMod val="75000"/>
                  </a:schemeClr>
                </a:solidFill>
                <a:cs typeface="Arial" panose="020B0604020202020204" pitchFamily="34" charset="0"/>
              </a:rPr>
              <a:t> </a:t>
            </a:r>
            <a:r>
              <a:rPr lang="de-DE" sz="1600" b="1" dirty="0" err="1">
                <a:solidFill>
                  <a:schemeClr val="tx2">
                    <a:lumMod val="75000"/>
                  </a:schemeClr>
                </a:solidFill>
                <a:cs typeface="Arial" panose="020B0604020202020204" pitchFamily="34" charset="0"/>
              </a:rPr>
              <a:t>of</a:t>
            </a:r>
            <a:r>
              <a:rPr lang="de-DE" sz="1600" b="1" dirty="0">
                <a:solidFill>
                  <a:schemeClr val="tx2">
                    <a:lumMod val="75000"/>
                  </a:schemeClr>
                </a:solidFill>
                <a:cs typeface="Arial" panose="020B0604020202020204" pitchFamily="34" charset="0"/>
              </a:rPr>
              <a:t> 18.</a:t>
            </a:r>
          </a:p>
        </p:txBody>
      </p:sp>
      <p:pic>
        <p:nvPicPr>
          <p:cNvPr id="4" name="Grafik 3">
            <a:extLst>
              <a:ext uri="{FF2B5EF4-FFF2-40B4-BE49-F238E27FC236}">
                <a16:creationId xmlns:a16="http://schemas.microsoft.com/office/drawing/2014/main" id="{B53147C2-F1F1-467C-99C5-3F0D7051C9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2870" y="224901"/>
            <a:ext cx="2621280" cy="762000"/>
          </a:xfrm>
          <a:prstGeom prst="rect">
            <a:avLst/>
          </a:prstGeom>
        </p:spPr>
      </p:pic>
    </p:spTree>
    <p:extLst>
      <p:ext uri="{BB962C8B-B14F-4D97-AF65-F5344CB8AC3E}">
        <p14:creationId xmlns:p14="http://schemas.microsoft.com/office/powerpoint/2010/main" val="2693627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D9AF225-6A8C-495A-BCF5-07362ECBAB90}"/>
              </a:ext>
            </a:extLst>
          </p:cNvPr>
          <p:cNvSpPr>
            <a:spLocks noGrp="1"/>
          </p:cNvSpPr>
          <p:nvPr>
            <p:ph idx="1"/>
          </p:nvPr>
        </p:nvSpPr>
        <p:spPr>
          <a:xfrm>
            <a:off x="485313" y="428353"/>
            <a:ext cx="10972800" cy="5626218"/>
          </a:xfrm>
        </p:spPr>
        <p:txBody>
          <a:bodyPr>
            <a:normAutofit/>
          </a:bodyPr>
          <a:lstStyle/>
          <a:p>
            <a:pPr marL="0" indent="0">
              <a:buNone/>
            </a:pPr>
            <a:r>
              <a:rPr lang="en-US" b="1" dirty="0">
                <a:solidFill>
                  <a:schemeClr val="tx2">
                    <a:lumMod val="75000"/>
                  </a:schemeClr>
                </a:solidFill>
                <a:cs typeface="Arial" panose="020B0604020202020204" pitchFamily="34" charset="0"/>
              </a:rPr>
              <a:t>Social Media </a:t>
            </a:r>
            <a:r>
              <a:rPr lang="en-US" b="1" dirty="0" err="1">
                <a:solidFill>
                  <a:schemeClr val="tx2">
                    <a:lumMod val="75000"/>
                  </a:schemeClr>
                </a:solidFill>
                <a:cs typeface="Arial" panose="020B0604020202020204" pitchFamily="34" charset="0"/>
              </a:rPr>
              <a:t>Streetwork</a:t>
            </a:r>
            <a:r>
              <a:rPr lang="en-US" b="1" dirty="0">
                <a:solidFill>
                  <a:schemeClr val="tx2">
                    <a:lumMod val="75000"/>
                  </a:schemeClr>
                </a:solidFill>
                <a:cs typeface="Arial" panose="020B0604020202020204" pitchFamily="34" charset="0"/>
              </a:rPr>
              <a:t> (</a:t>
            </a:r>
            <a:r>
              <a:rPr lang="en-US" b="1" dirty="0" err="1">
                <a:solidFill>
                  <a:schemeClr val="tx2">
                    <a:lumMod val="75000"/>
                  </a:schemeClr>
                </a:solidFill>
                <a:cs typeface="Arial" panose="020B0604020202020204" pitchFamily="34" charset="0"/>
              </a:rPr>
              <a:t>SoMS</a:t>
            </a:r>
            <a:r>
              <a:rPr lang="en-US" b="1" dirty="0">
                <a:solidFill>
                  <a:schemeClr val="tx2">
                    <a:lumMod val="75000"/>
                  </a:schemeClr>
                </a:solidFill>
                <a:cs typeface="Arial" panose="020B0604020202020204" pitchFamily="34" charset="0"/>
              </a:rPr>
              <a:t>)</a:t>
            </a:r>
            <a:endParaRPr lang="en-US" sz="1800" b="1" dirty="0">
              <a:solidFill>
                <a:schemeClr val="tx2">
                  <a:lumMod val="75000"/>
                </a:schemeClr>
              </a:solidFill>
              <a:cs typeface="Arial" panose="020B0604020202020204" pitchFamily="34" charset="0"/>
            </a:endParaRPr>
          </a:p>
          <a:p>
            <a:pPr marL="0" indent="0">
              <a:buNone/>
            </a:pPr>
            <a:r>
              <a:rPr lang="en-US" sz="1800" b="1" dirty="0">
                <a:solidFill>
                  <a:schemeClr val="tx2">
                    <a:lumMod val="75000"/>
                  </a:schemeClr>
                </a:solidFill>
                <a:cs typeface="Arial" panose="020B0604020202020204" pitchFamily="34" charset="0"/>
              </a:rPr>
              <a:t>– Multilingual initial Information, Orientation and Advising in Social Media Against </a:t>
            </a:r>
            <a:r>
              <a:rPr lang="en-US" sz="1800" b="1" dirty="0" err="1">
                <a:solidFill>
                  <a:schemeClr val="tx2">
                    <a:lumMod val="75000"/>
                  </a:schemeClr>
                </a:solidFill>
                <a:cs typeface="Arial" panose="020B0604020202020204" pitchFamily="34" charset="0"/>
              </a:rPr>
              <a:t>Marginalisation</a:t>
            </a:r>
            <a:endParaRPr lang="en-US" sz="1800" b="1" dirty="0">
              <a:solidFill>
                <a:schemeClr val="tx2">
                  <a:lumMod val="75000"/>
                </a:schemeClr>
              </a:solidFill>
              <a:cs typeface="Arial" panose="020B0604020202020204" pitchFamily="34" charset="0"/>
            </a:endParaRPr>
          </a:p>
          <a:p>
            <a:pPr marL="0" indent="0">
              <a:buNone/>
            </a:pPr>
            <a:endParaRPr lang="en-US" sz="1800" b="1" dirty="0">
              <a:solidFill>
                <a:schemeClr val="tx2">
                  <a:lumMod val="75000"/>
                </a:schemeClr>
              </a:solidFill>
              <a:cs typeface="Arial" panose="020B0604020202020204" pitchFamily="34" charset="0"/>
            </a:endParaRPr>
          </a:p>
          <a:p>
            <a:r>
              <a:rPr lang="en-US" sz="2400" b="1" dirty="0">
                <a:solidFill>
                  <a:schemeClr val="tx2">
                    <a:lumMod val="75000"/>
                  </a:schemeClr>
                </a:solidFill>
                <a:cs typeface="Arial" panose="020B0604020202020204" pitchFamily="34" charset="0"/>
              </a:rPr>
              <a:t>Project idea: </a:t>
            </a:r>
          </a:p>
          <a:p>
            <a:pPr lvl="1"/>
            <a:r>
              <a:rPr lang="en-US" sz="1800" dirty="0">
                <a:solidFill>
                  <a:schemeClr val="tx2">
                    <a:lumMod val="75000"/>
                  </a:schemeClr>
                </a:solidFill>
                <a:cs typeface="Arial" panose="020B0604020202020204" pitchFamily="34" charset="0"/>
              </a:rPr>
              <a:t>The target groups communicate actively on social media which is why they shall receive information there </a:t>
            </a:r>
          </a:p>
          <a:p>
            <a:pPr lvl="1"/>
            <a:r>
              <a:rPr lang="en-US" sz="1800" dirty="0">
                <a:solidFill>
                  <a:schemeClr val="tx2">
                    <a:lumMod val="75000"/>
                  </a:schemeClr>
                </a:solidFill>
                <a:cs typeface="Arial" panose="020B0604020202020204" pitchFamily="34" charset="0"/>
              </a:rPr>
              <a:t>will be referred to local </a:t>
            </a:r>
            <a:r>
              <a:rPr lang="en-US" sz="1800" dirty="0" err="1">
                <a:solidFill>
                  <a:schemeClr val="tx2">
                    <a:lumMod val="75000"/>
                  </a:schemeClr>
                </a:solidFill>
                <a:cs typeface="Arial" panose="020B0604020202020204" pitchFamily="34" charset="0"/>
              </a:rPr>
              <a:t>EhAP</a:t>
            </a:r>
            <a:r>
              <a:rPr lang="en-US" sz="1800" dirty="0">
                <a:solidFill>
                  <a:schemeClr val="tx2">
                    <a:lumMod val="75000"/>
                  </a:schemeClr>
                </a:solidFill>
                <a:cs typeface="Arial" panose="020B0604020202020204" pitchFamily="34" charset="0"/>
              </a:rPr>
              <a:t> Plus projects and/or local help services. </a:t>
            </a:r>
          </a:p>
          <a:p>
            <a:pPr lvl="1"/>
            <a:r>
              <a:rPr lang="en-US" sz="1800" dirty="0">
                <a:solidFill>
                  <a:schemeClr val="tx2">
                    <a:lumMod val="75000"/>
                  </a:schemeClr>
                </a:solidFill>
                <a:cs typeface="Arial" panose="020B0604020202020204" pitchFamily="34" charset="0"/>
              </a:rPr>
              <a:t>At the same time, incorrect information (“fake news”) shall be diminished.</a:t>
            </a:r>
          </a:p>
          <a:p>
            <a:r>
              <a:rPr lang="en-US" sz="2400" b="1" dirty="0">
                <a:solidFill>
                  <a:schemeClr val="tx2">
                    <a:lumMod val="75000"/>
                  </a:schemeClr>
                </a:solidFill>
                <a:cs typeface="Arial" panose="020B0604020202020204" pitchFamily="34" charset="0"/>
              </a:rPr>
              <a:t>More information: </a:t>
            </a:r>
            <a:r>
              <a:rPr lang="en-US" sz="2400" dirty="0">
                <a:solidFill>
                  <a:schemeClr val="tx2">
                    <a:lumMod val="75000"/>
                  </a:schemeClr>
                </a:solidFill>
                <a:cs typeface="Arial" panose="020B0604020202020204" pitchFamily="34" charset="0"/>
                <a:hlinkClick r:id="rId2"/>
              </a:rPr>
              <a:t>www.bagw.de/projekte/soms</a:t>
            </a:r>
            <a:endParaRPr lang="en-US" sz="2400" dirty="0">
              <a:solidFill>
                <a:schemeClr val="tx2">
                  <a:lumMod val="75000"/>
                </a:schemeClr>
              </a:solidFill>
              <a:cs typeface="Arial" panose="020B0604020202020204" pitchFamily="34" charset="0"/>
            </a:endParaRPr>
          </a:p>
          <a:p>
            <a:pPr marL="0" indent="0">
              <a:buNone/>
            </a:pPr>
            <a:endParaRPr lang="en-US" sz="2400" dirty="0">
              <a:solidFill>
                <a:schemeClr val="tx2">
                  <a:lumMod val="75000"/>
                </a:schemeClr>
              </a:solidFill>
              <a:cs typeface="Arial" panose="020B0604020202020204" pitchFamily="34" charset="0"/>
            </a:endParaRPr>
          </a:p>
          <a:p>
            <a:pPr marL="0" indent="0">
              <a:buNone/>
            </a:pPr>
            <a:r>
              <a:rPr lang="en-US" sz="2400" b="1" dirty="0">
                <a:solidFill>
                  <a:schemeClr val="tx2">
                    <a:lumMod val="75000"/>
                  </a:schemeClr>
                </a:solidFill>
                <a:cs typeface="Arial" panose="020B0604020202020204" pitchFamily="34" charset="0"/>
              </a:rPr>
              <a:t>You can find us here: </a:t>
            </a:r>
          </a:p>
          <a:p>
            <a:r>
              <a:rPr lang="en-US" sz="2400" dirty="0">
                <a:solidFill>
                  <a:schemeClr val="tx2">
                    <a:lumMod val="75000"/>
                  </a:schemeClr>
                </a:solidFill>
                <a:cs typeface="Arial" panose="020B0604020202020204" pitchFamily="34" charset="0"/>
              </a:rPr>
              <a:t>Instagram: @</a:t>
            </a:r>
            <a:r>
              <a:rPr lang="en-US" sz="2400" dirty="0" err="1">
                <a:solidFill>
                  <a:schemeClr val="tx2">
                    <a:lumMod val="75000"/>
                  </a:schemeClr>
                </a:solidFill>
                <a:cs typeface="Arial" panose="020B0604020202020204" pitchFamily="34" charset="0"/>
              </a:rPr>
              <a:t>socialmediastreetwork</a:t>
            </a:r>
            <a:endParaRPr lang="en-US" sz="2400" dirty="0">
              <a:solidFill>
                <a:schemeClr val="tx2">
                  <a:lumMod val="75000"/>
                </a:schemeClr>
              </a:solidFill>
              <a:cs typeface="Arial" panose="020B0604020202020204" pitchFamily="34" charset="0"/>
            </a:endParaRPr>
          </a:p>
          <a:p>
            <a:r>
              <a:rPr lang="en-US" sz="2400" dirty="0">
                <a:solidFill>
                  <a:schemeClr val="tx2">
                    <a:lumMod val="75000"/>
                  </a:schemeClr>
                </a:solidFill>
                <a:cs typeface="Arial" panose="020B0604020202020204" pitchFamily="34" charset="0"/>
              </a:rPr>
              <a:t>Facebook: @</a:t>
            </a:r>
            <a:r>
              <a:rPr lang="en-US" sz="2400" dirty="0" err="1">
                <a:solidFill>
                  <a:schemeClr val="tx2">
                    <a:lumMod val="75000"/>
                  </a:schemeClr>
                </a:solidFill>
                <a:cs typeface="Arial" panose="020B0604020202020204" pitchFamily="34" charset="0"/>
                <a:hlinkClick r:id="rId3"/>
              </a:rPr>
              <a:t>Wohnungslosigkeit</a:t>
            </a:r>
            <a:r>
              <a:rPr lang="en-US" sz="2400" dirty="0">
                <a:solidFill>
                  <a:schemeClr val="tx2">
                    <a:lumMod val="75000"/>
                  </a:schemeClr>
                </a:solidFill>
                <a:cs typeface="Arial" panose="020B0604020202020204" pitchFamily="34" charset="0"/>
                <a:hlinkClick r:id="rId3"/>
              </a:rPr>
              <a:t>: </a:t>
            </a:r>
            <a:r>
              <a:rPr lang="en-US" sz="2400" dirty="0" err="1">
                <a:solidFill>
                  <a:schemeClr val="tx2">
                    <a:lumMod val="75000"/>
                  </a:schemeClr>
                </a:solidFill>
                <a:cs typeface="Arial" panose="020B0604020202020204" pitchFamily="34" charset="0"/>
                <a:hlinkClick r:id="rId3"/>
              </a:rPr>
              <a:t>Infos</a:t>
            </a:r>
            <a:r>
              <a:rPr lang="en-US" sz="2400" dirty="0">
                <a:solidFill>
                  <a:schemeClr val="tx2">
                    <a:lumMod val="75000"/>
                  </a:schemeClr>
                </a:solidFill>
                <a:cs typeface="Arial" panose="020B0604020202020204" pitchFamily="34" charset="0"/>
                <a:hlinkClick r:id="rId3"/>
              </a:rPr>
              <a:t> &amp; </a:t>
            </a:r>
            <a:r>
              <a:rPr lang="en-US" sz="2400" dirty="0" err="1">
                <a:solidFill>
                  <a:schemeClr val="tx2">
                    <a:lumMod val="75000"/>
                  </a:schemeClr>
                </a:solidFill>
                <a:cs typeface="Arial" panose="020B0604020202020204" pitchFamily="34" charset="0"/>
                <a:hlinkClick r:id="rId3"/>
              </a:rPr>
              <a:t>Verweisberatung</a:t>
            </a:r>
            <a:r>
              <a:rPr lang="en-US" sz="2400" dirty="0">
                <a:solidFill>
                  <a:schemeClr val="tx2">
                    <a:lumMod val="75000"/>
                  </a:schemeClr>
                </a:solidFill>
                <a:cs typeface="Arial" panose="020B0604020202020204" pitchFamily="34" charset="0"/>
                <a:hlinkClick r:id="rId3"/>
              </a:rPr>
              <a:t> –Social Media </a:t>
            </a:r>
            <a:r>
              <a:rPr lang="en-US" sz="2400" dirty="0" err="1">
                <a:solidFill>
                  <a:schemeClr val="tx2">
                    <a:lumMod val="75000"/>
                  </a:schemeClr>
                </a:solidFill>
                <a:cs typeface="Arial" panose="020B0604020202020204" pitchFamily="34" charset="0"/>
                <a:hlinkClick r:id="rId3"/>
              </a:rPr>
              <a:t>Streetwork</a:t>
            </a:r>
            <a:endParaRPr lang="en-US" sz="2400" dirty="0">
              <a:solidFill>
                <a:schemeClr val="tx2">
                  <a:lumMod val="75000"/>
                </a:schemeClr>
              </a:solidFill>
              <a:cs typeface="Arial" panose="020B0604020202020204" pitchFamily="34" charset="0"/>
            </a:endParaRPr>
          </a:p>
          <a:p>
            <a:r>
              <a:rPr lang="en-US" sz="2400" dirty="0">
                <a:solidFill>
                  <a:schemeClr val="tx2">
                    <a:lumMod val="75000"/>
                  </a:schemeClr>
                </a:solidFill>
                <a:cs typeface="Arial" panose="020B0604020202020204" pitchFamily="34" charset="0"/>
              </a:rPr>
              <a:t>Questions?: </a:t>
            </a:r>
            <a:r>
              <a:rPr lang="en-US" sz="2400" dirty="0">
                <a:solidFill>
                  <a:schemeClr val="tx2">
                    <a:lumMod val="75000"/>
                  </a:schemeClr>
                </a:solidFill>
                <a:cs typeface="Arial" panose="020B0604020202020204" pitchFamily="34" charset="0"/>
                <a:hlinkClick r:id="rId4"/>
              </a:rPr>
              <a:t>soms@bagw.de</a:t>
            </a:r>
            <a:r>
              <a:rPr lang="en-US" sz="2400" dirty="0">
                <a:solidFill>
                  <a:schemeClr val="tx2">
                    <a:lumMod val="75000"/>
                  </a:schemeClr>
                </a:solidFill>
                <a:cs typeface="Arial" panose="020B0604020202020204" pitchFamily="34" charset="0"/>
              </a:rPr>
              <a:t> </a:t>
            </a:r>
          </a:p>
        </p:txBody>
      </p:sp>
      <p:pic>
        <p:nvPicPr>
          <p:cNvPr id="4" name="Grafik 3">
            <a:extLst>
              <a:ext uri="{FF2B5EF4-FFF2-40B4-BE49-F238E27FC236}">
                <a16:creationId xmlns:a16="http://schemas.microsoft.com/office/drawing/2014/main" id="{27496C13-D6C0-43E2-ACF9-E5BC11B196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66238" y="189391"/>
            <a:ext cx="2621280" cy="762000"/>
          </a:xfrm>
          <a:prstGeom prst="rect">
            <a:avLst/>
          </a:prstGeom>
        </p:spPr>
      </p:pic>
      <p:pic>
        <p:nvPicPr>
          <p:cNvPr id="5" name="Grafik 4">
            <a:extLst>
              <a:ext uri="{FF2B5EF4-FFF2-40B4-BE49-F238E27FC236}">
                <a16:creationId xmlns:a16="http://schemas.microsoft.com/office/drawing/2014/main" id="{40D2BB72-84AA-4C30-94E1-5A76373C7A2F}"/>
              </a:ext>
            </a:extLst>
          </p:cNvPr>
          <p:cNvPicPr>
            <a:picLocks noChangeAspect="1"/>
          </p:cNvPicPr>
          <p:nvPr/>
        </p:nvPicPr>
        <p:blipFill>
          <a:blip r:embed="rId6"/>
          <a:stretch>
            <a:fillRect/>
          </a:stretch>
        </p:blipFill>
        <p:spPr>
          <a:xfrm>
            <a:off x="8503171" y="2481284"/>
            <a:ext cx="3073310" cy="2322129"/>
          </a:xfrm>
          <a:prstGeom prst="rect">
            <a:avLst/>
          </a:prstGeom>
        </p:spPr>
      </p:pic>
    </p:spTree>
    <p:extLst>
      <p:ext uri="{BB962C8B-B14F-4D97-AF65-F5344CB8AC3E}">
        <p14:creationId xmlns:p14="http://schemas.microsoft.com/office/powerpoint/2010/main" val="2606696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ußzeilenplatzhalter 2">
            <a:extLst>
              <a:ext uri="{FF2B5EF4-FFF2-40B4-BE49-F238E27FC236}">
                <a16:creationId xmlns:a16="http://schemas.microsoft.com/office/drawing/2014/main" id="{B6154EA8-27AB-463B-B825-98048D0673CE}"/>
              </a:ext>
            </a:extLst>
          </p:cNvPr>
          <p:cNvSpPr>
            <a:spLocks noGrp="1"/>
          </p:cNvSpPr>
          <p:nvPr>
            <p:ph type="ftr"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19" name="Datumsplatzhalter 3">
            <a:extLst>
              <a:ext uri="{FF2B5EF4-FFF2-40B4-BE49-F238E27FC236}">
                <a16:creationId xmlns:a16="http://schemas.microsoft.com/office/drawing/2014/main" id="{702FB344-C9E3-4320-9D86-4229776DB0E5}"/>
              </a:ext>
            </a:extLst>
          </p:cNvPr>
          <p:cNvSpPr>
            <a:spLocks noGrp="1"/>
          </p:cNvSpPr>
          <p:nvPr>
            <p:ph type="dt"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15D677CD-0AE7-4EAB-B809-52DABC663EFA}" type="datetime1">
              <a:rPr kumimoji="0" lang="en-GB"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30/05/2023</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12" name="Foliennummernplatzhalt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altLang="de-DE" sz="1200" b="0" i="0" u="none" strike="noStrike" kern="1200" cap="none" spc="0" normalizeH="0" baseline="0" noProof="0">
                <a:ln>
                  <a:noFill/>
                </a:ln>
                <a:solidFill>
                  <a:srgbClr val="000000"/>
                </a:solidFill>
                <a:effectLst/>
                <a:uLnTx/>
                <a:uFillTx/>
                <a:latin typeface="Arial" charset="0"/>
                <a:ea typeface="+mn-ea"/>
                <a:cs typeface="Arial" charset="0"/>
              </a:rPr>
              <a:t>page </a:t>
            </a:r>
            <a:fld id="{6444EA06-E79E-43D6-91D2-28079588E822}"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7413" name="Inhaltsplatzhalter 5"/>
          <p:cNvPicPr>
            <a:picLocks noChangeAspect="1" noChangeArrowheads="1"/>
          </p:cNvPicPr>
          <p:nvPr/>
        </p:nvPicPr>
        <p:blipFill>
          <a:blip r:embed="rId3">
            <a:extLst>
              <a:ext uri="{28A0092B-C50C-407E-A947-70E740481C1C}">
                <a14:useLocalDpi xmlns:a14="http://schemas.microsoft.com/office/drawing/2010/main" val="0"/>
              </a:ext>
            </a:extLst>
          </a:blip>
          <a:srcRect r="18613" b="861"/>
          <a:stretch>
            <a:fillRect/>
          </a:stretch>
        </p:blipFill>
        <p:spPr bwMode="auto">
          <a:xfrm>
            <a:off x="-801062" y="476250"/>
            <a:ext cx="13057717"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feld 9"/>
          <p:cNvSpPr txBox="1">
            <a:spLocks noChangeArrowheads="1"/>
          </p:cNvSpPr>
          <p:nvPr/>
        </p:nvSpPr>
        <p:spPr bwMode="auto">
          <a:xfrm>
            <a:off x="7030635" y="2095029"/>
            <a:ext cx="2478616" cy="830997"/>
          </a:xfrm>
          <a:prstGeom prst="rect">
            <a:avLst/>
          </a:prstGeom>
          <a:solidFill>
            <a:schemeClr val="accent1">
              <a:alpha val="20000"/>
            </a:schemeClr>
          </a:solidFill>
          <a:ln w="6350">
            <a:solidFill>
              <a:schemeClr val="accent1"/>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de-DE" altLang="de-DE" sz="1600" dirty="0" err="1">
                <a:solidFill>
                  <a:srgbClr val="000000"/>
                </a:solidFill>
                <a:latin typeface="Calibri" pitchFamily="34" charset="0"/>
              </a:rPr>
              <a:t>Homeles</a:t>
            </a:r>
            <a:r>
              <a:rPr kumimoji="0" lang="de-DE" altLang="de-DE" sz="1600" b="0" i="0" u="none" strike="noStrike" kern="1200" cap="none" spc="0" normalizeH="0" baseline="0" noProof="0" dirty="0">
                <a:ln>
                  <a:noFill/>
                </a:ln>
                <a:solidFill>
                  <a:srgbClr val="000000"/>
                </a:solidFill>
                <a:effectLst/>
                <a:uLnTx/>
                <a:uFillTx/>
                <a:latin typeface="Calibri" pitchFamily="34" charset="0"/>
                <a:ea typeface="+mn-ea"/>
                <a:cs typeface="Arial" charset="0"/>
              </a:rPr>
              <a:t>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600" b="0" i="0" u="none" strike="noStrike" kern="1200" cap="none" spc="0" normalizeH="0" baseline="0" noProof="0" dirty="0" err="1">
                <a:ln>
                  <a:noFill/>
                </a:ln>
                <a:solidFill>
                  <a:srgbClr val="000000"/>
                </a:solidFill>
                <a:effectLst/>
                <a:uLnTx/>
                <a:uFillTx/>
                <a:latin typeface="Calibri" pitchFamily="34" charset="0"/>
                <a:ea typeface="+mn-ea"/>
                <a:cs typeface="Arial" charset="0"/>
              </a:rPr>
              <a:t>Without</a:t>
            </a:r>
            <a:r>
              <a:rPr kumimoji="0" lang="de-DE" altLang="de-DE" sz="1600" b="0" i="0" u="none" strike="noStrike" kern="1200" cap="none" spc="0" normalizeH="0" baseline="0" noProof="0" dirty="0">
                <a:ln>
                  <a:noFill/>
                </a:ln>
                <a:solidFill>
                  <a:srgbClr val="000000"/>
                </a:solidFill>
                <a:effectLst/>
                <a:uLnTx/>
                <a:uFillTx/>
                <a:latin typeface="Calibri" pitchFamily="34" charset="0"/>
                <a:ea typeface="+mn-ea"/>
                <a:cs typeface="Arial" charset="0"/>
              </a:rPr>
              <a:t> </a:t>
            </a:r>
            <a:r>
              <a:rPr kumimoji="0" lang="de-DE" altLang="de-DE" sz="1600" b="0" i="0" u="none" strike="noStrike" kern="1200" cap="none" spc="0" normalizeH="0" baseline="0" noProof="0" dirty="0" err="1">
                <a:ln>
                  <a:noFill/>
                </a:ln>
                <a:solidFill>
                  <a:srgbClr val="000000"/>
                </a:solidFill>
                <a:effectLst/>
                <a:uLnTx/>
                <a:uFillTx/>
                <a:latin typeface="Calibri" pitchFamily="34" charset="0"/>
                <a:ea typeface="+mn-ea"/>
                <a:cs typeface="Arial" charset="0"/>
              </a:rPr>
              <a:t>shelter</a:t>
            </a:r>
            <a:endParaRPr kumimoji="0" lang="de-DE" altLang="de-DE" sz="1600" b="0" i="0" u="none" strike="noStrike" kern="1200" cap="none" spc="0" normalizeH="0" baseline="0" noProof="0" dirty="0">
              <a:ln>
                <a:noFill/>
              </a:ln>
              <a:solidFill>
                <a:srgbClr val="000000"/>
              </a:solidFill>
              <a:effectLst/>
              <a:uLnTx/>
              <a:uFillTx/>
              <a:latin typeface="Calibri"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600" b="0" i="0" u="none" strike="noStrike" kern="1200" cap="none" spc="0" normalizeH="0" baseline="0" noProof="0" dirty="0">
                <a:ln>
                  <a:noFill/>
                </a:ln>
                <a:solidFill>
                  <a:srgbClr val="000000"/>
                </a:solidFill>
                <a:effectLst/>
                <a:uLnTx/>
                <a:uFillTx/>
                <a:latin typeface="Calibri" pitchFamily="34" charset="0"/>
                <a:ea typeface="+mn-ea"/>
                <a:cs typeface="Arial" charset="0"/>
              </a:rPr>
              <a:t>Living on </a:t>
            </a:r>
            <a:r>
              <a:rPr kumimoji="0" lang="de-DE" altLang="de-DE" sz="1600" b="0" i="0" u="none" strike="noStrike" kern="1200" cap="none" spc="0" normalizeH="0" baseline="0" noProof="0" dirty="0" err="1">
                <a:ln>
                  <a:noFill/>
                </a:ln>
                <a:solidFill>
                  <a:srgbClr val="000000"/>
                </a:solidFill>
                <a:effectLst/>
                <a:uLnTx/>
                <a:uFillTx/>
                <a:latin typeface="Calibri" pitchFamily="34" charset="0"/>
                <a:ea typeface="+mn-ea"/>
                <a:cs typeface="Arial" charset="0"/>
              </a:rPr>
              <a:t>the</a:t>
            </a:r>
            <a:r>
              <a:rPr kumimoji="0" lang="de-DE" altLang="de-DE" sz="1600" b="0" i="0" u="none" strike="noStrike" kern="1200" cap="none" spc="0" normalizeH="0" baseline="0" noProof="0" dirty="0">
                <a:ln>
                  <a:noFill/>
                </a:ln>
                <a:solidFill>
                  <a:srgbClr val="000000"/>
                </a:solidFill>
                <a:effectLst/>
                <a:uLnTx/>
                <a:uFillTx/>
                <a:latin typeface="Calibri" pitchFamily="34" charset="0"/>
                <a:ea typeface="+mn-ea"/>
                <a:cs typeface="Arial" charset="0"/>
              </a:rPr>
              <a:t> </a:t>
            </a:r>
            <a:r>
              <a:rPr kumimoji="0" lang="de-DE" altLang="de-DE" sz="1600" b="0" i="0" u="none" strike="noStrike" kern="1200" cap="none" spc="0" normalizeH="0" baseline="0" noProof="0" dirty="0" err="1">
                <a:ln>
                  <a:noFill/>
                </a:ln>
                <a:solidFill>
                  <a:srgbClr val="000000"/>
                </a:solidFill>
                <a:effectLst/>
                <a:uLnTx/>
                <a:uFillTx/>
                <a:latin typeface="Calibri" pitchFamily="34" charset="0"/>
                <a:ea typeface="+mn-ea"/>
                <a:cs typeface="Arial" charset="0"/>
              </a:rPr>
              <a:t>streets</a:t>
            </a:r>
            <a:r>
              <a:rPr kumimoji="0" lang="de-DE" altLang="de-DE" sz="1600" b="0" i="0" u="none" strike="noStrike" kern="1200" cap="none" spc="0" normalizeH="0" baseline="0" noProof="0" dirty="0">
                <a:ln>
                  <a:noFill/>
                </a:ln>
                <a:solidFill>
                  <a:srgbClr val="000000"/>
                </a:solidFill>
                <a:effectLst/>
                <a:uLnTx/>
                <a:uFillTx/>
                <a:latin typeface="Calibri" pitchFamily="34" charset="0"/>
                <a:ea typeface="+mn-ea"/>
                <a:cs typeface="Arial" charset="0"/>
              </a:rPr>
              <a:t> </a:t>
            </a:r>
          </a:p>
        </p:txBody>
      </p:sp>
      <p:sp>
        <p:nvSpPr>
          <p:cNvPr id="9228" name="Textfeld 15"/>
          <p:cNvSpPr txBox="1">
            <a:spLocks noChangeArrowheads="1"/>
          </p:cNvSpPr>
          <p:nvPr/>
        </p:nvSpPr>
        <p:spPr bwMode="auto">
          <a:xfrm>
            <a:off x="8742093" y="6042621"/>
            <a:ext cx="2571491" cy="338554"/>
          </a:xfrm>
          <a:prstGeom prst="rect">
            <a:avLst/>
          </a:prstGeom>
          <a:solidFill>
            <a:schemeClr val="accent1">
              <a:alpha val="40000"/>
            </a:schemeClr>
          </a:solidFill>
          <a:ln w="6350">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600" b="0" i="0" u="none" strike="noStrike" kern="1200" cap="none" spc="0" normalizeH="0" baseline="0" noProof="0" dirty="0">
                <a:ln>
                  <a:noFill/>
                </a:ln>
                <a:solidFill>
                  <a:srgbClr val="000000"/>
                </a:solidFill>
                <a:effectLst/>
                <a:uLnTx/>
                <a:uFillTx/>
                <a:latin typeface="Calibri" pitchFamily="34" charset="0"/>
                <a:ea typeface="+mn-ea"/>
                <a:cs typeface="Arial" charset="0"/>
              </a:rPr>
              <a:t>In</a:t>
            </a:r>
            <a:r>
              <a:rPr kumimoji="0" lang="de-DE" altLang="de-DE" sz="1600" b="0" i="0" u="none" strike="noStrike" kern="1200" cap="none" spc="0" normalizeH="0" noProof="0" dirty="0">
                <a:ln>
                  <a:noFill/>
                </a:ln>
                <a:solidFill>
                  <a:srgbClr val="000000"/>
                </a:solidFill>
                <a:effectLst/>
                <a:uLnTx/>
                <a:uFillTx/>
                <a:latin typeface="Calibri" pitchFamily="34" charset="0"/>
                <a:ea typeface="+mn-ea"/>
                <a:cs typeface="Arial" charset="0"/>
              </a:rPr>
              <a:t> </a:t>
            </a:r>
            <a:r>
              <a:rPr kumimoji="0" lang="de-DE" altLang="de-DE" sz="1600" b="0" i="0" u="none" strike="noStrike" kern="1200" cap="none" spc="0" normalizeH="0" noProof="0" dirty="0" err="1">
                <a:ln>
                  <a:noFill/>
                </a:ln>
                <a:solidFill>
                  <a:srgbClr val="000000"/>
                </a:solidFill>
                <a:effectLst/>
                <a:uLnTx/>
                <a:uFillTx/>
                <a:latin typeface="Calibri" pitchFamily="34" charset="0"/>
                <a:ea typeface="+mn-ea"/>
                <a:cs typeface="Arial" charset="0"/>
              </a:rPr>
              <a:t>temporary</a:t>
            </a:r>
            <a:r>
              <a:rPr kumimoji="0" lang="de-DE" altLang="de-DE" sz="1600" b="0" i="0" u="none" strike="noStrike" kern="1200" cap="none" spc="0" normalizeH="0" noProof="0" dirty="0">
                <a:ln>
                  <a:noFill/>
                </a:ln>
                <a:solidFill>
                  <a:srgbClr val="000000"/>
                </a:solidFill>
                <a:effectLst/>
                <a:uLnTx/>
                <a:uFillTx/>
                <a:latin typeface="Calibri" pitchFamily="34" charset="0"/>
                <a:ea typeface="+mn-ea"/>
                <a:cs typeface="Arial" charset="0"/>
              </a:rPr>
              <a:t> </a:t>
            </a:r>
            <a:r>
              <a:rPr kumimoji="0" lang="de-DE" altLang="de-DE" sz="1600" b="0" i="0" u="none" strike="noStrike" kern="1200" cap="none" spc="0" normalizeH="0" noProof="0" dirty="0" err="1">
                <a:ln>
                  <a:noFill/>
                </a:ln>
                <a:solidFill>
                  <a:srgbClr val="000000"/>
                </a:solidFill>
                <a:effectLst/>
                <a:uLnTx/>
                <a:uFillTx/>
                <a:latin typeface="Calibri" pitchFamily="34" charset="0"/>
                <a:ea typeface="+mn-ea"/>
                <a:cs typeface="Arial" charset="0"/>
              </a:rPr>
              <a:t>housings</a:t>
            </a:r>
            <a:endParaRPr kumimoji="0" lang="de-DE" altLang="de-DE" sz="1600" b="0" i="0" u="none" strike="noStrike" kern="1200" cap="none" spc="0" normalizeH="0" baseline="0" noProof="0" dirty="0">
              <a:ln>
                <a:noFill/>
              </a:ln>
              <a:solidFill>
                <a:srgbClr val="000000"/>
              </a:solidFill>
              <a:effectLst/>
              <a:uLnTx/>
              <a:uFillTx/>
              <a:latin typeface="Calibri" pitchFamily="34" charset="0"/>
              <a:ea typeface="+mn-ea"/>
              <a:cs typeface="Arial" charset="0"/>
            </a:endParaRPr>
          </a:p>
        </p:txBody>
      </p:sp>
      <p:sp>
        <p:nvSpPr>
          <p:cNvPr id="9229" name="Textfeld 16"/>
          <p:cNvSpPr txBox="1">
            <a:spLocks noChangeArrowheads="1"/>
          </p:cNvSpPr>
          <p:nvPr/>
        </p:nvSpPr>
        <p:spPr bwMode="auto">
          <a:xfrm>
            <a:off x="5033817" y="3412836"/>
            <a:ext cx="3016797" cy="584775"/>
          </a:xfrm>
          <a:prstGeom prst="rect">
            <a:avLst/>
          </a:prstGeom>
          <a:solidFill>
            <a:schemeClr val="accent1">
              <a:alpha val="40000"/>
            </a:schemeClr>
          </a:solidFill>
          <a:ln w="6350">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algn="r" fontAlgn="base">
              <a:spcBef>
                <a:spcPct val="0"/>
              </a:spcBef>
              <a:spcAft>
                <a:spcPct val="0"/>
              </a:spcAft>
              <a:defRPr/>
            </a:pPr>
            <a:r>
              <a:rPr lang="en-US" altLang="de-DE" sz="1600" dirty="0">
                <a:solidFill>
                  <a:srgbClr val="000000"/>
                </a:solidFill>
                <a:latin typeface="Calibri" pitchFamily="34" charset="0"/>
              </a:rPr>
              <a:t>staying with friends/acquaintances/relatives</a:t>
            </a:r>
            <a:endParaRPr kumimoji="0" lang="de-DE" altLang="de-DE" sz="1600" b="0" i="0" u="none" strike="noStrike" kern="1200" cap="none" spc="0" normalizeH="0" baseline="0" noProof="0" dirty="0">
              <a:ln>
                <a:noFill/>
              </a:ln>
              <a:solidFill>
                <a:srgbClr val="000000"/>
              </a:solidFill>
              <a:effectLst/>
              <a:uLnTx/>
              <a:uFillTx/>
              <a:latin typeface="Calibri" pitchFamily="34" charset="0"/>
              <a:ea typeface="+mn-ea"/>
              <a:cs typeface="Arial" charset="0"/>
            </a:endParaRPr>
          </a:p>
        </p:txBody>
      </p:sp>
      <p:sp>
        <p:nvSpPr>
          <p:cNvPr id="9230" name="Textfeld 17"/>
          <p:cNvSpPr txBox="1">
            <a:spLocks noChangeArrowheads="1"/>
          </p:cNvSpPr>
          <p:nvPr/>
        </p:nvSpPr>
        <p:spPr bwMode="auto">
          <a:xfrm>
            <a:off x="6020985" y="6092822"/>
            <a:ext cx="2520426" cy="584775"/>
          </a:xfrm>
          <a:prstGeom prst="rect">
            <a:avLst/>
          </a:prstGeom>
          <a:solidFill>
            <a:schemeClr val="accent1">
              <a:alpha val="40000"/>
            </a:schemeClr>
          </a:solidFill>
          <a:ln w="6350">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altLang="de-DE" sz="1600" b="0" i="0" u="none" strike="noStrike" kern="1200" cap="none" spc="0" normalizeH="0" baseline="0" noProof="0" dirty="0">
                <a:ln>
                  <a:noFill/>
                </a:ln>
                <a:solidFill>
                  <a:srgbClr val="000000"/>
                </a:solidFill>
                <a:effectLst/>
                <a:uLnTx/>
                <a:uFillTx/>
                <a:latin typeface="Calibri" pitchFamily="34" charset="0"/>
                <a:ea typeface="+mn-ea"/>
                <a:cs typeface="Arial" charset="0"/>
              </a:rPr>
              <a:t>in (</a:t>
            </a:r>
            <a:r>
              <a:rPr kumimoji="0" lang="de-DE" altLang="de-DE" sz="1600" b="0" i="0" u="none" strike="noStrike" kern="1200" cap="none" spc="0" normalizeH="0" baseline="0" noProof="0" dirty="0" err="1">
                <a:ln>
                  <a:noFill/>
                </a:ln>
                <a:solidFill>
                  <a:srgbClr val="000000"/>
                </a:solidFill>
                <a:effectLst/>
                <a:uLnTx/>
                <a:uFillTx/>
                <a:latin typeface="Calibri" pitchFamily="34" charset="0"/>
                <a:ea typeface="+mn-ea"/>
                <a:cs typeface="Arial" charset="0"/>
              </a:rPr>
              <a:t>cheap</a:t>
            </a:r>
            <a:r>
              <a:rPr kumimoji="0" lang="de-DE" altLang="de-DE" sz="1600" b="0" i="0" u="none" strike="noStrike" kern="1200" cap="none" spc="0" normalizeH="0" baseline="0" noProof="0" dirty="0">
                <a:ln>
                  <a:noFill/>
                </a:ln>
                <a:solidFill>
                  <a:srgbClr val="000000"/>
                </a:solidFill>
                <a:effectLst/>
                <a:uLnTx/>
                <a:uFillTx/>
                <a:latin typeface="Calibri" pitchFamily="34" charset="0"/>
                <a:ea typeface="+mn-ea"/>
                <a:cs typeface="Arial" charset="0"/>
              </a:rPr>
              <a:t>)</a:t>
            </a:r>
            <a:r>
              <a:rPr kumimoji="0" lang="de-DE" altLang="de-DE" sz="1600" b="0" i="0" u="none" strike="noStrike" kern="1200" cap="none" spc="0" normalizeH="0" baseline="0" noProof="0" dirty="0" err="1">
                <a:ln>
                  <a:noFill/>
                </a:ln>
                <a:solidFill>
                  <a:srgbClr val="000000"/>
                </a:solidFill>
                <a:effectLst/>
                <a:uLnTx/>
                <a:uFillTx/>
                <a:latin typeface="Calibri" pitchFamily="34" charset="0"/>
                <a:ea typeface="+mn-ea"/>
                <a:cs typeface="Arial" charset="0"/>
              </a:rPr>
              <a:t>guest</a:t>
            </a:r>
            <a:r>
              <a:rPr kumimoji="0" lang="de-DE" altLang="de-DE" sz="1600" b="0" i="0" u="none" strike="noStrike" kern="1200" cap="none" spc="0" normalizeH="0" noProof="0" dirty="0">
                <a:ln>
                  <a:noFill/>
                </a:ln>
                <a:solidFill>
                  <a:srgbClr val="000000"/>
                </a:solidFill>
                <a:effectLst/>
                <a:uLnTx/>
                <a:uFillTx/>
                <a:latin typeface="Calibri" pitchFamily="34" charset="0"/>
                <a:ea typeface="+mn-ea"/>
                <a:cs typeface="Arial" charset="0"/>
              </a:rPr>
              <a:t> </a:t>
            </a:r>
            <a:r>
              <a:rPr kumimoji="0" lang="de-DE" altLang="de-DE" sz="1600" b="0" i="0" u="none" strike="noStrike" kern="1200" cap="none" spc="0" normalizeH="0" noProof="0" dirty="0" err="1">
                <a:ln>
                  <a:noFill/>
                </a:ln>
                <a:solidFill>
                  <a:srgbClr val="000000"/>
                </a:solidFill>
                <a:effectLst/>
                <a:uLnTx/>
                <a:uFillTx/>
                <a:latin typeface="Calibri" pitchFamily="34" charset="0"/>
                <a:ea typeface="+mn-ea"/>
                <a:cs typeface="Arial" charset="0"/>
              </a:rPr>
              <a:t>houses</a:t>
            </a:r>
            <a:r>
              <a:rPr kumimoji="0" lang="de-DE" altLang="de-DE" sz="1600" b="0" i="0" u="none" strike="noStrike" kern="1200" cap="none" spc="0" normalizeH="0" baseline="0" noProof="0" dirty="0">
                <a:ln>
                  <a:noFill/>
                </a:ln>
                <a:solidFill>
                  <a:srgbClr val="000000"/>
                </a:solidFill>
                <a:effectLst/>
                <a:uLnTx/>
                <a:uFillTx/>
                <a:latin typeface="Calibri" pitchFamily="34" charset="0"/>
                <a:ea typeface="+mn-ea"/>
                <a:cs typeface="Arial" charset="0"/>
              </a:rPr>
              <a:t>/ </a:t>
            </a:r>
            <a:r>
              <a:rPr kumimoji="0" lang="de-DE" altLang="de-DE" sz="1600" b="0" i="0" u="none" strike="noStrike" kern="1200" cap="none" spc="0" normalizeH="0" baseline="0" noProof="0" dirty="0" err="1">
                <a:ln>
                  <a:noFill/>
                </a:ln>
                <a:solidFill>
                  <a:srgbClr val="000000"/>
                </a:solidFill>
                <a:effectLst/>
                <a:uLnTx/>
                <a:uFillTx/>
                <a:latin typeface="Calibri" pitchFamily="34" charset="0"/>
                <a:ea typeface="+mn-ea"/>
                <a:cs typeface="Arial" charset="0"/>
              </a:rPr>
              <a:t>hostels</a:t>
            </a:r>
            <a:endParaRPr kumimoji="0" lang="de-DE" altLang="de-DE" sz="1600" b="0" i="0" u="none" strike="noStrike" kern="1200" cap="none" spc="0" normalizeH="0" baseline="0" noProof="0" dirty="0">
              <a:ln>
                <a:noFill/>
              </a:ln>
              <a:solidFill>
                <a:srgbClr val="000000"/>
              </a:solidFill>
              <a:effectLst/>
              <a:uLnTx/>
              <a:uFillTx/>
              <a:latin typeface="Calibri" pitchFamily="34" charset="0"/>
              <a:ea typeface="+mn-ea"/>
              <a:cs typeface="Arial" charset="0"/>
            </a:endParaRPr>
          </a:p>
        </p:txBody>
      </p:sp>
      <p:sp>
        <p:nvSpPr>
          <p:cNvPr id="9231" name="Textfeld 19"/>
          <p:cNvSpPr txBox="1">
            <a:spLocks noChangeArrowheads="1"/>
          </p:cNvSpPr>
          <p:nvPr/>
        </p:nvSpPr>
        <p:spPr bwMode="auto">
          <a:xfrm>
            <a:off x="8497455" y="4338466"/>
            <a:ext cx="2964872" cy="584775"/>
          </a:xfrm>
          <a:prstGeom prst="rect">
            <a:avLst/>
          </a:prstGeom>
          <a:solidFill>
            <a:schemeClr val="accent1">
              <a:alpha val="60000"/>
            </a:schemeClr>
          </a:solidFill>
          <a:ln w="6350">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fontAlgn="base">
              <a:spcBef>
                <a:spcPct val="0"/>
              </a:spcBef>
              <a:spcAft>
                <a:spcPct val="0"/>
              </a:spcAft>
              <a:defRPr/>
            </a:pPr>
            <a:r>
              <a:rPr lang="de-DE" altLang="de-DE" sz="1600" dirty="0" err="1">
                <a:solidFill>
                  <a:srgbClr val="000000"/>
                </a:solidFill>
                <a:latin typeface="Calibri" pitchFamily="34" charset="0"/>
              </a:rPr>
              <a:t>police-assigned</a:t>
            </a:r>
            <a:r>
              <a:rPr lang="de-DE" altLang="de-DE" sz="1600" dirty="0">
                <a:solidFill>
                  <a:srgbClr val="000000"/>
                </a:solidFill>
                <a:latin typeface="Calibri" pitchFamily="34" charset="0"/>
              </a:rPr>
              <a:t> </a:t>
            </a:r>
            <a:r>
              <a:rPr lang="de-DE" altLang="de-DE" sz="1600" dirty="0" err="1">
                <a:solidFill>
                  <a:srgbClr val="000000"/>
                </a:solidFill>
                <a:latin typeface="Calibri" pitchFamily="34" charset="0"/>
              </a:rPr>
              <a:t>or</a:t>
            </a:r>
            <a:r>
              <a:rPr lang="de-DE" altLang="de-DE" sz="1600" dirty="0">
                <a:solidFill>
                  <a:srgbClr val="000000"/>
                </a:solidFill>
                <a:latin typeface="Calibri" pitchFamily="34" charset="0"/>
              </a:rPr>
              <a:t> </a:t>
            </a:r>
            <a:r>
              <a:rPr lang="de-DE" altLang="de-DE" sz="1600" dirty="0" err="1">
                <a:solidFill>
                  <a:srgbClr val="000000"/>
                </a:solidFill>
                <a:latin typeface="Calibri" pitchFamily="34" charset="0"/>
              </a:rPr>
              <a:t>emergency</a:t>
            </a:r>
            <a:r>
              <a:rPr lang="de-DE" altLang="de-DE" sz="1600" dirty="0">
                <a:solidFill>
                  <a:srgbClr val="000000"/>
                </a:solidFill>
                <a:latin typeface="Calibri" pitchFamily="34" charset="0"/>
              </a:rPr>
              <a:t> </a:t>
            </a:r>
            <a:r>
              <a:rPr lang="de-DE" altLang="de-DE" sz="1600" dirty="0" err="1">
                <a:solidFill>
                  <a:srgbClr val="000000"/>
                </a:solidFill>
                <a:latin typeface="Calibri" pitchFamily="34" charset="0"/>
              </a:rPr>
              <a:t>accomodated</a:t>
            </a:r>
            <a:endParaRPr lang="de-DE" altLang="de-DE" sz="1600" dirty="0">
              <a:solidFill>
                <a:srgbClr val="000000"/>
              </a:solidFill>
              <a:latin typeface="Calibri" pitchFamily="34" charset="0"/>
            </a:endParaRPr>
          </a:p>
        </p:txBody>
      </p:sp>
      <p:sp>
        <p:nvSpPr>
          <p:cNvPr id="9232" name="Textfeld 20"/>
          <p:cNvSpPr txBox="1">
            <a:spLocks noChangeArrowheads="1"/>
          </p:cNvSpPr>
          <p:nvPr/>
        </p:nvSpPr>
        <p:spPr bwMode="auto">
          <a:xfrm>
            <a:off x="5241927" y="4107726"/>
            <a:ext cx="2808817" cy="1077218"/>
          </a:xfrm>
          <a:prstGeom prst="rect">
            <a:avLst/>
          </a:prstGeom>
          <a:solidFill>
            <a:schemeClr val="accent1">
              <a:alpha val="40000"/>
            </a:schemeClr>
          </a:solidFill>
          <a:ln w="6350">
            <a:solidFill>
              <a:schemeClr val="accent1"/>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algn="r" fontAlgn="base">
              <a:spcBef>
                <a:spcPct val="0"/>
              </a:spcBef>
              <a:spcAft>
                <a:spcPct val="0"/>
              </a:spcAft>
              <a:defRPr/>
            </a:pPr>
            <a:r>
              <a:rPr lang="en-US" sz="1600" dirty="0">
                <a:solidFill>
                  <a:srgbClr val="000000"/>
                </a:solidFill>
                <a:latin typeface="Calibri" pitchFamily="34" charset="0"/>
              </a:rPr>
              <a:t>in support services provided for homeless people in Articles 67f of Book XII of the Social Welfare Code</a:t>
            </a:r>
            <a:endParaRPr lang="de-DE" altLang="de-DE" sz="1600" dirty="0">
              <a:solidFill>
                <a:srgbClr val="000000"/>
              </a:solidFill>
              <a:latin typeface="Calibri" pitchFamily="34" charset="0"/>
            </a:endParaRPr>
          </a:p>
        </p:txBody>
      </p:sp>
      <p:sp>
        <p:nvSpPr>
          <p:cNvPr id="9233" name="Textfeld 22"/>
          <p:cNvSpPr txBox="1">
            <a:spLocks noChangeArrowheads="1"/>
          </p:cNvSpPr>
          <p:nvPr/>
        </p:nvSpPr>
        <p:spPr bwMode="auto">
          <a:xfrm>
            <a:off x="8225367" y="3412836"/>
            <a:ext cx="2463800" cy="584775"/>
          </a:xfrm>
          <a:prstGeom prst="rect">
            <a:avLst/>
          </a:prstGeom>
          <a:solidFill>
            <a:schemeClr val="accent1">
              <a:alpha val="40000"/>
            </a:schemeClr>
          </a:solidFill>
          <a:ln w="6350">
            <a:solidFill>
              <a:schemeClr val="accent1"/>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fontAlgn="base">
              <a:spcBef>
                <a:spcPct val="0"/>
              </a:spcBef>
              <a:spcAft>
                <a:spcPct val="0"/>
              </a:spcAft>
              <a:defRPr/>
            </a:pPr>
            <a:r>
              <a:rPr lang="en-US" altLang="de-DE" sz="1600" dirty="0">
                <a:solidFill>
                  <a:srgbClr val="000000"/>
                </a:solidFill>
                <a:latin typeface="Calibri" pitchFamily="34" charset="0"/>
              </a:rPr>
              <a:t>in therapeutic facilities, institutions &amp; homes</a:t>
            </a:r>
            <a:endParaRPr kumimoji="0" lang="de-DE" altLang="de-DE" sz="1600" b="0" i="0" u="none" strike="noStrike" kern="1200" cap="none" spc="0" normalizeH="0" baseline="0" noProof="0" dirty="0">
              <a:ln>
                <a:noFill/>
              </a:ln>
              <a:solidFill>
                <a:srgbClr val="000000"/>
              </a:solidFill>
              <a:effectLst/>
              <a:uLnTx/>
              <a:uFillTx/>
              <a:latin typeface="Calibri" pitchFamily="34" charset="0"/>
              <a:ea typeface="+mn-ea"/>
              <a:cs typeface="Arial" charset="0"/>
            </a:endParaRPr>
          </a:p>
        </p:txBody>
      </p:sp>
      <p:sp>
        <p:nvSpPr>
          <p:cNvPr id="9235" name="Textfeld 24"/>
          <p:cNvSpPr txBox="1">
            <a:spLocks noChangeArrowheads="1"/>
          </p:cNvSpPr>
          <p:nvPr/>
        </p:nvSpPr>
        <p:spPr bwMode="auto">
          <a:xfrm>
            <a:off x="5335901" y="5401784"/>
            <a:ext cx="2620868" cy="338554"/>
          </a:xfrm>
          <a:prstGeom prst="rect">
            <a:avLst/>
          </a:prstGeom>
          <a:solidFill>
            <a:schemeClr val="accent1">
              <a:alpha val="40000"/>
            </a:schemeClr>
          </a:solidFill>
          <a:ln w="6350">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de-DE" altLang="de-DE" sz="1600" dirty="0">
                <a:solidFill>
                  <a:srgbClr val="000000"/>
                </a:solidFill>
                <a:latin typeface="Calibri" pitchFamily="34" charset="0"/>
              </a:rPr>
              <a:t>i</a:t>
            </a:r>
            <a:r>
              <a:rPr kumimoji="0" lang="de-DE" altLang="de-DE" sz="1600" b="0" i="0" u="none" strike="noStrike" kern="1200" cap="none" spc="0" normalizeH="0" baseline="0" noProof="0" dirty="0">
                <a:ln>
                  <a:noFill/>
                </a:ln>
                <a:solidFill>
                  <a:srgbClr val="000000"/>
                </a:solidFill>
                <a:effectLst/>
                <a:uLnTx/>
                <a:uFillTx/>
                <a:latin typeface="Calibri" pitchFamily="34" charset="0"/>
                <a:ea typeface="+mn-ea"/>
                <a:cs typeface="Arial" charset="0"/>
              </a:rPr>
              <a:t>n </a:t>
            </a:r>
            <a:r>
              <a:rPr kumimoji="0" lang="de-DE" altLang="de-DE" sz="1600" b="0" i="0" u="none" strike="noStrike" kern="1200" cap="none" spc="0" normalizeH="0" baseline="0" noProof="0" dirty="0" err="1">
                <a:ln>
                  <a:noFill/>
                </a:ln>
                <a:solidFill>
                  <a:srgbClr val="000000"/>
                </a:solidFill>
                <a:effectLst/>
                <a:uLnTx/>
                <a:uFillTx/>
                <a:latin typeface="Calibri" pitchFamily="34" charset="0"/>
                <a:ea typeface="+mn-ea"/>
                <a:cs typeface="Arial" charset="0"/>
              </a:rPr>
              <a:t>battered</a:t>
            </a:r>
            <a:r>
              <a:rPr kumimoji="0" lang="de-DE" altLang="de-DE" sz="1600" b="0" i="0" u="none" strike="noStrike" kern="1200" cap="none" spc="0" normalizeH="0" baseline="0" noProof="0" dirty="0">
                <a:ln>
                  <a:noFill/>
                </a:ln>
                <a:solidFill>
                  <a:srgbClr val="000000"/>
                </a:solidFill>
                <a:effectLst/>
                <a:uLnTx/>
                <a:uFillTx/>
                <a:latin typeface="Calibri" pitchFamily="34" charset="0"/>
                <a:ea typeface="+mn-ea"/>
                <a:cs typeface="Arial" charset="0"/>
              </a:rPr>
              <a:t> </a:t>
            </a:r>
            <a:r>
              <a:rPr kumimoji="0" lang="de-DE" altLang="de-DE" sz="1600" b="0" i="0" u="none" strike="noStrike" kern="1200" cap="none" spc="0" normalizeH="0" baseline="0" noProof="0" dirty="0" err="1">
                <a:ln>
                  <a:noFill/>
                </a:ln>
                <a:solidFill>
                  <a:srgbClr val="000000"/>
                </a:solidFill>
                <a:effectLst/>
                <a:uLnTx/>
                <a:uFillTx/>
                <a:latin typeface="Calibri" pitchFamily="34" charset="0"/>
                <a:ea typeface="+mn-ea"/>
                <a:cs typeface="Arial" charset="0"/>
              </a:rPr>
              <a:t>women‘s</a:t>
            </a:r>
            <a:r>
              <a:rPr kumimoji="0" lang="de-DE" altLang="de-DE" sz="1600" b="0" i="0" u="none" strike="noStrike" kern="1200" cap="none" spc="0" normalizeH="0" baseline="0" noProof="0" dirty="0">
                <a:ln>
                  <a:noFill/>
                </a:ln>
                <a:solidFill>
                  <a:srgbClr val="000000"/>
                </a:solidFill>
                <a:effectLst/>
                <a:uLnTx/>
                <a:uFillTx/>
                <a:latin typeface="Calibri" pitchFamily="34" charset="0"/>
                <a:ea typeface="+mn-ea"/>
                <a:cs typeface="Arial" charset="0"/>
              </a:rPr>
              <a:t> </a:t>
            </a:r>
            <a:r>
              <a:rPr kumimoji="0" lang="de-DE" altLang="de-DE" sz="1600" b="0" i="0" u="none" strike="noStrike" kern="1200" cap="none" spc="0" normalizeH="0" baseline="0" noProof="0" dirty="0" err="1">
                <a:ln>
                  <a:noFill/>
                </a:ln>
                <a:solidFill>
                  <a:srgbClr val="000000"/>
                </a:solidFill>
                <a:effectLst/>
                <a:uLnTx/>
                <a:uFillTx/>
                <a:latin typeface="Calibri" pitchFamily="34" charset="0"/>
                <a:ea typeface="+mn-ea"/>
                <a:cs typeface="Arial" charset="0"/>
              </a:rPr>
              <a:t>shelters</a:t>
            </a:r>
            <a:r>
              <a:rPr kumimoji="0" lang="de-DE" altLang="de-DE" sz="1600" b="0" i="0" u="none" strike="noStrike" kern="1200" cap="none" spc="0" normalizeH="0" noProof="0" dirty="0">
                <a:ln>
                  <a:noFill/>
                </a:ln>
                <a:solidFill>
                  <a:srgbClr val="000000"/>
                </a:solidFill>
                <a:effectLst/>
                <a:uLnTx/>
                <a:uFillTx/>
                <a:latin typeface="Calibri" pitchFamily="34" charset="0"/>
                <a:ea typeface="+mn-ea"/>
                <a:cs typeface="Arial" charset="0"/>
              </a:rPr>
              <a:t> </a:t>
            </a:r>
            <a:endParaRPr kumimoji="0" lang="de-DE" altLang="de-DE" sz="1600" b="0" i="0" u="none" strike="noStrike" kern="1200" cap="none" spc="0" normalizeH="0" baseline="0" noProof="0" dirty="0">
              <a:ln>
                <a:noFill/>
              </a:ln>
              <a:solidFill>
                <a:srgbClr val="000000"/>
              </a:solidFill>
              <a:effectLst/>
              <a:uLnTx/>
              <a:uFillTx/>
              <a:latin typeface="Calibri" pitchFamily="34" charset="0"/>
              <a:ea typeface="+mn-ea"/>
              <a:cs typeface="Arial" charset="0"/>
            </a:endParaRPr>
          </a:p>
        </p:txBody>
      </p:sp>
      <p:sp>
        <p:nvSpPr>
          <p:cNvPr id="9236" name="Textfeld 18"/>
          <p:cNvSpPr txBox="1">
            <a:spLocks noChangeArrowheads="1"/>
          </p:cNvSpPr>
          <p:nvPr/>
        </p:nvSpPr>
        <p:spPr bwMode="auto">
          <a:xfrm>
            <a:off x="8305225" y="5178572"/>
            <a:ext cx="3008359" cy="584775"/>
          </a:xfrm>
          <a:prstGeom prst="rect">
            <a:avLst/>
          </a:prstGeom>
          <a:solidFill>
            <a:schemeClr val="accent1">
              <a:alpha val="40000"/>
            </a:schemeClr>
          </a:solidFill>
          <a:ln w="6350">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fontAlgn="base">
              <a:spcBef>
                <a:spcPct val="0"/>
              </a:spcBef>
              <a:spcAft>
                <a:spcPct val="0"/>
              </a:spcAft>
              <a:defRPr/>
            </a:pPr>
            <a:r>
              <a:rPr lang="de-DE" altLang="de-DE" sz="1600" dirty="0" err="1">
                <a:solidFill>
                  <a:srgbClr val="000000"/>
                </a:solidFill>
                <a:latin typeface="Calibri" pitchFamily="34" charset="0"/>
              </a:rPr>
              <a:t>s</a:t>
            </a:r>
            <a:r>
              <a:rPr lang="de-DE" sz="1600" dirty="0" err="1">
                <a:solidFill>
                  <a:srgbClr val="000000"/>
                </a:solidFill>
                <a:latin typeface="Calibri" pitchFamily="34" charset="0"/>
              </a:rPr>
              <a:t>uccessful</a:t>
            </a:r>
            <a:r>
              <a:rPr lang="de-DE" sz="1600" dirty="0">
                <a:solidFill>
                  <a:srgbClr val="000000"/>
                </a:solidFill>
                <a:latin typeface="Calibri" pitchFamily="34" charset="0"/>
              </a:rPr>
              <a:t> </a:t>
            </a:r>
            <a:r>
              <a:rPr lang="de-DE" sz="1600" dirty="0" err="1">
                <a:solidFill>
                  <a:srgbClr val="000000"/>
                </a:solidFill>
                <a:latin typeface="Calibri" pitchFamily="34" charset="0"/>
              </a:rPr>
              <a:t>asylum-seekers</a:t>
            </a:r>
            <a:r>
              <a:rPr lang="de-DE" sz="1600" dirty="0">
                <a:solidFill>
                  <a:srgbClr val="000000"/>
                </a:solidFill>
                <a:latin typeface="Calibri" pitchFamily="34" charset="0"/>
              </a:rPr>
              <a:t> in </a:t>
            </a:r>
            <a:r>
              <a:rPr lang="de-DE" sz="1600" dirty="0" err="1">
                <a:solidFill>
                  <a:srgbClr val="000000"/>
                </a:solidFill>
                <a:latin typeface="Calibri" pitchFamily="34" charset="0"/>
              </a:rPr>
              <a:t>accomodations</a:t>
            </a:r>
            <a:r>
              <a:rPr lang="de-DE" sz="1600" dirty="0">
                <a:solidFill>
                  <a:srgbClr val="000000"/>
                </a:solidFill>
                <a:latin typeface="Calibri" pitchFamily="34" charset="0"/>
              </a:rPr>
              <a:t> </a:t>
            </a:r>
            <a:r>
              <a:rPr lang="de-DE" sz="1600" dirty="0" err="1">
                <a:solidFill>
                  <a:srgbClr val="000000"/>
                </a:solidFill>
                <a:latin typeface="Calibri" pitchFamily="34" charset="0"/>
              </a:rPr>
              <a:t>for</a:t>
            </a:r>
            <a:r>
              <a:rPr lang="de-DE" sz="1600" dirty="0">
                <a:solidFill>
                  <a:srgbClr val="000000"/>
                </a:solidFill>
                <a:latin typeface="Calibri" pitchFamily="34" charset="0"/>
              </a:rPr>
              <a:t> </a:t>
            </a:r>
            <a:r>
              <a:rPr lang="de-DE" sz="1600" dirty="0" err="1">
                <a:solidFill>
                  <a:srgbClr val="000000"/>
                </a:solidFill>
                <a:latin typeface="Calibri" pitchFamily="34" charset="0"/>
              </a:rPr>
              <a:t>refugees</a:t>
            </a:r>
            <a:r>
              <a:rPr lang="de-DE" sz="1600" dirty="0">
                <a:solidFill>
                  <a:srgbClr val="000000"/>
                </a:solidFill>
                <a:latin typeface="Calibri" pitchFamily="34" charset="0"/>
              </a:rPr>
              <a:t> </a:t>
            </a:r>
            <a:endParaRPr kumimoji="0" lang="de-DE" altLang="de-DE" sz="1600" b="0" i="0" u="none" strike="noStrike" kern="1200" cap="none" spc="0" normalizeH="0" baseline="0" noProof="0" dirty="0">
              <a:ln>
                <a:noFill/>
              </a:ln>
              <a:solidFill>
                <a:srgbClr val="000000"/>
              </a:solidFill>
              <a:effectLst/>
              <a:uLnTx/>
              <a:uFillTx/>
              <a:latin typeface="Calibri" pitchFamily="34" charset="0"/>
              <a:ea typeface="+mn-ea"/>
              <a:cs typeface="Arial" charset="0"/>
            </a:endParaRPr>
          </a:p>
        </p:txBody>
      </p:sp>
      <p:sp>
        <p:nvSpPr>
          <p:cNvPr id="2" name="Textfeld 1"/>
          <p:cNvSpPr txBox="1">
            <a:spLocks noChangeArrowheads="1"/>
          </p:cNvSpPr>
          <p:nvPr/>
        </p:nvSpPr>
        <p:spPr bwMode="auto">
          <a:xfrm>
            <a:off x="125681" y="1283037"/>
            <a:ext cx="4321464" cy="3016210"/>
          </a:xfrm>
          <a:prstGeom prst="rect">
            <a:avLst/>
          </a:prstGeom>
          <a:solidFill>
            <a:schemeClr val="bg1">
              <a:alpha val="54117"/>
            </a:schemeClr>
          </a:solidFill>
          <a:ln w="9525">
            <a:solidFill>
              <a:schemeClr val="bg1"/>
            </a:solidFill>
            <a:miter lim="800000"/>
            <a:headEnd/>
            <a:tailEnd/>
          </a:ln>
        </p:spPr>
        <p:txBody>
          <a:bodyPr wrap="square">
            <a:spAutoFit/>
          </a:bodyPr>
          <a:lstStyle>
            <a:lvl1pPr>
              <a:defRPr>
                <a:solidFill>
                  <a:schemeClr val="tx1"/>
                </a:solidFill>
                <a:latin typeface="Arial" charset="0"/>
                <a:cs typeface="Arial" charset="0"/>
              </a:defRPr>
            </a:lvl1pPr>
            <a:lvl2pPr marL="269875" indent="-90488">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1" i="0" u="none" strike="noStrike" kern="1200" cap="none" spc="0" normalizeH="0" baseline="0" noProof="0" dirty="0" err="1">
                <a:ln>
                  <a:noFill/>
                </a:ln>
                <a:solidFill>
                  <a:srgbClr val="000000"/>
                </a:solidFill>
                <a:effectLst/>
                <a:uLnTx/>
                <a:uFillTx/>
                <a:latin typeface="Calibri" pitchFamily="34" charset="0"/>
                <a:ea typeface="+mn-ea"/>
                <a:cs typeface="Arial" charset="0"/>
              </a:rPr>
              <a:t>Estimation</a:t>
            </a:r>
            <a:r>
              <a:rPr kumimoji="0" lang="de-DE" altLang="de-DE" sz="1800" b="1" i="0" u="none" strike="noStrike" kern="1200" cap="none" spc="0" normalizeH="0" baseline="0" noProof="0" dirty="0">
                <a:ln>
                  <a:noFill/>
                </a:ln>
                <a:solidFill>
                  <a:srgbClr val="000000"/>
                </a:solidFill>
                <a:effectLst/>
                <a:uLnTx/>
                <a:uFillTx/>
                <a:latin typeface="Calibri" pitchFamily="34" charset="0"/>
                <a:ea typeface="+mn-ea"/>
                <a:cs typeface="Arial" charset="0"/>
              </a:rPr>
              <a:t> </a:t>
            </a:r>
            <a:r>
              <a:rPr kumimoji="0" lang="de-DE" altLang="de-DE" sz="1800" b="1" i="0" u="none" strike="noStrike" kern="1200" cap="none" spc="0" normalizeH="0" baseline="0" noProof="0" dirty="0" err="1">
                <a:ln>
                  <a:noFill/>
                </a:ln>
                <a:solidFill>
                  <a:srgbClr val="000000"/>
                </a:solidFill>
                <a:effectLst/>
                <a:uLnTx/>
                <a:uFillTx/>
                <a:latin typeface="Calibri" pitchFamily="34" charset="0"/>
                <a:ea typeface="+mn-ea"/>
                <a:cs typeface="Arial" charset="0"/>
              </a:rPr>
              <a:t>of</a:t>
            </a:r>
            <a:r>
              <a:rPr kumimoji="0" lang="de-DE" altLang="de-DE" sz="1800" b="1" i="0" u="none" strike="noStrike" kern="1200" cap="none" spc="0" normalizeH="0" baseline="0" noProof="0" dirty="0">
                <a:ln>
                  <a:noFill/>
                </a:ln>
                <a:solidFill>
                  <a:srgbClr val="000000"/>
                </a:solidFill>
                <a:effectLst/>
                <a:uLnTx/>
                <a:uFillTx/>
                <a:latin typeface="Calibri" pitchFamily="34" charset="0"/>
                <a:ea typeface="+mn-ea"/>
                <a:cs typeface="Arial" charset="0"/>
              </a:rPr>
              <a:t> </a:t>
            </a:r>
            <a:r>
              <a:rPr kumimoji="0" lang="de-DE" altLang="de-DE" sz="1800" b="1" i="0" u="none" strike="noStrike" kern="1200" cap="none" spc="0" normalizeH="0" baseline="0" noProof="0" dirty="0" err="1">
                <a:ln>
                  <a:noFill/>
                </a:ln>
                <a:solidFill>
                  <a:srgbClr val="000000"/>
                </a:solidFill>
                <a:effectLst/>
                <a:uLnTx/>
                <a:uFillTx/>
                <a:latin typeface="Calibri" pitchFamily="34" charset="0"/>
                <a:ea typeface="+mn-ea"/>
                <a:cs typeface="Arial" charset="0"/>
              </a:rPr>
              <a:t>the</a:t>
            </a:r>
            <a:r>
              <a:rPr kumimoji="0" lang="de-DE" altLang="de-DE" sz="1800" b="1" i="0" u="none" strike="noStrike" kern="1200" cap="none" spc="0" normalizeH="0" baseline="0" noProof="0" dirty="0">
                <a:ln>
                  <a:noFill/>
                </a:ln>
                <a:solidFill>
                  <a:srgbClr val="000000"/>
                </a:solidFill>
                <a:effectLst/>
                <a:uLnTx/>
                <a:uFillTx/>
                <a:latin typeface="Calibri" pitchFamily="34" charset="0"/>
                <a:ea typeface="+mn-ea"/>
                <a:cs typeface="Arial" charset="0"/>
              </a:rPr>
              <a:t> BAG W: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000" b="1" i="0" u="none" strike="noStrike" kern="1200" cap="none" spc="0" normalizeH="0" baseline="0" noProof="0" dirty="0">
              <a:ln>
                <a:noFill/>
              </a:ln>
              <a:solidFill>
                <a:srgbClr val="000000"/>
              </a:solidFill>
              <a:effectLst/>
              <a:uLnTx/>
              <a:uFillTx/>
              <a:latin typeface="Calibri" pitchFamily="34" charset="0"/>
              <a:ea typeface="+mn-ea"/>
              <a:cs typeface="Arial" charset="0"/>
            </a:endParaRPr>
          </a:p>
          <a:p>
            <a:pPr lvl="0" fontAlgn="base">
              <a:spcBef>
                <a:spcPct val="0"/>
              </a:spcBef>
              <a:spcAft>
                <a:spcPct val="0"/>
              </a:spcAft>
              <a:defRPr/>
            </a:pPr>
            <a:r>
              <a:rPr kumimoji="0" lang="de-DE" altLang="de-DE" sz="1800" b="1" i="0" u="none" strike="noStrike" kern="1200" cap="none" spc="0" normalizeH="0" baseline="0" noProof="0" dirty="0">
                <a:ln>
                  <a:noFill/>
                </a:ln>
                <a:solidFill>
                  <a:srgbClr val="000000"/>
                </a:solidFill>
                <a:effectLst/>
                <a:uLnTx/>
                <a:uFillTx/>
                <a:latin typeface="Calibri" pitchFamily="34" charset="0"/>
                <a:ea typeface="+mn-ea"/>
                <a:cs typeface="Arial" charset="0"/>
              </a:rPr>
              <a:t>Germany (2020</a:t>
            </a:r>
            <a:r>
              <a:rPr lang="de-DE" altLang="de-DE" b="1" dirty="0">
                <a:solidFill>
                  <a:srgbClr val="000000"/>
                </a:solidFill>
                <a:latin typeface="Calibri" pitchFamily="34" charset="0"/>
              </a:rPr>
              <a:t>) Annual total:</a:t>
            </a:r>
            <a:endParaRPr kumimoji="0" lang="de-DE" altLang="de-DE" sz="1800" b="1" i="0" u="none" strike="noStrike" kern="1200" cap="none" spc="0" normalizeH="0" baseline="0" noProof="0" dirty="0">
              <a:ln>
                <a:noFill/>
              </a:ln>
              <a:solidFill>
                <a:srgbClr val="000000"/>
              </a:solidFill>
              <a:effectLst/>
              <a:uLnTx/>
              <a:uFillTx/>
              <a:latin typeface="Calibri"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srgbClr val="000000"/>
                </a:solidFill>
                <a:effectLst/>
                <a:uLnTx/>
                <a:uFillTx/>
                <a:latin typeface="Calibri" pitchFamily="34" charset="0"/>
                <a:ea typeface="+mn-ea"/>
                <a:cs typeface="Arial" charset="0"/>
              </a:rPr>
              <a:t>Ca. 416.500 </a:t>
            </a:r>
            <a:r>
              <a:rPr kumimoji="0" lang="de-DE" altLang="de-DE" sz="1800" b="0" i="0" u="none" strike="noStrike" kern="1200" cap="none" spc="0" normalizeH="0" baseline="0" noProof="0" dirty="0" err="1">
                <a:ln>
                  <a:noFill/>
                </a:ln>
                <a:solidFill>
                  <a:srgbClr val="000000"/>
                </a:solidFill>
                <a:effectLst/>
                <a:uLnTx/>
                <a:uFillTx/>
                <a:latin typeface="Calibri" pitchFamily="34" charset="0"/>
                <a:ea typeface="+mn-ea"/>
                <a:cs typeface="Arial" charset="0"/>
              </a:rPr>
              <a:t>homeless</a:t>
            </a:r>
            <a:r>
              <a:rPr kumimoji="0" lang="de-DE" altLang="de-DE" sz="1800" b="0" i="0" u="none" strike="noStrike" kern="1200" cap="none" spc="0" normalizeH="0" baseline="0" noProof="0" dirty="0">
                <a:ln>
                  <a:noFill/>
                </a:ln>
                <a:solidFill>
                  <a:srgbClr val="000000"/>
                </a:solidFill>
                <a:effectLst/>
                <a:uLnTx/>
                <a:uFillTx/>
                <a:latin typeface="Calibri" pitchFamily="34" charset="0"/>
                <a:ea typeface="+mn-ea"/>
                <a:cs typeface="Arial" charset="0"/>
              </a:rPr>
              <a:t> </a:t>
            </a:r>
            <a:r>
              <a:rPr kumimoji="0" lang="de-DE" altLang="de-DE" sz="1800" b="0" i="0" u="none" strike="noStrike" kern="1200" cap="none" spc="0" normalizeH="0" baseline="0" noProof="0" dirty="0" err="1">
                <a:ln>
                  <a:noFill/>
                </a:ln>
                <a:solidFill>
                  <a:srgbClr val="000000"/>
                </a:solidFill>
                <a:effectLst/>
                <a:uLnTx/>
                <a:uFillTx/>
                <a:latin typeface="Calibri" pitchFamily="34" charset="0"/>
                <a:ea typeface="+mn-ea"/>
                <a:cs typeface="Arial" charset="0"/>
              </a:rPr>
              <a:t>people</a:t>
            </a:r>
            <a:endParaRPr kumimoji="0" lang="de-DE" altLang="de-DE" sz="1800" b="0" i="0" u="none" strike="noStrike" kern="1200" cap="none" spc="0" normalizeH="0" baseline="0" noProof="0" dirty="0">
              <a:ln>
                <a:noFill/>
              </a:ln>
              <a:solidFill>
                <a:srgbClr val="000000"/>
              </a:solidFill>
              <a:effectLst/>
              <a:uLnTx/>
              <a:uFillTx/>
              <a:latin typeface="Calibri"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srgbClr val="000000"/>
                </a:solidFill>
                <a:effectLst/>
                <a:uLnTx/>
                <a:uFillTx/>
                <a:latin typeface="Calibri" pitchFamily="34" charset="0"/>
                <a:ea typeface="+mn-ea"/>
                <a:cs typeface="Arial" charset="0"/>
              </a:rPr>
              <a:t>…davon ca.:</a:t>
            </a:r>
          </a:p>
          <a:p>
            <a:pPr lvl="0" fontAlgn="base">
              <a:spcBef>
                <a:spcPct val="0"/>
              </a:spcBef>
              <a:spcAft>
                <a:spcPct val="0"/>
              </a:spcAft>
              <a:defRPr/>
            </a:pPr>
            <a:r>
              <a:rPr kumimoji="0" lang="de-DE" altLang="de-DE" sz="1800" b="0" i="0" u="none" strike="noStrike" kern="1200" cap="none" spc="0" normalizeH="0" baseline="0" noProof="0" dirty="0">
                <a:ln>
                  <a:noFill/>
                </a:ln>
                <a:solidFill>
                  <a:srgbClr val="000000"/>
                </a:solidFill>
                <a:effectLst/>
                <a:uLnTx/>
                <a:uFillTx/>
                <a:latin typeface="Calibri" pitchFamily="34" charset="0"/>
                <a:ea typeface="+mn-ea"/>
                <a:cs typeface="Arial" charset="0"/>
              </a:rPr>
              <a:t> 161.000 </a:t>
            </a:r>
            <a:r>
              <a:rPr lang="de-DE" altLang="de-DE" dirty="0" err="1"/>
              <a:t>s</a:t>
            </a:r>
            <a:r>
              <a:rPr lang="de-DE" dirty="0" err="1"/>
              <a:t>uccessful</a:t>
            </a:r>
            <a:r>
              <a:rPr lang="de-DE" dirty="0"/>
              <a:t> </a:t>
            </a:r>
            <a:r>
              <a:rPr lang="de-DE" dirty="0" err="1"/>
              <a:t>asylum-seekers</a:t>
            </a:r>
            <a:r>
              <a:rPr lang="de-DE" dirty="0"/>
              <a:t> </a:t>
            </a:r>
            <a:br>
              <a:rPr lang="de-DE" dirty="0"/>
            </a:br>
            <a:r>
              <a:rPr kumimoji="0" lang="de-DE" altLang="de-DE" sz="1800" b="0" i="0" u="none" strike="noStrike" kern="1200" cap="none" spc="0" normalizeH="0" baseline="0" noProof="0" dirty="0">
                <a:ln>
                  <a:noFill/>
                </a:ln>
                <a:solidFill>
                  <a:srgbClr val="000000"/>
                </a:solidFill>
                <a:effectLst/>
                <a:uLnTx/>
                <a:uFillTx/>
                <a:latin typeface="Calibri" pitchFamily="34" charset="0"/>
                <a:ea typeface="+mn-ea"/>
                <a:cs typeface="Arial" charset="0"/>
              </a:rPr>
              <a:t> 255.500 in </a:t>
            </a:r>
            <a:r>
              <a:rPr kumimoji="0" lang="de-DE" altLang="de-DE" sz="1800" b="0" i="0" u="none" strike="noStrike" kern="1200" cap="none" spc="0" normalizeH="0" baseline="0" noProof="0" dirty="0" err="1">
                <a:ln>
                  <a:noFill/>
                </a:ln>
                <a:solidFill>
                  <a:srgbClr val="000000"/>
                </a:solidFill>
                <a:effectLst/>
                <a:uLnTx/>
                <a:uFillTx/>
                <a:latin typeface="Calibri" pitchFamily="34" charset="0"/>
                <a:ea typeface="+mn-ea"/>
                <a:cs typeface="Arial" charset="0"/>
              </a:rPr>
              <a:t>the</a:t>
            </a:r>
            <a:r>
              <a:rPr kumimoji="0" lang="de-DE" altLang="de-DE" sz="1800" b="0" i="0" u="none" strike="noStrike" kern="1200" cap="none" spc="0" normalizeH="0" baseline="0" noProof="0" dirty="0">
                <a:ln>
                  <a:noFill/>
                </a:ln>
                <a:solidFill>
                  <a:srgbClr val="000000"/>
                </a:solidFill>
                <a:effectLst/>
                <a:uLnTx/>
                <a:uFillTx/>
                <a:latin typeface="Calibri" pitchFamily="34" charset="0"/>
                <a:ea typeface="+mn-ea"/>
                <a:cs typeface="Arial" charset="0"/>
              </a:rPr>
              <a:t> </a:t>
            </a:r>
            <a:r>
              <a:rPr kumimoji="0" lang="de-DE" altLang="de-DE" sz="1800" b="0" i="0" u="none" strike="noStrike" kern="1200" cap="none" spc="0" normalizeH="0" baseline="0" noProof="0" dirty="0" err="1">
                <a:ln>
                  <a:noFill/>
                </a:ln>
                <a:solidFill>
                  <a:srgbClr val="000000"/>
                </a:solidFill>
                <a:effectLst/>
                <a:uLnTx/>
                <a:uFillTx/>
                <a:latin typeface="Calibri" pitchFamily="34" charset="0"/>
                <a:ea typeface="+mn-ea"/>
                <a:cs typeface="Arial" charset="0"/>
              </a:rPr>
              <a:t>homelessness</a:t>
            </a:r>
            <a:r>
              <a:rPr kumimoji="0" lang="de-DE" altLang="de-DE" sz="1800" b="0" i="0" u="none" strike="noStrike" kern="1200" cap="none" spc="0" normalizeH="0" baseline="0" noProof="0" dirty="0">
                <a:ln>
                  <a:noFill/>
                </a:ln>
                <a:solidFill>
                  <a:srgbClr val="000000"/>
                </a:solidFill>
                <a:effectLst/>
                <a:uLnTx/>
                <a:uFillTx/>
                <a:latin typeface="Calibri" pitchFamily="34" charset="0"/>
                <a:ea typeface="+mn-ea"/>
                <a:cs typeface="Arial" charset="0"/>
              </a:rPr>
              <a:t> </a:t>
            </a:r>
            <a:r>
              <a:rPr kumimoji="0" lang="de-DE" altLang="de-DE" sz="1800" b="0" i="0" u="none" strike="noStrike" kern="1200" cap="none" spc="0" normalizeH="0" baseline="0" noProof="0" dirty="0" err="1">
                <a:ln>
                  <a:noFill/>
                </a:ln>
                <a:solidFill>
                  <a:srgbClr val="000000"/>
                </a:solidFill>
                <a:effectLst/>
                <a:uLnTx/>
                <a:uFillTx/>
                <a:latin typeface="Calibri" pitchFamily="34" charset="0"/>
                <a:ea typeface="+mn-ea"/>
                <a:cs typeface="Arial" charset="0"/>
              </a:rPr>
              <a:t>sector</a:t>
            </a:r>
            <a:r>
              <a:rPr kumimoji="0" lang="de-DE" altLang="de-DE" sz="1800" b="0" i="0" u="none" strike="noStrike" kern="1200" cap="none" spc="0" normalizeH="0" baseline="0" noProof="0" dirty="0">
                <a:ln>
                  <a:noFill/>
                </a:ln>
                <a:solidFill>
                  <a:srgbClr val="000000"/>
                </a:solidFill>
                <a:effectLst/>
                <a:uLnTx/>
                <a:uFillTx/>
                <a:latin typeface="Calibri" pitchFamily="34" charset="0"/>
                <a:ea typeface="+mn-ea"/>
                <a:cs typeface="Arial" charset="0"/>
              </a:rPr>
              <a:t> </a:t>
            </a:r>
          </a:p>
          <a:p>
            <a:pPr marL="269875" marR="0" lvl="1" indent="-90488" algn="l" defTabSz="914400" rtl="0" eaLnBrk="1" fontAlgn="base" latinLnBrk="0" hangingPunct="1">
              <a:lnSpc>
                <a:spcPct val="100000"/>
              </a:lnSpc>
              <a:spcBef>
                <a:spcPct val="0"/>
              </a:spcBef>
              <a:spcAft>
                <a:spcPct val="0"/>
              </a:spcAft>
              <a:buClrTx/>
              <a:buSzTx/>
              <a:buFont typeface="Arial" charset="0"/>
              <a:buChar char="•"/>
              <a:tabLst/>
              <a:defRPr/>
            </a:pPr>
            <a:r>
              <a:rPr kumimoji="0" lang="de-DE" altLang="de-DE" sz="1800" b="0" i="0" u="none" strike="noStrike" kern="1200" cap="none" spc="0" normalizeH="0" baseline="0" noProof="0" dirty="0">
                <a:ln>
                  <a:noFill/>
                </a:ln>
                <a:solidFill>
                  <a:srgbClr val="000000"/>
                </a:solidFill>
                <a:effectLst/>
                <a:uLnTx/>
                <a:uFillTx/>
                <a:latin typeface="Calibri" pitchFamily="34" charset="0"/>
                <a:ea typeface="+mn-ea"/>
                <a:cs typeface="Arial" charset="0"/>
              </a:rPr>
              <a:t>157.000 adult man (61 %)</a:t>
            </a:r>
          </a:p>
          <a:p>
            <a:pPr marL="269875" marR="0" lvl="1" indent="-90488" algn="l" defTabSz="914400" rtl="0" eaLnBrk="1" fontAlgn="base" latinLnBrk="0" hangingPunct="1">
              <a:lnSpc>
                <a:spcPct val="100000"/>
              </a:lnSpc>
              <a:spcBef>
                <a:spcPct val="0"/>
              </a:spcBef>
              <a:spcAft>
                <a:spcPct val="0"/>
              </a:spcAft>
              <a:buClrTx/>
              <a:buSzTx/>
              <a:buFont typeface="Arial" charset="0"/>
              <a:buChar char="•"/>
              <a:tabLst/>
              <a:defRPr/>
            </a:pPr>
            <a:r>
              <a:rPr kumimoji="0" lang="de-DE" altLang="de-DE" sz="1800" b="0" i="0" u="none" strike="noStrike" kern="1200" cap="none" spc="0" normalizeH="0" baseline="0" noProof="0" dirty="0">
                <a:ln>
                  <a:noFill/>
                </a:ln>
                <a:solidFill>
                  <a:srgbClr val="000000"/>
                </a:solidFill>
                <a:effectLst/>
                <a:uLnTx/>
                <a:uFillTx/>
                <a:latin typeface="Calibri" pitchFamily="34" charset="0"/>
                <a:ea typeface="+mn-ea"/>
                <a:cs typeface="Arial" charset="0"/>
              </a:rPr>
              <a:t> 78.000 adult </a:t>
            </a:r>
            <a:r>
              <a:rPr kumimoji="0" lang="de-DE" altLang="de-DE" sz="1800" b="0" i="0" u="none" strike="noStrike" kern="1200" cap="none" spc="0" normalizeH="0" baseline="0" noProof="0" dirty="0" err="1">
                <a:ln>
                  <a:noFill/>
                </a:ln>
                <a:solidFill>
                  <a:srgbClr val="000000"/>
                </a:solidFill>
                <a:effectLst/>
                <a:uLnTx/>
                <a:uFillTx/>
                <a:latin typeface="Calibri" pitchFamily="34" charset="0"/>
                <a:ea typeface="+mn-ea"/>
                <a:cs typeface="Arial" charset="0"/>
              </a:rPr>
              <a:t>woman</a:t>
            </a:r>
            <a:r>
              <a:rPr kumimoji="0" lang="de-DE" altLang="de-DE" sz="1800" b="0" i="0" u="none" strike="noStrike" kern="1200" cap="none" spc="0" normalizeH="0" baseline="0" noProof="0" dirty="0">
                <a:ln>
                  <a:noFill/>
                </a:ln>
                <a:solidFill>
                  <a:srgbClr val="000000"/>
                </a:solidFill>
                <a:effectLst/>
                <a:uLnTx/>
                <a:uFillTx/>
                <a:latin typeface="Calibri" pitchFamily="34" charset="0"/>
                <a:ea typeface="+mn-ea"/>
                <a:cs typeface="Arial" charset="0"/>
              </a:rPr>
              <a:t> (29 % ) </a:t>
            </a:r>
          </a:p>
          <a:p>
            <a:pPr marL="269875" marR="0" lvl="1" indent="-90488" algn="l" defTabSz="914400" rtl="0" eaLnBrk="1" fontAlgn="base" latinLnBrk="0" hangingPunct="1">
              <a:lnSpc>
                <a:spcPct val="100000"/>
              </a:lnSpc>
              <a:spcBef>
                <a:spcPct val="0"/>
              </a:spcBef>
              <a:spcAft>
                <a:spcPct val="0"/>
              </a:spcAft>
              <a:buClrTx/>
              <a:buSzTx/>
              <a:buFont typeface="Arial" charset="0"/>
              <a:buChar char="•"/>
              <a:tabLst/>
              <a:defRPr/>
            </a:pPr>
            <a:r>
              <a:rPr kumimoji="0" lang="de-DE" altLang="de-DE" sz="1800" b="0" i="0" u="none" strike="noStrike" kern="1200" cap="none" spc="0" normalizeH="0" baseline="0" noProof="0" dirty="0">
                <a:ln>
                  <a:noFill/>
                </a:ln>
                <a:solidFill>
                  <a:srgbClr val="000000"/>
                </a:solidFill>
                <a:effectLst/>
                <a:uLnTx/>
                <a:uFillTx/>
                <a:latin typeface="Calibri" pitchFamily="34" charset="0"/>
                <a:ea typeface="+mn-ea"/>
                <a:cs typeface="Arial" charset="0"/>
              </a:rPr>
              <a:t>20.000 </a:t>
            </a:r>
            <a:r>
              <a:rPr kumimoji="0" lang="de-DE" altLang="de-DE" sz="1800" b="0" i="0" u="none" strike="noStrike" kern="1200" cap="none" spc="0" normalizeH="0" baseline="0" noProof="0" dirty="0" err="1">
                <a:ln>
                  <a:noFill/>
                </a:ln>
                <a:solidFill>
                  <a:srgbClr val="000000"/>
                </a:solidFill>
                <a:effectLst/>
                <a:uLnTx/>
                <a:uFillTx/>
                <a:latin typeface="Calibri" pitchFamily="34" charset="0"/>
                <a:ea typeface="+mn-ea"/>
                <a:cs typeface="Arial" charset="0"/>
              </a:rPr>
              <a:t>children</a:t>
            </a:r>
            <a:r>
              <a:rPr kumimoji="0" lang="de-DE" altLang="de-DE" sz="1800" b="0" i="0" u="none" strike="noStrike" kern="1200" cap="none" spc="0" normalizeH="0" baseline="0" noProof="0" dirty="0">
                <a:ln>
                  <a:noFill/>
                </a:ln>
                <a:solidFill>
                  <a:srgbClr val="000000"/>
                </a:solidFill>
                <a:effectLst/>
                <a:uLnTx/>
                <a:uFillTx/>
                <a:latin typeface="Calibri" pitchFamily="34" charset="0"/>
                <a:ea typeface="+mn-ea"/>
                <a:cs typeface="Arial" charset="0"/>
              </a:rPr>
              <a:t>,</a:t>
            </a:r>
            <a:r>
              <a:rPr kumimoji="0" lang="de-DE" altLang="de-DE" sz="1800" b="0" i="0" u="none" strike="noStrike" kern="1200" cap="none" spc="0" normalizeH="0" noProof="0" dirty="0">
                <a:ln>
                  <a:noFill/>
                </a:ln>
                <a:solidFill>
                  <a:srgbClr val="000000"/>
                </a:solidFill>
                <a:effectLst/>
                <a:uLnTx/>
                <a:uFillTx/>
                <a:latin typeface="Calibri" pitchFamily="34" charset="0"/>
                <a:ea typeface="+mn-ea"/>
                <a:cs typeface="Arial" charset="0"/>
              </a:rPr>
              <a:t> </a:t>
            </a:r>
            <a:r>
              <a:rPr kumimoji="0" lang="de-DE" altLang="de-DE" sz="1800" b="0" i="0" u="none" strike="noStrike" kern="1200" cap="none" spc="0" normalizeH="0" noProof="0" dirty="0" err="1">
                <a:ln>
                  <a:noFill/>
                </a:ln>
                <a:solidFill>
                  <a:srgbClr val="000000"/>
                </a:solidFill>
                <a:effectLst/>
                <a:uLnTx/>
                <a:uFillTx/>
                <a:latin typeface="Calibri" pitchFamily="34" charset="0"/>
                <a:ea typeface="+mn-ea"/>
                <a:cs typeface="Arial" charset="0"/>
              </a:rPr>
              <a:t>youth</a:t>
            </a:r>
            <a:r>
              <a:rPr kumimoji="0" lang="de-DE" altLang="de-DE" sz="1800" b="0" i="0" u="none" strike="noStrike" kern="1200" cap="none" spc="0" normalizeH="0" baseline="0" noProof="0" dirty="0">
                <a:ln>
                  <a:noFill/>
                </a:ln>
                <a:solidFill>
                  <a:srgbClr val="000000"/>
                </a:solidFill>
                <a:effectLst/>
                <a:uLnTx/>
                <a:uFillTx/>
                <a:latin typeface="Calibri" pitchFamily="34" charset="0"/>
                <a:ea typeface="+mn-ea"/>
                <a:cs typeface="Arial" charset="0"/>
              </a:rPr>
              <a:t> </a:t>
            </a:r>
            <a:r>
              <a:rPr kumimoji="0" lang="de-DE" altLang="de-DE" sz="1800" b="0" i="0" u="none" strike="noStrike" kern="1200" cap="none" spc="0" normalizeH="0" noProof="0" dirty="0" err="1">
                <a:ln>
                  <a:noFill/>
                </a:ln>
                <a:solidFill>
                  <a:srgbClr val="000000"/>
                </a:solidFill>
                <a:effectLst/>
                <a:uLnTx/>
                <a:uFillTx/>
                <a:latin typeface="Calibri" pitchFamily="34" charset="0"/>
                <a:ea typeface="+mn-ea"/>
                <a:cs typeface="Arial" charset="0"/>
              </a:rPr>
              <a:t>young</a:t>
            </a:r>
            <a:r>
              <a:rPr kumimoji="0" lang="de-DE" altLang="de-DE" sz="1800" b="0" i="0" u="none" strike="noStrike" kern="1200" cap="none" spc="0" normalizeH="0" noProof="0" dirty="0">
                <a:ln>
                  <a:noFill/>
                </a:ln>
                <a:solidFill>
                  <a:srgbClr val="000000"/>
                </a:solidFill>
                <a:effectLst/>
                <a:uLnTx/>
                <a:uFillTx/>
                <a:latin typeface="Calibri" pitchFamily="34" charset="0"/>
                <a:ea typeface="+mn-ea"/>
                <a:cs typeface="Arial" charset="0"/>
              </a:rPr>
              <a:t> </a:t>
            </a:r>
            <a:r>
              <a:rPr kumimoji="0" lang="de-DE" altLang="de-DE" sz="1800" b="0" i="0" u="none" strike="noStrike" kern="1200" cap="none" spc="0" normalizeH="0" noProof="0" dirty="0" err="1">
                <a:ln>
                  <a:noFill/>
                </a:ln>
                <a:solidFill>
                  <a:srgbClr val="000000"/>
                </a:solidFill>
                <a:effectLst/>
                <a:uLnTx/>
                <a:uFillTx/>
                <a:latin typeface="Calibri" pitchFamily="34" charset="0"/>
                <a:ea typeface="+mn-ea"/>
                <a:cs typeface="Arial" charset="0"/>
              </a:rPr>
              <a:t>adults</a:t>
            </a:r>
            <a:r>
              <a:rPr kumimoji="0" lang="de-DE" altLang="de-DE" sz="1800" b="0" i="0" u="none" strike="noStrike" kern="1200" cap="none" spc="0" normalizeH="0" noProof="0" dirty="0">
                <a:ln>
                  <a:noFill/>
                </a:ln>
                <a:solidFill>
                  <a:srgbClr val="000000"/>
                </a:solidFill>
                <a:effectLst/>
                <a:uLnTx/>
                <a:uFillTx/>
                <a:latin typeface="Calibri" pitchFamily="34" charset="0"/>
                <a:ea typeface="+mn-ea"/>
                <a:cs typeface="Arial" charset="0"/>
              </a:rPr>
              <a:t> </a:t>
            </a:r>
            <a:r>
              <a:rPr kumimoji="0" lang="de-DE" altLang="de-DE" sz="1800" b="0" i="0" u="none" strike="noStrike" kern="1200" cap="none" spc="0" normalizeH="0" baseline="0" noProof="0" dirty="0">
                <a:ln>
                  <a:noFill/>
                </a:ln>
                <a:solidFill>
                  <a:srgbClr val="000000"/>
                </a:solidFill>
                <a:effectLst/>
                <a:uLnTx/>
                <a:uFillTx/>
                <a:latin typeface="Calibri" pitchFamily="34" charset="0"/>
                <a:ea typeface="+mn-ea"/>
                <a:cs typeface="Arial" charset="0"/>
              </a:rPr>
              <a:t>(8 %)</a:t>
            </a:r>
          </a:p>
          <a:p>
            <a:pPr marL="269875" marR="0" lvl="1" indent="-90488" algn="l" defTabSz="914400" rtl="0" eaLnBrk="1" fontAlgn="base" latinLnBrk="0" hangingPunct="1">
              <a:lnSpc>
                <a:spcPct val="100000"/>
              </a:lnSpc>
              <a:spcBef>
                <a:spcPct val="0"/>
              </a:spcBef>
              <a:spcAft>
                <a:spcPct val="0"/>
              </a:spcAft>
              <a:buClrTx/>
              <a:buSzTx/>
              <a:buFont typeface="Arial" charset="0"/>
              <a:buNone/>
              <a:tabLst/>
              <a:defRPr/>
            </a:pPr>
            <a:r>
              <a:rPr kumimoji="0" lang="de-DE" altLang="de-DE" sz="1800" b="0" i="0" u="none" strike="noStrike" kern="1200" cap="none" spc="0" normalizeH="0" baseline="0" noProof="0" dirty="0">
                <a:ln>
                  <a:noFill/>
                </a:ln>
                <a:solidFill>
                  <a:srgbClr val="000000"/>
                </a:solidFill>
                <a:effectLst/>
                <a:uLnTx/>
                <a:uFillTx/>
                <a:latin typeface="Calibri" pitchFamily="34" charset="0"/>
                <a:ea typeface="+mn-ea"/>
                <a:cs typeface="Arial" charset="0"/>
              </a:rPr>
              <a:t>45.000 „on </a:t>
            </a:r>
            <a:r>
              <a:rPr kumimoji="0" lang="de-DE" altLang="de-DE" sz="1800" b="0" i="0" u="none" strike="noStrike" kern="1200" cap="none" spc="0" normalizeH="0" baseline="0" noProof="0" dirty="0" err="1">
                <a:ln>
                  <a:noFill/>
                </a:ln>
                <a:solidFill>
                  <a:srgbClr val="000000"/>
                </a:solidFill>
                <a:effectLst/>
                <a:uLnTx/>
                <a:uFillTx/>
                <a:latin typeface="Calibri" pitchFamily="34" charset="0"/>
                <a:ea typeface="+mn-ea"/>
                <a:cs typeface="Arial" charset="0"/>
              </a:rPr>
              <a:t>the</a:t>
            </a:r>
            <a:r>
              <a:rPr kumimoji="0" lang="de-DE" altLang="de-DE" sz="1800" b="0" i="0" u="none" strike="noStrike" kern="1200" cap="none" spc="0" normalizeH="0" baseline="0" noProof="0" dirty="0">
                <a:ln>
                  <a:noFill/>
                </a:ln>
                <a:solidFill>
                  <a:srgbClr val="000000"/>
                </a:solidFill>
                <a:effectLst/>
                <a:uLnTx/>
                <a:uFillTx/>
                <a:latin typeface="Calibri" pitchFamily="34" charset="0"/>
                <a:ea typeface="+mn-ea"/>
                <a:cs typeface="Arial" charset="0"/>
              </a:rPr>
              <a:t> </a:t>
            </a:r>
            <a:r>
              <a:rPr kumimoji="0" lang="de-DE" altLang="de-DE" sz="1800" b="0" i="0" u="none" strike="noStrike" kern="1200" cap="none" spc="0" normalizeH="0" baseline="0" noProof="0" dirty="0" err="1">
                <a:ln>
                  <a:noFill/>
                </a:ln>
                <a:solidFill>
                  <a:srgbClr val="000000"/>
                </a:solidFill>
                <a:effectLst/>
                <a:uLnTx/>
                <a:uFillTx/>
                <a:latin typeface="Calibri" pitchFamily="34" charset="0"/>
                <a:ea typeface="+mn-ea"/>
                <a:cs typeface="Arial" charset="0"/>
              </a:rPr>
              <a:t>streets</a:t>
            </a:r>
            <a:r>
              <a:rPr kumimoji="0" lang="de-DE" altLang="de-DE" sz="1800" b="0" i="0" u="none" strike="noStrike" kern="1200" cap="none" spc="0" normalizeH="0" baseline="0" noProof="0" dirty="0">
                <a:ln>
                  <a:noFill/>
                </a:ln>
                <a:solidFill>
                  <a:srgbClr val="000000"/>
                </a:solidFill>
                <a:effectLst/>
                <a:uLnTx/>
                <a:uFillTx/>
                <a:latin typeface="Calibri" pitchFamily="34" charset="0"/>
                <a:ea typeface="+mn-ea"/>
                <a:cs typeface="Arial" charset="0"/>
              </a:rPr>
              <a:t>“</a:t>
            </a:r>
            <a:r>
              <a:rPr kumimoji="0" lang="de-DE" altLang="de-DE" sz="1800" b="0" i="0" u="none" strike="noStrike" kern="1200" cap="none" spc="0" normalizeH="0" noProof="0" dirty="0">
                <a:ln>
                  <a:noFill/>
                </a:ln>
                <a:solidFill>
                  <a:srgbClr val="000000"/>
                </a:solidFill>
                <a:effectLst/>
                <a:uLnTx/>
                <a:uFillTx/>
                <a:latin typeface="Calibri" pitchFamily="34" charset="0"/>
                <a:ea typeface="+mn-ea"/>
                <a:cs typeface="Arial" charset="0"/>
              </a:rPr>
              <a:t> </a:t>
            </a:r>
            <a:r>
              <a:rPr kumimoji="0" lang="de-DE" altLang="de-DE" sz="1800" b="0" i="0" u="none" strike="noStrike" kern="1200" cap="none" spc="0" normalizeH="0" baseline="0" noProof="0" dirty="0">
                <a:ln>
                  <a:noFill/>
                </a:ln>
                <a:solidFill>
                  <a:srgbClr val="000000"/>
                </a:solidFill>
                <a:effectLst/>
                <a:uLnTx/>
                <a:uFillTx/>
                <a:latin typeface="Calibri" pitchFamily="34" charset="0"/>
                <a:ea typeface="+mn-ea"/>
                <a:cs typeface="Arial" charset="0"/>
              </a:rPr>
              <a:t>(6 % )</a:t>
            </a:r>
          </a:p>
        </p:txBody>
      </p:sp>
      <p:sp>
        <p:nvSpPr>
          <p:cNvPr id="17425" name="Textfeld 10"/>
          <p:cNvSpPr txBox="1">
            <a:spLocks noChangeArrowheads="1"/>
          </p:cNvSpPr>
          <p:nvPr/>
        </p:nvSpPr>
        <p:spPr bwMode="auto">
          <a:xfrm>
            <a:off x="527052" y="765178"/>
            <a:ext cx="10786533" cy="646113"/>
          </a:xfrm>
          <a:prstGeom prst="rect">
            <a:avLst/>
          </a:prstGeom>
          <a:solidFill>
            <a:schemeClr val="accent1">
              <a:alpha val="20000"/>
            </a:schemeClr>
          </a:solidFill>
          <a:ln w="6350">
            <a:solidFill>
              <a:schemeClr val="accent1"/>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800" b="1" i="0" u="none" strike="noStrike" kern="1200" cap="none" spc="0" normalizeH="0" baseline="0" noProof="0" dirty="0">
                <a:ln>
                  <a:noFill/>
                </a:ln>
                <a:solidFill>
                  <a:srgbClr val="000000"/>
                </a:solidFill>
                <a:effectLst/>
                <a:uLnTx/>
                <a:uFillTx/>
                <a:latin typeface="Calibri" pitchFamily="34" charset="0"/>
                <a:ea typeface="+mn-ea"/>
                <a:cs typeface="Arial" charset="0"/>
              </a:rPr>
              <a:t>Definition:</a:t>
            </a:r>
            <a:r>
              <a:rPr kumimoji="0" lang="de-DE" altLang="de-DE" sz="1800" b="0" i="0" u="none" strike="noStrike" kern="1200" cap="none" spc="0" normalizeH="0" baseline="0" noProof="0" dirty="0">
                <a:ln>
                  <a:noFill/>
                </a:ln>
                <a:solidFill>
                  <a:srgbClr val="000000"/>
                </a:solidFill>
                <a:effectLst/>
                <a:uLnTx/>
                <a:uFillTx/>
                <a:latin typeface="Calibri" pitchFamily="34" charset="0"/>
                <a:ea typeface="+mn-ea"/>
                <a:cs typeface="Arial" charset="0"/>
              </a:rPr>
              <a:t> </a:t>
            </a:r>
            <a:r>
              <a:rPr kumimoji="0" lang="en-US" altLang="de-DE" sz="1800" b="0" i="0" u="none" strike="noStrike" kern="1200" cap="none" spc="0" normalizeH="0" baseline="0" noProof="0" dirty="0">
                <a:ln>
                  <a:noFill/>
                </a:ln>
                <a:solidFill>
                  <a:srgbClr val="000000"/>
                </a:solidFill>
                <a:effectLst/>
                <a:uLnTx/>
                <a:uFillTx/>
                <a:latin typeface="Calibri" pitchFamily="34" charset="0"/>
                <a:ea typeface="+mn-ea"/>
                <a:cs typeface="Arial" charset="0"/>
              </a:rPr>
              <a:t>All people who do not have their own rent-secured housing </a:t>
            </a:r>
            <a:br>
              <a:rPr kumimoji="0" lang="en-US" altLang="de-DE" sz="1800" b="0" i="0" u="none" strike="noStrike" kern="1200" cap="none" spc="0" normalizeH="0" baseline="0" noProof="0" dirty="0">
                <a:ln>
                  <a:noFill/>
                </a:ln>
                <a:solidFill>
                  <a:srgbClr val="000000"/>
                </a:solidFill>
                <a:effectLst/>
                <a:uLnTx/>
                <a:uFillTx/>
                <a:latin typeface="Calibri" pitchFamily="34" charset="0"/>
                <a:ea typeface="+mn-ea"/>
                <a:cs typeface="Arial" charset="0"/>
              </a:rPr>
            </a:br>
            <a:r>
              <a:rPr kumimoji="0" lang="en-US" altLang="de-DE" sz="1800" b="0" i="0" u="none" strike="noStrike" kern="1200" cap="none" spc="0" normalizeH="0" baseline="0" noProof="0" dirty="0">
                <a:ln>
                  <a:noFill/>
                </a:ln>
                <a:solidFill>
                  <a:srgbClr val="000000"/>
                </a:solidFill>
                <a:effectLst/>
                <a:uLnTx/>
                <a:uFillTx/>
                <a:latin typeface="Calibri" pitchFamily="34" charset="0"/>
                <a:ea typeface="+mn-ea"/>
                <a:cs typeface="Arial" charset="0"/>
              </a:rPr>
              <a:t>(or home ownership) are considered homeless.</a:t>
            </a:r>
            <a:endParaRPr kumimoji="0" lang="de-DE" altLang="de-DE" sz="1800" b="0" i="0" u="none" strike="noStrike" kern="1200" cap="none" spc="0" normalizeH="0" baseline="0" noProof="0" dirty="0">
              <a:ln>
                <a:noFill/>
              </a:ln>
              <a:solidFill>
                <a:srgbClr val="000000"/>
              </a:solidFill>
              <a:effectLst/>
              <a:uLnTx/>
              <a:uFillTx/>
              <a:latin typeface="Calibri" pitchFamily="34" charset="0"/>
              <a:ea typeface="+mn-ea"/>
              <a:cs typeface="Arial" charset="0"/>
            </a:endParaRPr>
          </a:p>
        </p:txBody>
      </p:sp>
      <p:sp>
        <p:nvSpPr>
          <p:cNvPr id="9" name="Textfeld 8">
            <a:extLst>
              <a:ext uri="{FF2B5EF4-FFF2-40B4-BE49-F238E27FC236}">
                <a16:creationId xmlns:a16="http://schemas.microsoft.com/office/drawing/2014/main" id="{FC2C5792-C00F-4E43-A065-512FD69C75B4}"/>
              </a:ext>
            </a:extLst>
          </p:cNvPr>
          <p:cNvSpPr txBox="1"/>
          <p:nvPr/>
        </p:nvSpPr>
        <p:spPr>
          <a:xfrm>
            <a:off x="261405" y="4882814"/>
            <a:ext cx="3790951" cy="2031325"/>
          </a:xfrm>
          <a:prstGeom prst="rect">
            <a:avLst/>
          </a:prstGeom>
          <a:solidFill>
            <a:schemeClr val="bg1">
              <a:alpha val="54000"/>
            </a:schemeClr>
          </a:solidFill>
          <a:ln>
            <a:solidFill>
              <a:schemeClr val="bg1"/>
            </a:solidFill>
          </a:ln>
        </p:spPr>
        <p:txBody>
          <a:bodyPr>
            <a:spAutoFit/>
          </a:bodyPr>
          <a:lstStyle>
            <a:defPPr>
              <a:defRPr lang="de-DE"/>
            </a:defPPr>
            <a:lvl1pPr>
              <a:defRPr>
                <a:latin typeface="Calibri" panose="020F0502020204030204" pitchFamily="34" charset="0"/>
              </a:defRPr>
            </a:lvl1pPr>
            <a:lvl2pPr marL="271463" lvl="1" indent="-90488">
              <a:buFont typeface="Arial" panose="020B0604020202020204" pitchFamily="34" charset="0"/>
              <a:buChar char="•"/>
              <a:defRPr sz="1400">
                <a:latin typeface="Calibri" panose="020F0502020204030204" pitchFamily="34" charset="0"/>
              </a:defRPr>
            </a:lvl2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charset="0"/>
              </a:rPr>
              <a:t>Trends and Challenges</a:t>
            </a:r>
            <a:r>
              <a:rPr kumimoji="0" lang="de-DE" sz="1800" b="0" i="0" u="none" strike="noStrike" kern="1200" cap="none" spc="0" normalizeH="0" noProof="0" dirty="0">
                <a:ln>
                  <a:noFill/>
                </a:ln>
                <a:solidFill>
                  <a:srgbClr val="000000"/>
                </a:solidFill>
                <a:effectLst/>
                <a:uLnTx/>
                <a:uFillTx/>
                <a:latin typeface="Calibri" panose="020F0502020204030204" pitchFamily="34" charset="0"/>
                <a:ea typeface="+mn-ea"/>
                <a:cs typeface="Arial" charset="0"/>
              </a:rPr>
              <a:t> </a:t>
            </a:r>
            <a:endPar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charset="0"/>
            </a:endParaRPr>
          </a:p>
          <a:p>
            <a:pPr marL="180975" lvl="0" indent="-180975" fontAlgn="base">
              <a:spcBef>
                <a:spcPct val="0"/>
              </a:spcBef>
              <a:spcAft>
                <a:spcPct val="0"/>
              </a:spcAft>
              <a:buFont typeface="+mj-lt"/>
              <a:buAutoNum type="arabicPeriod"/>
              <a:defRPr/>
            </a:pPr>
            <a:r>
              <a:rPr lang="en-US" dirty="0">
                <a:solidFill>
                  <a:srgbClr val="000000"/>
                </a:solidFill>
                <a:cs typeface="Arial" charset="0"/>
              </a:rPr>
              <a:t>Increase in the number of people affected </a:t>
            </a:r>
          </a:p>
          <a:p>
            <a:pPr marL="180975" lvl="0" indent="-180975" fontAlgn="base">
              <a:spcBef>
                <a:spcPct val="0"/>
              </a:spcBef>
              <a:spcAft>
                <a:spcPct val="0"/>
              </a:spcAft>
              <a:buFont typeface="+mj-lt"/>
              <a:buAutoNum type="arabicPeriod"/>
              <a:defRPr/>
            </a:pPr>
            <a:r>
              <a:rPr lang="en-US" dirty="0">
                <a:solidFill>
                  <a:srgbClr val="000000"/>
                </a:solidFill>
                <a:cs typeface="Arial" charset="0"/>
              </a:rPr>
              <a:t>Qualitative shifts: Heterogenization of the people </a:t>
            </a:r>
          </a:p>
          <a:p>
            <a:pPr marL="180975" lvl="0" indent="-180975" fontAlgn="base">
              <a:spcBef>
                <a:spcPct val="0"/>
              </a:spcBef>
              <a:spcAft>
                <a:spcPct val="0"/>
              </a:spcAft>
              <a:buFont typeface="+mj-lt"/>
              <a:buAutoNum type="arabicPeriod"/>
              <a:defRPr/>
            </a:pPr>
            <a:r>
              <a:rPr lang="en-US" dirty="0">
                <a:solidFill>
                  <a:srgbClr val="000000"/>
                </a:solidFill>
                <a:cs typeface="Arial" charset="0"/>
              </a:rPr>
              <a:t>Impoverishment of EU citizens living on the street</a:t>
            </a:r>
            <a:endPar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charset="0"/>
            </a:endParaRPr>
          </a:p>
        </p:txBody>
      </p:sp>
      <p:sp>
        <p:nvSpPr>
          <p:cNvPr id="3" name="Rectangle 1">
            <a:extLst>
              <a:ext uri="{FF2B5EF4-FFF2-40B4-BE49-F238E27FC236}">
                <a16:creationId xmlns:a16="http://schemas.microsoft.com/office/drawing/2014/main" id="{FBF63334-C660-48B2-B008-BACAC8D8127F}"/>
              </a:ext>
            </a:extLst>
          </p:cNvPr>
          <p:cNvSpPr>
            <a:spLocks noChangeArrowheads="1"/>
          </p:cNvSpPr>
          <p:nvPr/>
        </p:nvSpPr>
        <p:spPr bwMode="auto">
          <a:xfrm>
            <a:off x="0" y="0"/>
            <a:ext cx="12192000" cy="0"/>
          </a:xfrm>
          <a:prstGeom prst="rect">
            <a:avLst/>
          </a:prstGeom>
          <a:solidFill>
            <a:srgbClr val="FFFF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a:ln>
                  <a:noFill/>
                </a:ln>
                <a:solidFill>
                  <a:schemeClr val="tx1"/>
                </a:solidFill>
                <a:effectLst/>
                <a:latin typeface="Arial" panose="020B0604020202020204" pitchFamily="34" charset="0"/>
                <a:cs typeface="Arial" panose="020B0604020202020204" pitchFamily="34" charset="0"/>
                <a:hlinkClick r:id="rId4"/>
              </a:rPr>
              <a:t>battered</a:t>
            </a:r>
            <a:r>
              <a:rPr kumimoji="0" lang="de-DE" altLang="de-DE" sz="900" b="0" i="0" u="none" strike="noStrike" cap="none" normalizeH="0" baseline="0">
                <a:ln>
                  <a:noFill/>
                </a:ln>
                <a:solidFill>
                  <a:srgbClr val="074D7E"/>
                </a:solidFill>
                <a:effectLst/>
                <a:latin typeface="Arial" panose="020B0604020202020204" pitchFamily="34" charset="0"/>
                <a:cs typeface="Arial" panose="020B0604020202020204" pitchFamily="34" charset="0"/>
              </a:rPr>
              <a:t> </a:t>
            </a:r>
            <a:r>
              <a:rPr kumimoji="0" lang="de-DE" altLang="de-DE" sz="900" b="0" i="0" u="none" strike="noStrike" cap="none" normalizeH="0" baseline="0">
                <a:ln>
                  <a:noFill/>
                </a:ln>
                <a:solidFill>
                  <a:schemeClr val="tx1"/>
                </a:solidFill>
                <a:effectLst/>
                <a:latin typeface="Arial" panose="020B0604020202020204" pitchFamily="34" charset="0"/>
                <a:cs typeface="Arial" panose="020B0604020202020204" pitchFamily="34" charset="0"/>
                <a:hlinkClick r:id="rId5"/>
              </a:rPr>
              <a:t>women's</a:t>
            </a:r>
            <a:r>
              <a:rPr kumimoji="0" lang="de-DE" altLang="de-DE" sz="900" b="0" i="0" u="none" strike="noStrike" cap="none" normalizeH="0" baseline="0">
                <a:ln>
                  <a:noFill/>
                </a:ln>
                <a:solidFill>
                  <a:srgbClr val="074D7E"/>
                </a:solidFill>
                <a:effectLst/>
                <a:latin typeface="Arial" panose="020B0604020202020204" pitchFamily="34" charset="0"/>
                <a:cs typeface="Arial" panose="020B0604020202020204" pitchFamily="34" charset="0"/>
              </a:rPr>
              <a:t> </a:t>
            </a:r>
            <a:r>
              <a:rPr kumimoji="0" lang="de-DE" altLang="de-DE" sz="900" b="0" i="0" u="none" strike="noStrike" cap="none" normalizeH="0" baseline="0">
                <a:ln>
                  <a:noFill/>
                </a:ln>
                <a:solidFill>
                  <a:schemeClr val="tx1"/>
                </a:solidFill>
                <a:effectLst/>
                <a:latin typeface="Arial" panose="020B0604020202020204" pitchFamily="34" charset="0"/>
                <a:cs typeface="Arial" panose="020B0604020202020204" pitchFamily="34" charset="0"/>
                <a:hlinkClick r:id="rId6"/>
              </a:rPr>
              <a:t>shelter</a:t>
            </a:r>
            <a:r>
              <a:rPr kumimoji="0" lang="de-DE" altLang="de-DE" sz="900" b="0" i="0" u="none" strike="noStrike" cap="none" normalizeH="0" baseline="0">
                <a:ln>
                  <a:noFill/>
                </a:ln>
                <a:solidFill>
                  <a:srgbClr val="074D7E"/>
                </a:solidFill>
                <a:effectLst/>
                <a:latin typeface="Arial" panose="020B0604020202020204" pitchFamily="34" charset="0"/>
                <a:cs typeface="Arial" panose="020B0604020202020204" pitchFamily="34" charset="0"/>
              </a:rPr>
              <a:t> </a:t>
            </a:r>
            <a:r>
              <a:rPr kumimoji="0" lang="de-DE" altLang="de-DE" sz="800" b="0" i="0" u="none" strike="noStrike" cap="none" normalizeH="0" baseline="0">
                <a:ln>
                  <a:noFill/>
                </a:ln>
                <a:solidFill>
                  <a:srgbClr val="074D7E"/>
                </a:solidFill>
                <a:effectLst/>
                <a:latin typeface="inherit"/>
                <a:cs typeface="Arial" panose="020B0604020202020204" pitchFamily="34" charset="0"/>
              </a:rPr>
              <a:t>[</a:t>
            </a:r>
            <a:r>
              <a:rPr kumimoji="0" lang="de-DE" altLang="de-DE" sz="800" b="0" i="0" u="none" strike="noStrike" cap="none" normalizeH="0" baseline="0">
                <a:ln>
                  <a:noFill/>
                </a:ln>
                <a:solidFill>
                  <a:srgbClr val="074D7E"/>
                </a:solidFill>
                <a:effectLst/>
                <a:latin typeface="inherit"/>
                <a:cs typeface="Arial" panose="020B0604020202020204" pitchFamily="34" charset="0"/>
                <a:hlinkClick r:id="rId7"/>
              </a:rPr>
              <a:t>SOZIOL.</a:t>
            </a:r>
            <a:r>
              <a:rPr kumimoji="0" lang="de-DE" altLang="de-DE" sz="800" b="0" i="0" u="none" strike="noStrike" cap="none" normalizeH="0" baseline="0">
                <a:ln>
                  <a:noFill/>
                </a:ln>
                <a:solidFill>
                  <a:srgbClr val="074D7E"/>
                </a:solidFill>
                <a:effectLst/>
                <a:latin typeface="inherit"/>
                <a:cs typeface="Arial" panose="020B0604020202020204" pitchFamily="34" charset="0"/>
              </a:rPr>
              <a:t>]</a:t>
            </a:r>
            <a:r>
              <a:rPr kumimoji="0" lang="de-DE" altLang="de-DE" sz="800" b="0" i="0" u="none" strike="noStrike" cap="none" normalizeH="0" baseline="0">
                <a:ln>
                  <a:noFill/>
                </a:ln>
                <a:solidFill>
                  <a:schemeClr val="tx1"/>
                </a:solidFill>
                <a:effectLst/>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97574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31"/>
                                        </p:tgtEl>
                                        <p:attrNameLst>
                                          <p:attrName>style.visibility</p:attrName>
                                        </p:attrNameLst>
                                      </p:cBhvr>
                                      <p:to>
                                        <p:strVal val="visible"/>
                                      </p:to>
                                    </p:set>
                                    <p:animEffect transition="in" filter="blinds(horizontal)">
                                      <p:cBhvr>
                                        <p:cTn id="7" dur="500"/>
                                        <p:tgtEl>
                                          <p:spTgt spid="923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232"/>
                                        </p:tgtEl>
                                        <p:attrNameLst>
                                          <p:attrName>style.visibility</p:attrName>
                                        </p:attrNameLst>
                                      </p:cBhvr>
                                      <p:to>
                                        <p:strVal val="visible"/>
                                      </p:to>
                                    </p:set>
                                    <p:animEffect transition="in" filter="blinds(horizontal)">
                                      <p:cBhvr>
                                        <p:cTn id="10" dur="500"/>
                                        <p:tgtEl>
                                          <p:spTgt spid="923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236"/>
                                        </p:tgtEl>
                                        <p:attrNameLst>
                                          <p:attrName>style.visibility</p:attrName>
                                        </p:attrNameLst>
                                      </p:cBhvr>
                                      <p:to>
                                        <p:strVal val="visible"/>
                                      </p:to>
                                    </p:set>
                                    <p:animEffect transition="in" filter="blinds(horizontal)">
                                      <p:cBhvr>
                                        <p:cTn id="15" dur="500"/>
                                        <p:tgtEl>
                                          <p:spTgt spid="923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228"/>
                                        </p:tgtEl>
                                        <p:attrNameLst>
                                          <p:attrName>style.visibility</p:attrName>
                                        </p:attrNameLst>
                                      </p:cBhvr>
                                      <p:to>
                                        <p:strVal val="visible"/>
                                      </p:to>
                                    </p:set>
                                    <p:animEffect transition="in" filter="blinds(horizontal)">
                                      <p:cBhvr>
                                        <p:cTn id="20" dur="500"/>
                                        <p:tgtEl>
                                          <p:spTgt spid="9228"/>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9233"/>
                                        </p:tgtEl>
                                        <p:attrNameLst>
                                          <p:attrName>style.visibility</p:attrName>
                                        </p:attrNameLst>
                                      </p:cBhvr>
                                      <p:to>
                                        <p:strVal val="visible"/>
                                      </p:to>
                                    </p:set>
                                    <p:animEffect transition="in" filter="blinds(horizontal)">
                                      <p:cBhvr>
                                        <p:cTn id="23" dur="500"/>
                                        <p:tgtEl>
                                          <p:spTgt spid="923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229"/>
                                        </p:tgtEl>
                                        <p:attrNameLst>
                                          <p:attrName>style.visibility</p:attrName>
                                        </p:attrNameLst>
                                      </p:cBhvr>
                                      <p:to>
                                        <p:strVal val="visible"/>
                                      </p:to>
                                    </p:set>
                                    <p:animEffect transition="in" filter="blinds(horizontal)">
                                      <p:cBhvr>
                                        <p:cTn id="26" dur="500"/>
                                        <p:tgtEl>
                                          <p:spTgt spid="9229"/>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9235"/>
                                        </p:tgtEl>
                                        <p:attrNameLst>
                                          <p:attrName>style.visibility</p:attrName>
                                        </p:attrNameLst>
                                      </p:cBhvr>
                                      <p:to>
                                        <p:strVal val="visible"/>
                                      </p:to>
                                    </p:set>
                                    <p:animEffect transition="in" filter="blinds(horizontal)">
                                      <p:cBhvr>
                                        <p:cTn id="29" dur="500"/>
                                        <p:tgtEl>
                                          <p:spTgt spid="9235"/>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9230"/>
                                        </p:tgtEl>
                                        <p:attrNameLst>
                                          <p:attrName>style.visibility</p:attrName>
                                        </p:attrNameLst>
                                      </p:cBhvr>
                                      <p:to>
                                        <p:strVal val="visible"/>
                                      </p:to>
                                    </p:set>
                                    <p:animEffect transition="in" filter="blinds(horizontal)">
                                      <p:cBhvr>
                                        <p:cTn id="32" dur="500"/>
                                        <p:tgtEl>
                                          <p:spTgt spid="923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8" grpId="0" animBg="1"/>
      <p:bldP spid="9229" grpId="0" animBg="1"/>
      <p:bldP spid="9230" grpId="0" animBg="1"/>
      <p:bldP spid="9231" grpId="0" animBg="1"/>
      <p:bldP spid="9232" grpId="0" animBg="1"/>
      <p:bldP spid="9233" grpId="0" animBg="1"/>
      <p:bldP spid="9235" grpId="0" animBg="1"/>
      <p:bldP spid="9236" grpId="0" animBg="1"/>
      <p:bldP spid="2"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736EF3F-A47F-43DE-8B30-D772FC15418D}"/>
              </a:ext>
            </a:extLst>
          </p:cNvPr>
          <p:cNvSpPr>
            <a:spLocks noGrp="1"/>
          </p:cNvSpPr>
          <p:nvPr>
            <p:ph idx="1"/>
          </p:nvPr>
        </p:nvSpPr>
        <p:spPr>
          <a:xfrm>
            <a:off x="362310" y="327805"/>
            <a:ext cx="11030309" cy="5367043"/>
          </a:xfrm>
        </p:spPr>
        <p:txBody>
          <a:bodyPr/>
          <a:lstStyle/>
          <a:p>
            <a:pPr marL="0" indent="0">
              <a:buNone/>
            </a:pPr>
            <a:r>
              <a:rPr lang="de-DE" dirty="0"/>
              <a:t>Housing </a:t>
            </a:r>
            <a:r>
              <a:rPr lang="de-DE" dirty="0" err="1"/>
              <a:t>Deficit</a:t>
            </a:r>
            <a:r>
              <a:rPr lang="de-DE" dirty="0"/>
              <a:t> 2022 </a:t>
            </a:r>
          </a:p>
          <a:p>
            <a:pPr marL="0" indent="0">
              <a:buNone/>
            </a:pPr>
            <a:r>
              <a:rPr lang="de-DE" dirty="0"/>
              <a:t>in </a:t>
            </a:r>
            <a:r>
              <a:rPr lang="de-DE" dirty="0" err="1"/>
              <a:t>dependence</a:t>
            </a:r>
            <a:r>
              <a:rPr lang="de-DE" dirty="0"/>
              <a:t> on </a:t>
            </a:r>
            <a:r>
              <a:rPr lang="de-DE" dirty="0" err="1"/>
              <a:t>immigration</a:t>
            </a:r>
            <a:endParaRPr lang="de-DE" dirty="0"/>
          </a:p>
          <a:p>
            <a:pPr marL="0" indent="0">
              <a:buNone/>
            </a:pPr>
            <a:r>
              <a:rPr lang="de-DE" sz="1200" dirty="0"/>
              <a:t>Source: Bauen und Wohnen in der Krise. Aktuelle Entwicklungen und Rückwirkungen auf Wohnungsbau und Wohnungsmärkte.</a:t>
            </a:r>
          </a:p>
          <a:p>
            <a:pPr marL="0" indent="0">
              <a:buNone/>
            </a:pPr>
            <a:r>
              <a:rPr lang="de-DE" sz="1200" dirty="0"/>
              <a:t>beauftragt vom Verbändebündnis „Soziales Wohnen“, erstellt durch Pestel Institut gGmbH Hannover und Arbeitsgemeinschaft für</a:t>
            </a:r>
          </a:p>
          <a:p>
            <a:pPr marL="0" indent="0">
              <a:buNone/>
            </a:pPr>
            <a:r>
              <a:rPr lang="de-DE" sz="1200" dirty="0"/>
              <a:t>zeitgemäßes Bauen e. V. Kiel, Hannover, Januar 2023</a:t>
            </a:r>
          </a:p>
        </p:txBody>
      </p:sp>
      <p:pic>
        <p:nvPicPr>
          <p:cNvPr id="3" name="Grafik 2">
            <a:extLst>
              <a:ext uri="{FF2B5EF4-FFF2-40B4-BE49-F238E27FC236}">
                <a16:creationId xmlns:a16="http://schemas.microsoft.com/office/drawing/2014/main" id="{674F0D21-1D95-4843-832D-C6675124043A}"/>
              </a:ext>
            </a:extLst>
          </p:cNvPr>
          <p:cNvPicPr/>
          <p:nvPr/>
        </p:nvPicPr>
        <p:blipFill>
          <a:blip r:embed="rId2"/>
          <a:stretch>
            <a:fillRect/>
          </a:stretch>
        </p:blipFill>
        <p:spPr>
          <a:xfrm>
            <a:off x="291285" y="2122100"/>
            <a:ext cx="6506330" cy="3572748"/>
          </a:xfrm>
          <a:prstGeom prst="rect">
            <a:avLst/>
          </a:prstGeom>
        </p:spPr>
      </p:pic>
      <p:sp>
        <p:nvSpPr>
          <p:cNvPr id="4" name="Rechteck 3">
            <a:extLst>
              <a:ext uri="{FF2B5EF4-FFF2-40B4-BE49-F238E27FC236}">
                <a16:creationId xmlns:a16="http://schemas.microsoft.com/office/drawing/2014/main" id="{890D8FB7-6E6C-45DC-B866-B218B3628E55}"/>
              </a:ext>
            </a:extLst>
          </p:cNvPr>
          <p:cNvSpPr/>
          <p:nvPr/>
        </p:nvSpPr>
        <p:spPr>
          <a:xfrm>
            <a:off x="6868640" y="2023861"/>
            <a:ext cx="4476248" cy="5029262"/>
          </a:xfrm>
          <a:prstGeom prst="rect">
            <a:avLst/>
          </a:prstGeom>
        </p:spPr>
        <p:txBody>
          <a:bodyPr wrap="square">
            <a:spAutoFit/>
          </a:bodyPr>
          <a:lstStyle/>
          <a:p>
            <a:pPr marL="285750" indent="-285750">
              <a:lnSpc>
                <a:spcPct val="107000"/>
              </a:lnSpc>
              <a:spcAft>
                <a:spcPts val="800"/>
              </a:spcAft>
              <a:buClr>
                <a:srgbClr val="FF0000"/>
              </a:buClr>
              <a:buFont typeface="Wingdings" panose="05000000000000000000" pitchFamily="2" charset="2"/>
              <a:buChar char="§"/>
            </a:pPr>
            <a:r>
              <a:rPr lang="de-DE" dirty="0" err="1">
                <a:latin typeface="Arial" panose="020B0604020202020204" pitchFamily="34" charset="0"/>
                <a:ea typeface="Calibri" panose="020F0502020204030204" pitchFamily="34" charset="0"/>
                <a:cs typeface="Times New Roman" panose="02020603050405020304" pitchFamily="18" charset="0"/>
              </a:rPr>
              <a:t>Government`s</a:t>
            </a:r>
            <a:r>
              <a:rPr lang="de-DE" dirty="0">
                <a:latin typeface="Arial" panose="020B0604020202020204" pitchFamily="34" charset="0"/>
                <a:ea typeface="Calibri" panose="020F0502020204030204" pitchFamily="34" charset="0"/>
                <a:cs typeface="Times New Roman" panose="02020603050405020304" pitchFamily="18" charset="0"/>
              </a:rPr>
              <a:t>  </a:t>
            </a:r>
            <a:r>
              <a:rPr lang="de-DE" dirty="0" err="1">
                <a:latin typeface="Arial" panose="020B0604020202020204" pitchFamily="34" charset="0"/>
                <a:ea typeface="Calibri" panose="020F0502020204030204" pitchFamily="34" charset="0"/>
                <a:cs typeface="Times New Roman" panose="02020603050405020304" pitchFamily="18" charset="0"/>
              </a:rPr>
              <a:t>housing</a:t>
            </a:r>
            <a:r>
              <a:rPr lang="de-DE" dirty="0">
                <a:latin typeface="Arial" panose="020B0604020202020204" pitchFamily="34" charset="0"/>
                <a:ea typeface="Calibri" panose="020F0502020204030204" pitchFamily="34" charset="0"/>
                <a:cs typeface="Times New Roman" panose="02020603050405020304" pitchFamily="18" charset="0"/>
              </a:rPr>
              <a:t> </a:t>
            </a:r>
            <a:r>
              <a:rPr lang="de-DE" dirty="0" err="1">
                <a:latin typeface="Arial" panose="020B0604020202020204" pitchFamily="34" charset="0"/>
                <a:ea typeface="Calibri" panose="020F0502020204030204" pitchFamily="34" charset="0"/>
                <a:cs typeface="Times New Roman" panose="02020603050405020304" pitchFamily="18" charset="0"/>
              </a:rPr>
              <a:t>targets</a:t>
            </a:r>
            <a:r>
              <a:rPr lang="de-DE" dirty="0">
                <a:latin typeface="Arial" panose="020B0604020202020204" pitchFamily="34" charset="0"/>
                <a:ea typeface="Calibri" panose="020F0502020204030204" pitchFamily="34" charset="0"/>
                <a:cs typeface="Times New Roman" panose="02020603050405020304" pitchFamily="18" charset="0"/>
              </a:rPr>
              <a:t> 400,000 </a:t>
            </a:r>
            <a:r>
              <a:rPr lang="de-DE" dirty="0" err="1">
                <a:latin typeface="Arial" panose="020B0604020202020204" pitchFamily="34" charset="0"/>
                <a:ea typeface="Calibri" panose="020F0502020204030204" pitchFamily="34" charset="0"/>
                <a:cs typeface="Times New Roman" panose="02020603050405020304" pitchFamily="18" charset="0"/>
              </a:rPr>
              <a:t>flats</a:t>
            </a:r>
            <a:r>
              <a:rPr lang="de-DE" dirty="0">
                <a:latin typeface="Arial" panose="020B0604020202020204" pitchFamily="34" charset="0"/>
                <a:ea typeface="Calibri" panose="020F0502020204030204" pitchFamily="34" charset="0"/>
                <a:cs typeface="Times New Roman" panose="02020603050405020304" pitchFamily="18" charset="0"/>
              </a:rPr>
              <a:t> per </a:t>
            </a:r>
            <a:r>
              <a:rPr lang="de-DE" dirty="0" err="1">
                <a:latin typeface="Arial" panose="020B0604020202020204" pitchFamily="34" charset="0"/>
                <a:ea typeface="Calibri" panose="020F0502020204030204" pitchFamily="34" charset="0"/>
                <a:cs typeface="Times New Roman" panose="02020603050405020304" pitchFamily="18" charset="0"/>
              </a:rPr>
              <a:t>year</a:t>
            </a:r>
            <a:r>
              <a:rPr lang="de-DE" dirty="0">
                <a:latin typeface="Arial" panose="020B0604020202020204" pitchFamily="34" charset="0"/>
                <a:ea typeface="Calibri" panose="020F0502020204030204" pitchFamily="34" charset="0"/>
                <a:cs typeface="Times New Roman" panose="02020603050405020304" pitchFamily="18" charset="0"/>
              </a:rPr>
              <a:t>, </a:t>
            </a:r>
            <a:r>
              <a:rPr lang="de-DE" dirty="0" err="1">
                <a:latin typeface="Arial" panose="020B0604020202020204" pitchFamily="34" charset="0"/>
                <a:ea typeface="Calibri" panose="020F0502020204030204" pitchFamily="34" charset="0"/>
                <a:cs typeface="Times New Roman" panose="02020603050405020304" pitchFamily="18" charset="0"/>
              </a:rPr>
              <a:t>of</a:t>
            </a:r>
            <a:r>
              <a:rPr lang="de-DE" dirty="0">
                <a:latin typeface="Arial" panose="020B0604020202020204" pitchFamily="34" charset="0"/>
                <a:ea typeface="Calibri" panose="020F0502020204030204" pitchFamily="34" charset="0"/>
                <a:cs typeface="Times New Roman" panose="02020603050405020304" pitchFamily="18" charset="0"/>
              </a:rPr>
              <a:t> </a:t>
            </a:r>
            <a:r>
              <a:rPr lang="de-DE" dirty="0" err="1">
                <a:latin typeface="Arial" panose="020B0604020202020204" pitchFamily="34" charset="0"/>
                <a:ea typeface="Calibri" panose="020F0502020204030204" pitchFamily="34" charset="0"/>
                <a:cs typeface="Times New Roman" panose="02020603050405020304" pitchFamily="18" charset="0"/>
              </a:rPr>
              <a:t>which</a:t>
            </a:r>
            <a:r>
              <a:rPr lang="de-DE" dirty="0">
                <a:latin typeface="Arial" panose="020B0604020202020204" pitchFamily="34" charset="0"/>
                <a:ea typeface="Calibri" panose="020F0502020204030204" pitchFamily="34" charset="0"/>
                <a:cs typeface="Times New Roman" panose="02020603050405020304" pitchFamily="18" charset="0"/>
              </a:rPr>
              <a:t> 100,000 </a:t>
            </a:r>
            <a:r>
              <a:rPr lang="de-DE" dirty="0" err="1">
                <a:latin typeface="Arial" panose="020B0604020202020204" pitchFamily="34" charset="0"/>
                <a:ea typeface="Calibri" panose="020F0502020204030204" pitchFamily="34" charset="0"/>
                <a:cs typeface="Times New Roman" panose="02020603050405020304" pitchFamily="18" charset="0"/>
              </a:rPr>
              <a:t>are</a:t>
            </a:r>
            <a:r>
              <a:rPr lang="de-DE" dirty="0">
                <a:latin typeface="Arial" panose="020B0604020202020204" pitchFamily="34" charset="0"/>
                <a:ea typeface="Calibri" panose="020F0502020204030204" pitchFamily="34" charset="0"/>
                <a:cs typeface="Times New Roman" panose="02020603050405020304" pitchFamily="18" charset="0"/>
              </a:rPr>
              <a:t> social </a:t>
            </a:r>
            <a:r>
              <a:rPr lang="de-DE" dirty="0" err="1">
                <a:latin typeface="Arial" panose="020B0604020202020204" pitchFamily="34" charset="0"/>
                <a:ea typeface="Calibri" panose="020F0502020204030204" pitchFamily="34" charset="0"/>
                <a:cs typeface="Times New Roman" panose="02020603050405020304" pitchFamily="18" charset="0"/>
              </a:rPr>
              <a:t>housing</a:t>
            </a:r>
            <a:r>
              <a:rPr lang="de-DE" dirty="0">
                <a:latin typeface="Arial" panose="020B0604020202020204" pitchFamily="34" charset="0"/>
                <a:ea typeface="Calibri" panose="020F0502020204030204" pitchFamily="34" charset="0"/>
                <a:cs typeface="Times New Roman" panose="02020603050405020304" pitchFamily="18" charset="0"/>
              </a:rPr>
              <a:t> not </a:t>
            </a:r>
            <a:r>
              <a:rPr lang="de-DE" dirty="0" err="1">
                <a:latin typeface="Arial" panose="020B0604020202020204" pitchFamily="34" charset="0"/>
                <a:ea typeface="Calibri" panose="020F0502020204030204" pitchFamily="34" charset="0"/>
                <a:cs typeface="Times New Roman" panose="02020603050405020304" pitchFamily="18" charset="0"/>
              </a:rPr>
              <a:t>achieved</a:t>
            </a:r>
            <a:endParaRPr lang="de-DE" dirty="0">
              <a:latin typeface="Arial" panose="020B060402020202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Clr>
                <a:srgbClr val="FF0000"/>
              </a:buClr>
              <a:buFont typeface="Wingdings" panose="05000000000000000000" pitchFamily="2" charset="2"/>
              <a:buChar char="§"/>
            </a:pPr>
            <a:r>
              <a:rPr lang="de-DE" dirty="0">
                <a:latin typeface="Arial" panose="020B0604020202020204" pitchFamily="34" charset="0"/>
                <a:ea typeface="Calibri" panose="020F0502020204030204" pitchFamily="34" charset="0"/>
                <a:cs typeface="Times New Roman" panose="02020603050405020304" pitchFamily="18" charset="0"/>
              </a:rPr>
              <a:t>In 2022 </a:t>
            </a:r>
            <a:r>
              <a:rPr lang="de-DE" dirty="0" err="1">
                <a:latin typeface="Arial" panose="020B0604020202020204" pitchFamily="34" charset="0"/>
                <a:ea typeface="Calibri" panose="020F0502020204030204" pitchFamily="34" charset="0"/>
                <a:cs typeface="Times New Roman" panose="02020603050405020304" pitchFamily="18" charset="0"/>
              </a:rPr>
              <a:t>around</a:t>
            </a:r>
            <a:r>
              <a:rPr lang="de-DE" dirty="0">
                <a:latin typeface="Arial" panose="020B0604020202020204" pitchFamily="34" charset="0"/>
                <a:ea typeface="Calibri" panose="020F0502020204030204" pitchFamily="34" charset="0"/>
                <a:cs typeface="Times New Roman" panose="02020603050405020304" pitchFamily="18" charset="0"/>
              </a:rPr>
              <a:t> 290.000 </a:t>
            </a:r>
            <a:r>
              <a:rPr lang="de-DE" dirty="0" err="1">
                <a:latin typeface="Arial" panose="020B0604020202020204" pitchFamily="34" charset="0"/>
                <a:ea typeface="Calibri" panose="020F0502020204030204" pitchFamily="34" charset="0"/>
                <a:cs typeface="Times New Roman" panose="02020603050405020304" pitchFamily="18" charset="0"/>
              </a:rPr>
              <a:t>units</a:t>
            </a:r>
            <a:r>
              <a:rPr lang="de-DE" dirty="0">
                <a:latin typeface="Arial" panose="020B0604020202020204" pitchFamily="34" charset="0"/>
                <a:ea typeface="Calibri" panose="020F0502020204030204" pitchFamily="34" charset="0"/>
                <a:cs typeface="Times New Roman" panose="02020603050405020304" pitchFamily="18" charset="0"/>
              </a:rPr>
              <a:t> </a:t>
            </a:r>
            <a:r>
              <a:rPr lang="de-DE" dirty="0" err="1">
                <a:latin typeface="Arial" panose="020B0604020202020204" pitchFamily="34" charset="0"/>
                <a:ea typeface="Calibri" panose="020F0502020204030204" pitchFamily="34" charset="0"/>
                <a:cs typeface="Times New Roman" panose="02020603050405020304" pitchFamily="18" charset="0"/>
              </a:rPr>
              <a:t>were</a:t>
            </a:r>
            <a:r>
              <a:rPr lang="de-DE" dirty="0">
                <a:latin typeface="Arial" panose="020B0604020202020204" pitchFamily="34" charset="0"/>
                <a:ea typeface="Calibri" panose="020F0502020204030204" pitchFamily="34" charset="0"/>
                <a:cs typeface="Times New Roman" panose="02020603050405020304" pitchFamily="18" charset="0"/>
              </a:rPr>
              <a:t> </a:t>
            </a:r>
            <a:r>
              <a:rPr lang="de-DE" dirty="0" err="1">
                <a:latin typeface="Arial" panose="020B0604020202020204" pitchFamily="34" charset="0"/>
                <a:ea typeface="Calibri" panose="020F0502020204030204" pitchFamily="34" charset="0"/>
                <a:cs typeface="Times New Roman" panose="02020603050405020304" pitchFamily="18" charset="0"/>
              </a:rPr>
              <a:t>built</a:t>
            </a:r>
            <a:r>
              <a:rPr lang="de-DE" dirty="0">
                <a:latin typeface="Arial" panose="020B0604020202020204" pitchFamily="34" charset="0"/>
                <a:ea typeface="Calibri" panose="020F0502020204030204" pitchFamily="34" charset="0"/>
                <a:cs typeface="Times New Roman" panose="02020603050405020304" pitchFamily="18" charset="0"/>
              </a:rPr>
              <a:t>, </a:t>
            </a:r>
            <a:r>
              <a:rPr lang="de-DE" dirty="0" err="1">
                <a:latin typeface="Arial" panose="020B0604020202020204" pitchFamily="34" charset="0"/>
                <a:ea typeface="Calibri" panose="020F0502020204030204" pitchFamily="34" charset="0"/>
                <a:cs typeface="Times New Roman" panose="02020603050405020304" pitchFamily="18" charset="0"/>
              </a:rPr>
              <a:t>of</a:t>
            </a:r>
            <a:r>
              <a:rPr lang="de-DE" dirty="0">
                <a:latin typeface="Arial" panose="020B0604020202020204" pitchFamily="34" charset="0"/>
                <a:ea typeface="Calibri" panose="020F0502020204030204" pitchFamily="34" charset="0"/>
                <a:cs typeface="Times New Roman" panose="02020603050405020304" pitchFamily="18" charset="0"/>
              </a:rPr>
              <a:t> </a:t>
            </a:r>
            <a:r>
              <a:rPr lang="de-DE" dirty="0" err="1">
                <a:latin typeface="Arial" panose="020B0604020202020204" pitchFamily="34" charset="0"/>
                <a:ea typeface="Calibri" panose="020F0502020204030204" pitchFamily="34" charset="0"/>
                <a:cs typeface="Times New Roman" panose="02020603050405020304" pitchFamily="18" charset="0"/>
              </a:rPr>
              <a:t>which</a:t>
            </a:r>
            <a:r>
              <a:rPr lang="de-DE" dirty="0">
                <a:latin typeface="Arial" panose="020B0604020202020204" pitchFamily="34" charset="0"/>
                <a:ea typeface="Calibri" panose="020F0502020204030204" pitchFamily="34" charset="0"/>
                <a:cs typeface="Times New Roman" panose="02020603050405020304" pitchFamily="18" charset="0"/>
              </a:rPr>
              <a:t> </a:t>
            </a:r>
            <a:r>
              <a:rPr lang="de-DE" dirty="0" err="1">
                <a:latin typeface="Arial" panose="020B0604020202020204" pitchFamily="34" charset="0"/>
                <a:ea typeface="Calibri" panose="020F0502020204030204" pitchFamily="34" charset="0"/>
                <a:cs typeface="Times New Roman" panose="02020603050405020304" pitchFamily="18" charset="0"/>
              </a:rPr>
              <a:t>only</a:t>
            </a:r>
            <a:r>
              <a:rPr lang="de-DE" dirty="0">
                <a:latin typeface="Arial" panose="020B0604020202020204" pitchFamily="34" charset="0"/>
                <a:ea typeface="Calibri" panose="020F0502020204030204" pitchFamily="34" charset="0"/>
                <a:cs typeface="Times New Roman" panose="02020603050405020304" pitchFamily="18" charset="0"/>
              </a:rPr>
              <a:t> </a:t>
            </a:r>
            <a:r>
              <a:rPr lang="de-DE" dirty="0" err="1">
                <a:latin typeface="Arial" panose="020B0604020202020204" pitchFamily="34" charset="0"/>
                <a:ea typeface="Calibri" panose="020F0502020204030204" pitchFamily="34" charset="0"/>
                <a:cs typeface="Times New Roman" panose="02020603050405020304" pitchFamily="18" charset="0"/>
              </a:rPr>
              <a:t>around</a:t>
            </a:r>
            <a:r>
              <a:rPr lang="de-DE" dirty="0">
                <a:latin typeface="Arial" panose="020B0604020202020204" pitchFamily="34" charset="0"/>
                <a:ea typeface="Calibri" panose="020F0502020204030204" pitchFamily="34" charset="0"/>
                <a:cs typeface="Times New Roman" panose="02020603050405020304" pitchFamily="18" charset="0"/>
              </a:rPr>
              <a:t> 21.000 </a:t>
            </a:r>
            <a:r>
              <a:rPr lang="de-DE" dirty="0" err="1">
                <a:latin typeface="Arial" panose="020B0604020202020204" pitchFamily="34" charset="0"/>
                <a:ea typeface="Calibri" panose="020F0502020204030204" pitchFamily="34" charset="0"/>
                <a:cs typeface="Times New Roman" panose="02020603050405020304" pitchFamily="18" charset="0"/>
              </a:rPr>
              <a:t>are</a:t>
            </a:r>
            <a:r>
              <a:rPr lang="de-DE" dirty="0">
                <a:latin typeface="Arial" panose="020B0604020202020204" pitchFamily="34" charset="0"/>
                <a:ea typeface="Calibri" panose="020F0502020204030204" pitchFamily="34" charset="0"/>
                <a:cs typeface="Times New Roman" panose="02020603050405020304" pitchFamily="18" charset="0"/>
              </a:rPr>
              <a:t> social </a:t>
            </a:r>
            <a:r>
              <a:rPr lang="de-DE" dirty="0" err="1">
                <a:latin typeface="Arial" panose="020B0604020202020204" pitchFamily="34" charset="0"/>
                <a:ea typeface="Calibri" panose="020F0502020204030204" pitchFamily="34" charset="0"/>
                <a:cs typeface="Times New Roman" panose="02020603050405020304" pitchFamily="18" charset="0"/>
              </a:rPr>
              <a:t>housing</a:t>
            </a:r>
            <a:endParaRPr lang="de-DE" dirty="0">
              <a:latin typeface="Arial" panose="020B060402020202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Clr>
                <a:srgbClr val="FF0000"/>
              </a:buClr>
              <a:buFont typeface="Wingdings" panose="05000000000000000000" pitchFamily="2" charset="2"/>
              <a:buChar char="§"/>
            </a:pPr>
            <a:r>
              <a:rPr lang="en-US" dirty="0">
                <a:latin typeface="Arial" panose="020B0604020202020204" pitchFamily="34" charset="0"/>
                <a:ea typeface="Calibri" panose="020F0502020204030204" pitchFamily="34" charset="0"/>
                <a:cs typeface="Times New Roman" panose="02020603050405020304" pitchFamily="18" charset="0"/>
              </a:rPr>
              <a:t>Accommodation sector in Germany is at full capacity, many </a:t>
            </a:r>
            <a:br>
              <a:rPr lang="en-US" dirty="0">
                <a:latin typeface="Arial" panose="020B0604020202020204" pitchFamily="34" charset="0"/>
                <a:ea typeface="Calibri" panose="020F0502020204030204" pitchFamily="34" charset="0"/>
                <a:cs typeface="Times New Roman" panose="02020603050405020304" pitchFamily="18" charset="0"/>
              </a:rPr>
            </a:br>
            <a:r>
              <a:rPr lang="en-US" dirty="0">
                <a:latin typeface="Arial" panose="020B0604020202020204" pitchFamily="34" charset="0"/>
                <a:ea typeface="Calibri" panose="020F0502020204030204" pitchFamily="34" charset="0"/>
                <a:cs typeface="Times New Roman" panose="02020603050405020304" pitchFamily="18" charset="0"/>
              </a:rPr>
              <a:t>homeless people spend </a:t>
            </a:r>
            <a:br>
              <a:rPr lang="en-US" dirty="0">
                <a:latin typeface="Arial" panose="020B0604020202020204" pitchFamily="34" charset="0"/>
                <a:ea typeface="Calibri" panose="020F0502020204030204" pitchFamily="34" charset="0"/>
                <a:cs typeface="Times New Roman" panose="02020603050405020304" pitchFamily="18" charset="0"/>
              </a:rPr>
            </a:br>
            <a:r>
              <a:rPr lang="en-US" dirty="0">
                <a:latin typeface="Arial" panose="020B0604020202020204" pitchFamily="34" charset="0"/>
                <a:ea typeface="Calibri" panose="020F0502020204030204" pitchFamily="34" charset="0"/>
                <a:cs typeface="Times New Roman" panose="02020603050405020304" pitchFamily="18" charset="0"/>
              </a:rPr>
              <a:t>years in (emergency) </a:t>
            </a:r>
            <a:br>
              <a:rPr lang="en-US" dirty="0">
                <a:latin typeface="Arial" panose="020B0604020202020204" pitchFamily="34" charset="0"/>
                <a:ea typeface="Calibri" panose="020F0502020204030204" pitchFamily="34" charset="0"/>
                <a:cs typeface="Times New Roman" panose="02020603050405020304" pitchFamily="18" charset="0"/>
              </a:rPr>
            </a:br>
            <a:r>
              <a:rPr lang="en-US" dirty="0">
                <a:latin typeface="Arial" panose="020B0604020202020204" pitchFamily="34" charset="0"/>
                <a:ea typeface="Calibri" panose="020F0502020204030204" pitchFamily="34" charset="0"/>
                <a:cs typeface="Times New Roman" panose="02020603050405020304" pitchFamily="18" charset="0"/>
              </a:rPr>
              <a:t>accommodation</a:t>
            </a:r>
          </a:p>
          <a:p>
            <a:pPr marL="285750" indent="-285750">
              <a:lnSpc>
                <a:spcPct val="107000"/>
              </a:lnSpc>
              <a:spcAft>
                <a:spcPts val="800"/>
              </a:spcAft>
              <a:buClr>
                <a:srgbClr val="FF0000"/>
              </a:buClr>
              <a:buFont typeface="Wingdings" panose="05000000000000000000" pitchFamily="2" charset="2"/>
              <a:buChar char="§"/>
            </a:pPr>
            <a:endParaRPr lang="de-DE" dirty="0">
              <a:latin typeface="Arial" panose="020B060402020202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Clr>
                <a:srgbClr val="FF0000"/>
              </a:buClr>
              <a:buFont typeface="Wingdings" panose="05000000000000000000" pitchFamily="2" charset="2"/>
              <a:buChar char="§"/>
            </a:pPr>
            <a:endParaRPr lang="de-DE"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Clr>
                <a:srgbClr val="FF0000"/>
              </a:buClr>
              <a:buFont typeface="Wingdings" panose="05000000000000000000" pitchFamily="2" charset="2"/>
              <a:buChar char="§"/>
            </a:pPr>
            <a:endParaRPr lang="de-DE"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9891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nhaltsplatzhalter 2">
            <a:extLst>
              <a:ext uri="{FF2B5EF4-FFF2-40B4-BE49-F238E27FC236}">
                <a16:creationId xmlns:a16="http://schemas.microsoft.com/office/drawing/2014/main" id="{48A26D09-BE71-46A0-A166-710C53D799ED}"/>
              </a:ext>
            </a:extLst>
          </p:cNvPr>
          <p:cNvPicPr>
            <a:picLocks noGrp="1" noChangeAspect="1"/>
          </p:cNvPicPr>
          <p:nvPr>
            <p:ph idx="1"/>
          </p:nvPr>
        </p:nvPicPr>
        <p:blipFill>
          <a:blip r:embed="rId2"/>
          <a:stretch>
            <a:fillRect/>
          </a:stretch>
        </p:blipFill>
        <p:spPr>
          <a:xfrm>
            <a:off x="864405" y="1296000"/>
            <a:ext cx="7635638" cy="4525963"/>
          </a:xfrm>
          <a:prstGeom prst="rect">
            <a:avLst/>
          </a:prstGeom>
        </p:spPr>
      </p:pic>
      <p:sp>
        <p:nvSpPr>
          <p:cNvPr id="5" name="Titel 1">
            <a:extLst>
              <a:ext uri="{FF2B5EF4-FFF2-40B4-BE49-F238E27FC236}">
                <a16:creationId xmlns:a16="http://schemas.microsoft.com/office/drawing/2014/main" id="{3998ECB2-3B94-4102-AD26-8375AE399F0A}"/>
              </a:ext>
            </a:extLst>
          </p:cNvPr>
          <p:cNvSpPr txBox="1">
            <a:spLocks/>
          </p:cNvSpPr>
          <p:nvPr/>
        </p:nvSpPr>
        <p:spPr>
          <a:xfrm>
            <a:off x="450715" y="385881"/>
            <a:ext cx="9543029" cy="56207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chemeClr val="tx2">
                    <a:lumMod val="75000"/>
                  </a:schemeClr>
                </a:solidFill>
                <a:cs typeface="Arial" panose="020B0604020202020204" pitchFamily="34" charset="0"/>
              </a:rPr>
              <a:t>Causes for the rise in homelessness and housing exclusion</a:t>
            </a:r>
            <a:br>
              <a:rPr lang="de-DE" dirty="0">
                <a:solidFill>
                  <a:schemeClr val="tx2">
                    <a:lumMod val="75000"/>
                  </a:schemeClr>
                </a:solidFill>
                <a:latin typeface="Arial" panose="020B0604020202020204" pitchFamily="34" charset="0"/>
                <a:cs typeface="Arial" panose="020B0604020202020204" pitchFamily="34" charset="0"/>
              </a:rPr>
            </a:br>
            <a:r>
              <a:rPr lang="de-DE" sz="1400" dirty="0">
                <a:solidFill>
                  <a:schemeClr val="tx2">
                    <a:lumMod val="75000"/>
                  </a:schemeClr>
                </a:solidFill>
                <a:cs typeface="Arial" panose="020B0604020202020204" pitchFamily="34" charset="0"/>
              </a:rPr>
              <a:t>(Dokumentationssystem zur Wohnungslosigkeit d. BAG W 2022)</a:t>
            </a:r>
          </a:p>
        </p:txBody>
      </p:sp>
      <p:sp>
        <p:nvSpPr>
          <p:cNvPr id="2" name="Textfeld 1">
            <a:extLst>
              <a:ext uri="{FF2B5EF4-FFF2-40B4-BE49-F238E27FC236}">
                <a16:creationId xmlns:a16="http://schemas.microsoft.com/office/drawing/2014/main" id="{89A66DAC-BC25-485F-9722-8843D940EFC9}"/>
              </a:ext>
            </a:extLst>
          </p:cNvPr>
          <p:cNvSpPr txBox="1"/>
          <p:nvPr/>
        </p:nvSpPr>
        <p:spPr>
          <a:xfrm>
            <a:off x="1494133" y="1402708"/>
            <a:ext cx="6511180" cy="369332"/>
          </a:xfrm>
          <a:prstGeom prst="rect">
            <a:avLst/>
          </a:prstGeom>
          <a:solidFill>
            <a:schemeClr val="bg1"/>
          </a:solidFill>
        </p:spPr>
        <p:txBody>
          <a:bodyPr wrap="square" rtlCol="0">
            <a:spAutoFit/>
          </a:bodyPr>
          <a:lstStyle/>
          <a:p>
            <a:r>
              <a:rPr lang="en-US" dirty="0"/>
              <a:t>Development of the stock of social housing in Germany</a:t>
            </a:r>
            <a:endParaRPr lang="de-DE" dirty="0"/>
          </a:p>
        </p:txBody>
      </p:sp>
    </p:spTree>
    <p:extLst>
      <p:ext uri="{BB962C8B-B14F-4D97-AF65-F5344CB8AC3E}">
        <p14:creationId xmlns:p14="http://schemas.microsoft.com/office/powerpoint/2010/main" val="3476473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a:extLst>
              <a:ext uri="{FF2B5EF4-FFF2-40B4-BE49-F238E27FC236}">
                <a16:creationId xmlns:a16="http://schemas.microsoft.com/office/drawing/2014/main" id="{E2AFB02C-9F8F-43F7-B580-C47809AC6BBB}"/>
              </a:ext>
            </a:extLst>
          </p:cNvPr>
          <p:cNvPicPr>
            <a:picLocks noGrp="1" noChangeAspect="1"/>
          </p:cNvPicPr>
          <p:nvPr>
            <p:ph idx="1"/>
          </p:nvPr>
        </p:nvPicPr>
        <p:blipFill>
          <a:blip r:embed="rId2"/>
          <a:stretch>
            <a:fillRect/>
          </a:stretch>
        </p:blipFill>
        <p:spPr>
          <a:xfrm>
            <a:off x="539999" y="1311530"/>
            <a:ext cx="7544946" cy="4525963"/>
          </a:xfrm>
          <a:prstGeom prst="rect">
            <a:avLst/>
          </a:prstGeom>
        </p:spPr>
      </p:pic>
      <p:sp>
        <p:nvSpPr>
          <p:cNvPr id="5" name="Titel 1">
            <a:extLst>
              <a:ext uri="{FF2B5EF4-FFF2-40B4-BE49-F238E27FC236}">
                <a16:creationId xmlns:a16="http://schemas.microsoft.com/office/drawing/2014/main" id="{D79A9A37-78FD-433B-A91E-1C790587A03E}"/>
              </a:ext>
            </a:extLst>
          </p:cNvPr>
          <p:cNvSpPr txBox="1">
            <a:spLocks/>
          </p:cNvSpPr>
          <p:nvPr/>
        </p:nvSpPr>
        <p:spPr>
          <a:xfrm>
            <a:off x="450716" y="385881"/>
            <a:ext cx="8794884" cy="56207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chemeClr val="tx2">
                    <a:lumMod val="75000"/>
                  </a:schemeClr>
                </a:solidFill>
                <a:cs typeface="Arial" panose="020B0604020202020204" pitchFamily="34" charset="0"/>
              </a:rPr>
              <a:t>Causes for the rise in homelessness and housing exclusion</a:t>
            </a:r>
            <a:br>
              <a:rPr lang="de-DE" dirty="0">
                <a:solidFill>
                  <a:schemeClr val="tx2">
                    <a:lumMod val="75000"/>
                  </a:schemeClr>
                </a:solidFill>
                <a:latin typeface="Arial" panose="020B0604020202020204" pitchFamily="34" charset="0"/>
                <a:cs typeface="Arial" panose="020B0604020202020204" pitchFamily="34" charset="0"/>
              </a:rPr>
            </a:br>
            <a:r>
              <a:rPr lang="de-DE" sz="1400" dirty="0">
                <a:solidFill>
                  <a:schemeClr val="tx2">
                    <a:lumMod val="75000"/>
                  </a:schemeClr>
                </a:solidFill>
                <a:cs typeface="Arial" panose="020B0604020202020204" pitchFamily="34" charset="0"/>
              </a:rPr>
              <a:t>(Dokumentationssystem zur Wohnungslosigkeit d. BAG W 2022)</a:t>
            </a:r>
          </a:p>
        </p:txBody>
      </p:sp>
      <p:sp>
        <p:nvSpPr>
          <p:cNvPr id="4" name="Textfeld 3">
            <a:extLst>
              <a:ext uri="{FF2B5EF4-FFF2-40B4-BE49-F238E27FC236}">
                <a16:creationId xmlns:a16="http://schemas.microsoft.com/office/drawing/2014/main" id="{B9C832DC-C039-4119-99AB-CBE1E4F5550E}"/>
              </a:ext>
            </a:extLst>
          </p:cNvPr>
          <p:cNvSpPr txBox="1"/>
          <p:nvPr/>
        </p:nvSpPr>
        <p:spPr>
          <a:xfrm>
            <a:off x="2155781" y="1379127"/>
            <a:ext cx="4313383" cy="523220"/>
          </a:xfrm>
          <a:prstGeom prst="rect">
            <a:avLst/>
          </a:prstGeom>
          <a:solidFill>
            <a:schemeClr val="bg1"/>
          </a:solidFill>
        </p:spPr>
        <p:txBody>
          <a:bodyPr wrap="square" rtlCol="0">
            <a:spAutoFit/>
          </a:bodyPr>
          <a:lstStyle/>
          <a:p>
            <a:pPr algn="ctr"/>
            <a:r>
              <a:rPr lang="en-US" sz="1400" dirty="0"/>
              <a:t>Deficit of one- to two-room apartments in Germany </a:t>
            </a:r>
            <a:br>
              <a:rPr lang="en-US" sz="1400" dirty="0"/>
            </a:br>
            <a:r>
              <a:rPr lang="en-US" sz="1400" dirty="0"/>
              <a:t>2010 to 2020 (in millions) </a:t>
            </a:r>
            <a:endParaRPr lang="de-DE" sz="1400" dirty="0"/>
          </a:p>
        </p:txBody>
      </p:sp>
      <p:sp>
        <p:nvSpPr>
          <p:cNvPr id="10" name="Textfeld 9">
            <a:extLst>
              <a:ext uri="{FF2B5EF4-FFF2-40B4-BE49-F238E27FC236}">
                <a16:creationId xmlns:a16="http://schemas.microsoft.com/office/drawing/2014/main" id="{47117750-7632-4EF3-ACAE-B827044626EA}"/>
              </a:ext>
            </a:extLst>
          </p:cNvPr>
          <p:cNvSpPr txBox="1"/>
          <p:nvPr/>
        </p:nvSpPr>
        <p:spPr>
          <a:xfrm>
            <a:off x="2216943" y="5300249"/>
            <a:ext cx="1595711" cy="400110"/>
          </a:xfrm>
          <a:prstGeom prst="rect">
            <a:avLst/>
          </a:prstGeom>
          <a:solidFill>
            <a:schemeClr val="bg1"/>
          </a:solidFill>
        </p:spPr>
        <p:txBody>
          <a:bodyPr wrap="square" rtlCol="0">
            <a:spAutoFit/>
          </a:bodyPr>
          <a:lstStyle/>
          <a:p>
            <a:r>
              <a:rPr lang="en-US" sz="1000" dirty="0"/>
              <a:t>stock one- to two-room apartments</a:t>
            </a:r>
            <a:endParaRPr lang="de-DE" sz="1000" dirty="0"/>
          </a:p>
        </p:txBody>
      </p:sp>
      <p:sp>
        <p:nvSpPr>
          <p:cNvPr id="11" name="Textfeld 10">
            <a:extLst>
              <a:ext uri="{FF2B5EF4-FFF2-40B4-BE49-F238E27FC236}">
                <a16:creationId xmlns:a16="http://schemas.microsoft.com/office/drawing/2014/main" id="{A87A53E6-66AF-4C26-A4A0-5A1A4DB42627}"/>
              </a:ext>
            </a:extLst>
          </p:cNvPr>
          <p:cNvSpPr txBox="1"/>
          <p:nvPr/>
        </p:nvSpPr>
        <p:spPr>
          <a:xfrm>
            <a:off x="4133850" y="5300249"/>
            <a:ext cx="1471613" cy="400110"/>
          </a:xfrm>
          <a:prstGeom prst="rect">
            <a:avLst/>
          </a:prstGeom>
          <a:solidFill>
            <a:schemeClr val="bg1"/>
          </a:solidFill>
        </p:spPr>
        <p:txBody>
          <a:bodyPr wrap="square" rtlCol="0">
            <a:spAutoFit/>
          </a:bodyPr>
          <a:lstStyle/>
          <a:p>
            <a:r>
              <a:rPr lang="en-US" sz="1000" dirty="0"/>
              <a:t>Single-person households</a:t>
            </a:r>
            <a:endParaRPr lang="de-DE" sz="1000" dirty="0"/>
          </a:p>
        </p:txBody>
      </p:sp>
      <p:sp>
        <p:nvSpPr>
          <p:cNvPr id="12" name="Textfeld 11">
            <a:extLst>
              <a:ext uri="{FF2B5EF4-FFF2-40B4-BE49-F238E27FC236}">
                <a16:creationId xmlns:a16="http://schemas.microsoft.com/office/drawing/2014/main" id="{8F0EE136-C80B-4B5B-AD4F-77891D58BCE9}"/>
              </a:ext>
            </a:extLst>
          </p:cNvPr>
          <p:cNvSpPr txBox="1"/>
          <p:nvPr/>
        </p:nvSpPr>
        <p:spPr>
          <a:xfrm>
            <a:off x="5776913" y="5300249"/>
            <a:ext cx="1471613" cy="246221"/>
          </a:xfrm>
          <a:prstGeom prst="rect">
            <a:avLst/>
          </a:prstGeom>
          <a:solidFill>
            <a:schemeClr val="bg1"/>
          </a:solidFill>
        </p:spPr>
        <p:txBody>
          <a:bodyPr wrap="square" rtlCol="0">
            <a:spAutoFit/>
          </a:bodyPr>
          <a:lstStyle/>
          <a:p>
            <a:r>
              <a:rPr lang="en-US" sz="1000" dirty="0"/>
              <a:t>Housing deficit</a:t>
            </a:r>
            <a:endParaRPr lang="de-DE" sz="1000" dirty="0"/>
          </a:p>
        </p:txBody>
      </p:sp>
    </p:spTree>
    <p:extLst>
      <p:ext uri="{BB962C8B-B14F-4D97-AF65-F5344CB8AC3E}">
        <p14:creationId xmlns:p14="http://schemas.microsoft.com/office/powerpoint/2010/main" val="4194957394"/>
      </p:ext>
    </p:extLst>
  </p:cSld>
  <p:clrMapOvr>
    <a:masterClrMapping/>
  </p:clrMapOvr>
</p:sld>
</file>

<file path=ppt/theme/theme1.xml><?xml version="1.0" encoding="utf-8"?>
<a:theme xmlns:a="http://schemas.openxmlformats.org/drawingml/2006/main" name="1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0C49E8E779E44D8844BE7BFF36D096" ma:contentTypeVersion="17" ma:contentTypeDescription="Create a new document." ma:contentTypeScope="" ma:versionID="6c684115279fdb8d2bfa41680e956050">
  <xsd:schema xmlns:xsd="http://www.w3.org/2001/XMLSchema" xmlns:xs="http://www.w3.org/2001/XMLSchema" xmlns:p="http://schemas.microsoft.com/office/2006/metadata/properties" xmlns:ns2="eb4defa2-306d-42f3-a45c-d773604bc3b6" xmlns:ns3="8e12d9bd-ea3e-4137-9ea7-b65ad54deda4" xmlns:ns4="97ff6bad-ea69-4c81-826a-bb0324ae1e36" targetNamespace="http://schemas.microsoft.com/office/2006/metadata/properties" ma:root="true" ma:fieldsID="098ce5435db4ae2360311d39c296a4df" ns2:_="" ns3:_="" ns4:_="">
    <xsd:import namespace="eb4defa2-306d-42f3-a45c-d773604bc3b6"/>
    <xsd:import namespace="8e12d9bd-ea3e-4137-9ea7-b65ad54deda4"/>
    <xsd:import namespace="97ff6bad-ea69-4c81-826a-bb0324ae1e3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4: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4defa2-306d-42f3-a45c-d773604bc3b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12d9bd-ea3e-4137-9ea7-b65ad54deda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005760b-5bc9-46b2-a7b5-dbc7377b682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ff6bad-ea69-4c81-826a-bb0324ae1e36"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2842be00-423f-4ee5-af92-00e24213efa5}" ma:internalName="TaxCatchAll" ma:showField="CatchAllData" ma:web="97ff6bad-ea69-4c81-826a-bb0324ae1e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53C7DB-EDFC-4AD8-9EE9-84BE50FC18E6}"/>
</file>

<file path=customXml/itemProps2.xml><?xml version="1.0" encoding="utf-8"?>
<ds:datastoreItem xmlns:ds="http://schemas.openxmlformats.org/officeDocument/2006/customXml" ds:itemID="{B57D6774-E848-40FC-BE90-7D0A7C09C059}"/>
</file>

<file path=docProps/app.xml><?xml version="1.0" encoding="utf-8"?>
<Properties xmlns="http://schemas.openxmlformats.org/officeDocument/2006/extended-properties" xmlns:vt="http://schemas.openxmlformats.org/officeDocument/2006/docPropsVTypes">
  <TotalTime>0</TotalTime>
  <Words>2943</Words>
  <Application>Microsoft Office PowerPoint</Application>
  <PresentationFormat>Breitbild</PresentationFormat>
  <Paragraphs>377</Paragraphs>
  <Slides>20</Slides>
  <Notes>1</Notes>
  <HiddenSlides>0</HiddenSlides>
  <MMClips>0</MMClips>
  <ScaleCrop>false</ScaleCrop>
  <HeadingPairs>
    <vt:vector size="6" baseType="variant">
      <vt:variant>
        <vt:lpstr>Verwendete Schriftarten</vt:lpstr>
      </vt:variant>
      <vt:variant>
        <vt:i4>9</vt:i4>
      </vt:variant>
      <vt:variant>
        <vt:lpstr>Design</vt:lpstr>
      </vt:variant>
      <vt:variant>
        <vt:i4>2</vt:i4>
      </vt:variant>
      <vt:variant>
        <vt:lpstr>Folientitel</vt:lpstr>
      </vt:variant>
      <vt:variant>
        <vt:i4>20</vt:i4>
      </vt:variant>
    </vt:vector>
  </HeadingPairs>
  <TitlesOfParts>
    <vt:vector size="31" baseType="lpstr">
      <vt:lpstr>PMingLiU</vt:lpstr>
      <vt:lpstr>Arial</vt:lpstr>
      <vt:lpstr>Calibri</vt:lpstr>
      <vt:lpstr>Calibri Light</vt:lpstr>
      <vt:lpstr>inherit</vt:lpstr>
      <vt:lpstr>Symbol</vt:lpstr>
      <vt:lpstr>Times New Roman</vt:lpstr>
      <vt:lpstr>Verdana</vt:lpstr>
      <vt:lpstr>Wingdings</vt:lpstr>
      <vt:lpstr>1_Standarddesign</vt:lpstr>
      <vt:lpstr>Larissa</vt:lpstr>
      <vt:lpstr>Spotlight on: Germany  FEANTSA FORUM 2023:  United in Times of Crisis  Werena Rosenke, Director BAG Wohnungslosenhilfe, Berlin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Allgemeiner Überblick: Ausmaß, Gründe / Auslöser etc. / Wichtigste Daten aus dem DzW</dc:title>
  <dc:creator>BAG-W - Werena Rosenke</dc:creator>
  <cp:lastModifiedBy>BAG-W - Werena Rosenke</cp:lastModifiedBy>
  <cp:revision>71</cp:revision>
  <dcterms:created xsi:type="dcterms:W3CDTF">2022-04-13T12:06:32Z</dcterms:created>
  <dcterms:modified xsi:type="dcterms:W3CDTF">2023-05-30T12:59:39Z</dcterms:modified>
</cp:coreProperties>
</file>