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0" r:id="rId2"/>
    <p:sldId id="261" r:id="rId3"/>
    <p:sldId id="264" r:id="rId4"/>
    <p:sldId id="265" r:id="rId5"/>
    <p:sldId id="276" r:id="rId6"/>
    <p:sldId id="277" r:id="rId7"/>
    <p:sldId id="266" r:id="rId8"/>
    <p:sldId id="278" r:id="rId9"/>
    <p:sldId id="279" r:id="rId10"/>
    <p:sldId id="282" r:id="rId11"/>
    <p:sldId id="280" r:id="rId12"/>
    <p:sldId id="28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DB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02E1A0-5621-4E54-840A-A7BCA21E9907}" v="210" dt="2023-04-27T12:44:58.6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4995" autoAdjust="0"/>
    <p:restoredTop sz="94660"/>
  </p:normalViewPr>
  <p:slideViewPr>
    <p:cSldViewPr snapToGrid="0">
      <p:cViewPr varScale="1">
        <p:scale>
          <a:sx n="67" d="100"/>
          <a:sy n="67" d="100"/>
        </p:scale>
        <p:origin x="-112" y="-68"/>
      </p:cViewPr>
      <p:guideLst>
        <p:guide orient="horz" pos="2160"/>
        <p:guide pos="3840"/>
      </p:guideLst>
    </p:cSldViewPr>
  </p:slideViewPr>
  <p:notesTextViewPr>
    <p:cViewPr>
      <p:scale>
        <a:sx n="1" d="1"/>
        <a:sy n="1" d="1"/>
      </p:scale>
      <p:origin x="0" y="0"/>
    </p:cViewPr>
  </p:notesTextViewPr>
  <p:notesViewPr>
    <p:cSldViewPr snapToGrid="0">
      <p:cViewPr varScale="1">
        <p:scale>
          <a:sx n="56" d="100"/>
          <a:sy n="56" d="100"/>
        </p:scale>
        <p:origin x="2588"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26"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DB1F714F-C555-6717-4F7E-7668088C18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 xmlns:a16="http://schemas.microsoft.com/office/drawing/2014/main" id="{E54B3817-A032-6116-C33A-77041C11687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9F09DC-2735-40A3-857D-30348F3DC8B4}" type="datetimeFigureOut">
              <a:rPr lang="en-GB" smtClean="0"/>
              <a:t>24/05/2023</a:t>
            </a:fld>
            <a:endParaRPr lang="en-GB"/>
          </a:p>
        </p:txBody>
      </p:sp>
      <p:sp>
        <p:nvSpPr>
          <p:cNvPr id="4" name="Footer Placeholder 3">
            <a:extLst>
              <a:ext uri="{FF2B5EF4-FFF2-40B4-BE49-F238E27FC236}">
                <a16:creationId xmlns="" xmlns:a16="http://schemas.microsoft.com/office/drawing/2014/main" id="{2B797A98-7AD6-93B3-D065-D500A7ABA7B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 xmlns:a16="http://schemas.microsoft.com/office/drawing/2014/main" id="{68D0AC05-FE84-1F97-3542-6C85D75A6AF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4D18655-9B47-4EAE-8949-81D29BD87AF4}" type="slidenum">
              <a:rPr lang="en-GB" smtClean="0"/>
              <a:t>‹#›</a:t>
            </a:fld>
            <a:endParaRPr lang="en-GB"/>
          </a:p>
        </p:txBody>
      </p:sp>
    </p:spTree>
    <p:extLst>
      <p:ext uri="{BB962C8B-B14F-4D97-AF65-F5344CB8AC3E}">
        <p14:creationId xmlns:p14="http://schemas.microsoft.com/office/powerpoint/2010/main" val="1819756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824966-A182-49E9-8BB8-AB8587C7EC3A}" type="datetimeFigureOut">
              <a:rPr lang="en-GB" smtClean="0"/>
              <a:t>24/05/2023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AFDC9A-E9CB-4B58-9D7B-86A6AD0F1ED4}" type="slidenum">
              <a:rPr lang="en-GB" smtClean="0"/>
              <a:t>‹#›</a:t>
            </a:fld>
            <a:endParaRPr lang="en-GB"/>
          </a:p>
        </p:txBody>
      </p:sp>
    </p:spTree>
    <p:extLst>
      <p:ext uri="{BB962C8B-B14F-4D97-AF65-F5344CB8AC3E}">
        <p14:creationId xmlns:p14="http://schemas.microsoft.com/office/powerpoint/2010/main" val="2546873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D4DBDF">
            <a:alpha val="73000"/>
          </a:srgb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81D26FBB-CB12-EB58-82CF-28BE843A1761}"/>
              </a:ext>
            </a:extLst>
          </p:cNvPr>
          <p:cNvSpPr/>
          <p:nvPr userDrawn="1"/>
        </p:nvSpPr>
        <p:spPr>
          <a:xfrm>
            <a:off x="-1" y="0"/>
            <a:ext cx="903746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mountain, nature, dark&#10;&#10;Description automatically generated">
            <a:extLst>
              <a:ext uri="{FF2B5EF4-FFF2-40B4-BE49-F238E27FC236}">
                <a16:creationId xmlns="" xmlns:a16="http://schemas.microsoft.com/office/drawing/2014/main" id="{437F5337-E263-4B36-5DD1-839D7BED0ABE}"/>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cxnSp>
        <p:nvCxnSpPr>
          <p:cNvPr id="10" name="Straight Connector 9">
            <a:extLst>
              <a:ext uri="{FF2B5EF4-FFF2-40B4-BE49-F238E27FC236}">
                <a16:creationId xmlns="" xmlns:a16="http://schemas.microsoft.com/office/drawing/2014/main" id="{94599EFC-F37C-A970-F2E7-D07CE083C47B}"/>
              </a:ext>
            </a:extLst>
          </p:cNvPr>
          <p:cNvCxnSpPr>
            <a:cxnSpLocks/>
          </p:cNvCxnSpPr>
          <p:nvPr userDrawn="1"/>
        </p:nvCxnSpPr>
        <p:spPr>
          <a:xfrm>
            <a:off x="739466" y="1422401"/>
            <a:ext cx="0" cy="4765335"/>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14" name="Picture 13" descr="Logo&#10;&#10;Description automatically generated">
            <a:extLst>
              <a:ext uri="{FF2B5EF4-FFF2-40B4-BE49-F238E27FC236}">
                <a16:creationId xmlns="" xmlns:a16="http://schemas.microsoft.com/office/drawing/2014/main" id="{C0E43190-2EF4-05AC-332F-67ABD4167F60}"/>
              </a:ext>
            </a:extLst>
          </p:cNvPr>
          <p:cNvPicPr>
            <a:picLocks noChangeAspect="1"/>
          </p:cNvPicPr>
          <p:nvPr userDrawn="1"/>
        </p:nvPicPr>
        <p:blipFill rotWithShape="1">
          <a:blip r:embed="rId3"/>
          <a:srcRect l="39211" t="39524" r="3564" b="39033"/>
          <a:stretch/>
        </p:blipFill>
        <p:spPr>
          <a:xfrm>
            <a:off x="135219" y="61908"/>
            <a:ext cx="6976780" cy="1470562"/>
          </a:xfrm>
          <a:prstGeom prst="rect">
            <a:avLst/>
          </a:prstGeom>
        </p:spPr>
      </p:pic>
      <p:pic>
        <p:nvPicPr>
          <p:cNvPr id="15" name="Picture 14" descr="Shape&#10;&#10;Description automatically generated with medium confidence">
            <a:extLst>
              <a:ext uri="{FF2B5EF4-FFF2-40B4-BE49-F238E27FC236}">
                <a16:creationId xmlns="" xmlns:a16="http://schemas.microsoft.com/office/drawing/2014/main" id="{AAF821F0-8AF6-9596-09D7-51FFD2E48835}"/>
              </a:ext>
            </a:extLst>
          </p:cNvPr>
          <p:cNvPicPr>
            <a:picLocks noChangeAspect="1"/>
          </p:cNvPicPr>
          <p:nvPr userDrawn="1"/>
        </p:nvPicPr>
        <p:blipFill>
          <a:blip r:embed="rId4"/>
          <a:stretch>
            <a:fillRect/>
          </a:stretch>
        </p:blipFill>
        <p:spPr>
          <a:xfrm>
            <a:off x="10022889" y="243598"/>
            <a:ext cx="1044280" cy="574354"/>
          </a:xfrm>
          <a:prstGeom prst="rect">
            <a:avLst/>
          </a:prstGeom>
        </p:spPr>
      </p:pic>
      <p:pic>
        <p:nvPicPr>
          <p:cNvPr id="16" name="Picture 15" descr="A black and white logo&#10;&#10;Description automatically generated with low confidence">
            <a:extLst>
              <a:ext uri="{FF2B5EF4-FFF2-40B4-BE49-F238E27FC236}">
                <a16:creationId xmlns="" xmlns:a16="http://schemas.microsoft.com/office/drawing/2014/main" id="{A7C29187-A2C3-E88D-D3BB-4D463C012A50}"/>
              </a:ext>
            </a:extLst>
          </p:cNvPr>
          <p:cNvPicPr>
            <a:picLocks noChangeAspect="1"/>
          </p:cNvPicPr>
          <p:nvPr userDrawn="1"/>
        </p:nvPicPr>
        <p:blipFill>
          <a:blip r:embed="rId5"/>
          <a:stretch>
            <a:fillRect/>
          </a:stretch>
        </p:blipFill>
        <p:spPr>
          <a:xfrm>
            <a:off x="11211659" y="100463"/>
            <a:ext cx="666664" cy="711285"/>
          </a:xfrm>
          <a:prstGeom prst="rect">
            <a:avLst/>
          </a:prstGeom>
        </p:spPr>
      </p:pic>
      <p:sp>
        <p:nvSpPr>
          <p:cNvPr id="3" name="Picture Placeholder 2">
            <a:extLst>
              <a:ext uri="{FF2B5EF4-FFF2-40B4-BE49-F238E27FC236}">
                <a16:creationId xmlns="" xmlns:a16="http://schemas.microsoft.com/office/drawing/2014/main" id="{EF01F219-BD86-5D79-FBA2-9535B6C0D58B}"/>
              </a:ext>
            </a:extLst>
          </p:cNvPr>
          <p:cNvSpPr>
            <a:spLocks noGrp="1"/>
          </p:cNvSpPr>
          <p:nvPr>
            <p:ph type="pic" sz="quarter" idx="10"/>
          </p:nvPr>
        </p:nvSpPr>
        <p:spPr>
          <a:xfrm>
            <a:off x="3924300" y="2095500"/>
            <a:ext cx="7953375" cy="2335213"/>
          </a:xfrm>
        </p:spPr>
        <p:txBody>
          <a:bodyPr/>
          <a:lstStyle/>
          <a:p>
            <a:endParaRPr lang="en-GB"/>
          </a:p>
        </p:txBody>
      </p:sp>
      <p:sp>
        <p:nvSpPr>
          <p:cNvPr id="13" name="Text Placeholder 12">
            <a:extLst>
              <a:ext uri="{FF2B5EF4-FFF2-40B4-BE49-F238E27FC236}">
                <a16:creationId xmlns="" xmlns:a16="http://schemas.microsoft.com/office/drawing/2014/main" id="{D1D39137-8244-D1AA-14C3-FF57F83956DD}"/>
              </a:ext>
            </a:extLst>
          </p:cNvPr>
          <p:cNvSpPr>
            <a:spLocks noGrp="1"/>
          </p:cNvSpPr>
          <p:nvPr>
            <p:ph type="body" sz="quarter" idx="11" hasCustomPrompt="1"/>
          </p:nvPr>
        </p:nvSpPr>
        <p:spPr>
          <a:xfrm>
            <a:off x="1066100" y="4811373"/>
            <a:ext cx="3544887" cy="1376363"/>
          </a:xfrm>
        </p:spPr>
        <p:txBody>
          <a:bodyPr>
            <a:noAutofit/>
          </a:bodyPr>
          <a:lstStyle>
            <a:lvl1pPr marL="0" indent="0">
              <a:buNone/>
              <a:defRPr sz="4800">
                <a:latin typeface="+mj-lt"/>
              </a:defRPr>
            </a:lvl1pPr>
          </a:lstStyle>
          <a:p>
            <a:pPr lvl="0"/>
            <a:r>
              <a:rPr lang="en-US" dirty="0"/>
              <a:t>Presentation Title</a:t>
            </a:r>
          </a:p>
        </p:txBody>
      </p:sp>
      <p:sp>
        <p:nvSpPr>
          <p:cNvPr id="18" name="Text Placeholder 17">
            <a:extLst>
              <a:ext uri="{FF2B5EF4-FFF2-40B4-BE49-F238E27FC236}">
                <a16:creationId xmlns="" xmlns:a16="http://schemas.microsoft.com/office/drawing/2014/main" id="{9F078AE2-1C1E-EF1C-53F7-5955558B6380}"/>
              </a:ext>
            </a:extLst>
          </p:cNvPr>
          <p:cNvSpPr>
            <a:spLocks noGrp="1"/>
          </p:cNvSpPr>
          <p:nvPr>
            <p:ph type="body" sz="quarter" idx="12" hasCustomPrompt="1"/>
          </p:nvPr>
        </p:nvSpPr>
        <p:spPr>
          <a:xfrm>
            <a:off x="6023180" y="5576372"/>
            <a:ext cx="2956261" cy="611364"/>
          </a:xfrm>
        </p:spPr>
        <p:txBody>
          <a:bodyPr>
            <a:normAutofit/>
          </a:bodyPr>
          <a:lstStyle>
            <a:lvl1pPr marL="0" indent="0" algn="r">
              <a:buNone/>
              <a:defRPr sz="1800" i="1"/>
            </a:lvl1pPr>
          </a:lstStyle>
          <a:p>
            <a:pPr lvl="0"/>
            <a:r>
              <a:rPr lang="en-GB" dirty="0"/>
              <a:t>Speaker name and organisation</a:t>
            </a:r>
          </a:p>
        </p:txBody>
      </p:sp>
      <p:sp>
        <p:nvSpPr>
          <p:cNvPr id="23" name="Text Placeholder 22">
            <a:extLst>
              <a:ext uri="{FF2B5EF4-FFF2-40B4-BE49-F238E27FC236}">
                <a16:creationId xmlns="" xmlns:a16="http://schemas.microsoft.com/office/drawing/2014/main" id="{3D2242A9-EFB8-9668-BFA8-0067F0B0324A}"/>
              </a:ext>
            </a:extLst>
          </p:cNvPr>
          <p:cNvSpPr>
            <a:spLocks noGrp="1"/>
          </p:cNvSpPr>
          <p:nvPr>
            <p:ph type="body" sz="quarter" idx="13" hasCustomPrompt="1"/>
          </p:nvPr>
        </p:nvSpPr>
        <p:spPr>
          <a:xfrm>
            <a:off x="10794353" y="5882054"/>
            <a:ext cx="1083322" cy="259834"/>
          </a:xfrm>
        </p:spPr>
        <p:txBody>
          <a:bodyPr>
            <a:normAutofit/>
          </a:bodyPr>
          <a:lstStyle>
            <a:lvl1pPr marL="0" indent="0">
              <a:buNone/>
              <a:defRPr sz="1600">
                <a:solidFill>
                  <a:schemeClr val="bg1"/>
                </a:solidFill>
              </a:defRPr>
            </a:lvl1pPr>
          </a:lstStyle>
          <a:p>
            <a:pPr lvl="0"/>
            <a:r>
              <a:rPr lang="en-GB" dirty="0"/>
              <a:t>Insert date</a:t>
            </a:r>
          </a:p>
        </p:txBody>
      </p:sp>
    </p:spTree>
    <p:extLst>
      <p:ext uri="{BB962C8B-B14F-4D97-AF65-F5344CB8AC3E}">
        <p14:creationId xmlns:p14="http://schemas.microsoft.com/office/powerpoint/2010/main" val="1086811678"/>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Agenda">
    <p:bg>
      <p:bgPr>
        <a:solidFill>
          <a:srgbClr val="D4DBDF">
            <a:alpha val="73000"/>
          </a:srgbClr>
        </a:solidFill>
        <a:effectLst/>
      </p:bgPr>
    </p:bg>
    <p:spTree>
      <p:nvGrpSpPr>
        <p:cNvPr id="1" name=""/>
        <p:cNvGrpSpPr/>
        <p:nvPr/>
      </p:nvGrpSpPr>
      <p:grpSpPr>
        <a:xfrm>
          <a:off x="0" y="0"/>
          <a:ext cx="0" cy="0"/>
          <a:chOff x="0" y="0"/>
          <a:chExt cx="0" cy="0"/>
        </a:xfrm>
      </p:grpSpPr>
      <p:pic>
        <p:nvPicPr>
          <p:cNvPr id="2" name="Picture 1" descr="A picture containing mountain, nature, dark&#10;&#10;Description automatically generated">
            <a:extLst>
              <a:ext uri="{FF2B5EF4-FFF2-40B4-BE49-F238E27FC236}">
                <a16:creationId xmlns="" xmlns:a16="http://schemas.microsoft.com/office/drawing/2014/main" id="{3DDA91FA-2DBD-81A8-EF78-658268FDBA1E}"/>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
        <p:nvSpPr>
          <p:cNvPr id="7" name="Rectangle 6">
            <a:extLst>
              <a:ext uri="{FF2B5EF4-FFF2-40B4-BE49-F238E27FC236}">
                <a16:creationId xmlns="" xmlns:a16="http://schemas.microsoft.com/office/drawing/2014/main" id="{6E0465FD-0CC4-0418-9B71-CB872036858A}"/>
              </a:ext>
            </a:extLst>
          </p:cNvPr>
          <p:cNvSpPr/>
          <p:nvPr userDrawn="1"/>
        </p:nvSpPr>
        <p:spPr>
          <a:xfrm>
            <a:off x="0" y="0"/>
            <a:ext cx="142042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Picture Placeholder 9">
            <a:extLst>
              <a:ext uri="{FF2B5EF4-FFF2-40B4-BE49-F238E27FC236}">
                <a16:creationId xmlns="" xmlns:a16="http://schemas.microsoft.com/office/drawing/2014/main" id="{8CE72609-A3B4-D680-95E2-4FC2BC813780}"/>
              </a:ext>
            </a:extLst>
          </p:cNvPr>
          <p:cNvSpPr>
            <a:spLocks noGrp="1"/>
          </p:cNvSpPr>
          <p:nvPr>
            <p:ph type="pic" sz="quarter" idx="13"/>
          </p:nvPr>
        </p:nvSpPr>
        <p:spPr>
          <a:xfrm>
            <a:off x="7196666" y="1418953"/>
            <a:ext cx="4013201" cy="4164406"/>
          </a:xfrm>
          <a:prstGeom prst="rect">
            <a:avLst/>
          </a:prstGeom>
        </p:spPr>
        <p:txBody>
          <a:bodyPr/>
          <a:lstStyle>
            <a:lvl1pPr marL="0" indent="0" algn="ctr">
              <a:buNone/>
              <a:defRPr/>
            </a:lvl1pPr>
          </a:lstStyle>
          <a:p>
            <a:endParaRPr lang="en-US" dirty="0"/>
          </a:p>
        </p:txBody>
      </p:sp>
      <p:sp>
        <p:nvSpPr>
          <p:cNvPr id="12" name="Content Placeholder 15">
            <a:extLst>
              <a:ext uri="{FF2B5EF4-FFF2-40B4-BE49-F238E27FC236}">
                <a16:creationId xmlns="" xmlns:a16="http://schemas.microsoft.com/office/drawing/2014/main" id="{A226247F-E650-296E-A091-06CE16AC5161}"/>
              </a:ext>
            </a:extLst>
          </p:cNvPr>
          <p:cNvSpPr>
            <a:spLocks noGrp="1"/>
          </p:cNvSpPr>
          <p:nvPr>
            <p:ph sz="quarter" idx="15" hasCustomPrompt="1"/>
          </p:nvPr>
        </p:nvSpPr>
        <p:spPr>
          <a:xfrm>
            <a:off x="1675242" y="2051170"/>
            <a:ext cx="5362575" cy="3532188"/>
          </a:xfrm>
          <a:prstGeom prst="rect">
            <a:avLst/>
          </a:prstGeom>
        </p:spPr>
        <p:txBody>
          <a:bodyPr>
            <a:normAutofit/>
          </a:bodyPr>
          <a:lstStyle>
            <a:lvl1pPr marL="0" indent="0">
              <a:lnSpc>
                <a:spcPct val="100000"/>
              </a:lnSpc>
              <a:spcBef>
                <a:spcPts val="0"/>
              </a:spcBef>
              <a:spcAft>
                <a:spcPts val="1200"/>
              </a:spcAft>
              <a:buNone/>
              <a:defRPr sz="1800" spc="100" baseline="0"/>
            </a:lvl1pPr>
          </a:lstStyle>
          <a:p>
            <a:pPr lvl="0"/>
            <a:r>
              <a:rPr lang="en-US" dirty="0"/>
              <a:t>Click to add text</a:t>
            </a:r>
          </a:p>
        </p:txBody>
      </p:sp>
      <p:sp>
        <p:nvSpPr>
          <p:cNvPr id="13" name="Title 1">
            <a:extLst>
              <a:ext uri="{FF2B5EF4-FFF2-40B4-BE49-F238E27FC236}">
                <a16:creationId xmlns="" xmlns:a16="http://schemas.microsoft.com/office/drawing/2014/main" id="{2E31A505-09DE-0558-46BF-2631D6FEE33C}"/>
              </a:ext>
            </a:extLst>
          </p:cNvPr>
          <p:cNvSpPr>
            <a:spLocks noGrp="1"/>
          </p:cNvSpPr>
          <p:nvPr>
            <p:ph type="title" hasCustomPrompt="1"/>
          </p:nvPr>
        </p:nvSpPr>
        <p:spPr>
          <a:xfrm>
            <a:off x="1675242" y="1418953"/>
            <a:ext cx="5362575" cy="495691"/>
          </a:xfrm>
          <a:prstGeom prst="rect">
            <a:avLst/>
          </a:prstGeom>
        </p:spPr>
        <p:txBody>
          <a:bodyPr anchor="ctr">
            <a:normAutofit/>
          </a:bodyPr>
          <a:lstStyle>
            <a:lvl1pPr>
              <a:defRPr lang="en-US" sz="3200" spc="100" baseline="0">
                <a:solidFill>
                  <a:schemeClr val="accent1"/>
                </a:solidFill>
                <a:ea typeface="+mn-ea"/>
                <a:cs typeface="+mn-cs"/>
              </a:defRPr>
            </a:lvl1pPr>
          </a:lstStyle>
          <a:p>
            <a:pPr marL="0" lvl="0" indent="0">
              <a:lnSpc>
                <a:spcPct val="80000"/>
              </a:lnSpc>
              <a:spcBef>
                <a:spcPts val="0"/>
              </a:spcBef>
              <a:buFont typeface="Arial" panose="020B0604020202020204" pitchFamily="34" charset="0"/>
            </a:pPr>
            <a:r>
              <a:rPr lang="en-US" dirty="0"/>
              <a:t>Contents</a:t>
            </a:r>
          </a:p>
        </p:txBody>
      </p:sp>
      <p:sp>
        <p:nvSpPr>
          <p:cNvPr id="4" name="Footer Placeholder 3">
            <a:extLst>
              <a:ext uri="{FF2B5EF4-FFF2-40B4-BE49-F238E27FC236}">
                <a16:creationId xmlns="" xmlns:a16="http://schemas.microsoft.com/office/drawing/2014/main" id="{C8925254-1658-0CEA-350A-99261889E947}"/>
              </a:ext>
            </a:extLst>
          </p:cNvPr>
          <p:cNvSpPr>
            <a:spLocks noGrp="1"/>
          </p:cNvSpPr>
          <p:nvPr>
            <p:ph type="ftr" sz="quarter" idx="17"/>
          </p:nvPr>
        </p:nvSpPr>
        <p:spPr/>
        <p:txBody>
          <a:bodyPr/>
          <a:lstStyle/>
          <a:p>
            <a:r>
              <a:rPr lang="en-GB" dirty="0"/>
              <a:t>FEANTSA FORUM 2023</a:t>
            </a:r>
          </a:p>
        </p:txBody>
      </p:sp>
      <p:sp>
        <p:nvSpPr>
          <p:cNvPr id="5" name="Slide Number Placeholder 4">
            <a:extLst>
              <a:ext uri="{FF2B5EF4-FFF2-40B4-BE49-F238E27FC236}">
                <a16:creationId xmlns="" xmlns:a16="http://schemas.microsoft.com/office/drawing/2014/main" id="{E44EEB68-668D-E8C6-460A-765E02973271}"/>
              </a:ext>
            </a:extLst>
          </p:cNvPr>
          <p:cNvSpPr>
            <a:spLocks noGrp="1"/>
          </p:cNvSpPr>
          <p:nvPr>
            <p:ph type="sldNum" sz="quarter" idx="18"/>
          </p:nvPr>
        </p:nvSpPr>
        <p:spPr/>
        <p:txBody>
          <a:bodyPr/>
          <a:lstStyle/>
          <a:p>
            <a:fld id="{9A4B0777-FF85-47C6-B6DE-2A40E1253E90}" type="slidenum">
              <a:rPr lang="en-GB" smtClean="0"/>
              <a:t>‹#›</a:t>
            </a:fld>
            <a:endParaRPr lang="en-GB"/>
          </a:p>
        </p:txBody>
      </p:sp>
      <p:sp>
        <p:nvSpPr>
          <p:cNvPr id="6" name="Date Placeholder 3">
            <a:extLst>
              <a:ext uri="{FF2B5EF4-FFF2-40B4-BE49-F238E27FC236}">
                <a16:creationId xmlns="" xmlns:a16="http://schemas.microsoft.com/office/drawing/2014/main" id="{E3938233-41F7-FA5F-05B0-0B40EF9C1907}"/>
              </a:ext>
            </a:extLst>
          </p:cNvPr>
          <p:cNvSpPr>
            <a:spLocks noGrp="1"/>
          </p:cNvSpPr>
          <p:nvPr>
            <p:ph type="dt" sz="half" idx="10"/>
          </p:nvPr>
        </p:nvSpPr>
        <p:spPr>
          <a:xfrm>
            <a:off x="1571846" y="6356350"/>
            <a:ext cx="2743200" cy="365125"/>
          </a:xfrm>
        </p:spPr>
        <p:txBody>
          <a:bodyPr/>
          <a:lstStyle>
            <a:lvl1pPr>
              <a:defRPr>
                <a:solidFill>
                  <a:schemeClr val="accent5">
                    <a:lumMod val="20000"/>
                    <a:lumOff val="80000"/>
                  </a:schemeClr>
                </a:solidFill>
              </a:defRPr>
            </a:lvl1pPr>
          </a:lstStyle>
          <a:p>
            <a:r>
              <a:rPr lang="en-US"/>
              <a:t>00.00.00</a:t>
            </a:r>
            <a:endParaRPr lang="en-US" dirty="0"/>
          </a:p>
        </p:txBody>
      </p:sp>
    </p:spTree>
    <p:extLst>
      <p:ext uri="{BB962C8B-B14F-4D97-AF65-F5344CB8AC3E}">
        <p14:creationId xmlns:p14="http://schemas.microsoft.com/office/powerpoint/2010/main" val="263977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rganisation/Speaker page">
    <p:bg>
      <p:bgPr>
        <a:solidFill>
          <a:srgbClr val="D4DBDF">
            <a:alpha val="73000"/>
          </a:srgbClr>
        </a:solidFill>
        <a:effectLst/>
      </p:bgPr>
    </p:bg>
    <p:spTree>
      <p:nvGrpSpPr>
        <p:cNvPr id="1" name=""/>
        <p:cNvGrpSpPr/>
        <p:nvPr/>
      </p:nvGrpSpPr>
      <p:grpSpPr>
        <a:xfrm>
          <a:off x="0" y="0"/>
          <a:ext cx="0" cy="0"/>
          <a:chOff x="0" y="0"/>
          <a:chExt cx="0" cy="0"/>
        </a:xfrm>
      </p:grpSpPr>
      <p:pic>
        <p:nvPicPr>
          <p:cNvPr id="3" name="Picture 2" descr="A picture containing mountain, nature, dark&#10;&#10;Description automatically generated">
            <a:extLst>
              <a:ext uri="{FF2B5EF4-FFF2-40B4-BE49-F238E27FC236}">
                <a16:creationId xmlns="" xmlns:a16="http://schemas.microsoft.com/office/drawing/2014/main" id="{EA5EE96E-77FF-9092-A657-CC5F8B81F182}"/>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
        <p:nvSpPr>
          <p:cNvPr id="7" name="Rectangle 6">
            <a:extLst>
              <a:ext uri="{FF2B5EF4-FFF2-40B4-BE49-F238E27FC236}">
                <a16:creationId xmlns="" xmlns:a16="http://schemas.microsoft.com/office/drawing/2014/main" id="{85C997B1-5DA1-717E-42C6-BE09294DB5D8}"/>
              </a:ext>
            </a:extLst>
          </p:cNvPr>
          <p:cNvSpPr/>
          <p:nvPr userDrawn="1"/>
        </p:nvSpPr>
        <p:spPr>
          <a:xfrm>
            <a:off x="0" y="0"/>
            <a:ext cx="142042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3">
            <a:extLst>
              <a:ext uri="{FF2B5EF4-FFF2-40B4-BE49-F238E27FC236}">
                <a16:creationId xmlns="" xmlns:a16="http://schemas.microsoft.com/office/drawing/2014/main" id="{0FA8965F-8421-09DC-DE7A-02427DD07DC2}"/>
              </a:ext>
            </a:extLst>
          </p:cNvPr>
          <p:cNvSpPr>
            <a:spLocks noGrp="1"/>
          </p:cNvSpPr>
          <p:nvPr>
            <p:ph type="dt" sz="half" idx="10"/>
          </p:nvPr>
        </p:nvSpPr>
        <p:spPr>
          <a:xfrm>
            <a:off x="1571846" y="6356350"/>
            <a:ext cx="2743200" cy="365125"/>
          </a:xfrm>
        </p:spPr>
        <p:txBody>
          <a:bodyPr/>
          <a:lstStyle>
            <a:lvl1pPr>
              <a:defRPr>
                <a:solidFill>
                  <a:schemeClr val="accent5">
                    <a:lumMod val="20000"/>
                    <a:lumOff val="80000"/>
                  </a:schemeClr>
                </a:solidFill>
              </a:defRPr>
            </a:lvl1pPr>
          </a:lstStyle>
          <a:p>
            <a:r>
              <a:rPr lang="en-US"/>
              <a:t>00.00.00</a:t>
            </a:r>
            <a:endParaRPr lang="en-US" dirty="0"/>
          </a:p>
        </p:txBody>
      </p:sp>
      <p:sp>
        <p:nvSpPr>
          <p:cNvPr id="9" name="Footer Placeholder 4">
            <a:extLst>
              <a:ext uri="{FF2B5EF4-FFF2-40B4-BE49-F238E27FC236}">
                <a16:creationId xmlns="" xmlns:a16="http://schemas.microsoft.com/office/drawing/2014/main" id="{DBE52606-730A-048E-04FE-83F18F489CFB}"/>
              </a:ext>
            </a:extLst>
          </p:cNvPr>
          <p:cNvSpPr>
            <a:spLocks noGrp="1"/>
          </p:cNvSpPr>
          <p:nvPr>
            <p:ph type="ftr" sz="quarter" idx="11"/>
          </p:nvPr>
        </p:nvSpPr>
        <p:spPr>
          <a:xfrm>
            <a:off x="6519230" y="6356350"/>
            <a:ext cx="3152912" cy="365125"/>
          </a:xfrm>
        </p:spPr>
        <p:txBody>
          <a:bodyPr/>
          <a:lstStyle>
            <a:lvl1pPr algn="l">
              <a:defRPr>
                <a:solidFill>
                  <a:schemeClr val="accent6">
                    <a:lumMod val="75000"/>
                  </a:schemeClr>
                </a:solidFill>
              </a:defRPr>
            </a:lvl1pPr>
          </a:lstStyle>
          <a:p>
            <a:r>
              <a:rPr lang="en-US" dirty="0"/>
              <a:t>FEANTSA FORUM 2023</a:t>
            </a:r>
          </a:p>
        </p:txBody>
      </p:sp>
      <p:sp>
        <p:nvSpPr>
          <p:cNvPr id="10" name="Slide Number Placeholder 5">
            <a:extLst>
              <a:ext uri="{FF2B5EF4-FFF2-40B4-BE49-F238E27FC236}">
                <a16:creationId xmlns="" xmlns:a16="http://schemas.microsoft.com/office/drawing/2014/main" id="{1B847534-3C83-9EE5-846E-2A359AA12138}"/>
              </a:ext>
            </a:extLst>
          </p:cNvPr>
          <p:cNvSpPr>
            <a:spLocks noGrp="1"/>
          </p:cNvSpPr>
          <p:nvPr>
            <p:ph type="sldNum" sz="quarter" idx="12"/>
          </p:nvPr>
        </p:nvSpPr>
        <p:spPr>
          <a:xfrm>
            <a:off x="10510344" y="6356350"/>
            <a:ext cx="843455" cy="365125"/>
          </a:xfrm>
        </p:spPr>
        <p:txBody>
          <a:bodyPr/>
          <a:lstStyle>
            <a:lvl1pPr>
              <a:defRPr>
                <a:solidFill>
                  <a:schemeClr val="accent6">
                    <a:lumMod val="75000"/>
                  </a:schemeClr>
                </a:solidFill>
              </a:defRPr>
            </a:lvl1pPr>
          </a:lstStyle>
          <a:p>
            <a:fld id="{18D65601-5AE2-46FC-B138-694DDD2B510D}" type="slidenum">
              <a:rPr lang="en-US" smtClean="0"/>
              <a:pPr/>
              <a:t>‹#›</a:t>
            </a:fld>
            <a:endParaRPr lang="en-US" dirty="0"/>
          </a:p>
        </p:txBody>
      </p:sp>
      <p:sp>
        <p:nvSpPr>
          <p:cNvPr id="11" name="Text Placeholder 12">
            <a:extLst>
              <a:ext uri="{FF2B5EF4-FFF2-40B4-BE49-F238E27FC236}">
                <a16:creationId xmlns="" xmlns:a16="http://schemas.microsoft.com/office/drawing/2014/main" id="{FAEDF10D-5EAD-7B05-F487-1F40445B6EF2}"/>
              </a:ext>
            </a:extLst>
          </p:cNvPr>
          <p:cNvSpPr>
            <a:spLocks noGrp="1"/>
          </p:cNvSpPr>
          <p:nvPr>
            <p:ph type="body" sz="quarter" idx="14" hasCustomPrompt="1"/>
          </p:nvPr>
        </p:nvSpPr>
        <p:spPr>
          <a:xfrm>
            <a:off x="6749508" y="2233014"/>
            <a:ext cx="3266975" cy="326687"/>
          </a:xfrm>
          <a:prstGeom prst="rect">
            <a:avLst/>
          </a:prstGeom>
        </p:spPr>
        <p:txBody>
          <a:bodyPr anchor="ctr">
            <a:noAutofit/>
          </a:bodyPr>
          <a:lstStyle>
            <a:lvl1pPr marL="0" indent="0">
              <a:lnSpc>
                <a:spcPct val="80000"/>
              </a:lnSpc>
              <a:spcBef>
                <a:spcPts val="0"/>
              </a:spcBef>
              <a:buNone/>
              <a:defRPr sz="3200" b="1" spc="100" baseline="0">
                <a:solidFill>
                  <a:schemeClr val="accent1"/>
                </a:solidFill>
                <a:latin typeface="+mj-lt"/>
              </a:defRPr>
            </a:lvl1pPr>
          </a:lstStyle>
          <a:p>
            <a:pPr lvl="0"/>
            <a:r>
              <a:rPr lang="en-US" dirty="0"/>
              <a:t>Click to add name</a:t>
            </a:r>
          </a:p>
        </p:txBody>
      </p:sp>
      <p:sp>
        <p:nvSpPr>
          <p:cNvPr id="12" name="Content Placeholder 15">
            <a:extLst>
              <a:ext uri="{FF2B5EF4-FFF2-40B4-BE49-F238E27FC236}">
                <a16:creationId xmlns="" xmlns:a16="http://schemas.microsoft.com/office/drawing/2014/main" id="{FB01345A-29C2-DB3E-604E-DC6BDFC94775}"/>
              </a:ext>
            </a:extLst>
          </p:cNvPr>
          <p:cNvSpPr>
            <a:spLocks noGrp="1"/>
          </p:cNvSpPr>
          <p:nvPr>
            <p:ph sz="quarter" idx="15" hasCustomPrompt="1"/>
          </p:nvPr>
        </p:nvSpPr>
        <p:spPr>
          <a:xfrm>
            <a:off x="6749508" y="2756830"/>
            <a:ext cx="4834569" cy="2384195"/>
          </a:xfrm>
          <a:prstGeom prst="rect">
            <a:avLst/>
          </a:prstGeom>
        </p:spPr>
        <p:txBody>
          <a:bodyPr/>
          <a:lstStyle>
            <a:lvl1pPr marL="0" indent="0">
              <a:lnSpc>
                <a:spcPct val="150000"/>
              </a:lnSpc>
              <a:spcBef>
                <a:spcPts val="0"/>
              </a:spcBef>
              <a:spcAft>
                <a:spcPts val="1000"/>
              </a:spcAft>
              <a:buNone/>
              <a:defRPr sz="1400" spc="100" baseline="0"/>
            </a:lvl1pPr>
          </a:lstStyle>
          <a:p>
            <a:pPr lvl="0"/>
            <a:r>
              <a:rPr lang="en-US" dirty="0"/>
              <a:t>Click to add text</a:t>
            </a:r>
          </a:p>
        </p:txBody>
      </p:sp>
      <p:cxnSp>
        <p:nvCxnSpPr>
          <p:cNvPr id="13" name="Straight Connector 12">
            <a:extLst>
              <a:ext uri="{FF2B5EF4-FFF2-40B4-BE49-F238E27FC236}">
                <a16:creationId xmlns="" xmlns:a16="http://schemas.microsoft.com/office/drawing/2014/main" id="{C593C24F-A8B2-551F-4FCD-6972B36AB652}"/>
              </a:ext>
              <a:ext uri="{C183D7F6-B498-43B3-948B-1728B52AA6E4}">
                <adec:decorative xmlns="" xmlns:adec="http://schemas.microsoft.com/office/drawing/2017/decorative" val="1"/>
              </a:ext>
            </a:extLst>
          </p:cNvPr>
          <p:cNvCxnSpPr>
            <a:cxnSpLocks/>
          </p:cNvCxnSpPr>
          <p:nvPr userDrawn="1"/>
        </p:nvCxnSpPr>
        <p:spPr>
          <a:xfrm>
            <a:off x="740834" y="0"/>
            <a:ext cx="0" cy="27574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 xmlns:a16="http://schemas.microsoft.com/office/drawing/2014/main" id="{B9E6AB73-4509-26E8-9C3C-63DACEF28C8D}"/>
              </a:ext>
              <a:ext uri="{C183D7F6-B498-43B3-948B-1728B52AA6E4}">
                <adec:decorative xmlns="" xmlns:adec="http://schemas.microsoft.com/office/drawing/2017/decorative" val="1"/>
              </a:ext>
            </a:extLst>
          </p:cNvPr>
          <p:cNvCxnSpPr>
            <a:cxnSpLocks/>
          </p:cNvCxnSpPr>
          <p:nvPr userDrawn="1"/>
        </p:nvCxnSpPr>
        <p:spPr>
          <a:xfrm>
            <a:off x="9672142" y="2396358"/>
            <a:ext cx="251985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Title 1">
            <a:extLst>
              <a:ext uri="{FF2B5EF4-FFF2-40B4-BE49-F238E27FC236}">
                <a16:creationId xmlns="" xmlns:a16="http://schemas.microsoft.com/office/drawing/2014/main" id="{891D58CE-2375-A5D9-6A11-0672B4B6A9AC}"/>
              </a:ext>
            </a:extLst>
          </p:cNvPr>
          <p:cNvSpPr>
            <a:spLocks noGrp="1"/>
          </p:cNvSpPr>
          <p:nvPr>
            <p:ph type="title" hasCustomPrompt="1"/>
          </p:nvPr>
        </p:nvSpPr>
        <p:spPr>
          <a:xfrm rot="16200000">
            <a:off x="-810973" y="4189152"/>
            <a:ext cx="3121302" cy="469478"/>
          </a:xfrm>
          <a:prstGeom prst="rect">
            <a:avLst/>
          </a:prstGeom>
        </p:spPr>
        <p:txBody>
          <a:bodyPr anchor="ctr"/>
          <a:lstStyle>
            <a:lvl1pPr algn="r">
              <a:defRPr lang="en-US" sz="2400" spc="100" baseline="0">
                <a:solidFill>
                  <a:schemeClr val="bg1"/>
                </a:solidFill>
                <a:ea typeface="+mn-ea"/>
                <a:cs typeface="+mn-cs"/>
              </a:defRPr>
            </a:lvl1pPr>
          </a:lstStyle>
          <a:p>
            <a:pPr marL="0" lvl="0" indent="0" algn="r">
              <a:lnSpc>
                <a:spcPct val="80000"/>
              </a:lnSpc>
              <a:spcBef>
                <a:spcPts val="0"/>
              </a:spcBef>
              <a:buFont typeface="Arial" panose="020B0604020202020204" pitchFamily="34" charset="0"/>
            </a:pPr>
            <a:r>
              <a:rPr lang="en-US" dirty="0"/>
              <a:t>About the </a:t>
            </a:r>
            <a:r>
              <a:rPr lang="en-US" dirty="0" err="1"/>
              <a:t>organisation</a:t>
            </a:r>
            <a:endParaRPr lang="en-US" dirty="0"/>
          </a:p>
        </p:txBody>
      </p:sp>
      <p:sp>
        <p:nvSpPr>
          <p:cNvPr id="16" name="Picture Placeholder 6">
            <a:extLst>
              <a:ext uri="{FF2B5EF4-FFF2-40B4-BE49-F238E27FC236}">
                <a16:creationId xmlns="" xmlns:a16="http://schemas.microsoft.com/office/drawing/2014/main" id="{485517B5-0249-18E4-F1FB-9606E40A82DE}"/>
              </a:ext>
            </a:extLst>
          </p:cNvPr>
          <p:cNvSpPr>
            <a:spLocks noGrp="1"/>
          </p:cNvSpPr>
          <p:nvPr>
            <p:ph type="pic" sz="quarter" idx="16"/>
          </p:nvPr>
        </p:nvSpPr>
        <p:spPr>
          <a:xfrm>
            <a:off x="1571845" y="558800"/>
            <a:ext cx="4084417" cy="5425742"/>
          </a:xfrm>
          <a:prstGeom prst="rect">
            <a:avLst/>
          </a:prstGeom>
        </p:spPr>
        <p:txBody>
          <a:bodyPr/>
          <a:lstStyle/>
          <a:p>
            <a:endParaRPr lang="en-GB"/>
          </a:p>
        </p:txBody>
      </p:sp>
    </p:spTree>
    <p:extLst>
      <p:ext uri="{BB962C8B-B14F-4D97-AF65-F5344CB8AC3E}">
        <p14:creationId xmlns:p14="http://schemas.microsoft.com/office/powerpoint/2010/main" val="1760031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slide">
    <p:bg>
      <p:bgPr>
        <a:solidFill>
          <a:srgbClr val="D4DBDF">
            <a:alpha val="73000"/>
          </a:srgbClr>
        </a:solidFill>
        <a:effectLst/>
      </p:bgPr>
    </p:bg>
    <p:spTree>
      <p:nvGrpSpPr>
        <p:cNvPr id="1" name=""/>
        <p:cNvGrpSpPr/>
        <p:nvPr/>
      </p:nvGrpSpPr>
      <p:grpSpPr>
        <a:xfrm>
          <a:off x="0" y="0"/>
          <a:ext cx="0" cy="0"/>
          <a:chOff x="0" y="0"/>
          <a:chExt cx="0" cy="0"/>
        </a:xfrm>
      </p:grpSpPr>
      <p:pic>
        <p:nvPicPr>
          <p:cNvPr id="2" name="Picture 1" descr="A picture containing mountain, nature, dark&#10;&#10;Description automatically generated">
            <a:extLst>
              <a:ext uri="{FF2B5EF4-FFF2-40B4-BE49-F238E27FC236}">
                <a16:creationId xmlns="" xmlns:a16="http://schemas.microsoft.com/office/drawing/2014/main" id="{45C96B30-5FB3-943F-77FD-94E9D258515F}"/>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
        <p:nvSpPr>
          <p:cNvPr id="4" name="Picture Placeholder 3">
            <a:extLst>
              <a:ext uri="{FF2B5EF4-FFF2-40B4-BE49-F238E27FC236}">
                <a16:creationId xmlns="" xmlns:a16="http://schemas.microsoft.com/office/drawing/2014/main" id="{77E2BB2A-AEB7-9817-A322-07C3AAEFC6C0}"/>
              </a:ext>
            </a:extLst>
          </p:cNvPr>
          <p:cNvSpPr>
            <a:spLocks noGrp="1"/>
          </p:cNvSpPr>
          <p:nvPr>
            <p:ph type="pic" sz="quarter" idx="16"/>
          </p:nvPr>
        </p:nvSpPr>
        <p:spPr>
          <a:xfrm>
            <a:off x="1" y="0"/>
            <a:ext cx="6315268" cy="6858000"/>
          </a:xfrm>
        </p:spPr>
        <p:txBody>
          <a:bodyPr/>
          <a:lstStyle/>
          <a:p>
            <a:endParaRPr lang="en-GB"/>
          </a:p>
        </p:txBody>
      </p:sp>
      <p:sp>
        <p:nvSpPr>
          <p:cNvPr id="6" name="Rectangle 5">
            <a:extLst>
              <a:ext uri="{FF2B5EF4-FFF2-40B4-BE49-F238E27FC236}">
                <a16:creationId xmlns="" xmlns:a16="http://schemas.microsoft.com/office/drawing/2014/main" id="{15354CEB-7BF7-B09B-FA05-2C722EE9B581}"/>
              </a:ext>
              <a:ext uri="{C183D7F6-B498-43B3-948B-1728B52AA6E4}">
                <adec:decorative xmlns="" xmlns:adec="http://schemas.microsoft.com/office/drawing/2017/decorative" val="1"/>
              </a:ext>
            </a:extLst>
          </p:cNvPr>
          <p:cNvSpPr/>
          <p:nvPr userDrawn="1"/>
        </p:nvSpPr>
        <p:spPr>
          <a:xfrm>
            <a:off x="5397500" y="1899709"/>
            <a:ext cx="6794499" cy="300249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ontent Placeholder 15">
            <a:extLst>
              <a:ext uri="{FF2B5EF4-FFF2-40B4-BE49-F238E27FC236}">
                <a16:creationId xmlns="" xmlns:a16="http://schemas.microsoft.com/office/drawing/2014/main" id="{E5F0C312-1B68-0FD3-A4C1-75B9370FB803}"/>
              </a:ext>
            </a:extLst>
          </p:cNvPr>
          <p:cNvSpPr>
            <a:spLocks noGrp="1"/>
          </p:cNvSpPr>
          <p:nvPr>
            <p:ph sz="quarter" idx="15" hasCustomPrompt="1"/>
          </p:nvPr>
        </p:nvSpPr>
        <p:spPr>
          <a:xfrm>
            <a:off x="6337298" y="3200401"/>
            <a:ext cx="5257799" cy="1701800"/>
          </a:xfrm>
          <a:prstGeom prst="rect">
            <a:avLst/>
          </a:prstGeom>
        </p:spPr>
        <p:txBody>
          <a:bodyPr/>
          <a:lstStyle>
            <a:lvl1pPr marL="0" indent="0">
              <a:lnSpc>
                <a:spcPct val="100000"/>
              </a:lnSpc>
              <a:spcBef>
                <a:spcPts val="0"/>
              </a:spcBef>
              <a:spcAft>
                <a:spcPts val="1200"/>
              </a:spcAft>
              <a:buNone/>
              <a:defRPr sz="1400" spc="100" baseline="0">
                <a:solidFill>
                  <a:schemeClr val="bg1"/>
                </a:solidFill>
              </a:defRPr>
            </a:lvl1pPr>
          </a:lstStyle>
          <a:p>
            <a:pPr lvl="0"/>
            <a:r>
              <a:rPr lang="en-US"/>
              <a:t>Click to add text</a:t>
            </a:r>
          </a:p>
        </p:txBody>
      </p:sp>
      <p:sp>
        <p:nvSpPr>
          <p:cNvPr id="12" name="Title 1">
            <a:extLst>
              <a:ext uri="{FF2B5EF4-FFF2-40B4-BE49-F238E27FC236}">
                <a16:creationId xmlns="" xmlns:a16="http://schemas.microsoft.com/office/drawing/2014/main" id="{F7AC50C1-D02C-CD05-31BF-6A4D7D04FFCC}"/>
              </a:ext>
            </a:extLst>
          </p:cNvPr>
          <p:cNvSpPr>
            <a:spLocks noGrp="1"/>
          </p:cNvSpPr>
          <p:nvPr>
            <p:ph type="title"/>
          </p:nvPr>
        </p:nvSpPr>
        <p:spPr>
          <a:xfrm>
            <a:off x="6337298" y="1962150"/>
            <a:ext cx="5257799" cy="1268810"/>
          </a:xfrm>
          <a:prstGeom prst="rect">
            <a:avLst/>
          </a:prstGeom>
        </p:spPr>
        <p:txBody>
          <a:bodyPr anchor="ctr">
            <a:normAutofit/>
          </a:bodyPr>
          <a:lstStyle>
            <a:lvl1pPr>
              <a:defRPr lang="en-US" sz="3200" spc="100" baseline="0">
                <a:solidFill>
                  <a:schemeClr val="bg1"/>
                </a:solidFill>
                <a:ea typeface="+mn-ea"/>
                <a:cs typeface="+mn-cs"/>
              </a:defRPr>
            </a:lvl1pPr>
          </a:lstStyle>
          <a:p>
            <a:pPr marL="0" lvl="0" indent="0">
              <a:lnSpc>
                <a:spcPct val="125000"/>
              </a:lnSpc>
              <a:spcBef>
                <a:spcPts val="0"/>
              </a:spcBef>
              <a:buFont typeface="Arial" panose="020B0604020202020204" pitchFamily="34" charset="0"/>
            </a:pPr>
            <a:r>
              <a:rPr lang="en-US" dirty="0"/>
              <a:t>Click to edit Master title style</a:t>
            </a:r>
          </a:p>
        </p:txBody>
      </p:sp>
      <p:sp>
        <p:nvSpPr>
          <p:cNvPr id="5" name="Date Placeholder 4">
            <a:extLst>
              <a:ext uri="{FF2B5EF4-FFF2-40B4-BE49-F238E27FC236}">
                <a16:creationId xmlns="" xmlns:a16="http://schemas.microsoft.com/office/drawing/2014/main" id="{BBC10815-0744-064E-A6FD-1514351E57AD}"/>
              </a:ext>
            </a:extLst>
          </p:cNvPr>
          <p:cNvSpPr>
            <a:spLocks noGrp="1"/>
          </p:cNvSpPr>
          <p:nvPr>
            <p:ph type="dt" sz="half" idx="17"/>
          </p:nvPr>
        </p:nvSpPr>
        <p:spPr/>
        <p:txBody>
          <a:bodyPr/>
          <a:lstStyle/>
          <a:p>
            <a:r>
              <a:rPr lang="en-US"/>
              <a:t>00.00.00</a:t>
            </a:r>
            <a:endParaRPr lang="en-GB"/>
          </a:p>
        </p:txBody>
      </p:sp>
      <p:sp>
        <p:nvSpPr>
          <p:cNvPr id="13" name="Footer Placeholder 12">
            <a:extLst>
              <a:ext uri="{FF2B5EF4-FFF2-40B4-BE49-F238E27FC236}">
                <a16:creationId xmlns="" xmlns:a16="http://schemas.microsoft.com/office/drawing/2014/main" id="{70948D07-4830-9325-2431-D913008EEFFE}"/>
              </a:ext>
            </a:extLst>
          </p:cNvPr>
          <p:cNvSpPr>
            <a:spLocks noGrp="1"/>
          </p:cNvSpPr>
          <p:nvPr>
            <p:ph type="ftr" sz="quarter" idx="18"/>
          </p:nvPr>
        </p:nvSpPr>
        <p:spPr/>
        <p:txBody>
          <a:bodyPr/>
          <a:lstStyle/>
          <a:p>
            <a:r>
              <a:rPr lang="en-GB"/>
              <a:t>FEANTSA FORUM 2023</a:t>
            </a:r>
          </a:p>
        </p:txBody>
      </p:sp>
      <p:sp>
        <p:nvSpPr>
          <p:cNvPr id="14" name="Slide Number Placeholder 13">
            <a:extLst>
              <a:ext uri="{FF2B5EF4-FFF2-40B4-BE49-F238E27FC236}">
                <a16:creationId xmlns="" xmlns:a16="http://schemas.microsoft.com/office/drawing/2014/main" id="{52693D79-A5F9-4054-FD30-944C31F56A5F}"/>
              </a:ext>
            </a:extLst>
          </p:cNvPr>
          <p:cNvSpPr>
            <a:spLocks noGrp="1"/>
          </p:cNvSpPr>
          <p:nvPr>
            <p:ph type="sldNum" sz="quarter" idx="19"/>
          </p:nvPr>
        </p:nvSpPr>
        <p:spPr/>
        <p:txBody>
          <a:bodyPr/>
          <a:lstStyle/>
          <a:p>
            <a:fld id="{9A4B0777-FF85-47C6-B6DE-2A40E1253E90}" type="slidenum">
              <a:rPr lang="en-GB" smtClean="0"/>
              <a:t>‹#›</a:t>
            </a:fld>
            <a:endParaRPr lang="en-GB"/>
          </a:p>
        </p:txBody>
      </p:sp>
    </p:spTree>
    <p:extLst>
      <p:ext uri="{BB962C8B-B14F-4D97-AF65-F5344CB8AC3E}">
        <p14:creationId xmlns:p14="http://schemas.microsoft.com/office/powerpoint/2010/main" val="3989932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Slide design 1">
    <p:bg>
      <p:bgPr>
        <a:solidFill>
          <a:srgbClr val="D4DBDF">
            <a:alpha val="73000"/>
          </a:srgbClr>
        </a:solidFill>
        <a:effectLst/>
      </p:bgPr>
    </p:bg>
    <p:spTree>
      <p:nvGrpSpPr>
        <p:cNvPr id="1" name=""/>
        <p:cNvGrpSpPr/>
        <p:nvPr/>
      </p:nvGrpSpPr>
      <p:grpSpPr>
        <a:xfrm>
          <a:off x="0" y="0"/>
          <a:ext cx="0" cy="0"/>
          <a:chOff x="0" y="0"/>
          <a:chExt cx="0" cy="0"/>
        </a:xfrm>
      </p:grpSpPr>
      <p:pic>
        <p:nvPicPr>
          <p:cNvPr id="9" name="Picture 8" descr="A picture containing mountain, nature, dark&#10;&#10;Description automatically generated">
            <a:extLst>
              <a:ext uri="{FF2B5EF4-FFF2-40B4-BE49-F238E27FC236}">
                <a16:creationId xmlns="" xmlns:a16="http://schemas.microsoft.com/office/drawing/2014/main" id="{86DAF384-E6E1-8F53-4A29-9C6EAA20239F}"/>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
        <p:nvSpPr>
          <p:cNvPr id="8" name="Rectangle 7">
            <a:extLst>
              <a:ext uri="{FF2B5EF4-FFF2-40B4-BE49-F238E27FC236}">
                <a16:creationId xmlns="" xmlns:a16="http://schemas.microsoft.com/office/drawing/2014/main" id="{9D424FE7-D3E5-5A8A-B45A-D48BCF9433E2}"/>
              </a:ext>
            </a:extLst>
          </p:cNvPr>
          <p:cNvSpPr/>
          <p:nvPr userDrawn="1"/>
        </p:nvSpPr>
        <p:spPr>
          <a:xfrm rot="16200000">
            <a:off x="3324718" y="-2963654"/>
            <a:ext cx="977049" cy="76264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DEAE3C4E-59D2-4DEF-1746-0348F6B90375}"/>
              </a:ext>
            </a:extLst>
          </p:cNvPr>
          <p:cNvSpPr>
            <a:spLocks noGrp="1"/>
          </p:cNvSpPr>
          <p:nvPr>
            <p:ph type="title"/>
          </p:nvPr>
        </p:nvSpPr>
        <p:spPr>
          <a:xfrm>
            <a:off x="447473" y="186808"/>
            <a:ext cx="10515600" cy="1325563"/>
          </a:xfrm>
        </p:spPr>
        <p:txBody>
          <a:bodyPr>
            <a:normAutofit/>
          </a:bodyPr>
          <a:lstStyle>
            <a:lvl1pPr>
              <a:defRPr sz="3200">
                <a:solidFill>
                  <a:schemeClr val="bg1"/>
                </a:solidFill>
              </a:defRPr>
            </a:lvl1pPr>
          </a:lstStyle>
          <a:p>
            <a:r>
              <a:rPr lang="en-US" dirty="0"/>
              <a:t>Click to edit Master title style</a:t>
            </a:r>
            <a:endParaRPr lang="en-GB" dirty="0"/>
          </a:p>
        </p:txBody>
      </p:sp>
      <p:sp>
        <p:nvSpPr>
          <p:cNvPr id="3" name="Content Placeholder 2">
            <a:extLst>
              <a:ext uri="{FF2B5EF4-FFF2-40B4-BE49-F238E27FC236}">
                <a16:creationId xmlns="" xmlns:a16="http://schemas.microsoft.com/office/drawing/2014/main" id="{C8454A57-C5FF-78FC-CD3D-BFA57B206A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5677741B-6348-447F-11A1-1DF0256B88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E472997E-9367-DF4A-8B34-557C96967D8F}"/>
              </a:ext>
            </a:extLst>
          </p:cNvPr>
          <p:cNvSpPr>
            <a:spLocks noGrp="1"/>
          </p:cNvSpPr>
          <p:nvPr>
            <p:ph type="dt" sz="half" idx="10"/>
          </p:nvPr>
        </p:nvSpPr>
        <p:spPr/>
        <p:txBody>
          <a:bodyPr/>
          <a:lstStyle/>
          <a:p>
            <a:r>
              <a:rPr lang="en-US"/>
              <a:t>00.00.00</a:t>
            </a:r>
            <a:endParaRPr lang="en-GB"/>
          </a:p>
        </p:txBody>
      </p:sp>
      <p:sp>
        <p:nvSpPr>
          <p:cNvPr id="6" name="Footer Placeholder 5">
            <a:extLst>
              <a:ext uri="{FF2B5EF4-FFF2-40B4-BE49-F238E27FC236}">
                <a16:creationId xmlns="" xmlns:a16="http://schemas.microsoft.com/office/drawing/2014/main" id="{8FCD5E8C-64EF-7AEE-97FD-7FA71254BDE0}"/>
              </a:ext>
            </a:extLst>
          </p:cNvPr>
          <p:cNvSpPr>
            <a:spLocks noGrp="1"/>
          </p:cNvSpPr>
          <p:nvPr>
            <p:ph type="ftr" sz="quarter" idx="11"/>
          </p:nvPr>
        </p:nvSpPr>
        <p:spPr/>
        <p:txBody>
          <a:bodyPr/>
          <a:lstStyle/>
          <a:p>
            <a:r>
              <a:rPr lang="en-GB"/>
              <a:t>FEANTSA FORUM 2023</a:t>
            </a:r>
            <a:endParaRPr lang="en-GB" dirty="0"/>
          </a:p>
        </p:txBody>
      </p:sp>
      <p:sp>
        <p:nvSpPr>
          <p:cNvPr id="7" name="Slide Number Placeholder 6">
            <a:extLst>
              <a:ext uri="{FF2B5EF4-FFF2-40B4-BE49-F238E27FC236}">
                <a16:creationId xmlns="" xmlns:a16="http://schemas.microsoft.com/office/drawing/2014/main" id="{89AD40F2-CE9C-2A51-F6BD-870290B35411}"/>
              </a:ext>
            </a:extLst>
          </p:cNvPr>
          <p:cNvSpPr>
            <a:spLocks noGrp="1"/>
          </p:cNvSpPr>
          <p:nvPr>
            <p:ph type="sldNum" sz="quarter" idx="12"/>
          </p:nvPr>
        </p:nvSpPr>
        <p:spPr/>
        <p:txBody>
          <a:bodyPr/>
          <a:lstStyle/>
          <a:p>
            <a:fld id="{9A4B0777-FF85-47C6-B6DE-2A40E1253E90}" type="slidenum">
              <a:rPr lang="en-GB" smtClean="0"/>
              <a:t>‹#›</a:t>
            </a:fld>
            <a:endParaRPr lang="en-GB"/>
          </a:p>
        </p:txBody>
      </p:sp>
    </p:spTree>
    <p:extLst>
      <p:ext uri="{BB962C8B-B14F-4D97-AF65-F5344CB8AC3E}">
        <p14:creationId xmlns:p14="http://schemas.microsoft.com/office/powerpoint/2010/main" val="2501711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Slide design 2">
    <p:bg>
      <p:bgPr>
        <a:solidFill>
          <a:srgbClr val="D4DBDF">
            <a:alpha val="73000"/>
          </a:srgbClr>
        </a:solidFill>
        <a:effectLst/>
      </p:bgPr>
    </p:bg>
    <p:spTree>
      <p:nvGrpSpPr>
        <p:cNvPr id="1" name=""/>
        <p:cNvGrpSpPr/>
        <p:nvPr/>
      </p:nvGrpSpPr>
      <p:grpSpPr>
        <a:xfrm>
          <a:off x="0" y="0"/>
          <a:ext cx="0" cy="0"/>
          <a:chOff x="0" y="0"/>
          <a:chExt cx="0" cy="0"/>
        </a:xfrm>
      </p:grpSpPr>
      <p:pic>
        <p:nvPicPr>
          <p:cNvPr id="8" name="Picture 7" descr="A picture containing mountain, nature, dark&#10;&#10;Description automatically generated">
            <a:extLst>
              <a:ext uri="{FF2B5EF4-FFF2-40B4-BE49-F238E27FC236}">
                <a16:creationId xmlns="" xmlns:a16="http://schemas.microsoft.com/office/drawing/2014/main" id="{DE7447B9-8430-AC2D-52EB-CD01B23D13B5}"/>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
        <p:nvSpPr>
          <p:cNvPr id="2" name="Title 1">
            <a:extLst>
              <a:ext uri="{FF2B5EF4-FFF2-40B4-BE49-F238E27FC236}">
                <a16:creationId xmlns="" xmlns:a16="http://schemas.microsoft.com/office/drawing/2014/main" id="{561E53C8-658B-BDE1-C4AA-EDB23B346517}"/>
              </a:ext>
            </a:extLst>
          </p:cNvPr>
          <p:cNvSpPr>
            <a:spLocks noGrp="1"/>
          </p:cNvSpPr>
          <p:nvPr>
            <p:ph type="title"/>
          </p:nvPr>
        </p:nvSpPr>
        <p:spPr>
          <a:xfrm>
            <a:off x="756708" y="457200"/>
            <a:ext cx="4015317" cy="1600200"/>
          </a:xfrm>
        </p:spPr>
        <p:txBody>
          <a:bodyPr anchor="b"/>
          <a:lstStyle>
            <a:lvl1pPr>
              <a:defRPr sz="3200"/>
            </a:lvl1pPr>
          </a:lstStyle>
          <a:p>
            <a:r>
              <a:rPr lang="en-US" dirty="0"/>
              <a:t>Click to edit Master title style</a:t>
            </a:r>
            <a:endParaRPr lang="en-GB" dirty="0"/>
          </a:p>
        </p:txBody>
      </p:sp>
      <p:sp>
        <p:nvSpPr>
          <p:cNvPr id="3" name="Content Placeholder 2">
            <a:extLst>
              <a:ext uri="{FF2B5EF4-FFF2-40B4-BE49-F238E27FC236}">
                <a16:creationId xmlns="" xmlns:a16="http://schemas.microsoft.com/office/drawing/2014/main" id="{F7B77384-3606-24E0-F58C-7623ECA11A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a:extLst>
              <a:ext uri="{FF2B5EF4-FFF2-40B4-BE49-F238E27FC236}">
                <a16:creationId xmlns="" xmlns:a16="http://schemas.microsoft.com/office/drawing/2014/main" id="{4018577B-5223-8D84-51F8-9201A694B66F}"/>
              </a:ext>
            </a:extLst>
          </p:cNvPr>
          <p:cNvSpPr>
            <a:spLocks noGrp="1"/>
          </p:cNvSpPr>
          <p:nvPr>
            <p:ph type="body" sz="half" idx="2"/>
          </p:nvPr>
        </p:nvSpPr>
        <p:spPr>
          <a:xfrm>
            <a:off x="756708" y="2057400"/>
            <a:ext cx="401531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 xmlns:a16="http://schemas.microsoft.com/office/drawing/2014/main" id="{84196C99-E2CF-BB87-1817-35175362DF72}"/>
              </a:ext>
            </a:extLst>
          </p:cNvPr>
          <p:cNvSpPr>
            <a:spLocks noGrp="1"/>
          </p:cNvSpPr>
          <p:nvPr>
            <p:ph type="dt" sz="half" idx="10"/>
          </p:nvPr>
        </p:nvSpPr>
        <p:spPr/>
        <p:txBody>
          <a:bodyPr/>
          <a:lstStyle/>
          <a:p>
            <a:r>
              <a:rPr lang="en-US"/>
              <a:t>00.00.00</a:t>
            </a:r>
            <a:endParaRPr lang="en-GB"/>
          </a:p>
        </p:txBody>
      </p:sp>
      <p:sp>
        <p:nvSpPr>
          <p:cNvPr id="6" name="Footer Placeholder 5">
            <a:extLst>
              <a:ext uri="{FF2B5EF4-FFF2-40B4-BE49-F238E27FC236}">
                <a16:creationId xmlns="" xmlns:a16="http://schemas.microsoft.com/office/drawing/2014/main" id="{85AF505D-0FE4-9766-20D7-08B869356BCF}"/>
              </a:ext>
            </a:extLst>
          </p:cNvPr>
          <p:cNvSpPr>
            <a:spLocks noGrp="1"/>
          </p:cNvSpPr>
          <p:nvPr>
            <p:ph type="ftr" sz="quarter" idx="11"/>
          </p:nvPr>
        </p:nvSpPr>
        <p:spPr/>
        <p:txBody>
          <a:bodyPr/>
          <a:lstStyle/>
          <a:p>
            <a:r>
              <a:rPr lang="en-GB" dirty="0"/>
              <a:t>FEANTSA FORUM 2023</a:t>
            </a:r>
          </a:p>
        </p:txBody>
      </p:sp>
      <p:sp>
        <p:nvSpPr>
          <p:cNvPr id="7" name="Slide Number Placeholder 6">
            <a:extLst>
              <a:ext uri="{FF2B5EF4-FFF2-40B4-BE49-F238E27FC236}">
                <a16:creationId xmlns="" xmlns:a16="http://schemas.microsoft.com/office/drawing/2014/main" id="{4DFABB83-5CB9-8D52-55C9-BFA963749DFB}"/>
              </a:ext>
            </a:extLst>
          </p:cNvPr>
          <p:cNvSpPr>
            <a:spLocks noGrp="1"/>
          </p:cNvSpPr>
          <p:nvPr>
            <p:ph type="sldNum" sz="quarter" idx="12"/>
          </p:nvPr>
        </p:nvSpPr>
        <p:spPr/>
        <p:txBody>
          <a:bodyPr/>
          <a:lstStyle/>
          <a:p>
            <a:fld id="{9A4B0777-FF85-47C6-B6DE-2A40E1253E90}" type="slidenum">
              <a:rPr lang="en-GB" smtClean="0"/>
              <a:t>‹#›</a:t>
            </a:fld>
            <a:endParaRPr lang="en-GB"/>
          </a:p>
        </p:txBody>
      </p:sp>
      <p:cxnSp>
        <p:nvCxnSpPr>
          <p:cNvPr id="10" name="Straight Connector 9">
            <a:extLst>
              <a:ext uri="{FF2B5EF4-FFF2-40B4-BE49-F238E27FC236}">
                <a16:creationId xmlns="" xmlns:a16="http://schemas.microsoft.com/office/drawing/2014/main" id="{9019DF67-3FB9-D7FC-0107-715B499450C2}"/>
              </a:ext>
            </a:extLst>
          </p:cNvPr>
          <p:cNvCxnSpPr>
            <a:cxnSpLocks/>
          </p:cNvCxnSpPr>
          <p:nvPr userDrawn="1"/>
        </p:nvCxnSpPr>
        <p:spPr>
          <a:xfrm>
            <a:off x="4969933" y="457200"/>
            <a:ext cx="0" cy="541178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 xmlns:a16="http://schemas.microsoft.com/office/drawing/2014/main" id="{461E4427-F8D0-470B-A4AE-795D548F2479}"/>
              </a:ext>
            </a:extLst>
          </p:cNvPr>
          <p:cNvSpPr/>
          <p:nvPr userDrawn="1"/>
        </p:nvSpPr>
        <p:spPr>
          <a:xfrm>
            <a:off x="322118" y="0"/>
            <a:ext cx="23668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71535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design 3 (picture)">
    <p:bg>
      <p:bgPr>
        <a:solidFill>
          <a:srgbClr val="D4DBDF">
            <a:alpha val="73000"/>
          </a:srgbClr>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 xmlns:a16="http://schemas.microsoft.com/office/drawing/2014/main" id="{75A99109-B79E-1E90-5F5D-D6B070E48735}"/>
              </a:ext>
            </a:extLst>
          </p:cNvPr>
          <p:cNvSpPr>
            <a:spLocks noGrp="1"/>
          </p:cNvSpPr>
          <p:nvPr>
            <p:ph type="dt" sz="half" idx="10"/>
          </p:nvPr>
        </p:nvSpPr>
        <p:spPr/>
        <p:txBody>
          <a:bodyPr/>
          <a:lstStyle/>
          <a:p>
            <a:r>
              <a:rPr lang="en-US"/>
              <a:t>00.00.00</a:t>
            </a:r>
            <a:endParaRPr lang="en-GB"/>
          </a:p>
        </p:txBody>
      </p:sp>
      <p:sp>
        <p:nvSpPr>
          <p:cNvPr id="4" name="Footer Placeholder 3">
            <a:extLst>
              <a:ext uri="{FF2B5EF4-FFF2-40B4-BE49-F238E27FC236}">
                <a16:creationId xmlns="" xmlns:a16="http://schemas.microsoft.com/office/drawing/2014/main" id="{37C3A306-5E37-51A1-FFFF-DFF7EB2FFD8B}"/>
              </a:ext>
            </a:extLst>
          </p:cNvPr>
          <p:cNvSpPr>
            <a:spLocks noGrp="1"/>
          </p:cNvSpPr>
          <p:nvPr>
            <p:ph type="ftr" sz="quarter" idx="11"/>
          </p:nvPr>
        </p:nvSpPr>
        <p:spPr/>
        <p:txBody>
          <a:bodyPr/>
          <a:lstStyle/>
          <a:p>
            <a:r>
              <a:rPr lang="en-GB" dirty="0"/>
              <a:t>FEANTSA FORUM 2023</a:t>
            </a:r>
          </a:p>
        </p:txBody>
      </p:sp>
      <p:sp>
        <p:nvSpPr>
          <p:cNvPr id="5" name="Slide Number Placeholder 4">
            <a:extLst>
              <a:ext uri="{FF2B5EF4-FFF2-40B4-BE49-F238E27FC236}">
                <a16:creationId xmlns="" xmlns:a16="http://schemas.microsoft.com/office/drawing/2014/main" id="{5FDF6D2B-0AFD-2AA2-D4C6-2B91FA5ECCD5}"/>
              </a:ext>
            </a:extLst>
          </p:cNvPr>
          <p:cNvSpPr>
            <a:spLocks noGrp="1"/>
          </p:cNvSpPr>
          <p:nvPr>
            <p:ph type="sldNum" sz="quarter" idx="12"/>
          </p:nvPr>
        </p:nvSpPr>
        <p:spPr/>
        <p:txBody>
          <a:bodyPr/>
          <a:lstStyle/>
          <a:p>
            <a:fld id="{9A4B0777-FF85-47C6-B6DE-2A40E1253E90}" type="slidenum">
              <a:rPr lang="en-GB" smtClean="0"/>
              <a:t>‹#›</a:t>
            </a:fld>
            <a:endParaRPr lang="en-GB"/>
          </a:p>
        </p:txBody>
      </p:sp>
      <p:sp>
        <p:nvSpPr>
          <p:cNvPr id="7" name="Picture Placeholder 6">
            <a:extLst>
              <a:ext uri="{FF2B5EF4-FFF2-40B4-BE49-F238E27FC236}">
                <a16:creationId xmlns="" xmlns:a16="http://schemas.microsoft.com/office/drawing/2014/main" id="{79C540D7-ECF7-68EB-FACF-9BE0D6D48861}"/>
              </a:ext>
            </a:extLst>
          </p:cNvPr>
          <p:cNvSpPr>
            <a:spLocks noGrp="1"/>
          </p:cNvSpPr>
          <p:nvPr>
            <p:ph type="pic" sz="quarter" idx="13"/>
          </p:nvPr>
        </p:nvSpPr>
        <p:spPr>
          <a:xfrm>
            <a:off x="73025" y="73025"/>
            <a:ext cx="12023725" cy="6138863"/>
          </a:xfrm>
        </p:spPr>
        <p:txBody>
          <a:bodyPr/>
          <a:lstStyle/>
          <a:p>
            <a:endParaRPr lang="en-GB"/>
          </a:p>
        </p:txBody>
      </p:sp>
      <p:pic>
        <p:nvPicPr>
          <p:cNvPr id="8" name="Picture 7" descr="A picture containing mountain, nature, dark&#10;&#10;Description automatically generated">
            <a:extLst>
              <a:ext uri="{FF2B5EF4-FFF2-40B4-BE49-F238E27FC236}">
                <a16:creationId xmlns="" xmlns:a16="http://schemas.microsoft.com/office/drawing/2014/main" id="{B5C0EDEB-D000-1D0A-56A6-0F19862C5094}"/>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Tree>
    <p:extLst>
      <p:ext uri="{BB962C8B-B14F-4D97-AF65-F5344CB8AC3E}">
        <p14:creationId xmlns:p14="http://schemas.microsoft.com/office/powerpoint/2010/main" val="1475696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design 4">
    <p:bg>
      <p:bgPr>
        <a:solidFill>
          <a:srgbClr val="D4DBDF">
            <a:alpha val="73000"/>
          </a:srgbClr>
        </a:solidFill>
        <a:effectLst/>
      </p:bgPr>
    </p:bg>
    <p:spTree>
      <p:nvGrpSpPr>
        <p:cNvPr id="1" name=""/>
        <p:cNvGrpSpPr/>
        <p:nvPr/>
      </p:nvGrpSpPr>
      <p:grpSpPr>
        <a:xfrm>
          <a:off x="0" y="0"/>
          <a:ext cx="0" cy="0"/>
          <a:chOff x="0" y="0"/>
          <a:chExt cx="0" cy="0"/>
        </a:xfrm>
      </p:grpSpPr>
      <p:pic>
        <p:nvPicPr>
          <p:cNvPr id="7" name="Picture 6" descr="A picture containing mountain, nature, dark&#10;&#10;Description automatically generated">
            <a:extLst>
              <a:ext uri="{FF2B5EF4-FFF2-40B4-BE49-F238E27FC236}">
                <a16:creationId xmlns="" xmlns:a16="http://schemas.microsoft.com/office/drawing/2014/main" id="{F21A59C0-1A5D-8105-5FD4-2A9E2D1928E5}"/>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
        <p:nvSpPr>
          <p:cNvPr id="2" name="Title 1">
            <a:extLst>
              <a:ext uri="{FF2B5EF4-FFF2-40B4-BE49-F238E27FC236}">
                <a16:creationId xmlns="" xmlns:a16="http://schemas.microsoft.com/office/drawing/2014/main" id="{50BAD722-C401-50D1-EFBD-EF83F7DBF401}"/>
              </a:ext>
            </a:extLst>
          </p:cNvPr>
          <p:cNvSpPr>
            <a:spLocks noGrp="1"/>
          </p:cNvSpPr>
          <p:nvPr>
            <p:ph type="title"/>
          </p:nvPr>
        </p:nvSpPr>
        <p:spPr/>
        <p:txBody>
          <a:bodyPr/>
          <a:lstStyle/>
          <a:p>
            <a:r>
              <a:rPr lang="en-US"/>
              <a:t>Click to edit Master title style</a:t>
            </a:r>
            <a:endParaRPr lang="en-GB"/>
          </a:p>
        </p:txBody>
      </p:sp>
      <p:sp>
        <p:nvSpPr>
          <p:cNvPr id="4" name="Date Placeholder 3">
            <a:extLst>
              <a:ext uri="{FF2B5EF4-FFF2-40B4-BE49-F238E27FC236}">
                <a16:creationId xmlns="" xmlns:a16="http://schemas.microsoft.com/office/drawing/2014/main" id="{BCFD6D7E-0B41-95F8-7A6F-9D0AAFDCB96D}"/>
              </a:ext>
            </a:extLst>
          </p:cNvPr>
          <p:cNvSpPr>
            <a:spLocks noGrp="1"/>
          </p:cNvSpPr>
          <p:nvPr>
            <p:ph type="dt" sz="half" idx="10"/>
          </p:nvPr>
        </p:nvSpPr>
        <p:spPr/>
        <p:txBody>
          <a:bodyPr/>
          <a:lstStyle/>
          <a:p>
            <a:r>
              <a:rPr lang="en-US"/>
              <a:t>00.00.00</a:t>
            </a:r>
            <a:endParaRPr lang="en-GB"/>
          </a:p>
        </p:txBody>
      </p:sp>
      <p:sp>
        <p:nvSpPr>
          <p:cNvPr id="5" name="Footer Placeholder 4">
            <a:extLst>
              <a:ext uri="{FF2B5EF4-FFF2-40B4-BE49-F238E27FC236}">
                <a16:creationId xmlns="" xmlns:a16="http://schemas.microsoft.com/office/drawing/2014/main" id="{81C1173C-7807-4F58-6ACE-75CECDB2C5C4}"/>
              </a:ext>
            </a:extLst>
          </p:cNvPr>
          <p:cNvSpPr>
            <a:spLocks noGrp="1"/>
          </p:cNvSpPr>
          <p:nvPr>
            <p:ph type="ftr" sz="quarter" idx="11"/>
          </p:nvPr>
        </p:nvSpPr>
        <p:spPr/>
        <p:txBody>
          <a:bodyPr/>
          <a:lstStyle/>
          <a:p>
            <a:r>
              <a:rPr lang="en-GB" dirty="0"/>
              <a:t>FEANTSA FORUM 2023</a:t>
            </a:r>
          </a:p>
        </p:txBody>
      </p:sp>
      <p:sp>
        <p:nvSpPr>
          <p:cNvPr id="6" name="Slide Number Placeholder 5">
            <a:extLst>
              <a:ext uri="{FF2B5EF4-FFF2-40B4-BE49-F238E27FC236}">
                <a16:creationId xmlns="" xmlns:a16="http://schemas.microsoft.com/office/drawing/2014/main" id="{EC7AE740-E769-13EA-AC34-144DC822C0E1}"/>
              </a:ext>
            </a:extLst>
          </p:cNvPr>
          <p:cNvSpPr>
            <a:spLocks noGrp="1"/>
          </p:cNvSpPr>
          <p:nvPr>
            <p:ph type="sldNum" sz="quarter" idx="12"/>
          </p:nvPr>
        </p:nvSpPr>
        <p:spPr/>
        <p:txBody>
          <a:bodyPr/>
          <a:lstStyle/>
          <a:p>
            <a:fld id="{9A4B0777-FF85-47C6-B6DE-2A40E1253E90}" type="slidenum">
              <a:rPr lang="en-GB" smtClean="0"/>
              <a:t>‹#›</a:t>
            </a:fld>
            <a:endParaRPr lang="en-GB"/>
          </a:p>
        </p:txBody>
      </p:sp>
      <p:cxnSp>
        <p:nvCxnSpPr>
          <p:cNvPr id="8" name="Straight Connector 7">
            <a:extLst>
              <a:ext uri="{FF2B5EF4-FFF2-40B4-BE49-F238E27FC236}">
                <a16:creationId xmlns="" xmlns:a16="http://schemas.microsoft.com/office/drawing/2014/main" id="{A2F9AE4B-A99F-68A9-A60C-C531F981F1CD}"/>
              </a:ext>
            </a:extLst>
          </p:cNvPr>
          <p:cNvCxnSpPr>
            <a:cxnSpLocks/>
          </p:cNvCxnSpPr>
          <p:nvPr userDrawn="1"/>
        </p:nvCxnSpPr>
        <p:spPr>
          <a:xfrm>
            <a:off x="901846" y="1487214"/>
            <a:ext cx="103883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Content Placeholder 13">
            <a:extLst>
              <a:ext uri="{FF2B5EF4-FFF2-40B4-BE49-F238E27FC236}">
                <a16:creationId xmlns="" xmlns:a16="http://schemas.microsoft.com/office/drawing/2014/main" id="{9BD5A7EA-2F2B-0855-6419-D06CAA77193E}"/>
              </a:ext>
            </a:extLst>
          </p:cNvPr>
          <p:cNvSpPr>
            <a:spLocks noGrp="1"/>
          </p:cNvSpPr>
          <p:nvPr>
            <p:ph sz="quarter" idx="13"/>
          </p:nvPr>
        </p:nvSpPr>
        <p:spPr>
          <a:xfrm>
            <a:off x="838200" y="1965325"/>
            <a:ext cx="10515600" cy="3762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15" name="Straight Connector 14">
            <a:extLst>
              <a:ext uri="{FF2B5EF4-FFF2-40B4-BE49-F238E27FC236}">
                <a16:creationId xmlns="" xmlns:a16="http://schemas.microsoft.com/office/drawing/2014/main" id="{D2698849-6C35-2A79-0147-197DC7CDB336}"/>
              </a:ext>
            </a:extLst>
          </p:cNvPr>
          <p:cNvCxnSpPr>
            <a:cxnSpLocks/>
          </p:cNvCxnSpPr>
          <p:nvPr userDrawn="1"/>
        </p:nvCxnSpPr>
        <p:spPr>
          <a:xfrm>
            <a:off x="838200" y="6127531"/>
            <a:ext cx="105156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9655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 design 4 (verticle right text)">
    <p:bg>
      <p:bgPr>
        <a:solidFill>
          <a:srgbClr val="D4DBDF">
            <a:alpha val="73000"/>
          </a:srgbClr>
        </a:solidFill>
        <a:effectLst/>
      </p:bgPr>
    </p:bg>
    <p:spTree>
      <p:nvGrpSpPr>
        <p:cNvPr id="1" name=""/>
        <p:cNvGrpSpPr/>
        <p:nvPr/>
      </p:nvGrpSpPr>
      <p:grpSpPr>
        <a:xfrm>
          <a:off x="0" y="0"/>
          <a:ext cx="0" cy="0"/>
          <a:chOff x="0" y="0"/>
          <a:chExt cx="0" cy="0"/>
        </a:xfrm>
      </p:grpSpPr>
      <p:pic>
        <p:nvPicPr>
          <p:cNvPr id="10" name="Picture 9" descr="A picture containing mountain, nature, dark&#10;&#10;Description automatically generated">
            <a:extLst>
              <a:ext uri="{FF2B5EF4-FFF2-40B4-BE49-F238E27FC236}">
                <a16:creationId xmlns="" xmlns:a16="http://schemas.microsoft.com/office/drawing/2014/main" id="{D74ED811-38FE-9772-FEDC-1AB70832AB2E}"/>
              </a:ext>
            </a:extLst>
          </p:cNvPr>
          <p:cNvPicPr>
            <a:picLocks noChangeAspect="1"/>
          </p:cNvPicPr>
          <p:nvPr userDrawn="1"/>
        </p:nvPicPr>
        <p:blipFill>
          <a:blip r:embed="rId2">
            <a:alphaModFix amt="35000"/>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303006" y="-652361"/>
            <a:ext cx="7618275" cy="5258266"/>
          </a:xfrm>
          <a:prstGeom prst="rect">
            <a:avLst/>
          </a:prstGeom>
        </p:spPr>
      </p:pic>
      <p:sp>
        <p:nvSpPr>
          <p:cNvPr id="2" name="Vertical Title 1">
            <a:extLst>
              <a:ext uri="{FF2B5EF4-FFF2-40B4-BE49-F238E27FC236}">
                <a16:creationId xmlns="" xmlns:a16="http://schemas.microsoft.com/office/drawing/2014/main" id="{23CBB010-CCE9-323F-5917-65B3602C173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4" name="Date Placeholder 3">
            <a:extLst>
              <a:ext uri="{FF2B5EF4-FFF2-40B4-BE49-F238E27FC236}">
                <a16:creationId xmlns="" xmlns:a16="http://schemas.microsoft.com/office/drawing/2014/main" id="{A96A4724-4DC0-6726-3DE3-A8E0B1F12119}"/>
              </a:ext>
            </a:extLst>
          </p:cNvPr>
          <p:cNvSpPr>
            <a:spLocks noGrp="1"/>
          </p:cNvSpPr>
          <p:nvPr>
            <p:ph type="dt" sz="half" idx="10"/>
          </p:nvPr>
        </p:nvSpPr>
        <p:spPr/>
        <p:txBody>
          <a:bodyPr/>
          <a:lstStyle/>
          <a:p>
            <a:r>
              <a:rPr lang="en-US"/>
              <a:t>00.00.00</a:t>
            </a:r>
            <a:endParaRPr lang="en-GB"/>
          </a:p>
        </p:txBody>
      </p:sp>
      <p:sp>
        <p:nvSpPr>
          <p:cNvPr id="5" name="Footer Placeholder 4">
            <a:extLst>
              <a:ext uri="{FF2B5EF4-FFF2-40B4-BE49-F238E27FC236}">
                <a16:creationId xmlns="" xmlns:a16="http://schemas.microsoft.com/office/drawing/2014/main" id="{8FBC8A92-472B-8310-9939-49644B22EE43}"/>
              </a:ext>
            </a:extLst>
          </p:cNvPr>
          <p:cNvSpPr>
            <a:spLocks noGrp="1"/>
          </p:cNvSpPr>
          <p:nvPr>
            <p:ph type="ftr" sz="quarter" idx="11"/>
          </p:nvPr>
        </p:nvSpPr>
        <p:spPr/>
        <p:txBody>
          <a:bodyPr/>
          <a:lstStyle/>
          <a:p>
            <a:r>
              <a:rPr lang="en-GB" dirty="0"/>
              <a:t>FEANTSA FORUM 2023</a:t>
            </a:r>
          </a:p>
        </p:txBody>
      </p:sp>
      <p:sp>
        <p:nvSpPr>
          <p:cNvPr id="6" name="Slide Number Placeholder 5">
            <a:extLst>
              <a:ext uri="{FF2B5EF4-FFF2-40B4-BE49-F238E27FC236}">
                <a16:creationId xmlns="" xmlns:a16="http://schemas.microsoft.com/office/drawing/2014/main" id="{512F2FC3-9551-A3C2-0E2F-FDEA26F1CD2B}"/>
              </a:ext>
            </a:extLst>
          </p:cNvPr>
          <p:cNvSpPr>
            <a:spLocks noGrp="1"/>
          </p:cNvSpPr>
          <p:nvPr>
            <p:ph type="sldNum" sz="quarter" idx="12"/>
          </p:nvPr>
        </p:nvSpPr>
        <p:spPr/>
        <p:txBody>
          <a:bodyPr/>
          <a:lstStyle/>
          <a:p>
            <a:fld id="{9A4B0777-FF85-47C6-B6DE-2A40E1253E90}" type="slidenum">
              <a:rPr lang="en-GB" smtClean="0"/>
              <a:t>‹#›</a:t>
            </a:fld>
            <a:endParaRPr lang="en-GB"/>
          </a:p>
        </p:txBody>
      </p:sp>
      <p:cxnSp>
        <p:nvCxnSpPr>
          <p:cNvPr id="7" name="Straight Connector 6">
            <a:extLst>
              <a:ext uri="{FF2B5EF4-FFF2-40B4-BE49-F238E27FC236}">
                <a16:creationId xmlns="" xmlns:a16="http://schemas.microsoft.com/office/drawing/2014/main" id="{99714CF2-29D8-CD1E-9D5C-71BF78207DE6}"/>
              </a:ext>
            </a:extLst>
          </p:cNvPr>
          <p:cNvCxnSpPr>
            <a:cxnSpLocks/>
          </p:cNvCxnSpPr>
          <p:nvPr userDrawn="1"/>
        </p:nvCxnSpPr>
        <p:spPr>
          <a:xfrm flipV="1">
            <a:off x="8724900" y="365125"/>
            <a:ext cx="0" cy="58118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 xmlns:a16="http://schemas.microsoft.com/office/drawing/2014/main" id="{F5753012-58CC-B478-FFAB-5702F72E4200}"/>
              </a:ext>
            </a:extLst>
          </p:cNvPr>
          <p:cNvSpPr/>
          <p:nvPr userDrawn="1"/>
        </p:nvSpPr>
        <p:spPr>
          <a:xfrm>
            <a:off x="10771572" y="0"/>
            <a:ext cx="142042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ontent Placeholder 11">
            <a:extLst>
              <a:ext uri="{FF2B5EF4-FFF2-40B4-BE49-F238E27FC236}">
                <a16:creationId xmlns="" xmlns:a16="http://schemas.microsoft.com/office/drawing/2014/main" id="{7530821C-58DC-6CA5-BDDD-5BA6D9DF3DD6}"/>
              </a:ext>
            </a:extLst>
          </p:cNvPr>
          <p:cNvSpPr>
            <a:spLocks noGrp="1"/>
          </p:cNvSpPr>
          <p:nvPr>
            <p:ph sz="quarter" idx="13"/>
          </p:nvPr>
        </p:nvSpPr>
        <p:spPr>
          <a:xfrm>
            <a:off x="743088" y="365125"/>
            <a:ext cx="7678738" cy="2670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Content Placeholder 11">
            <a:extLst>
              <a:ext uri="{FF2B5EF4-FFF2-40B4-BE49-F238E27FC236}">
                <a16:creationId xmlns="" xmlns:a16="http://schemas.microsoft.com/office/drawing/2014/main" id="{51900B1B-B465-8151-0B37-C7454EC7CE95}"/>
              </a:ext>
            </a:extLst>
          </p:cNvPr>
          <p:cNvSpPr>
            <a:spLocks noGrp="1"/>
          </p:cNvSpPr>
          <p:nvPr>
            <p:ph sz="quarter" idx="14"/>
          </p:nvPr>
        </p:nvSpPr>
        <p:spPr>
          <a:xfrm>
            <a:off x="743088" y="3360737"/>
            <a:ext cx="5153215" cy="2670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Content Placeholder 11">
            <a:extLst>
              <a:ext uri="{FF2B5EF4-FFF2-40B4-BE49-F238E27FC236}">
                <a16:creationId xmlns="" xmlns:a16="http://schemas.microsoft.com/office/drawing/2014/main" id="{386D173C-A307-BF7E-9C47-C36C95B1C05E}"/>
              </a:ext>
            </a:extLst>
          </p:cNvPr>
          <p:cNvSpPr>
            <a:spLocks noGrp="1"/>
          </p:cNvSpPr>
          <p:nvPr>
            <p:ph sz="quarter" idx="15"/>
          </p:nvPr>
        </p:nvSpPr>
        <p:spPr>
          <a:xfrm>
            <a:off x="6315269" y="3363419"/>
            <a:ext cx="2106557" cy="2670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03862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4DBDF">
            <a:alpha val="18000"/>
          </a:srgb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0204DB0-ABB1-E6C3-A81F-9239B75C9F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 xmlns:a16="http://schemas.microsoft.com/office/drawing/2014/main" id="{45DD5E7D-1801-E768-4935-6070463B46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1B63BD17-EA2C-8495-3AB5-921A559595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00.00.00</a:t>
            </a:r>
            <a:endParaRPr lang="en-GB"/>
          </a:p>
        </p:txBody>
      </p:sp>
      <p:sp>
        <p:nvSpPr>
          <p:cNvPr id="5" name="Footer Placeholder 4">
            <a:extLst>
              <a:ext uri="{FF2B5EF4-FFF2-40B4-BE49-F238E27FC236}">
                <a16:creationId xmlns="" xmlns:a16="http://schemas.microsoft.com/office/drawing/2014/main" id="{A44D70DE-7875-496C-F5F3-4776CEF9FC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FEANTSA FORUM 2023</a:t>
            </a:r>
          </a:p>
        </p:txBody>
      </p:sp>
      <p:sp>
        <p:nvSpPr>
          <p:cNvPr id="6" name="Slide Number Placeholder 5">
            <a:extLst>
              <a:ext uri="{FF2B5EF4-FFF2-40B4-BE49-F238E27FC236}">
                <a16:creationId xmlns="" xmlns:a16="http://schemas.microsoft.com/office/drawing/2014/main" id="{C7C42539-C496-40CD-F633-F493E6BDAF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4B0777-FF85-47C6-B6DE-2A40E1253E90}" type="slidenum">
              <a:rPr lang="en-GB" smtClean="0"/>
              <a:t>‹#›</a:t>
            </a:fld>
            <a:endParaRPr lang="en-GB"/>
          </a:p>
        </p:txBody>
      </p:sp>
    </p:spTree>
    <p:extLst>
      <p:ext uri="{BB962C8B-B14F-4D97-AF65-F5344CB8AC3E}">
        <p14:creationId xmlns:p14="http://schemas.microsoft.com/office/powerpoint/2010/main" val="625918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2" r:id="rId5"/>
    <p:sldLayoutId id="2147483656" r:id="rId6"/>
    <p:sldLayoutId id="2147483654" r:id="rId7"/>
    <p:sldLayoutId id="2147483658" r:id="rId8"/>
    <p:sldLayoutId id="2147483659" r:id="rId9"/>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 xmlns:a16="http://schemas.microsoft.com/office/drawing/2014/main" id="{099DF706-FEF6-62AD-F8CA-C21579E0C6A0}"/>
              </a:ext>
            </a:extLst>
          </p:cNvPr>
          <p:cNvSpPr>
            <a:spLocks noGrp="1"/>
          </p:cNvSpPr>
          <p:nvPr>
            <p:ph type="body" sz="quarter" idx="11"/>
          </p:nvPr>
        </p:nvSpPr>
        <p:spPr>
          <a:xfrm>
            <a:off x="1122711" y="2946250"/>
            <a:ext cx="7301522" cy="1376363"/>
          </a:xfrm>
        </p:spPr>
        <p:txBody>
          <a:bodyPr/>
          <a:lstStyle/>
          <a:p>
            <a:r>
              <a:rPr lang="en-US" dirty="0"/>
              <a:t>Private sector in homeless </a:t>
            </a:r>
            <a:r>
              <a:rPr lang="en-US" dirty="0" smtClean="0"/>
              <a:t>accommodation. Spain</a:t>
            </a:r>
            <a:endParaRPr lang="en-GB" dirty="0"/>
          </a:p>
        </p:txBody>
      </p:sp>
      <p:sp>
        <p:nvSpPr>
          <p:cNvPr id="4" name="Text Placeholder 3">
            <a:extLst>
              <a:ext uri="{FF2B5EF4-FFF2-40B4-BE49-F238E27FC236}">
                <a16:creationId xmlns="" xmlns:a16="http://schemas.microsoft.com/office/drawing/2014/main" id="{F8051B5A-3A2E-07DA-A63B-0AAAA70523B4}"/>
              </a:ext>
            </a:extLst>
          </p:cNvPr>
          <p:cNvSpPr>
            <a:spLocks noGrp="1"/>
          </p:cNvSpPr>
          <p:nvPr>
            <p:ph type="body" sz="quarter" idx="12"/>
          </p:nvPr>
        </p:nvSpPr>
        <p:spPr>
          <a:xfrm>
            <a:off x="1066100" y="5706289"/>
            <a:ext cx="2956261" cy="611364"/>
          </a:xfrm>
        </p:spPr>
        <p:txBody>
          <a:bodyPr>
            <a:normAutofit fontScale="92500" lnSpcReduction="20000"/>
          </a:bodyPr>
          <a:lstStyle/>
          <a:p>
            <a:pPr algn="l"/>
            <a:r>
              <a:rPr lang="en-GB" i="0" dirty="0" smtClean="0"/>
              <a:t>Albert Sales </a:t>
            </a:r>
            <a:endParaRPr lang="en-GB" i="0" dirty="0"/>
          </a:p>
          <a:p>
            <a:pPr algn="l"/>
            <a:r>
              <a:rPr lang="en-GB" dirty="0" err="1" smtClean="0"/>
              <a:t>Institut</a:t>
            </a:r>
            <a:r>
              <a:rPr lang="en-GB" dirty="0" smtClean="0"/>
              <a:t> </a:t>
            </a:r>
            <a:r>
              <a:rPr lang="en-GB" dirty="0" err="1" smtClean="0"/>
              <a:t>Metròpoli</a:t>
            </a:r>
            <a:r>
              <a:rPr lang="en-GB" dirty="0" smtClean="0"/>
              <a:t>. Barcelona</a:t>
            </a:r>
            <a:endParaRPr lang="en-GB" dirty="0"/>
          </a:p>
        </p:txBody>
      </p:sp>
      <p:sp>
        <p:nvSpPr>
          <p:cNvPr id="5" name="Text Placeholder 4">
            <a:extLst>
              <a:ext uri="{FF2B5EF4-FFF2-40B4-BE49-F238E27FC236}">
                <a16:creationId xmlns="" xmlns:a16="http://schemas.microsoft.com/office/drawing/2014/main" id="{F127E63B-B500-F4B5-B73A-098453AE48C2}"/>
              </a:ext>
            </a:extLst>
          </p:cNvPr>
          <p:cNvSpPr>
            <a:spLocks noGrp="1"/>
          </p:cNvSpPr>
          <p:nvPr>
            <p:ph type="body" sz="quarter" idx="13"/>
          </p:nvPr>
        </p:nvSpPr>
        <p:spPr/>
        <p:txBody>
          <a:bodyPr>
            <a:normAutofit fontScale="85000" lnSpcReduction="20000"/>
          </a:bodyPr>
          <a:lstStyle/>
          <a:p>
            <a:r>
              <a:rPr lang="en-GB" dirty="0"/>
              <a:t>00/00/0000</a:t>
            </a:r>
          </a:p>
        </p:txBody>
      </p:sp>
    </p:spTree>
    <p:extLst>
      <p:ext uri="{BB962C8B-B14F-4D97-AF65-F5344CB8AC3E}">
        <p14:creationId xmlns:p14="http://schemas.microsoft.com/office/powerpoint/2010/main" val="3405919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8067E9-4022-C954-C338-574937691790}"/>
              </a:ext>
            </a:extLst>
          </p:cNvPr>
          <p:cNvSpPr>
            <a:spLocks noGrp="1"/>
          </p:cNvSpPr>
          <p:nvPr>
            <p:ph type="title"/>
          </p:nvPr>
        </p:nvSpPr>
        <p:spPr/>
        <p:txBody>
          <a:bodyPr/>
          <a:lstStyle/>
          <a:p>
            <a:pPr marL="342900" indent="-342900"/>
            <a:r>
              <a:rPr lang="en-US" dirty="0"/>
              <a:t>S</a:t>
            </a:r>
            <a:r>
              <a:rPr lang="en-US" dirty="0" smtClean="0"/>
              <a:t>ome </a:t>
            </a:r>
            <a:r>
              <a:rPr lang="en-US" dirty="0"/>
              <a:t>information about </a:t>
            </a:r>
            <a:r>
              <a:rPr lang="en-US" dirty="0" smtClean="0"/>
              <a:t>Barcelona</a:t>
            </a:r>
            <a:endParaRPr lang="en-US" dirty="0"/>
          </a:p>
        </p:txBody>
      </p:sp>
      <p:sp>
        <p:nvSpPr>
          <p:cNvPr id="3" name="Content Placeholder 2">
            <a:extLst>
              <a:ext uri="{FF2B5EF4-FFF2-40B4-BE49-F238E27FC236}">
                <a16:creationId xmlns="" xmlns:a16="http://schemas.microsoft.com/office/drawing/2014/main" id="{A3B9BEBB-D694-72EF-B821-C94403D839A5}"/>
              </a:ext>
            </a:extLst>
          </p:cNvPr>
          <p:cNvSpPr>
            <a:spLocks noGrp="1"/>
          </p:cNvSpPr>
          <p:nvPr>
            <p:ph sz="half" idx="1"/>
          </p:nvPr>
        </p:nvSpPr>
        <p:spPr>
          <a:xfrm>
            <a:off x="838199" y="1825625"/>
            <a:ext cx="10048875" cy="4351338"/>
          </a:xfrm>
        </p:spPr>
        <p:txBody>
          <a:bodyPr>
            <a:normAutofit/>
          </a:bodyPr>
          <a:lstStyle/>
          <a:p>
            <a:r>
              <a:rPr lang="en-US" sz="2000" dirty="0" smtClean="0"/>
              <a:t>1.130 rough sleepers (according </a:t>
            </a:r>
            <a:r>
              <a:rPr lang="en-US" sz="2000" dirty="0"/>
              <a:t>to data from social services outreach </a:t>
            </a:r>
            <a:r>
              <a:rPr lang="en-US" sz="2000" dirty="0" smtClean="0"/>
              <a:t>teams)</a:t>
            </a:r>
          </a:p>
          <a:p>
            <a:r>
              <a:rPr lang="en-US" sz="2000" dirty="0" smtClean="0"/>
              <a:t>2.800 people in homeless services facilities (including shelters, transitional housing, housing fist and housing led </a:t>
            </a:r>
            <a:r>
              <a:rPr lang="en-US" sz="2000" dirty="0" err="1" smtClean="0"/>
              <a:t>programmes</a:t>
            </a:r>
            <a:r>
              <a:rPr lang="en-US" sz="2000" dirty="0" smtClean="0"/>
              <a:t>). </a:t>
            </a:r>
          </a:p>
          <a:p>
            <a:r>
              <a:rPr lang="en-US" sz="2000" dirty="0" smtClean="0"/>
              <a:t>Families living in B&amp;B and Hostels monitored by the social services (term average)</a:t>
            </a:r>
          </a:p>
          <a:p>
            <a:pPr marL="0" indent="0">
              <a:buNone/>
            </a:pPr>
            <a:endParaRPr lang="en-US" dirty="0"/>
          </a:p>
          <a:p>
            <a:endParaRPr lang="en-US" dirty="0"/>
          </a:p>
        </p:txBody>
      </p:sp>
      <p:sp>
        <p:nvSpPr>
          <p:cNvPr id="5" name="Date Placeholder 4">
            <a:extLst>
              <a:ext uri="{FF2B5EF4-FFF2-40B4-BE49-F238E27FC236}">
                <a16:creationId xmlns="" xmlns:a16="http://schemas.microsoft.com/office/drawing/2014/main" id="{7BB193AE-B9FF-6AE7-5240-FDD796E8AD9A}"/>
              </a:ext>
            </a:extLst>
          </p:cNvPr>
          <p:cNvSpPr>
            <a:spLocks noGrp="1"/>
          </p:cNvSpPr>
          <p:nvPr>
            <p:ph type="dt" sz="half" idx="10"/>
          </p:nvPr>
        </p:nvSpPr>
        <p:spPr/>
        <p:txBody>
          <a:bodyPr/>
          <a:lstStyle/>
          <a:p>
            <a:r>
              <a:rPr lang="en-US"/>
              <a:t>00.00.00</a:t>
            </a:r>
            <a:endParaRPr lang="en-GB"/>
          </a:p>
        </p:txBody>
      </p:sp>
      <p:sp>
        <p:nvSpPr>
          <p:cNvPr id="6" name="Footer Placeholder 5">
            <a:extLst>
              <a:ext uri="{FF2B5EF4-FFF2-40B4-BE49-F238E27FC236}">
                <a16:creationId xmlns="" xmlns:a16="http://schemas.microsoft.com/office/drawing/2014/main" id="{434D3597-D54A-764E-0F28-EF4A5622D8AA}"/>
              </a:ext>
            </a:extLst>
          </p:cNvPr>
          <p:cNvSpPr>
            <a:spLocks noGrp="1"/>
          </p:cNvSpPr>
          <p:nvPr>
            <p:ph type="ftr" sz="quarter" idx="11"/>
          </p:nvPr>
        </p:nvSpPr>
        <p:spPr/>
        <p:txBody>
          <a:bodyPr/>
          <a:lstStyle/>
          <a:p>
            <a:r>
              <a:rPr lang="en-GB"/>
              <a:t>FEANTSA FORUM 2023</a:t>
            </a:r>
            <a:endParaRPr lang="en-GB" dirty="0"/>
          </a:p>
        </p:txBody>
      </p:sp>
      <p:sp>
        <p:nvSpPr>
          <p:cNvPr id="7" name="Slide Number Placeholder 6">
            <a:extLst>
              <a:ext uri="{FF2B5EF4-FFF2-40B4-BE49-F238E27FC236}">
                <a16:creationId xmlns="" xmlns:a16="http://schemas.microsoft.com/office/drawing/2014/main" id="{FF366F8E-0206-E80F-ABA8-8C6712E18630}"/>
              </a:ext>
            </a:extLst>
          </p:cNvPr>
          <p:cNvSpPr>
            <a:spLocks noGrp="1"/>
          </p:cNvSpPr>
          <p:nvPr>
            <p:ph type="sldNum" sz="quarter" idx="12"/>
          </p:nvPr>
        </p:nvSpPr>
        <p:spPr/>
        <p:txBody>
          <a:bodyPr/>
          <a:lstStyle/>
          <a:p>
            <a:fld id="{9A4B0777-FF85-47C6-B6DE-2A40E1253E90}" type="slidenum">
              <a:rPr lang="en-GB" smtClean="0"/>
              <a:t>10</a:t>
            </a:fld>
            <a:endParaRPr lang="en-GB"/>
          </a:p>
        </p:txBody>
      </p:sp>
      <p:pic>
        <p:nvPicPr>
          <p:cNvPr id="8" name="image8.png"/>
          <p:cNvPicPr/>
          <p:nvPr/>
        </p:nvPicPr>
        <p:blipFill>
          <a:blip r:embed="rId2"/>
          <a:srcRect/>
          <a:stretch>
            <a:fillRect/>
          </a:stretch>
        </p:blipFill>
        <p:spPr>
          <a:xfrm>
            <a:off x="963612" y="3254374"/>
            <a:ext cx="9590088" cy="3127375"/>
          </a:xfrm>
          <a:prstGeom prst="rect">
            <a:avLst/>
          </a:prstGeom>
          <a:ln/>
        </p:spPr>
      </p:pic>
    </p:spTree>
    <p:extLst>
      <p:ext uri="{BB962C8B-B14F-4D97-AF65-F5344CB8AC3E}">
        <p14:creationId xmlns:p14="http://schemas.microsoft.com/office/powerpoint/2010/main" val="1095182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8067E9-4022-C954-C338-574937691790}"/>
              </a:ext>
            </a:extLst>
          </p:cNvPr>
          <p:cNvSpPr>
            <a:spLocks noGrp="1"/>
          </p:cNvSpPr>
          <p:nvPr>
            <p:ph type="title"/>
          </p:nvPr>
        </p:nvSpPr>
        <p:spPr/>
        <p:txBody>
          <a:bodyPr/>
          <a:lstStyle/>
          <a:p>
            <a:pPr marL="342900" indent="-342900"/>
            <a:r>
              <a:rPr lang="en-US" dirty="0" smtClean="0"/>
              <a:t>Private sector vs. NGO?</a:t>
            </a:r>
            <a:endParaRPr lang="en-US" dirty="0"/>
          </a:p>
        </p:txBody>
      </p:sp>
      <p:sp>
        <p:nvSpPr>
          <p:cNvPr id="3" name="Content Placeholder 2">
            <a:extLst>
              <a:ext uri="{FF2B5EF4-FFF2-40B4-BE49-F238E27FC236}">
                <a16:creationId xmlns="" xmlns:a16="http://schemas.microsoft.com/office/drawing/2014/main" id="{A3B9BEBB-D694-72EF-B821-C94403D839A5}"/>
              </a:ext>
            </a:extLst>
          </p:cNvPr>
          <p:cNvSpPr>
            <a:spLocks noGrp="1"/>
          </p:cNvSpPr>
          <p:nvPr>
            <p:ph sz="half" idx="1"/>
          </p:nvPr>
        </p:nvSpPr>
        <p:spPr>
          <a:xfrm>
            <a:off x="838199" y="1825625"/>
            <a:ext cx="10048875" cy="4351338"/>
          </a:xfrm>
        </p:spPr>
        <p:txBody>
          <a:bodyPr>
            <a:normAutofit fontScale="77500" lnSpcReduction="20000"/>
          </a:bodyPr>
          <a:lstStyle/>
          <a:p>
            <a:pPr marL="0" indent="0">
              <a:buNone/>
            </a:pPr>
            <a:r>
              <a:rPr lang="en-US" dirty="0"/>
              <a:t>What is being done to stop this growth in the enrichment of private actors thanks to the homelessness crisis?</a:t>
            </a:r>
          </a:p>
          <a:p>
            <a:r>
              <a:rPr lang="en-US" dirty="0"/>
              <a:t>The principle of free competition established by the European Public Procurement Directive and the Spanish Law that transposes it,  supposes that the suppliers of the public authorities </a:t>
            </a:r>
            <a:r>
              <a:rPr lang="en-US" dirty="0" smtClean="0"/>
              <a:t>carry </a:t>
            </a:r>
            <a:r>
              <a:rPr lang="en-US" dirty="0"/>
              <a:t>out their activity under the same rules.</a:t>
            </a:r>
          </a:p>
          <a:p>
            <a:r>
              <a:rPr lang="en-US" dirty="0"/>
              <a:t>Some public administrations introduce social clauses to </a:t>
            </a:r>
            <a:r>
              <a:rPr lang="en-US" dirty="0" smtClean="0"/>
              <a:t>favor </a:t>
            </a:r>
            <a:r>
              <a:rPr lang="en-US" dirty="0"/>
              <a:t>suppliers consistent with social and environmental sustainability criteria. </a:t>
            </a:r>
          </a:p>
          <a:p>
            <a:r>
              <a:rPr lang="en-US" dirty="0"/>
              <a:t>But the regulatory framework does not allow restricting the contracting of specific services to non-profit </a:t>
            </a:r>
            <a:r>
              <a:rPr lang="en-US" dirty="0" err="1"/>
              <a:t>organisations</a:t>
            </a:r>
            <a:r>
              <a:rPr lang="en-US" dirty="0"/>
              <a:t>.</a:t>
            </a:r>
          </a:p>
          <a:p>
            <a:r>
              <a:rPr lang="en-US" dirty="0"/>
              <a:t>Federations of social </a:t>
            </a:r>
            <a:r>
              <a:rPr lang="en-US" dirty="0" err="1"/>
              <a:t>organisations</a:t>
            </a:r>
            <a:r>
              <a:rPr lang="en-US" dirty="0"/>
              <a:t> are demanding the creation of restricted markets that exclude for-profit companies.</a:t>
            </a:r>
          </a:p>
          <a:p>
            <a:r>
              <a:rPr lang="en-US" dirty="0"/>
              <a:t>The government of Catalonia tried to promote a law that would allow non-profit </a:t>
            </a:r>
            <a:r>
              <a:rPr lang="en-US" dirty="0" err="1"/>
              <a:t>organisations</a:t>
            </a:r>
            <a:r>
              <a:rPr lang="en-US" dirty="0"/>
              <a:t> to be </a:t>
            </a:r>
            <a:r>
              <a:rPr lang="en-US" dirty="0" err="1"/>
              <a:t>prioritised</a:t>
            </a:r>
            <a:r>
              <a:rPr lang="en-US" dirty="0"/>
              <a:t> in the contracting of social services. The proposal was covered by Directive 2014/24/EU, according to the party that presented it. but In February 2020 the proposal was rejected in Parliament</a:t>
            </a:r>
            <a:r>
              <a:rPr lang="en-US" dirty="0" smtClean="0"/>
              <a:t>.</a:t>
            </a:r>
            <a:endParaRPr lang="en-US" dirty="0"/>
          </a:p>
        </p:txBody>
      </p:sp>
      <p:sp>
        <p:nvSpPr>
          <p:cNvPr id="5" name="Date Placeholder 4">
            <a:extLst>
              <a:ext uri="{FF2B5EF4-FFF2-40B4-BE49-F238E27FC236}">
                <a16:creationId xmlns="" xmlns:a16="http://schemas.microsoft.com/office/drawing/2014/main" id="{7BB193AE-B9FF-6AE7-5240-FDD796E8AD9A}"/>
              </a:ext>
            </a:extLst>
          </p:cNvPr>
          <p:cNvSpPr>
            <a:spLocks noGrp="1"/>
          </p:cNvSpPr>
          <p:nvPr>
            <p:ph type="dt" sz="half" idx="10"/>
          </p:nvPr>
        </p:nvSpPr>
        <p:spPr/>
        <p:txBody>
          <a:bodyPr/>
          <a:lstStyle/>
          <a:p>
            <a:r>
              <a:rPr lang="en-US"/>
              <a:t>00.00.00</a:t>
            </a:r>
            <a:endParaRPr lang="en-GB"/>
          </a:p>
        </p:txBody>
      </p:sp>
      <p:sp>
        <p:nvSpPr>
          <p:cNvPr id="6" name="Footer Placeholder 5">
            <a:extLst>
              <a:ext uri="{FF2B5EF4-FFF2-40B4-BE49-F238E27FC236}">
                <a16:creationId xmlns="" xmlns:a16="http://schemas.microsoft.com/office/drawing/2014/main" id="{434D3597-D54A-764E-0F28-EF4A5622D8AA}"/>
              </a:ext>
            </a:extLst>
          </p:cNvPr>
          <p:cNvSpPr>
            <a:spLocks noGrp="1"/>
          </p:cNvSpPr>
          <p:nvPr>
            <p:ph type="ftr" sz="quarter" idx="11"/>
          </p:nvPr>
        </p:nvSpPr>
        <p:spPr/>
        <p:txBody>
          <a:bodyPr/>
          <a:lstStyle/>
          <a:p>
            <a:r>
              <a:rPr lang="en-GB"/>
              <a:t>FEANTSA FORUM 2023</a:t>
            </a:r>
            <a:endParaRPr lang="en-GB" dirty="0"/>
          </a:p>
        </p:txBody>
      </p:sp>
      <p:sp>
        <p:nvSpPr>
          <p:cNvPr id="7" name="Slide Number Placeholder 6">
            <a:extLst>
              <a:ext uri="{FF2B5EF4-FFF2-40B4-BE49-F238E27FC236}">
                <a16:creationId xmlns="" xmlns:a16="http://schemas.microsoft.com/office/drawing/2014/main" id="{FF366F8E-0206-E80F-ABA8-8C6712E18630}"/>
              </a:ext>
            </a:extLst>
          </p:cNvPr>
          <p:cNvSpPr>
            <a:spLocks noGrp="1"/>
          </p:cNvSpPr>
          <p:nvPr>
            <p:ph type="sldNum" sz="quarter" idx="12"/>
          </p:nvPr>
        </p:nvSpPr>
        <p:spPr/>
        <p:txBody>
          <a:bodyPr/>
          <a:lstStyle/>
          <a:p>
            <a:fld id="{9A4B0777-FF85-47C6-B6DE-2A40E1253E90}" type="slidenum">
              <a:rPr lang="en-GB" smtClean="0"/>
              <a:t>11</a:t>
            </a:fld>
            <a:endParaRPr lang="en-GB"/>
          </a:p>
        </p:txBody>
      </p:sp>
    </p:spTree>
    <p:extLst>
      <p:ext uri="{BB962C8B-B14F-4D97-AF65-F5344CB8AC3E}">
        <p14:creationId xmlns:p14="http://schemas.microsoft.com/office/powerpoint/2010/main" val="1012309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8067E9-4022-C954-C338-574937691790}"/>
              </a:ext>
            </a:extLst>
          </p:cNvPr>
          <p:cNvSpPr>
            <a:spLocks noGrp="1"/>
          </p:cNvSpPr>
          <p:nvPr>
            <p:ph type="title"/>
          </p:nvPr>
        </p:nvSpPr>
        <p:spPr/>
        <p:txBody>
          <a:bodyPr/>
          <a:lstStyle/>
          <a:p>
            <a:pPr marL="342900" indent="-342900"/>
            <a:r>
              <a:rPr lang="en-US" dirty="0" smtClean="0"/>
              <a:t>Conclusions</a:t>
            </a:r>
            <a:endParaRPr lang="en-US" dirty="0"/>
          </a:p>
        </p:txBody>
      </p:sp>
      <p:sp>
        <p:nvSpPr>
          <p:cNvPr id="3" name="Content Placeholder 2">
            <a:extLst>
              <a:ext uri="{FF2B5EF4-FFF2-40B4-BE49-F238E27FC236}">
                <a16:creationId xmlns="" xmlns:a16="http://schemas.microsoft.com/office/drawing/2014/main" id="{A3B9BEBB-D694-72EF-B821-C94403D839A5}"/>
              </a:ext>
            </a:extLst>
          </p:cNvPr>
          <p:cNvSpPr>
            <a:spLocks noGrp="1"/>
          </p:cNvSpPr>
          <p:nvPr>
            <p:ph sz="half" idx="1"/>
          </p:nvPr>
        </p:nvSpPr>
        <p:spPr>
          <a:xfrm>
            <a:off x="838199" y="1825625"/>
            <a:ext cx="10048875" cy="4351338"/>
          </a:xfrm>
        </p:spPr>
        <p:txBody>
          <a:bodyPr>
            <a:normAutofit fontScale="92500"/>
          </a:bodyPr>
          <a:lstStyle/>
          <a:p>
            <a:r>
              <a:rPr lang="en-US" dirty="0"/>
              <a:t>In my opinion, these types of political battles are necessary. In the same way, it is necessary to have a strong ecosystem of organizations dedicated to homelessness policies.</a:t>
            </a:r>
          </a:p>
          <a:p>
            <a:r>
              <a:rPr lang="en-US" dirty="0"/>
              <a:t>However, I think it is not enough. As long as we continue feeding the policies of reaction to homelessness, private companies will continue to expand their market share and NGOs will enter into a competitive logic (with companies and among themselves).</a:t>
            </a:r>
          </a:p>
          <a:p>
            <a:r>
              <a:rPr lang="en-US" dirty="0"/>
              <a:t>The </a:t>
            </a:r>
            <a:r>
              <a:rPr lang="en-US" dirty="0" err="1"/>
              <a:t>advocay</a:t>
            </a:r>
            <a:r>
              <a:rPr lang="en-US" dirty="0"/>
              <a:t> of homelessness NGOs must not forget that homelessness is a problem of housing and migratory </a:t>
            </a:r>
            <a:r>
              <a:rPr lang="en-US" dirty="0" err="1"/>
              <a:t>reception.So</a:t>
            </a:r>
            <a:r>
              <a:rPr lang="en-US" dirty="0"/>
              <a:t> we cannot settle for maintaining a market share, we must advocate to disappear demanding a powerful prevention framework, fighting against migratory </a:t>
            </a:r>
            <a:r>
              <a:rPr lang="en-US" dirty="0" smtClean="0"/>
              <a:t>exclusion</a:t>
            </a:r>
            <a:r>
              <a:rPr lang="en-US" dirty="0"/>
              <a:t>.</a:t>
            </a:r>
          </a:p>
        </p:txBody>
      </p:sp>
      <p:sp>
        <p:nvSpPr>
          <p:cNvPr id="5" name="Date Placeholder 4">
            <a:extLst>
              <a:ext uri="{FF2B5EF4-FFF2-40B4-BE49-F238E27FC236}">
                <a16:creationId xmlns="" xmlns:a16="http://schemas.microsoft.com/office/drawing/2014/main" id="{7BB193AE-B9FF-6AE7-5240-FDD796E8AD9A}"/>
              </a:ext>
            </a:extLst>
          </p:cNvPr>
          <p:cNvSpPr>
            <a:spLocks noGrp="1"/>
          </p:cNvSpPr>
          <p:nvPr>
            <p:ph type="dt" sz="half" idx="10"/>
          </p:nvPr>
        </p:nvSpPr>
        <p:spPr/>
        <p:txBody>
          <a:bodyPr/>
          <a:lstStyle/>
          <a:p>
            <a:r>
              <a:rPr lang="en-US"/>
              <a:t>00.00.00</a:t>
            </a:r>
            <a:endParaRPr lang="en-GB"/>
          </a:p>
        </p:txBody>
      </p:sp>
      <p:sp>
        <p:nvSpPr>
          <p:cNvPr id="6" name="Footer Placeholder 5">
            <a:extLst>
              <a:ext uri="{FF2B5EF4-FFF2-40B4-BE49-F238E27FC236}">
                <a16:creationId xmlns="" xmlns:a16="http://schemas.microsoft.com/office/drawing/2014/main" id="{434D3597-D54A-764E-0F28-EF4A5622D8AA}"/>
              </a:ext>
            </a:extLst>
          </p:cNvPr>
          <p:cNvSpPr>
            <a:spLocks noGrp="1"/>
          </p:cNvSpPr>
          <p:nvPr>
            <p:ph type="ftr" sz="quarter" idx="11"/>
          </p:nvPr>
        </p:nvSpPr>
        <p:spPr/>
        <p:txBody>
          <a:bodyPr/>
          <a:lstStyle/>
          <a:p>
            <a:r>
              <a:rPr lang="en-GB"/>
              <a:t>FEANTSA FORUM 2023</a:t>
            </a:r>
            <a:endParaRPr lang="en-GB" dirty="0"/>
          </a:p>
        </p:txBody>
      </p:sp>
      <p:sp>
        <p:nvSpPr>
          <p:cNvPr id="7" name="Slide Number Placeholder 6">
            <a:extLst>
              <a:ext uri="{FF2B5EF4-FFF2-40B4-BE49-F238E27FC236}">
                <a16:creationId xmlns="" xmlns:a16="http://schemas.microsoft.com/office/drawing/2014/main" id="{FF366F8E-0206-E80F-ABA8-8C6712E18630}"/>
              </a:ext>
            </a:extLst>
          </p:cNvPr>
          <p:cNvSpPr>
            <a:spLocks noGrp="1"/>
          </p:cNvSpPr>
          <p:nvPr>
            <p:ph type="sldNum" sz="quarter" idx="12"/>
          </p:nvPr>
        </p:nvSpPr>
        <p:spPr/>
        <p:txBody>
          <a:bodyPr/>
          <a:lstStyle/>
          <a:p>
            <a:fld id="{9A4B0777-FF85-47C6-B6DE-2A40E1253E90}" type="slidenum">
              <a:rPr lang="en-GB" smtClean="0"/>
              <a:t>12</a:t>
            </a:fld>
            <a:endParaRPr lang="en-GB"/>
          </a:p>
        </p:txBody>
      </p:sp>
    </p:spTree>
    <p:extLst>
      <p:ext uri="{BB962C8B-B14F-4D97-AF65-F5344CB8AC3E}">
        <p14:creationId xmlns:p14="http://schemas.microsoft.com/office/powerpoint/2010/main" val="221794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F8C3141-BE73-1190-88B3-C51871395379}"/>
              </a:ext>
            </a:extLst>
          </p:cNvPr>
          <p:cNvSpPr>
            <a:spLocks noGrp="1"/>
          </p:cNvSpPr>
          <p:nvPr>
            <p:ph sz="quarter" idx="15"/>
          </p:nvPr>
        </p:nvSpPr>
        <p:spPr>
          <a:xfrm>
            <a:off x="1675242" y="2051170"/>
            <a:ext cx="7573533" cy="3532188"/>
          </a:xfrm>
        </p:spPr>
        <p:txBody>
          <a:bodyPr>
            <a:normAutofit/>
          </a:bodyPr>
          <a:lstStyle/>
          <a:p>
            <a:pPr marL="342900" indent="-342900">
              <a:buAutoNum type="arabicPeriod"/>
            </a:pPr>
            <a:r>
              <a:rPr lang="en-GB" dirty="0" smtClean="0"/>
              <a:t>Context: Homeless services in Spain</a:t>
            </a:r>
            <a:endParaRPr lang="en-GB" dirty="0"/>
          </a:p>
          <a:p>
            <a:pPr marL="342900" indent="-342900">
              <a:buAutoNum type="arabicPeriod"/>
            </a:pPr>
            <a:r>
              <a:rPr lang="en-US" dirty="0" smtClean="0"/>
              <a:t>The growing presence of for profit operators</a:t>
            </a:r>
            <a:endParaRPr lang="en-US" b="1" dirty="0"/>
          </a:p>
          <a:p>
            <a:pPr marL="342900" indent="-342900">
              <a:buAutoNum type="arabicPeriod"/>
            </a:pPr>
            <a:r>
              <a:rPr lang="en-GB" dirty="0"/>
              <a:t>Companies managing homelessness </a:t>
            </a:r>
            <a:r>
              <a:rPr lang="en-GB" dirty="0" smtClean="0"/>
              <a:t>services</a:t>
            </a:r>
          </a:p>
          <a:p>
            <a:pPr marL="342900" indent="-342900">
              <a:buAutoNum type="arabicPeriod"/>
            </a:pPr>
            <a:r>
              <a:rPr lang="en-US" dirty="0"/>
              <a:t>Hostels and bed and </a:t>
            </a:r>
            <a:r>
              <a:rPr lang="en-US" dirty="0" smtClean="0"/>
              <a:t>breakfasts</a:t>
            </a:r>
          </a:p>
          <a:p>
            <a:pPr marL="342900" indent="-342900">
              <a:buAutoNum type="arabicPeriod"/>
            </a:pPr>
            <a:r>
              <a:rPr lang="en-US" dirty="0"/>
              <a:t>Some information about </a:t>
            </a:r>
            <a:r>
              <a:rPr lang="en-US" dirty="0" smtClean="0"/>
              <a:t>Barcelona</a:t>
            </a:r>
          </a:p>
          <a:p>
            <a:pPr marL="342900" indent="-342900">
              <a:buAutoNum type="arabicPeriod"/>
            </a:pPr>
            <a:r>
              <a:rPr lang="en-US" dirty="0"/>
              <a:t>Private sector vs. NGO</a:t>
            </a:r>
            <a:r>
              <a:rPr lang="en-US" dirty="0" smtClean="0"/>
              <a:t>?</a:t>
            </a:r>
          </a:p>
          <a:p>
            <a:pPr marL="342900" indent="-342900">
              <a:buAutoNum type="arabicPeriod"/>
            </a:pPr>
            <a:r>
              <a:rPr lang="en-US" dirty="0"/>
              <a:t>Conclusions</a:t>
            </a:r>
            <a:endParaRPr lang="en-US" dirty="0" smtClean="0"/>
          </a:p>
          <a:p>
            <a:pPr marL="342900" indent="-342900">
              <a:buAutoNum type="arabicPeriod"/>
            </a:pPr>
            <a:endParaRPr lang="en-US" dirty="0" smtClean="0"/>
          </a:p>
          <a:p>
            <a:pPr marL="342900" indent="-342900">
              <a:buAutoNum type="arabicPeriod"/>
            </a:pPr>
            <a:endParaRPr lang="en-US" dirty="0" smtClean="0"/>
          </a:p>
          <a:p>
            <a:pPr marL="342900" indent="-342900">
              <a:buAutoNum type="arabicPeriod"/>
            </a:pPr>
            <a:endParaRPr lang="en-GB" dirty="0"/>
          </a:p>
          <a:p>
            <a:pPr marL="342900" indent="-342900">
              <a:buFont typeface="+mj-lt"/>
              <a:buAutoNum type="arabicPeriod"/>
            </a:pPr>
            <a:endParaRPr lang="en-GB" sz="400" dirty="0"/>
          </a:p>
        </p:txBody>
      </p:sp>
      <p:sp>
        <p:nvSpPr>
          <p:cNvPr id="4" name="Title 3">
            <a:extLst>
              <a:ext uri="{FF2B5EF4-FFF2-40B4-BE49-F238E27FC236}">
                <a16:creationId xmlns="" xmlns:a16="http://schemas.microsoft.com/office/drawing/2014/main" id="{797E5477-4302-45F1-493D-6C1392A95C61}"/>
              </a:ext>
            </a:extLst>
          </p:cNvPr>
          <p:cNvSpPr>
            <a:spLocks noGrp="1"/>
          </p:cNvSpPr>
          <p:nvPr>
            <p:ph type="title"/>
          </p:nvPr>
        </p:nvSpPr>
        <p:spPr/>
        <p:txBody>
          <a:bodyPr>
            <a:noAutofit/>
          </a:bodyPr>
          <a:lstStyle/>
          <a:p>
            <a:r>
              <a:rPr lang="en-GB" dirty="0"/>
              <a:t>Contents</a:t>
            </a:r>
          </a:p>
        </p:txBody>
      </p:sp>
      <p:sp>
        <p:nvSpPr>
          <p:cNvPr id="7" name="Date Placeholder 6">
            <a:extLst>
              <a:ext uri="{FF2B5EF4-FFF2-40B4-BE49-F238E27FC236}">
                <a16:creationId xmlns="" xmlns:a16="http://schemas.microsoft.com/office/drawing/2014/main" id="{B8225C3B-BBD8-E10D-24E6-09C155433F6A}"/>
              </a:ext>
            </a:extLst>
          </p:cNvPr>
          <p:cNvSpPr>
            <a:spLocks noGrp="1"/>
          </p:cNvSpPr>
          <p:nvPr>
            <p:ph type="dt" sz="half" idx="10"/>
          </p:nvPr>
        </p:nvSpPr>
        <p:spPr>
          <a:xfrm>
            <a:off x="1420428" y="6367993"/>
            <a:ext cx="2743200" cy="365125"/>
          </a:xfrm>
        </p:spPr>
        <p:txBody>
          <a:bodyPr/>
          <a:lstStyle/>
          <a:p>
            <a:r>
              <a:rPr lang="en-US" dirty="0"/>
              <a:t>00.00.00</a:t>
            </a:r>
            <a:endParaRPr lang="en-GB" dirty="0"/>
          </a:p>
        </p:txBody>
      </p:sp>
      <p:sp>
        <p:nvSpPr>
          <p:cNvPr id="8" name="Footer Placeholder 7">
            <a:extLst>
              <a:ext uri="{FF2B5EF4-FFF2-40B4-BE49-F238E27FC236}">
                <a16:creationId xmlns="" xmlns:a16="http://schemas.microsoft.com/office/drawing/2014/main" id="{9B7A30F4-2CD4-D231-4163-79131D5E5F51}"/>
              </a:ext>
            </a:extLst>
          </p:cNvPr>
          <p:cNvSpPr>
            <a:spLocks noGrp="1"/>
          </p:cNvSpPr>
          <p:nvPr>
            <p:ph type="ftr" sz="quarter" idx="17"/>
          </p:nvPr>
        </p:nvSpPr>
        <p:spPr/>
        <p:txBody>
          <a:bodyPr/>
          <a:lstStyle/>
          <a:p>
            <a:r>
              <a:rPr lang="en-GB"/>
              <a:t>FEANTSA FORUM 2023</a:t>
            </a:r>
            <a:endParaRPr lang="en-GB" dirty="0"/>
          </a:p>
        </p:txBody>
      </p:sp>
      <p:sp>
        <p:nvSpPr>
          <p:cNvPr id="9" name="Slide Number Placeholder 8">
            <a:extLst>
              <a:ext uri="{FF2B5EF4-FFF2-40B4-BE49-F238E27FC236}">
                <a16:creationId xmlns="" xmlns:a16="http://schemas.microsoft.com/office/drawing/2014/main" id="{B8EBB71F-C8FB-735C-6B14-31952FEF7403}"/>
              </a:ext>
            </a:extLst>
          </p:cNvPr>
          <p:cNvSpPr>
            <a:spLocks noGrp="1"/>
          </p:cNvSpPr>
          <p:nvPr>
            <p:ph type="sldNum" sz="quarter" idx="18"/>
          </p:nvPr>
        </p:nvSpPr>
        <p:spPr/>
        <p:txBody>
          <a:bodyPr/>
          <a:lstStyle/>
          <a:p>
            <a:fld id="{9A4B0777-FF85-47C6-B6DE-2A40E1253E90}" type="slidenum">
              <a:rPr lang="en-GB" smtClean="0"/>
              <a:t>2</a:t>
            </a:fld>
            <a:endParaRPr lang="en-GB"/>
          </a:p>
        </p:txBody>
      </p:sp>
    </p:spTree>
    <p:extLst>
      <p:ext uri="{BB962C8B-B14F-4D97-AF65-F5344CB8AC3E}">
        <p14:creationId xmlns:p14="http://schemas.microsoft.com/office/powerpoint/2010/main" val="4063374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EBA604C7-A69E-940F-05BF-ED126D10106F}"/>
              </a:ext>
            </a:extLst>
          </p:cNvPr>
          <p:cNvSpPr>
            <a:spLocks noGrp="1"/>
          </p:cNvSpPr>
          <p:nvPr>
            <p:ph type="title"/>
          </p:nvPr>
        </p:nvSpPr>
        <p:spPr>
          <a:xfrm>
            <a:off x="6280148" y="2762250"/>
            <a:ext cx="5257799" cy="1268810"/>
          </a:xfrm>
        </p:spPr>
        <p:txBody>
          <a:bodyPr>
            <a:normAutofit fontScale="90000"/>
          </a:bodyPr>
          <a:lstStyle/>
          <a:p>
            <a:r>
              <a:rPr lang="en-US" dirty="0"/>
              <a:t>Contribution to the international comparative </a:t>
            </a:r>
            <a:r>
              <a:rPr lang="en-US" dirty="0" smtClean="0"/>
              <a:t>study. </a:t>
            </a:r>
            <a:br>
              <a:rPr lang="en-US" dirty="0" smtClean="0"/>
            </a:br>
            <a:r>
              <a:rPr lang="en-US" dirty="0" smtClean="0"/>
              <a:t>The private sector and Emergency and Temporary Accommodation in Spain</a:t>
            </a:r>
            <a:endParaRPr lang="en-GB" dirty="0"/>
          </a:p>
        </p:txBody>
      </p:sp>
      <p:pic>
        <p:nvPicPr>
          <p:cNvPr id="5" name="Contenidor d'imatge 4"/>
          <p:cNvPicPr>
            <a:picLocks noGrp="1" noChangeAspect="1"/>
          </p:cNvPicPr>
          <p:nvPr>
            <p:ph type="pic" sz="quarter" idx="4294967295"/>
          </p:nvPr>
        </p:nvPicPr>
        <p:blipFill>
          <a:blip r:embed="rId2" cstate="print">
            <a:extLst>
              <a:ext uri="{28A0092B-C50C-407E-A947-70E740481C1C}">
                <a14:useLocalDpi xmlns:a14="http://schemas.microsoft.com/office/drawing/2010/main" val="0"/>
              </a:ext>
            </a:extLst>
          </a:blip>
          <a:srcRect t="13322" b="13322"/>
          <a:stretch>
            <a:fillRect/>
          </a:stretch>
        </p:blipFill>
        <p:spPr>
          <a:xfrm>
            <a:off x="329141" y="561703"/>
            <a:ext cx="5366809" cy="5569014"/>
          </a:xfrm>
          <a:prstGeom prst="rect">
            <a:avLst/>
          </a:prstGeom>
        </p:spPr>
      </p:pic>
      <p:sp>
        <p:nvSpPr>
          <p:cNvPr id="4" name="Contenidor de contingut 3"/>
          <p:cNvSpPr>
            <a:spLocks noGrp="1"/>
          </p:cNvSpPr>
          <p:nvPr>
            <p:ph sz="quarter" idx="15"/>
          </p:nvPr>
        </p:nvSpPr>
        <p:spPr/>
        <p:txBody>
          <a:bodyPr/>
          <a:lstStyle/>
          <a:p>
            <a:endParaRPr lang="ca-ES" dirty="0"/>
          </a:p>
        </p:txBody>
      </p:sp>
    </p:spTree>
    <p:extLst>
      <p:ext uri="{BB962C8B-B14F-4D97-AF65-F5344CB8AC3E}">
        <p14:creationId xmlns:p14="http://schemas.microsoft.com/office/powerpoint/2010/main" val="3019604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8067E9-4022-C954-C338-574937691790}"/>
              </a:ext>
            </a:extLst>
          </p:cNvPr>
          <p:cNvSpPr>
            <a:spLocks noGrp="1"/>
          </p:cNvSpPr>
          <p:nvPr>
            <p:ph type="title"/>
          </p:nvPr>
        </p:nvSpPr>
        <p:spPr/>
        <p:txBody>
          <a:bodyPr/>
          <a:lstStyle/>
          <a:p>
            <a:r>
              <a:rPr lang="en-GB" dirty="0" smtClean="0"/>
              <a:t>Context: Homeless Services in Spain</a:t>
            </a:r>
            <a:endParaRPr lang="en-GB" dirty="0"/>
          </a:p>
        </p:txBody>
      </p:sp>
      <p:sp>
        <p:nvSpPr>
          <p:cNvPr id="3" name="Content Placeholder 2">
            <a:extLst>
              <a:ext uri="{FF2B5EF4-FFF2-40B4-BE49-F238E27FC236}">
                <a16:creationId xmlns="" xmlns:a16="http://schemas.microsoft.com/office/drawing/2014/main" id="{A3B9BEBB-D694-72EF-B821-C94403D839A5}"/>
              </a:ext>
            </a:extLst>
          </p:cNvPr>
          <p:cNvSpPr>
            <a:spLocks noGrp="1"/>
          </p:cNvSpPr>
          <p:nvPr>
            <p:ph sz="half" idx="1"/>
          </p:nvPr>
        </p:nvSpPr>
        <p:spPr/>
        <p:txBody>
          <a:bodyPr>
            <a:normAutofit fontScale="85000" lnSpcReduction="20000"/>
          </a:bodyPr>
          <a:lstStyle/>
          <a:p>
            <a:pPr marL="0" indent="0">
              <a:buNone/>
            </a:pPr>
            <a:r>
              <a:rPr lang="en-US" dirty="0"/>
              <a:t>The main actors in the homelessness sector in Spain have traditionally been non-profit </a:t>
            </a:r>
            <a:r>
              <a:rPr lang="en-US" dirty="0" err="1"/>
              <a:t>organisations</a:t>
            </a:r>
            <a:r>
              <a:rPr lang="en-US" dirty="0"/>
              <a:t> and, especially, religious </a:t>
            </a:r>
            <a:r>
              <a:rPr lang="en-US" dirty="0" err="1"/>
              <a:t>organisations</a:t>
            </a:r>
            <a:r>
              <a:rPr lang="en-US" dirty="0"/>
              <a:t>. Until the 1990s, housing resources and social services for the homeless were managed almost exclusively by religious orders of the Catholic Church.</a:t>
            </a:r>
            <a:endParaRPr lang="en-GB" dirty="0"/>
          </a:p>
        </p:txBody>
      </p:sp>
      <p:sp>
        <p:nvSpPr>
          <p:cNvPr id="4" name="Content Placeholder 3">
            <a:extLst>
              <a:ext uri="{FF2B5EF4-FFF2-40B4-BE49-F238E27FC236}">
                <a16:creationId xmlns="" xmlns:a16="http://schemas.microsoft.com/office/drawing/2014/main" id="{8D4BAD1F-D3F2-393E-0194-7CEF74267988}"/>
              </a:ext>
            </a:extLst>
          </p:cNvPr>
          <p:cNvSpPr>
            <a:spLocks noGrp="1"/>
          </p:cNvSpPr>
          <p:nvPr>
            <p:ph sz="half" idx="2"/>
          </p:nvPr>
        </p:nvSpPr>
        <p:spPr/>
        <p:txBody>
          <a:bodyPr>
            <a:normAutofit fontScale="85000" lnSpcReduction="20000"/>
          </a:bodyPr>
          <a:lstStyle/>
          <a:p>
            <a:r>
              <a:rPr lang="en-US" dirty="0"/>
              <a:t>The first Spanish Social Services law was approved in 1985, and for the first time homelessness was </a:t>
            </a:r>
            <a:r>
              <a:rPr lang="en-US" dirty="0" err="1"/>
              <a:t>recognised</a:t>
            </a:r>
            <a:r>
              <a:rPr lang="en-US" dirty="0"/>
              <a:t> as a social services </a:t>
            </a:r>
            <a:r>
              <a:rPr lang="en-US" dirty="0" smtClean="0"/>
              <a:t>topic.</a:t>
            </a:r>
            <a:endParaRPr lang="en-US" dirty="0"/>
          </a:p>
          <a:p>
            <a:r>
              <a:rPr lang="en-US" dirty="0"/>
              <a:t>N</a:t>
            </a:r>
            <a:r>
              <a:rPr lang="en-US" dirty="0" smtClean="0"/>
              <a:t>on-religious </a:t>
            </a:r>
            <a:r>
              <a:rPr lang="en-US" dirty="0" err="1"/>
              <a:t>organisations</a:t>
            </a:r>
            <a:r>
              <a:rPr lang="en-US" dirty="0"/>
              <a:t> were incorporated </a:t>
            </a:r>
            <a:r>
              <a:rPr lang="en-US" dirty="0" smtClean="0"/>
              <a:t>at the homeless sector.</a:t>
            </a:r>
          </a:p>
          <a:p>
            <a:r>
              <a:rPr lang="en-US" dirty="0" smtClean="0"/>
              <a:t>The </a:t>
            </a:r>
            <a:r>
              <a:rPr lang="en-US" dirty="0"/>
              <a:t>municipal social services of the big cities began to develop </a:t>
            </a:r>
            <a:r>
              <a:rPr lang="en-US" dirty="0" smtClean="0"/>
              <a:t>homeless services at the beginning </a:t>
            </a:r>
            <a:r>
              <a:rPr lang="en-US" dirty="0"/>
              <a:t>of the 21st </a:t>
            </a:r>
            <a:r>
              <a:rPr lang="en-US" dirty="0" smtClean="0"/>
              <a:t>century (when </a:t>
            </a:r>
            <a:r>
              <a:rPr lang="en-US" dirty="0"/>
              <a:t>the increase in people sleeping rough was </a:t>
            </a:r>
            <a:r>
              <a:rPr lang="en-US" dirty="0" smtClean="0"/>
              <a:t>evident).</a:t>
            </a:r>
            <a:endParaRPr lang="en-US" dirty="0"/>
          </a:p>
          <a:p>
            <a:r>
              <a:rPr lang="en-US" dirty="0"/>
              <a:t>New shelters were created and most of the facilities were funded by local authorities and managed by non-profit </a:t>
            </a:r>
            <a:r>
              <a:rPr lang="en-US" dirty="0" err="1"/>
              <a:t>organisations</a:t>
            </a:r>
            <a:r>
              <a:rPr lang="en-US" dirty="0" smtClean="0"/>
              <a:t>.</a:t>
            </a:r>
            <a:endParaRPr lang="en-US" dirty="0"/>
          </a:p>
        </p:txBody>
      </p:sp>
      <p:sp>
        <p:nvSpPr>
          <p:cNvPr id="5" name="Date Placeholder 4">
            <a:extLst>
              <a:ext uri="{FF2B5EF4-FFF2-40B4-BE49-F238E27FC236}">
                <a16:creationId xmlns="" xmlns:a16="http://schemas.microsoft.com/office/drawing/2014/main" id="{7BB193AE-B9FF-6AE7-5240-FDD796E8AD9A}"/>
              </a:ext>
            </a:extLst>
          </p:cNvPr>
          <p:cNvSpPr>
            <a:spLocks noGrp="1"/>
          </p:cNvSpPr>
          <p:nvPr>
            <p:ph type="dt" sz="half" idx="10"/>
          </p:nvPr>
        </p:nvSpPr>
        <p:spPr/>
        <p:txBody>
          <a:bodyPr/>
          <a:lstStyle/>
          <a:p>
            <a:r>
              <a:rPr lang="en-US"/>
              <a:t>00.00.00</a:t>
            </a:r>
            <a:endParaRPr lang="en-GB"/>
          </a:p>
        </p:txBody>
      </p:sp>
      <p:sp>
        <p:nvSpPr>
          <p:cNvPr id="6" name="Footer Placeholder 5">
            <a:extLst>
              <a:ext uri="{FF2B5EF4-FFF2-40B4-BE49-F238E27FC236}">
                <a16:creationId xmlns="" xmlns:a16="http://schemas.microsoft.com/office/drawing/2014/main" id="{434D3597-D54A-764E-0F28-EF4A5622D8AA}"/>
              </a:ext>
            </a:extLst>
          </p:cNvPr>
          <p:cNvSpPr>
            <a:spLocks noGrp="1"/>
          </p:cNvSpPr>
          <p:nvPr>
            <p:ph type="ftr" sz="quarter" idx="11"/>
          </p:nvPr>
        </p:nvSpPr>
        <p:spPr/>
        <p:txBody>
          <a:bodyPr/>
          <a:lstStyle/>
          <a:p>
            <a:r>
              <a:rPr lang="en-GB"/>
              <a:t>FEANTSA FORUM 2023</a:t>
            </a:r>
            <a:endParaRPr lang="en-GB" dirty="0"/>
          </a:p>
        </p:txBody>
      </p:sp>
      <p:sp>
        <p:nvSpPr>
          <p:cNvPr id="7" name="Slide Number Placeholder 6">
            <a:extLst>
              <a:ext uri="{FF2B5EF4-FFF2-40B4-BE49-F238E27FC236}">
                <a16:creationId xmlns="" xmlns:a16="http://schemas.microsoft.com/office/drawing/2014/main" id="{FF366F8E-0206-E80F-ABA8-8C6712E18630}"/>
              </a:ext>
            </a:extLst>
          </p:cNvPr>
          <p:cNvSpPr>
            <a:spLocks noGrp="1"/>
          </p:cNvSpPr>
          <p:nvPr>
            <p:ph type="sldNum" sz="quarter" idx="12"/>
          </p:nvPr>
        </p:nvSpPr>
        <p:spPr/>
        <p:txBody>
          <a:bodyPr/>
          <a:lstStyle/>
          <a:p>
            <a:fld id="{9A4B0777-FF85-47C6-B6DE-2A40E1253E90}" type="slidenum">
              <a:rPr lang="en-GB" smtClean="0"/>
              <a:t>4</a:t>
            </a:fld>
            <a:endParaRPr lang="en-GB"/>
          </a:p>
        </p:txBody>
      </p:sp>
    </p:spTree>
    <p:extLst>
      <p:ext uri="{BB962C8B-B14F-4D97-AF65-F5344CB8AC3E}">
        <p14:creationId xmlns:p14="http://schemas.microsoft.com/office/powerpoint/2010/main" val="381706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8067E9-4022-C954-C338-574937691790}"/>
              </a:ext>
            </a:extLst>
          </p:cNvPr>
          <p:cNvSpPr>
            <a:spLocks noGrp="1"/>
          </p:cNvSpPr>
          <p:nvPr>
            <p:ph type="title"/>
          </p:nvPr>
        </p:nvSpPr>
        <p:spPr/>
        <p:txBody>
          <a:bodyPr/>
          <a:lstStyle/>
          <a:p>
            <a:pPr marL="342900" indent="-342900"/>
            <a:r>
              <a:rPr lang="en-US" dirty="0"/>
              <a:t>The growing presence </a:t>
            </a:r>
            <a:r>
              <a:rPr lang="en-US" dirty="0" smtClean="0"/>
              <a:t>of </a:t>
            </a:r>
            <a:br>
              <a:rPr lang="en-US" dirty="0" smtClean="0"/>
            </a:br>
            <a:r>
              <a:rPr lang="en-US" dirty="0" smtClean="0"/>
              <a:t>for </a:t>
            </a:r>
            <a:r>
              <a:rPr lang="en-US" dirty="0"/>
              <a:t>profit operators</a:t>
            </a:r>
            <a:endParaRPr lang="en-US" b="1" dirty="0"/>
          </a:p>
        </p:txBody>
      </p:sp>
      <p:sp>
        <p:nvSpPr>
          <p:cNvPr id="3" name="Content Placeholder 2">
            <a:extLst>
              <a:ext uri="{FF2B5EF4-FFF2-40B4-BE49-F238E27FC236}">
                <a16:creationId xmlns="" xmlns:a16="http://schemas.microsoft.com/office/drawing/2014/main" id="{A3B9BEBB-D694-72EF-B821-C94403D839A5}"/>
              </a:ext>
            </a:extLst>
          </p:cNvPr>
          <p:cNvSpPr>
            <a:spLocks noGrp="1"/>
          </p:cNvSpPr>
          <p:nvPr>
            <p:ph sz="half" idx="1"/>
          </p:nvPr>
        </p:nvSpPr>
        <p:spPr/>
        <p:txBody>
          <a:bodyPr>
            <a:normAutofit fontScale="85000" lnSpcReduction="20000"/>
          </a:bodyPr>
          <a:lstStyle/>
          <a:p>
            <a:pPr marL="0" indent="0" fontAlgn="base">
              <a:buNone/>
            </a:pPr>
            <a:r>
              <a:rPr lang="en-US" b="1" dirty="0"/>
              <a:t>C</a:t>
            </a:r>
            <a:r>
              <a:rPr lang="en-US" b="1" dirty="0" smtClean="0"/>
              <a:t>ompanies </a:t>
            </a:r>
            <a:r>
              <a:rPr lang="en-US" b="1" dirty="0"/>
              <a:t>managing homelessness </a:t>
            </a:r>
            <a:r>
              <a:rPr lang="en-US" b="1" dirty="0" smtClean="0"/>
              <a:t>facilities </a:t>
            </a:r>
            <a:r>
              <a:rPr lang="en-US" b="1" dirty="0"/>
              <a:t>through public </a:t>
            </a:r>
            <a:r>
              <a:rPr lang="en-US" b="1" dirty="0" smtClean="0"/>
              <a:t>tenders:</a:t>
            </a:r>
          </a:p>
          <a:p>
            <a:pPr marL="0" indent="0" fontAlgn="base">
              <a:buNone/>
            </a:pPr>
            <a:endParaRPr lang="en-US" dirty="0"/>
          </a:p>
          <a:p>
            <a:r>
              <a:rPr lang="en-US" dirty="0"/>
              <a:t>As the sector becomes more professional, the forms of relationship between public administrations and service providers are diversifying. The extension of the use of </a:t>
            </a:r>
            <a:r>
              <a:rPr lang="en-US" b="1" dirty="0"/>
              <a:t>the public contract</a:t>
            </a:r>
            <a:r>
              <a:rPr lang="en-US" dirty="0"/>
              <a:t> has facilitated the entry of for-profit operators </a:t>
            </a:r>
            <a:r>
              <a:rPr lang="en-US" b="1" dirty="0"/>
              <a:t>(some of them big companies)</a:t>
            </a:r>
            <a:r>
              <a:rPr lang="en-US" dirty="0"/>
              <a:t> that already provided public services in the field of home care or care for the elderly</a:t>
            </a:r>
            <a:r>
              <a:rPr lang="en-US" dirty="0" smtClean="0"/>
              <a:t>.</a:t>
            </a:r>
            <a:r>
              <a:rPr lang="en-US" dirty="0"/>
              <a:t/>
            </a:r>
            <a:br>
              <a:rPr lang="en-US" dirty="0"/>
            </a:br>
            <a:endParaRPr lang="en-US" dirty="0"/>
          </a:p>
        </p:txBody>
      </p:sp>
      <p:sp>
        <p:nvSpPr>
          <p:cNvPr id="4" name="Content Placeholder 3">
            <a:extLst>
              <a:ext uri="{FF2B5EF4-FFF2-40B4-BE49-F238E27FC236}">
                <a16:creationId xmlns="" xmlns:a16="http://schemas.microsoft.com/office/drawing/2014/main" id="{8D4BAD1F-D3F2-393E-0194-7CEF74267988}"/>
              </a:ext>
            </a:extLst>
          </p:cNvPr>
          <p:cNvSpPr>
            <a:spLocks noGrp="1"/>
          </p:cNvSpPr>
          <p:nvPr>
            <p:ph sz="half" idx="2"/>
          </p:nvPr>
        </p:nvSpPr>
        <p:spPr/>
        <p:txBody>
          <a:bodyPr>
            <a:normAutofit fontScale="85000" lnSpcReduction="20000"/>
          </a:bodyPr>
          <a:lstStyle/>
          <a:p>
            <a:pPr marL="0" indent="0">
              <a:buNone/>
            </a:pPr>
            <a:r>
              <a:rPr lang="en-US" b="1" dirty="0"/>
              <a:t>F</a:t>
            </a:r>
            <a:r>
              <a:rPr lang="en-US" b="1" dirty="0" smtClean="0"/>
              <a:t>amilies </a:t>
            </a:r>
            <a:r>
              <a:rPr lang="en-US" b="1" dirty="0"/>
              <a:t>and individuals living in hostels and bed and breakfasts paid for by public social services as a temporary </a:t>
            </a:r>
            <a:r>
              <a:rPr lang="en-US" b="1" dirty="0" smtClean="0"/>
              <a:t>solution:</a:t>
            </a:r>
          </a:p>
          <a:p>
            <a:pPr marL="0" indent="0">
              <a:buNone/>
            </a:pPr>
            <a:endParaRPr lang="en-US" dirty="0"/>
          </a:p>
          <a:p>
            <a:r>
              <a:rPr lang="en-US" dirty="0"/>
              <a:t>The use of hostels and </a:t>
            </a:r>
            <a:r>
              <a:rPr lang="en-US" b="1" dirty="0"/>
              <a:t>Bed &amp; Breakfast</a:t>
            </a:r>
            <a:r>
              <a:rPr lang="en-US" dirty="0"/>
              <a:t> to accommodate homeless people with public money has recently spread. There is any explicit political decision. Social services use these establishments to compensate for the growth in the number of homeless people and to offer a temporary solution to evicted families who are waiting for social housing.</a:t>
            </a:r>
          </a:p>
          <a:p>
            <a:pPr marL="0" indent="0">
              <a:buNone/>
            </a:pPr>
            <a:endParaRPr lang="en-US" dirty="0"/>
          </a:p>
        </p:txBody>
      </p:sp>
      <p:sp>
        <p:nvSpPr>
          <p:cNvPr id="5" name="Date Placeholder 4">
            <a:extLst>
              <a:ext uri="{FF2B5EF4-FFF2-40B4-BE49-F238E27FC236}">
                <a16:creationId xmlns="" xmlns:a16="http://schemas.microsoft.com/office/drawing/2014/main" id="{7BB193AE-B9FF-6AE7-5240-FDD796E8AD9A}"/>
              </a:ext>
            </a:extLst>
          </p:cNvPr>
          <p:cNvSpPr>
            <a:spLocks noGrp="1"/>
          </p:cNvSpPr>
          <p:nvPr>
            <p:ph type="dt" sz="half" idx="10"/>
          </p:nvPr>
        </p:nvSpPr>
        <p:spPr/>
        <p:txBody>
          <a:bodyPr/>
          <a:lstStyle/>
          <a:p>
            <a:r>
              <a:rPr lang="en-US"/>
              <a:t>00.00.00</a:t>
            </a:r>
            <a:endParaRPr lang="en-GB"/>
          </a:p>
        </p:txBody>
      </p:sp>
      <p:sp>
        <p:nvSpPr>
          <p:cNvPr id="6" name="Footer Placeholder 5">
            <a:extLst>
              <a:ext uri="{FF2B5EF4-FFF2-40B4-BE49-F238E27FC236}">
                <a16:creationId xmlns="" xmlns:a16="http://schemas.microsoft.com/office/drawing/2014/main" id="{434D3597-D54A-764E-0F28-EF4A5622D8AA}"/>
              </a:ext>
            </a:extLst>
          </p:cNvPr>
          <p:cNvSpPr>
            <a:spLocks noGrp="1"/>
          </p:cNvSpPr>
          <p:nvPr>
            <p:ph type="ftr" sz="quarter" idx="11"/>
          </p:nvPr>
        </p:nvSpPr>
        <p:spPr/>
        <p:txBody>
          <a:bodyPr/>
          <a:lstStyle/>
          <a:p>
            <a:r>
              <a:rPr lang="en-GB"/>
              <a:t>FEANTSA FORUM 2023</a:t>
            </a:r>
            <a:endParaRPr lang="en-GB" dirty="0"/>
          </a:p>
        </p:txBody>
      </p:sp>
      <p:sp>
        <p:nvSpPr>
          <p:cNvPr id="7" name="Slide Number Placeholder 6">
            <a:extLst>
              <a:ext uri="{FF2B5EF4-FFF2-40B4-BE49-F238E27FC236}">
                <a16:creationId xmlns="" xmlns:a16="http://schemas.microsoft.com/office/drawing/2014/main" id="{FF366F8E-0206-E80F-ABA8-8C6712E18630}"/>
              </a:ext>
            </a:extLst>
          </p:cNvPr>
          <p:cNvSpPr>
            <a:spLocks noGrp="1"/>
          </p:cNvSpPr>
          <p:nvPr>
            <p:ph type="sldNum" sz="quarter" idx="12"/>
          </p:nvPr>
        </p:nvSpPr>
        <p:spPr/>
        <p:txBody>
          <a:bodyPr/>
          <a:lstStyle/>
          <a:p>
            <a:fld id="{9A4B0777-FF85-47C6-B6DE-2A40E1253E90}" type="slidenum">
              <a:rPr lang="en-GB" smtClean="0"/>
              <a:t>5</a:t>
            </a:fld>
            <a:endParaRPr lang="en-GB"/>
          </a:p>
        </p:txBody>
      </p:sp>
    </p:spTree>
    <p:extLst>
      <p:ext uri="{BB962C8B-B14F-4D97-AF65-F5344CB8AC3E}">
        <p14:creationId xmlns:p14="http://schemas.microsoft.com/office/powerpoint/2010/main" val="153159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8067E9-4022-C954-C338-574937691790}"/>
              </a:ext>
            </a:extLst>
          </p:cNvPr>
          <p:cNvSpPr>
            <a:spLocks noGrp="1"/>
          </p:cNvSpPr>
          <p:nvPr>
            <p:ph type="title"/>
          </p:nvPr>
        </p:nvSpPr>
        <p:spPr/>
        <p:txBody>
          <a:bodyPr/>
          <a:lstStyle/>
          <a:p>
            <a:pPr marL="342900" indent="-342900"/>
            <a:r>
              <a:rPr lang="en-GB" dirty="0" smtClean="0"/>
              <a:t>Companies managing homelessness </a:t>
            </a:r>
            <a:br>
              <a:rPr lang="en-GB" dirty="0" smtClean="0"/>
            </a:br>
            <a:r>
              <a:rPr lang="en-GB" dirty="0" smtClean="0"/>
              <a:t>services</a:t>
            </a:r>
            <a:endParaRPr lang="en-US" b="1" dirty="0"/>
          </a:p>
        </p:txBody>
      </p:sp>
      <p:sp>
        <p:nvSpPr>
          <p:cNvPr id="3" name="Content Placeholder 2">
            <a:extLst>
              <a:ext uri="{FF2B5EF4-FFF2-40B4-BE49-F238E27FC236}">
                <a16:creationId xmlns="" xmlns:a16="http://schemas.microsoft.com/office/drawing/2014/main" id="{A3B9BEBB-D694-72EF-B821-C94403D839A5}"/>
              </a:ext>
            </a:extLst>
          </p:cNvPr>
          <p:cNvSpPr>
            <a:spLocks noGrp="1"/>
          </p:cNvSpPr>
          <p:nvPr>
            <p:ph sz="half" idx="1"/>
          </p:nvPr>
        </p:nvSpPr>
        <p:spPr>
          <a:xfrm>
            <a:off x="838199" y="1825625"/>
            <a:ext cx="10048875" cy="4351338"/>
          </a:xfrm>
        </p:spPr>
        <p:txBody>
          <a:bodyPr>
            <a:normAutofit fontScale="92500" lnSpcReduction="20000"/>
          </a:bodyPr>
          <a:lstStyle/>
          <a:p>
            <a:r>
              <a:rPr lang="en-US" dirty="0"/>
              <a:t>Shelters, temporary accommodation or housing led programs are usually publicly tendered. For-profit providers are not the majority, but they are increasing their presence competing with non-profit </a:t>
            </a:r>
            <a:r>
              <a:rPr lang="en-US" dirty="0" err="1"/>
              <a:t>organisations</a:t>
            </a:r>
            <a:r>
              <a:rPr lang="en-US" dirty="0"/>
              <a:t>.</a:t>
            </a:r>
          </a:p>
          <a:p>
            <a:r>
              <a:rPr lang="en-US" dirty="0"/>
              <a:t>As the services scaled up, the relationship between local authorities and provider entities became more professional and the award took the form of a public tender.</a:t>
            </a:r>
          </a:p>
          <a:p>
            <a:r>
              <a:rPr lang="en-US" dirty="0" smtClean="0"/>
              <a:t>Non-profit </a:t>
            </a:r>
            <a:r>
              <a:rPr lang="en-US" dirty="0" err="1"/>
              <a:t>organisations</a:t>
            </a:r>
            <a:r>
              <a:rPr lang="en-US" dirty="0"/>
              <a:t> continue to run most services and </a:t>
            </a:r>
            <a:r>
              <a:rPr lang="en-US" dirty="0" err="1"/>
              <a:t>programmes</a:t>
            </a:r>
            <a:r>
              <a:rPr lang="en-US" dirty="0"/>
              <a:t>, but some for-profit companies are growing in the sector. </a:t>
            </a:r>
            <a:r>
              <a:rPr lang="en-US" dirty="0" smtClean="0"/>
              <a:t>(These </a:t>
            </a:r>
            <a:r>
              <a:rPr lang="en-US" dirty="0"/>
              <a:t>companies previously managed other social services such as housing for the elderly or home care </a:t>
            </a:r>
            <a:r>
              <a:rPr lang="en-US" dirty="0" smtClean="0"/>
              <a:t>services, p. </a:t>
            </a:r>
            <a:r>
              <a:rPr lang="en-US" dirty="0" smtClean="0"/>
              <a:t>ex. </a:t>
            </a:r>
            <a:r>
              <a:rPr lang="en-US" i="1" dirty="0" err="1" smtClean="0"/>
              <a:t>Grupo</a:t>
            </a:r>
            <a:r>
              <a:rPr lang="en-US" i="1" dirty="0" smtClean="0"/>
              <a:t> </a:t>
            </a:r>
            <a:r>
              <a:rPr lang="en-US" i="1" dirty="0" err="1" smtClean="0"/>
              <a:t>Cinco</a:t>
            </a:r>
            <a:r>
              <a:rPr lang="en-US" dirty="0" smtClean="0"/>
              <a:t>, </a:t>
            </a:r>
            <a:r>
              <a:rPr lang="en-US" i="1" dirty="0" err="1" smtClean="0"/>
              <a:t>Clece</a:t>
            </a:r>
            <a:r>
              <a:rPr lang="en-US" dirty="0" smtClean="0"/>
              <a:t>).</a:t>
            </a:r>
            <a:r>
              <a:rPr lang="en-US" dirty="0" smtClean="0"/>
              <a:t/>
            </a:r>
            <a:br>
              <a:rPr lang="en-US" dirty="0" smtClean="0"/>
            </a:br>
            <a:endParaRPr lang="en-US" dirty="0"/>
          </a:p>
        </p:txBody>
      </p:sp>
      <p:sp>
        <p:nvSpPr>
          <p:cNvPr id="5" name="Date Placeholder 4">
            <a:extLst>
              <a:ext uri="{FF2B5EF4-FFF2-40B4-BE49-F238E27FC236}">
                <a16:creationId xmlns="" xmlns:a16="http://schemas.microsoft.com/office/drawing/2014/main" id="{7BB193AE-B9FF-6AE7-5240-FDD796E8AD9A}"/>
              </a:ext>
            </a:extLst>
          </p:cNvPr>
          <p:cNvSpPr>
            <a:spLocks noGrp="1"/>
          </p:cNvSpPr>
          <p:nvPr>
            <p:ph type="dt" sz="half" idx="10"/>
          </p:nvPr>
        </p:nvSpPr>
        <p:spPr/>
        <p:txBody>
          <a:bodyPr/>
          <a:lstStyle/>
          <a:p>
            <a:r>
              <a:rPr lang="en-US"/>
              <a:t>00.00.00</a:t>
            </a:r>
            <a:endParaRPr lang="en-GB"/>
          </a:p>
        </p:txBody>
      </p:sp>
      <p:sp>
        <p:nvSpPr>
          <p:cNvPr id="6" name="Footer Placeholder 5">
            <a:extLst>
              <a:ext uri="{FF2B5EF4-FFF2-40B4-BE49-F238E27FC236}">
                <a16:creationId xmlns="" xmlns:a16="http://schemas.microsoft.com/office/drawing/2014/main" id="{434D3597-D54A-764E-0F28-EF4A5622D8AA}"/>
              </a:ext>
            </a:extLst>
          </p:cNvPr>
          <p:cNvSpPr>
            <a:spLocks noGrp="1"/>
          </p:cNvSpPr>
          <p:nvPr>
            <p:ph type="ftr" sz="quarter" idx="11"/>
          </p:nvPr>
        </p:nvSpPr>
        <p:spPr/>
        <p:txBody>
          <a:bodyPr/>
          <a:lstStyle/>
          <a:p>
            <a:r>
              <a:rPr lang="en-GB"/>
              <a:t>FEANTSA FORUM 2023</a:t>
            </a:r>
            <a:endParaRPr lang="en-GB" dirty="0"/>
          </a:p>
        </p:txBody>
      </p:sp>
      <p:sp>
        <p:nvSpPr>
          <p:cNvPr id="7" name="Slide Number Placeholder 6">
            <a:extLst>
              <a:ext uri="{FF2B5EF4-FFF2-40B4-BE49-F238E27FC236}">
                <a16:creationId xmlns="" xmlns:a16="http://schemas.microsoft.com/office/drawing/2014/main" id="{FF366F8E-0206-E80F-ABA8-8C6712E18630}"/>
              </a:ext>
            </a:extLst>
          </p:cNvPr>
          <p:cNvSpPr>
            <a:spLocks noGrp="1"/>
          </p:cNvSpPr>
          <p:nvPr>
            <p:ph type="sldNum" sz="quarter" idx="12"/>
          </p:nvPr>
        </p:nvSpPr>
        <p:spPr/>
        <p:txBody>
          <a:bodyPr/>
          <a:lstStyle/>
          <a:p>
            <a:fld id="{9A4B0777-FF85-47C6-B6DE-2A40E1253E90}" type="slidenum">
              <a:rPr lang="en-GB" smtClean="0"/>
              <a:t>6</a:t>
            </a:fld>
            <a:endParaRPr lang="en-GB"/>
          </a:p>
        </p:txBody>
      </p:sp>
    </p:spTree>
    <p:extLst>
      <p:ext uri="{BB962C8B-B14F-4D97-AF65-F5344CB8AC3E}">
        <p14:creationId xmlns:p14="http://schemas.microsoft.com/office/powerpoint/2010/main" val="665060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10F003-589E-5659-66D4-B46FD5F040C7}"/>
              </a:ext>
            </a:extLst>
          </p:cNvPr>
          <p:cNvSpPr>
            <a:spLocks noGrp="1"/>
          </p:cNvSpPr>
          <p:nvPr>
            <p:ph type="title"/>
          </p:nvPr>
        </p:nvSpPr>
        <p:spPr/>
        <p:txBody>
          <a:bodyPr/>
          <a:lstStyle/>
          <a:p>
            <a:r>
              <a:rPr lang="en-GB" dirty="0" smtClean="0"/>
              <a:t>Consequences</a:t>
            </a:r>
            <a:endParaRPr lang="en-GB" dirty="0"/>
          </a:p>
        </p:txBody>
      </p:sp>
      <p:sp>
        <p:nvSpPr>
          <p:cNvPr id="3" name="Content Placeholder 2">
            <a:extLst>
              <a:ext uri="{FF2B5EF4-FFF2-40B4-BE49-F238E27FC236}">
                <a16:creationId xmlns="" xmlns:a16="http://schemas.microsoft.com/office/drawing/2014/main" id="{80FB61D2-1833-0DD3-BD99-0B5086B69CC0}"/>
              </a:ext>
            </a:extLst>
          </p:cNvPr>
          <p:cNvSpPr>
            <a:spLocks noGrp="1"/>
          </p:cNvSpPr>
          <p:nvPr>
            <p:ph idx="1"/>
          </p:nvPr>
        </p:nvSpPr>
        <p:spPr/>
        <p:txBody>
          <a:bodyPr>
            <a:normAutofit fontScale="85000" lnSpcReduction="10000"/>
          </a:bodyPr>
          <a:lstStyle/>
          <a:p>
            <a:pPr fontAlgn="base"/>
            <a:r>
              <a:rPr lang="en-US" dirty="0"/>
              <a:t>Homelessness policies have been </a:t>
            </a:r>
            <a:r>
              <a:rPr lang="en-US" dirty="0" err="1"/>
              <a:t>cocreated</a:t>
            </a:r>
            <a:r>
              <a:rPr lang="en-US" dirty="0"/>
              <a:t> (or coproduced) by public authorities and NGO together through local networks. Private companies act only as service providers and its growing presence is eroding the networking. </a:t>
            </a:r>
          </a:p>
          <a:p>
            <a:pPr fontAlgn="base"/>
            <a:r>
              <a:rPr lang="en-US" dirty="0"/>
              <a:t>Although we don’t have statistical evidence, labor conditions in privately managed facilities are systematically worse than in the ones managed by non profit. And this is a huge problem in a sector where employment is precarious even when the operators are non-profit</a:t>
            </a:r>
            <a:r>
              <a:rPr lang="en-US" dirty="0" smtClean="0"/>
              <a:t>.</a:t>
            </a:r>
            <a:endParaRPr lang="en-US" dirty="0"/>
          </a:p>
        </p:txBody>
      </p:sp>
      <p:sp>
        <p:nvSpPr>
          <p:cNvPr id="5" name="Date Placeholder 4">
            <a:extLst>
              <a:ext uri="{FF2B5EF4-FFF2-40B4-BE49-F238E27FC236}">
                <a16:creationId xmlns="" xmlns:a16="http://schemas.microsoft.com/office/drawing/2014/main" id="{1DC43C46-36F7-F210-16C4-DE9EB0E25E3F}"/>
              </a:ext>
            </a:extLst>
          </p:cNvPr>
          <p:cNvSpPr>
            <a:spLocks noGrp="1"/>
          </p:cNvSpPr>
          <p:nvPr>
            <p:ph type="dt" sz="half" idx="10"/>
          </p:nvPr>
        </p:nvSpPr>
        <p:spPr/>
        <p:txBody>
          <a:bodyPr/>
          <a:lstStyle/>
          <a:p>
            <a:r>
              <a:rPr lang="en-US"/>
              <a:t>00.00.00</a:t>
            </a:r>
            <a:endParaRPr lang="en-GB"/>
          </a:p>
        </p:txBody>
      </p:sp>
      <p:sp>
        <p:nvSpPr>
          <p:cNvPr id="6" name="Footer Placeholder 5">
            <a:extLst>
              <a:ext uri="{FF2B5EF4-FFF2-40B4-BE49-F238E27FC236}">
                <a16:creationId xmlns="" xmlns:a16="http://schemas.microsoft.com/office/drawing/2014/main" id="{30F0276D-903C-31C2-5664-72375DE9A13D}"/>
              </a:ext>
            </a:extLst>
          </p:cNvPr>
          <p:cNvSpPr>
            <a:spLocks noGrp="1"/>
          </p:cNvSpPr>
          <p:nvPr>
            <p:ph type="ftr" sz="quarter" idx="11"/>
          </p:nvPr>
        </p:nvSpPr>
        <p:spPr/>
        <p:txBody>
          <a:bodyPr/>
          <a:lstStyle/>
          <a:p>
            <a:r>
              <a:rPr lang="en-GB" dirty="0"/>
              <a:t>FEANTSA FORUM 2023</a:t>
            </a:r>
          </a:p>
        </p:txBody>
      </p:sp>
      <p:sp>
        <p:nvSpPr>
          <p:cNvPr id="7" name="Slide Number Placeholder 6">
            <a:extLst>
              <a:ext uri="{FF2B5EF4-FFF2-40B4-BE49-F238E27FC236}">
                <a16:creationId xmlns="" xmlns:a16="http://schemas.microsoft.com/office/drawing/2014/main" id="{FC8F8B85-B816-4E88-71FA-2DDE400DFCCD}"/>
              </a:ext>
            </a:extLst>
          </p:cNvPr>
          <p:cNvSpPr>
            <a:spLocks noGrp="1"/>
          </p:cNvSpPr>
          <p:nvPr>
            <p:ph type="sldNum" sz="quarter" idx="12"/>
          </p:nvPr>
        </p:nvSpPr>
        <p:spPr/>
        <p:txBody>
          <a:bodyPr/>
          <a:lstStyle/>
          <a:p>
            <a:fld id="{9A4B0777-FF85-47C6-B6DE-2A40E1253E90}" type="slidenum">
              <a:rPr lang="en-GB" smtClean="0"/>
              <a:t>7</a:t>
            </a:fld>
            <a:endParaRPr lang="en-GB" dirty="0"/>
          </a:p>
        </p:txBody>
      </p:sp>
    </p:spTree>
    <p:extLst>
      <p:ext uri="{BB962C8B-B14F-4D97-AF65-F5344CB8AC3E}">
        <p14:creationId xmlns:p14="http://schemas.microsoft.com/office/powerpoint/2010/main" val="156032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8067E9-4022-C954-C338-574937691790}"/>
              </a:ext>
            </a:extLst>
          </p:cNvPr>
          <p:cNvSpPr>
            <a:spLocks noGrp="1"/>
          </p:cNvSpPr>
          <p:nvPr>
            <p:ph type="title"/>
          </p:nvPr>
        </p:nvSpPr>
        <p:spPr/>
        <p:txBody>
          <a:bodyPr/>
          <a:lstStyle/>
          <a:p>
            <a:pPr marL="342900" indent="-342900"/>
            <a:r>
              <a:rPr lang="en-US" dirty="0" smtClean="0"/>
              <a:t>Hostels </a:t>
            </a:r>
            <a:r>
              <a:rPr lang="en-US" dirty="0"/>
              <a:t>and bed and breakfasts</a:t>
            </a:r>
          </a:p>
        </p:txBody>
      </p:sp>
      <p:sp>
        <p:nvSpPr>
          <p:cNvPr id="3" name="Content Placeholder 2">
            <a:extLst>
              <a:ext uri="{FF2B5EF4-FFF2-40B4-BE49-F238E27FC236}">
                <a16:creationId xmlns="" xmlns:a16="http://schemas.microsoft.com/office/drawing/2014/main" id="{A3B9BEBB-D694-72EF-B821-C94403D839A5}"/>
              </a:ext>
            </a:extLst>
          </p:cNvPr>
          <p:cNvSpPr>
            <a:spLocks noGrp="1"/>
          </p:cNvSpPr>
          <p:nvPr>
            <p:ph sz="half" idx="1"/>
          </p:nvPr>
        </p:nvSpPr>
        <p:spPr>
          <a:xfrm>
            <a:off x="838199" y="1825625"/>
            <a:ext cx="10048875" cy="4351338"/>
          </a:xfrm>
        </p:spPr>
        <p:txBody>
          <a:bodyPr>
            <a:normAutofit fontScale="85000" lnSpcReduction="20000"/>
          </a:bodyPr>
          <a:lstStyle/>
          <a:p>
            <a:r>
              <a:rPr lang="en-US" dirty="0"/>
              <a:t>M</a:t>
            </a:r>
            <a:r>
              <a:rPr lang="en-US" dirty="0" smtClean="0"/>
              <a:t>unicipalities </a:t>
            </a:r>
            <a:r>
              <a:rPr lang="en-US" dirty="0"/>
              <a:t>are increasingly using beds and rooms in hostels and </a:t>
            </a:r>
            <a:r>
              <a:rPr lang="en-US" dirty="0" err="1" smtClean="0"/>
              <a:t>bed&amp;breakfasts</a:t>
            </a:r>
            <a:r>
              <a:rPr lang="en-US" dirty="0"/>
              <a:t>. They do so both to respond to the </a:t>
            </a:r>
            <a:r>
              <a:rPr lang="en-US" b="1" dirty="0"/>
              <a:t>loss of housing of families and individuals</a:t>
            </a:r>
            <a:r>
              <a:rPr lang="en-US" dirty="0"/>
              <a:t> and </a:t>
            </a:r>
            <a:r>
              <a:rPr lang="en-US" b="1" dirty="0" smtClean="0"/>
              <a:t>the </a:t>
            </a:r>
            <a:r>
              <a:rPr lang="en-US" b="1" dirty="0"/>
              <a:t>lack of places in shelters and temporary accommodation services for the homeless</a:t>
            </a:r>
            <a:r>
              <a:rPr lang="en-US" dirty="0"/>
              <a:t>.</a:t>
            </a:r>
          </a:p>
          <a:p>
            <a:r>
              <a:rPr lang="en-US" dirty="0"/>
              <a:t>The rooms in hostels and bed &amp; breakfasts are also used to temporarily house </a:t>
            </a:r>
            <a:r>
              <a:rPr lang="en-US" b="1" dirty="0"/>
              <a:t>asylum seekers, migrants in an emergency situation, or women victims of gender violence</a:t>
            </a:r>
            <a:r>
              <a:rPr lang="en-US" dirty="0"/>
              <a:t>. Hostels have become a tool to provide a quick response but at a very high personal and economic cost.</a:t>
            </a:r>
          </a:p>
          <a:p>
            <a:r>
              <a:rPr lang="en-US" dirty="0"/>
              <a:t>In large cities, the cause is </a:t>
            </a:r>
            <a:r>
              <a:rPr lang="en-US" b="1" dirty="0"/>
              <a:t>the saturation of services for homeless people</a:t>
            </a:r>
            <a:r>
              <a:rPr lang="en-US" dirty="0"/>
              <a:t>. In medium and small cities, the cause is the </a:t>
            </a:r>
            <a:r>
              <a:rPr lang="en-US" b="1" dirty="0"/>
              <a:t>absence (or underdevelopment) of service networks for the homeless</a:t>
            </a:r>
            <a:r>
              <a:rPr lang="en-US" dirty="0"/>
              <a:t>.</a:t>
            </a:r>
          </a:p>
          <a:p>
            <a:r>
              <a:rPr lang="en-US" dirty="0"/>
              <a:t>Nowadays, big cities such as Barcelona or Madrid have hundreds of families and individuals living in Bed and Breakfast for long periods of time. We estimated the 15% of people living in Hostels will not have any option to access to an independent housing solution. </a:t>
            </a:r>
          </a:p>
        </p:txBody>
      </p:sp>
      <p:sp>
        <p:nvSpPr>
          <p:cNvPr id="5" name="Date Placeholder 4">
            <a:extLst>
              <a:ext uri="{FF2B5EF4-FFF2-40B4-BE49-F238E27FC236}">
                <a16:creationId xmlns="" xmlns:a16="http://schemas.microsoft.com/office/drawing/2014/main" id="{7BB193AE-B9FF-6AE7-5240-FDD796E8AD9A}"/>
              </a:ext>
            </a:extLst>
          </p:cNvPr>
          <p:cNvSpPr>
            <a:spLocks noGrp="1"/>
          </p:cNvSpPr>
          <p:nvPr>
            <p:ph type="dt" sz="half" idx="10"/>
          </p:nvPr>
        </p:nvSpPr>
        <p:spPr/>
        <p:txBody>
          <a:bodyPr/>
          <a:lstStyle/>
          <a:p>
            <a:r>
              <a:rPr lang="en-US"/>
              <a:t>00.00.00</a:t>
            </a:r>
            <a:endParaRPr lang="en-GB"/>
          </a:p>
        </p:txBody>
      </p:sp>
      <p:sp>
        <p:nvSpPr>
          <p:cNvPr id="6" name="Footer Placeholder 5">
            <a:extLst>
              <a:ext uri="{FF2B5EF4-FFF2-40B4-BE49-F238E27FC236}">
                <a16:creationId xmlns="" xmlns:a16="http://schemas.microsoft.com/office/drawing/2014/main" id="{434D3597-D54A-764E-0F28-EF4A5622D8AA}"/>
              </a:ext>
            </a:extLst>
          </p:cNvPr>
          <p:cNvSpPr>
            <a:spLocks noGrp="1"/>
          </p:cNvSpPr>
          <p:nvPr>
            <p:ph type="ftr" sz="quarter" idx="11"/>
          </p:nvPr>
        </p:nvSpPr>
        <p:spPr/>
        <p:txBody>
          <a:bodyPr/>
          <a:lstStyle/>
          <a:p>
            <a:r>
              <a:rPr lang="en-GB"/>
              <a:t>FEANTSA FORUM 2023</a:t>
            </a:r>
            <a:endParaRPr lang="en-GB" dirty="0"/>
          </a:p>
        </p:txBody>
      </p:sp>
      <p:sp>
        <p:nvSpPr>
          <p:cNvPr id="7" name="Slide Number Placeholder 6">
            <a:extLst>
              <a:ext uri="{FF2B5EF4-FFF2-40B4-BE49-F238E27FC236}">
                <a16:creationId xmlns="" xmlns:a16="http://schemas.microsoft.com/office/drawing/2014/main" id="{FF366F8E-0206-E80F-ABA8-8C6712E18630}"/>
              </a:ext>
            </a:extLst>
          </p:cNvPr>
          <p:cNvSpPr>
            <a:spLocks noGrp="1"/>
          </p:cNvSpPr>
          <p:nvPr>
            <p:ph type="sldNum" sz="quarter" idx="12"/>
          </p:nvPr>
        </p:nvSpPr>
        <p:spPr/>
        <p:txBody>
          <a:bodyPr/>
          <a:lstStyle/>
          <a:p>
            <a:fld id="{9A4B0777-FF85-47C6-B6DE-2A40E1253E90}" type="slidenum">
              <a:rPr lang="en-GB" smtClean="0"/>
              <a:t>8</a:t>
            </a:fld>
            <a:endParaRPr lang="en-GB"/>
          </a:p>
        </p:txBody>
      </p:sp>
    </p:spTree>
    <p:extLst>
      <p:ext uri="{BB962C8B-B14F-4D97-AF65-F5344CB8AC3E}">
        <p14:creationId xmlns:p14="http://schemas.microsoft.com/office/powerpoint/2010/main" val="1798276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10F003-589E-5659-66D4-B46FD5F040C7}"/>
              </a:ext>
            </a:extLst>
          </p:cNvPr>
          <p:cNvSpPr>
            <a:spLocks noGrp="1"/>
          </p:cNvSpPr>
          <p:nvPr>
            <p:ph type="title"/>
          </p:nvPr>
        </p:nvSpPr>
        <p:spPr/>
        <p:txBody>
          <a:bodyPr/>
          <a:lstStyle/>
          <a:p>
            <a:r>
              <a:rPr lang="en-GB" dirty="0" smtClean="0"/>
              <a:t>Consequences</a:t>
            </a:r>
            <a:endParaRPr lang="en-GB" dirty="0"/>
          </a:p>
        </p:txBody>
      </p:sp>
      <p:sp>
        <p:nvSpPr>
          <p:cNvPr id="3" name="Content Placeholder 2">
            <a:extLst>
              <a:ext uri="{FF2B5EF4-FFF2-40B4-BE49-F238E27FC236}">
                <a16:creationId xmlns="" xmlns:a16="http://schemas.microsoft.com/office/drawing/2014/main" id="{80FB61D2-1833-0DD3-BD99-0B5086B69CC0}"/>
              </a:ext>
            </a:extLst>
          </p:cNvPr>
          <p:cNvSpPr>
            <a:spLocks noGrp="1"/>
          </p:cNvSpPr>
          <p:nvPr>
            <p:ph idx="1"/>
          </p:nvPr>
        </p:nvSpPr>
        <p:spPr/>
        <p:txBody>
          <a:bodyPr>
            <a:normAutofit fontScale="70000" lnSpcReduction="20000"/>
          </a:bodyPr>
          <a:lstStyle/>
          <a:p>
            <a:r>
              <a:rPr lang="en-US" dirty="0"/>
              <a:t>This causes a high personal and financial cost. </a:t>
            </a:r>
          </a:p>
          <a:p>
            <a:r>
              <a:rPr lang="en-US" dirty="0"/>
              <a:t>Anti-eviction platforms have denounced the lack of adaptation of hostels and bed &amp; breakfasts to the needs of families. </a:t>
            </a:r>
          </a:p>
          <a:p>
            <a:r>
              <a:rPr lang="en-US" dirty="0"/>
              <a:t>It is not a regulated service in the portfolio of social services and, in consequence there are </a:t>
            </a:r>
            <a:r>
              <a:rPr lang="en-US" dirty="0" smtClean="0"/>
              <a:t>not quality </a:t>
            </a:r>
            <a:r>
              <a:rPr lang="en-US" dirty="0"/>
              <a:t>standards.</a:t>
            </a:r>
          </a:p>
          <a:p>
            <a:r>
              <a:rPr lang="en-US" dirty="0"/>
              <a:t>On average, every person temporarily housed in a Hostel or a </a:t>
            </a:r>
            <a:r>
              <a:rPr lang="en-US" dirty="0" err="1"/>
              <a:t>Bed&amp;Breakfast</a:t>
            </a:r>
            <a:r>
              <a:rPr lang="en-US" dirty="0"/>
              <a:t> in BCN costs the city 2.000 euros per month. </a:t>
            </a:r>
          </a:p>
          <a:p>
            <a:r>
              <a:rPr lang="en-US" dirty="0" smtClean="0"/>
              <a:t>In </a:t>
            </a:r>
            <a:r>
              <a:rPr lang="en-US" dirty="0"/>
              <a:t>addition, cities with significant tourist pressure are having more and more problems finding available rooms. Barcelona had to tender a search service and, at the moment, a specialized company is looking for hostels and </a:t>
            </a:r>
            <a:r>
              <a:rPr lang="en-US" dirty="0" err="1"/>
              <a:t>bed&amp;breakfasts</a:t>
            </a:r>
            <a:r>
              <a:rPr lang="en-US" dirty="0"/>
              <a:t> for social services</a:t>
            </a:r>
            <a:r>
              <a:rPr lang="en-US" dirty="0" smtClean="0"/>
              <a:t>.</a:t>
            </a:r>
            <a:endParaRPr lang="en-US" dirty="0"/>
          </a:p>
        </p:txBody>
      </p:sp>
      <p:sp>
        <p:nvSpPr>
          <p:cNvPr id="5" name="Date Placeholder 4">
            <a:extLst>
              <a:ext uri="{FF2B5EF4-FFF2-40B4-BE49-F238E27FC236}">
                <a16:creationId xmlns="" xmlns:a16="http://schemas.microsoft.com/office/drawing/2014/main" id="{1DC43C46-36F7-F210-16C4-DE9EB0E25E3F}"/>
              </a:ext>
            </a:extLst>
          </p:cNvPr>
          <p:cNvSpPr>
            <a:spLocks noGrp="1"/>
          </p:cNvSpPr>
          <p:nvPr>
            <p:ph type="dt" sz="half" idx="10"/>
          </p:nvPr>
        </p:nvSpPr>
        <p:spPr/>
        <p:txBody>
          <a:bodyPr/>
          <a:lstStyle/>
          <a:p>
            <a:r>
              <a:rPr lang="en-US"/>
              <a:t>00.00.00</a:t>
            </a:r>
            <a:endParaRPr lang="en-GB"/>
          </a:p>
        </p:txBody>
      </p:sp>
      <p:sp>
        <p:nvSpPr>
          <p:cNvPr id="6" name="Footer Placeholder 5">
            <a:extLst>
              <a:ext uri="{FF2B5EF4-FFF2-40B4-BE49-F238E27FC236}">
                <a16:creationId xmlns="" xmlns:a16="http://schemas.microsoft.com/office/drawing/2014/main" id="{30F0276D-903C-31C2-5664-72375DE9A13D}"/>
              </a:ext>
            </a:extLst>
          </p:cNvPr>
          <p:cNvSpPr>
            <a:spLocks noGrp="1"/>
          </p:cNvSpPr>
          <p:nvPr>
            <p:ph type="ftr" sz="quarter" idx="11"/>
          </p:nvPr>
        </p:nvSpPr>
        <p:spPr/>
        <p:txBody>
          <a:bodyPr/>
          <a:lstStyle/>
          <a:p>
            <a:r>
              <a:rPr lang="en-GB" dirty="0"/>
              <a:t>FEANTSA FORUM 2023</a:t>
            </a:r>
          </a:p>
        </p:txBody>
      </p:sp>
      <p:sp>
        <p:nvSpPr>
          <p:cNvPr id="7" name="Slide Number Placeholder 6">
            <a:extLst>
              <a:ext uri="{FF2B5EF4-FFF2-40B4-BE49-F238E27FC236}">
                <a16:creationId xmlns="" xmlns:a16="http://schemas.microsoft.com/office/drawing/2014/main" id="{FC8F8B85-B816-4E88-71FA-2DDE400DFCCD}"/>
              </a:ext>
            </a:extLst>
          </p:cNvPr>
          <p:cNvSpPr>
            <a:spLocks noGrp="1"/>
          </p:cNvSpPr>
          <p:nvPr>
            <p:ph type="sldNum" sz="quarter" idx="12"/>
          </p:nvPr>
        </p:nvSpPr>
        <p:spPr/>
        <p:txBody>
          <a:bodyPr/>
          <a:lstStyle/>
          <a:p>
            <a:fld id="{9A4B0777-FF85-47C6-B6DE-2A40E1253E90}" type="slidenum">
              <a:rPr lang="en-GB" smtClean="0"/>
              <a:t>9</a:t>
            </a:fld>
            <a:endParaRPr lang="en-GB" dirty="0"/>
          </a:p>
        </p:txBody>
      </p:sp>
    </p:spTree>
    <p:extLst>
      <p:ext uri="{BB962C8B-B14F-4D97-AF65-F5344CB8AC3E}">
        <p14:creationId xmlns:p14="http://schemas.microsoft.com/office/powerpoint/2010/main" val="4181644921"/>
      </p:ext>
    </p:extLst>
  </p:cSld>
  <p:clrMapOvr>
    <a:masterClrMapping/>
  </p:clrMapOvr>
</p:sld>
</file>

<file path=ppt/theme/theme1.xml><?xml version="1.0" encoding="utf-8"?>
<a:theme xmlns:a="http://schemas.openxmlformats.org/drawingml/2006/main" name="Office Theme">
  <a:themeElements>
    <a:clrScheme name="Custom 2">
      <a:dk1>
        <a:srgbClr val="11354E"/>
      </a:dk1>
      <a:lt1>
        <a:srgbClr val="FFFFFF"/>
      </a:lt1>
      <a:dk2>
        <a:srgbClr val="4B7BA5"/>
      </a:dk2>
      <a:lt2>
        <a:srgbClr val="FFFFFF"/>
      </a:lt2>
      <a:accent1>
        <a:srgbClr val="4B7BA5"/>
      </a:accent1>
      <a:accent2>
        <a:srgbClr val="D3572A"/>
      </a:accent2>
      <a:accent3>
        <a:srgbClr val="B23426"/>
      </a:accent3>
      <a:accent4>
        <a:srgbClr val="FEDF00"/>
      </a:accent4>
      <a:accent5>
        <a:srgbClr val="E6DDD9"/>
      </a:accent5>
      <a:accent6>
        <a:srgbClr val="4B7BA5"/>
      </a:accent6>
      <a:hlink>
        <a:srgbClr val="0563C1"/>
      </a:hlink>
      <a:folHlink>
        <a:srgbClr val="954F72"/>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0C49E8E779E44D8844BE7BFF36D096" ma:contentTypeVersion="16" ma:contentTypeDescription="Create a new document." ma:contentTypeScope="" ma:versionID="3cd6d71eb31930f2053e9e205eb13d80">
  <xsd:schema xmlns:xsd="http://www.w3.org/2001/XMLSchema" xmlns:xs="http://www.w3.org/2001/XMLSchema" xmlns:p="http://schemas.microsoft.com/office/2006/metadata/properties" xmlns:ns2="eb4defa2-306d-42f3-a45c-d773604bc3b6" xmlns:ns3="8e12d9bd-ea3e-4137-9ea7-b65ad54deda4" xmlns:ns4="97ff6bad-ea69-4c81-826a-bb0324ae1e36" targetNamespace="http://schemas.microsoft.com/office/2006/metadata/properties" ma:root="true" ma:fieldsID="e87bc6203fc8620a712b996371ed5ee1" ns2:_="" ns3:_="" ns4:_="">
    <xsd:import namespace="eb4defa2-306d-42f3-a45c-d773604bc3b6"/>
    <xsd:import namespace="8e12d9bd-ea3e-4137-9ea7-b65ad54deda4"/>
    <xsd:import namespace="97ff6bad-ea69-4c81-826a-bb0324ae1e3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4defa2-306d-42f3-a45c-d773604bc3b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e12d9bd-ea3e-4137-9ea7-b65ad54deda4"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005760b-5bc9-46b2-a7b5-dbc7377b682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7ff6bad-ea69-4c81-826a-bb0324ae1e36"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2842be00-423f-4ee5-af92-00e24213efa5}" ma:internalName="TaxCatchAll" ma:showField="CatchAllData" ma:web="97ff6bad-ea69-4c81-826a-bb0324ae1e3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e12d9bd-ea3e-4137-9ea7-b65ad54deda4">
      <Terms xmlns="http://schemas.microsoft.com/office/infopath/2007/PartnerControls"/>
    </lcf76f155ced4ddcb4097134ff3c332f>
    <TaxCatchAll xmlns="97ff6bad-ea69-4c81-826a-bb0324ae1e36" xsi:nil="true"/>
  </documentManagement>
</p:properties>
</file>

<file path=customXml/itemProps1.xml><?xml version="1.0" encoding="utf-8"?>
<ds:datastoreItem xmlns:ds="http://schemas.openxmlformats.org/officeDocument/2006/customXml" ds:itemID="{4623688D-CECE-4DDE-B143-440FE296A49A}"/>
</file>

<file path=customXml/itemProps2.xml><?xml version="1.0" encoding="utf-8"?>
<ds:datastoreItem xmlns:ds="http://schemas.openxmlformats.org/officeDocument/2006/customXml" ds:itemID="{658E396B-937F-4315-A6A9-46982662C9AE}"/>
</file>

<file path=customXml/itemProps3.xml><?xml version="1.0" encoding="utf-8"?>
<ds:datastoreItem xmlns:ds="http://schemas.openxmlformats.org/officeDocument/2006/customXml" ds:itemID="{EFC5EABD-5AC2-410A-B6A4-F409DC074A48}"/>
</file>

<file path=docProps/app.xml><?xml version="1.0" encoding="utf-8"?>
<Properties xmlns="http://schemas.openxmlformats.org/officeDocument/2006/extended-properties" xmlns:vt="http://schemas.openxmlformats.org/officeDocument/2006/docPropsVTypes">
  <TotalTime>457</TotalTime>
  <Words>951</Words>
  <Application>Microsoft Office PowerPoint</Application>
  <PresentationFormat>Personalització</PresentationFormat>
  <Paragraphs>91</Paragraphs>
  <Slides>12</Slides>
  <Notes>0</Notes>
  <HiddenSlides>0</HiddenSlides>
  <MMClips>0</MMClips>
  <ScaleCrop>false</ScaleCrop>
  <HeadingPairs>
    <vt:vector size="4" baseType="variant">
      <vt:variant>
        <vt:lpstr>Tema</vt:lpstr>
      </vt:variant>
      <vt:variant>
        <vt:i4>1</vt:i4>
      </vt:variant>
      <vt:variant>
        <vt:lpstr>Títols de les diapositives</vt:lpstr>
      </vt:variant>
      <vt:variant>
        <vt:i4>12</vt:i4>
      </vt:variant>
    </vt:vector>
  </HeadingPairs>
  <TitlesOfParts>
    <vt:vector size="13" baseType="lpstr">
      <vt:lpstr>Office Theme</vt:lpstr>
      <vt:lpstr>Presentació del PowerPoint</vt:lpstr>
      <vt:lpstr>Contents</vt:lpstr>
      <vt:lpstr>Contribution to the international comparative study.  The private sector and Emergency and Temporary Accommodation in Spain</vt:lpstr>
      <vt:lpstr>Context: Homeless Services in Spain</vt:lpstr>
      <vt:lpstr>The growing presence of  for profit operators</vt:lpstr>
      <vt:lpstr>Companies managing homelessness  services</vt:lpstr>
      <vt:lpstr>Consequences</vt:lpstr>
      <vt:lpstr>Hostels and bed and breakfasts</vt:lpstr>
      <vt:lpstr>Consequences</vt:lpstr>
      <vt:lpstr>Some information about Barcelona</vt:lpstr>
      <vt:lpstr>Private sector vs. NGO?</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dc:creator>
  <cp:lastModifiedBy>Ajuntament de Barcelona</cp:lastModifiedBy>
  <cp:revision>12</cp:revision>
  <dcterms:created xsi:type="dcterms:W3CDTF">2023-04-27T10:57:22Z</dcterms:created>
  <dcterms:modified xsi:type="dcterms:W3CDTF">2023-05-24T17:01:12Z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0x010100810C49E8E779E44D8844BE7BFF36D096</vt:lpwstr>
  </property>
</Properties>
</file>