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807" r:id="rId5"/>
    <p:sldMasterId id="2147483775" r:id="rId6"/>
    <p:sldMasterId id="2147483705" r:id="rId7"/>
  </p:sldMasterIdLst>
  <p:notesMasterIdLst>
    <p:notesMasterId r:id="rId21"/>
  </p:notesMasterIdLst>
  <p:handoutMasterIdLst>
    <p:handoutMasterId r:id="rId22"/>
  </p:handoutMasterIdLst>
  <p:sldIdLst>
    <p:sldId id="280" r:id="rId8"/>
    <p:sldId id="326" r:id="rId9"/>
    <p:sldId id="1228" r:id="rId10"/>
    <p:sldId id="1227" r:id="rId11"/>
    <p:sldId id="1240" r:id="rId12"/>
    <p:sldId id="342" r:id="rId13"/>
    <p:sldId id="1225" r:id="rId14"/>
    <p:sldId id="1229" r:id="rId15"/>
    <p:sldId id="1236" r:id="rId16"/>
    <p:sldId id="1245" r:id="rId17"/>
    <p:sldId id="1223" r:id="rId18"/>
    <p:sldId id="1243" r:id="rId19"/>
    <p:sldId id="1230" r:id="rId20"/>
  </p:sldIdLst>
  <p:sldSz cx="9144000" cy="5143500" type="screen16x9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2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38D60764-E30B-495F-927E-6B114A7EA4E7}">
          <p14:sldIdLst>
            <p14:sldId id="280"/>
          </p14:sldIdLst>
        </p14:section>
        <p14:section name="Nimetön osa" id="{132D7CC1-C902-4FB1-95BB-D09597B3E31A}">
          <p14:sldIdLst>
            <p14:sldId id="326"/>
            <p14:sldId id="1228"/>
            <p14:sldId id="1227"/>
            <p14:sldId id="1240"/>
            <p14:sldId id="342"/>
            <p14:sldId id="1225"/>
            <p14:sldId id="1229"/>
            <p14:sldId id="1236"/>
            <p14:sldId id="1245"/>
            <p14:sldId id="1223"/>
            <p14:sldId id="1243"/>
            <p14:sldId id="123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silainen Sina" initials="RS" lastIdx="1" clrIdx="0">
    <p:extLst>
      <p:ext uri="{19B8F6BF-5375-455C-9EA6-DF929625EA0E}">
        <p15:presenceInfo xmlns:p15="http://schemas.microsoft.com/office/powerpoint/2012/main" userId="S::sina.rasilainen@ara.fi::dd0920ca-4cfa-4e7f-bd0d-f281a1a77b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19F"/>
    <a:srgbClr val="F8E9D0"/>
    <a:srgbClr val="F1F1F1"/>
    <a:srgbClr val="DECDEC"/>
    <a:srgbClr val="DAEFFB"/>
    <a:srgbClr val="EECC96"/>
    <a:srgbClr val="ECC78C"/>
    <a:srgbClr val="E7B86B"/>
    <a:srgbClr val="F4DEBA"/>
    <a:srgbClr val="E9B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Vaalea tyyli 1 - Korostu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3" autoAdjust="0"/>
    <p:restoredTop sz="91942" autoAdjust="0"/>
  </p:normalViewPr>
  <p:slideViewPr>
    <p:cSldViewPr>
      <p:cViewPr varScale="1">
        <p:scale>
          <a:sx n="135" d="100"/>
          <a:sy n="135" d="100"/>
        </p:scale>
        <p:origin x="96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A52B5-2353-4386-AA8A-3874E9DB3E50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E333068E-D497-45F1-8402-90ACC6C92C03}">
      <dgm:prSet phldrT="[Teksti]"/>
      <dgm:spPr>
        <a:solidFill>
          <a:srgbClr val="F1F1F1"/>
        </a:solidFill>
      </dgm:spPr>
      <dgm:t>
        <a:bodyPr/>
        <a:lstStyle/>
        <a:p>
          <a:r>
            <a:rPr lang="fi-FI" dirty="0" err="1">
              <a:solidFill>
                <a:sysClr val="windowText" lastClr="000000"/>
              </a:solidFill>
            </a:rPr>
            <a:t>Applying</a:t>
          </a:r>
          <a:r>
            <a:rPr lang="fi-FI" dirty="0">
              <a:solidFill>
                <a:sysClr val="windowText" lastClr="000000"/>
              </a:solidFill>
            </a:rPr>
            <a:t> for a home</a:t>
          </a:r>
        </a:p>
      </dgm:t>
    </dgm:pt>
    <dgm:pt modelId="{0F7F874F-1165-4696-B7C9-AE13B6AD1451}" type="parTrans" cxnId="{CBB082E4-EEE2-41BE-B331-2948BA8473ED}">
      <dgm:prSet/>
      <dgm:spPr/>
      <dgm:t>
        <a:bodyPr/>
        <a:lstStyle/>
        <a:p>
          <a:endParaRPr lang="fi-FI">
            <a:solidFill>
              <a:sysClr val="windowText" lastClr="000000"/>
            </a:solidFill>
          </a:endParaRPr>
        </a:p>
      </dgm:t>
    </dgm:pt>
    <dgm:pt modelId="{4F4E0E90-6E18-4E37-9F1C-407AFCC320AC}" type="sibTrans" cxnId="{CBB082E4-EEE2-41BE-B331-2948BA8473ED}">
      <dgm:prSet/>
      <dgm:spPr/>
      <dgm:t>
        <a:bodyPr/>
        <a:lstStyle/>
        <a:p>
          <a:endParaRPr lang="fi-FI">
            <a:solidFill>
              <a:sysClr val="windowText" lastClr="000000"/>
            </a:solidFill>
          </a:endParaRPr>
        </a:p>
      </dgm:t>
    </dgm:pt>
    <dgm:pt modelId="{947535F1-F23D-486B-B0F8-2F721D0AC75E}">
      <dgm:prSet phldrT="[Teksti]" custT="1"/>
      <dgm:spPr>
        <a:solidFill>
          <a:schemeClr val="accent5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fi-FI" sz="1200" dirty="0" err="1">
              <a:solidFill>
                <a:sysClr val="windowText" lastClr="000000"/>
              </a:solidFill>
            </a:rPr>
            <a:t>Homelessness</a:t>
          </a:r>
          <a:endParaRPr lang="fi-FI" sz="1200" dirty="0">
            <a:solidFill>
              <a:sysClr val="windowText" lastClr="000000"/>
            </a:solidFill>
          </a:endParaRPr>
        </a:p>
      </dgm:t>
    </dgm:pt>
    <dgm:pt modelId="{47DA8024-D943-4BE9-B259-A423166F4629}" type="parTrans" cxnId="{AFED9930-655F-4B24-8F79-23849291184E}">
      <dgm:prSet/>
      <dgm:spPr/>
      <dgm:t>
        <a:bodyPr/>
        <a:lstStyle/>
        <a:p>
          <a:endParaRPr lang="fi-FI">
            <a:solidFill>
              <a:sysClr val="windowText" lastClr="000000"/>
            </a:solidFill>
          </a:endParaRPr>
        </a:p>
      </dgm:t>
    </dgm:pt>
    <dgm:pt modelId="{4013975B-8DD1-46A4-904B-641B0E16CB2C}" type="sibTrans" cxnId="{AFED9930-655F-4B24-8F79-23849291184E}">
      <dgm:prSet/>
      <dgm:spPr/>
      <dgm:t>
        <a:bodyPr/>
        <a:lstStyle/>
        <a:p>
          <a:endParaRPr lang="fi-FI">
            <a:solidFill>
              <a:sysClr val="windowText" lastClr="000000"/>
            </a:solidFill>
          </a:endParaRPr>
        </a:p>
      </dgm:t>
    </dgm:pt>
    <dgm:pt modelId="{D61C3307-CE00-467F-8B5C-B4BA59425D35}">
      <dgm:prSet phldrT="[Teksti]" custT="1"/>
      <dgm:spPr>
        <a:solidFill>
          <a:schemeClr val="accent5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fi-FI" sz="1200" dirty="0" err="1">
              <a:solidFill>
                <a:sysClr val="windowText" lastClr="000000"/>
              </a:solidFill>
            </a:rPr>
            <a:t>Unsuitable</a:t>
          </a:r>
          <a:r>
            <a:rPr lang="fi-FI" sz="1200" dirty="0">
              <a:solidFill>
                <a:sysClr val="windowText" lastClr="000000"/>
              </a:solidFill>
            </a:rPr>
            <a:t> home</a:t>
          </a:r>
        </a:p>
      </dgm:t>
    </dgm:pt>
    <dgm:pt modelId="{40A44603-EB7E-438F-B1AE-8AB3FF1E9A7F}" type="parTrans" cxnId="{E7E1AAAA-5F4C-4455-97E5-B4DBD5EF781A}">
      <dgm:prSet/>
      <dgm:spPr/>
      <dgm:t>
        <a:bodyPr/>
        <a:lstStyle/>
        <a:p>
          <a:endParaRPr lang="fi-FI">
            <a:solidFill>
              <a:sysClr val="windowText" lastClr="000000"/>
            </a:solidFill>
          </a:endParaRPr>
        </a:p>
      </dgm:t>
    </dgm:pt>
    <dgm:pt modelId="{123332D9-A8BD-4FB0-8BDA-DEADDDF2921D}" type="sibTrans" cxnId="{E7E1AAAA-5F4C-4455-97E5-B4DBD5EF781A}">
      <dgm:prSet/>
      <dgm:spPr/>
      <dgm:t>
        <a:bodyPr/>
        <a:lstStyle/>
        <a:p>
          <a:endParaRPr lang="fi-FI">
            <a:solidFill>
              <a:sysClr val="windowText" lastClr="000000"/>
            </a:solidFill>
          </a:endParaRPr>
        </a:p>
      </dgm:t>
    </dgm:pt>
    <dgm:pt modelId="{1C4D4414-E4AB-4D31-A801-90D0A900552C}">
      <dgm:prSet phldrT="[Teksti]"/>
      <dgm:spPr>
        <a:solidFill>
          <a:srgbClr val="F1F1F1"/>
        </a:solidFill>
      </dgm:spPr>
      <dgm:t>
        <a:bodyPr/>
        <a:lstStyle/>
        <a:p>
          <a:r>
            <a:rPr lang="fi-FI" dirty="0">
              <a:solidFill>
                <a:sysClr val="windowText" lastClr="000000"/>
              </a:solidFill>
            </a:rPr>
            <a:t>Financial </a:t>
          </a:r>
          <a:r>
            <a:rPr lang="fi-FI" dirty="0" err="1">
              <a:solidFill>
                <a:sysClr val="windowText" lastClr="000000"/>
              </a:solidFill>
            </a:rPr>
            <a:t>problems</a:t>
          </a:r>
          <a:endParaRPr lang="fi-FI" dirty="0">
            <a:solidFill>
              <a:sysClr val="windowText" lastClr="000000"/>
            </a:solidFill>
          </a:endParaRPr>
        </a:p>
      </dgm:t>
    </dgm:pt>
    <dgm:pt modelId="{8709E588-0FE9-4CBC-9167-776E5A4146FC}" type="parTrans" cxnId="{D8342DAB-E339-4578-9118-6A928C584530}">
      <dgm:prSet/>
      <dgm:spPr/>
      <dgm:t>
        <a:bodyPr/>
        <a:lstStyle/>
        <a:p>
          <a:endParaRPr lang="fi-FI">
            <a:solidFill>
              <a:sysClr val="windowText" lastClr="000000"/>
            </a:solidFill>
          </a:endParaRPr>
        </a:p>
      </dgm:t>
    </dgm:pt>
    <dgm:pt modelId="{DFCEA54E-8A60-493C-A88F-4FB95CEDF48E}" type="sibTrans" cxnId="{D8342DAB-E339-4578-9118-6A928C584530}">
      <dgm:prSet/>
      <dgm:spPr/>
      <dgm:t>
        <a:bodyPr/>
        <a:lstStyle/>
        <a:p>
          <a:endParaRPr lang="fi-FI">
            <a:solidFill>
              <a:sysClr val="windowText" lastClr="000000"/>
            </a:solidFill>
          </a:endParaRPr>
        </a:p>
      </dgm:t>
    </dgm:pt>
    <dgm:pt modelId="{4CC2A68B-A003-4588-A4A4-F1E779E4116B}">
      <dgm:prSet phldrT="[Teksti]" custT="1"/>
      <dgm:spPr>
        <a:solidFill>
          <a:schemeClr val="accent2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fi-FI" sz="1200" dirty="0" err="1">
              <a:solidFill>
                <a:sysClr val="windowText" lastClr="000000"/>
              </a:solidFill>
            </a:rPr>
            <a:t>Payment</a:t>
          </a:r>
          <a:r>
            <a:rPr lang="fi-FI" sz="1200" dirty="0">
              <a:solidFill>
                <a:sysClr val="windowText" lastClr="000000"/>
              </a:solidFill>
            </a:rPr>
            <a:t> </a:t>
          </a:r>
          <a:r>
            <a:rPr lang="fi-FI" sz="1200" dirty="0" err="1">
              <a:solidFill>
                <a:sysClr val="windowText" lastClr="000000"/>
              </a:solidFill>
            </a:rPr>
            <a:t>plan</a:t>
          </a:r>
          <a:endParaRPr lang="fi-FI" sz="1200" dirty="0">
            <a:solidFill>
              <a:sysClr val="windowText" lastClr="000000"/>
            </a:solidFill>
          </a:endParaRPr>
        </a:p>
      </dgm:t>
    </dgm:pt>
    <dgm:pt modelId="{4A9D5DA1-0F9C-44C4-B3C4-83749B73C89E}" type="parTrans" cxnId="{2FE64AA3-FE18-484D-B62D-8A68DC2D1916}">
      <dgm:prSet/>
      <dgm:spPr/>
      <dgm:t>
        <a:bodyPr/>
        <a:lstStyle/>
        <a:p>
          <a:endParaRPr lang="fi-FI">
            <a:solidFill>
              <a:sysClr val="windowText" lastClr="000000"/>
            </a:solidFill>
          </a:endParaRPr>
        </a:p>
      </dgm:t>
    </dgm:pt>
    <dgm:pt modelId="{DED777CC-6157-4A88-AC12-DBAB6E6319E0}" type="sibTrans" cxnId="{2FE64AA3-FE18-484D-B62D-8A68DC2D1916}">
      <dgm:prSet/>
      <dgm:spPr/>
      <dgm:t>
        <a:bodyPr/>
        <a:lstStyle/>
        <a:p>
          <a:endParaRPr lang="fi-FI">
            <a:solidFill>
              <a:sysClr val="windowText" lastClr="000000"/>
            </a:solidFill>
          </a:endParaRPr>
        </a:p>
      </dgm:t>
    </dgm:pt>
    <dgm:pt modelId="{94B72648-1DE2-4C98-99A2-38C415253FE8}">
      <dgm:prSet phldrT="[Teksti]" custT="1"/>
      <dgm:spPr>
        <a:solidFill>
          <a:schemeClr val="accent2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fi-FI" sz="1200" dirty="0" err="1">
              <a:solidFill>
                <a:sysClr val="windowText" lastClr="000000"/>
              </a:solidFill>
            </a:rPr>
            <a:t>Over</a:t>
          </a:r>
          <a:r>
            <a:rPr lang="fi-FI" sz="1200" dirty="0">
              <a:solidFill>
                <a:sysClr val="windowText" lastClr="000000"/>
              </a:solidFill>
            </a:rPr>
            <a:t> </a:t>
          </a:r>
          <a:r>
            <a:rPr lang="fi-FI" sz="1200" dirty="0" err="1">
              <a:solidFill>
                <a:sysClr val="windowText" lastClr="000000"/>
              </a:solidFill>
            </a:rPr>
            <a:t>indebtedness</a:t>
          </a:r>
          <a:endParaRPr lang="fi-FI" sz="1200" dirty="0">
            <a:solidFill>
              <a:sysClr val="windowText" lastClr="000000"/>
            </a:solidFill>
          </a:endParaRPr>
        </a:p>
      </dgm:t>
    </dgm:pt>
    <dgm:pt modelId="{0E72ADB3-6010-46A8-867D-91EF600C8119}" type="parTrans" cxnId="{BDD25B63-6D6D-44C5-ADE2-251D4FDB7E20}">
      <dgm:prSet/>
      <dgm:spPr/>
      <dgm:t>
        <a:bodyPr/>
        <a:lstStyle/>
        <a:p>
          <a:endParaRPr lang="fi-FI">
            <a:solidFill>
              <a:sysClr val="windowText" lastClr="000000"/>
            </a:solidFill>
          </a:endParaRPr>
        </a:p>
      </dgm:t>
    </dgm:pt>
    <dgm:pt modelId="{08444E37-DFD4-41A0-9F25-4F0DF5453A35}" type="sibTrans" cxnId="{BDD25B63-6D6D-44C5-ADE2-251D4FDB7E20}">
      <dgm:prSet/>
      <dgm:spPr/>
      <dgm:t>
        <a:bodyPr/>
        <a:lstStyle/>
        <a:p>
          <a:endParaRPr lang="fi-FI">
            <a:solidFill>
              <a:sysClr val="windowText" lastClr="000000"/>
            </a:solidFill>
          </a:endParaRPr>
        </a:p>
      </dgm:t>
    </dgm:pt>
    <dgm:pt modelId="{79B3F346-E8CC-49D2-8021-C59132362710}">
      <dgm:prSet phldrT="[Teksti]"/>
      <dgm:spPr>
        <a:solidFill>
          <a:srgbClr val="F1F1F1"/>
        </a:solidFill>
      </dgm:spPr>
      <dgm:t>
        <a:bodyPr/>
        <a:lstStyle/>
        <a:p>
          <a:r>
            <a:rPr lang="fi-FI" dirty="0" err="1">
              <a:solidFill>
                <a:sysClr val="windowText" lastClr="000000"/>
              </a:solidFill>
            </a:rPr>
            <a:t>Rental</a:t>
          </a:r>
          <a:r>
            <a:rPr lang="fi-FI" dirty="0">
              <a:solidFill>
                <a:sysClr val="windowText" lastClr="000000"/>
              </a:solidFill>
            </a:rPr>
            <a:t> </a:t>
          </a:r>
          <a:r>
            <a:rPr lang="fi-FI" dirty="0" err="1">
              <a:solidFill>
                <a:sysClr val="windowText" lastClr="000000"/>
              </a:solidFill>
            </a:rPr>
            <a:t>debt</a:t>
          </a:r>
          <a:endParaRPr lang="fi-FI" dirty="0">
            <a:solidFill>
              <a:sysClr val="windowText" lastClr="000000"/>
            </a:solidFill>
          </a:endParaRPr>
        </a:p>
      </dgm:t>
    </dgm:pt>
    <dgm:pt modelId="{678114C0-256A-40C6-BAF4-E39B2853891C}" type="parTrans" cxnId="{0487E704-B9EF-412B-89C1-5819B15EC53E}">
      <dgm:prSet/>
      <dgm:spPr/>
      <dgm:t>
        <a:bodyPr/>
        <a:lstStyle/>
        <a:p>
          <a:endParaRPr lang="fi-FI">
            <a:solidFill>
              <a:sysClr val="windowText" lastClr="000000"/>
            </a:solidFill>
          </a:endParaRPr>
        </a:p>
      </dgm:t>
    </dgm:pt>
    <dgm:pt modelId="{2CFE75D7-45CF-4C5E-9849-F3B48F38847F}" type="sibTrans" cxnId="{0487E704-B9EF-412B-89C1-5819B15EC53E}">
      <dgm:prSet/>
      <dgm:spPr/>
      <dgm:t>
        <a:bodyPr/>
        <a:lstStyle/>
        <a:p>
          <a:endParaRPr lang="fi-FI">
            <a:solidFill>
              <a:sysClr val="windowText" lastClr="000000"/>
            </a:solidFill>
          </a:endParaRPr>
        </a:p>
      </dgm:t>
    </dgm:pt>
    <dgm:pt modelId="{4F39DB91-4A98-421D-985B-FCBDB5336801}">
      <dgm:prSet phldrT="[Teksti]"/>
      <dgm:spPr>
        <a:solidFill>
          <a:srgbClr val="F1F1F1"/>
        </a:solidFill>
      </dgm:spPr>
      <dgm:t>
        <a:bodyPr/>
        <a:lstStyle/>
        <a:p>
          <a:r>
            <a:rPr lang="fi-FI" dirty="0" err="1">
              <a:solidFill>
                <a:sysClr val="windowText" lastClr="000000"/>
              </a:solidFill>
            </a:rPr>
            <a:t>Taking</a:t>
          </a:r>
          <a:r>
            <a:rPr lang="fi-FI" dirty="0">
              <a:solidFill>
                <a:sysClr val="windowText" lastClr="000000"/>
              </a:solidFill>
            </a:rPr>
            <a:t> </a:t>
          </a:r>
          <a:r>
            <a:rPr lang="fi-FI" dirty="0" err="1">
              <a:solidFill>
                <a:sysClr val="windowText" lastClr="000000"/>
              </a:solidFill>
            </a:rPr>
            <a:t>care</a:t>
          </a:r>
          <a:r>
            <a:rPr lang="fi-FI" dirty="0">
              <a:solidFill>
                <a:sysClr val="windowText" lastClr="000000"/>
              </a:solidFill>
            </a:rPr>
            <a:t> of </a:t>
          </a:r>
          <a:r>
            <a:rPr lang="fi-FI" dirty="0" err="1">
              <a:solidFill>
                <a:sysClr val="windowText" lastClr="000000"/>
              </a:solidFill>
            </a:rPr>
            <a:t>your</a:t>
          </a:r>
          <a:r>
            <a:rPr lang="fi-FI" dirty="0">
              <a:solidFill>
                <a:sysClr val="windowText" lastClr="000000"/>
              </a:solidFill>
            </a:rPr>
            <a:t> home</a:t>
          </a:r>
        </a:p>
      </dgm:t>
    </dgm:pt>
    <dgm:pt modelId="{95F2F049-E24B-4214-BBAE-42D68EADF2FF}" type="parTrans" cxnId="{D66B7F3D-BFDA-448A-88D3-5E6E7CEC6A47}">
      <dgm:prSet/>
      <dgm:spPr/>
      <dgm:t>
        <a:bodyPr/>
        <a:lstStyle/>
        <a:p>
          <a:endParaRPr lang="fi-FI">
            <a:solidFill>
              <a:sysClr val="windowText" lastClr="000000"/>
            </a:solidFill>
          </a:endParaRPr>
        </a:p>
      </dgm:t>
    </dgm:pt>
    <dgm:pt modelId="{39872C3F-F09B-439C-956E-FBAFD2855C60}" type="sibTrans" cxnId="{D66B7F3D-BFDA-448A-88D3-5E6E7CEC6A47}">
      <dgm:prSet/>
      <dgm:spPr/>
      <dgm:t>
        <a:bodyPr/>
        <a:lstStyle/>
        <a:p>
          <a:endParaRPr lang="fi-FI">
            <a:solidFill>
              <a:sysClr val="windowText" lastClr="000000"/>
            </a:solidFill>
          </a:endParaRPr>
        </a:p>
      </dgm:t>
    </dgm:pt>
    <dgm:pt modelId="{094F9DD0-2CA5-40B0-A4C2-F5FF87AF88A6}">
      <dgm:prSet phldrT="[Teksti]" custT="1"/>
      <dgm:spPr>
        <a:solidFill>
          <a:srgbClr val="F8E9D0"/>
        </a:solidFill>
        <a:ln>
          <a:noFill/>
        </a:ln>
      </dgm:spPr>
      <dgm:t>
        <a:bodyPr/>
        <a:lstStyle/>
        <a:p>
          <a:r>
            <a:rPr lang="fi-FI" sz="1200" dirty="0" err="1">
              <a:solidFill>
                <a:sysClr val="windowText" lastClr="000000"/>
              </a:solidFill>
            </a:rPr>
            <a:t>Changes</a:t>
          </a:r>
          <a:r>
            <a:rPr lang="fi-FI" sz="1200" dirty="0">
              <a:solidFill>
                <a:sysClr val="windowText" lastClr="000000"/>
              </a:solidFill>
            </a:rPr>
            <a:t> in life </a:t>
          </a:r>
          <a:r>
            <a:rPr lang="fi-FI" sz="1200" dirty="0" err="1">
              <a:solidFill>
                <a:sysClr val="windowText" lastClr="000000"/>
              </a:solidFill>
            </a:rPr>
            <a:t>situations</a:t>
          </a:r>
          <a:r>
            <a:rPr lang="fi-FI" sz="1200" dirty="0">
              <a:solidFill>
                <a:sysClr val="windowText" lastClr="000000"/>
              </a:solidFill>
            </a:rPr>
            <a:t> (</a:t>
          </a:r>
          <a:r>
            <a:rPr lang="fi-FI" sz="1200" dirty="0" err="1">
              <a:solidFill>
                <a:sysClr val="windowText" lastClr="000000"/>
              </a:solidFill>
            </a:rPr>
            <a:t>divorce</a:t>
          </a:r>
          <a:r>
            <a:rPr lang="fi-FI" sz="1200" dirty="0">
              <a:solidFill>
                <a:sysClr val="windowText" lastClr="000000"/>
              </a:solidFill>
            </a:rPr>
            <a:t> </a:t>
          </a:r>
          <a:r>
            <a:rPr lang="fi-FI" sz="1200" dirty="0" err="1">
              <a:solidFill>
                <a:sysClr val="windowText" lastClr="000000"/>
              </a:solidFill>
            </a:rPr>
            <a:t>etc</a:t>
          </a:r>
          <a:r>
            <a:rPr lang="fi-FI" sz="1200" dirty="0">
              <a:solidFill>
                <a:sysClr val="windowText" lastClr="000000"/>
              </a:solidFill>
            </a:rPr>
            <a:t>)</a:t>
          </a:r>
        </a:p>
      </dgm:t>
    </dgm:pt>
    <dgm:pt modelId="{820502E6-5C33-49BC-86A6-CB5232AF92CF}" type="parTrans" cxnId="{BEF36B6D-75C1-40C5-9F54-822E9949A8CD}">
      <dgm:prSet/>
      <dgm:spPr/>
      <dgm:t>
        <a:bodyPr/>
        <a:lstStyle/>
        <a:p>
          <a:endParaRPr lang="fi-FI">
            <a:solidFill>
              <a:sysClr val="windowText" lastClr="000000"/>
            </a:solidFill>
          </a:endParaRPr>
        </a:p>
      </dgm:t>
    </dgm:pt>
    <dgm:pt modelId="{5C0C22F6-6FAE-414B-8571-9069C0BA4A77}" type="sibTrans" cxnId="{BEF36B6D-75C1-40C5-9F54-822E9949A8CD}">
      <dgm:prSet/>
      <dgm:spPr/>
      <dgm:t>
        <a:bodyPr/>
        <a:lstStyle/>
        <a:p>
          <a:endParaRPr lang="fi-FI">
            <a:solidFill>
              <a:sysClr val="windowText" lastClr="000000"/>
            </a:solidFill>
          </a:endParaRPr>
        </a:p>
      </dgm:t>
    </dgm:pt>
    <dgm:pt modelId="{13029393-A6AB-4F77-A593-84C35178E05C}">
      <dgm:prSet phldrT="[Teksti]" custT="1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fi-FI" sz="1200" dirty="0">
              <a:solidFill>
                <a:sysClr val="windowText" lastClr="000000"/>
              </a:solidFill>
            </a:rPr>
            <a:t>Health </a:t>
          </a:r>
          <a:r>
            <a:rPr lang="fi-FI" sz="1200" dirty="0" err="1">
              <a:solidFill>
                <a:sysClr val="windowText" lastClr="000000"/>
              </a:solidFill>
            </a:rPr>
            <a:t>problems</a:t>
          </a:r>
          <a:endParaRPr lang="fi-FI" sz="1200" dirty="0">
            <a:solidFill>
              <a:sysClr val="windowText" lastClr="000000"/>
            </a:solidFill>
          </a:endParaRPr>
        </a:p>
      </dgm:t>
    </dgm:pt>
    <dgm:pt modelId="{80FC45C9-8842-4DB6-B0EA-FB686671755C}" type="parTrans" cxnId="{6945DA32-3703-41A5-8020-BBA4531A24A9}">
      <dgm:prSet/>
      <dgm:spPr/>
      <dgm:t>
        <a:bodyPr/>
        <a:lstStyle/>
        <a:p>
          <a:endParaRPr lang="fi-FI">
            <a:solidFill>
              <a:sysClr val="windowText" lastClr="000000"/>
            </a:solidFill>
          </a:endParaRPr>
        </a:p>
      </dgm:t>
    </dgm:pt>
    <dgm:pt modelId="{999BBDD0-8D67-4BC7-A5B7-70A42CFCF7C0}" type="sibTrans" cxnId="{6945DA32-3703-41A5-8020-BBA4531A24A9}">
      <dgm:prSet/>
      <dgm:spPr/>
      <dgm:t>
        <a:bodyPr/>
        <a:lstStyle/>
        <a:p>
          <a:endParaRPr lang="fi-FI">
            <a:solidFill>
              <a:sysClr val="windowText" lastClr="000000"/>
            </a:solidFill>
          </a:endParaRPr>
        </a:p>
      </dgm:t>
    </dgm:pt>
    <dgm:pt modelId="{CA05B338-FE7C-4C40-977D-F1739AD74985}">
      <dgm:prSet phldrT="[Teksti]" custT="1"/>
      <dgm:spPr>
        <a:solidFill>
          <a:srgbClr val="E7B86B"/>
        </a:solidFill>
        <a:ln>
          <a:noFill/>
        </a:ln>
      </dgm:spPr>
      <dgm:t>
        <a:bodyPr/>
        <a:lstStyle/>
        <a:p>
          <a:r>
            <a:rPr lang="fi-FI" sz="1200" dirty="0" err="1">
              <a:solidFill>
                <a:sysClr val="windowText" lastClr="000000"/>
              </a:solidFill>
            </a:rPr>
            <a:t>Gambling</a:t>
          </a:r>
          <a:r>
            <a:rPr lang="fi-FI" sz="1200" dirty="0">
              <a:solidFill>
                <a:sysClr val="windowText" lastClr="000000"/>
              </a:solidFill>
            </a:rPr>
            <a:t> </a:t>
          </a:r>
        </a:p>
      </dgm:t>
    </dgm:pt>
    <dgm:pt modelId="{88FB3BF3-7575-4B71-9A04-B4A092CE1EA7}" type="parTrans" cxnId="{83C2082E-B93E-4399-9F36-F875D7C57BDC}">
      <dgm:prSet/>
      <dgm:spPr/>
      <dgm:t>
        <a:bodyPr/>
        <a:lstStyle/>
        <a:p>
          <a:endParaRPr lang="fi-FI">
            <a:solidFill>
              <a:sysClr val="windowText" lastClr="000000"/>
            </a:solidFill>
          </a:endParaRPr>
        </a:p>
      </dgm:t>
    </dgm:pt>
    <dgm:pt modelId="{47137E1A-2F39-4F1F-80D8-977DB552D021}" type="sibTrans" cxnId="{83C2082E-B93E-4399-9F36-F875D7C57BDC}">
      <dgm:prSet/>
      <dgm:spPr/>
      <dgm:t>
        <a:bodyPr/>
        <a:lstStyle/>
        <a:p>
          <a:endParaRPr lang="fi-FI">
            <a:solidFill>
              <a:sysClr val="windowText" lastClr="000000"/>
            </a:solidFill>
          </a:endParaRPr>
        </a:p>
      </dgm:t>
    </dgm:pt>
    <dgm:pt modelId="{CCEE6797-6DDC-4807-92F9-0A642C932387}">
      <dgm:prSet phldrT="[Teksti]" custT="1"/>
      <dgm:spPr>
        <a:solidFill>
          <a:schemeClr val="accent2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fi-FI" sz="1200" dirty="0" err="1">
              <a:solidFill>
                <a:sysClr val="windowText" lastClr="000000"/>
              </a:solidFill>
            </a:rPr>
            <a:t>Problems</a:t>
          </a:r>
          <a:r>
            <a:rPr lang="fi-FI" sz="1200" dirty="0">
              <a:solidFill>
                <a:sysClr val="windowText" lastClr="000000"/>
              </a:solidFill>
            </a:rPr>
            <a:t> </a:t>
          </a:r>
          <a:r>
            <a:rPr lang="fi-FI" sz="1200" dirty="0" err="1">
              <a:solidFill>
                <a:sysClr val="windowText" lastClr="000000"/>
              </a:solidFill>
            </a:rPr>
            <a:t>maintaining</a:t>
          </a:r>
          <a:r>
            <a:rPr lang="fi-FI" sz="1200" dirty="0">
              <a:solidFill>
                <a:sysClr val="windowText" lastClr="000000"/>
              </a:solidFill>
            </a:rPr>
            <a:t> </a:t>
          </a:r>
          <a:r>
            <a:rPr lang="fi-FI" sz="1200" dirty="0" err="1">
              <a:solidFill>
                <a:sysClr val="windowText" lastClr="000000"/>
              </a:solidFill>
            </a:rPr>
            <a:t>finances</a:t>
          </a:r>
          <a:endParaRPr lang="fi-FI" sz="1200" dirty="0">
            <a:solidFill>
              <a:sysClr val="windowText" lastClr="000000"/>
            </a:solidFill>
          </a:endParaRPr>
        </a:p>
      </dgm:t>
    </dgm:pt>
    <dgm:pt modelId="{1C3C0B9B-4656-4252-84AC-216C08E3B4FA}" type="parTrans" cxnId="{9D2A3067-78FC-4B31-995D-99A127CCBFEF}">
      <dgm:prSet/>
      <dgm:spPr/>
      <dgm:t>
        <a:bodyPr/>
        <a:lstStyle/>
        <a:p>
          <a:endParaRPr lang="fi-FI">
            <a:solidFill>
              <a:sysClr val="windowText" lastClr="000000"/>
            </a:solidFill>
          </a:endParaRPr>
        </a:p>
      </dgm:t>
    </dgm:pt>
    <dgm:pt modelId="{C9B43AA7-1E96-4BB9-8FB1-E839659A8692}" type="sibTrans" cxnId="{9D2A3067-78FC-4B31-995D-99A127CCBFEF}">
      <dgm:prSet/>
      <dgm:spPr/>
      <dgm:t>
        <a:bodyPr/>
        <a:lstStyle/>
        <a:p>
          <a:endParaRPr lang="fi-FI">
            <a:solidFill>
              <a:sysClr val="windowText" lastClr="000000"/>
            </a:solidFill>
          </a:endParaRPr>
        </a:p>
      </dgm:t>
    </dgm:pt>
    <dgm:pt modelId="{31C5BDF2-375D-489C-B9D6-CC94785A8700}">
      <dgm:prSet phldrT="[Teksti]" custT="1"/>
      <dgm:spPr>
        <a:solidFill>
          <a:srgbClr val="2E9B9E"/>
        </a:solidFill>
        <a:ln>
          <a:noFill/>
        </a:ln>
      </dgm:spPr>
      <dgm:t>
        <a:bodyPr/>
        <a:lstStyle/>
        <a:p>
          <a:r>
            <a:rPr lang="fi-FI" sz="1200" dirty="0">
              <a:solidFill>
                <a:schemeClr val="bg2"/>
              </a:solidFill>
            </a:rPr>
            <a:t>Small</a:t>
          </a:r>
          <a:r>
            <a:rPr lang="fi-FI" sz="1200" dirty="0">
              <a:solidFill>
                <a:sysClr val="windowText" lastClr="000000"/>
              </a:solidFill>
            </a:rPr>
            <a:t> </a:t>
          </a:r>
          <a:r>
            <a:rPr lang="fi-FI" sz="1200" dirty="0" err="1">
              <a:solidFill>
                <a:schemeClr val="bg2"/>
              </a:solidFill>
            </a:rPr>
            <a:t>income</a:t>
          </a:r>
          <a:endParaRPr lang="fi-FI" sz="1200" dirty="0">
            <a:solidFill>
              <a:schemeClr val="bg2"/>
            </a:solidFill>
          </a:endParaRPr>
        </a:p>
      </dgm:t>
    </dgm:pt>
    <dgm:pt modelId="{66F92D10-BF13-4B79-A9AF-8281C4608809}" type="parTrans" cxnId="{08CA7B85-6522-4C6E-9C9C-7B887341F779}">
      <dgm:prSet/>
      <dgm:spPr/>
      <dgm:t>
        <a:bodyPr/>
        <a:lstStyle/>
        <a:p>
          <a:endParaRPr lang="fi-FI">
            <a:solidFill>
              <a:sysClr val="windowText" lastClr="000000"/>
            </a:solidFill>
          </a:endParaRPr>
        </a:p>
      </dgm:t>
    </dgm:pt>
    <dgm:pt modelId="{3EF2A792-5125-4F75-B566-ADA7F11753BD}" type="sibTrans" cxnId="{08CA7B85-6522-4C6E-9C9C-7B887341F779}">
      <dgm:prSet/>
      <dgm:spPr/>
      <dgm:t>
        <a:bodyPr/>
        <a:lstStyle/>
        <a:p>
          <a:endParaRPr lang="fi-FI">
            <a:solidFill>
              <a:sysClr val="windowText" lastClr="000000"/>
            </a:solidFill>
          </a:endParaRPr>
        </a:p>
      </dgm:t>
    </dgm:pt>
    <dgm:pt modelId="{4BB717AC-C777-424B-8C6B-0765D01FBD6E}">
      <dgm:prSet phldrT="[Teksti]" custT="1"/>
      <dgm:spPr>
        <a:solidFill>
          <a:srgbClr val="D89523"/>
        </a:solidFill>
        <a:ln>
          <a:noFill/>
        </a:ln>
      </dgm:spPr>
      <dgm:t>
        <a:bodyPr/>
        <a:lstStyle/>
        <a:p>
          <a:r>
            <a:rPr lang="fi-FI" sz="1200" dirty="0" err="1">
              <a:solidFill>
                <a:schemeClr val="bg2"/>
              </a:solidFill>
            </a:rPr>
            <a:t>Problems</a:t>
          </a:r>
          <a:r>
            <a:rPr lang="fi-FI" sz="1200" dirty="0">
              <a:solidFill>
                <a:schemeClr val="bg2"/>
              </a:solidFill>
            </a:rPr>
            <a:t> </a:t>
          </a:r>
          <a:r>
            <a:rPr lang="fi-FI" sz="1200" dirty="0" err="1">
              <a:solidFill>
                <a:schemeClr val="bg2"/>
              </a:solidFill>
            </a:rPr>
            <a:t>maintaining</a:t>
          </a:r>
          <a:r>
            <a:rPr lang="fi-FI" sz="1200" dirty="0">
              <a:solidFill>
                <a:schemeClr val="bg2"/>
              </a:solidFill>
            </a:rPr>
            <a:t> </a:t>
          </a:r>
          <a:r>
            <a:rPr lang="fi-FI" sz="1200" dirty="0" err="1">
              <a:solidFill>
                <a:schemeClr val="bg2"/>
              </a:solidFill>
            </a:rPr>
            <a:t>finances</a:t>
          </a:r>
          <a:endParaRPr lang="fi-FI" sz="1200" dirty="0">
            <a:solidFill>
              <a:schemeClr val="bg2"/>
            </a:solidFill>
          </a:endParaRPr>
        </a:p>
      </dgm:t>
    </dgm:pt>
    <dgm:pt modelId="{2437A87A-7094-4452-B036-2CBCE14D905C}" type="parTrans" cxnId="{C19B1776-9F79-475E-8541-C525F00A09B4}">
      <dgm:prSet/>
      <dgm:spPr/>
      <dgm:t>
        <a:bodyPr/>
        <a:lstStyle/>
        <a:p>
          <a:endParaRPr lang="fi-FI">
            <a:solidFill>
              <a:sysClr val="windowText" lastClr="000000"/>
            </a:solidFill>
          </a:endParaRPr>
        </a:p>
      </dgm:t>
    </dgm:pt>
    <dgm:pt modelId="{F7B96A0A-0AA9-49DC-BD45-B6FA881A6726}" type="sibTrans" cxnId="{C19B1776-9F79-475E-8541-C525F00A09B4}">
      <dgm:prSet/>
      <dgm:spPr/>
      <dgm:t>
        <a:bodyPr/>
        <a:lstStyle/>
        <a:p>
          <a:endParaRPr lang="fi-FI">
            <a:solidFill>
              <a:sysClr val="windowText" lastClr="000000"/>
            </a:solidFill>
          </a:endParaRPr>
        </a:p>
      </dgm:t>
    </dgm:pt>
    <dgm:pt modelId="{7A25DD2A-4AFB-4698-A9A7-41DD84491938}">
      <dgm:prSet phldrT="[Teksti]" custT="1"/>
      <dgm:spPr>
        <a:solidFill>
          <a:schemeClr val="accent6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fi-FI" sz="1200" dirty="0">
              <a:solidFill>
                <a:sysClr val="windowText" lastClr="000000"/>
              </a:solidFill>
            </a:rPr>
            <a:t>Old </a:t>
          </a:r>
          <a:r>
            <a:rPr lang="fi-FI" sz="1200" dirty="0" err="1">
              <a:solidFill>
                <a:sysClr val="windowText" lastClr="000000"/>
              </a:solidFill>
            </a:rPr>
            <a:t>age</a:t>
          </a:r>
          <a:endParaRPr lang="fi-FI" sz="1200" dirty="0">
            <a:solidFill>
              <a:sysClr val="windowText" lastClr="000000"/>
            </a:solidFill>
          </a:endParaRPr>
        </a:p>
      </dgm:t>
    </dgm:pt>
    <dgm:pt modelId="{9B7DD481-393B-482E-B3A6-DB3E46C4F23F}" type="parTrans" cxnId="{D62F02D2-4EC6-4E09-9A6D-35B52F3E9519}">
      <dgm:prSet/>
      <dgm:spPr/>
      <dgm:t>
        <a:bodyPr/>
        <a:lstStyle/>
        <a:p>
          <a:endParaRPr lang="fi-FI">
            <a:solidFill>
              <a:sysClr val="windowText" lastClr="000000"/>
            </a:solidFill>
          </a:endParaRPr>
        </a:p>
      </dgm:t>
    </dgm:pt>
    <dgm:pt modelId="{EA42E5B4-70BB-4757-BE9E-4A027E79FBAC}" type="sibTrans" cxnId="{D62F02D2-4EC6-4E09-9A6D-35B52F3E9519}">
      <dgm:prSet/>
      <dgm:spPr/>
      <dgm:t>
        <a:bodyPr/>
        <a:lstStyle/>
        <a:p>
          <a:endParaRPr lang="fi-FI">
            <a:solidFill>
              <a:sysClr val="windowText" lastClr="000000"/>
            </a:solidFill>
          </a:endParaRPr>
        </a:p>
      </dgm:t>
    </dgm:pt>
    <dgm:pt modelId="{7C4D0A56-3E7F-4342-8B07-A6C74B59FA26}">
      <dgm:prSet phldrT="[Teksti]" custT="1"/>
      <dgm:spPr>
        <a:solidFill>
          <a:schemeClr val="accent6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fi-FI" sz="1200" dirty="0" err="1">
              <a:solidFill>
                <a:sysClr val="windowText" lastClr="000000"/>
              </a:solidFill>
            </a:rPr>
            <a:t>Substance</a:t>
          </a:r>
          <a:r>
            <a:rPr lang="fi-FI" sz="1200" dirty="0">
              <a:solidFill>
                <a:sysClr val="windowText" lastClr="000000"/>
              </a:solidFill>
            </a:rPr>
            <a:t> </a:t>
          </a:r>
          <a:r>
            <a:rPr lang="fi-FI" sz="1200" dirty="0" err="1">
              <a:solidFill>
                <a:sysClr val="windowText" lastClr="000000"/>
              </a:solidFill>
            </a:rPr>
            <a:t>abuse</a:t>
          </a:r>
          <a:endParaRPr lang="fi-FI" sz="1200" dirty="0">
            <a:solidFill>
              <a:sysClr val="windowText" lastClr="000000"/>
            </a:solidFill>
          </a:endParaRPr>
        </a:p>
      </dgm:t>
    </dgm:pt>
    <dgm:pt modelId="{EFDFABD2-59F5-45CD-9EBF-49A3670F2D48}" type="parTrans" cxnId="{07E6D475-372A-40D4-B3A1-AD3BFEA8A076}">
      <dgm:prSet/>
      <dgm:spPr/>
      <dgm:t>
        <a:bodyPr/>
        <a:lstStyle/>
        <a:p>
          <a:endParaRPr lang="fi-FI">
            <a:solidFill>
              <a:sysClr val="windowText" lastClr="000000"/>
            </a:solidFill>
          </a:endParaRPr>
        </a:p>
      </dgm:t>
    </dgm:pt>
    <dgm:pt modelId="{5A28012D-E14C-42DA-81C1-ED74D7545272}" type="sibTrans" cxnId="{07E6D475-372A-40D4-B3A1-AD3BFEA8A076}">
      <dgm:prSet/>
      <dgm:spPr/>
      <dgm:t>
        <a:bodyPr/>
        <a:lstStyle/>
        <a:p>
          <a:endParaRPr lang="fi-FI">
            <a:solidFill>
              <a:sysClr val="windowText" lastClr="000000"/>
            </a:solidFill>
          </a:endParaRPr>
        </a:p>
      </dgm:t>
    </dgm:pt>
    <dgm:pt modelId="{702D4F4B-3DC9-4609-9933-B285FAED9955}">
      <dgm:prSet phldrT="[Teksti]"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fi-FI" sz="1200" dirty="0" err="1">
              <a:solidFill>
                <a:sysClr val="windowText" lastClr="000000"/>
              </a:solidFill>
            </a:rPr>
            <a:t>Defective</a:t>
          </a:r>
          <a:r>
            <a:rPr lang="fi-FI" sz="1200" dirty="0">
              <a:solidFill>
                <a:sysClr val="windowText" lastClr="000000"/>
              </a:solidFill>
            </a:rPr>
            <a:t> </a:t>
          </a:r>
          <a:r>
            <a:rPr lang="fi-FI" sz="1200" dirty="0" err="1">
              <a:solidFill>
                <a:sysClr val="windowText" lastClr="000000"/>
              </a:solidFill>
            </a:rPr>
            <a:t>skills</a:t>
          </a:r>
          <a:r>
            <a:rPr lang="fi-FI" sz="1200" dirty="0">
              <a:solidFill>
                <a:sysClr val="windowText" lastClr="000000"/>
              </a:solidFill>
            </a:rPr>
            <a:t> in </a:t>
          </a:r>
          <a:r>
            <a:rPr lang="fi-FI" sz="1200" dirty="0" err="1">
              <a:solidFill>
                <a:sysClr val="windowText" lastClr="000000"/>
              </a:solidFill>
            </a:rPr>
            <a:t>finding</a:t>
          </a:r>
          <a:r>
            <a:rPr lang="fi-FI" sz="1200" dirty="0">
              <a:solidFill>
                <a:sysClr val="windowText" lastClr="000000"/>
              </a:solidFill>
            </a:rPr>
            <a:t> a home</a:t>
          </a:r>
        </a:p>
      </dgm:t>
    </dgm:pt>
    <dgm:pt modelId="{9AB54E27-447B-4999-A936-F141E51B5D99}" type="parTrans" cxnId="{39F9C781-7C6F-4180-8087-0AC135D7B636}">
      <dgm:prSet/>
      <dgm:spPr/>
      <dgm:t>
        <a:bodyPr/>
        <a:lstStyle/>
        <a:p>
          <a:endParaRPr lang="fi-FI">
            <a:solidFill>
              <a:sysClr val="windowText" lastClr="000000"/>
            </a:solidFill>
          </a:endParaRPr>
        </a:p>
      </dgm:t>
    </dgm:pt>
    <dgm:pt modelId="{7AB48380-5B1B-4DB3-96E4-053E654B9C9D}" type="sibTrans" cxnId="{39F9C781-7C6F-4180-8087-0AC135D7B636}">
      <dgm:prSet/>
      <dgm:spPr/>
      <dgm:t>
        <a:bodyPr/>
        <a:lstStyle/>
        <a:p>
          <a:endParaRPr lang="fi-FI">
            <a:solidFill>
              <a:sysClr val="windowText" lastClr="000000"/>
            </a:solidFill>
          </a:endParaRPr>
        </a:p>
      </dgm:t>
    </dgm:pt>
    <dgm:pt modelId="{51291F75-506C-4828-A433-48A182A8C9F9}">
      <dgm:prSet phldrT="[Teksti]" custT="1"/>
      <dgm:spPr>
        <a:solidFill>
          <a:srgbClr val="EFD19F"/>
        </a:solidFill>
        <a:ln>
          <a:noFill/>
        </a:ln>
      </dgm:spPr>
      <dgm:t>
        <a:bodyPr/>
        <a:lstStyle/>
        <a:p>
          <a:r>
            <a:rPr lang="fi-FI" sz="1200" dirty="0" err="1">
              <a:solidFill>
                <a:sysClr val="windowText" lastClr="000000"/>
              </a:solidFill>
            </a:rPr>
            <a:t>Mental</a:t>
          </a:r>
          <a:r>
            <a:rPr lang="fi-FI" sz="1200" dirty="0">
              <a:solidFill>
                <a:sysClr val="windowText" lastClr="000000"/>
              </a:solidFill>
            </a:rPr>
            <a:t> and </a:t>
          </a:r>
          <a:r>
            <a:rPr lang="fi-FI" sz="1200" dirty="0" err="1">
              <a:solidFill>
                <a:sysClr val="windowText" lastClr="000000"/>
              </a:solidFill>
            </a:rPr>
            <a:t>substance</a:t>
          </a:r>
          <a:r>
            <a:rPr lang="fi-FI" sz="1200" dirty="0">
              <a:solidFill>
                <a:sysClr val="windowText" lastClr="000000"/>
              </a:solidFill>
            </a:rPr>
            <a:t> </a:t>
          </a:r>
          <a:r>
            <a:rPr lang="fi-FI" sz="1200" dirty="0" err="1">
              <a:solidFill>
                <a:sysClr val="windowText" lastClr="000000"/>
              </a:solidFill>
            </a:rPr>
            <a:t>abuse</a:t>
          </a:r>
          <a:r>
            <a:rPr lang="fi-FI" sz="1200" dirty="0">
              <a:solidFill>
                <a:sysClr val="windowText" lastClr="000000"/>
              </a:solidFill>
            </a:rPr>
            <a:t> </a:t>
          </a:r>
          <a:r>
            <a:rPr lang="fi-FI" sz="1200" dirty="0" err="1">
              <a:solidFill>
                <a:sysClr val="windowText" lastClr="000000"/>
              </a:solidFill>
            </a:rPr>
            <a:t>problems</a:t>
          </a:r>
          <a:endParaRPr lang="fi-FI" sz="1200" dirty="0">
            <a:solidFill>
              <a:sysClr val="windowText" lastClr="000000"/>
            </a:solidFill>
          </a:endParaRPr>
        </a:p>
      </dgm:t>
    </dgm:pt>
    <dgm:pt modelId="{DAC2012C-3848-4794-808C-B45620EC7F93}" type="parTrans" cxnId="{996D67A2-67E8-4269-B18A-82F136E5DBB2}">
      <dgm:prSet/>
      <dgm:spPr/>
      <dgm:t>
        <a:bodyPr/>
        <a:lstStyle/>
        <a:p>
          <a:endParaRPr lang="fi-FI">
            <a:solidFill>
              <a:sysClr val="windowText" lastClr="000000"/>
            </a:solidFill>
          </a:endParaRPr>
        </a:p>
      </dgm:t>
    </dgm:pt>
    <dgm:pt modelId="{C9A2C45B-E414-43E5-962D-5FD754503B0D}" type="sibTrans" cxnId="{996D67A2-67E8-4269-B18A-82F136E5DBB2}">
      <dgm:prSet/>
      <dgm:spPr/>
      <dgm:t>
        <a:bodyPr/>
        <a:lstStyle/>
        <a:p>
          <a:endParaRPr lang="fi-FI">
            <a:solidFill>
              <a:sysClr val="windowText" lastClr="000000"/>
            </a:solidFill>
          </a:endParaRPr>
        </a:p>
      </dgm:t>
    </dgm:pt>
    <dgm:pt modelId="{90AA2073-B778-488D-984B-6CD6FFE5A6A2}">
      <dgm:prSet phldrT="[Teksti]" custT="1"/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fi-FI" sz="1200" dirty="0" err="1">
              <a:solidFill>
                <a:schemeClr val="bg2"/>
              </a:solidFill>
            </a:rPr>
            <a:t>Debt</a:t>
          </a:r>
          <a:endParaRPr lang="fi-FI" sz="1200" dirty="0">
            <a:solidFill>
              <a:schemeClr val="bg2"/>
            </a:solidFill>
          </a:endParaRPr>
        </a:p>
      </dgm:t>
    </dgm:pt>
    <dgm:pt modelId="{430D429A-21E3-42E4-9E03-A8AA96717D71}" type="parTrans" cxnId="{319F8348-D8F1-4AA1-94E6-D4A41B15ECED}">
      <dgm:prSet/>
      <dgm:spPr/>
      <dgm:t>
        <a:bodyPr/>
        <a:lstStyle/>
        <a:p>
          <a:endParaRPr lang="fi-FI">
            <a:solidFill>
              <a:sysClr val="windowText" lastClr="000000"/>
            </a:solidFill>
          </a:endParaRPr>
        </a:p>
      </dgm:t>
    </dgm:pt>
    <dgm:pt modelId="{EE05AD71-2D16-44B2-AD0E-549798165971}" type="sibTrans" cxnId="{319F8348-D8F1-4AA1-94E6-D4A41B15ECED}">
      <dgm:prSet/>
      <dgm:spPr/>
      <dgm:t>
        <a:bodyPr/>
        <a:lstStyle/>
        <a:p>
          <a:endParaRPr lang="fi-FI">
            <a:solidFill>
              <a:sysClr val="windowText" lastClr="000000"/>
            </a:solidFill>
          </a:endParaRPr>
        </a:p>
      </dgm:t>
    </dgm:pt>
    <dgm:pt modelId="{11AA884B-D397-4A78-9232-5B5EDD86206C}">
      <dgm:prSet phldrT="[Teksti]"/>
      <dgm:spPr>
        <a:solidFill>
          <a:srgbClr val="F1F1F1"/>
        </a:solidFill>
      </dgm:spPr>
      <dgm:t>
        <a:bodyPr/>
        <a:lstStyle/>
        <a:p>
          <a:r>
            <a:rPr lang="fi-FI" dirty="0" err="1">
              <a:solidFill>
                <a:sysClr val="windowText" lastClr="000000"/>
              </a:solidFill>
            </a:rPr>
            <a:t>Housing</a:t>
          </a:r>
          <a:r>
            <a:rPr lang="fi-FI" dirty="0">
              <a:solidFill>
                <a:sysClr val="windowText" lastClr="000000"/>
              </a:solidFill>
            </a:rPr>
            <a:t> </a:t>
          </a:r>
          <a:r>
            <a:rPr lang="fi-FI" dirty="0" err="1">
              <a:solidFill>
                <a:sysClr val="windowText" lastClr="000000"/>
              </a:solidFill>
            </a:rPr>
            <a:t>disorders</a:t>
          </a:r>
          <a:endParaRPr lang="fi-FI" dirty="0">
            <a:solidFill>
              <a:sysClr val="windowText" lastClr="000000"/>
            </a:solidFill>
          </a:endParaRPr>
        </a:p>
      </dgm:t>
    </dgm:pt>
    <dgm:pt modelId="{631BE5C8-F518-4ADE-BC13-A55E695E2355}" type="parTrans" cxnId="{1284F613-9DD9-466A-BC44-89DA7099EAFF}">
      <dgm:prSet/>
      <dgm:spPr/>
      <dgm:t>
        <a:bodyPr/>
        <a:lstStyle/>
        <a:p>
          <a:endParaRPr lang="fi-FI"/>
        </a:p>
      </dgm:t>
    </dgm:pt>
    <dgm:pt modelId="{540CB979-51D9-4866-B8D4-D7BF3318AA25}" type="sibTrans" cxnId="{1284F613-9DD9-466A-BC44-89DA7099EAFF}">
      <dgm:prSet/>
      <dgm:spPr/>
      <dgm:t>
        <a:bodyPr/>
        <a:lstStyle/>
        <a:p>
          <a:endParaRPr lang="fi-FI"/>
        </a:p>
      </dgm:t>
    </dgm:pt>
    <dgm:pt modelId="{01A79FA0-769B-49D6-8108-94224A309A37}">
      <dgm:prSet phldrT="[Teksti]" custT="1"/>
      <dgm:spPr>
        <a:solidFill>
          <a:srgbClr val="80AB2B"/>
        </a:solidFill>
        <a:ln>
          <a:noFill/>
        </a:ln>
      </dgm:spPr>
      <dgm:t>
        <a:bodyPr/>
        <a:lstStyle/>
        <a:p>
          <a:r>
            <a:rPr lang="fi-FI" sz="1200" dirty="0" err="1">
              <a:solidFill>
                <a:schemeClr val="bg2"/>
              </a:solidFill>
            </a:rPr>
            <a:t>Mental</a:t>
          </a:r>
          <a:r>
            <a:rPr lang="fi-FI" sz="1200" dirty="0">
              <a:solidFill>
                <a:schemeClr val="bg2"/>
              </a:solidFill>
            </a:rPr>
            <a:t> </a:t>
          </a:r>
          <a:r>
            <a:rPr lang="fi-FI" sz="1200" dirty="0" err="1">
              <a:solidFill>
                <a:schemeClr val="bg2"/>
              </a:solidFill>
            </a:rPr>
            <a:t>health</a:t>
          </a:r>
          <a:r>
            <a:rPr lang="fi-FI" sz="1200" dirty="0">
              <a:solidFill>
                <a:schemeClr val="bg2"/>
              </a:solidFill>
            </a:rPr>
            <a:t> </a:t>
          </a:r>
          <a:r>
            <a:rPr lang="fi-FI" sz="1200" dirty="0" err="1">
              <a:solidFill>
                <a:schemeClr val="bg2"/>
              </a:solidFill>
            </a:rPr>
            <a:t>problems</a:t>
          </a:r>
          <a:endParaRPr lang="fi-FI" sz="1200" dirty="0">
            <a:solidFill>
              <a:schemeClr val="bg2"/>
            </a:solidFill>
          </a:endParaRPr>
        </a:p>
      </dgm:t>
    </dgm:pt>
    <dgm:pt modelId="{75E45AE9-9723-4CF8-AE3F-0C9862002729}" type="sibTrans" cxnId="{3A550772-3B57-464D-BFA0-1745000166CB}">
      <dgm:prSet/>
      <dgm:spPr/>
      <dgm:t>
        <a:bodyPr/>
        <a:lstStyle/>
        <a:p>
          <a:endParaRPr lang="fi-FI">
            <a:solidFill>
              <a:sysClr val="windowText" lastClr="000000"/>
            </a:solidFill>
          </a:endParaRPr>
        </a:p>
      </dgm:t>
    </dgm:pt>
    <dgm:pt modelId="{23AEACEF-621C-419D-89C0-D76D79D00129}" type="parTrans" cxnId="{3A550772-3B57-464D-BFA0-1745000166CB}">
      <dgm:prSet/>
      <dgm:spPr/>
      <dgm:t>
        <a:bodyPr/>
        <a:lstStyle/>
        <a:p>
          <a:endParaRPr lang="fi-FI">
            <a:solidFill>
              <a:sysClr val="windowText" lastClr="000000"/>
            </a:solidFill>
          </a:endParaRPr>
        </a:p>
      </dgm:t>
    </dgm:pt>
    <dgm:pt modelId="{1D5D80EE-5D48-47AC-B673-C2BADEC01965}" type="pres">
      <dgm:prSet presAssocID="{D33A52B5-2353-4386-AA8A-3874E9DB3E50}" presName="theList" presStyleCnt="0">
        <dgm:presLayoutVars>
          <dgm:dir/>
          <dgm:animLvl val="lvl"/>
          <dgm:resizeHandles val="exact"/>
        </dgm:presLayoutVars>
      </dgm:prSet>
      <dgm:spPr/>
    </dgm:pt>
    <dgm:pt modelId="{3201BEEC-F001-4109-9B93-2BD02734237F}" type="pres">
      <dgm:prSet presAssocID="{E333068E-D497-45F1-8402-90ACC6C92C03}" presName="compNode" presStyleCnt="0"/>
      <dgm:spPr/>
    </dgm:pt>
    <dgm:pt modelId="{D16F6947-D1A1-4B41-ACD2-0E6B3CDD17D4}" type="pres">
      <dgm:prSet presAssocID="{E333068E-D497-45F1-8402-90ACC6C92C03}" presName="aNode" presStyleLbl="bgShp" presStyleIdx="0" presStyleCnt="5" custLinFactNeighborX="312" custLinFactNeighborY="0"/>
      <dgm:spPr/>
    </dgm:pt>
    <dgm:pt modelId="{ACFBF2E0-0F8F-476F-B6CE-2C36A87ADE40}" type="pres">
      <dgm:prSet presAssocID="{E333068E-D497-45F1-8402-90ACC6C92C03}" presName="textNode" presStyleLbl="bgShp" presStyleIdx="0" presStyleCnt="5"/>
      <dgm:spPr/>
    </dgm:pt>
    <dgm:pt modelId="{3C0A22DE-8F6E-41BB-B380-678B618AFC96}" type="pres">
      <dgm:prSet presAssocID="{E333068E-D497-45F1-8402-90ACC6C92C03}" presName="compChildNode" presStyleCnt="0"/>
      <dgm:spPr/>
    </dgm:pt>
    <dgm:pt modelId="{EB82F70F-4E71-4915-8856-86D55B6708A2}" type="pres">
      <dgm:prSet presAssocID="{E333068E-D497-45F1-8402-90ACC6C92C03}" presName="theInnerList" presStyleCnt="0"/>
      <dgm:spPr/>
    </dgm:pt>
    <dgm:pt modelId="{404CD9BD-D9F2-4911-84B7-976284780AE2}" type="pres">
      <dgm:prSet presAssocID="{947535F1-F23D-486B-B0F8-2F721D0AC75E}" presName="childNode" presStyleLbl="node1" presStyleIdx="0" presStyleCnt="16">
        <dgm:presLayoutVars>
          <dgm:bulletEnabled val="1"/>
        </dgm:presLayoutVars>
      </dgm:prSet>
      <dgm:spPr/>
    </dgm:pt>
    <dgm:pt modelId="{A26416E8-EC28-4210-8531-9D208DDC5CB8}" type="pres">
      <dgm:prSet presAssocID="{947535F1-F23D-486B-B0F8-2F721D0AC75E}" presName="aSpace2" presStyleCnt="0"/>
      <dgm:spPr/>
    </dgm:pt>
    <dgm:pt modelId="{15A9D81A-B933-41A8-82EE-33ED43FDD42C}" type="pres">
      <dgm:prSet presAssocID="{D61C3307-CE00-467F-8B5C-B4BA59425D35}" presName="childNode" presStyleLbl="node1" presStyleIdx="1" presStyleCnt="16">
        <dgm:presLayoutVars>
          <dgm:bulletEnabled val="1"/>
        </dgm:presLayoutVars>
      </dgm:prSet>
      <dgm:spPr/>
    </dgm:pt>
    <dgm:pt modelId="{41394B2B-1788-4482-A2A2-7FB79516B283}" type="pres">
      <dgm:prSet presAssocID="{D61C3307-CE00-467F-8B5C-B4BA59425D35}" presName="aSpace2" presStyleCnt="0"/>
      <dgm:spPr/>
    </dgm:pt>
    <dgm:pt modelId="{A6FDCE65-D3F0-4133-906F-D46D4E52EC07}" type="pres">
      <dgm:prSet presAssocID="{702D4F4B-3DC9-4609-9933-B285FAED9955}" presName="childNode" presStyleLbl="node1" presStyleIdx="2" presStyleCnt="16">
        <dgm:presLayoutVars>
          <dgm:bulletEnabled val="1"/>
        </dgm:presLayoutVars>
      </dgm:prSet>
      <dgm:spPr/>
    </dgm:pt>
    <dgm:pt modelId="{74C5843E-1E02-4F5A-BE4F-520853ABA52A}" type="pres">
      <dgm:prSet presAssocID="{702D4F4B-3DC9-4609-9933-B285FAED9955}" presName="aSpace2" presStyleCnt="0"/>
      <dgm:spPr/>
    </dgm:pt>
    <dgm:pt modelId="{33A9BB1E-5761-49C6-8AFF-76721C4AA34C}" type="pres">
      <dgm:prSet presAssocID="{90AA2073-B778-488D-984B-6CD6FFE5A6A2}" presName="childNode" presStyleLbl="node1" presStyleIdx="3" presStyleCnt="16">
        <dgm:presLayoutVars>
          <dgm:bulletEnabled val="1"/>
        </dgm:presLayoutVars>
      </dgm:prSet>
      <dgm:spPr/>
    </dgm:pt>
    <dgm:pt modelId="{CA3AA4CC-36C2-41A8-8BDD-1D711CF96A7B}" type="pres">
      <dgm:prSet presAssocID="{E333068E-D497-45F1-8402-90ACC6C92C03}" presName="aSpace" presStyleCnt="0"/>
      <dgm:spPr/>
    </dgm:pt>
    <dgm:pt modelId="{B2A04C05-C43F-4BA1-8674-5EFBC3FACB58}" type="pres">
      <dgm:prSet presAssocID="{1C4D4414-E4AB-4D31-A801-90D0A900552C}" presName="compNode" presStyleCnt="0"/>
      <dgm:spPr/>
    </dgm:pt>
    <dgm:pt modelId="{CD07C57A-67B1-4CA3-8469-CB624CDFE3AC}" type="pres">
      <dgm:prSet presAssocID="{1C4D4414-E4AB-4D31-A801-90D0A900552C}" presName="aNode" presStyleLbl="bgShp" presStyleIdx="1" presStyleCnt="5" custLinFactNeighborX="1687" custLinFactNeighborY="956"/>
      <dgm:spPr/>
    </dgm:pt>
    <dgm:pt modelId="{0ED7B4AD-A9FA-4C12-AD9C-08992F761927}" type="pres">
      <dgm:prSet presAssocID="{1C4D4414-E4AB-4D31-A801-90D0A900552C}" presName="textNode" presStyleLbl="bgShp" presStyleIdx="1" presStyleCnt="5"/>
      <dgm:spPr/>
    </dgm:pt>
    <dgm:pt modelId="{7DC90DC8-6A17-4761-8359-659055C5018D}" type="pres">
      <dgm:prSet presAssocID="{1C4D4414-E4AB-4D31-A801-90D0A900552C}" presName="compChildNode" presStyleCnt="0"/>
      <dgm:spPr/>
    </dgm:pt>
    <dgm:pt modelId="{2D8CBF84-E638-4381-8BD9-65626C9462CC}" type="pres">
      <dgm:prSet presAssocID="{1C4D4414-E4AB-4D31-A801-90D0A900552C}" presName="theInnerList" presStyleCnt="0"/>
      <dgm:spPr/>
    </dgm:pt>
    <dgm:pt modelId="{FA262E33-BC56-47CE-8BAB-9497FCF67ADF}" type="pres">
      <dgm:prSet presAssocID="{4CC2A68B-A003-4588-A4A4-F1E779E4116B}" presName="childNode" presStyleLbl="node1" presStyleIdx="4" presStyleCnt="16">
        <dgm:presLayoutVars>
          <dgm:bulletEnabled val="1"/>
        </dgm:presLayoutVars>
      </dgm:prSet>
      <dgm:spPr/>
    </dgm:pt>
    <dgm:pt modelId="{97D24C49-9B98-433B-89EE-3DEB02612301}" type="pres">
      <dgm:prSet presAssocID="{4CC2A68B-A003-4588-A4A4-F1E779E4116B}" presName="aSpace2" presStyleCnt="0"/>
      <dgm:spPr/>
    </dgm:pt>
    <dgm:pt modelId="{76A93A4B-44BF-4D8B-B4A9-1794F2667B79}" type="pres">
      <dgm:prSet presAssocID="{94B72648-1DE2-4C98-99A2-38C415253FE8}" presName="childNode" presStyleLbl="node1" presStyleIdx="5" presStyleCnt="16">
        <dgm:presLayoutVars>
          <dgm:bulletEnabled val="1"/>
        </dgm:presLayoutVars>
      </dgm:prSet>
      <dgm:spPr/>
    </dgm:pt>
    <dgm:pt modelId="{8AD40AC5-9EDE-4E68-9707-C8ADAF74E30D}" type="pres">
      <dgm:prSet presAssocID="{94B72648-1DE2-4C98-99A2-38C415253FE8}" presName="aSpace2" presStyleCnt="0"/>
      <dgm:spPr/>
    </dgm:pt>
    <dgm:pt modelId="{83FEEA64-55B9-468D-BEFA-6F7FE3E14A4F}" type="pres">
      <dgm:prSet presAssocID="{CCEE6797-6DDC-4807-92F9-0A642C932387}" presName="childNode" presStyleLbl="node1" presStyleIdx="6" presStyleCnt="16">
        <dgm:presLayoutVars>
          <dgm:bulletEnabled val="1"/>
        </dgm:presLayoutVars>
      </dgm:prSet>
      <dgm:spPr/>
    </dgm:pt>
    <dgm:pt modelId="{43526308-002B-45CF-A768-D3F78AF6C0E2}" type="pres">
      <dgm:prSet presAssocID="{CCEE6797-6DDC-4807-92F9-0A642C932387}" presName="aSpace2" presStyleCnt="0"/>
      <dgm:spPr/>
    </dgm:pt>
    <dgm:pt modelId="{E17BCEC6-774F-4F84-9245-7F38F880BCDC}" type="pres">
      <dgm:prSet presAssocID="{31C5BDF2-375D-489C-B9D6-CC94785A8700}" presName="childNode" presStyleLbl="node1" presStyleIdx="7" presStyleCnt="16">
        <dgm:presLayoutVars>
          <dgm:bulletEnabled val="1"/>
        </dgm:presLayoutVars>
      </dgm:prSet>
      <dgm:spPr/>
    </dgm:pt>
    <dgm:pt modelId="{F10BBA7B-3996-4A80-824C-B4F0B239093C}" type="pres">
      <dgm:prSet presAssocID="{1C4D4414-E4AB-4D31-A801-90D0A900552C}" presName="aSpace" presStyleCnt="0"/>
      <dgm:spPr/>
    </dgm:pt>
    <dgm:pt modelId="{4AD22425-D632-4390-B20E-DA75B4BDCA9A}" type="pres">
      <dgm:prSet presAssocID="{79B3F346-E8CC-49D2-8021-C59132362710}" presName="compNode" presStyleCnt="0"/>
      <dgm:spPr/>
    </dgm:pt>
    <dgm:pt modelId="{929F71D7-2673-4598-8C62-A848E9597181}" type="pres">
      <dgm:prSet presAssocID="{79B3F346-E8CC-49D2-8021-C59132362710}" presName="aNode" presStyleLbl="bgShp" presStyleIdx="2" presStyleCnt="5"/>
      <dgm:spPr/>
    </dgm:pt>
    <dgm:pt modelId="{45FC2921-7B82-49F6-999C-BF628F666F23}" type="pres">
      <dgm:prSet presAssocID="{79B3F346-E8CC-49D2-8021-C59132362710}" presName="textNode" presStyleLbl="bgShp" presStyleIdx="2" presStyleCnt="5"/>
      <dgm:spPr/>
    </dgm:pt>
    <dgm:pt modelId="{0C004ECC-EF5D-4EC5-83C2-02DDB081615E}" type="pres">
      <dgm:prSet presAssocID="{79B3F346-E8CC-49D2-8021-C59132362710}" presName="compChildNode" presStyleCnt="0"/>
      <dgm:spPr/>
    </dgm:pt>
    <dgm:pt modelId="{D7777CA8-CFCF-4F56-A1B9-C1066B620CA4}" type="pres">
      <dgm:prSet presAssocID="{79B3F346-E8CC-49D2-8021-C59132362710}" presName="theInnerList" presStyleCnt="0"/>
      <dgm:spPr/>
    </dgm:pt>
    <dgm:pt modelId="{4FCB1DF5-0586-4BB2-8255-C46CDB298EA9}" type="pres">
      <dgm:prSet presAssocID="{094F9DD0-2CA5-40B0-A4C2-F5FF87AF88A6}" presName="childNode" presStyleLbl="node1" presStyleIdx="8" presStyleCnt="16">
        <dgm:presLayoutVars>
          <dgm:bulletEnabled val="1"/>
        </dgm:presLayoutVars>
      </dgm:prSet>
      <dgm:spPr/>
    </dgm:pt>
    <dgm:pt modelId="{804E65A3-85E9-40AA-B750-D557D8B562B3}" type="pres">
      <dgm:prSet presAssocID="{094F9DD0-2CA5-40B0-A4C2-F5FF87AF88A6}" presName="aSpace2" presStyleCnt="0"/>
      <dgm:spPr/>
    </dgm:pt>
    <dgm:pt modelId="{DC1A42D0-A264-4154-8D54-7E323CCE5F4E}" type="pres">
      <dgm:prSet presAssocID="{51291F75-506C-4828-A433-48A182A8C9F9}" presName="childNode" presStyleLbl="node1" presStyleIdx="9" presStyleCnt="16">
        <dgm:presLayoutVars>
          <dgm:bulletEnabled val="1"/>
        </dgm:presLayoutVars>
      </dgm:prSet>
      <dgm:spPr/>
    </dgm:pt>
    <dgm:pt modelId="{3E520AE3-6F67-43B3-A848-35F1BD0D969F}" type="pres">
      <dgm:prSet presAssocID="{51291F75-506C-4828-A433-48A182A8C9F9}" presName="aSpace2" presStyleCnt="0"/>
      <dgm:spPr/>
    </dgm:pt>
    <dgm:pt modelId="{1AEF7B1D-E40D-43A1-9F33-A9649699D30B}" type="pres">
      <dgm:prSet presAssocID="{CA05B338-FE7C-4C40-977D-F1739AD74985}" presName="childNode" presStyleLbl="node1" presStyleIdx="10" presStyleCnt="16">
        <dgm:presLayoutVars>
          <dgm:bulletEnabled val="1"/>
        </dgm:presLayoutVars>
      </dgm:prSet>
      <dgm:spPr/>
    </dgm:pt>
    <dgm:pt modelId="{7543F0B4-A799-4E77-BDBD-B1B96385632E}" type="pres">
      <dgm:prSet presAssocID="{CA05B338-FE7C-4C40-977D-F1739AD74985}" presName="aSpace2" presStyleCnt="0"/>
      <dgm:spPr/>
    </dgm:pt>
    <dgm:pt modelId="{A153344A-D56A-4730-A259-5B768B1B6E7D}" type="pres">
      <dgm:prSet presAssocID="{4BB717AC-C777-424B-8C6B-0765D01FBD6E}" presName="childNode" presStyleLbl="node1" presStyleIdx="11" presStyleCnt="16">
        <dgm:presLayoutVars>
          <dgm:bulletEnabled val="1"/>
        </dgm:presLayoutVars>
      </dgm:prSet>
      <dgm:spPr/>
    </dgm:pt>
    <dgm:pt modelId="{7E215CFA-357D-4A3C-871A-99F35E4FA454}" type="pres">
      <dgm:prSet presAssocID="{79B3F346-E8CC-49D2-8021-C59132362710}" presName="aSpace" presStyleCnt="0"/>
      <dgm:spPr/>
    </dgm:pt>
    <dgm:pt modelId="{167A9076-C184-4F36-8278-3314EE42EDEA}" type="pres">
      <dgm:prSet presAssocID="{4F39DB91-4A98-421D-985B-FCBDB5336801}" presName="compNode" presStyleCnt="0"/>
      <dgm:spPr/>
    </dgm:pt>
    <dgm:pt modelId="{FD16288C-F67D-402B-B4AB-EC2DA2B044A0}" type="pres">
      <dgm:prSet presAssocID="{4F39DB91-4A98-421D-985B-FCBDB5336801}" presName="aNode" presStyleLbl="bgShp" presStyleIdx="3" presStyleCnt="5"/>
      <dgm:spPr/>
    </dgm:pt>
    <dgm:pt modelId="{9CEE6046-A784-405D-9049-6914BC86AFF5}" type="pres">
      <dgm:prSet presAssocID="{4F39DB91-4A98-421D-985B-FCBDB5336801}" presName="textNode" presStyleLbl="bgShp" presStyleIdx="3" presStyleCnt="5"/>
      <dgm:spPr/>
    </dgm:pt>
    <dgm:pt modelId="{DFB13252-2FB2-4AAB-AAD8-70E9732362C4}" type="pres">
      <dgm:prSet presAssocID="{4F39DB91-4A98-421D-985B-FCBDB5336801}" presName="compChildNode" presStyleCnt="0"/>
      <dgm:spPr/>
    </dgm:pt>
    <dgm:pt modelId="{957AA039-EB53-4953-87C4-A950F9980BDA}" type="pres">
      <dgm:prSet presAssocID="{4F39DB91-4A98-421D-985B-FCBDB5336801}" presName="theInnerList" presStyleCnt="0"/>
      <dgm:spPr/>
    </dgm:pt>
    <dgm:pt modelId="{8E213075-2947-461F-840E-B5B40DFCDD9F}" type="pres">
      <dgm:prSet presAssocID="{13029393-A6AB-4F77-A593-84C35178E05C}" presName="childNode" presStyleLbl="node1" presStyleIdx="12" presStyleCnt="16">
        <dgm:presLayoutVars>
          <dgm:bulletEnabled val="1"/>
        </dgm:presLayoutVars>
      </dgm:prSet>
      <dgm:spPr/>
    </dgm:pt>
    <dgm:pt modelId="{960B7F60-D37C-4B99-8A50-00D36CCDCE6C}" type="pres">
      <dgm:prSet presAssocID="{13029393-A6AB-4F77-A593-84C35178E05C}" presName="aSpace2" presStyleCnt="0"/>
      <dgm:spPr/>
    </dgm:pt>
    <dgm:pt modelId="{5FC5B67B-CADC-44BC-A61B-4D40D5383F75}" type="pres">
      <dgm:prSet presAssocID="{7A25DD2A-4AFB-4698-A9A7-41DD84491938}" presName="childNode" presStyleLbl="node1" presStyleIdx="13" presStyleCnt="16">
        <dgm:presLayoutVars>
          <dgm:bulletEnabled val="1"/>
        </dgm:presLayoutVars>
      </dgm:prSet>
      <dgm:spPr/>
    </dgm:pt>
    <dgm:pt modelId="{11F19230-897B-44C9-AA7A-49D1DE7B65C0}" type="pres">
      <dgm:prSet presAssocID="{7A25DD2A-4AFB-4698-A9A7-41DD84491938}" presName="aSpace2" presStyleCnt="0"/>
      <dgm:spPr/>
    </dgm:pt>
    <dgm:pt modelId="{220183C6-2FF8-4DCE-8FD3-DDE0013A93CA}" type="pres">
      <dgm:prSet presAssocID="{7C4D0A56-3E7F-4342-8B07-A6C74B59FA26}" presName="childNode" presStyleLbl="node1" presStyleIdx="14" presStyleCnt="16">
        <dgm:presLayoutVars>
          <dgm:bulletEnabled val="1"/>
        </dgm:presLayoutVars>
      </dgm:prSet>
      <dgm:spPr/>
    </dgm:pt>
    <dgm:pt modelId="{65375485-7F61-4780-AFD7-D5DB80F31083}" type="pres">
      <dgm:prSet presAssocID="{7C4D0A56-3E7F-4342-8B07-A6C74B59FA26}" presName="aSpace2" presStyleCnt="0"/>
      <dgm:spPr/>
    </dgm:pt>
    <dgm:pt modelId="{DDD7E2DA-5190-4E10-A0E2-A9AE255A0DC2}" type="pres">
      <dgm:prSet presAssocID="{01A79FA0-769B-49D6-8108-94224A309A37}" presName="childNode" presStyleLbl="node1" presStyleIdx="15" presStyleCnt="16">
        <dgm:presLayoutVars>
          <dgm:bulletEnabled val="1"/>
        </dgm:presLayoutVars>
      </dgm:prSet>
      <dgm:spPr/>
    </dgm:pt>
    <dgm:pt modelId="{1DB97057-C1C1-40B4-9026-439C01644CEB}" type="pres">
      <dgm:prSet presAssocID="{4F39DB91-4A98-421D-985B-FCBDB5336801}" presName="aSpace" presStyleCnt="0"/>
      <dgm:spPr/>
    </dgm:pt>
    <dgm:pt modelId="{869ACB00-300F-41C4-B76C-9F9BD69307A4}" type="pres">
      <dgm:prSet presAssocID="{11AA884B-D397-4A78-9232-5B5EDD86206C}" presName="compNode" presStyleCnt="0"/>
      <dgm:spPr/>
    </dgm:pt>
    <dgm:pt modelId="{110F5FA3-38B9-4054-9E0E-E228DFAF5F01}" type="pres">
      <dgm:prSet presAssocID="{11AA884B-D397-4A78-9232-5B5EDD86206C}" presName="aNode" presStyleLbl="bgShp" presStyleIdx="4" presStyleCnt="5" custLinFactNeighborX="2481" custLinFactNeighborY="0"/>
      <dgm:spPr/>
    </dgm:pt>
    <dgm:pt modelId="{B56BEFA1-3001-4641-B94B-AA1976442B87}" type="pres">
      <dgm:prSet presAssocID="{11AA884B-D397-4A78-9232-5B5EDD86206C}" presName="textNode" presStyleLbl="bgShp" presStyleIdx="4" presStyleCnt="5"/>
      <dgm:spPr/>
    </dgm:pt>
    <dgm:pt modelId="{46A45B88-4C43-4D3C-9A72-EBDB004BA9AF}" type="pres">
      <dgm:prSet presAssocID="{11AA884B-D397-4A78-9232-5B5EDD86206C}" presName="compChildNode" presStyleCnt="0"/>
      <dgm:spPr/>
    </dgm:pt>
    <dgm:pt modelId="{5CD2B70D-146C-4F72-8465-5EB60190C9FC}" type="pres">
      <dgm:prSet presAssocID="{11AA884B-D397-4A78-9232-5B5EDD86206C}" presName="theInnerList" presStyleCnt="0"/>
      <dgm:spPr/>
    </dgm:pt>
  </dgm:ptLst>
  <dgm:cxnLst>
    <dgm:cxn modelId="{0487E704-B9EF-412B-89C1-5819B15EC53E}" srcId="{D33A52B5-2353-4386-AA8A-3874E9DB3E50}" destId="{79B3F346-E8CC-49D2-8021-C59132362710}" srcOrd="2" destOrd="0" parTransId="{678114C0-256A-40C6-BAF4-E39B2853891C}" sibTransId="{2CFE75D7-45CF-4C5E-9849-F3B48F38847F}"/>
    <dgm:cxn modelId="{92F2FB0B-EEF1-43E4-B77D-6B759D3DB05A}" type="presOf" srcId="{01A79FA0-769B-49D6-8108-94224A309A37}" destId="{DDD7E2DA-5190-4E10-A0E2-A9AE255A0DC2}" srcOrd="0" destOrd="0" presId="urn:microsoft.com/office/officeart/2005/8/layout/lProcess2"/>
    <dgm:cxn modelId="{1284F613-9DD9-466A-BC44-89DA7099EAFF}" srcId="{D33A52B5-2353-4386-AA8A-3874E9DB3E50}" destId="{11AA884B-D397-4A78-9232-5B5EDD86206C}" srcOrd="4" destOrd="0" parTransId="{631BE5C8-F518-4ADE-BC13-A55E695E2355}" sibTransId="{540CB979-51D9-4866-B8D4-D7BF3318AA25}"/>
    <dgm:cxn modelId="{28203E23-877A-4168-9BFB-75215249538F}" type="presOf" srcId="{D33A52B5-2353-4386-AA8A-3874E9DB3E50}" destId="{1D5D80EE-5D48-47AC-B673-C2BADEC01965}" srcOrd="0" destOrd="0" presId="urn:microsoft.com/office/officeart/2005/8/layout/lProcess2"/>
    <dgm:cxn modelId="{83C2082E-B93E-4399-9F36-F875D7C57BDC}" srcId="{79B3F346-E8CC-49D2-8021-C59132362710}" destId="{CA05B338-FE7C-4C40-977D-F1739AD74985}" srcOrd="2" destOrd="0" parTransId="{88FB3BF3-7575-4B71-9A04-B4A092CE1EA7}" sibTransId="{47137E1A-2F39-4F1F-80D8-977DB552D021}"/>
    <dgm:cxn modelId="{AFED9930-655F-4B24-8F79-23849291184E}" srcId="{E333068E-D497-45F1-8402-90ACC6C92C03}" destId="{947535F1-F23D-486B-B0F8-2F721D0AC75E}" srcOrd="0" destOrd="0" parTransId="{47DA8024-D943-4BE9-B259-A423166F4629}" sibTransId="{4013975B-8DD1-46A4-904B-641B0E16CB2C}"/>
    <dgm:cxn modelId="{6945DA32-3703-41A5-8020-BBA4531A24A9}" srcId="{4F39DB91-4A98-421D-985B-FCBDB5336801}" destId="{13029393-A6AB-4F77-A593-84C35178E05C}" srcOrd="0" destOrd="0" parTransId="{80FC45C9-8842-4DB6-B0EA-FB686671755C}" sibTransId="{999BBDD0-8D67-4BC7-A5B7-70A42CFCF7C0}"/>
    <dgm:cxn modelId="{D66B7F3D-BFDA-448A-88D3-5E6E7CEC6A47}" srcId="{D33A52B5-2353-4386-AA8A-3874E9DB3E50}" destId="{4F39DB91-4A98-421D-985B-FCBDB5336801}" srcOrd="3" destOrd="0" parTransId="{95F2F049-E24B-4214-BBAE-42D68EADF2FF}" sibTransId="{39872C3F-F09B-439C-956E-FBAFD2855C60}"/>
    <dgm:cxn modelId="{7D64AE3F-538B-491F-BEDD-C15EE2223DDA}" type="presOf" srcId="{7A25DD2A-4AFB-4698-A9A7-41DD84491938}" destId="{5FC5B67B-CADC-44BC-A61B-4D40D5383F75}" srcOrd="0" destOrd="0" presId="urn:microsoft.com/office/officeart/2005/8/layout/lProcess2"/>
    <dgm:cxn modelId="{1BDB185E-F412-4B78-B5A4-6CC140C43199}" type="presOf" srcId="{13029393-A6AB-4F77-A593-84C35178E05C}" destId="{8E213075-2947-461F-840E-B5B40DFCDD9F}" srcOrd="0" destOrd="0" presId="urn:microsoft.com/office/officeart/2005/8/layout/lProcess2"/>
    <dgm:cxn modelId="{BDD25B63-6D6D-44C5-ADE2-251D4FDB7E20}" srcId="{1C4D4414-E4AB-4D31-A801-90D0A900552C}" destId="{94B72648-1DE2-4C98-99A2-38C415253FE8}" srcOrd="1" destOrd="0" parTransId="{0E72ADB3-6010-46A8-867D-91EF600C8119}" sibTransId="{08444E37-DFD4-41A0-9F25-4F0DF5453A35}"/>
    <dgm:cxn modelId="{9D2A3067-78FC-4B31-995D-99A127CCBFEF}" srcId="{1C4D4414-E4AB-4D31-A801-90D0A900552C}" destId="{CCEE6797-6DDC-4807-92F9-0A642C932387}" srcOrd="2" destOrd="0" parTransId="{1C3C0B9B-4656-4252-84AC-216C08E3B4FA}" sibTransId="{C9B43AA7-1E96-4BB9-8FB1-E839659A8692}"/>
    <dgm:cxn modelId="{319F8348-D8F1-4AA1-94E6-D4A41B15ECED}" srcId="{E333068E-D497-45F1-8402-90ACC6C92C03}" destId="{90AA2073-B778-488D-984B-6CD6FFE5A6A2}" srcOrd="3" destOrd="0" parTransId="{430D429A-21E3-42E4-9E03-A8AA96717D71}" sibTransId="{EE05AD71-2D16-44B2-AD0E-549798165971}"/>
    <dgm:cxn modelId="{723E0569-3124-4EC1-B51F-D37E33F969E6}" type="presOf" srcId="{4CC2A68B-A003-4588-A4A4-F1E779E4116B}" destId="{FA262E33-BC56-47CE-8BAB-9497FCF67ADF}" srcOrd="0" destOrd="0" presId="urn:microsoft.com/office/officeart/2005/8/layout/lProcess2"/>
    <dgm:cxn modelId="{BEF36B6D-75C1-40C5-9F54-822E9949A8CD}" srcId="{79B3F346-E8CC-49D2-8021-C59132362710}" destId="{094F9DD0-2CA5-40B0-A4C2-F5FF87AF88A6}" srcOrd="0" destOrd="0" parTransId="{820502E6-5C33-49BC-86A6-CB5232AF92CF}" sibTransId="{5C0C22F6-6FAE-414B-8571-9069C0BA4A77}"/>
    <dgm:cxn modelId="{3C660572-1231-40D5-9125-29FAC01738F3}" type="presOf" srcId="{D61C3307-CE00-467F-8B5C-B4BA59425D35}" destId="{15A9D81A-B933-41A8-82EE-33ED43FDD42C}" srcOrd="0" destOrd="0" presId="urn:microsoft.com/office/officeart/2005/8/layout/lProcess2"/>
    <dgm:cxn modelId="{3A550772-3B57-464D-BFA0-1745000166CB}" srcId="{4F39DB91-4A98-421D-985B-FCBDB5336801}" destId="{01A79FA0-769B-49D6-8108-94224A309A37}" srcOrd="3" destOrd="0" parTransId="{23AEACEF-621C-419D-89C0-D76D79D00129}" sibTransId="{75E45AE9-9723-4CF8-AE3F-0C9862002729}"/>
    <dgm:cxn modelId="{77D5E553-A899-46A2-B6F3-2FDDB9B08AE7}" type="presOf" srcId="{1C4D4414-E4AB-4D31-A801-90D0A900552C}" destId="{CD07C57A-67B1-4CA3-8469-CB624CDFE3AC}" srcOrd="0" destOrd="0" presId="urn:microsoft.com/office/officeart/2005/8/layout/lProcess2"/>
    <dgm:cxn modelId="{85528C54-41D5-41ED-9B70-2379497D1419}" type="presOf" srcId="{CCEE6797-6DDC-4807-92F9-0A642C932387}" destId="{83FEEA64-55B9-468D-BEFA-6F7FE3E14A4F}" srcOrd="0" destOrd="0" presId="urn:microsoft.com/office/officeart/2005/8/layout/lProcess2"/>
    <dgm:cxn modelId="{296A7675-FD31-46AA-8E73-54F22E317666}" type="presOf" srcId="{4BB717AC-C777-424B-8C6B-0765D01FBD6E}" destId="{A153344A-D56A-4730-A259-5B768B1B6E7D}" srcOrd="0" destOrd="0" presId="urn:microsoft.com/office/officeart/2005/8/layout/lProcess2"/>
    <dgm:cxn modelId="{07E6D475-372A-40D4-B3A1-AD3BFEA8A076}" srcId="{4F39DB91-4A98-421D-985B-FCBDB5336801}" destId="{7C4D0A56-3E7F-4342-8B07-A6C74B59FA26}" srcOrd="2" destOrd="0" parTransId="{EFDFABD2-59F5-45CD-9EBF-49A3670F2D48}" sibTransId="{5A28012D-E14C-42DA-81C1-ED74D7545272}"/>
    <dgm:cxn modelId="{C19B1776-9F79-475E-8541-C525F00A09B4}" srcId="{79B3F346-E8CC-49D2-8021-C59132362710}" destId="{4BB717AC-C777-424B-8C6B-0765D01FBD6E}" srcOrd="3" destOrd="0" parTransId="{2437A87A-7094-4452-B036-2CBCE14D905C}" sibTransId="{F7B96A0A-0AA9-49DC-BD45-B6FA881A6726}"/>
    <dgm:cxn modelId="{579A1380-4409-4F02-B673-0EE4F172E051}" type="presOf" srcId="{4F39DB91-4A98-421D-985B-FCBDB5336801}" destId="{FD16288C-F67D-402B-B4AB-EC2DA2B044A0}" srcOrd="0" destOrd="0" presId="urn:microsoft.com/office/officeart/2005/8/layout/lProcess2"/>
    <dgm:cxn modelId="{39F9C781-7C6F-4180-8087-0AC135D7B636}" srcId="{E333068E-D497-45F1-8402-90ACC6C92C03}" destId="{702D4F4B-3DC9-4609-9933-B285FAED9955}" srcOrd="2" destOrd="0" parTransId="{9AB54E27-447B-4999-A936-F141E51B5D99}" sibTransId="{7AB48380-5B1B-4DB3-96E4-053E654B9C9D}"/>
    <dgm:cxn modelId="{E255FE81-B3B1-4677-8BE9-8DF773FB936A}" type="presOf" srcId="{947535F1-F23D-486B-B0F8-2F721D0AC75E}" destId="{404CD9BD-D9F2-4911-84B7-976284780AE2}" srcOrd="0" destOrd="0" presId="urn:microsoft.com/office/officeart/2005/8/layout/lProcess2"/>
    <dgm:cxn modelId="{08CA7B85-6522-4C6E-9C9C-7B887341F779}" srcId="{1C4D4414-E4AB-4D31-A801-90D0A900552C}" destId="{31C5BDF2-375D-489C-B9D6-CC94785A8700}" srcOrd="3" destOrd="0" parTransId="{66F92D10-BF13-4B79-A9AF-8281C4608809}" sibTransId="{3EF2A792-5125-4F75-B566-ADA7F11753BD}"/>
    <dgm:cxn modelId="{F8C71D93-2F6A-4AE3-898B-70B7066A3C07}" type="presOf" srcId="{E333068E-D497-45F1-8402-90ACC6C92C03}" destId="{ACFBF2E0-0F8F-476F-B6CE-2C36A87ADE40}" srcOrd="1" destOrd="0" presId="urn:microsoft.com/office/officeart/2005/8/layout/lProcess2"/>
    <dgm:cxn modelId="{996D67A2-67E8-4269-B18A-82F136E5DBB2}" srcId="{79B3F346-E8CC-49D2-8021-C59132362710}" destId="{51291F75-506C-4828-A433-48A182A8C9F9}" srcOrd="1" destOrd="0" parTransId="{DAC2012C-3848-4794-808C-B45620EC7F93}" sibTransId="{C9A2C45B-E414-43E5-962D-5FD754503B0D}"/>
    <dgm:cxn modelId="{2FE64AA3-FE18-484D-B62D-8A68DC2D1916}" srcId="{1C4D4414-E4AB-4D31-A801-90D0A900552C}" destId="{4CC2A68B-A003-4588-A4A4-F1E779E4116B}" srcOrd="0" destOrd="0" parTransId="{4A9D5DA1-0F9C-44C4-B3C4-83749B73C89E}" sibTransId="{DED777CC-6157-4A88-AC12-DBAB6E6319E0}"/>
    <dgm:cxn modelId="{E7E1AAAA-5F4C-4455-97E5-B4DBD5EF781A}" srcId="{E333068E-D497-45F1-8402-90ACC6C92C03}" destId="{D61C3307-CE00-467F-8B5C-B4BA59425D35}" srcOrd="1" destOrd="0" parTransId="{40A44603-EB7E-438F-B1AE-8AB3FF1E9A7F}" sibTransId="{123332D9-A8BD-4FB0-8BDA-DEADDDF2921D}"/>
    <dgm:cxn modelId="{D8342DAB-E339-4578-9118-6A928C584530}" srcId="{D33A52B5-2353-4386-AA8A-3874E9DB3E50}" destId="{1C4D4414-E4AB-4D31-A801-90D0A900552C}" srcOrd="1" destOrd="0" parTransId="{8709E588-0FE9-4CBC-9167-776E5A4146FC}" sibTransId="{DFCEA54E-8A60-493C-A88F-4FB95CEDF48E}"/>
    <dgm:cxn modelId="{26E6CFAD-2C5C-4ABD-A33A-2DB033383E35}" type="presOf" srcId="{94B72648-1DE2-4C98-99A2-38C415253FE8}" destId="{76A93A4B-44BF-4D8B-B4A9-1794F2667B79}" srcOrd="0" destOrd="0" presId="urn:microsoft.com/office/officeart/2005/8/layout/lProcess2"/>
    <dgm:cxn modelId="{DF4FEEAD-FFEB-457F-A8B5-FF7126226926}" type="presOf" srcId="{7C4D0A56-3E7F-4342-8B07-A6C74B59FA26}" destId="{220183C6-2FF8-4DCE-8FD3-DDE0013A93CA}" srcOrd="0" destOrd="0" presId="urn:microsoft.com/office/officeart/2005/8/layout/lProcess2"/>
    <dgm:cxn modelId="{57D69DB5-CD7F-4C5A-927B-7AF9FAAF6139}" type="presOf" srcId="{31C5BDF2-375D-489C-B9D6-CC94785A8700}" destId="{E17BCEC6-774F-4F84-9245-7F38F880BCDC}" srcOrd="0" destOrd="0" presId="urn:microsoft.com/office/officeart/2005/8/layout/lProcess2"/>
    <dgm:cxn modelId="{7C558BC4-C6F1-4692-9EB1-60A4AA0B125B}" type="presOf" srcId="{4F39DB91-4A98-421D-985B-FCBDB5336801}" destId="{9CEE6046-A784-405D-9049-6914BC86AFF5}" srcOrd="1" destOrd="0" presId="urn:microsoft.com/office/officeart/2005/8/layout/lProcess2"/>
    <dgm:cxn modelId="{3EADCDC7-CDDB-4DEA-ABFA-D9A39614B37D}" type="presOf" srcId="{702D4F4B-3DC9-4609-9933-B285FAED9955}" destId="{A6FDCE65-D3F0-4133-906F-D46D4E52EC07}" srcOrd="0" destOrd="0" presId="urn:microsoft.com/office/officeart/2005/8/layout/lProcess2"/>
    <dgm:cxn modelId="{E05312C9-0F4F-40D2-8EC3-859C45177905}" type="presOf" srcId="{90AA2073-B778-488D-984B-6CD6FFE5A6A2}" destId="{33A9BB1E-5761-49C6-8AFF-76721C4AA34C}" srcOrd="0" destOrd="0" presId="urn:microsoft.com/office/officeart/2005/8/layout/lProcess2"/>
    <dgm:cxn modelId="{7E5D3ECE-D339-48BF-BC15-18683B37DC2C}" type="presOf" srcId="{79B3F346-E8CC-49D2-8021-C59132362710}" destId="{45FC2921-7B82-49F6-999C-BF628F666F23}" srcOrd="1" destOrd="0" presId="urn:microsoft.com/office/officeart/2005/8/layout/lProcess2"/>
    <dgm:cxn modelId="{D62F02D2-4EC6-4E09-9A6D-35B52F3E9519}" srcId="{4F39DB91-4A98-421D-985B-FCBDB5336801}" destId="{7A25DD2A-4AFB-4698-A9A7-41DD84491938}" srcOrd="1" destOrd="0" parTransId="{9B7DD481-393B-482E-B3A6-DB3E46C4F23F}" sibTransId="{EA42E5B4-70BB-4757-BE9E-4A027E79FBAC}"/>
    <dgm:cxn modelId="{02C2F4DF-CEAD-4D74-B637-92DA96D6F121}" type="presOf" srcId="{094F9DD0-2CA5-40B0-A4C2-F5FF87AF88A6}" destId="{4FCB1DF5-0586-4BB2-8255-C46CDB298EA9}" srcOrd="0" destOrd="0" presId="urn:microsoft.com/office/officeart/2005/8/layout/lProcess2"/>
    <dgm:cxn modelId="{177577E1-1BB9-4233-AB58-76781E78E6EF}" type="presOf" srcId="{11AA884B-D397-4A78-9232-5B5EDD86206C}" destId="{110F5FA3-38B9-4054-9E0E-E228DFAF5F01}" srcOrd="0" destOrd="0" presId="urn:microsoft.com/office/officeart/2005/8/layout/lProcess2"/>
    <dgm:cxn modelId="{CBB082E4-EEE2-41BE-B331-2948BA8473ED}" srcId="{D33A52B5-2353-4386-AA8A-3874E9DB3E50}" destId="{E333068E-D497-45F1-8402-90ACC6C92C03}" srcOrd="0" destOrd="0" parTransId="{0F7F874F-1165-4696-B7C9-AE13B6AD1451}" sibTransId="{4F4E0E90-6E18-4E37-9F1C-407AFCC320AC}"/>
    <dgm:cxn modelId="{5C2D18EA-3028-4E10-8D3B-3163C9A634BE}" type="presOf" srcId="{79B3F346-E8CC-49D2-8021-C59132362710}" destId="{929F71D7-2673-4598-8C62-A848E9597181}" srcOrd="0" destOrd="0" presId="urn:microsoft.com/office/officeart/2005/8/layout/lProcess2"/>
    <dgm:cxn modelId="{97BD7EEB-5316-4555-B403-D9E24E8D7321}" type="presOf" srcId="{11AA884B-D397-4A78-9232-5B5EDD86206C}" destId="{B56BEFA1-3001-4641-B94B-AA1976442B87}" srcOrd="1" destOrd="0" presId="urn:microsoft.com/office/officeart/2005/8/layout/lProcess2"/>
    <dgm:cxn modelId="{078F11ED-BD0B-4A9C-97D3-D53F5102D1E5}" type="presOf" srcId="{CA05B338-FE7C-4C40-977D-F1739AD74985}" destId="{1AEF7B1D-E40D-43A1-9F33-A9649699D30B}" srcOrd="0" destOrd="0" presId="urn:microsoft.com/office/officeart/2005/8/layout/lProcess2"/>
    <dgm:cxn modelId="{6D1429F8-63FA-4332-8969-D23F4C44D099}" type="presOf" srcId="{1C4D4414-E4AB-4D31-A801-90D0A900552C}" destId="{0ED7B4AD-A9FA-4C12-AD9C-08992F761927}" srcOrd="1" destOrd="0" presId="urn:microsoft.com/office/officeart/2005/8/layout/lProcess2"/>
    <dgm:cxn modelId="{E3CB5FFD-5BCD-4A60-8DAC-9FD1E431B80B}" type="presOf" srcId="{E333068E-D497-45F1-8402-90ACC6C92C03}" destId="{D16F6947-D1A1-4B41-ACD2-0E6B3CDD17D4}" srcOrd="0" destOrd="0" presId="urn:microsoft.com/office/officeart/2005/8/layout/lProcess2"/>
    <dgm:cxn modelId="{DD9A61FE-1244-407C-8228-49F45BBB8D85}" type="presOf" srcId="{51291F75-506C-4828-A433-48A182A8C9F9}" destId="{DC1A42D0-A264-4154-8D54-7E323CCE5F4E}" srcOrd="0" destOrd="0" presId="urn:microsoft.com/office/officeart/2005/8/layout/lProcess2"/>
    <dgm:cxn modelId="{66FC50DA-330B-47AC-9D65-D3D11CACDDE4}" type="presParOf" srcId="{1D5D80EE-5D48-47AC-B673-C2BADEC01965}" destId="{3201BEEC-F001-4109-9B93-2BD02734237F}" srcOrd="0" destOrd="0" presId="urn:microsoft.com/office/officeart/2005/8/layout/lProcess2"/>
    <dgm:cxn modelId="{007F370C-C397-44C7-B8A1-DC7C20A8D433}" type="presParOf" srcId="{3201BEEC-F001-4109-9B93-2BD02734237F}" destId="{D16F6947-D1A1-4B41-ACD2-0E6B3CDD17D4}" srcOrd="0" destOrd="0" presId="urn:microsoft.com/office/officeart/2005/8/layout/lProcess2"/>
    <dgm:cxn modelId="{BE659025-F4B2-45D5-937F-ADEECFF9B41D}" type="presParOf" srcId="{3201BEEC-F001-4109-9B93-2BD02734237F}" destId="{ACFBF2E0-0F8F-476F-B6CE-2C36A87ADE40}" srcOrd="1" destOrd="0" presId="urn:microsoft.com/office/officeart/2005/8/layout/lProcess2"/>
    <dgm:cxn modelId="{7BEC93AF-42EB-469D-AE3F-F50202125D85}" type="presParOf" srcId="{3201BEEC-F001-4109-9B93-2BD02734237F}" destId="{3C0A22DE-8F6E-41BB-B380-678B618AFC96}" srcOrd="2" destOrd="0" presId="urn:microsoft.com/office/officeart/2005/8/layout/lProcess2"/>
    <dgm:cxn modelId="{61252199-0BD8-49B2-A027-9EC8D51F945A}" type="presParOf" srcId="{3C0A22DE-8F6E-41BB-B380-678B618AFC96}" destId="{EB82F70F-4E71-4915-8856-86D55B6708A2}" srcOrd="0" destOrd="0" presId="urn:microsoft.com/office/officeart/2005/8/layout/lProcess2"/>
    <dgm:cxn modelId="{07BCE74F-4C5B-4749-BF26-9CC380A28937}" type="presParOf" srcId="{EB82F70F-4E71-4915-8856-86D55B6708A2}" destId="{404CD9BD-D9F2-4911-84B7-976284780AE2}" srcOrd="0" destOrd="0" presId="urn:microsoft.com/office/officeart/2005/8/layout/lProcess2"/>
    <dgm:cxn modelId="{721EF5D6-2074-4BAF-B812-02F8886BCC45}" type="presParOf" srcId="{EB82F70F-4E71-4915-8856-86D55B6708A2}" destId="{A26416E8-EC28-4210-8531-9D208DDC5CB8}" srcOrd="1" destOrd="0" presId="urn:microsoft.com/office/officeart/2005/8/layout/lProcess2"/>
    <dgm:cxn modelId="{E5DA7F3C-F994-47E3-87FC-5B3C48307E49}" type="presParOf" srcId="{EB82F70F-4E71-4915-8856-86D55B6708A2}" destId="{15A9D81A-B933-41A8-82EE-33ED43FDD42C}" srcOrd="2" destOrd="0" presId="urn:microsoft.com/office/officeart/2005/8/layout/lProcess2"/>
    <dgm:cxn modelId="{C2FABE1E-D849-4128-A9D5-2179B255D9F3}" type="presParOf" srcId="{EB82F70F-4E71-4915-8856-86D55B6708A2}" destId="{41394B2B-1788-4482-A2A2-7FB79516B283}" srcOrd="3" destOrd="0" presId="urn:microsoft.com/office/officeart/2005/8/layout/lProcess2"/>
    <dgm:cxn modelId="{48A0985D-274B-422F-855E-972F9DFE8E65}" type="presParOf" srcId="{EB82F70F-4E71-4915-8856-86D55B6708A2}" destId="{A6FDCE65-D3F0-4133-906F-D46D4E52EC07}" srcOrd="4" destOrd="0" presId="urn:microsoft.com/office/officeart/2005/8/layout/lProcess2"/>
    <dgm:cxn modelId="{22065377-B8ED-41A4-AA42-04408D6177C4}" type="presParOf" srcId="{EB82F70F-4E71-4915-8856-86D55B6708A2}" destId="{74C5843E-1E02-4F5A-BE4F-520853ABA52A}" srcOrd="5" destOrd="0" presId="urn:microsoft.com/office/officeart/2005/8/layout/lProcess2"/>
    <dgm:cxn modelId="{CB9CD9CC-9D2B-48B7-BF90-4BD5AF431B88}" type="presParOf" srcId="{EB82F70F-4E71-4915-8856-86D55B6708A2}" destId="{33A9BB1E-5761-49C6-8AFF-76721C4AA34C}" srcOrd="6" destOrd="0" presId="urn:microsoft.com/office/officeart/2005/8/layout/lProcess2"/>
    <dgm:cxn modelId="{10E95E2D-AA3C-4E31-BAAD-91689F259AA5}" type="presParOf" srcId="{1D5D80EE-5D48-47AC-B673-C2BADEC01965}" destId="{CA3AA4CC-36C2-41A8-8BDD-1D711CF96A7B}" srcOrd="1" destOrd="0" presId="urn:microsoft.com/office/officeart/2005/8/layout/lProcess2"/>
    <dgm:cxn modelId="{FB49EDA3-DCCA-4299-A1E2-CEB4DEDD751F}" type="presParOf" srcId="{1D5D80EE-5D48-47AC-B673-C2BADEC01965}" destId="{B2A04C05-C43F-4BA1-8674-5EFBC3FACB58}" srcOrd="2" destOrd="0" presId="urn:microsoft.com/office/officeart/2005/8/layout/lProcess2"/>
    <dgm:cxn modelId="{CBA9F3A0-E565-434A-A0AE-6FBA7B0DEED1}" type="presParOf" srcId="{B2A04C05-C43F-4BA1-8674-5EFBC3FACB58}" destId="{CD07C57A-67B1-4CA3-8469-CB624CDFE3AC}" srcOrd="0" destOrd="0" presId="urn:microsoft.com/office/officeart/2005/8/layout/lProcess2"/>
    <dgm:cxn modelId="{BF441681-C416-4C27-B1A0-13290AC02D6C}" type="presParOf" srcId="{B2A04C05-C43F-4BA1-8674-5EFBC3FACB58}" destId="{0ED7B4AD-A9FA-4C12-AD9C-08992F761927}" srcOrd="1" destOrd="0" presId="urn:microsoft.com/office/officeart/2005/8/layout/lProcess2"/>
    <dgm:cxn modelId="{38203F81-3AF0-436E-9090-81E55E62D623}" type="presParOf" srcId="{B2A04C05-C43F-4BA1-8674-5EFBC3FACB58}" destId="{7DC90DC8-6A17-4761-8359-659055C5018D}" srcOrd="2" destOrd="0" presId="urn:microsoft.com/office/officeart/2005/8/layout/lProcess2"/>
    <dgm:cxn modelId="{B4764CC3-2F01-4379-80D2-D30065C89CB7}" type="presParOf" srcId="{7DC90DC8-6A17-4761-8359-659055C5018D}" destId="{2D8CBF84-E638-4381-8BD9-65626C9462CC}" srcOrd="0" destOrd="0" presId="urn:microsoft.com/office/officeart/2005/8/layout/lProcess2"/>
    <dgm:cxn modelId="{41DD8363-A8A2-44A1-B78B-69FB7F5181DA}" type="presParOf" srcId="{2D8CBF84-E638-4381-8BD9-65626C9462CC}" destId="{FA262E33-BC56-47CE-8BAB-9497FCF67ADF}" srcOrd="0" destOrd="0" presId="urn:microsoft.com/office/officeart/2005/8/layout/lProcess2"/>
    <dgm:cxn modelId="{0C48BBAA-C459-417D-8FD9-D4AC806B0C54}" type="presParOf" srcId="{2D8CBF84-E638-4381-8BD9-65626C9462CC}" destId="{97D24C49-9B98-433B-89EE-3DEB02612301}" srcOrd="1" destOrd="0" presId="urn:microsoft.com/office/officeart/2005/8/layout/lProcess2"/>
    <dgm:cxn modelId="{511C68E2-6451-4834-AA58-4C0B1CA3296A}" type="presParOf" srcId="{2D8CBF84-E638-4381-8BD9-65626C9462CC}" destId="{76A93A4B-44BF-4D8B-B4A9-1794F2667B79}" srcOrd="2" destOrd="0" presId="urn:microsoft.com/office/officeart/2005/8/layout/lProcess2"/>
    <dgm:cxn modelId="{C04D5A7D-2EE2-438F-B607-FA179BE54226}" type="presParOf" srcId="{2D8CBF84-E638-4381-8BD9-65626C9462CC}" destId="{8AD40AC5-9EDE-4E68-9707-C8ADAF74E30D}" srcOrd="3" destOrd="0" presId="urn:microsoft.com/office/officeart/2005/8/layout/lProcess2"/>
    <dgm:cxn modelId="{3D90A14D-3718-4EB3-87B2-16CE0952E6FE}" type="presParOf" srcId="{2D8CBF84-E638-4381-8BD9-65626C9462CC}" destId="{83FEEA64-55B9-468D-BEFA-6F7FE3E14A4F}" srcOrd="4" destOrd="0" presId="urn:microsoft.com/office/officeart/2005/8/layout/lProcess2"/>
    <dgm:cxn modelId="{20F68F34-D09B-4E5D-8122-ABA44D5DF111}" type="presParOf" srcId="{2D8CBF84-E638-4381-8BD9-65626C9462CC}" destId="{43526308-002B-45CF-A768-D3F78AF6C0E2}" srcOrd="5" destOrd="0" presId="urn:microsoft.com/office/officeart/2005/8/layout/lProcess2"/>
    <dgm:cxn modelId="{49CFC8A5-90B8-4B21-A3C4-2A12ED2B3685}" type="presParOf" srcId="{2D8CBF84-E638-4381-8BD9-65626C9462CC}" destId="{E17BCEC6-774F-4F84-9245-7F38F880BCDC}" srcOrd="6" destOrd="0" presId="urn:microsoft.com/office/officeart/2005/8/layout/lProcess2"/>
    <dgm:cxn modelId="{9A12C3D6-615B-4E1B-BF98-609029FDB9C7}" type="presParOf" srcId="{1D5D80EE-5D48-47AC-B673-C2BADEC01965}" destId="{F10BBA7B-3996-4A80-824C-B4F0B239093C}" srcOrd="3" destOrd="0" presId="urn:microsoft.com/office/officeart/2005/8/layout/lProcess2"/>
    <dgm:cxn modelId="{3B7ABEAF-B971-403C-9163-424AF881A2FC}" type="presParOf" srcId="{1D5D80EE-5D48-47AC-B673-C2BADEC01965}" destId="{4AD22425-D632-4390-B20E-DA75B4BDCA9A}" srcOrd="4" destOrd="0" presId="urn:microsoft.com/office/officeart/2005/8/layout/lProcess2"/>
    <dgm:cxn modelId="{FA09E4B2-8E52-426D-9161-57A937524D2F}" type="presParOf" srcId="{4AD22425-D632-4390-B20E-DA75B4BDCA9A}" destId="{929F71D7-2673-4598-8C62-A848E9597181}" srcOrd="0" destOrd="0" presId="urn:microsoft.com/office/officeart/2005/8/layout/lProcess2"/>
    <dgm:cxn modelId="{8785834E-98F2-4BF0-BA90-6FFE53E08C34}" type="presParOf" srcId="{4AD22425-D632-4390-B20E-DA75B4BDCA9A}" destId="{45FC2921-7B82-49F6-999C-BF628F666F23}" srcOrd="1" destOrd="0" presId="urn:microsoft.com/office/officeart/2005/8/layout/lProcess2"/>
    <dgm:cxn modelId="{156FBA25-F1E6-4AF6-827B-85E143C1A1B8}" type="presParOf" srcId="{4AD22425-D632-4390-B20E-DA75B4BDCA9A}" destId="{0C004ECC-EF5D-4EC5-83C2-02DDB081615E}" srcOrd="2" destOrd="0" presId="urn:microsoft.com/office/officeart/2005/8/layout/lProcess2"/>
    <dgm:cxn modelId="{E101A475-0D7C-421C-9EDC-E9619A2C0CE0}" type="presParOf" srcId="{0C004ECC-EF5D-4EC5-83C2-02DDB081615E}" destId="{D7777CA8-CFCF-4F56-A1B9-C1066B620CA4}" srcOrd="0" destOrd="0" presId="urn:microsoft.com/office/officeart/2005/8/layout/lProcess2"/>
    <dgm:cxn modelId="{076E6582-4568-41EA-9D3F-91FB2BD196BD}" type="presParOf" srcId="{D7777CA8-CFCF-4F56-A1B9-C1066B620CA4}" destId="{4FCB1DF5-0586-4BB2-8255-C46CDB298EA9}" srcOrd="0" destOrd="0" presId="urn:microsoft.com/office/officeart/2005/8/layout/lProcess2"/>
    <dgm:cxn modelId="{683EAAAA-539B-4B0F-A604-6A9A982CB19B}" type="presParOf" srcId="{D7777CA8-CFCF-4F56-A1B9-C1066B620CA4}" destId="{804E65A3-85E9-40AA-B750-D557D8B562B3}" srcOrd="1" destOrd="0" presId="urn:microsoft.com/office/officeart/2005/8/layout/lProcess2"/>
    <dgm:cxn modelId="{18F2F59A-60BA-4B14-B1A9-8FFD6AFB4E99}" type="presParOf" srcId="{D7777CA8-CFCF-4F56-A1B9-C1066B620CA4}" destId="{DC1A42D0-A264-4154-8D54-7E323CCE5F4E}" srcOrd="2" destOrd="0" presId="urn:microsoft.com/office/officeart/2005/8/layout/lProcess2"/>
    <dgm:cxn modelId="{2D8F7450-7167-44CA-9582-C1BF8E2265C7}" type="presParOf" srcId="{D7777CA8-CFCF-4F56-A1B9-C1066B620CA4}" destId="{3E520AE3-6F67-43B3-A848-35F1BD0D969F}" srcOrd="3" destOrd="0" presId="urn:microsoft.com/office/officeart/2005/8/layout/lProcess2"/>
    <dgm:cxn modelId="{5D1E86B9-FF1C-4EC3-8E83-D7ACF9DA3B0B}" type="presParOf" srcId="{D7777CA8-CFCF-4F56-A1B9-C1066B620CA4}" destId="{1AEF7B1D-E40D-43A1-9F33-A9649699D30B}" srcOrd="4" destOrd="0" presId="urn:microsoft.com/office/officeart/2005/8/layout/lProcess2"/>
    <dgm:cxn modelId="{66DF6D8C-8679-4212-A89F-A4DDA1328D90}" type="presParOf" srcId="{D7777CA8-CFCF-4F56-A1B9-C1066B620CA4}" destId="{7543F0B4-A799-4E77-BDBD-B1B96385632E}" srcOrd="5" destOrd="0" presId="urn:microsoft.com/office/officeart/2005/8/layout/lProcess2"/>
    <dgm:cxn modelId="{6671AC91-A59B-40E4-906D-2C2428528CE0}" type="presParOf" srcId="{D7777CA8-CFCF-4F56-A1B9-C1066B620CA4}" destId="{A153344A-D56A-4730-A259-5B768B1B6E7D}" srcOrd="6" destOrd="0" presId="urn:microsoft.com/office/officeart/2005/8/layout/lProcess2"/>
    <dgm:cxn modelId="{3890748F-68E8-4395-BCFC-8DF5B2BE8551}" type="presParOf" srcId="{1D5D80EE-5D48-47AC-B673-C2BADEC01965}" destId="{7E215CFA-357D-4A3C-871A-99F35E4FA454}" srcOrd="5" destOrd="0" presId="urn:microsoft.com/office/officeart/2005/8/layout/lProcess2"/>
    <dgm:cxn modelId="{DAFBD412-B225-4FB3-88CE-49A19281DAE4}" type="presParOf" srcId="{1D5D80EE-5D48-47AC-B673-C2BADEC01965}" destId="{167A9076-C184-4F36-8278-3314EE42EDEA}" srcOrd="6" destOrd="0" presId="urn:microsoft.com/office/officeart/2005/8/layout/lProcess2"/>
    <dgm:cxn modelId="{8540C39A-8D3C-428C-961B-B51B2AE68DCF}" type="presParOf" srcId="{167A9076-C184-4F36-8278-3314EE42EDEA}" destId="{FD16288C-F67D-402B-B4AB-EC2DA2B044A0}" srcOrd="0" destOrd="0" presId="urn:microsoft.com/office/officeart/2005/8/layout/lProcess2"/>
    <dgm:cxn modelId="{527B36AF-8BCF-49DC-BE76-EBDB483E1C85}" type="presParOf" srcId="{167A9076-C184-4F36-8278-3314EE42EDEA}" destId="{9CEE6046-A784-405D-9049-6914BC86AFF5}" srcOrd="1" destOrd="0" presId="urn:microsoft.com/office/officeart/2005/8/layout/lProcess2"/>
    <dgm:cxn modelId="{DFA1BFFF-6819-4C0B-938F-74E43C4A9D2E}" type="presParOf" srcId="{167A9076-C184-4F36-8278-3314EE42EDEA}" destId="{DFB13252-2FB2-4AAB-AAD8-70E9732362C4}" srcOrd="2" destOrd="0" presId="urn:microsoft.com/office/officeart/2005/8/layout/lProcess2"/>
    <dgm:cxn modelId="{49578386-A304-439C-BA70-9FFDD96F36E3}" type="presParOf" srcId="{DFB13252-2FB2-4AAB-AAD8-70E9732362C4}" destId="{957AA039-EB53-4953-87C4-A950F9980BDA}" srcOrd="0" destOrd="0" presId="urn:microsoft.com/office/officeart/2005/8/layout/lProcess2"/>
    <dgm:cxn modelId="{D9727754-2982-4415-9915-DD910DBF0872}" type="presParOf" srcId="{957AA039-EB53-4953-87C4-A950F9980BDA}" destId="{8E213075-2947-461F-840E-B5B40DFCDD9F}" srcOrd="0" destOrd="0" presId="urn:microsoft.com/office/officeart/2005/8/layout/lProcess2"/>
    <dgm:cxn modelId="{381E642B-F2EB-4389-B795-B34504CF70C5}" type="presParOf" srcId="{957AA039-EB53-4953-87C4-A950F9980BDA}" destId="{960B7F60-D37C-4B99-8A50-00D36CCDCE6C}" srcOrd="1" destOrd="0" presId="urn:microsoft.com/office/officeart/2005/8/layout/lProcess2"/>
    <dgm:cxn modelId="{31FC2A3B-2066-417B-A4A5-E9603425FB8B}" type="presParOf" srcId="{957AA039-EB53-4953-87C4-A950F9980BDA}" destId="{5FC5B67B-CADC-44BC-A61B-4D40D5383F75}" srcOrd="2" destOrd="0" presId="urn:microsoft.com/office/officeart/2005/8/layout/lProcess2"/>
    <dgm:cxn modelId="{0D935F7D-8672-410B-B4A8-8D6FC5FA4D5A}" type="presParOf" srcId="{957AA039-EB53-4953-87C4-A950F9980BDA}" destId="{11F19230-897B-44C9-AA7A-49D1DE7B65C0}" srcOrd="3" destOrd="0" presId="urn:microsoft.com/office/officeart/2005/8/layout/lProcess2"/>
    <dgm:cxn modelId="{CB7882D0-174F-4809-BA9D-9BC631BB7996}" type="presParOf" srcId="{957AA039-EB53-4953-87C4-A950F9980BDA}" destId="{220183C6-2FF8-4DCE-8FD3-DDE0013A93CA}" srcOrd="4" destOrd="0" presId="urn:microsoft.com/office/officeart/2005/8/layout/lProcess2"/>
    <dgm:cxn modelId="{BB7C80C0-33F0-4897-B3F0-837B593F6FE1}" type="presParOf" srcId="{957AA039-EB53-4953-87C4-A950F9980BDA}" destId="{65375485-7F61-4780-AFD7-D5DB80F31083}" srcOrd="5" destOrd="0" presId="urn:microsoft.com/office/officeart/2005/8/layout/lProcess2"/>
    <dgm:cxn modelId="{3DA8EF42-1AC3-4451-9CA9-20B1AC82E946}" type="presParOf" srcId="{957AA039-EB53-4953-87C4-A950F9980BDA}" destId="{DDD7E2DA-5190-4E10-A0E2-A9AE255A0DC2}" srcOrd="6" destOrd="0" presId="urn:microsoft.com/office/officeart/2005/8/layout/lProcess2"/>
    <dgm:cxn modelId="{F9B57C11-7F36-4718-ADA4-59336C02485F}" type="presParOf" srcId="{1D5D80EE-5D48-47AC-B673-C2BADEC01965}" destId="{1DB97057-C1C1-40B4-9026-439C01644CEB}" srcOrd="7" destOrd="0" presId="urn:microsoft.com/office/officeart/2005/8/layout/lProcess2"/>
    <dgm:cxn modelId="{61ECFF5A-70CE-48BE-B06D-20123975D863}" type="presParOf" srcId="{1D5D80EE-5D48-47AC-B673-C2BADEC01965}" destId="{869ACB00-300F-41C4-B76C-9F9BD69307A4}" srcOrd="8" destOrd="0" presId="urn:microsoft.com/office/officeart/2005/8/layout/lProcess2"/>
    <dgm:cxn modelId="{28F857B2-3E49-434A-A485-AD3A888AB2F9}" type="presParOf" srcId="{869ACB00-300F-41C4-B76C-9F9BD69307A4}" destId="{110F5FA3-38B9-4054-9E0E-E228DFAF5F01}" srcOrd="0" destOrd="0" presId="urn:microsoft.com/office/officeart/2005/8/layout/lProcess2"/>
    <dgm:cxn modelId="{89CEF35A-B971-41A6-97FB-38BC8E921E28}" type="presParOf" srcId="{869ACB00-300F-41C4-B76C-9F9BD69307A4}" destId="{B56BEFA1-3001-4641-B94B-AA1976442B87}" srcOrd="1" destOrd="0" presId="urn:microsoft.com/office/officeart/2005/8/layout/lProcess2"/>
    <dgm:cxn modelId="{101A61C2-8489-4DF7-ADCD-0CC0FFD1B7F1}" type="presParOf" srcId="{869ACB00-300F-41C4-B76C-9F9BD69307A4}" destId="{46A45B88-4C43-4D3C-9A72-EBDB004BA9AF}" srcOrd="2" destOrd="0" presId="urn:microsoft.com/office/officeart/2005/8/layout/lProcess2"/>
    <dgm:cxn modelId="{F4CB863B-2D30-4D35-AC9F-E6DE759B0BF3}" type="presParOf" srcId="{46A45B88-4C43-4D3C-9A72-EBDB004BA9AF}" destId="{5CD2B70D-146C-4F72-8465-5EB60190C9FC}" srcOrd="0" destOrd="0" presId="urn:microsoft.com/office/officeart/2005/8/layout/lProcess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F6947-D1A1-4B41-ACD2-0E6B3CDD17D4}">
      <dsp:nvSpPr>
        <dsp:cNvPr id="0" name=""/>
        <dsp:cNvSpPr/>
      </dsp:nvSpPr>
      <dsp:spPr>
        <a:xfrm>
          <a:off x="9851" y="0"/>
          <a:ext cx="1650229" cy="3725216"/>
        </a:xfrm>
        <a:prstGeom prst="roundRect">
          <a:avLst>
            <a:gd name="adj" fmla="val 10000"/>
          </a:avLst>
        </a:prstGeom>
        <a:solidFill>
          <a:srgbClr val="F1F1F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 err="1">
              <a:solidFill>
                <a:sysClr val="windowText" lastClr="000000"/>
              </a:solidFill>
            </a:rPr>
            <a:t>Applying</a:t>
          </a:r>
          <a:r>
            <a:rPr lang="fi-FI" sz="2100" kern="1200" dirty="0">
              <a:solidFill>
                <a:sysClr val="windowText" lastClr="000000"/>
              </a:solidFill>
            </a:rPr>
            <a:t> for a home</a:t>
          </a:r>
        </a:p>
      </dsp:txBody>
      <dsp:txXfrm>
        <a:off x="9851" y="0"/>
        <a:ext cx="1650229" cy="1117564"/>
      </dsp:txXfrm>
    </dsp:sp>
    <dsp:sp modelId="{404CD9BD-D9F2-4911-84B7-976284780AE2}">
      <dsp:nvSpPr>
        <dsp:cNvPr id="0" name=""/>
        <dsp:cNvSpPr/>
      </dsp:nvSpPr>
      <dsp:spPr>
        <a:xfrm>
          <a:off x="169725" y="1117655"/>
          <a:ext cx="1320183" cy="54268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 err="1">
              <a:solidFill>
                <a:sysClr val="windowText" lastClr="000000"/>
              </a:solidFill>
            </a:rPr>
            <a:t>Homelessness</a:t>
          </a:r>
          <a:endParaRPr lang="fi-FI" sz="1200" kern="1200" dirty="0">
            <a:solidFill>
              <a:sysClr val="windowText" lastClr="000000"/>
            </a:solidFill>
          </a:endParaRPr>
        </a:p>
      </dsp:txBody>
      <dsp:txXfrm>
        <a:off x="185620" y="1133550"/>
        <a:ext cx="1288393" cy="510894"/>
      </dsp:txXfrm>
    </dsp:sp>
    <dsp:sp modelId="{15A9D81A-B933-41A8-82EE-33ED43FDD42C}">
      <dsp:nvSpPr>
        <dsp:cNvPr id="0" name=""/>
        <dsp:cNvSpPr/>
      </dsp:nvSpPr>
      <dsp:spPr>
        <a:xfrm>
          <a:off x="169725" y="1743830"/>
          <a:ext cx="1320183" cy="542684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 err="1">
              <a:solidFill>
                <a:sysClr val="windowText" lastClr="000000"/>
              </a:solidFill>
            </a:rPr>
            <a:t>Unsuitable</a:t>
          </a:r>
          <a:r>
            <a:rPr lang="fi-FI" sz="1200" kern="1200" dirty="0">
              <a:solidFill>
                <a:sysClr val="windowText" lastClr="000000"/>
              </a:solidFill>
            </a:rPr>
            <a:t> home</a:t>
          </a:r>
        </a:p>
      </dsp:txBody>
      <dsp:txXfrm>
        <a:off x="185620" y="1759725"/>
        <a:ext cx="1288393" cy="510894"/>
      </dsp:txXfrm>
    </dsp:sp>
    <dsp:sp modelId="{A6FDCE65-D3F0-4133-906F-D46D4E52EC07}">
      <dsp:nvSpPr>
        <dsp:cNvPr id="0" name=""/>
        <dsp:cNvSpPr/>
      </dsp:nvSpPr>
      <dsp:spPr>
        <a:xfrm>
          <a:off x="169725" y="2370004"/>
          <a:ext cx="1320183" cy="54268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 err="1">
              <a:solidFill>
                <a:sysClr val="windowText" lastClr="000000"/>
              </a:solidFill>
            </a:rPr>
            <a:t>Defective</a:t>
          </a:r>
          <a:r>
            <a:rPr lang="fi-FI" sz="1200" kern="1200" dirty="0">
              <a:solidFill>
                <a:sysClr val="windowText" lastClr="000000"/>
              </a:solidFill>
            </a:rPr>
            <a:t> </a:t>
          </a:r>
          <a:r>
            <a:rPr lang="fi-FI" sz="1200" kern="1200" dirty="0" err="1">
              <a:solidFill>
                <a:sysClr val="windowText" lastClr="000000"/>
              </a:solidFill>
            </a:rPr>
            <a:t>skills</a:t>
          </a:r>
          <a:r>
            <a:rPr lang="fi-FI" sz="1200" kern="1200" dirty="0">
              <a:solidFill>
                <a:sysClr val="windowText" lastClr="000000"/>
              </a:solidFill>
            </a:rPr>
            <a:t> in </a:t>
          </a:r>
          <a:r>
            <a:rPr lang="fi-FI" sz="1200" kern="1200" dirty="0" err="1">
              <a:solidFill>
                <a:sysClr val="windowText" lastClr="000000"/>
              </a:solidFill>
            </a:rPr>
            <a:t>finding</a:t>
          </a:r>
          <a:r>
            <a:rPr lang="fi-FI" sz="1200" kern="1200" dirty="0">
              <a:solidFill>
                <a:sysClr val="windowText" lastClr="000000"/>
              </a:solidFill>
            </a:rPr>
            <a:t> a home</a:t>
          </a:r>
        </a:p>
      </dsp:txBody>
      <dsp:txXfrm>
        <a:off x="185620" y="2385899"/>
        <a:ext cx="1288393" cy="510894"/>
      </dsp:txXfrm>
    </dsp:sp>
    <dsp:sp modelId="{33A9BB1E-5761-49C6-8AFF-76721C4AA34C}">
      <dsp:nvSpPr>
        <dsp:cNvPr id="0" name=""/>
        <dsp:cNvSpPr/>
      </dsp:nvSpPr>
      <dsp:spPr>
        <a:xfrm>
          <a:off x="169725" y="2996179"/>
          <a:ext cx="1320183" cy="542684"/>
        </a:xfrm>
        <a:prstGeom prst="roundRect">
          <a:avLst>
            <a:gd name="adj" fmla="val 10000"/>
          </a:avLst>
        </a:prstGeom>
        <a:solidFill>
          <a:schemeClr val="accent5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 err="1">
              <a:solidFill>
                <a:schemeClr val="bg2"/>
              </a:solidFill>
            </a:rPr>
            <a:t>Debt</a:t>
          </a:r>
          <a:endParaRPr lang="fi-FI" sz="1200" kern="1200" dirty="0">
            <a:solidFill>
              <a:schemeClr val="bg2"/>
            </a:solidFill>
          </a:endParaRPr>
        </a:p>
      </dsp:txBody>
      <dsp:txXfrm>
        <a:off x="185620" y="3012074"/>
        <a:ext cx="1288393" cy="510894"/>
      </dsp:txXfrm>
    </dsp:sp>
    <dsp:sp modelId="{CD07C57A-67B1-4CA3-8469-CB624CDFE3AC}">
      <dsp:nvSpPr>
        <dsp:cNvPr id="0" name=""/>
        <dsp:cNvSpPr/>
      </dsp:nvSpPr>
      <dsp:spPr>
        <a:xfrm>
          <a:off x="1806539" y="0"/>
          <a:ext cx="1650229" cy="3725216"/>
        </a:xfrm>
        <a:prstGeom prst="roundRect">
          <a:avLst>
            <a:gd name="adj" fmla="val 10000"/>
          </a:avLst>
        </a:prstGeom>
        <a:solidFill>
          <a:srgbClr val="F1F1F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>
              <a:solidFill>
                <a:sysClr val="windowText" lastClr="000000"/>
              </a:solidFill>
            </a:rPr>
            <a:t>Financial </a:t>
          </a:r>
          <a:r>
            <a:rPr lang="fi-FI" sz="2100" kern="1200" dirty="0" err="1">
              <a:solidFill>
                <a:sysClr val="windowText" lastClr="000000"/>
              </a:solidFill>
            </a:rPr>
            <a:t>problems</a:t>
          </a:r>
          <a:endParaRPr lang="fi-FI" sz="2100" kern="1200" dirty="0">
            <a:solidFill>
              <a:sysClr val="windowText" lastClr="000000"/>
            </a:solidFill>
          </a:endParaRPr>
        </a:p>
      </dsp:txBody>
      <dsp:txXfrm>
        <a:off x="1806539" y="0"/>
        <a:ext cx="1650229" cy="1117564"/>
      </dsp:txXfrm>
    </dsp:sp>
    <dsp:sp modelId="{FA262E33-BC56-47CE-8BAB-9497FCF67ADF}">
      <dsp:nvSpPr>
        <dsp:cNvPr id="0" name=""/>
        <dsp:cNvSpPr/>
      </dsp:nvSpPr>
      <dsp:spPr>
        <a:xfrm>
          <a:off x="1943722" y="1117655"/>
          <a:ext cx="1320183" cy="54268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 err="1">
              <a:solidFill>
                <a:sysClr val="windowText" lastClr="000000"/>
              </a:solidFill>
            </a:rPr>
            <a:t>Payment</a:t>
          </a:r>
          <a:r>
            <a:rPr lang="fi-FI" sz="1200" kern="1200" dirty="0">
              <a:solidFill>
                <a:sysClr val="windowText" lastClr="000000"/>
              </a:solidFill>
            </a:rPr>
            <a:t> </a:t>
          </a:r>
          <a:r>
            <a:rPr lang="fi-FI" sz="1200" kern="1200" dirty="0" err="1">
              <a:solidFill>
                <a:sysClr val="windowText" lastClr="000000"/>
              </a:solidFill>
            </a:rPr>
            <a:t>plan</a:t>
          </a:r>
          <a:endParaRPr lang="fi-FI" sz="1200" kern="1200" dirty="0">
            <a:solidFill>
              <a:sysClr val="windowText" lastClr="000000"/>
            </a:solidFill>
          </a:endParaRPr>
        </a:p>
      </dsp:txBody>
      <dsp:txXfrm>
        <a:off x="1959617" y="1133550"/>
        <a:ext cx="1288393" cy="510894"/>
      </dsp:txXfrm>
    </dsp:sp>
    <dsp:sp modelId="{76A93A4B-44BF-4D8B-B4A9-1794F2667B79}">
      <dsp:nvSpPr>
        <dsp:cNvPr id="0" name=""/>
        <dsp:cNvSpPr/>
      </dsp:nvSpPr>
      <dsp:spPr>
        <a:xfrm>
          <a:off x="1943722" y="1743830"/>
          <a:ext cx="1320183" cy="54268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 err="1">
              <a:solidFill>
                <a:sysClr val="windowText" lastClr="000000"/>
              </a:solidFill>
            </a:rPr>
            <a:t>Over</a:t>
          </a:r>
          <a:r>
            <a:rPr lang="fi-FI" sz="1200" kern="1200" dirty="0">
              <a:solidFill>
                <a:sysClr val="windowText" lastClr="000000"/>
              </a:solidFill>
            </a:rPr>
            <a:t> </a:t>
          </a:r>
          <a:r>
            <a:rPr lang="fi-FI" sz="1200" kern="1200" dirty="0" err="1">
              <a:solidFill>
                <a:sysClr val="windowText" lastClr="000000"/>
              </a:solidFill>
            </a:rPr>
            <a:t>indebtedness</a:t>
          </a:r>
          <a:endParaRPr lang="fi-FI" sz="1200" kern="1200" dirty="0">
            <a:solidFill>
              <a:sysClr val="windowText" lastClr="000000"/>
            </a:solidFill>
          </a:endParaRPr>
        </a:p>
      </dsp:txBody>
      <dsp:txXfrm>
        <a:off x="1959617" y="1759725"/>
        <a:ext cx="1288393" cy="510894"/>
      </dsp:txXfrm>
    </dsp:sp>
    <dsp:sp modelId="{83FEEA64-55B9-468D-BEFA-6F7FE3E14A4F}">
      <dsp:nvSpPr>
        <dsp:cNvPr id="0" name=""/>
        <dsp:cNvSpPr/>
      </dsp:nvSpPr>
      <dsp:spPr>
        <a:xfrm>
          <a:off x="1943722" y="2370004"/>
          <a:ext cx="1320183" cy="542684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 err="1">
              <a:solidFill>
                <a:sysClr val="windowText" lastClr="000000"/>
              </a:solidFill>
            </a:rPr>
            <a:t>Problems</a:t>
          </a:r>
          <a:r>
            <a:rPr lang="fi-FI" sz="1200" kern="1200" dirty="0">
              <a:solidFill>
                <a:sysClr val="windowText" lastClr="000000"/>
              </a:solidFill>
            </a:rPr>
            <a:t> </a:t>
          </a:r>
          <a:r>
            <a:rPr lang="fi-FI" sz="1200" kern="1200" dirty="0" err="1">
              <a:solidFill>
                <a:sysClr val="windowText" lastClr="000000"/>
              </a:solidFill>
            </a:rPr>
            <a:t>maintaining</a:t>
          </a:r>
          <a:r>
            <a:rPr lang="fi-FI" sz="1200" kern="1200" dirty="0">
              <a:solidFill>
                <a:sysClr val="windowText" lastClr="000000"/>
              </a:solidFill>
            </a:rPr>
            <a:t> </a:t>
          </a:r>
          <a:r>
            <a:rPr lang="fi-FI" sz="1200" kern="1200" dirty="0" err="1">
              <a:solidFill>
                <a:sysClr val="windowText" lastClr="000000"/>
              </a:solidFill>
            </a:rPr>
            <a:t>finances</a:t>
          </a:r>
          <a:endParaRPr lang="fi-FI" sz="1200" kern="1200" dirty="0">
            <a:solidFill>
              <a:sysClr val="windowText" lastClr="000000"/>
            </a:solidFill>
          </a:endParaRPr>
        </a:p>
      </dsp:txBody>
      <dsp:txXfrm>
        <a:off x="1959617" y="2385899"/>
        <a:ext cx="1288393" cy="510894"/>
      </dsp:txXfrm>
    </dsp:sp>
    <dsp:sp modelId="{E17BCEC6-774F-4F84-9245-7F38F880BCDC}">
      <dsp:nvSpPr>
        <dsp:cNvPr id="0" name=""/>
        <dsp:cNvSpPr/>
      </dsp:nvSpPr>
      <dsp:spPr>
        <a:xfrm>
          <a:off x="1943722" y="2996179"/>
          <a:ext cx="1320183" cy="542684"/>
        </a:xfrm>
        <a:prstGeom prst="roundRect">
          <a:avLst>
            <a:gd name="adj" fmla="val 10000"/>
          </a:avLst>
        </a:prstGeom>
        <a:solidFill>
          <a:srgbClr val="2E9B9E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solidFill>
                <a:schemeClr val="bg2"/>
              </a:solidFill>
            </a:rPr>
            <a:t>Small</a:t>
          </a:r>
          <a:r>
            <a:rPr lang="fi-FI" sz="1200" kern="1200" dirty="0">
              <a:solidFill>
                <a:sysClr val="windowText" lastClr="000000"/>
              </a:solidFill>
            </a:rPr>
            <a:t> </a:t>
          </a:r>
          <a:r>
            <a:rPr lang="fi-FI" sz="1200" kern="1200" dirty="0" err="1">
              <a:solidFill>
                <a:schemeClr val="bg2"/>
              </a:solidFill>
            </a:rPr>
            <a:t>income</a:t>
          </a:r>
          <a:endParaRPr lang="fi-FI" sz="1200" kern="1200" dirty="0">
            <a:solidFill>
              <a:schemeClr val="bg2"/>
            </a:solidFill>
          </a:endParaRPr>
        </a:p>
      </dsp:txBody>
      <dsp:txXfrm>
        <a:off x="1959617" y="3012074"/>
        <a:ext cx="1288393" cy="510894"/>
      </dsp:txXfrm>
    </dsp:sp>
    <dsp:sp modelId="{929F71D7-2673-4598-8C62-A848E9597181}">
      <dsp:nvSpPr>
        <dsp:cNvPr id="0" name=""/>
        <dsp:cNvSpPr/>
      </dsp:nvSpPr>
      <dsp:spPr>
        <a:xfrm>
          <a:off x="3552697" y="0"/>
          <a:ext cx="1650229" cy="3725216"/>
        </a:xfrm>
        <a:prstGeom prst="roundRect">
          <a:avLst>
            <a:gd name="adj" fmla="val 10000"/>
          </a:avLst>
        </a:prstGeom>
        <a:solidFill>
          <a:srgbClr val="F1F1F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 err="1">
              <a:solidFill>
                <a:sysClr val="windowText" lastClr="000000"/>
              </a:solidFill>
            </a:rPr>
            <a:t>Rental</a:t>
          </a:r>
          <a:r>
            <a:rPr lang="fi-FI" sz="2100" kern="1200" dirty="0">
              <a:solidFill>
                <a:sysClr val="windowText" lastClr="000000"/>
              </a:solidFill>
            </a:rPr>
            <a:t> </a:t>
          </a:r>
          <a:r>
            <a:rPr lang="fi-FI" sz="2100" kern="1200" dirty="0" err="1">
              <a:solidFill>
                <a:sysClr val="windowText" lastClr="000000"/>
              </a:solidFill>
            </a:rPr>
            <a:t>debt</a:t>
          </a:r>
          <a:endParaRPr lang="fi-FI" sz="2100" kern="1200" dirty="0">
            <a:solidFill>
              <a:sysClr val="windowText" lastClr="000000"/>
            </a:solidFill>
          </a:endParaRPr>
        </a:p>
      </dsp:txBody>
      <dsp:txXfrm>
        <a:off x="3552697" y="0"/>
        <a:ext cx="1650229" cy="1117564"/>
      </dsp:txXfrm>
    </dsp:sp>
    <dsp:sp modelId="{4FCB1DF5-0586-4BB2-8255-C46CDB298EA9}">
      <dsp:nvSpPr>
        <dsp:cNvPr id="0" name=""/>
        <dsp:cNvSpPr/>
      </dsp:nvSpPr>
      <dsp:spPr>
        <a:xfrm>
          <a:off x="3717720" y="1117655"/>
          <a:ext cx="1320183" cy="542684"/>
        </a:xfrm>
        <a:prstGeom prst="roundRect">
          <a:avLst>
            <a:gd name="adj" fmla="val 10000"/>
          </a:avLst>
        </a:prstGeom>
        <a:solidFill>
          <a:srgbClr val="F8E9D0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 err="1">
              <a:solidFill>
                <a:sysClr val="windowText" lastClr="000000"/>
              </a:solidFill>
            </a:rPr>
            <a:t>Changes</a:t>
          </a:r>
          <a:r>
            <a:rPr lang="fi-FI" sz="1200" kern="1200" dirty="0">
              <a:solidFill>
                <a:sysClr val="windowText" lastClr="000000"/>
              </a:solidFill>
            </a:rPr>
            <a:t> in life </a:t>
          </a:r>
          <a:r>
            <a:rPr lang="fi-FI" sz="1200" kern="1200" dirty="0" err="1">
              <a:solidFill>
                <a:sysClr val="windowText" lastClr="000000"/>
              </a:solidFill>
            </a:rPr>
            <a:t>situations</a:t>
          </a:r>
          <a:r>
            <a:rPr lang="fi-FI" sz="1200" kern="1200" dirty="0">
              <a:solidFill>
                <a:sysClr val="windowText" lastClr="000000"/>
              </a:solidFill>
            </a:rPr>
            <a:t> (</a:t>
          </a:r>
          <a:r>
            <a:rPr lang="fi-FI" sz="1200" kern="1200" dirty="0" err="1">
              <a:solidFill>
                <a:sysClr val="windowText" lastClr="000000"/>
              </a:solidFill>
            </a:rPr>
            <a:t>divorce</a:t>
          </a:r>
          <a:r>
            <a:rPr lang="fi-FI" sz="1200" kern="1200" dirty="0">
              <a:solidFill>
                <a:sysClr val="windowText" lastClr="000000"/>
              </a:solidFill>
            </a:rPr>
            <a:t> </a:t>
          </a:r>
          <a:r>
            <a:rPr lang="fi-FI" sz="1200" kern="1200" dirty="0" err="1">
              <a:solidFill>
                <a:sysClr val="windowText" lastClr="000000"/>
              </a:solidFill>
            </a:rPr>
            <a:t>etc</a:t>
          </a:r>
          <a:r>
            <a:rPr lang="fi-FI" sz="1200" kern="1200" dirty="0">
              <a:solidFill>
                <a:sysClr val="windowText" lastClr="000000"/>
              </a:solidFill>
            </a:rPr>
            <a:t>)</a:t>
          </a:r>
        </a:p>
      </dsp:txBody>
      <dsp:txXfrm>
        <a:off x="3733615" y="1133550"/>
        <a:ext cx="1288393" cy="510894"/>
      </dsp:txXfrm>
    </dsp:sp>
    <dsp:sp modelId="{DC1A42D0-A264-4154-8D54-7E323CCE5F4E}">
      <dsp:nvSpPr>
        <dsp:cNvPr id="0" name=""/>
        <dsp:cNvSpPr/>
      </dsp:nvSpPr>
      <dsp:spPr>
        <a:xfrm>
          <a:off x="3717720" y="1743830"/>
          <a:ext cx="1320183" cy="542684"/>
        </a:xfrm>
        <a:prstGeom prst="roundRect">
          <a:avLst>
            <a:gd name="adj" fmla="val 10000"/>
          </a:avLst>
        </a:prstGeom>
        <a:solidFill>
          <a:srgbClr val="EFD19F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 err="1">
              <a:solidFill>
                <a:sysClr val="windowText" lastClr="000000"/>
              </a:solidFill>
            </a:rPr>
            <a:t>Mental</a:t>
          </a:r>
          <a:r>
            <a:rPr lang="fi-FI" sz="1200" kern="1200" dirty="0">
              <a:solidFill>
                <a:sysClr val="windowText" lastClr="000000"/>
              </a:solidFill>
            </a:rPr>
            <a:t> and </a:t>
          </a:r>
          <a:r>
            <a:rPr lang="fi-FI" sz="1200" kern="1200" dirty="0" err="1">
              <a:solidFill>
                <a:sysClr val="windowText" lastClr="000000"/>
              </a:solidFill>
            </a:rPr>
            <a:t>substance</a:t>
          </a:r>
          <a:r>
            <a:rPr lang="fi-FI" sz="1200" kern="1200" dirty="0">
              <a:solidFill>
                <a:sysClr val="windowText" lastClr="000000"/>
              </a:solidFill>
            </a:rPr>
            <a:t> </a:t>
          </a:r>
          <a:r>
            <a:rPr lang="fi-FI" sz="1200" kern="1200" dirty="0" err="1">
              <a:solidFill>
                <a:sysClr val="windowText" lastClr="000000"/>
              </a:solidFill>
            </a:rPr>
            <a:t>abuse</a:t>
          </a:r>
          <a:r>
            <a:rPr lang="fi-FI" sz="1200" kern="1200" dirty="0">
              <a:solidFill>
                <a:sysClr val="windowText" lastClr="000000"/>
              </a:solidFill>
            </a:rPr>
            <a:t> </a:t>
          </a:r>
          <a:r>
            <a:rPr lang="fi-FI" sz="1200" kern="1200" dirty="0" err="1">
              <a:solidFill>
                <a:sysClr val="windowText" lastClr="000000"/>
              </a:solidFill>
            </a:rPr>
            <a:t>problems</a:t>
          </a:r>
          <a:endParaRPr lang="fi-FI" sz="1200" kern="1200" dirty="0">
            <a:solidFill>
              <a:sysClr val="windowText" lastClr="000000"/>
            </a:solidFill>
          </a:endParaRPr>
        </a:p>
      </dsp:txBody>
      <dsp:txXfrm>
        <a:off x="3733615" y="1759725"/>
        <a:ext cx="1288393" cy="510894"/>
      </dsp:txXfrm>
    </dsp:sp>
    <dsp:sp modelId="{1AEF7B1D-E40D-43A1-9F33-A9649699D30B}">
      <dsp:nvSpPr>
        <dsp:cNvPr id="0" name=""/>
        <dsp:cNvSpPr/>
      </dsp:nvSpPr>
      <dsp:spPr>
        <a:xfrm>
          <a:off x="3717720" y="2370004"/>
          <a:ext cx="1320183" cy="542684"/>
        </a:xfrm>
        <a:prstGeom prst="roundRect">
          <a:avLst>
            <a:gd name="adj" fmla="val 10000"/>
          </a:avLst>
        </a:prstGeom>
        <a:solidFill>
          <a:srgbClr val="E7B86B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 err="1">
              <a:solidFill>
                <a:sysClr val="windowText" lastClr="000000"/>
              </a:solidFill>
            </a:rPr>
            <a:t>Gambling</a:t>
          </a:r>
          <a:r>
            <a:rPr lang="fi-FI" sz="1200" kern="1200" dirty="0">
              <a:solidFill>
                <a:sysClr val="windowText" lastClr="000000"/>
              </a:solidFill>
            </a:rPr>
            <a:t> </a:t>
          </a:r>
        </a:p>
      </dsp:txBody>
      <dsp:txXfrm>
        <a:off x="3733615" y="2385899"/>
        <a:ext cx="1288393" cy="510894"/>
      </dsp:txXfrm>
    </dsp:sp>
    <dsp:sp modelId="{A153344A-D56A-4730-A259-5B768B1B6E7D}">
      <dsp:nvSpPr>
        <dsp:cNvPr id="0" name=""/>
        <dsp:cNvSpPr/>
      </dsp:nvSpPr>
      <dsp:spPr>
        <a:xfrm>
          <a:off x="3717720" y="2996179"/>
          <a:ext cx="1320183" cy="542684"/>
        </a:xfrm>
        <a:prstGeom prst="roundRect">
          <a:avLst>
            <a:gd name="adj" fmla="val 10000"/>
          </a:avLst>
        </a:prstGeom>
        <a:solidFill>
          <a:srgbClr val="D89523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 err="1">
              <a:solidFill>
                <a:schemeClr val="bg2"/>
              </a:solidFill>
            </a:rPr>
            <a:t>Problems</a:t>
          </a:r>
          <a:r>
            <a:rPr lang="fi-FI" sz="1200" kern="1200" dirty="0">
              <a:solidFill>
                <a:schemeClr val="bg2"/>
              </a:solidFill>
            </a:rPr>
            <a:t> </a:t>
          </a:r>
          <a:r>
            <a:rPr lang="fi-FI" sz="1200" kern="1200" dirty="0" err="1">
              <a:solidFill>
                <a:schemeClr val="bg2"/>
              </a:solidFill>
            </a:rPr>
            <a:t>maintaining</a:t>
          </a:r>
          <a:r>
            <a:rPr lang="fi-FI" sz="1200" kern="1200" dirty="0">
              <a:solidFill>
                <a:schemeClr val="bg2"/>
              </a:solidFill>
            </a:rPr>
            <a:t> </a:t>
          </a:r>
          <a:r>
            <a:rPr lang="fi-FI" sz="1200" kern="1200" dirty="0" err="1">
              <a:solidFill>
                <a:schemeClr val="bg2"/>
              </a:solidFill>
            </a:rPr>
            <a:t>finances</a:t>
          </a:r>
          <a:endParaRPr lang="fi-FI" sz="1200" kern="1200" dirty="0">
            <a:solidFill>
              <a:schemeClr val="bg2"/>
            </a:solidFill>
          </a:endParaRPr>
        </a:p>
      </dsp:txBody>
      <dsp:txXfrm>
        <a:off x="3733615" y="3012074"/>
        <a:ext cx="1288393" cy="510894"/>
      </dsp:txXfrm>
    </dsp:sp>
    <dsp:sp modelId="{FD16288C-F67D-402B-B4AB-EC2DA2B044A0}">
      <dsp:nvSpPr>
        <dsp:cNvPr id="0" name=""/>
        <dsp:cNvSpPr/>
      </dsp:nvSpPr>
      <dsp:spPr>
        <a:xfrm>
          <a:off x="5326694" y="0"/>
          <a:ext cx="1650229" cy="3725216"/>
        </a:xfrm>
        <a:prstGeom prst="roundRect">
          <a:avLst>
            <a:gd name="adj" fmla="val 10000"/>
          </a:avLst>
        </a:prstGeom>
        <a:solidFill>
          <a:srgbClr val="F1F1F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 err="1">
              <a:solidFill>
                <a:sysClr val="windowText" lastClr="000000"/>
              </a:solidFill>
            </a:rPr>
            <a:t>Taking</a:t>
          </a:r>
          <a:r>
            <a:rPr lang="fi-FI" sz="2100" kern="1200" dirty="0">
              <a:solidFill>
                <a:sysClr val="windowText" lastClr="000000"/>
              </a:solidFill>
            </a:rPr>
            <a:t> </a:t>
          </a:r>
          <a:r>
            <a:rPr lang="fi-FI" sz="2100" kern="1200" dirty="0" err="1">
              <a:solidFill>
                <a:sysClr val="windowText" lastClr="000000"/>
              </a:solidFill>
            </a:rPr>
            <a:t>care</a:t>
          </a:r>
          <a:r>
            <a:rPr lang="fi-FI" sz="2100" kern="1200" dirty="0">
              <a:solidFill>
                <a:sysClr val="windowText" lastClr="000000"/>
              </a:solidFill>
            </a:rPr>
            <a:t> of </a:t>
          </a:r>
          <a:r>
            <a:rPr lang="fi-FI" sz="2100" kern="1200" dirty="0" err="1">
              <a:solidFill>
                <a:sysClr val="windowText" lastClr="000000"/>
              </a:solidFill>
            </a:rPr>
            <a:t>your</a:t>
          </a:r>
          <a:r>
            <a:rPr lang="fi-FI" sz="2100" kern="1200" dirty="0">
              <a:solidFill>
                <a:sysClr val="windowText" lastClr="000000"/>
              </a:solidFill>
            </a:rPr>
            <a:t> home</a:t>
          </a:r>
        </a:p>
      </dsp:txBody>
      <dsp:txXfrm>
        <a:off x="5326694" y="0"/>
        <a:ext cx="1650229" cy="1117564"/>
      </dsp:txXfrm>
    </dsp:sp>
    <dsp:sp modelId="{8E213075-2947-461F-840E-B5B40DFCDD9F}">
      <dsp:nvSpPr>
        <dsp:cNvPr id="0" name=""/>
        <dsp:cNvSpPr/>
      </dsp:nvSpPr>
      <dsp:spPr>
        <a:xfrm>
          <a:off x="5491717" y="1117655"/>
          <a:ext cx="1320183" cy="54268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solidFill>
                <a:sysClr val="windowText" lastClr="000000"/>
              </a:solidFill>
            </a:rPr>
            <a:t>Health </a:t>
          </a:r>
          <a:r>
            <a:rPr lang="fi-FI" sz="1200" kern="1200" dirty="0" err="1">
              <a:solidFill>
                <a:sysClr val="windowText" lastClr="000000"/>
              </a:solidFill>
            </a:rPr>
            <a:t>problems</a:t>
          </a:r>
          <a:endParaRPr lang="fi-FI" sz="1200" kern="1200" dirty="0">
            <a:solidFill>
              <a:sysClr val="windowText" lastClr="000000"/>
            </a:solidFill>
          </a:endParaRPr>
        </a:p>
      </dsp:txBody>
      <dsp:txXfrm>
        <a:off x="5507612" y="1133550"/>
        <a:ext cx="1288393" cy="510894"/>
      </dsp:txXfrm>
    </dsp:sp>
    <dsp:sp modelId="{5FC5B67B-CADC-44BC-A61B-4D40D5383F75}">
      <dsp:nvSpPr>
        <dsp:cNvPr id="0" name=""/>
        <dsp:cNvSpPr/>
      </dsp:nvSpPr>
      <dsp:spPr>
        <a:xfrm>
          <a:off x="5491717" y="1743830"/>
          <a:ext cx="1320183" cy="54268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solidFill>
                <a:sysClr val="windowText" lastClr="000000"/>
              </a:solidFill>
            </a:rPr>
            <a:t>Old </a:t>
          </a:r>
          <a:r>
            <a:rPr lang="fi-FI" sz="1200" kern="1200" dirty="0" err="1">
              <a:solidFill>
                <a:sysClr val="windowText" lastClr="000000"/>
              </a:solidFill>
            </a:rPr>
            <a:t>age</a:t>
          </a:r>
          <a:endParaRPr lang="fi-FI" sz="1200" kern="1200" dirty="0">
            <a:solidFill>
              <a:sysClr val="windowText" lastClr="000000"/>
            </a:solidFill>
          </a:endParaRPr>
        </a:p>
      </dsp:txBody>
      <dsp:txXfrm>
        <a:off x="5507612" y="1759725"/>
        <a:ext cx="1288393" cy="510894"/>
      </dsp:txXfrm>
    </dsp:sp>
    <dsp:sp modelId="{220183C6-2FF8-4DCE-8FD3-DDE0013A93CA}">
      <dsp:nvSpPr>
        <dsp:cNvPr id="0" name=""/>
        <dsp:cNvSpPr/>
      </dsp:nvSpPr>
      <dsp:spPr>
        <a:xfrm>
          <a:off x="5491717" y="2370004"/>
          <a:ext cx="1320183" cy="54268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 err="1">
              <a:solidFill>
                <a:sysClr val="windowText" lastClr="000000"/>
              </a:solidFill>
            </a:rPr>
            <a:t>Substance</a:t>
          </a:r>
          <a:r>
            <a:rPr lang="fi-FI" sz="1200" kern="1200" dirty="0">
              <a:solidFill>
                <a:sysClr val="windowText" lastClr="000000"/>
              </a:solidFill>
            </a:rPr>
            <a:t> </a:t>
          </a:r>
          <a:r>
            <a:rPr lang="fi-FI" sz="1200" kern="1200" dirty="0" err="1">
              <a:solidFill>
                <a:sysClr val="windowText" lastClr="000000"/>
              </a:solidFill>
            </a:rPr>
            <a:t>abuse</a:t>
          </a:r>
          <a:endParaRPr lang="fi-FI" sz="1200" kern="1200" dirty="0">
            <a:solidFill>
              <a:sysClr val="windowText" lastClr="000000"/>
            </a:solidFill>
          </a:endParaRPr>
        </a:p>
      </dsp:txBody>
      <dsp:txXfrm>
        <a:off x="5507612" y="2385899"/>
        <a:ext cx="1288393" cy="510894"/>
      </dsp:txXfrm>
    </dsp:sp>
    <dsp:sp modelId="{DDD7E2DA-5190-4E10-A0E2-A9AE255A0DC2}">
      <dsp:nvSpPr>
        <dsp:cNvPr id="0" name=""/>
        <dsp:cNvSpPr/>
      </dsp:nvSpPr>
      <dsp:spPr>
        <a:xfrm>
          <a:off x="5491717" y="2996179"/>
          <a:ext cx="1320183" cy="542684"/>
        </a:xfrm>
        <a:prstGeom prst="roundRect">
          <a:avLst>
            <a:gd name="adj" fmla="val 10000"/>
          </a:avLst>
        </a:prstGeom>
        <a:solidFill>
          <a:srgbClr val="80AB2B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 err="1">
              <a:solidFill>
                <a:schemeClr val="bg2"/>
              </a:solidFill>
            </a:rPr>
            <a:t>Mental</a:t>
          </a:r>
          <a:r>
            <a:rPr lang="fi-FI" sz="1200" kern="1200" dirty="0">
              <a:solidFill>
                <a:schemeClr val="bg2"/>
              </a:solidFill>
            </a:rPr>
            <a:t> </a:t>
          </a:r>
          <a:r>
            <a:rPr lang="fi-FI" sz="1200" kern="1200" dirty="0" err="1">
              <a:solidFill>
                <a:schemeClr val="bg2"/>
              </a:solidFill>
            </a:rPr>
            <a:t>health</a:t>
          </a:r>
          <a:r>
            <a:rPr lang="fi-FI" sz="1200" kern="1200" dirty="0">
              <a:solidFill>
                <a:schemeClr val="bg2"/>
              </a:solidFill>
            </a:rPr>
            <a:t> </a:t>
          </a:r>
          <a:r>
            <a:rPr lang="fi-FI" sz="1200" kern="1200" dirty="0" err="1">
              <a:solidFill>
                <a:schemeClr val="bg2"/>
              </a:solidFill>
            </a:rPr>
            <a:t>problems</a:t>
          </a:r>
          <a:endParaRPr lang="fi-FI" sz="1200" kern="1200" dirty="0">
            <a:solidFill>
              <a:schemeClr val="bg2"/>
            </a:solidFill>
          </a:endParaRPr>
        </a:p>
      </dsp:txBody>
      <dsp:txXfrm>
        <a:off x="5507612" y="3012074"/>
        <a:ext cx="1288393" cy="510894"/>
      </dsp:txXfrm>
    </dsp:sp>
    <dsp:sp modelId="{110F5FA3-38B9-4054-9E0E-E228DFAF5F01}">
      <dsp:nvSpPr>
        <dsp:cNvPr id="0" name=""/>
        <dsp:cNvSpPr/>
      </dsp:nvSpPr>
      <dsp:spPr>
        <a:xfrm>
          <a:off x="7105394" y="0"/>
          <a:ext cx="1650229" cy="3725216"/>
        </a:xfrm>
        <a:prstGeom prst="roundRect">
          <a:avLst>
            <a:gd name="adj" fmla="val 10000"/>
          </a:avLst>
        </a:prstGeom>
        <a:solidFill>
          <a:srgbClr val="F1F1F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 err="1">
              <a:solidFill>
                <a:sysClr val="windowText" lastClr="000000"/>
              </a:solidFill>
            </a:rPr>
            <a:t>Housing</a:t>
          </a:r>
          <a:r>
            <a:rPr lang="fi-FI" sz="2100" kern="1200" dirty="0">
              <a:solidFill>
                <a:sysClr val="windowText" lastClr="000000"/>
              </a:solidFill>
            </a:rPr>
            <a:t> </a:t>
          </a:r>
          <a:r>
            <a:rPr lang="fi-FI" sz="2100" kern="1200" dirty="0" err="1">
              <a:solidFill>
                <a:sysClr val="windowText" lastClr="000000"/>
              </a:solidFill>
            </a:rPr>
            <a:t>disorders</a:t>
          </a:r>
          <a:endParaRPr lang="fi-FI" sz="2100" kern="1200" dirty="0">
            <a:solidFill>
              <a:sysClr val="windowText" lastClr="000000"/>
            </a:solidFill>
          </a:endParaRPr>
        </a:p>
      </dsp:txBody>
      <dsp:txXfrm>
        <a:off x="7105394" y="0"/>
        <a:ext cx="1650229" cy="1117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4FAFF1C-FEA4-4EB7-80F5-B0965358E8B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377FB6E-7D13-484B-82F2-6FC891135D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072C1D60-6F19-4DEC-8F73-4828AFB17A7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54813D9F-411F-4D27-8D90-7196BDFF0E6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B85A01-A206-404E-8C49-9B9C8F38A51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996089C-55CD-4E89-AAB8-18EF4CEF9EB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9A1E4DC-E139-433B-AA8A-AF855954292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EAF48BA4-CF60-42AD-BA8E-3B6E85D0CE7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AB304580-9FBC-452B-AF18-B100F1F7C0B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57B73496-7FAC-4E1E-8F2D-72583F72256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36E3CDDB-D9C6-4269-B3BA-73163522A7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399F69-7DCC-478A-8094-2E2C021CE800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3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3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3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3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3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99F69-7DCC-478A-8094-2E2C021CE800}" type="slidenum">
              <a:rPr lang="fi-FI" altLang="fi-FI" smtClean="0"/>
              <a:pPr/>
              <a:t>2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1513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99F69-7DCC-478A-8094-2E2C021CE800}" type="slidenum">
              <a:rPr lang="fi-FI" altLang="fi-FI" smtClean="0"/>
              <a:pPr/>
              <a:t>3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67507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99F69-7DCC-478A-8094-2E2C021CE800}" type="slidenum">
              <a:rPr lang="fi-FI" altLang="fi-FI" smtClean="0"/>
              <a:pPr/>
              <a:t>4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91409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Lisää vuokravelka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99F69-7DCC-478A-8094-2E2C021CE800}" type="slidenum">
              <a:rPr lang="fi-FI" altLang="fi-FI" smtClean="0"/>
              <a:pPr/>
              <a:t>6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59769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99F69-7DCC-478A-8094-2E2C021CE800}" type="slidenum">
              <a:rPr lang="fi-FI" altLang="fi-FI" smtClean="0"/>
              <a:pPr/>
              <a:t>8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3776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99F69-7DCC-478A-8094-2E2C021CE800}" type="slidenum">
              <a:rPr lang="fi-FI" altLang="fi-FI" smtClean="0"/>
              <a:pPr/>
              <a:t>9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56216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99F69-7DCC-478A-8094-2E2C021CE800}" type="slidenum">
              <a:rPr lang="fi-FI" altLang="fi-FI" smtClean="0"/>
              <a:pPr/>
              <a:t>11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08235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Mirka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99F69-7DCC-478A-8094-2E2C021CE800}" type="slidenum">
              <a:rPr lang="fi-FI" altLang="fi-FI" smtClean="0"/>
              <a:pPr/>
              <a:t>12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51002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Asumisen rahoitus- ja kehittämiskeskuksen (ARA) logo.">
            <a:extLst>
              <a:ext uri="{FF2B5EF4-FFF2-40B4-BE49-F238E27FC236}">
                <a16:creationId xmlns:a16="http://schemas.microsoft.com/office/drawing/2014/main" id="{339C07EC-A1DE-4B7C-B531-ED9223CF45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525748"/>
            <a:ext cx="2432272" cy="69623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DD5829F-58B5-4909-A619-5F56E7B358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9872" y="2211462"/>
            <a:ext cx="4968552" cy="675754"/>
          </a:xfrm>
        </p:spPr>
        <p:txBody>
          <a:bodyPr anchor="t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 keskellä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CD824058-80B7-4646-8BA7-691182E923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9549" y="2932038"/>
            <a:ext cx="4968875" cy="431800"/>
          </a:xfrm>
        </p:spPr>
        <p:txBody>
          <a:bodyPr/>
          <a:lstStyle>
            <a:lvl1pPr marL="0" indent="0">
              <a:buNone/>
              <a:defRPr lang="fi-FI" sz="1800" dirty="0" smtClean="0">
                <a:solidFill>
                  <a:srgbClr val="595C5C"/>
                </a:solidFill>
                <a:latin typeface="+mj-lt"/>
                <a:ea typeface="+mj-ea"/>
                <a:cs typeface="+mj-cs"/>
              </a:defRPr>
            </a:lvl1pPr>
            <a:lvl2pPr>
              <a:defRPr sz="1800">
                <a:solidFill>
                  <a:srgbClr val="94C43A"/>
                </a:solidFill>
              </a:defRPr>
            </a:lvl2pPr>
            <a:lvl3pPr>
              <a:defRPr sz="1800">
                <a:solidFill>
                  <a:srgbClr val="94C43A"/>
                </a:solidFill>
              </a:defRPr>
            </a:lvl3pPr>
            <a:lvl4pPr>
              <a:defRPr sz="1800">
                <a:solidFill>
                  <a:srgbClr val="94C43A"/>
                </a:solidFill>
              </a:defRPr>
            </a:lvl4pPr>
            <a:lvl5pPr>
              <a:defRPr sz="1800">
                <a:solidFill>
                  <a:srgbClr val="94C43A"/>
                </a:solidFill>
              </a:defRPr>
            </a:lvl5pPr>
          </a:lstStyle>
          <a:p>
            <a:pPr lvl="0"/>
            <a:r>
              <a:rPr lang="fi-FI" dirty="0"/>
              <a:t>Alaotsikko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2281748-306D-4A67-83B7-AF851DF8ED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756" y="2932038"/>
            <a:ext cx="8964488" cy="165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6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DB48C1C-08E2-427B-AA55-4AF45E717C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ECE4-EF7B-4899-8337-9177D72C5861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181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DB48C1C-08E2-427B-AA55-4AF45E717C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ECE4-EF7B-4899-8337-9177D72C5861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E26E314-91A1-44E2-B9B6-A465B3F247F7}"/>
              </a:ext>
            </a:extLst>
          </p:cNvPr>
          <p:cNvSpPr txBox="1"/>
          <p:nvPr userDrawn="1"/>
        </p:nvSpPr>
        <p:spPr>
          <a:xfrm>
            <a:off x="323528" y="4083918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0" dirty="0">
                <a:solidFill>
                  <a:schemeClr val="accent1"/>
                </a:solidFill>
                <a:latin typeface="+mj-lt"/>
              </a:rPr>
              <a:t>Kaikille hyvää asumista</a:t>
            </a:r>
          </a:p>
        </p:txBody>
      </p:sp>
    </p:spTree>
    <p:extLst>
      <p:ext uri="{BB962C8B-B14F-4D97-AF65-F5344CB8AC3E}">
        <p14:creationId xmlns:p14="http://schemas.microsoft.com/office/powerpoint/2010/main" val="3458583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63C131-89C2-4A69-B52F-9FCB5353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549275"/>
            <a:ext cx="5112568" cy="43829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D3DA042-0F94-4F99-B51F-6C2B5D2BE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0047464E-52FB-4190-B561-6DDA98A18F4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2051720" y="1563638"/>
            <a:ext cx="5040560" cy="309634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3448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477539"/>
            <a:ext cx="3008313" cy="871538"/>
          </a:xfrm>
        </p:spPr>
        <p:txBody>
          <a:bodyPr anchor="b"/>
          <a:lstStyle>
            <a:lvl1pPr algn="l">
              <a:defRPr sz="2000" b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555527"/>
            <a:ext cx="5173414" cy="388843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2349078"/>
            <a:ext cx="3008313" cy="2094881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83D9FB-3A8F-44BE-9355-690349D1A7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D739B-22A1-483A-9B8F-23D6BD525525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7145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C891C11E-3E9D-47B5-BBF6-8667A8FE4DFF}"/>
              </a:ext>
            </a:extLst>
          </p:cNvPr>
          <p:cNvSpPr/>
          <p:nvPr userDrawn="1"/>
        </p:nvSpPr>
        <p:spPr bwMode="auto">
          <a:xfrm>
            <a:off x="4932040" y="0"/>
            <a:ext cx="4211960" cy="5143500"/>
          </a:xfrm>
          <a:prstGeom prst="rect">
            <a:avLst/>
          </a:prstGeom>
          <a:solidFill>
            <a:schemeClr val="bg1">
              <a:lumMod val="95000"/>
              <a:alpha val="94118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47393" y="2113578"/>
            <a:ext cx="3301071" cy="785094"/>
          </a:xfrm>
        </p:spPr>
        <p:txBody>
          <a:bodyPr anchor="b"/>
          <a:lstStyle>
            <a:lvl1pPr algn="l">
              <a:defRPr sz="2000" b="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457340" y="3075806"/>
            <a:ext cx="3291854" cy="86331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748138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79712" y="3487266"/>
            <a:ext cx="5486400" cy="425054"/>
          </a:xfrm>
        </p:spPr>
        <p:txBody>
          <a:bodyPr anchor="b"/>
          <a:lstStyle>
            <a:lvl1pPr algn="l">
              <a:defRPr sz="2000" b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79712" y="3912319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D097A0-9D04-4F85-96B6-B48E054332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F25FA-393A-45AD-A7F6-0D02E6543966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4820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Otsikko, sisältö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05000" y="572666"/>
            <a:ext cx="6400800" cy="3429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905000" y="1714500"/>
            <a:ext cx="3238500" cy="29718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295900" y="1714500"/>
            <a:ext cx="3238500" cy="29718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431D3D-FAC1-42DB-8E7C-36229F90D1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F0F38-9631-4D71-8B3C-1C31403B0843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662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1905000" y="548878"/>
            <a:ext cx="6705600" cy="413742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ED854A3-EB4E-4051-9746-A17F99C3C9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9CAF1-E4F0-4ED5-A314-A3DC8A889879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696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Otsikko, kaavi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53666" y="572666"/>
            <a:ext cx="6484468" cy="3429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Kaavion paikkamerkki 2"/>
          <p:cNvSpPr>
            <a:spLocks noGrp="1"/>
          </p:cNvSpPr>
          <p:nvPr>
            <p:ph type="chart" sz="half" idx="1"/>
          </p:nvPr>
        </p:nvSpPr>
        <p:spPr>
          <a:xfrm>
            <a:off x="609600" y="1544166"/>
            <a:ext cx="4533900" cy="2971800"/>
          </a:xfrm>
        </p:spPr>
        <p:txBody>
          <a:bodyPr/>
          <a:lstStyle/>
          <a:p>
            <a:pPr lvl="0"/>
            <a:r>
              <a:rPr lang="fi-FI" noProof="0"/>
              <a:t>Lisää kaavio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295900" y="1544166"/>
            <a:ext cx="3238500" cy="29718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8F16E4-6CA8-4083-88AD-AF6FD40D8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98A5E-2CC7-46B8-963D-7D8C1E316205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9226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, kaavi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20F3F3F6-C948-4BA9-9EEF-171A3642F408}"/>
              </a:ext>
            </a:extLst>
          </p:cNvPr>
          <p:cNvSpPr/>
          <p:nvPr userDrawn="1"/>
        </p:nvSpPr>
        <p:spPr bwMode="auto">
          <a:xfrm>
            <a:off x="574720" y="1491630"/>
            <a:ext cx="2771800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86D7511F-B2B2-4E35-9AE4-E7F313BD97DD}"/>
              </a:ext>
            </a:extLst>
          </p:cNvPr>
          <p:cNvSpPr/>
          <p:nvPr userDrawn="1"/>
        </p:nvSpPr>
        <p:spPr bwMode="auto">
          <a:xfrm>
            <a:off x="3383032" y="1419622"/>
            <a:ext cx="2771800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4166C528-17C1-411C-AFAA-C72A0E88C91B}"/>
              </a:ext>
            </a:extLst>
          </p:cNvPr>
          <p:cNvSpPr/>
          <p:nvPr userDrawn="1"/>
        </p:nvSpPr>
        <p:spPr bwMode="auto">
          <a:xfrm>
            <a:off x="6192688" y="1563638"/>
            <a:ext cx="2771800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51720" y="595082"/>
            <a:ext cx="6558880" cy="3429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Kaavion paikkamerkki 2"/>
          <p:cNvSpPr>
            <a:spLocks noGrp="1"/>
          </p:cNvSpPr>
          <p:nvPr>
            <p:ph type="chart" sz="half" idx="1"/>
          </p:nvPr>
        </p:nvSpPr>
        <p:spPr>
          <a:xfrm>
            <a:off x="609600" y="3103550"/>
            <a:ext cx="3458344" cy="1582750"/>
          </a:xfrm>
        </p:spPr>
        <p:txBody>
          <a:bodyPr/>
          <a:lstStyle/>
          <a:p>
            <a:pPr lvl="0"/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499992" y="3103550"/>
            <a:ext cx="3960440" cy="1412416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8F16E4-6CA8-4083-88AD-AF6FD40D8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98A5E-2CC7-46B8-963D-7D8C1E316205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74EC411D-0AEB-4C14-8390-6CE0EBDD94D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36484" y="1743658"/>
            <a:ext cx="2448272" cy="86409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46CEAADA-BCA7-43DC-8765-6B9D90E74456}"/>
              </a:ext>
            </a:extLst>
          </p:cNvPr>
          <p:cNvSpPr/>
          <p:nvPr userDrawn="1"/>
        </p:nvSpPr>
        <p:spPr bwMode="auto">
          <a:xfrm>
            <a:off x="0" y="1419622"/>
            <a:ext cx="536864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FACED29D-E225-48E4-8645-2E8DF76045E2}"/>
              </a:ext>
            </a:extLst>
          </p:cNvPr>
          <p:cNvSpPr/>
          <p:nvPr userDrawn="1"/>
        </p:nvSpPr>
        <p:spPr bwMode="auto">
          <a:xfrm>
            <a:off x="9010365" y="1491630"/>
            <a:ext cx="153016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4E6F379-24DF-4C1A-AD43-2E579E373D96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3544796" y="1735398"/>
            <a:ext cx="2448272" cy="86409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B50F4466-7573-4A72-982A-A760B53551E7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354452" y="1735398"/>
            <a:ext cx="2448272" cy="86409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1504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3FE1C120-B478-4E3C-A68C-DD802518A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974020"/>
            <a:ext cx="9144000" cy="168596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DD5829F-58B5-4909-A619-5F56E7B358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9872" y="2211462"/>
            <a:ext cx="4968552" cy="675754"/>
          </a:xfrm>
        </p:spPr>
        <p:txBody>
          <a:bodyPr anchor="t"/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fi-FI" dirty="0"/>
              <a:t>Esityksen otsikko keskellä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CD824058-80B7-4646-8BA7-691182E923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9549" y="2932038"/>
            <a:ext cx="4968875" cy="431800"/>
          </a:xfrm>
        </p:spPr>
        <p:txBody>
          <a:bodyPr/>
          <a:lstStyle>
            <a:lvl1pPr marL="0" indent="0">
              <a:buNone/>
              <a:defRPr lang="fi-FI" sz="1800" dirty="0" smtClean="0">
                <a:solidFill>
                  <a:srgbClr val="595C5C"/>
                </a:solidFill>
                <a:latin typeface="+mj-lt"/>
                <a:ea typeface="+mj-ea"/>
                <a:cs typeface="+mj-cs"/>
              </a:defRPr>
            </a:lvl1pPr>
            <a:lvl2pPr>
              <a:defRPr sz="1800">
                <a:solidFill>
                  <a:srgbClr val="94C43A"/>
                </a:solidFill>
              </a:defRPr>
            </a:lvl2pPr>
            <a:lvl3pPr>
              <a:defRPr sz="1800">
                <a:solidFill>
                  <a:srgbClr val="94C43A"/>
                </a:solidFill>
              </a:defRPr>
            </a:lvl3pPr>
            <a:lvl4pPr>
              <a:defRPr sz="1800">
                <a:solidFill>
                  <a:srgbClr val="94C43A"/>
                </a:solidFill>
              </a:defRPr>
            </a:lvl4pPr>
            <a:lvl5pPr>
              <a:defRPr sz="1800">
                <a:solidFill>
                  <a:srgbClr val="94C43A"/>
                </a:solidFill>
              </a:defRPr>
            </a:lvl5pPr>
          </a:lstStyle>
          <a:p>
            <a:pPr lvl="0"/>
            <a:r>
              <a:rPr lang="fi-FI" dirty="0"/>
              <a:t>Alaotsikko</a:t>
            </a:r>
          </a:p>
        </p:txBody>
      </p:sp>
      <p:pic>
        <p:nvPicPr>
          <p:cNvPr id="12" name="Kuva 11" descr="Asumisen rahoitus- ja kehittämiskeskuksen (ARA) logo.">
            <a:extLst>
              <a:ext uri="{FF2B5EF4-FFF2-40B4-BE49-F238E27FC236}">
                <a16:creationId xmlns:a16="http://schemas.microsoft.com/office/drawing/2014/main" id="{896C525F-DF24-4F9D-AE1C-328D6032D8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525748"/>
            <a:ext cx="2432272" cy="69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19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, kaavi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i 16">
            <a:extLst>
              <a:ext uri="{FF2B5EF4-FFF2-40B4-BE49-F238E27FC236}">
                <a16:creationId xmlns:a16="http://schemas.microsoft.com/office/drawing/2014/main" id="{428969A3-CBE0-4F4E-BE08-BCB791CCF964}"/>
              </a:ext>
            </a:extLst>
          </p:cNvPr>
          <p:cNvSpPr/>
          <p:nvPr userDrawn="1"/>
        </p:nvSpPr>
        <p:spPr bwMode="auto">
          <a:xfrm>
            <a:off x="6968108" y="1198566"/>
            <a:ext cx="1979712" cy="1923678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69654" y="572666"/>
            <a:ext cx="6218770" cy="3429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Kaavion paikkamerkki 2"/>
          <p:cNvSpPr>
            <a:spLocks noGrp="1"/>
          </p:cNvSpPr>
          <p:nvPr>
            <p:ph type="chart" sz="half" idx="1"/>
          </p:nvPr>
        </p:nvSpPr>
        <p:spPr>
          <a:xfrm>
            <a:off x="2169654" y="1596512"/>
            <a:ext cx="4392488" cy="271185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67544" y="1567547"/>
            <a:ext cx="1296144" cy="2711857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accent6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8F16E4-6CA8-4083-88AD-AF6FD40D8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98A5E-2CC7-46B8-963D-7D8C1E316205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B50F4466-7573-4A72-982A-A760B53551E7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7183878" y="1532199"/>
            <a:ext cx="1548172" cy="1198401"/>
          </a:xfrm>
        </p:spPr>
        <p:txBody>
          <a:bodyPr anchor="ctr"/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A24A8435-6425-4632-BD28-6234F7AA10E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7236296" y="3414852"/>
            <a:ext cx="1548172" cy="864096"/>
          </a:xfrm>
        </p:spPr>
        <p:txBody>
          <a:bodyPr anchor="ctr"/>
          <a:lstStyle>
            <a:lvl1pPr marL="0" indent="0">
              <a:buNone/>
              <a:defRPr sz="1400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EB40EB1-EDCE-4E6A-824D-0B933360C145}"/>
              </a:ext>
            </a:extLst>
          </p:cNvPr>
          <p:cNvSpPr txBox="1"/>
          <p:nvPr userDrawn="1"/>
        </p:nvSpPr>
        <p:spPr>
          <a:xfrm>
            <a:off x="7236296" y="3088000"/>
            <a:ext cx="1548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dirty="0">
                <a:solidFill>
                  <a:schemeClr val="accent4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3865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Otsikko sekä kaaviokuva tai organisaatio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05000" y="572666"/>
            <a:ext cx="6400800" cy="3429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martArt-paikkamerkki 2"/>
          <p:cNvSpPr>
            <a:spLocks noGrp="1"/>
          </p:cNvSpPr>
          <p:nvPr>
            <p:ph type="dgm" idx="1"/>
          </p:nvPr>
        </p:nvSpPr>
        <p:spPr>
          <a:xfrm>
            <a:off x="1905000" y="1714500"/>
            <a:ext cx="6629400" cy="2971800"/>
          </a:xfrm>
        </p:spPr>
        <p:txBody>
          <a:bodyPr/>
          <a:lstStyle/>
          <a:p>
            <a:pPr lvl="0"/>
            <a:r>
              <a:rPr lang="fi-FI" noProof="0"/>
              <a:t>Lisää SmartArt-kuva napsauttamalla kuvaketta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A2C5C5-623E-48C6-8895-5FCE12199B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FA79E-4E34-496B-B412-F381A7A4DF0F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7062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073E2F86-7863-4347-ABA0-1690E210F1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766" y="1712146"/>
            <a:ext cx="9084468" cy="58640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3148999"/>
            <a:ext cx="7772400" cy="1021556"/>
          </a:xfrm>
        </p:spPr>
        <p:txBody>
          <a:bodyPr anchor="t"/>
          <a:lstStyle>
            <a:lvl1pPr algn="l">
              <a:defRPr sz="2800" b="0" cap="none" baseline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5800" y="2562592"/>
            <a:ext cx="7772400" cy="586405"/>
          </a:xfrm>
        </p:spPr>
        <p:txBody>
          <a:bodyPr anchor="b"/>
          <a:lstStyle>
            <a:lvl1pPr marL="0" indent="0">
              <a:buNone/>
              <a:defRPr sz="1800" cap="all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5858DE-9BC3-4D26-AF0C-0FB726F426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6ABD5-3CA2-4D3B-81B3-32D926D0C86F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1387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, kaavi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4">
            <a:extLst>
              <a:ext uri="{FF2B5EF4-FFF2-40B4-BE49-F238E27FC236}">
                <a16:creationId xmlns:a16="http://schemas.microsoft.com/office/drawing/2014/main" id="{55DD5054-B118-41E8-8E3E-713B0E63DDC1}"/>
              </a:ext>
            </a:extLst>
          </p:cNvPr>
          <p:cNvSpPr/>
          <p:nvPr userDrawn="1"/>
        </p:nvSpPr>
        <p:spPr bwMode="auto">
          <a:xfrm>
            <a:off x="7164288" y="0"/>
            <a:ext cx="1979712" cy="1666578"/>
          </a:xfrm>
          <a:prstGeom prst="rect">
            <a:avLst/>
          </a:prstGeom>
          <a:solidFill>
            <a:srgbClr val="94C4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428969A3-CBE0-4F4E-BE08-BCB791CCF964}"/>
              </a:ext>
            </a:extLst>
          </p:cNvPr>
          <p:cNvSpPr/>
          <p:nvPr userDrawn="1"/>
        </p:nvSpPr>
        <p:spPr bwMode="auto">
          <a:xfrm>
            <a:off x="7164288" y="1707654"/>
            <a:ext cx="1979712" cy="170765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6FED0601-6DC6-4B09-950C-F5499A138C85}"/>
              </a:ext>
            </a:extLst>
          </p:cNvPr>
          <p:cNvSpPr/>
          <p:nvPr userDrawn="1"/>
        </p:nvSpPr>
        <p:spPr bwMode="auto">
          <a:xfrm>
            <a:off x="7164288" y="3456384"/>
            <a:ext cx="1979712" cy="168906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69654" y="572666"/>
            <a:ext cx="4738464" cy="342900"/>
          </a:xfrm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Kaavion paikkamerkki 2"/>
          <p:cNvSpPr>
            <a:spLocks noGrp="1"/>
          </p:cNvSpPr>
          <p:nvPr>
            <p:ph type="chart" sz="half" idx="1"/>
          </p:nvPr>
        </p:nvSpPr>
        <p:spPr>
          <a:xfrm>
            <a:off x="2169654" y="1573929"/>
            <a:ext cx="4738464" cy="2711857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95536" y="1577195"/>
            <a:ext cx="1440160" cy="2708591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8F16E4-6CA8-4083-88AD-AF6FD40D8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98A5E-2CC7-46B8-963D-7D8C1E316205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6DBF895-12B1-4309-A05F-F92798A4A9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61757" y="3747799"/>
            <a:ext cx="1584771" cy="703262"/>
          </a:xfrm>
        </p:spPr>
        <p:txBody>
          <a:bodyPr/>
          <a:lstStyle>
            <a:lvl1pPr marL="0" indent="0">
              <a:buNone/>
              <a:defRPr sz="16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 b="1">
                <a:solidFill>
                  <a:schemeClr val="accent4"/>
                </a:solidFill>
              </a:defRPr>
            </a:lvl2pPr>
            <a:lvl3pPr marL="914400" indent="0">
              <a:buNone/>
              <a:defRPr sz="1100" b="1">
                <a:solidFill>
                  <a:schemeClr val="accent4"/>
                </a:solidFill>
              </a:defRPr>
            </a:lvl3pPr>
            <a:lvl4pPr marL="1371600" indent="0">
              <a:buNone/>
              <a:defRPr sz="1050" b="1">
                <a:solidFill>
                  <a:schemeClr val="accent4"/>
                </a:solidFill>
              </a:defRPr>
            </a:lvl4pPr>
            <a:lvl5pPr marL="1828800" indent="0">
              <a:buNone/>
              <a:defRPr sz="1050"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fi-FI" dirty="0"/>
              <a:t>Lisää nosto/ fakta</a:t>
            </a:r>
          </a:p>
        </p:txBody>
      </p:sp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64C3BA7B-D6EF-4A25-8EFB-B55AA51572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61758" y="2177417"/>
            <a:ext cx="1584771" cy="703262"/>
          </a:xfrm>
        </p:spPr>
        <p:txBody>
          <a:bodyPr/>
          <a:lstStyle>
            <a:lvl1pPr marL="0" indent="0">
              <a:buNone/>
              <a:defRPr sz="16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 b="1">
                <a:solidFill>
                  <a:schemeClr val="accent4"/>
                </a:solidFill>
              </a:defRPr>
            </a:lvl2pPr>
            <a:lvl3pPr marL="914400" indent="0">
              <a:buNone/>
              <a:defRPr sz="1100" b="1">
                <a:solidFill>
                  <a:schemeClr val="accent4"/>
                </a:solidFill>
              </a:defRPr>
            </a:lvl3pPr>
            <a:lvl4pPr marL="1371600" indent="0">
              <a:buNone/>
              <a:defRPr sz="1050" b="1">
                <a:solidFill>
                  <a:schemeClr val="accent4"/>
                </a:solidFill>
              </a:defRPr>
            </a:lvl4pPr>
            <a:lvl5pPr marL="1828800" indent="0">
              <a:buNone/>
              <a:defRPr sz="1050"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fi-FI" dirty="0"/>
              <a:t>Lisää nosto/ fakta</a:t>
            </a:r>
          </a:p>
        </p:txBody>
      </p:sp>
      <p:sp>
        <p:nvSpPr>
          <p:cNvPr id="16" name="Tekstin paikkamerkki 6">
            <a:extLst>
              <a:ext uri="{FF2B5EF4-FFF2-40B4-BE49-F238E27FC236}">
                <a16:creationId xmlns:a16="http://schemas.microsoft.com/office/drawing/2014/main" id="{1B7B8CC4-6530-438C-9B46-2FB31D576E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61757" y="507054"/>
            <a:ext cx="1584771" cy="703262"/>
          </a:xfrm>
        </p:spPr>
        <p:txBody>
          <a:bodyPr/>
          <a:lstStyle>
            <a:lvl1pPr marL="0" indent="0">
              <a:buNone/>
              <a:defRPr sz="16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 b="1">
                <a:solidFill>
                  <a:schemeClr val="accent4"/>
                </a:solidFill>
              </a:defRPr>
            </a:lvl2pPr>
            <a:lvl3pPr marL="914400" indent="0">
              <a:buNone/>
              <a:defRPr sz="1100" b="1">
                <a:solidFill>
                  <a:schemeClr val="accent4"/>
                </a:solidFill>
              </a:defRPr>
            </a:lvl3pPr>
            <a:lvl4pPr marL="1371600" indent="0">
              <a:buNone/>
              <a:defRPr sz="1050" b="1">
                <a:solidFill>
                  <a:schemeClr val="accent4"/>
                </a:solidFill>
              </a:defRPr>
            </a:lvl4pPr>
            <a:lvl5pPr marL="1828800" indent="0">
              <a:buNone/>
              <a:defRPr sz="1050"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fi-FI" dirty="0"/>
              <a:t>Lisää nosto/ fakta</a:t>
            </a:r>
          </a:p>
        </p:txBody>
      </p:sp>
    </p:spTree>
    <p:extLst>
      <p:ext uri="{BB962C8B-B14F-4D97-AF65-F5344CB8AC3E}">
        <p14:creationId xmlns:p14="http://schemas.microsoft.com/office/powerpoint/2010/main" val="3882167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63C131-89C2-4A69-B52F-9FCB5353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549274"/>
            <a:ext cx="5256584" cy="43829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D3DA042-0F94-4F99-B51F-6C2B5D2BE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0047464E-52FB-4190-B561-6DDA98A18F4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2209800" y="1497882"/>
            <a:ext cx="3915657" cy="309634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E8CA8E46-E835-4FF0-A23F-58633ADC0665}"/>
              </a:ext>
            </a:extLst>
          </p:cNvPr>
          <p:cNvSpPr/>
          <p:nvPr userDrawn="1"/>
        </p:nvSpPr>
        <p:spPr bwMode="auto">
          <a:xfrm rot="21284110">
            <a:off x="6228184" y="3127596"/>
            <a:ext cx="1728192" cy="1728192"/>
          </a:xfrm>
          <a:prstGeom prst="ellipse">
            <a:avLst/>
          </a:prstGeom>
          <a:solidFill>
            <a:srgbClr val="94C4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5B4C7BF-C2F1-4200-B3B9-9E7C355C05CF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 rot="21299696">
            <a:off x="6369478" y="3559642"/>
            <a:ext cx="1418522" cy="864096"/>
          </a:xfr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8831214-5060-4D2C-AA3A-B644BBA42E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19429" y="0"/>
            <a:ext cx="1524571" cy="51435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7444093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EFC06A0-E4AF-4D0D-B44B-41A660E4D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E8610BA-9893-4FB9-8C32-82EDA26F73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6871" y="2988934"/>
            <a:ext cx="6350257" cy="1095375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2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Tekstin paikkamerkki 9">
            <a:extLst>
              <a:ext uri="{FF2B5EF4-FFF2-40B4-BE49-F238E27FC236}">
                <a16:creationId xmlns:a16="http://schemas.microsoft.com/office/drawing/2014/main" id="{D0B0FF25-31BF-4D47-BF98-5C85CD933B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96871" y="1563638"/>
            <a:ext cx="6350257" cy="1281156"/>
          </a:xfrm>
        </p:spPr>
        <p:txBody>
          <a:bodyPr/>
          <a:lstStyle>
            <a:lvl1pPr marL="0" indent="0" algn="ctr">
              <a:buNone/>
              <a:defRPr lang="fi-FI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fi-FI" sz="4400" dirty="0" smtClean="0">
                <a:solidFill>
                  <a:srgbClr val="C73D82"/>
                </a:solidFill>
                <a:latin typeface="+mj-lt"/>
                <a:ea typeface="+mj-ea"/>
                <a:cs typeface="+mj-cs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7989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EFC06A0-E4AF-4D0D-B44B-41A660E4D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F63CC31-B64E-485A-B860-48329D41D3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6871" y="2988934"/>
            <a:ext cx="6350257" cy="1095375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3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2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Tekstin paikkamerkki 9">
            <a:extLst>
              <a:ext uri="{FF2B5EF4-FFF2-40B4-BE49-F238E27FC236}">
                <a16:creationId xmlns:a16="http://schemas.microsoft.com/office/drawing/2014/main" id="{6EF38B67-0C3E-4E35-9D07-04D4212B6C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96871" y="1563638"/>
            <a:ext cx="6350257" cy="1281156"/>
          </a:xfrm>
        </p:spPr>
        <p:txBody>
          <a:bodyPr/>
          <a:lstStyle>
            <a:lvl1pPr marL="0" indent="0" algn="ctr">
              <a:buNone/>
              <a:defRPr lang="fi-FI" sz="44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>
              <a:defRPr lang="fi-FI" sz="4400" dirty="0" smtClean="0">
                <a:solidFill>
                  <a:srgbClr val="C73D82"/>
                </a:solidFill>
                <a:latin typeface="+mj-lt"/>
                <a:ea typeface="+mj-ea"/>
                <a:cs typeface="+mj-cs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1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EFC06A0-E4AF-4D0D-B44B-41A660E4D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44CB9D8-CA82-4F72-9112-7DFE1D586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6871" y="2988934"/>
            <a:ext cx="6350257" cy="1095375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2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206C6063-574A-4F27-A211-C0F7540FE4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96871" y="1563638"/>
            <a:ext cx="6350257" cy="1281156"/>
          </a:xfrm>
        </p:spPr>
        <p:txBody>
          <a:bodyPr/>
          <a:lstStyle>
            <a:lvl1pPr marL="0" indent="0" algn="ctr">
              <a:buNone/>
              <a:defRPr lang="fi-FI" sz="4400" dirty="0" smtClean="0">
                <a:solidFill>
                  <a:srgbClr val="C73D82"/>
                </a:solidFill>
                <a:latin typeface="+mj-lt"/>
                <a:ea typeface="+mj-ea"/>
                <a:cs typeface="+mj-cs"/>
              </a:defRPr>
            </a:lvl1pPr>
            <a:lvl2pPr>
              <a:defRPr lang="fi-FI" sz="4400" dirty="0" smtClean="0">
                <a:solidFill>
                  <a:srgbClr val="C73D82"/>
                </a:solidFill>
                <a:latin typeface="+mj-lt"/>
                <a:ea typeface="+mj-ea"/>
                <a:cs typeface="+mj-cs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8575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95790" y="627534"/>
            <a:ext cx="6270848" cy="3429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295790" y="1574616"/>
            <a:ext cx="6194648" cy="2971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3CE1D4-873E-4B2A-B4C8-23A4FDFBCB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17F9A-5279-4A99-98DC-50C5833EE471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71524C92-2EFB-4512-B436-4FF903FCCFE0}"/>
              </a:ext>
            </a:extLst>
          </p:cNvPr>
          <p:cNvSpPr/>
          <p:nvPr userDrawn="1"/>
        </p:nvSpPr>
        <p:spPr bwMode="auto">
          <a:xfrm>
            <a:off x="242075" y="1707655"/>
            <a:ext cx="1080120" cy="1080120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F7F9FC8A-B477-4A85-924F-6AD4F884B643}"/>
              </a:ext>
            </a:extLst>
          </p:cNvPr>
          <p:cNvSpPr/>
          <p:nvPr userDrawn="1"/>
        </p:nvSpPr>
        <p:spPr bwMode="auto">
          <a:xfrm rot="21284110">
            <a:off x="327164" y="2647394"/>
            <a:ext cx="1728192" cy="1728192"/>
          </a:xfrm>
          <a:prstGeom prst="ellipse">
            <a:avLst/>
          </a:prstGeom>
          <a:solidFill>
            <a:srgbClr val="94C4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FC9D507C-B8D5-4559-A323-8B36541D2D9A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 rot="21299696">
            <a:off x="482000" y="3064030"/>
            <a:ext cx="1418522" cy="864096"/>
          </a:xfrm>
        </p:spPr>
        <p:txBody>
          <a:bodyPr anchor="ctr"/>
          <a:lstStyle>
            <a:lvl1pPr marL="0" indent="0" algn="ctr">
              <a:buNone/>
              <a:defRPr sz="160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E0A91A4C-EB4B-47D2-989E-72CF233FC4B5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251520" y="1815666"/>
            <a:ext cx="1038597" cy="864096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</p:spTree>
    <p:extLst>
      <p:ext uri="{BB962C8B-B14F-4D97-AF65-F5344CB8AC3E}">
        <p14:creationId xmlns:p14="http://schemas.microsoft.com/office/powerpoint/2010/main" val="1507572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5B24EC-AFFD-4C5B-B02E-A965B661A7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707654"/>
            <a:ext cx="7850832" cy="1296144"/>
          </a:xfrm>
        </p:spPr>
        <p:txBody>
          <a:bodyPr/>
          <a:lstStyle>
            <a:lvl1pPr algn="ctr">
              <a:defRPr sz="2400" i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 dirty="0"/>
              <a:t>Viimeinen dia, kirjoita tähän esityksesi pääpointti / yhteystietosi / kiitokset tms.</a:t>
            </a:r>
          </a:p>
        </p:txBody>
      </p:sp>
      <p:pic>
        <p:nvPicPr>
          <p:cNvPr id="5" name="Kuva 4" descr="Asumisen rahoitus- ja kehittämiskeskuksen (ARA) logo.">
            <a:extLst>
              <a:ext uri="{FF2B5EF4-FFF2-40B4-BE49-F238E27FC236}">
                <a16:creationId xmlns:a16="http://schemas.microsoft.com/office/drawing/2014/main" id="{54BFEBAA-6749-44FA-AAA5-64A8395AC6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044" y="555526"/>
            <a:ext cx="2263944" cy="64004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7A67EF35-FB49-427A-AE08-CD6032EBB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62" y="3219822"/>
            <a:ext cx="8568308" cy="1675172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51D93465-573C-48CB-B867-75B658953B95}"/>
              </a:ext>
            </a:extLst>
          </p:cNvPr>
          <p:cNvSpPr txBox="1"/>
          <p:nvPr userDrawn="1"/>
        </p:nvSpPr>
        <p:spPr>
          <a:xfrm>
            <a:off x="4087617" y="4371950"/>
            <a:ext cx="8947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100" spc="40" baseline="0" dirty="0">
                <a:solidFill>
                  <a:schemeClr val="tx2"/>
                </a:solidFill>
              </a:rPr>
              <a:t>www.ara.fi</a:t>
            </a:r>
          </a:p>
        </p:txBody>
      </p:sp>
    </p:spTree>
    <p:extLst>
      <p:ext uri="{BB962C8B-B14F-4D97-AF65-F5344CB8AC3E}">
        <p14:creationId xmlns:p14="http://schemas.microsoft.com/office/powerpoint/2010/main" val="242988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AD1A37-ABC3-4BE2-AD77-C81A3D68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490" y="627534"/>
            <a:ext cx="6270848" cy="3429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AB022D0-EE42-427B-AB2D-742FE9A80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64D44E-F7DE-41F1-A171-F09FC3B94F6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326490" y="1420267"/>
            <a:ext cx="6283325" cy="30236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89D772F-ACAD-4C4F-A2F6-6F7C286D96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48264" y="4686300"/>
            <a:ext cx="1905000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78CBC40A-50C9-4EE5-83EE-9E8EADBE44FA}" type="slidenum">
              <a:rPr lang="fi-FI" altLang="fi-FI" smtClean="0"/>
              <a:pPr/>
              <a:t>‹#›</a:t>
            </a:fld>
            <a:endParaRPr lang="fi-FI" alt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68598F4-11AB-4360-AC9E-7C63E0F8F414}"/>
              </a:ext>
            </a:extLst>
          </p:cNvPr>
          <p:cNvSpPr txBox="1"/>
          <p:nvPr userDrawn="1"/>
        </p:nvSpPr>
        <p:spPr>
          <a:xfrm>
            <a:off x="323528" y="4083918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0" dirty="0">
                <a:solidFill>
                  <a:schemeClr val="accent1"/>
                </a:solidFill>
                <a:latin typeface="+mj-lt"/>
              </a:rPr>
              <a:t>Kaikille hyvää asumista</a:t>
            </a:r>
          </a:p>
        </p:txBody>
      </p:sp>
    </p:spTree>
    <p:extLst>
      <p:ext uri="{BB962C8B-B14F-4D97-AF65-F5344CB8AC3E}">
        <p14:creationId xmlns:p14="http://schemas.microsoft.com/office/powerpoint/2010/main" val="12125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AD1A37-ABC3-4BE2-AD77-C81A3D68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490" y="627534"/>
            <a:ext cx="6270848" cy="3429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AB022D0-EE42-427B-AB2D-742FE9A80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64D44E-F7DE-41F1-A171-F09FC3B94F6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326490" y="1420267"/>
            <a:ext cx="6283325" cy="3167062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2104176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14500"/>
            <a:ext cx="7772400" cy="1200150"/>
          </a:xfrm>
        </p:spPr>
        <p:txBody>
          <a:bodyPr/>
          <a:lstStyle>
            <a:lvl1pPr algn="ctr">
              <a:defRPr sz="36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75806"/>
            <a:ext cx="6400800" cy="1153294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AD0115-7627-4A28-B379-66D94B820D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FB0607C8-4C3A-4B05-9475-EE4BCDA56550}" type="datetime1">
              <a:rPr lang="fi-FI" smtClean="0"/>
              <a:pPr>
                <a:defRPr/>
              </a:pPr>
              <a:t>23.5.2023</a:t>
            </a:fld>
            <a:endParaRPr lang="fi-FI"/>
          </a:p>
          <a:p>
            <a:pPr>
              <a:defRPr/>
            </a:pPr>
            <a:r>
              <a:rPr lang="fi-FI"/>
              <a:t>Tekijän nimi</a:t>
            </a:r>
            <a:endParaRPr lang="fi-FI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78ED4A-443A-412A-A826-7CA9DA1C09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78CBC40A-50C9-4EE5-83EE-9E8EADBE44FA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92997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89584" y="579780"/>
            <a:ext cx="6270848" cy="3429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95C5C"/>
                </a:solidFill>
              </a:defRPr>
            </a:lvl1pPr>
            <a:lvl2pPr>
              <a:defRPr>
                <a:solidFill>
                  <a:srgbClr val="595C5C"/>
                </a:solidFill>
              </a:defRPr>
            </a:lvl2pPr>
            <a:lvl3pPr>
              <a:defRPr>
                <a:solidFill>
                  <a:srgbClr val="595C5C"/>
                </a:solidFill>
              </a:defRPr>
            </a:lvl3pPr>
            <a:lvl4pPr>
              <a:defRPr sz="1200">
                <a:solidFill>
                  <a:srgbClr val="595C5C"/>
                </a:solidFill>
              </a:defRPr>
            </a:lvl4pPr>
            <a:lvl5pPr>
              <a:defRPr sz="1200">
                <a:solidFill>
                  <a:srgbClr val="595C5C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3CE1D4-873E-4B2A-B4C8-23A4FDFBCB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17F9A-5279-4A99-98DC-50C5833EE471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0978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57B584-85C6-4794-A7EC-5CED3AC7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576" y="2024320"/>
            <a:ext cx="6270848" cy="109486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EFC06A0-E4AF-4D0D-B44B-41A660E4D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23.5.2023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28985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57B584-85C6-4794-A7EC-5CED3AC7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576" y="2024320"/>
            <a:ext cx="6270848" cy="1094860"/>
          </a:xfrm>
        </p:spPr>
        <p:txBody>
          <a:bodyPr/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EFC06A0-E4AF-4D0D-B44B-41A660E4D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23.5.2023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14789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05000" y="555526"/>
            <a:ext cx="6270848" cy="342900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906508" y="1491630"/>
            <a:ext cx="3238500" cy="2971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E7356F-27CD-454F-944C-CD8135AA99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540CC-64CA-427D-8907-07D52159AF6C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DC0A9944-E71B-48FB-8F02-0F67E844E1E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509612" y="1491630"/>
            <a:ext cx="3238500" cy="2971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85129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09800" y="555526"/>
            <a:ext cx="6477000" cy="43204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2753" y="1371848"/>
            <a:ext cx="3903223" cy="479822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2753" y="1911340"/>
            <a:ext cx="3903223" cy="253261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783577" y="1371848"/>
            <a:ext cx="3903223" cy="479822"/>
          </a:xfrm>
        </p:spPr>
        <p:txBody>
          <a:bodyPr anchor="b"/>
          <a:lstStyle>
            <a:lvl1pPr marL="0" indent="0">
              <a:buNone/>
              <a:defRPr sz="1600" b="1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783577" y="1923678"/>
            <a:ext cx="3903223" cy="252028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AB7E4DA-D7D6-43B7-B12C-511F0AE14A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10318-9515-4937-9D9C-06CD58540522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51658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39752" y="627534"/>
            <a:ext cx="6270848" cy="3429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92310FE-7569-4B06-A30A-5850703248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62F13-369F-4FB4-9811-5718EB0BBD74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43222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DB48C1C-08E2-427B-AA55-4AF45E717C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ECE4-EF7B-4899-8337-9177D72C5861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02010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63C131-89C2-4A69-B52F-9FCB5353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554100"/>
            <a:ext cx="4824536" cy="438299"/>
          </a:xfrm>
        </p:spPr>
        <p:txBody>
          <a:bodyPr/>
          <a:lstStyle>
            <a:lvl1pPr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D3DA042-0F94-4F99-B51F-6C2B5D2BE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B4E3F2D1-9F7B-4DA7-B198-3BBDFFED8AA5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15285" y="3096385"/>
            <a:ext cx="2603004" cy="154462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11E6EBF0-6E43-4CE5-BA1E-2F78FFC2150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95536" y="1275606"/>
            <a:ext cx="2603004" cy="1656183"/>
          </a:xfrm>
          <a:prstGeom prst="wedgeRectCallou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3C358D7-4EE3-4A8A-BDE2-804FB62F3AA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281541" y="3096385"/>
            <a:ext cx="2583255" cy="154462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37E5F991-D7E3-46AB-B4D1-B5E5AD4647A7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261792" y="1275606"/>
            <a:ext cx="2603004" cy="1656183"/>
          </a:xfrm>
          <a:prstGeom prst="wedgeRectCallou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B946DD04-0257-4196-9512-081E74E0908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155080" y="3096385"/>
            <a:ext cx="2583255" cy="154462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54E48A1D-4AE8-4550-8095-418A8CC6B46F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6135331" y="1275606"/>
            <a:ext cx="2603004" cy="1656183"/>
          </a:xfrm>
          <a:prstGeom prst="wedgeRectCallou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30907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14500"/>
            <a:ext cx="7772400" cy="1200150"/>
          </a:xfrm>
        </p:spPr>
        <p:txBody>
          <a:bodyPr/>
          <a:lstStyle>
            <a:lvl1pPr algn="ctr">
              <a:defRPr sz="36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75806"/>
            <a:ext cx="6400800" cy="1153294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AD0115-7627-4A28-B379-66D94B820D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19100" y="4677383"/>
            <a:ext cx="1905000" cy="34290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FB0607C8-4C3A-4B05-9475-EE4BCDA56550}" type="datetime1">
              <a:rPr lang="fi-FI" smtClean="0"/>
              <a:pPr>
                <a:defRPr/>
              </a:pPr>
              <a:t>23.5.2023</a:t>
            </a:fld>
            <a:r>
              <a:rPr lang="fi-FI"/>
              <a:t> </a:t>
            </a:r>
          </a:p>
          <a:p>
            <a:pPr>
              <a:defRPr/>
            </a:pPr>
            <a:r>
              <a:rPr lang="fi-FI"/>
              <a:t>Tekijän nimi</a:t>
            </a:r>
            <a:endParaRPr lang="fi-FI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78ED4A-443A-412A-A826-7CA9DA1C09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48264" y="4686300"/>
            <a:ext cx="1905000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78CBC40A-50C9-4EE5-83EE-9E8EADBE44FA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079774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477539"/>
            <a:ext cx="3008313" cy="8715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555526"/>
            <a:ext cx="5111750" cy="403909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2349078"/>
            <a:ext cx="3008313" cy="22455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83D9FB-3A8F-44BE-9355-690349D1A7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D739B-22A1-483A-9B8F-23D6BD525525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61709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Otsikko, sisältö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05000" y="572666"/>
            <a:ext cx="6629400" cy="342900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905000" y="1569328"/>
            <a:ext cx="3238500" cy="2971800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295900" y="1569328"/>
            <a:ext cx="3238500" cy="29718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431D3D-FAC1-42DB-8E7C-36229F90D1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F0F38-9631-4D71-8B3C-1C31403B0843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286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1905000" y="548878"/>
            <a:ext cx="6705600" cy="413742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ED854A3-EB4E-4051-9746-A17F99C3C9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9CAF1-E4F0-4ED5-A314-A3DC8A889879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03508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Otsikko sekä kaaviokuva tai organisaatio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05000" y="572666"/>
            <a:ext cx="6400800" cy="342900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martArt-paikkamerkki 2"/>
          <p:cNvSpPr>
            <a:spLocks noGrp="1"/>
          </p:cNvSpPr>
          <p:nvPr>
            <p:ph type="dgm" idx="1"/>
          </p:nvPr>
        </p:nvSpPr>
        <p:spPr>
          <a:xfrm>
            <a:off x="1905000" y="1491630"/>
            <a:ext cx="6400800" cy="2971800"/>
          </a:xfrm>
        </p:spPr>
        <p:txBody>
          <a:bodyPr/>
          <a:lstStyle/>
          <a:p>
            <a:pPr lvl="0"/>
            <a:r>
              <a:rPr lang="fi-FI" noProof="0"/>
              <a:t>Lisää SmartArt-kuva napsauttamalla kuvaketta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A2C5C5-623E-48C6-8895-5FCE12199B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FA79E-4E34-496B-B412-F381A7A4DF0F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04491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, kaavi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20F3F3F6-C948-4BA9-9EEF-171A3642F408}"/>
              </a:ext>
            </a:extLst>
          </p:cNvPr>
          <p:cNvSpPr/>
          <p:nvPr userDrawn="1"/>
        </p:nvSpPr>
        <p:spPr bwMode="auto">
          <a:xfrm>
            <a:off x="394192" y="1753167"/>
            <a:ext cx="2771800" cy="22322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86D7511F-B2B2-4E35-9AE4-E7F313BD97DD}"/>
              </a:ext>
            </a:extLst>
          </p:cNvPr>
          <p:cNvSpPr/>
          <p:nvPr userDrawn="1"/>
        </p:nvSpPr>
        <p:spPr bwMode="auto">
          <a:xfrm>
            <a:off x="3202504" y="1753167"/>
            <a:ext cx="2771800" cy="22322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4166C528-17C1-411C-AFAA-C72A0E88C91B}"/>
              </a:ext>
            </a:extLst>
          </p:cNvPr>
          <p:cNvSpPr/>
          <p:nvPr userDrawn="1"/>
        </p:nvSpPr>
        <p:spPr bwMode="auto">
          <a:xfrm>
            <a:off x="6012160" y="1753167"/>
            <a:ext cx="2771800" cy="22322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51720" y="595082"/>
            <a:ext cx="6558880" cy="3429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8F16E4-6CA8-4083-88AD-AF6FD40D8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98A5E-2CC7-46B8-963D-7D8C1E316205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74EC411D-0AEB-4C14-8390-6CE0EBDD94D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52499" y="1987193"/>
            <a:ext cx="2448272" cy="1764196"/>
          </a:xfrm>
        </p:spPr>
        <p:txBody>
          <a:bodyPr/>
          <a:lstStyle>
            <a:lvl1pPr marL="0" indent="0">
              <a:buNone/>
              <a:defRPr sz="1400">
                <a:solidFill>
                  <a:srgbClr val="28535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46CEAADA-BCA7-43DC-8765-6B9D90E74456}"/>
              </a:ext>
            </a:extLst>
          </p:cNvPr>
          <p:cNvSpPr/>
          <p:nvPr userDrawn="1"/>
        </p:nvSpPr>
        <p:spPr bwMode="auto">
          <a:xfrm>
            <a:off x="-18764" y="1753167"/>
            <a:ext cx="375100" cy="2232248"/>
          </a:xfrm>
          <a:prstGeom prst="rect">
            <a:avLst/>
          </a:prstGeom>
          <a:solidFill>
            <a:srgbClr val="94C4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FACED29D-E225-48E4-8645-2E8DF76045E2}"/>
              </a:ext>
            </a:extLst>
          </p:cNvPr>
          <p:cNvSpPr/>
          <p:nvPr userDrawn="1"/>
        </p:nvSpPr>
        <p:spPr bwMode="auto">
          <a:xfrm>
            <a:off x="8821816" y="1753167"/>
            <a:ext cx="303420" cy="2232248"/>
          </a:xfrm>
          <a:prstGeom prst="rect">
            <a:avLst/>
          </a:prstGeom>
          <a:solidFill>
            <a:srgbClr val="94C4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4E6F379-24DF-4C1A-AD43-2E579E373D96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3364268" y="1987193"/>
            <a:ext cx="2448272" cy="1772456"/>
          </a:xfrm>
        </p:spPr>
        <p:txBody>
          <a:bodyPr/>
          <a:lstStyle>
            <a:lvl1pPr marL="0" indent="0">
              <a:buNone/>
              <a:defRPr sz="1400">
                <a:solidFill>
                  <a:srgbClr val="28535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B50F4466-7573-4A72-982A-A760B53551E7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77222" y="1987193"/>
            <a:ext cx="2448272" cy="1772456"/>
          </a:xfrm>
        </p:spPr>
        <p:txBody>
          <a:bodyPr/>
          <a:lstStyle>
            <a:lvl1pPr marL="0" indent="0">
              <a:buNone/>
              <a:defRPr sz="1400">
                <a:solidFill>
                  <a:srgbClr val="28535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4414787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, kaavi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20F3F3F6-C948-4BA9-9EEF-171A3642F408}"/>
              </a:ext>
            </a:extLst>
          </p:cNvPr>
          <p:cNvSpPr/>
          <p:nvPr userDrawn="1"/>
        </p:nvSpPr>
        <p:spPr bwMode="auto">
          <a:xfrm>
            <a:off x="415952" y="1766869"/>
            <a:ext cx="2771800" cy="22322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86D7511F-B2B2-4E35-9AE4-E7F313BD97DD}"/>
              </a:ext>
            </a:extLst>
          </p:cNvPr>
          <p:cNvSpPr/>
          <p:nvPr userDrawn="1"/>
        </p:nvSpPr>
        <p:spPr bwMode="auto">
          <a:xfrm>
            <a:off x="3224264" y="1766869"/>
            <a:ext cx="2771800" cy="22322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4166C528-17C1-411C-AFAA-C72A0E88C91B}"/>
              </a:ext>
            </a:extLst>
          </p:cNvPr>
          <p:cNvSpPr/>
          <p:nvPr userDrawn="1"/>
        </p:nvSpPr>
        <p:spPr bwMode="auto">
          <a:xfrm>
            <a:off x="6033920" y="1766869"/>
            <a:ext cx="2771800" cy="22322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51720" y="595082"/>
            <a:ext cx="6558880" cy="3429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8F16E4-6CA8-4083-88AD-AF6FD40D8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98A5E-2CC7-46B8-963D-7D8C1E316205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74EC411D-0AEB-4C14-8390-6CE0EBDD94D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74259" y="2000895"/>
            <a:ext cx="2448272" cy="1764196"/>
          </a:xfrm>
        </p:spPr>
        <p:txBody>
          <a:bodyPr/>
          <a:lstStyle>
            <a:lvl1pPr marL="0" indent="0">
              <a:buNone/>
              <a:defRPr sz="1800">
                <a:solidFill>
                  <a:srgbClr val="28535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46CEAADA-BCA7-43DC-8765-6B9D90E74456}"/>
              </a:ext>
            </a:extLst>
          </p:cNvPr>
          <p:cNvSpPr/>
          <p:nvPr userDrawn="1"/>
        </p:nvSpPr>
        <p:spPr bwMode="auto">
          <a:xfrm>
            <a:off x="2996" y="1766869"/>
            <a:ext cx="375100" cy="223224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FACED29D-E225-48E4-8645-2E8DF76045E2}"/>
              </a:ext>
            </a:extLst>
          </p:cNvPr>
          <p:cNvSpPr/>
          <p:nvPr userDrawn="1"/>
        </p:nvSpPr>
        <p:spPr bwMode="auto">
          <a:xfrm>
            <a:off x="8843576" y="1766869"/>
            <a:ext cx="303420" cy="2232248"/>
          </a:xfrm>
          <a:prstGeom prst="rect">
            <a:avLst/>
          </a:prstGeom>
          <a:solidFill>
            <a:srgbClr val="94C4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4E6F379-24DF-4C1A-AD43-2E579E373D96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3386028" y="2000895"/>
            <a:ext cx="2448272" cy="1772456"/>
          </a:xfrm>
        </p:spPr>
        <p:txBody>
          <a:bodyPr/>
          <a:lstStyle>
            <a:lvl1pPr marL="0" indent="0">
              <a:buNone/>
              <a:defRPr sz="1800">
                <a:solidFill>
                  <a:srgbClr val="28535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B50F4466-7573-4A72-982A-A760B53551E7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98982" y="2000895"/>
            <a:ext cx="2448272" cy="1772456"/>
          </a:xfrm>
        </p:spPr>
        <p:txBody>
          <a:bodyPr/>
          <a:lstStyle>
            <a:lvl1pPr marL="0" indent="0">
              <a:buNone/>
              <a:defRPr sz="1800">
                <a:solidFill>
                  <a:srgbClr val="28535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728898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, kaavi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51720" y="595082"/>
            <a:ext cx="6558880" cy="342900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8F16E4-6CA8-4083-88AD-AF6FD40D8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98A5E-2CC7-46B8-963D-7D8C1E316205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74EC411D-0AEB-4C14-8390-6CE0EBDD94D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28445" y="1973450"/>
            <a:ext cx="2448272" cy="1742167"/>
          </a:xfrm>
        </p:spPr>
        <p:txBody>
          <a:bodyPr anchor="ctr"/>
          <a:lstStyle>
            <a:lvl1pPr marL="0" indent="0">
              <a:buNone/>
              <a:defRPr sz="1800" cap="all" baseline="0">
                <a:solidFill>
                  <a:srgbClr val="28535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4E6F379-24DF-4C1A-AD43-2E579E373D96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3354330" y="1973554"/>
            <a:ext cx="2448272" cy="1750324"/>
          </a:xfrm>
        </p:spPr>
        <p:txBody>
          <a:bodyPr anchor="ctr"/>
          <a:lstStyle>
            <a:lvl1pPr marL="0" indent="0">
              <a:buNone/>
              <a:defRPr sz="1800" cap="all" baseline="0">
                <a:solidFill>
                  <a:srgbClr val="28535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B50F4466-7573-4A72-982A-A760B53551E7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67284" y="1973554"/>
            <a:ext cx="2448272" cy="1750324"/>
          </a:xfrm>
        </p:spPr>
        <p:txBody>
          <a:bodyPr anchor="ctr"/>
          <a:lstStyle>
            <a:lvl1pPr marL="0" indent="0">
              <a:buNone/>
              <a:defRPr sz="1800" cap="all" baseline="0">
                <a:solidFill>
                  <a:srgbClr val="28535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40714517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95460" y="572666"/>
            <a:ext cx="6270848" cy="3429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95C5C"/>
                </a:solidFill>
              </a:defRPr>
            </a:lvl1pPr>
            <a:lvl2pPr>
              <a:defRPr>
                <a:solidFill>
                  <a:srgbClr val="595C5C"/>
                </a:solidFill>
              </a:defRPr>
            </a:lvl2pPr>
            <a:lvl3pPr>
              <a:defRPr>
                <a:solidFill>
                  <a:srgbClr val="595C5C"/>
                </a:solidFill>
              </a:defRPr>
            </a:lvl3pPr>
            <a:lvl4pPr>
              <a:defRPr sz="1200">
                <a:solidFill>
                  <a:srgbClr val="595C5C"/>
                </a:solidFill>
              </a:defRPr>
            </a:lvl4pPr>
            <a:lvl5pPr>
              <a:defRPr sz="1200">
                <a:solidFill>
                  <a:srgbClr val="595C5C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3CE1D4-873E-4B2A-B4C8-23A4FDFBCB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17F9A-5279-4A99-98DC-50C5833EE471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1902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2760787"/>
            <a:ext cx="7772400" cy="1021556"/>
          </a:xfrm>
        </p:spPr>
        <p:txBody>
          <a:bodyPr anchor="t"/>
          <a:lstStyle>
            <a:lvl1pPr algn="l">
              <a:defRPr sz="3200" b="0" cap="none" baseline="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5800" y="1635646"/>
            <a:ext cx="7772400" cy="1125140"/>
          </a:xfrm>
        </p:spPr>
        <p:txBody>
          <a:bodyPr anchor="b"/>
          <a:lstStyle>
            <a:lvl1pPr marL="0" indent="0">
              <a:buNone/>
              <a:defRPr sz="1800" cap="all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5858DE-9BC3-4D26-AF0C-0FB726F426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6ABD5-3CA2-4D3B-81B3-32D926D0C86F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45033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86352" y="627534"/>
            <a:ext cx="6648048" cy="3429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905000" y="1491630"/>
            <a:ext cx="3238500" cy="295232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95900" y="1491630"/>
            <a:ext cx="3238500" cy="2952328"/>
          </a:xfr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4C43A"/>
              </a:buClr>
              <a:defRPr lang="fi-FI" sz="1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4C43A"/>
              </a:buClr>
              <a:defRPr lang="fi-FI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 lang="fi-FI" sz="1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 lang="fi-FI" sz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 lang="fi-FI" sz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E7356F-27CD-454F-944C-CD8135AA99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540CC-64CA-427D-8907-07D52159AF6C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928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2800" b="0" cap="none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 cap="all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5858DE-9BC3-4D26-AF0C-0FB726F426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6ABD5-3CA2-4D3B-81B3-32D926D0C86F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6E4449C-CA66-4CE3-B67E-977F2606C0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48264" y="4686300"/>
            <a:ext cx="1905000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78CBC40A-50C9-4EE5-83EE-9E8EADBE44FA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288893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39752" y="627534"/>
            <a:ext cx="6270848" cy="3429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92310FE-7569-4B06-A30A-5850703248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62F13-369F-4FB4-9811-5718EB0BBD74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73481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63C131-89C2-4A69-B52F-9FCB5353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554100"/>
            <a:ext cx="6314256" cy="438299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D3DA042-0F94-4F99-B51F-6C2B5D2BE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0047464E-52FB-4190-B561-6DDA98A18F4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606942" y="1280430"/>
            <a:ext cx="3026296" cy="18002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B4E3F2D1-9F7B-4DA7-B198-3BBDFFED8AA5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921270" y="1280431"/>
            <a:ext cx="3168352" cy="18002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4715507C-5B63-4ACE-9FB7-10EB4D359DB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318910" y="3296654"/>
            <a:ext cx="2209800" cy="1292746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11E6EBF0-6E43-4CE5-BA1E-2F78FFC2150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744733" y="3296654"/>
            <a:ext cx="2209800" cy="1292746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B8668313-7307-4D73-8B4D-1E679C00287B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156176" y="3296654"/>
            <a:ext cx="2209800" cy="1292746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094205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1905000" y="548878"/>
            <a:ext cx="6705600" cy="413742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ED854A3-EB4E-4051-9746-A17F99C3C9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9CAF1-E4F0-4ED5-A314-A3DC8A889879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C42E3FB-EB72-4295-AE6F-432A183CB28C}"/>
              </a:ext>
            </a:extLst>
          </p:cNvPr>
          <p:cNvSpPr txBox="1"/>
          <p:nvPr userDrawn="1"/>
        </p:nvSpPr>
        <p:spPr>
          <a:xfrm>
            <a:off x="518773" y="3651870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accent6">
                    <a:lumMod val="50000"/>
                  </a:schemeClr>
                </a:solidFill>
                <a:latin typeface="Verdana  "/>
              </a:rPr>
              <a:t>Kaikille hyvää asumista</a:t>
            </a:r>
          </a:p>
        </p:txBody>
      </p:sp>
    </p:spTree>
    <p:extLst>
      <p:ext uri="{BB962C8B-B14F-4D97-AF65-F5344CB8AC3E}">
        <p14:creationId xmlns:p14="http://schemas.microsoft.com/office/powerpoint/2010/main" val="16114003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, kaavi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4">
            <a:extLst>
              <a:ext uri="{FF2B5EF4-FFF2-40B4-BE49-F238E27FC236}">
                <a16:creationId xmlns:a16="http://schemas.microsoft.com/office/drawing/2014/main" id="{55DD5054-B118-41E8-8E3E-713B0E63DDC1}"/>
              </a:ext>
            </a:extLst>
          </p:cNvPr>
          <p:cNvSpPr/>
          <p:nvPr userDrawn="1"/>
        </p:nvSpPr>
        <p:spPr bwMode="auto">
          <a:xfrm>
            <a:off x="7164288" y="0"/>
            <a:ext cx="1979712" cy="1666578"/>
          </a:xfrm>
          <a:prstGeom prst="rect">
            <a:avLst/>
          </a:prstGeom>
          <a:solidFill>
            <a:srgbClr val="94C4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428969A3-CBE0-4F4E-BE08-BCB791CCF964}"/>
              </a:ext>
            </a:extLst>
          </p:cNvPr>
          <p:cNvSpPr/>
          <p:nvPr userDrawn="1"/>
        </p:nvSpPr>
        <p:spPr bwMode="auto">
          <a:xfrm>
            <a:off x="7164288" y="1707654"/>
            <a:ext cx="1979712" cy="1707654"/>
          </a:xfrm>
          <a:prstGeom prst="rect">
            <a:avLst/>
          </a:prstGeom>
          <a:solidFill>
            <a:srgbClr val="94C4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6FED0601-6DC6-4B09-950C-F5499A138C85}"/>
              </a:ext>
            </a:extLst>
          </p:cNvPr>
          <p:cNvSpPr/>
          <p:nvPr userDrawn="1"/>
        </p:nvSpPr>
        <p:spPr bwMode="auto">
          <a:xfrm>
            <a:off x="7164288" y="3456384"/>
            <a:ext cx="1979712" cy="1689062"/>
          </a:xfrm>
          <a:prstGeom prst="rect">
            <a:avLst/>
          </a:prstGeom>
          <a:solidFill>
            <a:srgbClr val="94C4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69654" y="572666"/>
            <a:ext cx="4738464" cy="342900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209800" y="1588084"/>
            <a:ext cx="4738464" cy="278386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8F16E4-6CA8-4083-88AD-AF6FD40D8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98A5E-2CC7-46B8-963D-7D8C1E316205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4E6F379-24DF-4C1A-AD43-2E579E373D96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7318656" y="387668"/>
            <a:ext cx="1558644" cy="864096"/>
          </a:xfrm>
        </p:spPr>
        <p:txBody>
          <a:bodyPr anchor="ctr"/>
          <a:lstStyle>
            <a:lvl1pPr marL="0" indent="0"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B50F4466-7573-4A72-982A-A760B53551E7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7380312" y="2139702"/>
            <a:ext cx="1548172" cy="864096"/>
          </a:xfrm>
        </p:spPr>
        <p:txBody>
          <a:bodyPr anchor="ctr"/>
          <a:lstStyle>
            <a:lvl1pPr marL="0" indent="0"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Tekstin paikkamerkki 3">
            <a:extLst>
              <a:ext uri="{FF2B5EF4-FFF2-40B4-BE49-F238E27FC236}">
                <a16:creationId xmlns:a16="http://schemas.microsoft.com/office/drawing/2014/main" id="{FD1478DD-A875-4605-8FEF-A05EFE7AB323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7380312" y="3847356"/>
            <a:ext cx="1548172" cy="864096"/>
          </a:xfrm>
        </p:spPr>
        <p:txBody>
          <a:bodyPr anchor="ctr"/>
          <a:lstStyle>
            <a:lvl1pPr marL="0" indent="0"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0678610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Otsikko sekä kaaviokuva tai organisaatio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05000" y="572666"/>
            <a:ext cx="6400800" cy="342900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martArt-paikkamerkki 2"/>
          <p:cNvSpPr>
            <a:spLocks noGrp="1"/>
          </p:cNvSpPr>
          <p:nvPr>
            <p:ph type="dgm" idx="1"/>
          </p:nvPr>
        </p:nvSpPr>
        <p:spPr>
          <a:xfrm>
            <a:off x="1905000" y="1714500"/>
            <a:ext cx="6629400" cy="2971800"/>
          </a:xfrm>
        </p:spPr>
        <p:txBody>
          <a:bodyPr/>
          <a:lstStyle/>
          <a:p>
            <a:pPr lvl="0"/>
            <a:r>
              <a:rPr lang="fi-FI" noProof="0"/>
              <a:t>Lisää SmartArt-kuva napsauttamalla kuvaketta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A2C5C5-623E-48C6-8895-5FCE12199B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FA79E-4E34-496B-B412-F381A7A4DF0F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50914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95790" y="627534"/>
            <a:ext cx="6270848" cy="342900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295790" y="1574616"/>
            <a:ext cx="6194648" cy="2971800"/>
          </a:xfrm>
        </p:spPr>
        <p:txBody>
          <a:bodyPr/>
          <a:lstStyle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3CE1D4-873E-4B2A-B4C8-23A4FDFBCB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17F9A-5279-4A99-98DC-50C5833EE471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71524C92-2EFB-4512-B436-4FF903FCCFE0}"/>
              </a:ext>
            </a:extLst>
          </p:cNvPr>
          <p:cNvSpPr/>
          <p:nvPr userDrawn="1"/>
        </p:nvSpPr>
        <p:spPr bwMode="auto">
          <a:xfrm>
            <a:off x="242075" y="1707655"/>
            <a:ext cx="1080120" cy="1080120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F7F9FC8A-B477-4A85-924F-6AD4F884B643}"/>
              </a:ext>
            </a:extLst>
          </p:cNvPr>
          <p:cNvSpPr/>
          <p:nvPr userDrawn="1"/>
        </p:nvSpPr>
        <p:spPr bwMode="auto">
          <a:xfrm rot="21284110">
            <a:off x="327164" y="2647394"/>
            <a:ext cx="1728192" cy="1728192"/>
          </a:xfrm>
          <a:prstGeom prst="ellipse">
            <a:avLst/>
          </a:prstGeom>
          <a:solidFill>
            <a:srgbClr val="94C4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FC9D507C-B8D5-4559-A323-8B36541D2D9A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 rot="21299696">
            <a:off x="482000" y="3064030"/>
            <a:ext cx="1418522" cy="864096"/>
          </a:xfrm>
        </p:spPr>
        <p:txBody>
          <a:bodyPr anchor="ctr"/>
          <a:lstStyle>
            <a:lvl1pPr marL="0" indent="0" algn="ctr">
              <a:buNone/>
              <a:defRPr sz="1600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E0A91A4C-EB4B-47D2-989E-72CF233FC4B5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251520" y="1815666"/>
            <a:ext cx="1038597" cy="864096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</p:spTree>
    <p:extLst>
      <p:ext uri="{BB962C8B-B14F-4D97-AF65-F5344CB8AC3E}">
        <p14:creationId xmlns:p14="http://schemas.microsoft.com/office/powerpoint/2010/main" val="22320975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AD1A37-ABC3-4BE2-AD77-C81A3D68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490" y="627534"/>
            <a:ext cx="6270848" cy="3429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AB022D0-EE42-427B-AB2D-742FE9A80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17A45B13-FB1C-447C-B261-7556EC00FFEC}"/>
              </a:ext>
            </a:extLst>
          </p:cNvPr>
          <p:cNvSpPr/>
          <p:nvPr userDrawn="1"/>
        </p:nvSpPr>
        <p:spPr bwMode="auto">
          <a:xfrm rot="21284110">
            <a:off x="327164" y="2647394"/>
            <a:ext cx="1728192" cy="1728192"/>
          </a:xfrm>
          <a:prstGeom prst="ellipse">
            <a:avLst/>
          </a:prstGeom>
          <a:solidFill>
            <a:srgbClr val="94C4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BE6F3290-17D1-45E8-9781-461C37FE3F23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 rot="21299696">
            <a:off x="482000" y="3064030"/>
            <a:ext cx="1418522" cy="864096"/>
          </a:xfrm>
        </p:spPr>
        <p:txBody>
          <a:bodyPr anchor="ctr"/>
          <a:lstStyle>
            <a:lvl1pPr marL="0" indent="0" algn="ctr">
              <a:buNone/>
              <a:defRPr sz="1600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  <p:sp>
        <p:nvSpPr>
          <p:cNvPr id="10" name="Sisällön paikkamerkki 5">
            <a:extLst>
              <a:ext uri="{FF2B5EF4-FFF2-40B4-BE49-F238E27FC236}">
                <a16:creationId xmlns:a16="http://schemas.microsoft.com/office/drawing/2014/main" id="{5440B385-2714-4626-AC9C-5D396B3F1F4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326490" y="1420267"/>
            <a:ext cx="6283325" cy="309569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72771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AD1A37-ABC3-4BE2-AD77-C81A3D68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238" y="629426"/>
            <a:ext cx="6270848" cy="3429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AB022D0-EE42-427B-AB2D-742FE9A80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17A45B13-FB1C-447C-B261-7556EC00FFEC}"/>
              </a:ext>
            </a:extLst>
          </p:cNvPr>
          <p:cNvSpPr/>
          <p:nvPr userDrawn="1"/>
        </p:nvSpPr>
        <p:spPr bwMode="auto">
          <a:xfrm rot="21284110">
            <a:off x="327164" y="2647394"/>
            <a:ext cx="1728192" cy="172819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BE6F3290-17D1-45E8-9781-461C37FE3F23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 rot="21299696">
            <a:off x="482000" y="3064030"/>
            <a:ext cx="1418522" cy="864096"/>
          </a:xfrm>
        </p:spPr>
        <p:txBody>
          <a:bodyPr anchor="ctr"/>
          <a:lstStyle>
            <a:lvl1pPr marL="0" indent="0" algn="ctr">
              <a:buNone/>
              <a:defRPr sz="16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  <p:sp>
        <p:nvSpPr>
          <p:cNvPr id="7" name="Sisällön paikkamerkki 5">
            <a:extLst>
              <a:ext uri="{FF2B5EF4-FFF2-40B4-BE49-F238E27FC236}">
                <a16:creationId xmlns:a16="http://schemas.microsoft.com/office/drawing/2014/main" id="{951FA929-4E21-4825-9C94-BC4444FF08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326490" y="1420267"/>
            <a:ext cx="6283325" cy="309569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58187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AD1A37-ABC3-4BE2-AD77-C81A3D68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490" y="627534"/>
            <a:ext cx="6270848" cy="3429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AB022D0-EE42-427B-AB2D-742FE9A80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17A45B13-FB1C-447C-B261-7556EC00FFEC}"/>
              </a:ext>
            </a:extLst>
          </p:cNvPr>
          <p:cNvSpPr/>
          <p:nvPr userDrawn="1"/>
        </p:nvSpPr>
        <p:spPr bwMode="auto">
          <a:xfrm rot="21284110">
            <a:off x="327164" y="2647394"/>
            <a:ext cx="1728192" cy="1728192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BE6F3290-17D1-45E8-9781-461C37FE3F23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 rot="21299696">
            <a:off x="482000" y="3064030"/>
            <a:ext cx="1418522" cy="864096"/>
          </a:xfrm>
        </p:spPr>
        <p:txBody>
          <a:bodyPr anchor="ctr"/>
          <a:lstStyle>
            <a:lvl1pPr marL="0" indent="0" algn="ctr">
              <a:buNone/>
              <a:defRPr sz="16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  <p:sp>
        <p:nvSpPr>
          <p:cNvPr id="7" name="Sisällön paikkamerkki 5">
            <a:extLst>
              <a:ext uri="{FF2B5EF4-FFF2-40B4-BE49-F238E27FC236}">
                <a16:creationId xmlns:a16="http://schemas.microsoft.com/office/drawing/2014/main" id="{6CE80849-AA81-45DE-856B-06B28ABB766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326490" y="1420267"/>
            <a:ext cx="6283325" cy="303096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1138382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39752" y="627534"/>
            <a:ext cx="6270848" cy="342900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339752" y="1471810"/>
            <a:ext cx="6194648" cy="2971800"/>
          </a:xfrm>
        </p:spPr>
        <p:txBody>
          <a:bodyPr/>
          <a:lstStyle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3CE1D4-873E-4B2A-B4C8-23A4FDFBCB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17F9A-5279-4A99-98DC-50C5833EE471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71524C92-2EFB-4512-B436-4FF903FCCFE0}"/>
              </a:ext>
            </a:extLst>
          </p:cNvPr>
          <p:cNvSpPr/>
          <p:nvPr userDrawn="1"/>
        </p:nvSpPr>
        <p:spPr bwMode="auto">
          <a:xfrm>
            <a:off x="1043608" y="1491630"/>
            <a:ext cx="1080120" cy="1080120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F7F9FC8A-B477-4A85-924F-6AD4F884B643}"/>
              </a:ext>
            </a:extLst>
          </p:cNvPr>
          <p:cNvSpPr/>
          <p:nvPr userDrawn="1"/>
        </p:nvSpPr>
        <p:spPr bwMode="auto">
          <a:xfrm rot="21284110">
            <a:off x="327164" y="2647394"/>
            <a:ext cx="1728192" cy="1728192"/>
          </a:xfrm>
          <a:prstGeom prst="ellipse">
            <a:avLst/>
          </a:prstGeom>
          <a:solidFill>
            <a:srgbClr val="94C4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FC9D507C-B8D5-4559-A323-8B36541D2D9A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 rot="21299696">
            <a:off x="482000" y="3064030"/>
            <a:ext cx="1418522" cy="864096"/>
          </a:xfrm>
        </p:spPr>
        <p:txBody>
          <a:bodyPr anchor="ctr"/>
          <a:lstStyle>
            <a:lvl1pPr marL="0" indent="0" algn="ctr">
              <a:buNone/>
              <a:defRPr sz="1600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E0A91A4C-EB4B-47D2-989E-72CF233FC4B5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1053053" y="1599641"/>
            <a:ext cx="1038597" cy="864096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</p:spTree>
    <p:extLst>
      <p:ext uri="{BB962C8B-B14F-4D97-AF65-F5344CB8AC3E}">
        <p14:creationId xmlns:p14="http://schemas.microsoft.com/office/powerpoint/2010/main" val="279711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89584" y="579780"/>
            <a:ext cx="6270848" cy="3429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3CE1D4-873E-4B2A-B4C8-23A4FDFBCB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17F9A-5279-4A99-98DC-50C5833EE471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46253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AD1A37-ABC3-4BE2-AD77-C81A3D68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1" y="627534"/>
            <a:ext cx="6270848" cy="342900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AB022D0-EE42-427B-AB2D-742FE9A80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7" name="Taulukon paikkamerkki 6">
            <a:extLst>
              <a:ext uri="{FF2B5EF4-FFF2-40B4-BE49-F238E27FC236}">
                <a16:creationId xmlns:a16="http://schemas.microsoft.com/office/drawing/2014/main" id="{CABAFD10-85CD-41DC-80B6-3C0A888B4ED3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2339751" y="1419623"/>
            <a:ext cx="6285135" cy="3031608"/>
          </a:xfrm>
        </p:spPr>
        <p:txBody>
          <a:bodyPr/>
          <a:lstStyle/>
          <a:p>
            <a:r>
              <a:rPr lang="fi-FI"/>
              <a:t>Lisää taulukko napsauttamalla kuvaketta</a:t>
            </a: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17A45B13-FB1C-447C-B261-7556EC00FFEC}"/>
              </a:ext>
            </a:extLst>
          </p:cNvPr>
          <p:cNvSpPr/>
          <p:nvPr userDrawn="1"/>
        </p:nvSpPr>
        <p:spPr bwMode="auto">
          <a:xfrm rot="21284110">
            <a:off x="327164" y="2647394"/>
            <a:ext cx="1728192" cy="172819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BE6F3290-17D1-45E8-9781-461C37FE3F23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 rot="21299696">
            <a:off x="482000" y="3064030"/>
            <a:ext cx="1418522" cy="864096"/>
          </a:xfr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</p:spTree>
    <p:extLst>
      <p:ext uri="{BB962C8B-B14F-4D97-AF65-F5344CB8AC3E}">
        <p14:creationId xmlns:p14="http://schemas.microsoft.com/office/powerpoint/2010/main" val="13404507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39752" y="627534"/>
            <a:ext cx="6270848" cy="342900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326490" y="1479430"/>
            <a:ext cx="6194648" cy="2971800"/>
          </a:xfrm>
        </p:spPr>
        <p:txBody>
          <a:bodyPr/>
          <a:lstStyle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3CE1D4-873E-4B2A-B4C8-23A4FDFBCB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17F9A-5279-4A99-98DC-50C5833EE471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71524C92-2EFB-4512-B436-4FF903FCCFE0}"/>
              </a:ext>
            </a:extLst>
          </p:cNvPr>
          <p:cNvSpPr/>
          <p:nvPr userDrawn="1"/>
        </p:nvSpPr>
        <p:spPr bwMode="auto">
          <a:xfrm>
            <a:off x="1043608" y="1491630"/>
            <a:ext cx="1080120" cy="108012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F7F9FC8A-B477-4A85-924F-6AD4F884B643}"/>
              </a:ext>
            </a:extLst>
          </p:cNvPr>
          <p:cNvSpPr/>
          <p:nvPr userDrawn="1"/>
        </p:nvSpPr>
        <p:spPr bwMode="auto">
          <a:xfrm rot="21284110">
            <a:off x="327164" y="2647394"/>
            <a:ext cx="1728192" cy="1728192"/>
          </a:xfrm>
          <a:prstGeom prst="ellipse">
            <a:avLst/>
          </a:prstGeom>
          <a:solidFill>
            <a:srgbClr val="94C4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FC9D507C-B8D5-4559-A323-8B36541D2D9A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 rot="21299696">
            <a:off x="482000" y="3064030"/>
            <a:ext cx="1418522" cy="864096"/>
          </a:xfrm>
        </p:spPr>
        <p:txBody>
          <a:bodyPr anchor="ctr"/>
          <a:lstStyle>
            <a:lvl1pPr marL="0" indent="0" algn="ctr">
              <a:buNone/>
              <a:defRPr sz="1600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E0A91A4C-EB4B-47D2-989E-72CF233FC4B5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1053053" y="1599641"/>
            <a:ext cx="1038597" cy="864096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</p:spTree>
    <p:extLst>
      <p:ext uri="{BB962C8B-B14F-4D97-AF65-F5344CB8AC3E}">
        <p14:creationId xmlns:p14="http://schemas.microsoft.com/office/powerpoint/2010/main" val="35797427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95790" y="627534"/>
            <a:ext cx="6270848" cy="342900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295790" y="1574616"/>
            <a:ext cx="6194648" cy="2971800"/>
          </a:xfrm>
        </p:spPr>
        <p:txBody>
          <a:bodyPr/>
          <a:lstStyle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3CE1D4-873E-4B2A-B4C8-23A4FDFBCB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17F9A-5279-4A99-98DC-50C5833EE471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71524C92-2EFB-4512-B436-4FF903FCCFE0}"/>
              </a:ext>
            </a:extLst>
          </p:cNvPr>
          <p:cNvSpPr/>
          <p:nvPr userDrawn="1"/>
        </p:nvSpPr>
        <p:spPr bwMode="auto">
          <a:xfrm>
            <a:off x="242075" y="1707655"/>
            <a:ext cx="1080120" cy="1080120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F7F9FC8A-B477-4A85-924F-6AD4F884B643}"/>
              </a:ext>
            </a:extLst>
          </p:cNvPr>
          <p:cNvSpPr/>
          <p:nvPr userDrawn="1"/>
        </p:nvSpPr>
        <p:spPr bwMode="auto">
          <a:xfrm rot="21284110">
            <a:off x="327164" y="2647394"/>
            <a:ext cx="1728192" cy="1728192"/>
          </a:xfrm>
          <a:prstGeom prst="ellipse">
            <a:avLst/>
          </a:prstGeom>
          <a:solidFill>
            <a:srgbClr val="94C4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FC9D507C-B8D5-4559-A323-8B36541D2D9A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 rot="21299696">
            <a:off x="482000" y="3064030"/>
            <a:ext cx="1418522" cy="864096"/>
          </a:xfrm>
        </p:spPr>
        <p:txBody>
          <a:bodyPr anchor="ctr"/>
          <a:lstStyle>
            <a:lvl1pPr marL="0" indent="0" algn="ctr">
              <a:buNone/>
              <a:defRPr sz="1600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E0A91A4C-EB4B-47D2-989E-72CF233FC4B5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251520" y="1815666"/>
            <a:ext cx="1038597" cy="864096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</p:spTree>
    <p:extLst>
      <p:ext uri="{BB962C8B-B14F-4D97-AF65-F5344CB8AC3E}">
        <p14:creationId xmlns:p14="http://schemas.microsoft.com/office/powerpoint/2010/main" val="22546901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05000" y="586549"/>
            <a:ext cx="6629400" cy="329017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905000" y="1714500"/>
            <a:ext cx="3171056" cy="284245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95900" y="1714500"/>
            <a:ext cx="3238500" cy="2842451"/>
          </a:xfr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 lang="fi-FI" sz="1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 lang="fi-FI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 lang="fi-FI" sz="1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 lang="fi-FI" sz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 lang="fi-FI" sz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E7356F-27CD-454F-944C-CD8135AA99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540CC-64CA-427D-8907-07D52159AF6C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66B46031-2C06-41CD-BA80-CA2BB52C462C}"/>
              </a:ext>
            </a:extLst>
          </p:cNvPr>
          <p:cNvSpPr/>
          <p:nvPr userDrawn="1"/>
        </p:nvSpPr>
        <p:spPr bwMode="auto">
          <a:xfrm rot="21284110">
            <a:off x="266642" y="1557016"/>
            <a:ext cx="1603303" cy="1603303"/>
          </a:xfrm>
          <a:prstGeom prst="ellipse">
            <a:avLst/>
          </a:prstGeom>
          <a:solidFill>
            <a:srgbClr val="94C4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B31DAC31-A139-4B3F-8C5C-805E51E48323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 rot="21299696">
            <a:off x="352712" y="1926619"/>
            <a:ext cx="1418522" cy="864096"/>
          </a:xfrm>
        </p:spPr>
        <p:txBody>
          <a:bodyPr anchor="ctr"/>
          <a:lstStyle>
            <a:lvl1pPr marL="0" indent="0" algn="ctr">
              <a:buNone/>
              <a:defRPr sz="1600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</p:spTree>
    <p:extLst>
      <p:ext uri="{BB962C8B-B14F-4D97-AF65-F5344CB8AC3E}">
        <p14:creationId xmlns:p14="http://schemas.microsoft.com/office/powerpoint/2010/main" val="10586949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ukautettu_lev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63C131-89C2-4A69-B52F-9FCB5353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549274"/>
            <a:ext cx="6034608" cy="438299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D3DA042-0F94-4F99-B51F-6C2B5D2BE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0047464E-52FB-4190-B561-6DDA98A18F4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2209800" y="1497882"/>
            <a:ext cx="6034608" cy="287406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35AB1181-05AB-430D-A104-E58291F0A8D7}"/>
              </a:ext>
            </a:extLst>
          </p:cNvPr>
          <p:cNvSpPr/>
          <p:nvPr userDrawn="1"/>
        </p:nvSpPr>
        <p:spPr bwMode="auto">
          <a:xfrm rot="21284110">
            <a:off x="327164" y="2803117"/>
            <a:ext cx="1728192" cy="1728192"/>
          </a:xfrm>
          <a:prstGeom prst="ellipse">
            <a:avLst/>
          </a:prstGeom>
          <a:solidFill>
            <a:srgbClr val="C73D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8F3180EE-88F0-4B2D-81BD-D260AA65FE6D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 rot="21299696">
            <a:off x="452628" y="3235165"/>
            <a:ext cx="1418522" cy="864096"/>
          </a:xfrm>
        </p:spPr>
        <p:txBody>
          <a:bodyPr anchor="ctr"/>
          <a:lstStyle>
            <a:lvl1pPr marL="0" indent="0" algn="ctr">
              <a:buNone/>
              <a:defRPr sz="16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</p:spTree>
    <p:extLst>
      <p:ext uri="{BB962C8B-B14F-4D97-AF65-F5344CB8AC3E}">
        <p14:creationId xmlns:p14="http://schemas.microsoft.com/office/powerpoint/2010/main" val="16816790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63C131-89C2-4A69-B52F-9FCB5353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547137"/>
            <a:ext cx="5040560" cy="43829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D3DA042-0F94-4F99-B51F-6C2B5D2BE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4" name="Kuvan paikkamerkki 2">
            <a:extLst>
              <a:ext uri="{FF2B5EF4-FFF2-40B4-BE49-F238E27FC236}">
                <a16:creationId xmlns:a16="http://schemas.microsoft.com/office/drawing/2014/main" id="{7C3414B9-AD8A-4BB7-B168-8F6C60EB0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08304" y="0"/>
            <a:ext cx="1835696" cy="5143500"/>
          </a:xfrm>
        </p:spPr>
        <p:txBody>
          <a:bodyPr anchor="ctr"/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dirty="0"/>
              <a:t>Lisää kuva napsauttamalla kuvaketta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0047464E-52FB-4190-B561-6DDA98A18F4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09600" y="1432896"/>
            <a:ext cx="5423945" cy="309634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E8CA8E46-E835-4FF0-A23F-58633ADC0665}"/>
              </a:ext>
            </a:extLst>
          </p:cNvPr>
          <p:cNvSpPr/>
          <p:nvPr userDrawn="1"/>
        </p:nvSpPr>
        <p:spPr bwMode="auto">
          <a:xfrm rot="21284110">
            <a:off x="5943789" y="3085434"/>
            <a:ext cx="1728192" cy="1728192"/>
          </a:xfrm>
          <a:prstGeom prst="ellipse">
            <a:avLst/>
          </a:prstGeom>
          <a:solidFill>
            <a:srgbClr val="94C4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5B4C7BF-C2F1-4200-B3B9-9E7C355C05CF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 rot="21299696">
            <a:off x="6098624" y="3517482"/>
            <a:ext cx="1418522" cy="864096"/>
          </a:xfrm>
        </p:spPr>
        <p:txBody>
          <a:bodyPr anchor="ctr"/>
          <a:lstStyle>
            <a:lvl1pPr marL="0" indent="0" algn="ctr">
              <a:buNone/>
              <a:defRPr sz="1600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</p:spTree>
    <p:extLst>
      <p:ext uri="{BB962C8B-B14F-4D97-AF65-F5344CB8AC3E}">
        <p14:creationId xmlns:p14="http://schemas.microsoft.com/office/powerpoint/2010/main" val="1736235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63C131-89C2-4A69-B52F-9FCB5353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101" y="545707"/>
            <a:ext cx="5040560" cy="43829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D3DA042-0F94-4F99-B51F-6C2B5D2BE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4" name="Kuvan paikkamerkki 2">
            <a:extLst>
              <a:ext uri="{FF2B5EF4-FFF2-40B4-BE49-F238E27FC236}">
                <a16:creationId xmlns:a16="http://schemas.microsoft.com/office/drawing/2014/main" id="{7C3414B9-AD8A-4BB7-B168-8F6C60EB0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08304" y="0"/>
            <a:ext cx="1835696" cy="5143500"/>
          </a:xfrm>
        </p:spPr>
        <p:txBody>
          <a:bodyPr anchor="ctr"/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0047464E-52FB-4190-B561-6DDA98A18F4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2102313" y="1419622"/>
            <a:ext cx="4824536" cy="30243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496B6211-AA1A-4682-94C7-02552132E810}"/>
              </a:ext>
            </a:extLst>
          </p:cNvPr>
          <p:cNvSpPr/>
          <p:nvPr userDrawn="1"/>
        </p:nvSpPr>
        <p:spPr bwMode="auto">
          <a:xfrm rot="21284110">
            <a:off x="387337" y="2791410"/>
            <a:ext cx="1728192" cy="1728192"/>
          </a:xfrm>
          <a:prstGeom prst="ellipse">
            <a:avLst/>
          </a:prstGeom>
          <a:solidFill>
            <a:srgbClr val="94C4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F3ED2C57-4335-49FE-9B65-96005DCA8053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 rot="21299696">
            <a:off x="568017" y="3223458"/>
            <a:ext cx="1418522" cy="864096"/>
          </a:xfrm>
        </p:spPr>
        <p:txBody>
          <a:bodyPr anchor="ctr"/>
          <a:lstStyle>
            <a:lvl1pPr marL="0" indent="0" algn="ctr">
              <a:buNone/>
              <a:defRPr sz="1600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</p:spTree>
    <p:extLst>
      <p:ext uri="{BB962C8B-B14F-4D97-AF65-F5344CB8AC3E}">
        <p14:creationId xmlns:p14="http://schemas.microsoft.com/office/powerpoint/2010/main" val="22609256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63C131-89C2-4A69-B52F-9FCB5353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101" y="545707"/>
            <a:ext cx="5040560" cy="43829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D3DA042-0F94-4F99-B51F-6C2B5D2BE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4" name="Kuvan paikkamerkki 2">
            <a:extLst>
              <a:ext uri="{FF2B5EF4-FFF2-40B4-BE49-F238E27FC236}">
                <a16:creationId xmlns:a16="http://schemas.microsoft.com/office/drawing/2014/main" id="{7C3414B9-AD8A-4BB7-B168-8F6C60EB0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08304" y="0"/>
            <a:ext cx="1835696" cy="5143500"/>
          </a:xfrm>
        </p:spPr>
        <p:txBody>
          <a:bodyPr anchor="ctr"/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0047464E-52FB-4190-B561-6DDA98A18F4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2102313" y="1419622"/>
            <a:ext cx="4824536" cy="30243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496B6211-AA1A-4682-94C7-02552132E810}"/>
              </a:ext>
            </a:extLst>
          </p:cNvPr>
          <p:cNvSpPr/>
          <p:nvPr userDrawn="1"/>
        </p:nvSpPr>
        <p:spPr bwMode="auto">
          <a:xfrm rot="21284110">
            <a:off x="387337" y="2791410"/>
            <a:ext cx="1728192" cy="172819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F3ED2C57-4335-49FE-9B65-96005DCA8053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 rot="21299696">
            <a:off x="568017" y="3223458"/>
            <a:ext cx="1418522" cy="864096"/>
          </a:xfrm>
        </p:spPr>
        <p:txBody>
          <a:bodyPr anchor="ctr"/>
          <a:lstStyle>
            <a:lvl1pPr marL="0" indent="0" algn="ctr">
              <a:buNone/>
              <a:defRPr sz="16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</p:spTree>
    <p:extLst>
      <p:ext uri="{BB962C8B-B14F-4D97-AF65-F5344CB8AC3E}">
        <p14:creationId xmlns:p14="http://schemas.microsoft.com/office/powerpoint/2010/main" val="28380681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63C131-89C2-4A69-B52F-9FCB5353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256" y="549274"/>
            <a:ext cx="5020024" cy="43829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D3DA042-0F94-4F99-B51F-6C2B5D2BE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4" name="Kuvan paikkamerkki 2">
            <a:extLst>
              <a:ext uri="{FF2B5EF4-FFF2-40B4-BE49-F238E27FC236}">
                <a16:creationId xmlns:a16="http://schemas.microsoft.com/office/drawing/2014/main" id="{7C3414B9-AD8A-4BB7-B168-8F6C60EB0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08304" y="0"/>
            <a:ext cx="1835696" cy="5143500"/>
          </a:xfrm>
        </p:spPr>
        <p:txBody>
          <a:bodyPr anchor="ctr"/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0047464E-52FB-4190-B561-6DDA98A18F4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2072256" y="1497882"/>
            <a:ext cx="5020024" cy="309634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35AB1181-05AB-430D-A104-E58291F0A8D7}"/>
              </a:ext>
            </a:extLst>
          </p:cNvPr>
          <p:cNvSpPr/>
          <p:nvPr userDrawn="1"/>
        </p:nvSpPr>
        <p:spPr bwMode="auto">
          <a:xfrm rot="21284110">
            <a:off x="327164" y="2803117"/>
            <a:ext cx="1728192" cy="1728192"/>
          </a:xfrm>
          <a:prstGeom prst="ellipse">
            <a:avLst/>
          </a:prstGeom>
          <a:solidFill>
            <a:srgbClr val="C73D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8F3180EE-88F0-4B2D-81BD-D260AA65FE6D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 rot="21299696">
            <a:off x="452628" y="3235165"/>
            <a:ext cx="1418522" cy="864096"/>
          </a:xfrm>
        </p:spPr>
        <p:txBody>
          <a:bodyPr anchor="ctr"/>
          <a:lstStyle>
            <a:lvl1pPr marL="0" indent="0" algn="ctr">
              <a:buNone/>
              <a:defRPr sz="16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</p:spTree>
    <p:extLst>
      <p:ext uri="{BB962C8B-B14F-4D97-AF65-F5344CB8AC3E}">
        <p14:creationId xmlns:p14="http://schemas.microsoft.com/office/powerpoint/2010/main" val="29964950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09800" y="548879"/>
            <a:ext cx="6400800" cy="3429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201024" y="1491630"/>
            <a:ext cx="2933700" cy="29718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499328" y="1491630"/>
            <a:ext cx="3026296" cy="29718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431D3D-FAC1-42DB-8E7C-36229F90D1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F0F38-9631-4D71-8B3C-1C31403B0843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AAEB47B3-D006-4D44-81D7-A3B459198C8E}"/>
              </a:ext>
            </a:extLst>
          </p:cNvPr>
          <p:cNvSpPr/>
          <p:nvPr userDrawn="1"/>
        </p:nvSpPr>
        <p:spPr bwMode="auto">
          <a:xfrm rot="21284110">
            <a:off x="463909" y="2803118"/>
            <a:ext cx="1728192" cy="1728192"/>
          </a:xfrm>
          <a:prstGeom prst="ellipse">
            <a:avLst/>
          </a:prstGeom>
          <a:solidFill>
            <a:srgbClr val="36A6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FF0032A0-ACE9-4DD8-AC08-A67D991E744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 rot="21299696">
            <a:off x="618744" y="3235165"/>
            <a:ext cx="1418522" cy="864096"/>
          </a:xfrm>
        </p:spPr>
        <p:txBody>
          <a:bodyPr anchor="ctr"/>
          <a:lstStyle>
            <a:lvl1pPr marL="0" indent="0" algn="ctr">
              <a:buNone/>
              <a:defRPr sz="16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</p:spTree>
    <p:extLst>
      <p:ext uri="{BB962C8B-B14F-4D97-AF65-F5344CB8AC3E}">
        <p14:creationId xmlns:p14="http://schemas.microsoft.com/office/powerpoint/2010/main" val="411385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05000" y="555526"/>
            <a:ext cx="6270848" cy="3429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905000" y="1419622"/>
            <a:ext cx="3238500" cy="3024336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E7356F-27CD-454F-944C-CD8135AA99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540CC-64CA-427D-8907-07D52159AF6C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DC0A9944-E71B-48FB-8F02-0F67E844E1E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508104" y="1419622"/>
            <a:ext cx="3238500" cy="3024336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037C04-7B74-439A-AB8D-E76E525C29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48264" y="4686300"/>
            <a:ext cx="1905000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78CBC40A-50C9-4EE5-83EE-9E8EADBE44FA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08469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2326490" y="548878"/>
            <a:ext cx="6284110" cy="413742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ED854A3-EB4E-4051-9746-A17F99C3C9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9CAF1-E4F0-4ED5-A314-A3DC8A889879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71325915-39C7-41FD-A3D0-CA10106553A7}"/>
              </a:ext>
            </a:extLst>
          </p:cNvPr>
          <p:cNvSpPr/>
          <p:nvPr userDrawn="1"/>
        </p:nvSpPr>
        <p:spPr bwMode="auto">
          <a:xfrm rot="21284110">
            <a:off x="327164" y="2647394"/>
            <a:ext cx="1728192" cy="1728192"/>
          </a:xfrm>
          <a:prstGeom prst="ellipse">
            <a:avLst/>
          </a:prstGeom>
          <a:solidFill>
            <a:srgbClr val="FFFFFF"/>
          </a:solidFill>
          <a:ln w="44450" cap="flat" cmpd="dbl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9CDCCD41-C320-410D-84F8-D9188F3A2C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 rot="21299696">
            <a:off x="482000" y="3064030"/>
            <a:ext cx="1418522" cy="864096"/>
          </a:xfrm>
        </p:spPr>
        <p:txBody>
          <a:bodyPr anchor="ctr"/>
          <a:lstStyle>
            <a:lvl1pPr marL="0" indent="0" algn="ctr">
              <a:buNone/>
              <a:defRPr sz="1600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</p:spTree>
    <p:extLst>
      <p:ext uri="{BB962C8B-B14F-4D97-AF65-F5344CB8AC3E}">
        <p14:creationId xmlns:p14="http://schemas.microsoft.com/office/powerpoint/2010/main" val="5001563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ideo-upo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63C131-89C2-4A69-B52F-9FCB5353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549274"/>
            <a:ext cx="6034608" cy="438299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D3DA042-0F94-4F99-B51F-6C2B5D2BE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35AB1181-05AB-430D-A104-E58291F0A8D7}"/>
              </a:ext>
            </a:extLst>
          </p:cNvPr>
          <p:cNvSpPr/>
          <p:nvPr userDrawn="1"/>
        </p:nvSpPr>
        <p:spPr bwMode="auto">
          <a:xfrm rot="21284110">
            <a:off x="327164" y="2803117"/>
            <a:ext cx="1728192" cy="1728192"/>
          </a:xfrm>
          <a:prstGeom prst="ellipse">
            <a:avLst/>
          </a:prstGeom>
          <a:solidFill>
            <a:srgbClr val="C73D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8F3180EE-88F0-4B2D-81BD-D260AA65FE6D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 rot="21299696">
            <a:off x="452628" y="3235165"/>
            <a:ext cx="1418522" cy="864096"/>
          </a:xfrm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16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  <p:sp>
        <p:nvSpPr>
          <p:cNvPr id="6" name="Median paikkamerkki 5">
            <a:extLst>
              <a:ext uri="{FF2B5EF4-FFF2-40B4-BE49-F238E27FC236}">
                <a16:creationId xmlns:a16="http://schemas.microsoft.com/office/drawing/2014/main" id="{89869503-6876-44F3-96B4-4C6494F960EF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2318010" y="1298575"/>
            <a:ext cx="5818188" cy="311467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17822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mart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09800" y="788690"/>
            <a:ext cx="6400800" cy="3429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martArt-paikkamerkki 2"/>
          <p:cNvSpPr>
            <a:spLocks noGrp="1"/>
          </p:cNvSpPr>
          <p:nvPr>
            <p:ph type="dgm" idx="1"/>
          </p:nvPr>
        </p:nvSpPr>
        <p:spPr>
          <a:xfrm>
            <a:off x="2209800" y="1714500"/>
            <a:ext cx="6324600" cy="2971800"/>
          </a:xfrm>
        </p:spPr>
        <p:txBody>
          <a:bodyPr/>
          <a:lstStyle/>
          <a:p>
            <a:pPr lvl="0"/>
            <a:r>
              <a:rPr lang="fi-FI" noProof="0"/>
              <a:t>Lisää SmartArt-kuva napsauttamalla kuvaketta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A2C5C5-623E-48C6-8895-5FCE12199B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FA79E-4E34-496B-B412-F381A7A4DF0F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598BC5B8-539D-4838-B1FD-25CC4B36B67B}"/>
              </a:ext>
            </a:extLst>
          </p:cNvPr>
          <p:cNvSpPr/>
          <p:nvPr userDrawn="1"/>
        </p:nvSpPr>
        <p:spPr bwMode="auto">
          <a:xfrm rot="21284110">
            <a:off x="327164" y="2647394"/>
            <a:ext cx="1728192" cy="1728192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E5A91DF5-135F-4908-94E7-48A9CF1077A1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 rot="21299696">
            <a:off x="482000" y="3064030"/>
            <a:ext cx="1418522" cy="864096"/>
          </a:xfrm>
        </p:spPr>
        <p:txBody>
          <a:bodyPr anchor="ctr"/>
          <a:lstStyle>
            <a:lvl1pPr marL="0" indent="0" algn="ctr">
              <a:buNone/>
              <a:defRPr sz="16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</p:spTree>
    <p:extLst>
      <p:ext uri="{BB962C8B-B14F-4D97-AF65-F5344CB8AC3E}">
        <p14:creationId xmlns:p14="http://schemas.microsoft.com/office/powerpoint/2010/main" val="3937970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79712" y="555526"/>
            <a:ext cx="6700323" cy="4320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3568" y="1419622"/>
            <a:ext cx="3813820" cy="479822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83568" y="1898332"/>
            <a:ext cx="3813820" cy="252028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871483" y="1419622"/>
            <a:ext cx="3815318" cy="479822"/>
          </a:xfrm>
        </p:spPr>
        <p:txBody>
          <a:bodyPr anchor="b"/>
          <a:lstStyle>
            <a:lvl1pPr marL="0" indent="0">
              <a:buNone/>
              <a:defRPr sz="1600" b="1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871483" y="1912540"/>
            <a:ext cx="3815318" cy="252028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AB7E4DA-D7D6-43B7-B12C-511F0AE14A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10318-9515-4937-9D9C-06CD58540522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71860C7-CE09-4814-8168-B58C7553DA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48264" y="4686300"/>
            <a:ext cx="1905000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78CBC40A-50C9-4EE5-83EE-9E8EADBE44FA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4164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51720" y="555526"/>
            <a:ext cx="6270848" cy="3429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92310FE-7569-4B06-A30A-5850703248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62F13-369F-4FB4-9811-5718EB0BBD74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726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2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image" Target="../media/image8.sv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image" Target="../media/image12.sv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5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D8B27C4-5E78-4CEC-9E5E-BC12F8E24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99750" y="581133"/>
            <a:ext cx="627084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</a:t>
            </a:r>
            <a:r>
              <a:rPr lang="fi-FI" altLang="fi-FI" dirty="0" err="1"/>
              <a:t>perustyyl</a:t>
            </a:r>
            <a:r>
              <a:rPr lang="fi-FI" altLang="fi-FI" dirty="0"/>
              <a:t>. </a:t>
            </a:r>
            <a:r>
              <a:rPr lang="fi-FI" altLang="fi-FI" dirty="0" err="1"/>
              <a:t>napsautt</a:t>
            </a:r>
            <a:r>
              <a:rPr lang="fi-FI" altLang="fi-FI" dirty="0"/>
              <a:t>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F5FB3C7-ADA1-49D5-9A80-5C6BCD08AA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9750" y="1572676"/>
            <a:ext cx="6260682" cy="283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tekstin perustyylejä napsauttamalla</a:t>
            </a:r>
          </a:p>
          <a:p>
            <a:pPr lvl="1"/>
            <a:r>
              <a:rPr lang="fi-FI" altLang="fi-FI" dirty="0"/>
              <a:t>toinen taso</a:t>
            </a:r>
          </a:p>
          <a:p>
            <a:pPr lvl="2"/>
            <a:r>
              <a:rPr lang="fi-FI" altLang="fi-FI" dirty="0"/>
              <a:t>kolmas taso</a:t>
            </a:r>
          </a:p>
          <a:p>
            <a:pPr lvl="3"/>
            <a:r>
              <a:rPr lang="fi-FI" altLang="fi-FI" dirty="0"/>
              <a:t>neljäs taso</a:t>
            </a:r>
          </a:p>
          <a:p>
            <a:pPr lvl="4"/>
            <a:r>
              <a:rPr lang="fi-FI" altLang="fi-FI" dirty="0"/>
              <a:t>viides taso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31A883E-4EA4-4AC9-95CA-B97B3C3BF6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48006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aseline="30000">
                <a:latin typeface="+mj-lt"/>
              </a:defRPr>
            </a:lvl1pPr>
          </a:lstStyle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23.5.2023</a:t>
            </a:fld>
            <a:endParaRPr lang="fi-FI"/>
          </a:p>
        </p:txBody>
      </p:sp>
      <p:pic>
        <p:nvPicPr>
          <p:cNvPr id="6" name="Kuva 5" descr="ARAn logo.">
            <a:extLst>
              <a:ext uri="{FF2B5EF4-FFF2-40B4-BE49-F238E27FC236}">
                <a16:creationId xmlns:a16="http://schemas.microsoft.com/office/drawing/2014/main" id="{12ABB9FD-A2D1-4AE6-A4F4-F7F96CDAC631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447157"/>
            <a:ext cx="1079309" cy="590247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A393E43D-9641-4743-87FB-3BB21D2298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264" y="4686300"/>
            <a:ext cx="1905000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78CBC40A-50C9-4EE5-83EE-9E8EADBE44FA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02" r:id="rId3"/>
    <p:sldLayoutId id="2147483695" r:id="rId4"/>
    <p:sldLayoutId id="2147483682" r:id="rId5"/>
    <p:sldLayoutId id="2147483681" r:id="rId6"/>
    <p:sldLayoutId id="2147483683" r:id="rId7"/>
    <p:sldLayoutId id="2147483684" r:id="rId8"/>
    <p:sldLayoutId id="2147483685" r:id="rId9"/>
    <p:sldLayoutId id="2147483686" r:id="rId10"/>
    <p:sldLayoutId id="2147483761" r:id="rId11"/>
    <p:sldLayoutId id="2147483696" r:id="rId12"/>
    <p:sldLayoutId id="2147483687" r:id="rId13"/>
    <p:sldLayoutId id="2147483688" r:id="rId14"/>
    <p:sldLayoutId id="2147483869" r:id="rId15"/>
    <p:sldLayoutId id="2147483691" r:id="rId16"/>
    <p:sldLayoutId id="2147483692" r:id="rId17"/>
    <p:sldLayoutId id="2147483693" r:id="rId18"/>
    <p:sldLayoutId id="2147483698" r:id="rId19"/>
    <p:sldLayoutId id="2147483699" r:id="rId20"/>
    <p:sldLayoutId id="2147483694" r:id="rId21"/>
    <p:sldLayoutId id="2147483878" r:id="rId22"/>
    <p:sldLayoutId id="2147483882" r:id="rId23"/>
    <p:sldLayoutId id="2147483883" r:id="rId24"/>
    <p:sldLayoutId id="2147483879" r:id="rId25"/>
    <p:sldLayoutId id="2147483880" r:id="rId26"/>
    <p:sldLayoutId id="2147483881" r:id="rId27"/>
    <p:sldLayoutId id="2147483884" r:id="rId28"/>
    <p:sldLayoutId id="2147483700" r:id="rId29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ct val="20000"/>
        </a:spcBef>
        <a:spcAft>
          <a:spcPts val="1200"/>
        </a:spcAft>
        <a:buClr>
          <a:srgbClr val="94C43A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00000"/>
        </a:lnSpc>
        <a:spcBef>
          <a:spcPct val="20000"/>
        </a:spcBef>
        <a:spcAft>
          <a:spcPts val="1200"/>
        </a:spcAft>
        <a:buClr>
          <a:schemeClr val="accent6"/>
        </a:buClr>
        <a:buFont typeface="Verdana Pro" panose="020B0604030504040204" pitchFamily="34" charset="0"/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100000"/>
        </a:lnSpc>
        <a:spcBef>
          <a:spcPct val="20000"/>
        </a:spcBef>
        <a:spcAft>
          <a:spcPts val="1200"/>
        </a:spcAft>
        <a:buClr>
          <a:schemeClr val="accent2">
            <a:lumMod val="75000"/>
          </a:schemeClr>
        </a:buClr>
        <a:buChar char="•"/>
        <a:defRPr sz="1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00000"/>
        </a:lnSpc>
        <a:spcBef>
          <a:spcPct val="20000"/>
        </a:spcBef>
        <a:spcAft>
          <a:spcPts val="1200"/>
        </a:spcAft>
        <a:buClr>
          <a:schemeClr val="folHlink"/>
        </a:buClr>
        <a:buChar char="–"/>
        <a:defRPr sz="1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100000"/>
        </a:lnSpc>
        <a:spcBef>
          <a:spcPct val="20000"/>
        </a:spcBef>
        <a:spcAft>
          <a:spcPts val="1200"/>
        </a:spcAft>
        <a:buClr>
          <a:schemeClr val="folHlink"/>
        </a:buClr>
        <a:buChar char="»"/>
        <a:defRPr sz="1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8E4B232D-C03F-404C-A63E-BAF06538D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36512" y="4501782"/>
            <a:ext cx="9144000" cy="590248"/>
          </a:xfrm>
          <a:prstGeom prst="rect">
            <a:avLst/>
          </a:prstGeom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CD8B27C4-5E78-4CEC-9E5E-BC12F8E24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99750" y="581133"/>
            <a:ext cx="627084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</a:t>
            </a:r>
            <a:r>
              <a:rPr lang="fi-FI" altLang="fi-FI" dirty="0" err="1"/>
              <a:t>perustyyl</a:t>
            </a:r>
            <a:r>
              <a:rPr lang="fi-FI" altLang="fi-FI" dirty="0"/>
              <a:t>. </a:t>
            </a:r>
            <a:r>
              <a:rPr lang="fi-FI" altLang="fi-FI" dirty="0" err="1"/>
              <a:t>napsautt</a:t>
            </a:r>
            <a:r>
              <a:rPr lang="fi-FI" altLang="fi-FI" dirty="0"/>
              <a:t>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F5FB3C7-ADA1-49D5-9A80-5C6BCD08AA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1729" y="1484445"/>
            <a:ext cx="6260682" cy="299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tekstin perustyylejä napsauttamalla</a:t>
            </a:r>
          </a:p>
          <a:p>
            <a:pPr lvl="1"/>
            <a:r>
              <a:rPr lang="fi-FI" altLang="fi-FI" dirty="0"/>
              <a:t>toinen taso</a:t>
            </a:r>
          </a:p>
          <a:p>
            <a:pPr lvl="2"/>
            <a:r>
              <a:rPr lang="fi-FI" altLang="fi-FI" dirty="0"/>
              <a:t>kolmas taso</a:t>
            </a:r>
          </a:p>
          <a:p>
            <a:pPr lvl="3"/>
            <a:r>
              <a:rPr lang="fi-FI" altLang="fi-FI" dirty="0"/>
              <a:t>neljäs taso</a:t>
            </a:r>
          </a:p>
          <a:p>
            <a:pPr lvl="4"/>
            <a:r>
              <a:rPr lang="fi-FI" altLang="fi-FI" dirty="0"/>
              <a:t>viides taso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31A883E-4EA4-4AC9-95CA-B97B3C3BF6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48006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aseline="30000">
                <a:latin typeface="Verdana "/>
              </a:defRPr>
            </a:lvl1pPr>
          </a:lstStyle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23.5.2023</a:t>
            </a:fld>
            <a:endParaRPr lang="fi-FI"/>
          </a:p>
        </p:txBody>
      </p:sp>
      <p:pic>
        <p:nvPicPr>
          <p:cNvPr id="8" name="Kuva 7" descr="ARAn logo.">
            <a:extLst>
              <a:ext uri="{FF2B5EF4-FFF2-40B4-BE49-F238E27FC236}">
                <a16:creationId xmlns:a16="http://schemas.microsoft.com/office/drawing/2014/main" id="{B3800DB8-814D-4A1A-A46D-FBC972DC2E73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447157"/>
            <a:ext cx="1079309" cy="59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9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74" r:id="rId4"/>
    <p:sldLayoutId id="2147483875" r:id="rId5"/>
    <p:sldLayoutId id="2147483818" r:id="rId6"/>
    <p:sldLayoutId id="2147483820" r:id="rId7"/>
    <p:sldLayoutId id="2147483821" r:id="rId8"/>
    <p:sldLayoutId id="2147483822" r:id="rId9"/>
    <p:sldLayoutId id="2147483825" r:id="rId10"/>
    <p:sldLayoutId id="2147483826" r:id="rId11"/>
    <p:sldLayoutId id="2147483828" r:id="rId12"/>
    <p:sldLayoutId id="2147483829" r:id="rId13"/>
    <p:sldLayoutId id="2147483834" r:id="rId14"/>
    <p:sldLayoutId id="2147483832" r:id="rId15"/>
    <p:sldLayoutId id="2147483860" r:id="rId16"/>
    <p:sldLayoutId id="2147483873" r:id="rId17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ct val="20000"/>
        </a:spcBef>
        <a:spcAft>
          <a:spcPts val="1200"/>
        </a:spcAft>
        <a:buClr>
          <a:srgbClr val="94C43A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00000"/>
        </a:lnSpc>
        <a:spcBef>
          <a:spcPct val="20000"/>
        </a:spcBef>
        <a:spcAft>
          <a:spcPts val="1200"/>
        </a:spcAft>
        <a:buClr>
          <a:srgbClr val="94C43A"/>
        </a:buClr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100000"/>
        </a:lnSpc>
        <a:spcBef>
          <a:spcPct val="20000"/>
        </a:spcBef>
        <a:spcAft>
          <a:spcPts val="120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00000"/>
        </a:lnSpc>
        <a:spcBef>
          <a:spcPct val="20000"/>
        </a:spcBef>
        <a:spcAft>
          <a:spcPts val="1200"/>
        </a:spcAft>
        <a:buClr>
          <a:schemeClr val="folHlink"/>
        </a:buClr>
        <a:buChar char="–"/>
        <a:defRPr sz="1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100000"/>
        </a:lnSpc>
        <a:spcBef>
          <a:spcPct val="20000"/>
        </a:spcBef>
        <a:spcAft>
          <a:spcPts val="1200"/>
        </a:spcAft>
        <a:buClr>
          <a:schemeClr val="folHlink"/>
        </a:buClr>
        <a:buChar char="»"/>
        <a:defRPr sz="1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1CB1212E-EA14-41A3-B8D3-EDDD06CD517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4344729"/>
            <a:ext cx="9144000" cy="823913"/>
          </a:xfrm>
          <a:prstGeom prst="rect">
            <a:avLst/>
          </a:prstGeom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CD8B27C4-5E78-4CEC-9E5E-BC12F8E24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99750" y="581133"/>
            <a:ext cx="627084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</a:t>
            </a:r>
            <a:r>
              <a:rPr lang="fi-FI" altLang="fi-FI" dirty="0" err="1"/>
              <a:t>perustyyl</a:t>
            </a:r>
            <a:r>
              <a:rPr lang="fi-FI" altLang="fi-FI" dirty="0"/>
              <a:t>. </a:t>
            </a:r>
            <a:r>
              <a:rPr lang="fi-FI" altLang="fi-FI" dirty="0" err="1"/>
              <a:t>napsautt</a:t>
            </a:r>
            <a:r>
              <a:rPr lang="fi-FI" altLang="fi-FI" dirty="0"/>
              <a:t>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F5FB3C7-ADA1-49D5-9A80-5C6BCD08AA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5460" y="1425170"/>
            <a:ext cx="6260682" cy="299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tekstin perustyylejä napsauttamalla</a:t>
            </a:r>
          </a:p>
          <a:p>
            <a:pPr lvl="1"/>
            <a:r>
              <a:rPr lang="fi-FI" altLang="fi-FI" dirty="0"/>
              <a:t>toinen taso</a:t>
            </a:r>
          </a:p>
          <a:p>
            <a:pPr lvl="2"/>
            <a:r>
              <a:rPr lang="fi-FI" altLang="fi-FI" dirty="0"/>
              <a:t>kolmas taso</a:t>
            </a:r>
          </a:p>
          <a:p>
            <a:pPr lvl="3"/>
            <a:r>
              <a:rPr lang="fi-FI" altLang="fi-FI" dirty="0"/>
              <a:t>neljäs taso</a:t>
            </a:r>
          </a:p>
          <a:p>
            <a:pPr lvl="4"/>
            <a:r>
              <a:rPr lang="fi-FI" altLang="fi-FI" dirty="0"/>
              <a:t>viides taso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31A883E-4EA4-4AC9-95CA-B97B3C3BF6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0070" y="4659982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aseline="30000">
                <a:latin typeface="+mj-lt"/>
              </a:defRPr>
            </a:lvl1pPr>
          </a:lstStyle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23.5.2023</a:t>
            </a:fld>
            <a:endParaRPr lang="fi-FI"/>
          </a:p>
        </p:txBody>
      </p:sp>
      <p:pic>
        <p:nvPicPr>
          <p:cNvPr id="7" name="Kuva 6" descr="ARAn logo.">
            <a:extLst>
              <a:ext uri="{FF2B5EF4-FFF2-40B4-BE49-F238E27FC236}">
                <a16:creationId xmlns:a16="http://schemas.microsoft.com/office/drawing/2014/main" id="{FF18CA56-A4B5-4C4A-B4B4-6F16B42D1B1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447157"/>
            <a:ext cx="1079309" cy="59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9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7" r:id="rId3"/>
    <p:sldLayoutId id="2147483789" r:id="rId4"/>
    <p:sldLayoutId id="2147483793" r:id="rId5"/>
    <p:sldLayoutId id="2147483800" r:id="rId6"/>
    <p:sldLayoutId id="2147483803" r:id="rId7"/>
    <p:sldLayoutId id="2147483804" r:id="rId8"/>
    <p:sldLayoutId id="2147483877" r:id="rId9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ct val="20000"/>
        </a:spcBef>
        <a:spcAft>
          <a:spcPts val="1200"/>
        </a:spcAft>
        <a:buClr>
          <a:srgbClr val="94C43A"/>
        </a:buClr>
        <a:buChar char="•"/>
        <a:defRPr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00000"/>
        </a:lnSpc>
        <a:spcBef>
          <a:spcPct val="20000"/>
        </a:spcBef>
        <a:spcAft>
          <a:spcPts val="1200"/>
        </a:spcAft>
        <a:buClr>
          <a:srgbClr val="94C43A"/>
        </a:buClr>
        <a:buChar char="–"/>
        <a:defRPr sz="1600">
          <a:solidFill>
            <a:schemeClr val="tx1">
              <a:lumMod val="90000"/>
              <a:lumOff val="10000"/>
            </a:schemeClr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100000"/>
        </a:lnSpc>
        <a:spcBef>
          <a:spcPct val="20000"/>
        </a:spcBef>
        <a:spcAft>
          <a:spcPts val="1200"/>
        </a:spcAft>
        <a:buClr>
          <a:schemeClr val="folHlink"/>
        </a:buClr>
        <a:buChar char="•"/>
        <a:defRPr sz="1400">
          <a:solidFill>
            <a:schemeClr val="tx1">
              <a:lumMod val="90000"/>
              <a:lumOff val="10000"/>
            </a:schemeClr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00000"/>
        </a:lnSpc>
        <a:spcBef>
          <a:spcPct val="20000"/>
        </a:spcBef>
        <a:spcAft>
          <a:spcPts val="1200"/>
        </a:spcAft>
        <a:buClr>
          <a:schemeClr val="folHlink"/>
        </a:buClr>
        <a:buChar char="–"/>
        <a:defRPr sz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100000"/>
        </a:lnSpc>
        <a:spcBef>
          <a:spcPct val="20000"/>
        </a:spcBef>
        <a:spcAft>
          <a:spcPts val="1200"/>
        </a:spcAft>
        <a:buClr>
          <a:schemeClr val="folHlink"/>
        </a:buClr>
        <a:buChar char="»"/>
        <a:defRPr sz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D8B27C4-5E78-4CEC-9E5E-BC12F8E24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29962" y="627534"/>
            <a:ext cx="627084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</a:t>
            </a:r>
            <a:r>
              <a:rPr lang="fi-FI" altLang="fi-FI" dirty="0" err="1"/>
              <a:t>perustyyl</a:t>
            </a:r>
            <a:r>
              <a:rPr lang="fi-FI" altLang="fi-FI" dirty="0"/>
              <a:t>. </a:t>
            </a:r>
            <a:r>
              <a:rPr lang="fi-FI" altLang="fi-FI" dirty="0" err="1"/>
              <a:t>napsautt</a:t>
            </a:r>
            <a:r>
              <a:rPr lang="fi-FI" altLang="fi-FI" dirty="0"/>
              <a:t>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F5FB3C7-ADA1-49D5-9A80-5C6BCD08AA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39752" y="1491630"/>
            <a:ext cx="619464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tekstin perustyylejä napsauttamalla</a:t>
            </a:r>
          </a:p>
          <a:p>
            <a:pPr lvl="1"/>
            <a:r>
              <a:rPr lang="fi-FI" altLang="fi-FI" dirty="0"/>
              <a:t>toinen taso</a:t>
            </a:r>
          </a:p>
          <a:p>
            <a:pPr lvl="2"/>
            <a:r>
              <a:rPr lang="fi-FI" altLang="fi-FI" dirty="0"/>
              <a:t>kolmas taso</a:t>
            </a:r>
          </a:p>
          <a:p>
            <a:pPr lvl="3"/>
            <a:r>
              <a:rPr lang="fi-FI" altLang="fi-FI" dirty="0"/>
              <a:t>neljäs taso</a:t>
            </a:r>
          </a:p>
          <a:p>
            <a:pPr lvl="4"/>
            <a:r>
              <a:rPr lang="fi-FI" altLang="fi-FI" dirty="0"/>
              <a:t>viides taso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31A883E-4EA4-4AC9-95CA-B97B3C3BF6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48006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aseline="30000">
                <a:latin typeface="Arial" charset="0"/>
              </a:defRPr>
            </a:lvl1pPr>
          </a:lstStyle>
          <a:p>
            <a:pPr>
              <a:defRPr/>
            </a:pPr>
            <a:fld id="{2D1A6D07-1BBA-498B-B1BA-E05C573A5E63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  <p:pic>
        <p:nvPicPr>
          <p:cNvPr id="6" name="Kuva 5" descr="ARAn logo.">
            <a:extLst>
              <a:ext uri="{FF2B5EF4-FFF2-40B4-BE49-F238E27FC236}">
                <a16:creationId xmlns:a16="http://schemas.microsoft.com/office/drawing/2014/main" id="{EC1DCF74-3DA6-4446-A760-D191676472BF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447157"/>
            <a:ext cx="1079309" cy="59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11" r:id="rId4"/>
    <p:sldLayoutId id="2147483709" r:id="rId5"/>
    <p:sldLayoutId id="2147483766" r:id="rId6"/>
    <p:sldLayoutId id="2147483862" r:id="rId7"/>
    <p:sldLayoutId id="2147483713" r:id="rId8"/>
    <p:sldLayoutId id="2147483871" r:id="rId9"/>
    <p:sldLayoutId id="2147483717" r:id="rId10"/>
    <p:sldLayoutId id="2147483731" r:id="rId11"/>
    <p:sldLayoutId id="2147483870" r:id="rId12"/>
    <p:sldLayoutId id="2147483732" r:id="rId13"/>
    <p:sldLayoutId id="2147483723" r:id="rId14"/>
    <p:sldLayoutId id="2147483724" r:id="rId15"/>
    <p:sldLayoutId id="2147483872" r:id="rId16"/>
    <p:sldLayoutId id="2147483728" r:id="rId17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9pPr>
    </p:titleStyle>
    <p:bodyStyle>
      <a:lvl1pPr marL="342900" indent="-342900" algn="l" rtl="0" eaLnBrk="1" fontAlgn="base" hangingPunct="1">
        <a:lnSpc>
          <a:spcPct val="133000"/>
        </a:lnSpc>
        <a:spcBef>
          <a:spcPts val="0"/>
        </a:spcBef>
        <a:spcAft>
          <a:spcPts val="120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33000"/>
        </a:lnSpc>
        <a:spcBef>
          <a:spcPts val="0"/>
        </a:spcBef>
        <a:spcAft>
          <a:spcPts val="1200"/>
        </a:spcAft>
        <a:buClr>
          <a:schemeClr val="folHlink"/>
        </a:buClr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133000"/>
        </a:lnSpc>
        <a:spcBef>
          <a:spcPts val="0"/>
        </a:spcBef>
        <a:spcAft>
          <a:spcPts val="120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33000"/>
        </a:lnSpc>
        <a:spcBef>
          <a:spcPts val="0"/>
        </a:spcBef>
        <a:spcAft>
          <a:spcPts val="1200"/>
        </a:spcAft>
        <a:buClr>
          <a:schemeClr val="folHlink"/>
        </a:buClr>
        <a:buChar char="–"/>
        <a:defRPr sz="1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133000"/>
        </a:lnSpc>
        <a:spcBef>
          <a:spcPts val="0"/>
        </a:spcBef>
        <a:spcAft>
          <a:spcPts val="1200"/>
        </a:spcAft>
        <a:buClr>
          <a:schemeClr val="folHlink"/>
        </a:buClr>
        <a:buChar char="»"/>
        <a:defRPr sz="1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07C3A7A-86D2-488D-B72F-3B10EC0B475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251520" y="4905722"/>
            <a:ext cx="1600200" cy="2286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2D1A6D07-1BBA-498B-B1BA-E05C573A5E63}" type="datetime1">
              <a:rPr lang="fi-FI" smtClean="0">
                <a:solidFill>
                  <a:schemeClr val="tx1"/>
                </a:solidFill>
              </a:rPr>
              <a:pPr>
                <a:spcAft>
                  <a:spcPts val="600"/>
                </a:spcAft>
                <a:defRPr/>
              </a:pPr>
              <a:t>23.5.2023</a:t>
            </a:fld>
            <a:endParaRPr lang="fi-FI">
              <a:solidFill>
                <a:schemeClr val="tx1"/>
              </a:solidFill>
            </a:endParaRP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2CFABA13-D5D8-4D75-AFAA-061D28B5B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2098629"/>
            <a:ext cx="6480720" cy="675754"/>
          </a:xfrm>
        </p:spPr>
        <p:txBody>
          <a:bodyPr wrap="square" anchor="t">
            <a:normAutofit fontScale="90000"/>
          </a:bodyPr>
          <a:lstStyle/>
          <a:p>
            <a:pPr algn="ctr"/>
            <a:r>
              <a:rPr lang="fi-FI" dirty="0" err="1"/>
              <a:t>Preventing</a:t>
            </a:r>
            <a:r>
              <a:rPr lang="fi-FI" dirty="0"/>
              <a:t> </a:t>
            </a:r>
            <a:r>
              <a:rPr lang="fi-FI" dirty="0" err="1"/>
              <a:t>homelessness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housing</a:t>
            </a:r>
            <a:r>
              <a:rPr lang="fi-FI" dirty="0"/>
              <a:t> </a:t>
            </a:r>
            <a:r>
              <a:rPr lang="fi-FI" dirty="0" err="1"/>
              <a:t>advice</a:t>
            </a:r>
            <a:br>
              <a:rPr lang="fi-FI" dirty="0"/>
            </a:br>
            <a:endParaRPr lang="fi-FI" dirty="0"/>
          </a:p>
        </p:txBody>
      </p:sp>
      <p:sp>
        <p:nvSpPr>
          <p:cNvPr id="10" name="Otsikko 4">
            <a:extLst>
              <a:ext uri="{FF2B5EF4-FFF2-40B4-BE49-F238E27FC236}">
                <a16:creationId xmlns:a16="http://schemas.microsoft.com/office/drawing/2014/main" id="{F4C6B987-F802-438D-A5FD-38D9176F3959}"/>
              </a:ext>
            </a:extLst>
          </p:cNvPr>
          <p:cNvSpPr txBox="1">
            <a:spLocks/>
          </p:cNvSpPr>
          <p:nvPr/>
        </p:nvSpPr>
        <p:spPr bwMode="auto">
          <a:xfrm>
            <a:off x="6876256" y="3580147"/>
            <a:ext cx="5328592" cy="67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 lnSpcReduction="1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ヒラギノ角ゴ Pro W3" pitchFamily="3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ヒラギノ角ゴ Pro W3" pitchFamily="3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ヒラギノ角ゴ Pro W3" pitchFamily="3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ヒラギノ角ゴ Pro W3" pitchFamily="3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ヒラギノ角ゴ Pro W3" pitchFamily="3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ヒラギノ角ゴ Pro W3" pitchFamily="3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ヒラギノ角ゴ Pro W3" pitchFamily="3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ヒラギノ角ゴ Pro W3" pitchFamily="32" charset="-128"/>
              </a:defRPr>
            </a:lvl9pPr>
          </a:lstStyle>
          <a:p>
            <a:r>
              <a:rPr lang="fi-FI" sz="1600" kern="0" dirty="0"/>
              <a:t>The </a:t>
            </a:r>
            <a:r>
              <a:rPr lang="fi-FI" sz="1600" kern="0" dirty="0" err="1"/>
              <a:t>Housing</a:t>
            </a:r>
            <a:r>
              <a:rPr lang="fi-FI" sz="1600" kern="0" dirty="0"/>
              <a:t> Finance </a:t>
            </a:r>
          </a:p>
          <a:p>
            <a:r>
              <a:rPr lang="fi-FI" sz="1600" kern="0" dirty="0"/>
              <a:t>and </a:t>
            </a:r>
            <a:r>
              <a:rPr lang="fi-FI" sz="1600" kern="0" dirty="0" err="1"/>
              <a:t>Development</a:t>
            </a:r>
            <a:endParaRPr lang="fi-FI" sz="1600" kern="0" dirty="0"/>
          </a:p>
          <a:p>
            <a:r>
              <a:rPr lang="fi-FI" sz="1600" kern="0" dirty="0"/>
              <a:t>Centre of Finland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D5011598-EC7F-4729-8EDD-409B951AC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83518"/>
            <a:ext cx="3405808" cy="8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50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6A73D57-3BF3-7FD7-822E-A85A2810D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C4ECE4-EF7B-4899-8337-9177D72C5861}" type="datetime1">
              <a:rPr lang="fi-FI" smtClean="0"/>
              <a:pPr>
                <a:defRPr/>
              </a:pPr>
              <a:t>23.5.2023</a:t>
            </a:fld>
            <a:endParaRPr lang="fi-FI"/>
          </a:p>
        </p:txBody>
      </p:sp>
      <p:pic>
        <p:nvPicPr>
          <p:cNvPr id="6" name="Kuva 5" descr="Kuva, joka sisältää kohteen teksti, kuvakaappaus, ympyrä, Fontti&#10;&#10;Kuvaus luotu automaattisesti">
            <a:extLst>
              <a:ext uri="{FF2B5EF4-FFF2-40B4-BE49-F238E27FC236}">
                <a16:creationId xmlns:a16="http://schemas.microsoft.com/office/drawing/2014/main" id="{A4B27CF3-3114-4CAC-2D7F-96BA70F80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2910"/>
            <a:ext cx="6309320" cy="47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76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2AA594-77E0-45D9-B3DE-42B61B42A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11510"/>
            <a:ext cx="6270848" cy="342900"/>
          </a:xfrm>
        </p:spPr>
        <p:txBody>
          <a:bodyPr/>
          <a:lstStyle/>
          <a:p>
            <a:r>
              <a:rPr lang="fi-FI" dirty="0" err="1"/>
              <a:t>Legislating</a:t>
            </a:r>
            <a:r>
              <a:rPr lang="fi-FI" dirty="0"/>
              <a:t> Housing </a:t>
            </a:r>
            <a:r>
              <a:rPr lang="fi-FI" dirty="0" err="1"/>
              <a:t>Advice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7C7EDF-5732-48E2-98EE-E4F613BCA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131590"/>
            <a:ext cx="7268794" cy="4148812"/>
          </a:xfrm>
        </p:spPr>
        <p:txBody>
          <a:bodyPr/>
          <a:lstStyle/>
          <a:p>
            <a:pPr lvl="0">
              <a:buClr>
                <a:srgbClr val="D89523"/>
              </a:buClr>
              <a:defRPr/>
            </a:pPr>
            <a:r>
              <a:rPr lang="en-US" sz="1600" kern="0" dirty="0"/>
              <a:t>Housing advice is one key method Finland is using to halve and eradicate homelessness</a:t>
            </a:r>
          </a:p>
          <a:p>
            <a:pPr lvl="1">
              <a:buClr>
                <a:srgbClr val="D89523"/>
              </a:buClr>
              <a:defRPr/>
            </a:pPr>
            <a:r>
              <a:rPr lang="en-US" sz="1400" dirty="0"/>
              <a:t>The law makes it possible to give housing advice to everyone regardless of where or how they live </a:t>
            </a:r>
            <a:endParaRPr lang="en-US" sz="1400" kern="0" dirty="0"/>
          </a:p>
          <a:p>
            <a:pPr lvl="0">
              <a:buClr>
                <a:srgbClr val="D89523"/>
              </a:buClr>
              <a:defRPr/>
            </a:pPr>
            <a:r>
              <a:rPr lang="en-US" sz="1600" kern="0" dirty="0"/>
              <a:t>Ministry of Environment </a:t>
            </a:r>
            <a:r>
              <a:rPr lang="en-US" sz="1600" dirty="0"/>
              <a:t>drafted a 5-year law for housing advice for 2023-2027</a:t>
            </a:r>
          </a:p>
          <a:p>
            <a:pPr lvl="1">
              <a:buClr>
                <a:srgbClr val="D89523"/>
              </a:buClr>
              <a:defRPr/>
            </a:pPr>
            <a:r>
              <a:rPr lang="en-US" sz="1400" dirty="0"/>
              <a:t>Aim is to improve the availability of housing advice in Finland by ARA’s grants</a:t>
            </a:r>
          </a:p>
          <a:p>
            <a:pPr lvl="1">
              <a:buClr>
                <a:srgbClr val="D89523"/>
              </a:buClr>
              <a:defRPr/>
            </a:pPr>
            <a:r>
              <a:rPr lang="en-US" sz="1400" kern="0" dirty="0"/>
              <a:t>part of the </a:t>
            </a:r>
            <a:r>
              <a:rPr lang="en-US" sz="1400" kern="0" dirty="0" err="1"/>
              <a:t>Programme</a:t>
            </a:r>
            <a:r>
              <a:rPr lang="en-US" sz="1400" kern="0" dirty="0"/>
              <a:t> of Prime Minister Marin’s Government</a:t>
            </a:r>
          </a:p>
          <a:p>
            <a:pPr lvl="0">
              <a:buClr>
                <a:srgbClr val="D89523"/>
              </a:buClr>
              <a:defRPr/>
            </a:pPr>
            <a:r>
              <a:rPr lang="en-US" sz="1600" kern="0" dirty="0"/>
              <a:t>At the moment, providing housing advice is voluntary for municipalities.</a:t>
            </a:r>
          </a:p>
        </p:txBody>
      </p:sp>
    </p:spTree>
    <p:extLst>
      <p:ext uri="{BB962C8B-B14F-4D97-AF65-F5344CB8AC3E}">
        <p14:creationId xmlns:p14="http://schemas.microsoft.com/office/powerpoint/2010/main" val="3133674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BD31C1-05FD-FFD5-ECAA-E1C6DA18C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How </a:t>
            </a:r>
            <a:r>
              <a:rPr lang="fi-FI" dirty="0" err="1"/>
              <a:t>does</a:t>
            </a:r>
            <a:r>
              <a:rPr lang="fi-FI" dirty="0"/>
              <a:t> ARA </a:t>
            </a:r>
            <a:r>
              <a:rPr lang="fi-FI" dirty="0" err="1"/>
              <a:t>support</a:t>
            </a:r>
            <a:r>
              <a:rPr lang="fi-FI" dirty="0"/>
              <a:t> </a:t>
            </a:r>
            <a:r>
              <a:rPr lang="fi-FI" dirty="0" err="1"/>
              <a:t>housing</a:t>
            </a:r>
            <a:r>
              <a:rPr lang="fi-FI" dirty="0"/>
              <a:t> </a:t>
            </a:r>
            <a:r>
              <a:rPr lang="fi-FI" dirty="0" err="1"/>
              <a:t>advisors</a:t>
            </a:r>
            <a:r>
              <a:rPr lang="fi-FI" dirty="0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654085-1582-1EDF-94ED-4940FD60D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0231" y="1154652"/>
            <a:ext cx="6260682" cy="3874548"/>
          </a:xfrm>
        </p:spPr>
        <p:txBody>
          <a:bodyPr/>
          <a:lstStyle/>
          <a:p>
            <a:r>
              <a:rPr lang="fi-FI" sz="1600" dirty="0"/>
              <a:t>Training </a:t>
            </a:r>
            <a:r>
              <a:rPr lang="fi-FI" sz="1600" dirty="0" err="1"/>
              <a:t>sessions</a:t>
            </a:r>
            <a:r>
              <a:rPr lang="fi-FI" sz="1600" dirty="0"/>
              <a:t> open for </a:t>
            </a:r>
            <a:r>
              <a:rPr lang="fi-FI" sz="1600" dirty="0" err="1"/>
              <a:t>all</a:t>
            </a:r>
            <a:r>
              <a:rPr lang="fi-FI" sz="1600" dirty="0"/>
              <a:t> </a:t>
            </a:r>
            <a:r>
              <a:rPr lang="fi-FI" sz="1600" dirty="0" err="1"/>
              <a:t>housing</a:t>
            </a:r>
            <a:r>
              <a:rPr lang="fi-FI" sz="1600" dirty="0"/>
              <a:t> </a:t>
            </a:r>
            <a:r>
              <a:rPr lang="fi-FI" sz="1600" dirty="0" err="1"/>
              <a:t>advisors</a:t>
            </a:r>
            <a:endParaRPr lang="fi-FI" sz="1600" dirty="0"/>
          </a:p>
          <a:p>
            <a:pPr lvl="1"/>
            <a:r>
              <a:rPr lang="fi-FI" sz="1400" dirty="0" err="1"/>
              <a:t>Sessions</a:t>
            </a:r>
            <a:r>
              <a:rPr lang="fi-FI" sz="1400" dirty="0"/>
              <a:t> </a:t>
            </a:r>
            <a:r>
              <a:rPr lang="fi-FI" sz="1400" dirty="0" err="1"/>
              <a:t>consist</a:t>
            </a:r>
            <a:r>
              <a:rPr lang="fi-FI" sz="1400" dirty="0"/>
              <a:t> of </a:t>
            </a:r>
            <a:r>
              <a:rPr lang="fi-FI" sz="1400" dirty="0" err="1"/>
              <a:t>housing</a:t>
            </a:r>
            <a:r>
              <a:rPr lang="fi-FI" sz="1400" dirty="0"/>
              <a:t> </a:t>
            </a:r>
            <a:r>
              <a:rPr lang="fi-FI" sz="1400" dirty="0" err="1"/>
              <a:t>advisors</a:t>
            </a:r>
            <a:r>
              <a:rPr lang="fi-FI" sz="1400" dirty="0"/>
              <a:t> </a:t>
            </a:r>
            <a:r>
              <a:rPr lang="fi-FI" sz="1400" dirty="0" err="1"/>
              <a:t>presenting</a:t>
            </a:r>
            <a:r>
              <a:rPr lang="fi-FI" sz="1400" dirty="0"/>
              <a:t> </a:t>
            </a:r>
            <a:r>
              <a:rPr lang="fi-FI" sz="1400" dirty="0" err="1"/>
              <a:t>their</a:t>
            </a:r>
            <a:r>
              <a:rPr lang="fi-FI" sz="1400" dirty="0"/>
              <a:t> </a:t>
            </a:r>
            <a:r>
              <a:rPr lang="fi-FI" sz="1400" dirty="0" err="1"/>
              <a:t>working</a:t>
            </a:r>
            <a:r>
              <a:rPr lang="fi-FI" sz="1400" dirty="0"/>
              <a:t> </a:t>
            </a:r>
            <a:r>
              <a:rPr lang="fi-FI" sz="1400" dirty="0" err="1"/>
              <a:t>methods</a:t>
            </a:r>
            <a:r>
              <a:rPr lang="fi-FI" sz="1400" dirty="0"/>
              <a:t> and/</a:t>
            </a:r>
            <a:r>
              <a:rPr lang="fi-FI" sz="1400" dirty="0" err="1"/>
              <a:t>or</a:t>
            </a:r>
            <a:r>
              <a:rPr lang="fi-FI" sz="1400" dirty="0"/>
              <a:t> </a:t>
            </a:r>
            <a:r>
              <a:rPr lang="fi-FI" sz="1400" dirty="0" err="1"/>
              <a:t>expert</a:t>
            </a:r>
            <a:r>
              <a:rPr lang="fi-FI" sz="1400" dirty="0"/>
              <a:t> </a:t>
            </a:r>
            <a:r>
              <a:rPr lang="fi-FI" sz="1400" dirty="0" err="1"/>
              <a:t>lectures</a:t>
            </a:r>
            <a:endParaRPr lang="fi-FI" sz="1400" dirty="0"/>
          </a:p>
          <a:p>
            <a:pPr lvl="1"/>
            <a:r>
              <a:rPr lang="fi-FI" sz="1400" dirty="0" err="1"/>
              <a:t>Subjects</a:t>
            </a:r>
            <a:r>
              <a:rPr lang="fi-FI" sz="1400" dirty="0"/>
              <a:t> </a:t>
            </a:r>
            <a:r>
              <a:rPr lang="fi-FI" sz="1400" dirty="0" err="1"/>
              <a:t>are</a:t>
            </a:r>
            <a:r>
              <a:rPr lang="fi-FI" sz="1400" dirty="0"/>
              <a:t> </a:t>
            </a:r>
            <a:r>
              <a:rPr lang="fi-FI" sz="1400" dirty="0" err="1"/>
              <a:t>determined</a:t>
            </a:r>
            <a:r>
              <a:rPr lang="fi-FI" sz="1400" dirty="0"/>
              <a:t> </a:t>
            </a:r>
            <a:r>
              <a:rPr lang="fi-FI" sz="1400" dirty="0" err="1"/>
              <a:t>by</a:t>
            </a:r>
            <a:r>
              <a:rPr lang="fi-FI" sz="1400" dirty="0"/>
              <a:t>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housing</a:t>
            </a:r>
            <a:r>
              <a:rPr lang="fi-FI" sz="1400" dirty="0"/>
              <a:t> </a:t>
            </a:r>
            <a:r>
              <a:rPr lang="fi-FI" sz="1400" dirty="0" err="1"/>
              <a:t>advisors</a:t>
            </a:r>
            <a:r>
              <a:rPr lang="fi-FI" sz="1400" dirty="0"/>
              <a:t>, </a:t>
            </a:r>
            <a:r>
              <a:rPr lang="fi-FI" sz="1400" dirty="0" err="1"/>
              <a:t>e.g</a:t>
            </a:r>
            <a:r>
              <a:rPr lang="fi-FI" sz="1400" dirty="0"/>
              <a:t>. </a:t>
            </a:r>
            <a:r>
              <a:rPr lang="fi-FI" sz="1400" dirty="0" err="1"/>
              <a:t>collaboration</a:t>
            </a:r>
            <a:r>
              <a:rPr lang="fi-FI" sz="1400" dirty="0"/>
              <a:t> </a:t>
            </a:r>
            <a:r>
              <a:rPr lang="fi-FI" sz="1400" dirty="0" err="1"/>
              <a:t>with</a:t>
            </a:r>
            <a:r>
              <a:rPr lang="fi-FI" sz="1400" dirty="0"/>
              <a:t> </a:t>
            </a:r>
            <a:r>
              <a:rPr lang="fi-FI" sz="1400" dirty="0" err="1"/>
              <a:t>social</a:t>
            </a:r>
            <a:r>
              <a:rPr lang="fi-FI" sz="1400" dirty="0"/>
              <a:t> </a:t>
            </a:r>
            <a:r>
              <a:rPr lang="fi-FI" sz="1400" dirty="0" err="1"/>
              <a:t>workers</a:t>
            </a:r>
            <a:r>
              <a:rPr lang="fi-FI" sz="1400" dirty="0"/>
              <a:t>; </a:t>
            </a:r>
            <a:r>
              <a:rPr lang="fi-FI" sz="1400" dirty="0" err="1"/>
              <a:t>clients</a:t>
            </a:r>
            <a:r>
              <a:rPr lang="fi-FI" sz="1400" dirty="0"/>
              <a:t> </a:t>
            </a:r>
            <a:r>
              <a:rPr lang="fi-FI" sz="1400" dirty="0" err="1"/>
              <a:t>with</a:t>
            </a:r>
            <a:r>
              <a:rPr lang="fi-FI" sz="1400" dirty="0"/>
              <a:t> </a:t>
            </a:r>
            <a:r>
              <a:rPr lang="fi-FI" sz="1400" dirty="0" err="1"/>
              <a:t>mental</a:t>
            </a:r>
            <a:r>
              <a:rPr lang="fi-FI" sz="1400" dirty="0"/>
              <a:t> &amp; </a:t>
            </a:r>
            <a:r>
              <a:rPr lang="fi-FI" sz="1400" dirty="0" err="1"/>
              <a:t>substance</a:t>
            </a:r>
            <a:r>
              <a:rPr lang="fi-FI" sz="1400" dirty="0"/>
              <a:t> </a:t>
            </a:r>
            <a:r>
              <a:rPr lang="fi-FI" sz="1400" dirty="0" err="1"/>
              <a:t>abuse</a:t>
            </a:r>
            <a:r>
              <a:rPr lang="fi-FI" sz="1400" dirty="0"/>
              <a:t> </a:t>
            </a:r>
            <a:r>
              <a:rPr lang="fi-FI" sz="1400" dirty="0" err="1"/>
              <a:t>problems</a:t>
            </a:r>
            <a:r>
              <a:rPr lang="fi-FI" sz="1400" dirty="0"/>
              <a:t> etc.</a:t>
            </a:r>
          </a:p>
          <a:p>
            <a:r>
              <a:rPr lang="fi-FI" sz="1600" dirty="0"/>
              <a:t>Network of </a:t>
            </a:r>
            <a:r>
              <a:rPr lang="fi-FI" sz="1600" dirty="0" err="1"/>
              <a:t>housing</a:t>
            </a:r>
            <a:r>
              <a:rPr lang="fi-FI" sz="1600" dirty="0"/>
              <a:t> </a:t>
            </a:r>
            <a:r>
              <a:rPr lang="fi-FI" sz="1600" dirty="0" err="1"/>
              <a:t>advisors</a:t>
            </a:r>
            <a:r>
              <a:rPr lang="fi-FI" sz="1600" dirty="0"/>
              <a:t> </a:t>
            </a:r>
            <a:r>
              <a:rPr lang="fi-FI" sz="1600" dirty="0" err="1"/>
              <a:t>facilitated</a:t>
            </a:r>
            <a:r>
              <a:rPr lang="fi-FI" sz="1600" dirty="0"/>
              <a:t> </a:t>
            </a:r>
            <a:r>
              <a:rPr lang="fi-FI" sz="1600" dirty="0" err="1"/>
              <a:t>by</a:t>
            </a:r>
            <a:r>
              <a:rPr lang="fi-FI" sz="1600" dirty="0"/>
              <a:t> ARA and a team of </a:t>
            </a:r>
            <a:r>
              <a:rPr lang="fi-FI" sz="1600" dirty="0" err="1"/>
              <a:t>housing</a:t>
            </a:r>
            <a:r>
              <a:rPr lang="fi-FI" sz="1600" dirty="0"/>
              <a:t> </a:t>
            </a:r>
            <a:r>
              <a:rPr lang="fi-FI" sz="1600" dirty="0" err="1"/>
              <a:t>advisors</a:t>
            </a:r>
            <a:endParaRPr lang="fi-FI" sz="1600" dirty="0"/>
          </a:p>
          <a:p>
            <a:pPr lvl="1"/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goal</a:t>
            </a:r>
            <a:r>
              <a:rPr lang="fi-FI" sz="1400" dirty="0"/>
              <a:t> is to </a:t>
            </a:r>
            <a:r>
              <a:rPr lang="fi-FI" sz="1400" dirty="0" err="1"/>
              <a:t>get</a:t>
            </a:r>
            <a:r>
              <a:rPr lang="fi-FI" sz="1400" dirty="0"/>
              <a:t> to </a:t>
            </a:r>
            <a:r>
              <a:rPr lang="fi-FI" sz="1400" dirty="0" err="1"/>
              <a:t>know</a:t>
            </a:r>
            <a:r>
              <a:rPr lang="fi-FI" sz="1400" dirty="0"/>
              <a:t> </a:t>
            </a:r>
            <a:r>
              <a:rPr lang="fi-FI" sz="1400" dirty="0" err="1"/>
              <a:t>each</a:t>
            </a:r>
            <a:r>
              <a:rPr lang="fi-FI" sz="1400" dirty="0"/>
              <a:t> </a:t>
            </a:r>
            <a:r>
              <a:rPr lang="fi-FI" sz="1400" dirty="0" err="1"/>
              <a:t>other</a:t>
            </a:r>
            <a:r>
              <a:rPr lang="fi-FI" sz="1400" dirty="0"/>
              <a:t>, </a:t>
            </a:r>
            <a:r>
              <a:rPr lang="fi-FI" sz="1400" dirty="0" err="1"/>
              <a:t>exchange</a:t>
            </a:r>
            <a:r>
              <a:rPr lang="fi-FI" sz="1400" dirty="0"/>
              <a:t> </a:t>
            </a:r>
            <a:r>
              <a:rPr lang="fi-FI" sz="1400" dirty="0" err="1"/>
              <a:t>ideas</a:t>
            </a:r>
            <a:r>
              <a:rPr lang="fi-FI" sz="1400" dirty="0"/>
              <a:t> and </a:t>
            </a:r>
            <a:r>
              <a:rPr lang="fi-FI" sz="1400" dirty="0" err="1"/>
              <a:t>get</a:t>
            </a:r>
            <a:r>
              <a:rPr lang="fi-FI" sz="1400" dirty="0"/>
              <a:t> </a:t>
            </a:r>
            <a:r>
              <a:rPr lang="fi-FI" sz="1400" dirty="0" err="1"/>
              <a:t>peer</a:t>
            </a:r>
            <a:r>
              <a:rPr lang="fi-FI" sz="1400" dirty="0"/>
              <a:t> </a:t>
            </a:r>
            <a:r>
              <a:rPr lang="fi-FI" sz="1400" dirty="0" err="1"/>
              <a:t>support</a:t>
            </a:r>
            <a:endParaRPr lang="fi-FI" sz="1600" dirty="0"/>
          </a:p>
          <a:p>
            <a:r>
              <a:rPr lang="fi-FI" sz="1600" dirty="0"/>
              <a:t>ARA </a:t>
            </a:r>
            <a:r>
              <a:rPr lang="fi-FI" sz="1600" dirty="0" err="1"/>
              <a:t>also</a:t>
            </a:r>
            <a:r>
              <a:rPr lang="fi-FI" sz="1600" dirty="0"/>
              <a:t> </a:t>
            </a:r>
            <a:r>
              <a:rPr lang="fi-FI" sz="1600" dirty="0" err="1"/>
              <a:t>arranges</a:t>
            </a:r>
            <a:r>
              <a:rPr lang="fi-FI" sz="1600" dirty="0"/>
              <a:t> </a:t>
            </a:r>
            <a:r>
              <a:rPr lang="fi-FI" sz="1600" dirty="0" err="1"/>
              <a:t>training</a:t>
            </a:r>
            <a:r>
              <a:rPr lang="fi-FI" sz="1600" dirty="0"/>
              <a:t> to </a:t>
            </a:r>
            <a:r>
              <a:rPr lang="fi-FI" sz="1600" dirty="0" err="1"/>
              <a:t>new</a:t>
            </a:r>
            <a:r>
              <a:rPr lang="fi-FI" sz="1600" dirty="0"/>
              <a:t> </a:t>
            </a:r>
            <a:r>
              <a:rPr lang="fi-FI" sz="1600" dirty="0" err="1"/>
              <a:t>housing</a:t>
            </a:r>
            <a:r>
              <a:rPr lang="fi-FI" sz="1600" dirty="0"/>
              <a:t> </a:t>
            </a:r>
            <a:r>
              <a:rPr lang="fi-FI" sz="1600" dirty="0" err="1"/>
              <a:t>advisors</a:t>
            </a:r>
            <a:r>
              <a:rPr lang="fi-FI" sz="1600" dirty="0"/>
              <a:t> </a:t>
            </a:r>
            <a:r>
              <a:rPr lang="fi-FI" sz="1600" dirty="0" err="1"/>
              <a:t>that</a:t>
            </a:r>
            <a:r>
              <a:rPr lang="fi-FI" sz="1600" dirty="0"/>
              <a:t> </a:t>
            </a:r>
            <a:r>
              <a:rPr lang="fi-FI" sz="1600" dirty="0" err="1"/>
              <a:t>have</a:t>
            </a:r>
            <a:r>
              <a:rPr lang="fi-FI" sz="1600" dirty="0"/>
              <a:t> </a:t>
            </a:r>
            <a:r>
              <a:rPr lang="fi-FI" sz="1600" dirty="0" err="1"/>
              <a:t>been</a:t>
            </a:r>
            <a:r>
              <a:rPr lang="fi-FI" sz="1600" dirty="0"/>
              <a:t> </a:t>
            </a:r>
            <a:r>
              <a:rPr lang="fi-FI" sz="1600" dirty="0" err="1"/>
              <a:t>hired</a:t>
            </a:r>
            <a:r>
              <a:rPr lang="fi-FI" sz="1600" dirty="0"/>
              <a:t> </a:t>
            </a:r>
            <a:r>
              <a:rPr lang="fi-FI" sz="1600" dirty="0" err="1"/>
              <a:t>with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grant</a:t>
            </a:r>
            <a:r>
              <a:rPr lang="fi-FI" sz="1600" dirty="0"/>
              <a:t> </a:t>
            </a:r>
            <a:r>
              <a:rPr lang="fi-FI" sz="1600" dirty="0" err="1"/>
              <a:t>given</a:t>
            </a:r>
            <a:r>
              <a:rPr lang="fi-FI" sz="1600" dirty="0"/>
              <a:t> </a:t>
            </a:r>
            <a:r>
              <a:rPr lang="fi-FI" sz="1600" dirty="0" err="1"/>
              <a:t>by</a:t>
            </a:r>
            <a:r>
              <a:rPr lang="fi-FI" sz="1600" dirty="0"/>
              <a:t> ARA.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7BDCF5-90BD-FF09-D2AE-F01E4D89E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217F9A-5279-4A99-98DC-50C5833EE471}" type="datetime1">
              <a:rPr lang="fi-FI" smtClean="0"/>
              <a:pPr>
                <a:defRPr/>
              </a:pPr>
              <a:t>23.5.2023</a:t>
            </a:fld>
            <a:endParaRPr lang="fi-FI"/>
          </a:p>
        </p:txBody>
      </p:sp>
      <p:pic>
        <p:nvPicPr>
          <p:cNvPr id="6" name="Kuva 5" descr="Kuva, joka sisältää kohteen vaate, seinä, henkilö, nainen&#10;&#10;Kuvaus luotu automaattisesti">
            <a:extLst>
              <a:ext uri="{FF2B5EF4-FFF2-40B4-BE49-F238E27FC236}">
                <a16:creationId xmlns:a16="http://schemas.microsoft.com/office/drawing/2014/main" id="{8FBBEE9C-8BFD-4023-AD98-C59DAD551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78" y="1436762"/>
            <a:ext cx="1964111" cy="261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34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12D2DD-258D-4C53-9297-38D5A0C2C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2089981"/>
            <a:ext cx="4968552" cy="675754"/>
          </a:xfrm>
        </p:spPr>
        <p:txBody>
          <a:bodyPr/>
          <a:lstStyle/>
          <a:p>
            <a:r>
              <a:rPr lang="fi-FI" dirty="0" err="1"/>
              <a:t>Thank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!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1DEEC8F-3468-45C4-8625-660F698F16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91680" y="2813633"/>
            <a:ext cx="4968875" cy="431800"/>
          </a:xfrm>
        </p:spPr>
        <p:txBody>
          <a:bodyPr/>
          <a:lstStyle/>
          <a:p>
            <a:r>
              <a:rPr lang="fi-FI" dirty="0"/>
              <a:t>Vilja Kamppila &amp; Mirka Järvinen</a:t>
            </a:r>
          </a:p>
          <a:p>
            <a:r>
              <a:rPr lang="fi-FI" dirty="0"/>
              <a:t>asumisneuvonta@ara.fi</a:t>
            </a:r>
          </a:p>
          <a:p>
            <a:r>
              <a:rPr lang="fi-FI" dirty="0"/>
              <a:t> </a:t>
            </a:r>
          </a:p>
        </p:txBody>
      </p:sp>
      <p:pic>
        <p:nvPicPr>
          <p:cNvPr id="5" name="Kuva 4" descr="Kuva, joka sisältää kohteen vaate, henkilö, Ihmisen kasvot, hymy&#10;&#10;Kuvaus luotu automaattisesti">
            <a:extLst>
              <a:ext uri="{FF2B5EF4-FFF2-40B4-BE49-F238E27FC236}">
                <a16:creationId xmlns:a16="http://schemas.microsoft.com/office/drawing/2014/main" id="{4F9F8813-0664-6FD7-34EA-05B1D209A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65895"/>
            <a:ext cx="2948947" cy="22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0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319FDC-F784-4C4A-A856-DCCA3CFF3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355" y="497125"/>
            <a:ext cx="6270848" cy="477870"/>
          </a:xfrm>
        </p:spPr>
        <p:txBody>
          <a:bodyPr/>
          <a:lstStyle/>
          <a:p>
            <a:r>
              <a:rPr lang="fi-FI" sz="2400" dirty="0"/>
              <a:t>ARA </a:t>
            </a:r>
            <a:r>
              <a:rPr lang="fi-FI" sz="2400" dirty="0" err="1"/>
              <a:t>implements</a:t>
            </a:r>
            <a:r>
              <a:rPr lang="fi-FI" sz="2400" dirty="0"/>
              <a:t> </a:t>
            </a:r>
            <a:r>
              <a:rPr lang="fi-FI" sz="2400" dirty="0" err="1"/>
              <a:t>housing</a:t>
            </a:r>
            <a:r>
              <a:rPr lang="fi-FI" sz="2400" dirty="0"/>
              <a:t> </a:t>
            </a:r>
            <a:r>
              <a:rPr lang="fi-FI" sz="2400" dirty="0" err="1"/>
              <a:t>policy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A34268-EEAB-4951-825A-DFF5E38C6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752" y="1435640"/>
            <a:ext cx="6194648" cy="2971800"/>
          </a:xfrm>
        </p:spPr>
        <p:txBody>
          <a:bodyPr/>
          <a:lstStyle/>
          <a:p>
            <a:pPr marL="457200" lvl="1" indent="0">
              <a:buClr>
                <a:srgbClr val="D89523"/>
              </a:buClr>
              <a:buNone/>
            </a:pPr>
            <a:endParaRPr lang="fi-FI" altLang="fi-FI" sz="1400" b="1" dirty="0">
              <a:solidFill>
                <a:schemeClr val="tx1"/>
              </a:solidFill>
            </a:endParaRPr>
          </a:p>
          <a:p>
            <a:pPr marL="457200" lvl="1" indent="0">
              <a:buClr>
                <a:srgbClr val="D89523"/>
              </a:buClr>
              <a:buNone/>
            </a:pPr>
            <a:endParaRPr lang="fi-FI" altLang="fi-FI" sz="1400" b="1" dirty="0">
              <a:solidFill>
                <a:schemeClr val="tx1"/>
              </a:solidFill>
            </a:endParaRPr>
          </a:p>
          <a:p>
            <a:pPr marL="457200" lvl="1" indent="0">
              <a:buClr>
                <a:srgbClr val="D89523"/>
              </a:buClr>
              <a:buNone/>
            </a:pPr>
            <a:endParaRPr lang="fi-FI" altLang="fi-FI" sz="1400" dirty="0">
              <a:solidFill>
                <a:schemeClr val="tx1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E7118D7-3654-46F4-AE8E-BF0FEFC34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217F9A-5279-4A99-98DC-50C5833EE471}" type="datetime1">
              <a:rPr lang="fi-FI" smtClean="0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E4AF77C8-16AA-4190-9776-6797D8130D9E}"/>
              </a:ext>
            </a:extLst>
          </p:cNvPr>
          <p:cNvSpPr txBox="1">
            <a:spLocks/>
          </p:cNvSpPr>
          <p:nvPr/>
        </p:nvSpPr>
        <p:spPr bwMode="auto">
          <a:xfrm>
            <a:off x="1907704" y="1203598"/>
            <a:ext cx="6260682" cy="359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94C43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6"/>
              </a:buClr>
              <a:buFont typeface="Verdana Pro" panose="020B060403050404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folHlink"/>
              </a:buClr>
              <a:buChar char="–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folHlink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 lvl="0">
              <a:buClr>
                <a:srgbClr val="D89523"/>
              </a:buClr>
              <a:defRPr/>
            </a:pPr>
            <a:r>
              <a:rPr lang="en-US" sz="1600" kern="0" dirty="0"/>
              <a:t>ARA implements government housing policy, aiming for sustainable and affordable housing</a:t>
            </a:r>
          </a:p>
          <a:p>
            <a:pPr lvl="0">
              <a:buClr>
                <a:srgbClr val="D89523"/>
              </a:buClr>
              <a:defRPr/>
            </a:pPr>
            <a:r>
              <a:rPr lang="en-US" sz="1600" kern="0" dirty="0"/>
              <a:t>grants government grants, subsidies and guarantees related to housing and construction of housing </a:t>
            </a:r>
          </a:p>
          <a:p>
            <a:pPr lvl="0">
              <a:buClr>
                <a:srgbClr val="D89523"/>
              </a:buClr>
              <a:defRPr/>
            </a:pPr>
            <a:r>
              <a:rPr lang="en-US" sz="1600" kern="0" dirty="0"/>
              <a:t>guides and monitors the use of ARA housing stock</a:t>
            </a:r>
          </a:p>
          <a:p>
            <a:pPr lvl="0">
              <a:buClr>
                <a:srgbClr val="D89523"/>
              </a:buClr>
              <a:defRPr/>
            </a:pPr>
            <a:r>
              <a:rPr lang="en-US" sz="1600" kern="0" dirty="0"/>
              <a:t>is involved in housing development projects</a:t>
            </a:r>
          </a:p>
          <a:p>
            <a:pPr lvl="0">
              <a:buClr>
                <a:srgbClr val="D89523"/>
              </a:buClr>
              <a:defRPr/>
            </a:pPr>
            <a:r>
              <a:rPr lang="en-US" sz="1600" kern="0" dirty="0"/>
              <a:t>manages expert tasks and information services related to housing and housing markets, and carries out related research</a:t>
            </a:r>
          </a:p>
          <a:p>
            <a:pPr lvl="0">
              <a:buClr>
                <a:srgbClr val="D89523"/>
              </a:buClr>
              <a:defRPr/>
            </a:pPr>
            <a:r>
              <a:rPr lang="en-US" sz="1600" kern="0" dirty="0"/>
              <a:t>oversees building energy performance certificates</a:t>
            </a:r>
            <a:r>
              <a:rPr lang="en-US" sz="1600" kern="0"/>
              <a:t>.</a:t>
            </a:r>
            <a:endParaRPr lang="en-US" sz="1600" kern="0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D89523"/>
              </a:buClr>
              <a:buSzTx/>
              <a:buFontTx/>
              <a:buChar char="•"/>
              <a:tabLst/>
              <a:defRPr/>
            </a:pPr>
            <a:endParaRPr lang="fi-FI" sz="1600" kern="0" dirty="0"/>
          </a:p>
          <a:p>
            <a:pPr marL="0" indent="0">
              <a:buFontTx/>
              <a:buNone/>
            </a:pPr>
            <a:endParaRPr lang="fi-FI" sz="1800" kern="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EB20BBF-39F7-4EC5-A333-8113A444B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01" y="2220439"/>
            <a:ext cx="1438781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02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319FDC-F784-4C4A-A856-DCCA3CFF3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333843"/>
            <a:ext cx="7050741" cy="590008"/>
          </a:xfrm>
        </p:spPr>
        <p:txBody>
          <a:bodyPr/>
          <a:lstStyle/>
          <a:p>
            <a:r>
              <a:rPr lang="fi-FI" sz="2400" dirty="0" err="1"/>
              <a:t>Number</a:t>
            </a:r>
            <a:r>
              <a:rPr lang="fi-FI" sz="2400" dirty="0"/>
              <a:t> of </a:t>
            </a:r>
            <a:r>
              <a:rPr lang="fi-FI" sz="2400" dirty="0" err="1"/>
              <a:t>Homeless</a:t>
            </a:r>
            <a:r>
              <a:rPr lang="fi-FI" sz="2400" dirty="0"/>
              <a:t> 1987-2022 in Finland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A34268-EEAB-4951-825A-DFF5E38C6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752" y="1435640"/>
            <a:ext cx="6194648" cy="2971800"/>
          </a:xfrm>
        </p:spPr>
        <p:txBody>
          <a:bodyPr/>
          <a:lstStyle/>
          <a:p>
            <a:pPr marL="457200" lvl="1" indent="0">
              <a:buClr>
                <a:srgbClr val="D89523"/>
              </a:buClr>
              <a:buNone/>
            </a:pPr>
            <a:endParaRPr lang="fi-FI" altLang="fi-FI" sz="1400" b="1">
              <a:solidFill>
                <a:schemeClr val="tx1"/>
              </a:solidFill>
            </a:endParaRPr>
          </a:p>
          <a:p>
            <a:pPr marL="457200" lvl="1" indent="0">
              <a:buClr>
                <a:srgbClr val="D89523"/>
              </a:buClr>
              <a:buNone/>
            </a:pPr>
            <a:endParaRPr lang="fi-FI" altLang="fi-FI" sz="1400" b="1">
              <a:solidFill>
                <a:schemeClr val="tx1"/>
              </a:solidFill>
            </a:endParaRPr>
          </a:p>
          <a:p>
            <a:pPr marL="457200" lvl="1" indent="0">
              <a:buClr>
                <a:srgbClr val="D89523"/>
              </a:buClr>
              <a:buNone/>
            </a:pPr>
            <a:endParaRPr lang="fi-FI" altLang="fi-FI" sz="1400" dirty="0">
              <a:solidFill>
                <a:schemeClr val="tx1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E7118D7-3654-46F4-AE8E-BF0FEFC34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217F9A-5279-4A99-98DC-50C5833EE471}" type="datetime1">
              <a:rPr lang="fi-FI" smtClean="0"/>
              <a:pPr>
                <a:defRPr/>
              </a:pPr>
              <a:t>23.5.2023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8DC10AF-806E-8C28-D6CC-4D9E0D708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03598"/>
            <a:ext cx="8074064" cy="3286583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90AEE1E8-FAC1-4466-6597-6DFEF79EB0FB}"/>
              </a:ext>
            </a:extLst>
          </p:cNvPr>
          <p:cNvSpPr txBox="1"/>
          <p:nvPr/>
        </p:nvSpPr>
        <p:spPr>
          <a:xfrm>
            <a:off x="3107145" y="4615934"/>
            <a:ext cx="5695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Please note: In 2018, the City of Helsinki specified its procedure of compiling statistics on homelessness. Due to this change, the numbers are not comparable to previous years.</a:t>
            </a:r>
            <a:endParaRPr lang="fi-FI" sz="900" b="1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932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319FDC-F784-4C4A-A856-DCCA3CFF3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739" y="483518"/>
            <a:ext cx="6270848" cy="462930"/>
          </a:xfrm>
        </p:spPr>
        <p:txBody>
          <a:bodyPr/>
          <a:lstStyle/>
          <a:p>
            <a:r>
              <a:rPr lang="fi-FI" dirty="0"/>
              <a:t>Housing </a:t>
            </a:r>
            <a:r>
              <a:rPr lang="fi-FI" dirty="0" err="1"/>
              <a:t>advice</a:t>
            </a:r>
            <a:r>
              <a:rPr lang="fi-FI" dirty="0"/>
              <a:t> for </a:t>
            </a:r>
            <a:r>
              <a:rPr lang="fi-FI" dirty="0" err="1"/>
              <a:t>all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A34268-EEAB-4951-825A-DFF5E38C6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752" y="1435640"/>
            <a:ext cx="6194648" cy="2971800"/>
          </a:xfrm>
        </p:spPr>
        <p:txBody>
          <a:bodyPr/>
          <a:lstStyle/>
          <a:p>
            <a:pPr marL="457200" lvl="1" indent="0">
              <a:buClr>
                <a:srgbClr val="D89523"/>
              </a:buClr>
              <a:buNone/>
            </a:pPr>
            <a:endParaRPr lang="fi-FI" altLang="fi-FI" sz="1400" b="1" dirty="0">
              <a:solidFill>
                <a:schemeClr val="tx1"/>
              </a:solidFill>
            </a:endParaRPr>
          </a:p>
          <a:p>
            <a:pPr marL="457200" lvl="1" indent="0">
              <a:buClr>
                <a:srgbClr val="D89523"/>
              </a:buClr>
              <a:buNone/>
            </a:pPr>
            <a:endParaRPr lang="fi-FI" altLang="fi-FI" sz="1400" b="1" dirty="0">
              <a:solidFill>
                <a:schemeClr val="tx1"/>
              </a:solidFill>
            </a:endParaRPr>
          </a:p>
          <a:p>
            <a:pPr marL="457200" lvl="1" indent="0">
              <a:buClr>
                <a:srgbClr val="D89523"/>
              </a:buClr>
              <a:buNone/>
            </a:pPr>
            <a:endParaRPr lang="fi-FI" altLang="fi-FI" sz="1400" dirty="0">
              <a:solidFill>
                <a:schemeClr val="tx1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E7118D7-3654-46F4-AE8E-BF0FEFC34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217F9A-5279-4A99-98DC-50C5833EE471}" type="datetime1">
              <a:rPr lang="fi-FI" smtClean="0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E4AF77C8-16AA-4190-9776-6797D8130D9E}"/>
              </a:ext>
            </a:extLst>
          </p:cNvPr>
          <p:cNvSpPr txBox="1">
            <a:spLocks/>
          </p:cNvSpPr>
          <p:nvPr/>
        </p:nvSpPr>
        <p:spPr bwMode="auto">
          <a:xfrm>
            <a:off x="1836105" y="1059582"/>
            <a:ext cx="626068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94C43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6"/>
              </a:buClr>
              <a:buFont typeface="Verdana Pro" panose="020B060403050404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folHlink"/>
              </a:buClr>
              <a:buChar char="–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folHlink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 lvl="0">
              <a:buClr>
                <a:srgbClr val="D89523"/>
              </a:buClr>
              <a:defRPr/>
            </a:pPr>
            <a:r>
              <a:rPr lang="en-US" sz="1400" kern="0" dirty="0"/>
              <a:t>Housing advice is a preventive service that aims to tackle issues before they turn into a crisis</a:t>
            </a:r>
          </a:p>
          <a:p>
            <a:pPr lvl="1">
              <a:buClr>
                <a:srgbClr val="D89523"/>
              </a:buClr>
              <a:defRPr/>
            </a:pPr>
            <a:r>
              <a:rPr lang="en-US" sz="1200" kern="0" dirty="0"/>
              <a:t>An efficient way to prevent homelessness</a:t>
            </a:r>
          </a:p>
          <a:p>
            <a:pPr lvl="0">
              <a:buClr>
                <a:srgbClr val="D89523"/>
              </a:buClr>
              <a:defRPr/>
            </a:pPr>
            <a:r>
              <a:rPr lang="en-US" sz="1400" kern="0" dirty="0"/>
              <a:t>Professional housing advisors help clients with rental depts, defaults, housing disorders etc.</a:t>
            </a:r>
          </a:p>
          <a:p>
            <a:pPr lvl="1">
              <a:buClr>
                <a:srgbClr val="D89523"/>
              </a:buClr>
              <a:defRPr/>
            </a:pPr>
            <a:r>
              <a:rPr lang="en-US" sz="1200" kern="0" dirty="0"/>
              <a:t>The main job of housing advisors is to prevent evictions</a:t>
            </a:r>
          </a:p>
          <a:p>
            <a:pPr lvl="0">
              <a:buClr>
                <a:srgbClr val="D89523"/>
              </a:buClr>
              <a:defRPr/>
            </a:pPr>
            <a:r>
              <a:rPr lang="en-US" sz="1400" kern="0" dirty="0"/>
              <a:t>In 2023 ARA has given out grants to hire 66 housing advisors to municipalities all over Finland</a:t>
            </a:r>
          </a:p>
          <a:p>
            <a:pPr lvl="1">
              <a:buClr>
                <a:srgbClr val="D89523"/>
              </a:buClr>
              <a:defRPr/>
            </a:pPr>
            <a:r>
              <a:rPr lang="en-US" sz="1200" kern="0" dirty="0"/>
              <a:t>ARA has given out grants to municipalities and housing companies for starting and developing housing advice services from 2009</a:t>
            </a:r>
          </a:p>
          <a:p>
            <a:pPr lvl="1">
              <a:buClr>
                <a:srgbClr val="D89523"/>
              </a:buClr>
              <a:defRPr/>
            </a:pPr>
            <a:r>
              <a:rPr lang="en-US" sz="1200" kern="0" dirty="0"/>
              <a:t>Our aim: everybody is entitled to receive housing advice regardless of where you live</a:t>
            </a:r>
          </a:p>
          <a:p>
            <a:pPr marL="0" indent="0">
              <a:buFontTx/>
              <a:buNone/>
            </a:pPr>
            <a:endParaRPr lang="fi-FI" sz="1800" kern="0" dirty="0"/>
          </a:p>
        </p:txBody>
      </p:sp>
    </p:spTree>
    <p:extLst>
      <p:ext uri="{BB962C8B-B14F-4D97-AF65-F5344CB8AC3E}">
        <p14:creationId xmlns:p14="http://schemas.microsoft.com/office/powerpoint/2010/main" val="4067732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C620E9-F891-4DE6-8629-9005C6C5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334" y="371283"/>
            <a:ext cx="6270848" cy="342900"/>
          </a:xfrm>
        </p:spPr>
        <p:txBody>
          <a:bodyPr/>
          <a:lstStyle/>
          <a:p>
            <a:r>
              <a:rPr lang="fi-FI" dirty="0" err="1"/>
              <a:t>Housing</a:t>
            </a:r>
            <a:r>
              <a:rPr lang="fi-FI" dirty="0"/>
              <a:t> </a:t>
            </a:r>
            <a:r>
              <a:rPr lang="fi-FI" dirty="0" err="1"/>
              <a:t>advisors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084D2F-5D47-4A6A-BA5F-8FA66957D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744" y="915566"/>
            <a:ext cx="6260682" cy="4176464"/>
          </a:xfrm>
        </p:spPr>
        <p:txBody>
          <a:bodyPr/>
          <a:lstStyle/>
          <a:p>
            <a:r>
              <a:rPr lang="fi-FI" sz="1600" dirty="0" err="1"/>
              <a:t>Most</a:t>
            </a:r>
            <a:r>
              <a:rPr lang="fi-FI" sz="1600" dirty="0"/>
              <a:t> </a:t>
            </a:r>
            <a:r>
              <a:rPr lang="fi-FI" sz="1600" dirty="0" err="1"/>
              <a:t>often</a:t>
            </a:r>
            <a:r>
              <a:rPr lang="fi-FI" sz="1600" dirty="0"/>
              <a:t> </a:t>
            </a:r>
            <a:r>
              <a:rPr lang="fi-FI" sz="1600" dirty="0" err="1"/>
              <a:t>housing</a:t>
            </a:r>
            <a:r>
              <a:rPr lang="fi-FI" sz="1600" dirty="0"/>
              <a:t> </a:t>
            </a:r>
            <a:r>
              <a:rPr lang="fi-FI" sz="1600" dirty="0" err="1"/>
              <a:t>advisors</a:t>
            </a:r>
            <a:r>
              <a:rPr lang="fi-FI" sz="1600" dirty="0"/>
              <a:t> in Finland </a:t>
            </a:r>
            <a:r>
              <a:rPr lang="fi-FI" sz="1600" dirty="0" err="1"/>
              <a:t>have</a:t>
            </a:r>
            <a:r>
              <a:rPr lang="fi-FI" sz="1600" dirty="0"/>
              <a:t> a </a:t>
            </a:r>
            <a:r>
              <a:rPr lang="fi-FI" sz="1600" dirty="0" err="1"/>
              <a:t>bachelor’s</a:t>
            </a:r>
            <a:r>
              <a:rPr lang="fi-FI" sz="1600" dirty="0"/>
              <a:t> </a:t>
            </a:r>
            <a:r>
              <a:rPr lang="fi-FI" sz="1600" dirty="0" err="1"/>
              <a:t>degree</a:t>
            </a:r>
            <a:r>
              <a:rPr lang="fi-FI" sz="1600" dirty="0"/>
              <a:t> in </a:t>
            </a:r>
            <a:r>
              <a:rPr lang="fi-FI" sz="1600" dirty="0" err="1"/>
              <a:t>social</a:t>
            </a:r>
            <a:r>
              <a:rPr lang="fi-FI" sz="1600" dirty="0"/>
              <a:t> </a:t>
            </a:r>
            <a:r>
              <a:rPr lang="fi-FI" sz="1600" dirty="0" err="1"/>
              <a:t>services</a:t>
            </a:r>
            <a:r>
              <a:rPr lang="fi-FI" sz="1600" dirty="0"/>
              <a:t> </a:t>
            </a:r>
          </a:p>
          <a:p>
            <a:r>
              <a:rPr lang="fi-FI" sz="1600" dirty="0"/>
              <a:t>Housing </a:t>
            </a:r>
            <a:r>
              <a:rPr lang="fi-FI" sz="1600" dirty="0" err="1"/>
              <a:t>advisors</a:t>
            </a:r>
            <a:r>
              <a:rPr lang="fi-FI" sz="1600" dirty="0"/>
              <a:t> </a:t>
            </a:r>
            <a:r>
              <a:rPr lang="fi-FI" sz="1600" dirty="0" err="1"/>
              <a:t>work</a:t>
            </a:r>
            <a:r>
              <a:rPr lang="fi-FI" sz="1600" dirty="0"/>
              <a:t> in </a:t>
            </a:r>
            <a:r>
              <a:rPr lang="fi-FI" sz="1600" dirty="0" err="1"/>
              <a:t>municipalities</a:t>
            </a:r>
            <a:r>
              <a:rPr lang="fi-FI" sz="1600" dirty="0"/>
              <a:t>, </a:t>
            </a:r>
            <a:r>
              <a:rPr lang="fi-FI" sz="1600" dirty="0" err="1"/>
              <a:t>NGOs</a:t>
            </a:r>
            <a:r>
              <a:rPr lang="fi-FI" sz="1600" dirty="0"/>
              <a:t> </a:t>
            </a:r>
            <a:r>
              <a:rPr lang="fi-FI" sz="1600" dirty="0" err="1"/>
              <a:t>or</a:t>
            </a:r>
            <a:r>
              <a:rPr lang="fi-FI" sz="1600" dirty="0"/>
              <a:t> in </a:t>
            </a:r>
            <a:r>
              <a:rPr lang="fi-FI" sz="1600" dirty="0" err="1"/>
              <a:t>housing</a:t>
            </a:r>
            <a:r>
              <a:rPr lang="fi-FI" sz="1600" dirty="0"/>
              <a:t> </a:t>
            </a:r>
            <a:r>
              <a:rPr lang="fi-FI" sz="1600" dirty="0" err="1"/>
              <a:t>companies</a:t>
            </a:r>
            <a:endParaRPr lang="fi-FI" sz="1600" dirty="0"/>
          </a:p>
          <a:p>
            <a:r>
              <a:rPr lang="fi-FI" sz="1600" dirty="0" err="1"/>
              <a:t>Housing</a:t>
            </a:r>
            <a:r>
              <a:rPr lang="fi-FI" sz="1600" dirty="0"/>
              <a:t> </a:t>
            </a:r>
            <a:r>
              <a:rPr lang="fi-FI" sz="1600" dirty="0" err="1"/>
              <a:t>advisors</a:t>
            </a:r>
            <a:r>
              <a:rPr lang="fi-FI" sz="1600" dirty="0"/>
              <a:t> </a:t>
            </a:r>
            <a:r>
              <a:rPr lang="fi-FI" sz="1600" dirty="0" err="1"/>
              <a:t>aim</a:t>
            </a:r>
            <a:r>
              <a:rPr lang="fi-FI" sz="1600" dirty="0"/>
              <a:t> to help </a:t>
            </a:r>
            <a:r>
              <a:rPr lang="fi-FI" sz="1600" dirty="0" err="1"/>
              <a:t>clients</a:t>
            </a:r>
            <a:r>
              <a:rPr lang="fi-FI" sz="1600" dirty="0"/>
              <a:t> </a:t>
            </a:r>
            <a:r>
              <a:rPr lang="fi-FI" sz="1600" dirty="0" err="1"/>
              <a:t>before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problems</a:t>
            </a:r>
            <a:r>
              <a:rPr lang="fi-FI" sz="1600" dirty="0"/>
              <a:t> </a:t>
            </a:r>
            <a:r>
              <a:rPr lang="fi-FI" sz="1600" dirty="0" err="1"/>
              <a:t>need</a:t>
            </a:r>
            <a:r>
              <a:rPr lang="fi-FI" sz="1600" dirty="0"/>
              <a:t> to </a:t>
            </a:r>
            <a:r>
              <a:rPr lang="fi-FI" sz="1600" dirty="0" err="1"/>
              <a:t>be</a:t>
            </a:r>
            <a:r>
              <a:rPr lang="fi-FI" sz="1600" dirty="0"/>
              <a:t> </a:t>
            </a:r>
            <a:r>
              <a:rPr lang="fi-FI" sz="1600" dirty="0" err="1"/>
              <a:t>addressed</a:t>
            </a:r>
            <a:r>
              <a:rPr lang="fi-FI" sz="1600" dirty="0"/>
              <a:t> </a:t>
            </a:r>
            <a:r>
              <a:rPr lang="fi-FI" sz="1600" dirty="0" err="1"/>
              <a:t>by</a:t>
            </a:r>
            <a:r>
              <a:rPr lang="fi-FI" sz="1600" dirty="0"/>
              <a:t> </a:t>
            </a:r>
            <a:r>
              <a:rPr lang="fi-FI" sz="1600" dirty="0" err="1"/>
              <a:t>social</a:t>
            </a:r>
            <a:r>
              <a:rPr lang="fi-FI" sz="1600" dirty="0"/>
              <a:t> </a:t>
            </a:r>
            <a:r>
              <a:rPr lang="fi-FI" sz="1600" dirty="0" err="1"/>
              <a:t>work</a:t>
            </a:r>
            <a:endParaRPr lang="fi-FI" sz="1600" dirty="0"/>
          </a:p>
          <a:p>
            <a:r>
              <a:rPr lang="fi-FI" sz="1600" dirty="0"/>
              <a:t>On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other</a:t>
            </a:r>
            <a:r>
              <a:rPr lang="fi-FI" sz="1600" dirty="0"/>
              <a:t> </a:t>
            </a:r>
            <a:r>
              <a:rPr lang="fi-FI" sz="1600" dirty="0" err="1"/>
              <a:t>hand</a:t>
            </a:r>
            <a:r>
              <a:rPr lang="fi-FI" sz="1600" dirty="0"/>
              <a:t> </a:t>
            </a:r>
            <a:r>
              <a:rPr lang="fi-FI" sz="1600" dirty="0" err="1"/>
              <a:t>housing</a:t>
            </a:r>
            <a:r>
              <a:rPr lang="fi-FI" sz="1600" dirty="0"/>
              <a:t> </a:t>
            </a:r>
            <a:r>
              <a:rPr lang="fi-FI" sz="1600" dirty="0" err="1"/>
              <a:t>advisors</a:t>
            </a:r>
            <a:r>
              <a:rPr lang="fi-FI" sz="1600" dirty="0"/>
              <a:t> </a:t>
            </a:r>
            <a:r>
              <a:rPr lang="fi-FI" sz="1600" dirty="0" err="1"/>
              <a:t>might</a:t>
            </a:r>
            <a:r>
              <a:rPr lang="fi-FI" sz="1600" dirty="0"/>
              <a:t> </a:t>
            </a:r>
            <a:r>
              <a:rPr lang="fi-FI" sz="1600" dirty="0" err="1"/>
              <a:t>find</a:t>
            </a:r>
            <a:r>
              <a:rPr lang="fi-FI" sz="1600" dirty="0"/>
              <a:t> </a:t>
            </a:r>
            <a:r>
              <a:rPr lang="fi-FI" sz="1600" dirty="0" err="1"/>
              <a:t>clients</a:t>
            </a:r>
            <a:r>
              <a:rPr lang="fi-FI" sz="1600" dirty="0"/>
              <a:t> </a:t>
            </a:r>
            <a:r>
              <a:rPr lang="fi-FI" sz="1600" dirty="0" err="1"/>
              <a:t>who</a:t>
            </a:r>
            <a:r>
              <a:rPr lang="fi-FI" sz="1600" dirty="0"/>
              <a:t> </a:t>
            </a:r>
            <a:r>
              <a:rPr lang="fi-FI" sz="1600" dirty="0" err="1"/>
              <a:t>are</a:t>
            </a:r>
            <a:r>
              <a:rPr lang="fi-FI" sz="1600" dirty="0"/>
              <a:t> in </a:t>
            </a:r>
            <a:r>
              <a:rPr lang="fi-FI" sz="1600" dirty="0" err="1"/>
              <a:t>need</a:t>
            </a:r>
            <a:r>
              <a:rPr lang="fi-FI" sz="1600" dirty="0"/>
              <a:t> of a </a:t>
            </a:r>
            <a:r>
              <a:rPr lang="fi-FI" sz="1600" dirty="0" err="1"/>
              <a:t>more</a:t>
            </a:r>
            <a:r>
              <a:rPr lang="fi-FI" sz="1600" dirty="0"/>
              <a:t> </a:t>
            </a:r>
            <a:r>
              <a:rPr lang="fi-FI" sz="1600" dirty="0" err="1"/>
              <a:t>severe</a:t>
            </a:r>
            <a:r>
              <a:rPr lang="fi-FI" sz="1600" dirty="0"/>
              <a:t> intervention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400" dirty="0"/>
              <a:t> </a:t>
            </a:r>
            <a:r>
              <a:rPr lang="fi-FI" sz="1400" dirty="0" err="1"/>
              <a:t>referral</a:t>
            </a:r>
            <a:r>
              <a:rPr lang="fi-FI" sz="1400" dirty="0"/>
              <a:t> to a </a:t>
            </a:r>
            <a:r>
              <a:rPr lang="fi-FI" sz="1400" dirty="0" err="1"/>
              <a:t>different</a:t>
            </a:r>
            <a:r>
              <a:rPr lang="fi-FI" sz="1400" dirty="0"/>
              <a:t> </a:t>
            </a:r>
            <a:r>
              <a:rPr lang="fi-FI" sz="1400" dirty="0" err="1"/>
              <a:t>service</a:t>
            </a:r>
            <a:endParaRPr lang="fi-FI" sz="1400" dirty="0"/>
          </a:p>
          <a:p>
            <a:r>
              <a:rPr lang="fi-FI" sz="1600" dirty="0"/>
              <a:t>Housing </a:t>
            </a:r>
            <a:r>
              <a:rPr lang="fi-FI" sz="1600" dirty="0" err="1"/>
              <a:t>advisors</a:t>
            </a:r>
            <a:r>
              <a:rPr lang="fi-FI" sz="1600" dirty="0"/>
              <a:t> </a:t>
            </a:r>
            <a:r>
              <a:rPr lang="fi-FI" sz="1600" dirty="0" err="1"/>
              <a:t>work</a:t>
            </a:r>
            <a:r>
              <a:rPr lang="fi-FI" sz="1600" dirty="0"/>
              <a:t> </a:t>
            </a:r>
            <a:r>
              <a:rPr lang="fi-FI" sz="1600" dirty="0" err="1"/>
              <a:t>together</a:t>
            </a:r>
            <a:r>
              <a:rPr lang="fi-FI" sz="1600" dirty="0"/>
              <a:t> </a:t>
            </a:r>
            <a:r>
              <a:rPr lang="fi-FI" sz="1600" dirty="0" err="1"/>
              <a:t>with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client</a:t>
            </a:r>
            <a:r>
              <a:rPr lang="fi-FI" sz="1600" dirty="0"/>
              <a:t>, </a:t>
            </a:r>
            <a:r>
              <a:rPr lang="fi-FI" sz="1600" dirty="0" err="1"/>
              <a:t>housing</a:t>
            </a:r>
            <a:r>
              <a:rPr lang="fi-FI" sz="1600" dirty="0"/>
              <a:t> </a:t>
            </a:r>
            <a:r>
              <a:rPr lang="fi-FI" sz="1600" dirty="0" err="1"/>
              <a:t>providors</a:t>
            </a:r>
            <a:r>
              <a:rPr lang="fi-FI" sz="1600" dirty="0"/>
              <a:t>, </a:t>
            </a:r>
            <a:r>
              <a:rPr lang="fi-FI" sz="1600" dirty="0" err="1"/>
              <a:t>NGOs</a:t>
            </a:r>
            <a:r>
              <a:rPr lang="fi-FI" sz="1600" dirty="0"/>
              <a:t> and </a:t>
            </a:r>
            <a:r>
              <a:rPr lang="fi-FI" sz="1600" dirty="0" err="1"/>
              <a:t>social</a:t>
            </a:r>
            <a:r>
              <a:rPr lang="fi-FI" sz="1600" dirty="0"/>
              <a:t> </a:t>
            </a:r>
            <a:r>
              <a:rPr lang="fi-FI" sz="1600" dirty="0" err="1"/>
              <a:t>work</a:t>
            </a:r>
            <a:endParaRPr lang="fi-FI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400" dirty="0" err="1"/>
              <a:t>Role</a:t>
            </a:r>
            <a:r>
              <a:rPr lang="fi-FI" sz="1400" dirty="0"/>
              <a:t> as a ”bridge </a:t>
            </a:r>
            <a:r>
              <a:rPr lang="fi-FI" sz="1400" dirty="0" err="1"/>
              <a:t>builder</a:t>
            </a:r>
            <a:r>
              <a:rPr lang="fi-FI" sz="1400" dirty="0"/>
              <a:t>”</a:t>
            </a:r>
          </a:p>
          <a:p>
            <a:endParaRPr lang="fi-FI" sz="1600" dirty="0"/>
          </a:p>
          <a:p>
            <a:pPr lvl="1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434E70-FC5C-48CC-A067-CB6DE9785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217F9A-5279-4A99-98DC-50C5833EE471}" type="datetime1">
              <a:rPr lang="fi-FI" smtClean="0"/>
              <a:pPr>
                <a:defRPr/>
              </a:pPr>
              <a:t>23.5.2023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6556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C27BD84-1D1C-4099-96C2-6D4B735C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65DC120-D9BB-4CC6-9F95-8D53A20183E9}" type="datetime1">
              <a:rPr lang="en-US" sz="788" baseline="0">
                <a:solidFill>
                  <a:srgbClr val="686767">
                    <a:tint val="75000"/>
                  </a:srgb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5/23/2023</a:t>
            </a:fld>
            <a:endParaRPr lang="fi-FI" sz="788" baseline="0" dirty="0">
              <a:solidFill>
                <a:srgbClr val="686767">
                  <a:tint val="75000"/>
                </a:srgb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2A9E9E6-A1E3-47DA-8F3F-1CCAE96B2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43411"/>
            <a:ext cx="515983" cy="515983"/>
          </a:xfrm>
          <a:prstGeom prst="ellipse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19E7A1C-64C3-4589-B7CB-D2EBBC69B55D}" type="slidenum">
              <a:rPr lang="fi-FI" smtClean="0"/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fi-FI" sz="750" dirty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pic>
        <p:nvPicPr>
          <p:cNvPr id="11" name="Sisällön paikkamerkki 5">
            <a:extLst>
              <a:ext uri="{FF2B5EF4-FFF2-40B4-BE49-F238E27FC236}">
                <a16:creationId xmlns:a16="http://schemas.microsoft.com/office/drawing/2014/main" id="{37A486AC-4BAE-4300-AED3-A6D66643B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430" y="4691798"/>
            <a:ext cx="1436101" cy="301434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CE87851A-889C-4349-94B9-D75250855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411510"/>
            <a:ext cx="6408712" cy="526480"/>
          </a:xfrm>
        </p:spPr>
        <p:txBody>
          <a:bodyPr>
            <a:normAutofit fontScale="90000"/>
          </a:bodyPr>
          <a:lstStyle/>
          <a:p>
            <a:r>
              <a:rPr lang="fi-FI" sz="2700" dirty="0" err="1"/>
              <a:t>Examples</a:t>
            </a:r>
            <a:r>
              <a:rPr lang="fi-FI" sz="2700" dirty="0"/>
              <a:t> of </a:t>
            </a:r>
            <a:r>
              <a:rPr lang="fi-FI" sz="2700" dirty="0" err="1"/>
              <a:t>reasons</a:t>
            </a:r>
            <a:r>
              <a:rPr lang="fi-FI" sz="2700" dirty="0"/>
              <a:t> for </a:t>
            </a:r>
            <a:r>
              <a:rPr lang="fi-FI" sz="2700" dirty="0" err="1"/>
              <a:t>seeking</a:t>
            </a:r>
            <a:r>
              <a:rPr lang="fi-FI" sz="2700" dirty="0"/>
              <a:t> help </a:t>
            </a:r>
            <a:r>
              <a:rPr lang="fi-FI" sz="2700" dirty="0" err="1"/>
              <a:t>from</a:t>
            </a:r>
            <a:r>
              <a:rPr lang="fi-FI" sz="2700" dirty="0"/>
              <a:t> a </a:t>
            </a:r>
            <a:r>
              <a:rPr lang="fi-FI" sz="2700" dirty="0" err="1"/>
              <a:t>housing</a:t>
            </a:r>
            <a:r>
              <a:rPr lang="fi-FI" sz="2700" dirty="0"/>
              <a:t> </a:t>
            </a:r>
            <a:r>
              <a:rPr lang="fi-FI" sz="2700" dirty="0" err="1"/>
              <a:t>advisors</a:t>
            </a:r>
            <a:br>
              <a:rPr lang="fi-FI" dirty="0"/>
            </a:br>
            <a:r>
              <a:rPr lang="fi-FI" sz="900" dirty="0" err="1"/>
              <a:t>origin</a:t>
            </a:r>
            <a:r>
              <a:rPr lang="fi-FI" sz="900" dirty="0"/>
              <a:t>: Maura Tiuraniemi, Akseli Kiinteistöpalvelut</a:t>
            </a:r>
            <a:endParaRPr lang="en-US" dirty="0"/>
          </a:p>
        </p:txBody>
      </p:sp>
      <p:graphicFrame>
        <p:nvGraphicFramePr>
          <p:cNvPr id="9" name="Kaaviokuva 8">
            <a:extLst>
              <a:ext uri="{FF2B5EF4-FFF2-40B4-BE49-F238E27FC236}">
                <a16:creationId xmlns:a16="http://schemas.microsoft.com/office/drawing/2014/main" id="{A3A0C3EB-EA0E-4B21-BF40-54F9E71866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9918755"/>
              </p:ext>
            </p:extLst>
          </p:nvPr>
        </p:nvGraphicFramePr>
        <p:xfrm>
          <a:off x="241663" y="1268017"/>
          <a:ext cx="8755624" cy="3725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uorakulmio: Pyöristetyt kulmat 1">
            <a:extLst>
              <a:ext uri="{FF2B5EF4-FFF2-40B4-BE49-F238E27FC236}">
                <a16:creationId xmlns:a16="http://schemas.microsoft.com/office/drawing/2014/main" id="{8A26973E-9D4A-4649-BCEB-6E4774268F7A}"/>
              </a:ext>
            </a:extLst>
          </p:cNvPr>
          <p:cNvSpPr/>
          <p:nvPr/>
        </p:nvSpPr>
        <p:spPr bwMode="auto">
          <a:xfrm>
            <a:off x="7502288" y="2378153"/>
            <a:ext cx="1321200" cy="543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200" dirty="0" err="1">
                <a:latin typeface="+mn-lt"/>
              </a:rPr>
              <a:t>Cultural</a:t>
            </a:r>
            <a:r>
              <a:rPr lang="fi-FI" sz="1200" dirty="0">
                <a:latin typeface="+mn-lt"/>
              </a:rPr>
              <a:t> </a:t>
            </a:r>
            <a:r>
              <a:rPr lang="fi-FI" sz="1200" dirty="0" err="1">
                <a:latin typeface="+mn-lt"/>
              </a:rPr>
              <a:t>conflicts</a:t>
            </a:r>
            <a:endParaRPr kumimoji="0" lang="fi-FI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 W3" pitchFamily="32" charset="-128"/>
            </a:endParaRPr>
          </a:p>
        </p:txBody>
      </p: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15DA1704-76E0-42C1-B5D6-BA688179526E}"/>
              </a:ext>
            </a:extLst>
          </p:cNvPr>
          <p:cNvSpPr/>
          <p:nvPr/>
        </p:nvSpPr>
        <p:spPr bwMode="auto">
          <a:xfrm>
            <a:off x="7498764" y="3022779"/>
            <a:ext cx="1321200" cy="543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ヒラギノ角ゴ Pro W3" pitchFamily="32" charset="-128"/>
              </a:rPr>
              <a:t>Worry</a:t>
            </a:r>
            <a:r>
              <a:rPr kumimoji="0" lang="fi-F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ヒラギノ角ゴ Pro W3" pitchFamily="32" charset="-128"/>
              </a:rPr>
              <a:t> </a:t>
            </a:r>
            <a:r>
              <a:rPr kumimoji="0" lang="fi-FI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ヒラギノ角ゴ Pro W3" pitchFamily="32" charset="-128"/>
              </a:rPr>
              <a:t>about</a:t>
            </a:r>
            <a:r>
              <a:rPr kumimoji="0" lang="fi-F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ヒラギノ角ゴ Pro W3" pitchFamily="32" charset="-128"/>
              </a:rPr>
              <a:t> a </a:t>
            </a:r>
            <a:r>
              <a:rPr kumimoji="0" lang="fi-FI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ヒラギノ角ゴ Pro W3" pitchFamily="32" charset="-128"/>
              </a:rPr>
              <a:t>neighbour</a:t>
            </a:r>
            <a:endParaRPr kumimoji="0" lang="fi-FI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 W3" pitchFamily="32" charset="-128"/>
            </a:endParaRP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A138F267-AF24-4298-9D0D-BBEEDD46E449}"/>
              </a:ext>
            </a:extLst>
          </p:cNvPr>
          <p:cNvSpPr/>
          <p:nvPr/>
        </p:nvSpPr>
        <p:spPr bwMode="auto">
          <a:xfrm>
            <a:off x="7498764" y="3638882"/>
            <a:ext cx="1321200" cy="543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fi-FI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ヒラギノ角ゴ Pro W3" pitchFamily="32" charset="-128"/>
              </a:rPr>
              <a:t>Dispute</a:t>
            </a:r>
            <a:r>
              <a:rPr kumimoji="0" lang="fi-F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ヒラギノ角ゴ Pro W3" pitchFamily="32" charset="-128"/>
              </a:rPr>
              <a:t> </a:t>
            </a:r>
            <a:r>
              <a:rPr kumimoji="0" lang="fi-FI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ヒラギノ角ゴ Pro W3" pitchFamily="32" charset="-128"/>
              </a:rPr>
              <a:t>between</a:t>
            </a:r>
            <a:r>
              <a:rPr kumimoji="0" lang="fi-F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ヒラギノ角ゴ Pro W3" pitchFamily="32" charset="-128"/>
              </a:rPr>
              <a:t> </a:t>
            </a:r>
            <a:r>
              <a:rPr kumimoji="0" lang="fi-FI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ヒラギノ角ゴ Pro W3" pitchFamily="32" charset="-128"/>
              </a:rPr>
              <a:t>neighbours</a:t>
            </a:r>
            <a:endParaRPr lang="fi-FI" sz="1200" dirty="0">
              <a:latin typeface="+mn-lt"/>
            </a:endParaRP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F75B0269-180F-4D9A-BDB9-3A6AAE275640}"/>
              </a:ext>
            </a:extLst>
          </p:cNvPr>
          <p:cNvSpPr/>
          <p:nvPr/>
        </p:nvSpPr>
        <p:spPr bwMode="auto">
          <a:xfrm>
            <a:off x="7498764" y="4267655"/>
            <a:ext cx="1321200" cy="543600"/>
          </a:xfrm>
          <a:prstGeom prst="roundRect">
            <a:avLst/>
          </a:prstGeom>
          <a:solidFill>
            <a:srgbClr val="CE569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200" dirty="0" err="1">
                <a:solidFill>
                  <a:schemeClr val="bg2"/>
                </a:solidFill>
                <a:latin typeface="+mn-lt"/>
              </a:rPr>
              <a:t>Community</a:t>
            </a:r>
            <a:r>
              <a:rPr lang="fi-FI" sz="1200" dirty="0">
                <a:solidFill>
                  <a:schemeClr val="bg2"/>
                </a:solidFill>
                <a:latin typeface="+mn-lt"/>
              </a:rPr>
              <a:t> </a:t>
            </a:r>
            <a:r>
              <a:rPr lang="fi-FI" sz="1200" dirty="0" err="1">
                <a:solidFill>
                  <a:schemeClr val="bg2"/>
                </a:solidFill>
                <a:latin typeface="+mn-lt"/>
              </a:rPr>
              <a:t>quarrels</a:t>
            </a:r>
            <a:endParaRPr kumimoji="0" lang="fi-FI" sz="12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n-lt"/>
              <a:ea typeface="ヒラギノ角ゴ Pro W3" pitchFamily="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0798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7A2BB6-900E-4524-B5E8-3DD55182A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384" y="355426"/>
            <a:ext cx="6270848" cy="911850"/>
          </a:xfrm>
        </p:spPr>
        <p:txBody>
          <a:bodyPr/>
          <a:lstStyle/>
          <a:p>
            <a:r>
              <a:rPr lang="en-GB" dirty="0"/>
              <a:t>Most common reasons for seeking help from a housing advisor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9E8503-6855-4AC8-92B5-BABC6A0AE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912" y="1437928"/>
            <a:ext cx="5256584" cy="3350146"/>
          </a:xfrm>
        </p:spPr>
        <p:txBody>
          <a:bodyPr numCol="2"/>
          <a:lstStyle/>
          <a:p>
            <a:pPr marL="0" indent="0">
              <a:buNone/>
            </a:pPr>
            <a:r>
              <a:rPr lang="en-GB" sz="1200" dirty="0"/>
              <a:t>1. Rental payment problems</a:t>
            </a:r>
          </a:p>
          <a:p>
            <a:pPr marL="0" indent="0">
              <a:buNone/>
            </a:pPr>
            <a:r>
              <a:rPr lang="en-GB" sz="1200" dirty="0"/>
              <a:t>2. Rental debt</a:t>
            </a:r>
          </a:p>
          <a:p>
            <a:pPr marL="0" indent="0">
              <a:buNone/>
            </a:pPr>
            <a:r>
              <a:rPr lang="en-GB" sz="1200" dirty="0"/>
              <a:t>3. Needing help finding a new home</a:t>
            </a:r>
          </a:p>
          <a:p>
            <a:pPr marL="0" indent="0">
              <a:buNone/>
            </a:pPr>
            <a:r>
              <a:rPr lang="en-GB" sz="1200" dirty="0"/>
              <a:t>4. Housing disorders</a:t>
            </a:r>
          </a:p>
          <a:p>
            <a:pPr marL="0" indent="0">
              <a:buNone/>
            </a:pPr>
            <a:r>
              <a:rPr lang="en-GB" sz="1200" dirty="0"/>
              <a:t>5. Eviction threat</a:t>
            </a:r>
          </a:p>
          <a:p>
            <a:pPr marL="0" indent="0">
              <a:buNone/>
            </a:pPr>
            <a:r>
              <a:rPr lang="en-GB" sz="1200" dirty="0"/>
              <a:t>6. Problems maintaining a clean home, hoarding</a:t>
            </a:r>
          </a:p>
          <a:p>
            <a:pPr marL="0" indent="0">
              <a:buNone/>
            </a:pPr>
            <a:r>
              <a:rPr lang="en-GB" sz="1200" dirty="0"/>
              <a:t>7. Homelessness</a:t>
            </a:r>
          </a:p>
          <a:p>
            <a:pPr marL="0" indent="0">
              <a:buNone/>
            </a:pPr>
            <a:r>
              <a:rPr lang="en-GB" sz="1200" dirty="0"/>
              <a:t>8 &amp; 9 Advising with housing</a:t>
            </a:r>
          </a:p>
          <a:p>
            <a:pPr marL="0" indent="0">
              <a:buNone/>
            </a:pPr>
            <a:r>
              <a:rPr lang="en-GB" sz="1200" dirty="0"/>
              <a:t>10. Neighbour arguments</a:t>
            </a:r>
          </a:p>
          <a:p>
            <a:pPr marL="0" indent="0">
              <a:buNone/>
            </a:pPr>
            <a:r>
              <a:rPr lang="en-GB" sz="1200" dirty="0"/>
              <a:t>11. Crisis </a:t>
            </a:r>
          </a:p>
          <a:p>
            <a:pPr marL="0" indent="0">
              <a:buNone/>
            </a:pPr>
            <a:r>
              <a:rPr lang="en-GB" sz="1200" dirty="0"/>
              <a:t>12. Rent is too high </a:t>
            </a:r>
          </a:p>
          <a:p>
            <a:pPr marL="0" indent="0">
              <a:buNone/>
            </a:pPr>
            <a:r>
              <a:rPr lang="en-GB" sz="1200" dirty="0"/>
              <a:t>13. Eviction notice</a:t>
            </a:r>
          </a:p>
          <a:p>
            <a:pPr marL="0" indent="0">
              <a:buNone/>
            </a:pPr>
            <a:r>
              <a:rPr lang="en-GB" sz="1200" dirty="0"/>
              <a:t>14. Changing homes</a:t>
            </a:r>
          </a:p>
          <a:p>
            <a:pPr marL="0" indent="0">
              <a:buNone/>
            </a:pPr>
            <a:r>
              <a:rPr lang="en-GB" sz="1200" dirty="0"/>
              <a:t>15. Cultural conflict</a:t>
            </a:r>
          </a:p>
          <a:p>
            <a:endParaRPr lang="fi-FI" sz="1200" dirty="0"/>
          </a:p>
          <a:p>
            <a:endParaRPr lang="fi-FI" sz="1200" dirty="0"/>
          </a:p>
        </p:txBody>
      </p:sp>
      <p:pic>
        <p:nvPicPr>
          <p:cNvPr id="5" name="Sisällön paikkamerkki 3">
            <a:extLst>
              <a:ext uri="{FF2B5EF4-FFF2-40B4-BE49-F238E27FC236}">
                <a16:creationId xmlns:a16="http://schemas.microsoft.com/office/drawing/2014/main" id="{C4481018-853D-4C92-9DD2-A8E235AAF9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1"/>
          <a:stretch/>
        </p:blipFill>
        <p:spPr bwMode="auto">
          <a:xfrm>
            <a:off x="539552" y="1437928"/>
            <a:ext cx="2918262" cy="315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657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15151E-01C2-44FF-8905-CC57989B2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 err="1"/>
              <a:t>Number</a:t>
            </a:r>
            <a:r>
              <a:rPr lang="fi-FI" sz="2400" dirty="0"/>
              <a:t> of </a:t>
            </a:r>
            <a:r>
              <a:rPr lang="fi-FI" sz="2400" dirty="0" err="1"/>
              <a:t>evictions</a:t>
            </a:r>
            <a:r>
              <a:rPr lang="fi-FI" sz="2400" dirty="0"/>
              <a:t> in Finland in 2022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C89BA7C-AEDD-4E1A-BB6D-29DB0DE5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995686"/>
            <a:ext cx="1584176" cy="237626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1200" dirty="0">
                <a:solidFill>
                  <a:srgbClr val="B02031"/>
                </a:solidFill>
              </a:rPr>
              <a:t>Red: </a:t>
            </a:r>
            <a:r>
              <a:rPr lang="fi-FI" sz="1200" dirty="0" err="1">
                <a:solidFill>
                  <a:srgbClr val="B02031"/>
                </a:solidFill>
              </a:rPr>
              <a:t>number</a:t>
            </a:r>
            <a:r>
              <a:rPr lang="fi-FI" sz="1200" dirty="0">
                <a:solidFill>
                  <a:srgbClr val="B02031"/>
                </a:solidFill>
              </a:rPr>
              <a:t> of </a:t>
            </a:r>
            <a:r>
              <a:rPr lang="fi-FI" sz="1200" dirty="0" err="1">
                <a:solidFill>
                  <a:srgbClr val="B02031"/>
                </a:solidFill>
              </a:rPr>
              <a:t>pending</a:t>
            </a:r>
            <a:r>
              <a:rPr lang="fi-FI" sz="1200" dirty="0">
                <a:solidFill>
                  <a:srgbClr val="B02031"/>
                </a:solidFill>
              </a:rPr>
              <a:t> </a:t>
            </a:r>
            <a:r>
              <a:rPr lang="fi-FI" sz="1200" dirty="0" err="1">
                <a:solidFill>
                  <a:srgbClr val="B02031"/>
                </a:solidFill>
              </a:rPr>
              <a:t>evictions</a:t>
            </a:r>
            <a:endParaRPr lang="fi-FI" sz="1200" dirty="0">
              <a:solidFill>
                <a:srgbClr val="B02031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fi-FI" sz="1200" dirty="0">
              <a:solidFill>
                <a:srgbClr val="B02031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1200" dirty="0">
                <a:solidFill>
                  <a:srgbClr val="C80896"/>
                </a:solidFill>
              </a:rPr>
              <a:t>Pink: </a:t>
            </a:r>
            <a:r>
              <a:rPr lang="fi-FI" sz="1200" dirty="0" err="1">
                <a:solidFill>
                  <a:srgbClr val="C80896"/>
                </a:solidFill>
              </a:rPr>
              <a:t>number</a:t>
            </a:r>
            <a:r>
              <a:rPr lang="fi-FI" sz="1200" dirty="0">
                <a:solidFill>
                  <a:srgbClr val="C80896"/>
                </a:solidFill>
              </a:rPr>
              <a:t> of </a:t>
            </a:r>
            <a:r>
              <a:rPr lang="fi-FI" sz="1200" dirty="0" err="1">
                <a:solidFill>
                  <a:srgbClr val="C80896"/>
                </a:solidFill>
              </a:rPr>
              <a:t>actualized</a:t>
            </a:r>
            <a:r>
              <a:rPr lang="fi-FI" sz="1200" dirty="0">
                <a:solidFill>
                  <a:srgbClr val="C80896"/>
                </a:solidFill>
              </a:rPr>
              <a:t> </a:t>
            </a:r>
            <a:r>
              <a:rPr lang="fi-FI" sz="1200" dirty="0" err="1">
                <a:solidFill>
                  <a:srgbClr val="C80896"/>
                </a:solidFill>
              </a:rPr>
              <a:t>evictions</a:t>
            </a:r>
            <a:endParaRPr lang="fi-FI" sz="1200" dirty="0">
              <a:solidFill>
                <a:srgbClr val="C80896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fi-FI" sz="12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1200" dirty="0" err="1">
                <a:solidFill>
                  <a:schemeClr val="bg2">
                    <a:lumMod val="50000"/>
                  </a:schemeClr>
                </a:solidFill>
              </a:rPr>
              <a:t>Grey</a:t>
            </a:r>
            <a:r>
              <a:rPr lang="fi-FI" sz="1200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fi-FI" sz="1200" dirty="0" err="1">
                <a:solidFill>
                  <a:schemeClr val="bg2">
                    <a:lumMod val="50000"/>
                  </a:schemeClr>
                </a:solidFill>
              </a:rPr>
              <a:t>cancelled</a:t>
            </a:r>
            <a:r>
              <a:rPr lang="fi-FI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i-FI" sz="1200" dirty="0" err="1">
                <a:solidFill>
                  <a:schemeClr val="bg2">
                    <a:lumMod val="50000"/>
                  </a:schemeClr>
                </a:solidFill>
              </a:rPr>
              <a:t>evictions</a:t>
            </a:r>
            <a:endParaRPr lang="fi-FI" sz="1200" dirty="0">
              <a:solidFill>
                <a:schemeClr val="bg2">
                  <a:lumMod val="50000"/>
                </a:schemeClr>
              </a:solidFill>
            </a:endParaRPr>
          </a:p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39D0FBD-38D5-3087-E3D6-517399364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171915"/>
            <a:ext cx="7142129" cy="356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66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216EF3-FFE6-4493-800C-D195D6D0B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The </a:t>
            </a:r>
            <a:r>
              <a:rPr lang="fi-FI" dirty="0" err="1"/>
              <a:t>study</a:t>
            </a:r>
            <a:r>
              <a:rPr lang="fi-FI" dirty="0"/>
              <a:t> of </a:t>
            </a:r>
            <a:r>
              <a:rPr lang="fi-FI" dirty="0" err="1"/>
              <a:t>eviction</a:t>
            </a:r>
            <a:r>
              <a:rPr lang="fi-FI" dirty="0"/>
              <a:t> </a:t>
            </a:r>
            <a:r>
              <a:rPr lang="fi-FI" dirty="0" err="1"/>
              <a:t>costs</a:t>
            </a:r>
            <a:r>
              <a:rPr lang="fi-FI" dirty="0"/>
              <a:t> in Finland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0A6070-8B10-4195-A0D7-1D676BC9D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1131590"/>
            <a:ext cx="7416824" cy="3432130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600" b="0" i="0" u="none" strike="noStrike" dirty="0" err="1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Eviction</a:t>
            </a:r>
            <a:r>
              <a:rPr lang="fi-FI" sz="1600" b="0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fi-FI" sz="1600" b="0" i="0" u="none" strike="noStrike" dirty="0" err="1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costs</a:t>
            </a:r>
            <a:r>
              <a:rPr lang="fi-FI" sz="1600" b="0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fi-FI" sz="1600" b="0" i="0" u="none" strike="noStrike" dirty="0" err="1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can</a:t>
            </a:r>
            <a:r>
              <a:rPr lang="fi-FI" sz="1600" b="0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fi-FI" sz="1600" b="0" i="0" u="none" strike="noStrike" dirty="0" err="1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range</a:t>
            </a:r>
            <a:r>
              <a:rPr lang="fi-FI" sz="1600" b="0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fi-FI" sz="1600" b="0" i="0" u="none" strike="noStrike" dirty="0" err="1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from</a:t>
            </a:r>
            <a:r>
              <a:rPr lang="fi-FI" sz="1600" b="0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 1 600 € to 21 400 €</a:t>
            </a:r>
            <a:r>
              <a:rPr lang="en-US" sz="1600" b="0" i="0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​</a:t>
            </a:r>
            <a:endParaRPr lang="en-US" sz="1600" b="0" i="0" dirty="0">
              <a:solidFill>
                <a:srgbClr val="262626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1600" b="0" i="0" u="none" strike="noStrike" dirty="0" err="1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Average</a:t>
            </a:r>
            <a:r>
              <a:rPr lang="fi-FI" sz="1600" b="0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fi-FI" sz="1600" b="0" i="0" u="none" strike="noStrike" dirty="0" err="1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cost</a:t>
            </a:r>
            <a:r>
              <a:rPr lang="fi-FI" sz="1600" b="0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 of an </a:t>
            </a:r>
            <a:r>
              <a:rPr lang="fi-FI" sz="1600" b="0" i="0" u="none" strike="noStrike" dirty="0" err="1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eviction</a:t>
            </a:r>
            <a:r>
              <a:rPr lang="fi-FI" sz="1600" b="0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 6 300 €</a:t>
            </a:r>
          </a:p>
          <a:p>
            <a:pPr marL="457200" lvl="1" indent="0">
              <a:buNone/>
            </a:pPr>
            <a:r>
              <a:rPr lang="fi-FI" b="0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+</a:t>
            </a:r>
            <a:r>
              <a:rPr lang="fi-FI" b="0" i="0" u="none" strike="noStrike" dirty="0" err="1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average</a:t>
            </a:r>
            <a:r>
              <a:rPr lang="fi-FI" b="0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fi-FI" b="0" i="0" u="none" strike="noStrike" dirty="0" err="1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rental</a:t>
            </a:r>
            <a:r>
              <a:rPr lang="fi-FI" b="0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fi-FI" b="0" i="0" u="none" strike="noStrike" dirty="0" err="1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debt</a:t>
            </a:r>
            <a:r>
              <a:rPr lang="fi-FI" b="0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 4 300 € </a:t>
            </a:r>
            <a:r>
              <a:rPr lang="en-US" b="0" i="0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​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fi-FI" sz="1600" b="1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	= 10 300 € </a:t>
            </a:r>
            <a:r>
              <a:rPr lang="fi-FI" sz="1600" b="1" i="0" u="none" strike="noStrike" dirty="0" err="1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loss</a:t>
            </a:r>
            <a:r>
              <a:rPr lang="fi-FI" sz="1600" b="1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 of </a:t>
            </a:r>
            <a:r>
              <a:rPr lang="fi-FI" sz="1600" b="1" i="0" u="none" strike="noStrike" dirty="0" err="1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income</a:t>
            </a:r>
            <a:r>
              <a:rPr lang="fi-FI" sz="1600" b="1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 for </a:t>
            </a:r>
            <a:r>
              <a:rPr lang="fi-FI" sz="1600" b="1" i="0" u="none" strike="noStrike" dirty="0" err="1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housing</a:t>
            </a:r>
            <a:r>
              <a:rPr lang="fi-FI" sz="1600" b="1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fi-FI" sz="1600" b="1" i="0" u="none" strike="noStrike" dirty="0" err="1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company</a:t>
            </a:r>
            <a:r>
              <a:rPr lang="fi-FI" sz="1600" b="1" i="0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​</a:t>
            </a:r>
            <a:endParaRPr lang="fi-FI" sz="1600" b="1" i="0" dirty="0">
              <a:solidFill>
                <a:srgbClr val="262626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600" b="0" i="0" u="none" strike="noStrike" dirty="0" err="1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The</a:t>
            </a:r>
            <a:r>
              <a:rPr lang="fi-FI" sz="1600" b="0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fi-FI" sz="1600" b="0" i="0" u="none" strike="noStrike" dirty="0" err="1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whole</a:t>
            </a:r>
            <a:r>
              <a:rPr lang="fi-FI" sz="1600" b="0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fi-FI" sz="1600" b="0" i="0" u="none" strike="noStrike" dirty="0" err="1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process</a:t>
            </a:r>
            <a:r>
              <a:rPr lang="fi-FI" sz="1600" b="0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fi-FI" sz="1600" b="0" i="0" u="none" strike="noStrike" dirty="0" err="1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from</a:t>
            </a:r>
            <a:r>
              <a:rPr lang="fi-FI" sz="1600" b="0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fi-FI" sz="1600" b="0" i="0" u="none" strike="noStrike" dirty="0" err="1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the</a:t>
            </a:r>
            <a:r>
              <a:rPr lang="fi-FI" sz="1600" b="0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fi-FI" sz="1600" b="0" i="0" u="none" strike="noStrike" dirty="0" err="1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first</a:t>
            </a:r>
            <a:r>
              <a:rPr lang="fi-FI" sz="1600" b="0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fi-FI" sz="1600" b="0" i="0" u="none" strike="noStrike" dirty="0" err="1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rental</a:t>
            </a:r>
            <a:r>
              <a:rPr lang="fi-FI" sz="1600" b="0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fi-FI" sz="1600" b="0" i="0" u="none" strike="noStrike" dirty="0" err="1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debt</a:t>
            </a:r>
            <a:r>
              <a:rPr lang="fi-FI" sz="1600" b="0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 to </a:t>
            </a:r>
            <a:r>
              <a:rPr lang="fi-FI" sz="1600" b="0" i="0" u="none" strike="noStrike" dirty="0" err="1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evicting</a:t>
            </a:r>
            <a:r>
              <a:rPr lang="fi-FI" sz="1600" b="0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fi-FI" sz="1600" b="0" i="0" u="none" strike="noStrike" dirty="0" err="1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the</a:t>
            </a:r>
            <a:r>
              <a:rPr lang="fi-FI" sz="1600" b="0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fi-FI" sz="1600" b="0" i="0" u="none" strike="noStrike" dirty="0" err="1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tenant</a:t>
            </a:r>
            <a:r>
              <a:rPr lang="fi-FI" sz="1600" b="0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 to </a:t>
            </a:r>
            <a:r>
              <a:rPr lang="fi-FI" sz="1600" b="0" i="0" u="none" strike="noStrike" dirty="0" err="1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getting</a:t>
            </a:r>
            <a:r>
              <a:rPr lang="fi-FI" sz="1600" b="0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 a </a:t>
            </a:r>
            <a:r>
              <a:rPr lang="fi-FI" sz="1600" b="0" i="0" u="none" strike="noStrike" dirty="0" err="1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new</a:t>
            </a:r>
            <a:r>
              <a:rPr lang="fi-FI" sz="1600" b="0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fi-FI" sz="1600" b="0" i="0" u="none" strike="noStrike" dirty="0" err="1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tenant</a:t>
            </a:r>
            <a:r>
              <a:rPr lang="fi-FI" sz="1600" b="0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fi-FI" sz="1600" b="0" i="0" u="none" strike="noStrike" dirty="0" err="1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can</a:t>
            </a:r>
            <a:r>
              <a:rPr lang="fi-FI" sz="1600" b="0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fi-FI" sz="1600" b="0" i="0" u="none" strike="noStrike" dirty="0" err="1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take</a:t>
            </a:r>
            <a:r>
              <a:rPr lang="fi-FI" sz="1600" b="0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 as long as 8 </a:t>
            </a:r>
            <a:r>
              <a:rPr lang="fi-FI" sz="1600" b="0" i="0" u="none" strike="noStrike" dirty="0" err="1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months</a:t>
            </a:r>
            <a:endParaRPr lang="fi-FI" sz="1600" b="0" i="0" u="none" strike="noStrike" dirty="0">
              <a:solidFill>
                <a:srgbClr val="262626"/>
              </a:solidFill>
              <a:effectLst/>
              <a:latin typeface="Verdana" panose="020B060403050404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600" b="0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Housing </a:t>
            </a:r>
            <a:r>
              <a:rPr lang="fi-FI" sz="1600" b="0" i="0" u="none" strike="noStrike" dirty="0" err="1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advice</a:t>
            </a:r>
            <a:r>
              <a:rPr lang="fi-FI" sz="1600" b="0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fi-FI" sz="1600" b="0" i="0" u="none" strike="noStrike" dirty="0" err="1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has</a:t>
            </a:r>
            <a:r>
              <a:rPr lang="fi-FI" sz="1600" b="0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fi-FI" sz="1600" b="0" i="0" u="none" strike="noStrike" dirty="0" err="1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been</a:t>
            </a:r>
            <a:r>
              <a:rPr lang="fi-FI" sz="1600" b="0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fi-FI" sz="1600" b="0" i="0" u="none" strike="noStrike" dirty="0" err="1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proven</a:t>
            </a:r>
            <a:r>
              <a:rPr lang="fi-FI" sz="1600" b="0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 to </a:t>
            </a:r>
            <a:r>
              <a:rPr lang="fi-FI" sz="1600" b="0" i="0" u="none" strike="noStrike" dirty="0" err="1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be</a:t>
            </a:r>
            <a:r>
              <a:rPr lang="fi-FI" sz="1600" b="0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fi-FI" sz="1600" b="0" i="0" u="none" strike="noStrike" dirty="0" err="1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very</a:t>
            </a:r>
            <a:r>
              <a:rPr lang="fi-FI" sz="1600" b="0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fi-FI" sz="1600" b="0" i="0" u="none" strike="noStrike" dirty="0" err="1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cost</a:t>
            </a:r>
            <a:r>
              <a:rPr lang="fi-FI" sz="1600" b="0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 </a:t>
            </a:r>
            <a:br>
              <a:rPr lang="fi-FI" sz="1600" b="0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</a:br>
            <a:r>
              <a:rPr lang="fi-FI" sz="1600" b="0" i="0" u="none" strike="noStrike" dirty="0" err="1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effective</a:t>
            </a:r>
            <a:r>
              <a:rPr lang="fi-FI" sz="1600" b="0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fi-FI" sz="1600" b="0" i="0" u="none" strike="noStrike" dirty="0" err="1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when</a:t>
            </a:r>
            <a:r>
              <a:rPr lang="fi-FI" sz="1600" b="0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fi-FI" sz="1600" b="0" i="0" u="none" strike="noStrike" dirty="0" err="1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preventing</a:t>
            </a:r>
            <a:r>
              <a:rPr lang="fi-FI" sz="1600" b="0" i="0" u="none" strike="noStrike" dirty="0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fi-FI" sz="1600" b="0" i="0" u="none" strike="noStrike" dirty="0" err="1">
                <a:solidFill>
                  <a:srgbClr val="262626"/>
                </a:solidFill>
                <a:effectLst/>
                <a:latin typeface="Verdana" panose="020B0604030504040204" pitchFamily="34" charset="0"/>
              </a:rPr>
              <a:t>evictions</a:t>
            </a:r>
            <a:endParaRPr lang="fi-FI" sz="1600" b="0" i="0" u="none" strike="noStrike" dirty="0">
              <a:solidFill>
                <a:srgbClr val="262626"/>
              </a:solidFill>
              <a:effectLst/>
              <a:latin typeface="Verdana" panose="020B060403050404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600" dirty="0" err="1">
                <a:solidFill>
                  <a:srgbClr val="262626"/>
                </a:solidFill>
                <a:latin typeface="Verdana" panose="020B0604030504040204" pitchFamily="34" charset="0"/>
              </a:rPr>
              <a:t>Finding</a:t>
            </a:r>
            <a:r>
              <a:rPr lang="fi-FI" sz="1600" dirty="0">
                <a:solidFill>
                  <a:srgbClr val="262626"/>
                </a:solidFill>
                <a:latin typeface="Verdana" panose="020B0604030504040204" pitchFamily="34" charset="0"/>
              </a:rPr>
              <a:t> out </a:t>
            </a:r>
            <a:r>
              <a:rPr lang="fi-FI" sz="1600" dirty="0" err="1">
                <a:solidFill>
                  <a:srgbClr val="262626"/>
                </a:solidFill>
                <a:latin typeface="Verdana" panose="020B0604030504040204" pitchFamily="34" charset="0"/>
              </a:rPr>
              <a:t>how</a:t>
            </a:r>
            <a:r>
              <a:rPr lang="fi-FI" sz="1600" dirty="0">
                <a:solidFill>
                  <a:srgbClr val="262626"/>
                </a:solidFill>
                <a:latin typeface="Verdana" panose="020B0604030504040204" pitchFamily="34" charset="0"/>
              </a:rPr>
              <a:t> </a:t>
            </a:r>
            <a:r>
              <a:rPr lang="fi-FI" sz="1600" dirty="0" err="1">
                <a:solidFill>
                  <a:srgbClr val="262626"/>
                </a:solidFill>
                <a:latin typeface="Verdana" panose="020B0604030504040204" pitchFamily="34" charset="0"/>
              </a:rPr>
              <a:t>expensive</a:t>
            </a:r>
            <a:r>
              <a:rPr lang="fi-FI" sz="1600" dirty="0">
                <a:solidFill>
                  <a:srgbClr val="262626"/>
                </a:solidFill>
                <a:latin typeface="Verdana" panose="020B0604030504040204" pitchFamily="34" charset="0"/>
              </a:rPr>
              <a:t> </a:t>
            </a:r>
            <a:r>
              <a:rPr lang="fi-FI" sz="1600" dirty="0" err="1">
                <a:solidFill>
                  <a:srgbClr val="262626"/>
                </a:solidFill>
                <a:latin typeface="Verdana" panose="020B0604030504040204" pitchFamily="34" charset="0"/>
              </a:rPr>
              <a:t>evictions</a:t>
            </a:r>
            <a:r>
              <a:rPr lang="fi-FI" sz="1600" dirty="0">
                <a:solidFill>
                  <a:srgbClr val="262626"/>
                </a:solidFill>
                <a:latin typeface="Verdana" panose="020B0604030504040204" pitchFamily="34" charset="0"/>
              </a:rPr>
              <a:t> </a:t>
            </a:r>
            <a:r>
              <a:rPr lang="fi-FI" sz="1600" dirty="0" err="1">
                <a:solidFill>
                  <a:srgbClr val="262626"/>
                </a:solidFill>
                <a:latin typeface="Verdana" panose="020B0604030504040204" pitchFamily="34" charset="0"/>
              </a:rPr>
              <a:t>are</a:t>
            </a:r>
            <a:r>
              <a:rPr lang="fi-FI" sz="1600" dirty="0">
                <a:solidFill>
                  <a:srgbClr val="262626"/>
                </a:solidFill>
                <a:latin typeface="Verdana" panose="020B0604030504040204" pitchFamily="34" charset="0"/>
              </a:rPr>
              <a:t> </a:t>
            </a:r>
            <a:r>
              <a:rPr lang="fi-FI" sz="1600" dirty="0" err="1">
                <a:solidFill>
                  <a:srgbClr val="262626"/>
                </a:solidFill>
                <a:latin typeface="Verdana" panose="020B0604030504040204" pitchFamily="34" charset="0"/>
              </a:rPr>
              <a:t>will</a:t>
            </a:r>
            <a:r>
              <a:rPr lang="fi-FI" sz="1600" dirty="0">
                <a:solidFill>
                  <a:srgbClr val="262626"/>
                </a:solidFill>
                <a:latin typeface="Verdana" panose="020B0604030504040204" pitchFamily="34" charset="0"/>
              </a:rPr>
              <a:t> </a:t>
            </a:r>
            <a:r>
              <a:rPr lang="fi-FI" sz="1600" dirty="0" err="1">
                <a:solidFill>
                  <a:srgbClr val="262626"/>
                </a:solidFill>
                <a:latin typeface="Verdana" panose="020B0604030504040204" pitchFamily="34" charset="0"/>
              </a:rPr>
              <a:t>hopefully</a:t>
            </a:r>
            <a:r>
              <a:rPr lang="fi-FI" sz="1600" dirty="0">
                <a:solidFill>
                  <a:srgbClr val="262626"/>
                </a:solidFill>
                <a:latin typeface="Verdana" panose="020B0604030504040204" pitchFamily="34" charset="0"/>
              </a:rPr>
              <a:t> </a:t>
            </a:r>
            <a:r>
              <a:rPr lang="fi-FI" sz="1600" dirty="0" err="1">
                <a:solidFill>
                  <a:srgbClr val="262626"/>
                </a:solidFill>
                <a:latin typeface="Verdana" panose="020B0604030504040204" pitchFamily="34" charset="0"/>
              </a:rPr>
              <a:t>motivate</a:t>
            </a:r>
            <a:r>
              <a:rPr lang="fi-FI" sz="1600" dirty="0">
                <a:solidFill>
                  <a:srgbClr val="262626"/>
                </a:solidFill>
                <a:latin typeface="Verdana" panose="020B0604030504040204" pitchFamily="34" charset="0"/>
              </a:rPr>
              <a:t> </a:t>
            </a:r>
            <a:r>
              <a:rPr lang="fi-FI" sz="1600" dirty="0" err="1">
                <a:solidFill>
                  <a:srgbClr val="262626"/>
                </a:solidFill>
                <a:latin typeface="Verdana" panose="020B0604030504040204" pitchFamily="34" charset="0"/>
              </a:rPr>
              <a:t>housing</a:t>
            </a:r>
            <a:r>
              <a:rPr lang="fi-FI" sz="1600" dirty="0">
                <a:solidFill>
                  <a:srgbClr val="262626"/>
                </a:solidFill>
                <a:latin typeface="Verdana" panose="020B0604030504040204" pitchFamily="34" charset="0"/>
              </a:rPr>
              <a:t> </a:t>
            </a:r>
            <a:r>
              <a:rPr lang="fi-FI" sz="1600" dirty="0" err="1">
                <a:solidFill>
                  <a:srgbClr val="262626"/>
                </a:solidFill>
                <a:latin typeface="Verdana" panose="020B0604030504040204" pitchFamily="34" charset="0"/>
              </a:rPr>
              <a:t>providers</a:t>
            </a:r>
            <a:r>
              <a:rPr lang="fi-FI" sz="1600" dirty="0">
                <a:solidFill>
                  <a:srgbClr val="262626"/>
                </a:solidFill>
                <a:latin typeface="Verdana" panose="020B0604030504040204" pitchFamily="34" charset="0"/>
              </a:rPr>
              <a:t> to </a:t>
            </a:r>
            <a:r>
              <a:rPr lang="fi-FI" sz="1600" dirty="0" err="1">
                <a:solidFill>
                  <a:srgbClr val="262626"/>
                </a:solidFill>
                <a:latin typeface="Verdana" panose="020B0604030504040204" pitchFamily="34" charset="0"/>
              </a:rPr>
              <a:t>work</a:t>
            </a:r>
            <a:r>
              <a:rPr lang="fi-FI" sz="1600" dirty="0">
                <a:solidFill>
                  <a:srgbClr val="262626"/>
                </a:solidFill>
                <a:latin typeface="Verdana" panose="020B0604030504040204" pitchFamily="34" charset="0"/>
              </a:rPr>
              <a:t> </a:t>
            </a:r>
            <a:r>
              <a:rPr lang="fi-FI" sz="1600" dirty="0" err="1">
                <a:solidFill>
                  <a:srgbClr val="262626"/>
                </a:solidFill>
                <a:latin typeface="Verdana" panose="020B0604030504040204" pitchFamily="34" charset="0"/>
              </a:rPr>
              <a:t>preventively</a:t>
            </a:r>
            <a:r>
              <a:rPr lang="fi-FI" sz="1600" dirty="0">
                <a:solidFill>
                  <a:srgbClr val="262626"/>
                </a:solidFill>
                <a:latin typeface="Verdana" panose="020B0604030504040204" pitchFamily="34" charset="0"/>
              </a:rPr>
              <a:t>.</a:t>
            </a:r>
            <a:endParaRPr lang="fi-FI" sz="1600" b="0" i="0" dirty="0">
              <a:solidFill>
                <a:srgbClr val="26262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C4F719F-C8F3-4A9B-80FA-42DD07A9B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217F9A-5279-4A99-98DC-50C5833EE471}" type="datetime1">
              <a:rPr lang="fi-FI" smtClean="0"/>
              <a:pPr>
                <a:defRPr/>
              </a:pPr>
              <a:t>23.5.2023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0310760"/>
      </p:ext>
    </p:extLst>
  </p:cSld>
  <p:clrMapOvr>
    <a:masterClrMapping/>
  </p:clrMapOvr>
</p:sld>
</file>

<file path=ppt/theme/theme1.xml><?xml version="1.0" encoding="utf-8"?>
<a:theme xmlns:a="http://schemas.openxmlformats.org/drawingml/2006/main" name="ARApp-esitysmalli">
  <a:themeElements>
    <a:clrScheme name="ARA esityspohja">
      <a:dk1>
        <a:srgbClr val="262626"/>
      </a:dk1>
      <a:lt1>
        <a:srgbClr val="FFFFFF"/>
      </a:lt1>
      <a:dk2>
        <a:srgbClr val="2E5053"/>
      </a:dk2>
      <a:lt2>
        <a:srgbClr val="F2F2F2"/>
      </a:lt2>
      <a:accent1>
        <a:srgbClr val="79A130"/>
      </a:accent1>
      <a:accent2>
        <a:srgbClr val="329FA9"/>
      </a:accent2>
      <a:accent3>
        <a:srgbClr val="2E5053"/>
      </a:accent3>
      <a:accent4>
        <a:srgbClr val="C73D82"/>
      </a:accent4>
      <a:accent5>
        <a:srgbClr val="9933CC"/>
      </a:accent5>
      <a:accent6>
        <a:srgbClr val="59771E"/>
      </a:accent6>
      <a:hlink>
        <a:srgbClr val="0070C0"/>
      </a:hlink>
      <a:folHlink>
        <a:srgbClr val="5A7823"/>
      </a:folHlink>
    </a:clrScheme>
    <a:fontScheme name="ARA 2020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Hienovaraisen yhtenäin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32" charset="-128"/>
          </a:defRPr>
        </a:defPPr>
      </a:lstStyle>
    </a:lnDef>
  </a:objectDefaults>
  <a:extraClrSchemeLst>
    <a:extraClrScheme>
      <a:clrScheme name="Office-te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RA-esityspohja_2021.potx" id="{62AFB947-029C-4FC4-BAE2-8C93AE2B8B0B}" vid="{26362575-E7AF-45BC-A174-1FC510C7E6F1}"/>
    </a:ext>
  </a:extLst>
</a:theme>
</file>

<file path=ppt/theme/theme2.xml><?xml version="1.0" encoding="utf-8"?>
<a:theme xmlns:a="http://schemas.openxmlformats.org/drawingml/2006/main" name="3_ARApp-esitysmalli">
  <a:themeElements>
    <a:clrScheme name="ARA saavutettava (tilastot)">
      <a:dk1>
        <a:srgbClr val="262626"/>
      </a:dk1>
      <a:lt1>
        <a:srgbClr val="FFFFFF"/>
      </a:lt1>
      <a:dk2>
        <a:srgbClr val="285356"/>
      </a:dk2>
      <a:lt2>
        <a:srgbClr val="F2F2F2"/>
      </a:lt2>
      <a:accent1>
        <a:srgbClr val="199BE6"/>
      </a:accent1>
      <a:accent2>
        <a:srgbClr val="79A130"/>
      </a:accent2>
      <a:accent3>
        <a:srgbClr val="59771E"/>
      </a:accent3>
      <a:accent4>
        <a:srgbClr val="2E5053"/>
      </a:accent4>
      <a:accent5>
        <a:srgbClr val="329FA9"/>
      </a:accent5>
      <a:accent6>
        <a:srgbClr val="298189"/>
      </a:accent6>
      <a:hlink>
        <a:srgbClr val="0070C0"/>
      </a:hlink>
      <a:folHlink>
        <a:srgbClr val="6F922B"/>
      </a:folHlink>
    </a:clrScheme>
    <a:fontScheme name="ARA 2020">
      <a:majorFont>
        <a:latin typeface="Verdana Pro"/>
        <a:ea typeface=""/>
        <a:cs typeface=""/>
      </a:majorFont>
      <a:minorFont>
        <a:latin typeface="Verdana Pro"/>
        <a:ea typeface=""/>
        <a:cs typeface=""/>
      </a:minorFont>
    </a:fontScheme>
    <a:fmtScheme name="Hienovaraisen yhtenäin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32" charset="-128"/>
          </a:defRPr>
        </a:defPPr>
      </a:lstStyle>
    </a:lnDef>
  </a:objectDefaults>
  <a:extraClrSchemeLst>
    <a:extraClrScheme>
      <a:clrScheme name="Office-te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RA-esityspohja_2021.potx" id="{62AFB947-029C-4FC4-BAE2-8C93AE2B8B0B}" vid="{95F1D557-631F-46E1-9586-DA3251FD74CA}"/>
    </a:ext>
  </a:extLst>
</a:theme>
</file>

<file path=ppt/theme/theme3.xml><?xml version="1.0" encoding="utf-8"?>
<a:theme xmlns:a="http://schemas.openxmlformats.org/drawingml/2006/main" name="2_ARApp-esitysmalli">
  <a:themeElements>
    <a:clrScheme name="ARA saavutettava (tilastot)">
      <a:dk1>
        <a:srgbClr val="262626"/>
      </a:dk1>
      <a:lt1>
        <a:srgbClr val="FFFFFF"/>
      </a:lt1>
      <a:dk2>
        <a:srgbClr val="285356"/>
      </a:dk2>
      <a:lt2>
        <a:srgbClr val="F2F2F2"/>
      </a:lt2>
      <a:accent1>
        <a:srgbClr val="199BE6"/>
      </a:accent1>
      <a:accent2>
        <a:srgbClr val="79A130"/>
      </a:accent2>
      <a:accent3>
        <a:srgbClr val="59771E"/>
      </a:accent3>
      <a:accent4>
        <a:srgbClr val="2E5053"/>
      </a:accent4>
      <a:accent5>
        <a:srgbClr val="329FA9"/>
      </a:accent5>
      <a:accent6>
        <a:srgbClr val="298189"/>
      </a:accent6>
      <a:hlink>
        <a:srgbClr val="0070C0"/>
      </a:hlink>
      <a:folHlink>
        <a:srgbClr val="6F922B"/>
      </a:folHlink>
    </a:clrScheme>
    <a:fontScheme name="ARA 2020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Hienovaraisen yhtenäin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32" charset="-128"/>
          </a:defRPr>
        </a:defPPr>
      </a:lstStyle>
    </a:lnDef>
  </a:objectDefaults>
  <a:extraClrSchemeLst>
    <a:extraClrScheme>
      <a:clrScheme name="Office-te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RA-esityspohja_2021.potx" id="{62AFB947-029C-4FC4-BAE2-8C93AE2B8B0B}" vid="{748FA0AE-D841-44A3-B99C-F8AFC61FBB5F}"/>
    </a:ext>
  </a:extLst>
</a:theme>
</file>

<file path=ppt/theme/theme4.xml><?xml version="1.0" encoding="utf-8"?>
<a:theme xmlns:a="http://schemas.openxmlformats.org/drawingml/2006/main" name="1_ARApp-esitysmalli">
  <a:themeElements>
    <a:clrScheme name="ARA saavutettava (tilastot)">
      <a:dk1>
        <a:srgbClr val="262626"/>
      </a:dk1>
      <a:lt1>
        <a:srgbClr val="FFFFFF"/>
      </a:lt1>
      <a:dk2>
        <a:srgbClr val="285356"/>
      </a:dk2>
      <a:lt2>
        <a:srgbClr val="F2F2F2"/>
      </a:lt2>
      <a:accent1>
        <a:srgbClr val="199BE6"/>
      </a:accent1>
      <a:accent2>
        <a:srgbClr val="79A130"/>
      </a:accent2>
      <a:accent3>
        <a:srgbClr val="59771E"/>
      </a:accent3>
      <a:accent4>
        <a:srgbClr val="2E5053"/>
      </a:accent4>
      <a:accent5>
        <a:srgbClr val="329FA9"/>
      </a:accent5>
      <a:accent6>
        <a:srgbClr val="298189"/>
      </a:accent6>
      <a:hlink>
        <a:srgbClr val="0070C0"/>
      </a:hlink>
      <a:folHlink>
        <a:srgbClr val="6F922B"/>
      </a:folHlink>
    </a:clrScheme>
    <a:fontScheme name="ARA 2020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32" charset="-128"/>
          </a:defRPr>
        </a:defPPr>
      </a:lstStyle>
    </a:lnDef>
  </a:objectDefaults>
  <a:extraClrSchemeLst>
    <a:extraClrScheme>
      <a:clrScheme name="Office-te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RA-esityspohja_2021.potx" id="{62AFB947-029C-4FC4-BAE2-8C93AE2B8B0B}" vid="{74BC8FB4-A8ED-4D6C-80DD-627CF10B7520}"/>
    </a:ext>
  </a:extLst>
</a:theme>
</file>

<file path=ppt/theme/theme5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C49E8E779E44D8844BE7BFF36D096" ma:contentTypeVersion="16" ma:contentTypeDescription="Create a new document." ma:contentTypeScope="" ma:versionID="3cd6d71eb31930f2053e9e205eb13d80">
  <xsd:schema xmlns:xsd="http://www.w3.org/2001/XMLSchema" xmlns:xs="http://www.w3.org/2001/XMLSchema" xmlns:p="http://schemas.microsoft.com/office/2006/metadata/properties" xmlns:ns2="eb4defa2-306d-42f3-a45c-d773604bc3b6" xmlns:ns3="8e12d9bd-ea3e-4137-9ea7-b65ad54deda4" xmlns:ns4="97ff6bad-ea69-4c81-826a-bb0324ae1e36" targetNamespace="http://schemas.microsoft.com/office/2006/metadata/properties" ma:root="true" ma:fieldsID="e87bc6203fc8620a712b996371ed5ee1" ns2:_="" ns3:_="" ns4:_="">
    <xsd:import namespace="eb4defa2-306d-42f3-a45c-d773604bc3b6"/>
    <xsd:import namespace="8e12d9bd-ea3e-4137-9ea7-b65ad54deda4"/>
    <xsd:import namespace="97ff6bad-ea69-4c81-826a-bb0324ae1e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defa2-306d-42f3-a45c-d773604bc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2d9bd-ea3e-4137-9ea7-b65ad54de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005760b-5bc9-46b2-a7b5-dbc7377b68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f6bad-ea69-4c81-826a-bb0324ae1e3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842be00-423f-4ee5-af92-00e24213efa5}" ma:internalName="TaxCatchAll" ma:showField="CatchAllData" ma:web="97ff6bad-ea69-4c81-826a-bb0324ae1e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12d9bd-ea3e-4137-9ea7-b65ad54deda4">
      <Terms xmlns="http://schemas.microsoft.com/office/infopath/2007/PartnerControls"/>
    </lcf76f155ced4ddcb4097134ff3c332f>
    <TaxCatchAll xmlns="97ff6bad-ea69-4c81-826a-bb0324ae1e36" xsi:nil="true"/>
  </documentManagement>
</p:properties>
</file>

<file path=customXml/itemProps1.xml><?xml version="1.0" encoding="utf-8"?>
<ds:datastoreItem xmlns:ds="http://schemas.openxmlformats.org/officeDocument/2006/customXml" ds:itemID="{00C2BA45-CB0D-4187-95A3-37D00A3926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80E5F1-6905-402E-A660-10858300EC08}"/>
</file>

<file path=customXml/itemProps3.xml><?xml version="1.0" encoding="utf-8"?>
<ds:datastoreItem xmlns:ds="http://schemas.openxmlformats.org/officeDocument/2006/customXml" ds:itemID="{0E0C8A05-9A50-4DE8-AA08-79CE0D5D6D11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bb82943-49da-4504-a2f3-a33fb2eb95f1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ARA-esityspohja_2021</Template>
  <TotalTime>2017</TotalTime>
  <Words>823</Words>
  <Application>Microsoft Office PowerPoint</Application>
  <PresentationFormat>Näytössä katseltava esitys (16:9)</PresentationFormat>
  <Paragraphs>125</Paragraphs>
  <Slides>13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13</vt:i4>
      </vt:variant>
    </vt:vector>
  </HeadingPairs>
  <TitlesOfParts>
    <vt:vector size="24" baseType="lpstr">
      <vt:lpstr>Arial</vt:lpstr>
      <vt:lpstr>Calibri</vt:lpstr>
      <vt:lpstr>Verdana</vt:lpstr>
      <vt:lpstr>Verdana </vt:lpstr>
      <vt:lpstr>Verdana  </vt:lpstr>
      <vt:lpstr>Verdana Pro</vt:lpstr>
      <vt:lpstr>Wingdings</vt:lpstr>
      <vt:lpstr>ARApp-esitysmalli</vt:lpstr>
      <vt:lpstr>3_ARApp-esitysmalli</vt:lpstr>
      <vt:lpstr>2_ARApp-esitysmalli</vt:lpstr>
      <vt:lpstr>1_ARApp-esitysmalli</vt:lpstr>
      <vt:lpstr>Preventing homelessness by housing advice </vt:lpstr>
      <vt:lpstr>ARA implements housing policy</vt:lpstr>
      <vt:lpstr>Number of Homeless 1987-2022 in Finland </vt:lpstr>
      <vt:lpstr>Housing advice for all</vt:lpstr>
      <vt:lpstr>Housing advisors</vt:lpstr>
      <vt:lpstr>Examples of reasons for seeking help from a housing advisors origin: Maura Tiuraniemi, Akseli Kiinteistöpalvelut</vt:lpstr>
      <vt:lpstr>Most common reasons for seeking help from a housing advisor</vt:lpstr>
      <vt:lpstr>Number of evictions in Finland in 2022</vt:lpstr>
      <vt:lpstr>The study of eviction costs in Finland</vt:lpstr>
      <vt:lpstr>PowerPoint-esitys</vt:lpstr>
      <vt:lpstr>Legislating Housing Advice</vt:lpstr>
      <vt:lpstr>How does ARA support housing advisors?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Rasilainen Sina</dc:creator>
  <cp:lastModifiedBy>Järvinen Mirka (ARA)</cp:lastModifiedBy>
  <cp:revision>148</cp:revision>
  <dcterms:created xsi:type="dcterms:W3CDTF">2021-04-07T08:05:33Z</dcterms:created>
  <dcterms:modified xsi:type="dcterms:W3CDTF">2023-05-23T06:40:03Z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0x010100810C49E8E779E44D8844BE7BFF36D096</vt:lpwstr>
  </property>
</Properties>
</file>