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71" r:id="rId4"/>
    <p:sldMasterId id="2147483681" r:id="rId5"/>
  </p:sldMasterIdLst>
  <p:notesMasterIdLst>
    <p:notesMasterId r:id="rId26"/>
  </p:notesMasterIdLst>
  <p:handoutMasterIdLst>
    <p:handoutMasterId r:id="rId27"/>
  </p:handoutMasterIdLst>
  <p:sldIdLst>
    <p:sldId id="283" r:id="rId6"/>
    <p:sldId id="297" r:id="rId7"/>
    <p:sldId id="285" r:id="rId8"/>
    <p:sldId id="286" r:id="rId9"/>
    <p:sldId id="287" r:id="rId10"/>
    <p:sldId id="288" r:id="rId11"/>
    <p:sldId id="289" r:id="rId12"/>
    <p:sldId id="290" r:id="rId13"/>
    <p:sldId id="291" r:id="rId14"/>
    <p:sldId id="292" r:id="rId15"/>
    <p:sldId id="294" r:id="rId16"/>
    <p:sldId id="295" r:id="rId17"/>
    <p:sldId id="296" r:id="rId18"/>
    <p:sldId id="298" r:id="rId19"/>
    <p:sldId id="299" r:id="rId20"/>
    <p:sldId id="300" r:id="rId21"/>
    <p:sldId id="301" r:id="rId22"/>
    <p:sldId id="293" r:id="rId23"/>
    <p:sldId id="302" r:id="rId24"/>
    <p:sldId id="303" r:id="rId25"/>
  </p:sldIdLst>
  <p:sldSz cx="12192000" cy="6858000"/>
  <p:notesSz cx="6858000" cy="9144000"/>
  <p:defaultTextStyle>
    <a:defPPr rtl="0">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41" autoAdjust="0"/>
  </p:normalViewPr>
  <p:slideViewPr>
    <p:cSldViewPr snapToGrid="0">
      <p:cViewPr varScale="1">
        <p:scale>
          <a:sx n="92" d="100"/>
          <a:sy n="92" d="100"/>
        </p:scale>
        <p:origin x="523" y="91"/>
      </p:cViewPr>
      <p:guideLst>
        <p:guide orient="horz" pos="2160"/>
        <p:guide pos="3840"/>
      </p:guideLst>
    </p:cSldViewPr>
  </p:slideViewPr>
  <p:notesTextViewPr>
    <p:cViewPr>
      <p:scale>
        <a:sx n="1" d="1"/>
        <a:sy n="1" d="1"/>
      </p:scale>
      <p:origin x="0" y="0"/>
    </p:cViewPr>
  </p:notesTextViewPr>
  <p:notesViewPr>
    <p:cSldViewPr snapToGrid="0">
      <p:cViewPr varScale="1">
        <p:scale>
          <a:sx n="88" d="100"/>
          <a:sy n="88" d="100"/>
        </p:scale>
        <p:origin x="3810"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atalie Haug" userId="b051668293c33fc6" providerId="LiveId" clId="{7F86F9AE-D7C1-44CC-A0E7-1CC4990EFBAB}"/>
    <pc:docChg chg="custSel modSld">
      <pc:chgData name="Natalie Haug" userId="b051668293c33fc6" providerId="LiveId" clId="{7F86F9AE-D7C1-44CC-A0E7-1CC4990EFBAB}" dt="2023-05-21T09:11:11.128" v="195" actId="20577"/>
      <pc:docMkLst>
        <pc:docMk/>
      </pc:docMkLst>
      <pc:sldChg chg="modSp mod">
        <pc:chgData name="Natalie Haug" userId="b051668293c33fc6" providerId="LiveId" clId="{7F86F9AE-D7C1-44CC-A0E7-1CC4990EFBAB}" dt="2023-05-21T08:52:00.144" v="155" actId="20577"/>
        <pc:sldMkLst>
          <pc:docMk/>
          <pc:sldMk cId="22296269" sldId="288"/>
        </pc:sldMkLst>
        <pc:spChg chg="mod">
          <ac:chgData name="Natalie Haug" userId="b051668293c33fc6" providerId="LiveId" clId="{7F86F9AE-D7C1-44CC-A0E7-1CC4990EFBAB}" dt="2023-05-21T08:52:00.144" v="155" actId="20577"/>
          <ac:spMkLst>
            <pc:docMk/>
            <pc:sldMk cId="22296269" sldId="288"/>
            <ac:spMk id="6" creationId="{00000000-0000-0000-0000-000000000000}"/>
          </ac:spMkLst>
        </pc:spChg>
      </pc:sldChg>
      <pc:sldChg chg="modSp mod">
        <pc:chgData name="Natalie Haug" userId="b051668293c33fc6" providerId="LiveId" clId="{7F86F9AE-D7C1-44CC-A0E7-1CC4990EFBAB}" dt="2023-05-21T08:56:56.841" v="162" actId="20577"/>
        <pc:sldMkLst>
          <pc:docMk/>
          <pc:sldMk cId="2693812597" sldId="290"/>
        </pc:sldMkLst>
        <pc:spChg chg="mod">
          <ac:chgData name="Natalie Haug" userId="b051668293c33fc6" providerId="LiveId" clId="{7F86F9AE-D7C1-44CC-A0E7-1CC4990EFBAB}" dt="2023-05-21T08:56:56.841" v="162" actId="20577"/>
          <ac:spMkLst>
            <pc:docMk/>
            <pc:sldMk cId="2693812597" sldId="290"/>
            <ac:spMk id="6" creationId="{00000000-0000-0000-0000-000000000000}"/>
          </ac:spMkLst>
        </pc:spChg>
      </pc:sldChg>
      <pc:sldChg chg="modSp mod">
        <pc:chgData name="Natalie Haug" userId="b051668293c33fc6" providerId="LiveId" clId="{7F86F9AE-D7C1-44CC-A0E7-1CC4990EFBAB}" dt="2023-05-21T08:57:55.204" v="163" actId="20577"/>
        <pc:sldMkLst>
          <pc:docMk/>
          <pc:sldMk cId="3106283574" sldId="291"/>
        </pc:sldMkLst>
        <pc:spChg chg="mod">
          <ac:chgData name="Natalie Haug" userId="b051668293c33fc6" providerId="LiveId" clId="{7F86F9AE-D7C1-44CC-A0E7-1CC4990EFBAB}" dt="2023-05-21T08:57:55.204" v="163" actId="20577"/>
          <ac:spMkLst>
            <pc:docMk/>
            <pc:sldMk cId="3106283574" sldId="291"/>
            <ac:spMk id="6" creationId="{00000000-0000-0000-0000-000000000000}"/>
          </ac:spMkLst>
        </pc:spChg>
      </pc:sldChg>
      <pc:sldChg chg="modSp mod">
        <pc:chgData name="Natalie Haug" userId="b051668293c33fc6" providerId="LiveId" clId="{7F86F9AE-D7C1-44CC-A0E7-1CC4990EFBAB}" dt="2023-05-21T09:11:11.128" v="195" actId="20577"/>
        <pc:sldMkLst>
          <pc:docMk/>
          <pc:sldMk cId="3737583269" sldId="294"/>
        </pc:sldMkLst>
        <pc:spChg chg="mod">
          <ac:chgData name="Natalie Haug" userId="b051668293c33fc6" providerId="LiveId" clId="{7F86F9AE-D7C1-44CC-A0E7-1CC4990EFBAB}" dt="2023-05-21T09:11:11.128" v="195" actId="20577"/>
          <ac:spMkLst>
            <pc:docMk/>
            <pc:sldMk cId="3737583269" sldId="294"/>
            <ac:spMk id="6" creationId="{00000000-0000-0000-0000-000000000000}"/>
          </ac:spMkLst>
        </pc:spChg>
      </pc:sldChg>
    </pc:docChg>
  </pc:docChgLst>
  <pc:docChgLst>
    <pc:chgData name="Natalie Haug" userId="b051668293c33fc6" providerId="LiveId" clId="{AF3AAC5C-174A-4908-974F-40D26F05F494}"/>
    <pc:docChg chg="custSel addSld delSld modSld">
      <pc:chgData name="Natalie Haug" userId="b051668293c33fc6" providerId="LiveId" clId="{AF3AAC5C-174A-4908-974F-40D26F05F494}" dt="2023-04-16T15:38:59.345" v="350" actId="114"/>
      <pc:docMkLst>
        <pc:docMk/>
      </pc:docMkLst>
      <pc:sldChg chg="del">
        <pc:chgData name="Natalie Haug" userId="b051668293c33fc6" providerId="LiveId" clId="{AF3AAC5C-174A-4908-974F-40D26F05F494}" dt="2023-04-16T15:25:36.006" v="208" actId="2696"/>
        <pc:sldMkLst>
          <pc:docMk/>
          <pc:sldMk cId="70285356" sldId="260"/>
        </pc:sldMkLst>
      </pc:sldChg>
      <pc:sldChg chg="del">
        <pc:chgData name="Natalie Haug" userId="b051668293c33fc6" providerId="LiveId" clId="{AF3AAC5C-174A-4908-974F-40D26F05F494}" dt="2023-04-16T15:25:41.317" v="209" actId="2696"/>
        <pc:sldMkLst>
          <pc:docMk/>
          <pc:sldMk cId="555089011" sldId="268"/>
        </pc:sldMkLst>
      </pc:sldChg>
      <pc:sldChg chg="del">
        <pc:chgData name="Natalie Haug" userId="b051668293c33fc6" providerId="LiveId" clId="{AF3AAC5C-174A-4908-974F-40D26F05F494}" dt="2023-04-16T15:25:31.553" v="207" actId="2696"/>
        <pc:sldMkLst>
          <pc:docMk/>
          <pc:sldMk cId="2333881612" sldId="269"/>
        </pc:sldMkLst>
      </pc:sldChg>
      <pc:sldChg chg="delSp modSp new del mod">
        <pc:chgData name="Natalie Haug" userId="b051668293c33fc6" providerId="LiveId" clId="{AF3AAC5C-174A-4908-974F-40D26F05F494}" dt="2023-04-16T14:25:15.915" v="38" actId="2696"/>
        <pc:sldMkLst>
          <pc:docMk/>
          <pc:sldMk cId="2143317960" sldId="270"/>
        </pc:sldMkLst>
        <pc:spChg chg="mod">
          <ac:chgData name="Natalie Haug" userId="b051668293c33fc6" providerId="LiveId" clId="{AF3AAC5C-174A-4908-974F-40D26F05F494}" dt="2023-04-16T14:03:39.737" v="6" actId="14100"/>
          <ac:spMkLst>
            <pc:docMk/>
            <pc:sldMk cId="2143317960" sldId="270"/>
            <ac:spMk id="2" creationId="{DB8673C2-7D1C-4EB2-4A4C-F0F1A9EC0DA6}"/>
          </ac:spMkLst>
        </pc:spChg>
        <pc:spChg chg="mod">
          <ac:chgData name="Natalie Haug" userId="b051668293c33fc6" providerId="LiveId" clId="{AF3AAC5C-174A-4908-974F-40D26F05F494}" dt="2023-04-16T14:21:07.643" v="32" actId="255"/>
          <ac:spMkLst>
            <pc:docMk/>
            <pc:sldMk cId="2143317960" sldId="270"/>
            <ac:spMk id="3" creationId="{0CAFA03C-BC78-AD98-A27A-08E548CEF406}"/>
          </ac:spMkLst>
        </pc:spChg>
        <pc:spChg chg="del mod">
          <ac:chgData name="Natalie Haug" userId="b051668293c33fc6" providerId="LiveId" clId="{AF3AAC5C-174A-4908-974F-40D26F05F494}" dt="2023-04-16T14:16:33.480" v="18" actId="478"/>
          <ac:spMkLst>
            <pc:docMk/>
            <pc:sldMk cId="2143317960" sldId="270"/>
            <ac:spMk id="4" creationId="{5786FEB0-5FAE-C385-5FD3-63DC91147A07}"/>
          </ac:spMkLst>
        </pc:spChg>
      </pc:sldChg>
      <pc:sldChg chg="addSp new mod">
        <pc:chgData name="Natalie Haug" userId="b051668293c33fc6" providerId="LiveId" clId="{AF3AAC5C-174A-4908-974F-40D26F05F494}" dt="2023-04-16T14:23:45.393" v="34" actId="22"/>
        <pc:sldMkLst>
          <pc:docMk/>
          <pc:sldMk cId="3686501203" sldId="271"/>
        </pc:sldMkLst>
        <pc:spChg chg="add">
          <ac:chgData name="Natalie Haug" userId="b051668293c33fc6" providerId="LiveId" clId="{AF3AAC5C-174A-4908-974F-40D26F05F494}" dt="2023-04-16T14:23:45.393" v="34" actId="22"/>
          <ac:spMkLst>
            <pc:docMk/>
            <pc:sldMk cId="3686501203" sldId="271"/>
            <ac:spMk id="4" creationId="{752CBAFB-4980-5EAD-43BC-8DEF2DC33CDE}"/>
          </ac:spMkLst>
        </pc:spChg>
      </pc:sldChg>
      <pc:sldChg chg="modSp new mod">
        <pc:chgData name="Natalie Haug" userId="b051668293c33fc6" providerId="LiveId" clId="{AF3AAC5C-174A-4908-974F-40D26F05F494}" dt="2023-04-16T15:28:28.952" v="245" actId="2711"/>
        <pc:sldMkLst>
          <pc:docMk/>
          <pc:sldMk cId="211017383" sldId="272"/>
        </pc:sldMkLst>
        <pc:spChg chg="mod">
          <ac:chgData name="Natalie Haug" userId="b051668293c33fc6" providerId="LiveId" clId="{AF3AAC5C-174A-4908-974F-40D26F05F494}" dt="2023-04-16T15:28:28.952" v="245" actId="2711"/>
          <ac:spMkLst>
            <pc:docMk/>
            <pc:sldMk cId="211017383" sldId="272"/>
            <ac:spMk id="2" creationId="{73AF1EF3-73D0-F44D-C97D-7C22AED762B8}"/>
          </ac:spMkLst>
        </pc:spChg>
        <pc:spChg chg="mod">
          <ac:chgData name="Natalie Haug" userId="b051668293c33fc6" providerId="LiveId" clId="{AF3AAC5C-174A-4908-974F-40D26F05F494}" dt="2023-04-16T15:15:12.771" v="108" actId="5793"/>
          <ac:spMkLst>
            <pc:docMk/>
            <pc:sldMk cId="211017383" sldId="272"/>
            <ac:spMk id="3" creationId="{E21232CC-7E4D-2CAD-79D6-709A4A1075CE}"/>
          </ac:spMkLst>
        </pc:spChg>
      </pc:sldChg>
      <pc:sldChg chg="modSp new mod">
        <pc:chgData name="Natalie Haug" userId="b051668293c33fc6" providerId="LiveId" clId="{AF3AAC5C-174A-4908-974F-40D26F05F494}" dt="2023-04-16T15:28:54.328" v="246" actId="2711"/>
        <pc:sldMkLst>
          <pc:docMk/>
          <pc:sldMk cId="999618911" sldId="273"/>
        </pc:sldMkLst>
        <pc:spChg chg="mod">
          <ac:chgData name="Natalie Haug" userId="b051668293c33fc6" providerId="LiveId" clId="{AF3AAC5C-174A-4908-974F-40D26F05F494}" dt="2023-04-16T15:28:54.328" v="246" actId="2711"/>
          <ac:spMkLst>
            <pc:docMk/>
            <pc:sldMk cId="999618911" sldId="273"/>
            <ac:spMk id="2" creationId="{AF8DBF82-1EDC-3ADD-69C9-729D4A999235}"/>
          </ac:spMkLst>
        </pc:spChg>
        <pc:spChg chg="mod">
          <ac:chgData name="Natalie Haug" userId="b051668293c33fc6" providerId="LiveId" clId="{AF3AAC5C-174A-4908-974F-40D26F05F494}" dt="2023-04-16T15:22:49.989" v="206" actId="20577"/>
          <ac:spMkLst>
            <pc:docMk/>
            <pc:sldMk cId="999618911" sldId="273"/>
            <ac:spMk id="3" creationId="{8CBDB1AD-51AD-F950-A4B8-BB08B0115560}"/>
          </ac:spMkLst>
        </pc:spChg>
      </pc:sldChg>
      <pc:sldChg chg="modSp new mod">
        <pc:chgData name="Natalie Haug" userId="b051668293c33fc6" providerId="LiveId" clId="{AF3AAC5C-174A-4908-974F-40D26F05F494}" dt="2023-04-16T15:32:56.583" v="345" actId="20577"/>
        <pc:sldMkLst>
          <pc:docMk/>
          <pc:sldMk cId="3788636665" sldId="274"/>
        </pc:sldMkLst>
        <pc:spChg chg="mod">
          <ac:chgData name="Natalie Haug" userId="b051668293c33fc6" providerId="LiveId" clId="{AF3AAC5C-174A-4908-974F-40D26F05F494}" dt="2023-04-16T15:29:20.616" v="250" actId="20577"/>
          <ac:spMkLst>
            <pc:docMk/>
            <pc:sldMk cId="3788636665" sldId="274"/>
            <ac:spMk id="2" creationId="{3CC54087-AD83-CFA2-AE11-C77D49969DD3}"/>
          </ac:spMkLst>
        </pc:spChg>
        <pc:spChg chg="mod">
          <ac:chgData name="Natalie Haug" userId="b051668293c33fc6" providerId="LiveId" clId="{AF3AAC5C-174A-4908-974F-40D26F05F494}" dt="2023-04-16T15:32:56.583" v="345" actId="20577"/>
          <ac:spMkLst>
            <pc:docMk/>
            <pc:sldMk cId="3788636665" sldId="274"/>
            <ac:spMk id="3" creationId="{4FD6EE98-3AC3-9059-3C63-B00C78A411D8}"/>
          </ac:spMkLst>
        </pc:spChg>
      </pc:sldChg>
      <pc:sldChg chg="modSp new mod">
        <pc:chgData name="Natalie Haug" userId="b051668293c33fc6" providerId="LiveId" clId="{AF3AAC5C-174A-4908-974F-40D26F05F494}" dt="2023-04-16T15:38:59.345" v="350" actId="114"/>
        <pc:sldMkLst>
          <pc:docMk/>
          <pc:sldMk cId="549695971" sldId="275"/>
        </pc:sldMkLst>
        <pc:spChg chg="mod">
          <ac:chgData name="Natalie Haug" userId="b051668293c33fc6" providerId="LiveId" clId="{AF3AAC5C-174A-4908-974F-40D26F05F494}" dt="2023-04-16T15:38:59.345" v="350" actId="114"/>
          <ac:spMkLst>
            <pc:docMk/>
            <pc:sldMk cId="549695971" sldId="275"/>
            <ac:spMk id="2" creationId="{DB551829-96D7-141C-043D-6544036D00D9}"/>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C703FB87-790C-4850-A90C-12C5FF4B94D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de-DE"/>
          </a:p>
        </p:txBody>
      </p:sp>
      <p:sp>
        <p:nvSpPr>
          <p:cNvPr id="3" name="Datumsplatzhalter 2">
            <a:extLst>
              <a:ext uri="{FF2B5EF4-FFF2-40B4-BE49-F238E27FC236}">
                <a16:creationId xmlns:a16="http://schemas.microsoft.com/office/drawing/2014/main" id="{F8127921-F9C4-44F3-AC5F-130B6A406C0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0E369113-FD27-4AB2-B6F1-E90E909408A8}" type="datetime1">
              <a:rPr lang="de-DE" smtClean="0"/>
              <a:t>21.05.2023</a:t>
            </a:fld>
            <a:endParaRPr lang="de-DE"/>
          </a:p>
        </p:txBody>
      </p:sp>
      <p:sp>
        <p:nvSpPr>
          <p:cNvPr id="4" name="Fußzeilenplatzhalter 3">
            <a:extLst>
              <a:ext uri="{FF2B5EF4-FFF2-40B4-BE49-F238E27FC236}">
                <a16:creationId xmlns:a16="http://schemas.microsoft.com/office/drawing/2014/main" id="{4765E047-F1CB-4066-A459-9EDC95F2E61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de-DE"/>
          </a:p>
        </p:txBody>
      </p:sp>
      <p:sp>
        <p:nvSpPr>
          <p:cNvPr id="5" name="Foliennummernplatzhalter 4">
            <a:extLst>
              <a:ext uri="{FF2B5EF4-FFF2-40B4-BE49-F238E27FC236}">
                <a16:creationId xmlns:a16="http://schemas.microsoft.com/office/drawing/2014/main" id="{68A77EF5-5277-4BAF-8BB4-2E02103988E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6B668C69-0C3E-40A2-B4A0-B2C8B71D8E3A}" type="slidenum">
              <a:rPr lang="de-DE" smtClean="0"/>
              <a:t>‹Nr.›</a:t>
            </a:fld>
            <a:endParaRPr lang="de-DE"/>
          </a:p>
        </p:txBody>
      </p:sp>
    </p:spTree>
    <p:extLst>
      <p:ext uri="{BB962C8B-B14F-4D97-AF65-F5344CB8AC3E}">
        <p14:creationId xmlns:p14="http://schemas.microsoft.com/office/powerpoint/2010/main" val="205158627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de-DE" noProof="0"/>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3A748EBC-A3EE-42DF-8857-FAA3BAFDBFAD}" type="datetime1">
              <a:rPr lang="de-DE" noProof="0" smtClean="0"/>
              <a:t>21.05.2023</a:t>
            </a:fld>
            <a:endParaRPr lang="de-DE" noProof="0"/>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de-DE" noProof="0"/>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de-DE" noProof="0"/>
              <a:t>Textmasterformat durch Klicken bearbeiten</a:t>
            </a:r>
          </a:p>
          <a:p>
            <a:pPr lvl="1" rtl="0"/>
            <a:r>
              <a:rPr lang="de-DE" noProof="0"/>
              <a:t>Zweite Ebene</a:t>
            </a:r>
          </a:p>
          <a:p>
            <a:pPr lvl="2" rtl="0"/>
            <a:r>
              <a:rPr lang="de-DE" noProof="0"/>
              <a:t>Dritte Ebene</a:t>
            </a:r>
          </a:p>
          <a:p>
            <a:pPr lvl="3" rtl="0"/>
            <a:r>
              <a:rPr lang="de-DE" noProof="0"/>
              <a:t>Vierte Ebene</a:t>
            </a:r>
          </a:p>
          <a:p>
            <a:pPr lvl="4" rtl="0"/>
            <a:r>
              <a:rPr lang="de-DE" noProof="0"/>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de-DE" noProof="0"/>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EE000EEB-8338-48D7-8EE8-EE0082EF7602}" type="slidenum">
              <a:rPr lang="de-DE" noProof="0" smtClean="0"/>
              <a:t>‹Nr.›</a:t>
            </a:fld>
            <a:endParaRPr lang="de-DE" noProof="0"/>
          </a:p>
        </p:txBody>
      </p:sp>
    </p:spTree>
    <p:extLst>
      <p:ext uri="{BB962C8B-B14F-4D97-AF65-F5344CB8AC3E}">
        <p14:creationId xmlns:p14="http://schemas.microsoft.com/office/powerpoint/2010/main" val="376777018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D4DBDF">
            <a:alpha val="73000"/>
          </a:srgbClr>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1D26FBB-CB12-EB58-82CF-28BE843A1761}"/>
              </a:ext>
            </a:extLst>
          </p:cNvPr>
          <p:cNvSpPr/>
          <p:nvPr userDrawn="1"/>
        </p:nvSpPr>
        <p:spPr>
          <a:xfrm>
            <a:off x="-1" y="0"/>
            <a:ext cx="903746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dirty="0">
              <a:solidFill>
                <a:srgbClr val="FFFFFF"/>
              </a:solidFill>
            </a:endParaRPr>
          </a:p>
        </p:txBody>
      </p:sp>
      <p:pic>
        <p:nvPicPr>
          <p:cNvPr id="8" name="Picture 7" descr="A picture containing mountain, nature, dark&#10;&#10;Description automatically generated">
            <a:extLst>
              <a:ext uri="{FF2B5EF4-FFF2-40B4-BE49-F238E27FC236}">
                <a16:creationId xmlns:a16="http://schemas.microsoft.com/office/drawing/2014/main" id="{437F5337-E263-4B36-5DD1-839D7BED0ABE}"/>
              </a:ext>
            </a:extLst>
          </p:cNvPr>
          <p:cNvPicPr>
            <a:picLocks noChangeAspect="1"/>
          </p:cNvPicPr>
          <p:nvPr userDrawn="1"/>
        </p:nvPicPr>
        <p:blipFill>
          <a:blip r:embed="rId2">
            <a:alphaModFix amt="35000"/>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1303006" y="-652361"/>
            <a:ext cx="7618275" cy="5258266"/>
          </a:xfrm>
          <a:prstGeom prst="rect">
            <a:avLst/>
          </a:prstGeom>
        </p:spPr>
      </p:pic>
      <p:cxnSp>
        <p:nvCxnSpPr>
          <p:cNvPr id="10" name="Straight Connector 9">
            <a:extLst>
              <a:ext uri="{FF2B5EF4-FFF2-40B4-BE49-F238E27FC236}">
                <a16:creationId xmlns:a16="http://schemas.microsoft.com/office/drawing/2014/main" id="{94599EFC-F37C-A970-F2E7-D07CE083C47B}"/>
              </a:ext>
            </a:extLst>
          </p:cNvPr>
          <p:cNvCxnSpPr>
            <a:cxnSpLocks/>
          </p:cNvCxnSpPr>
          <p:nvPr userDrawn="1"/>
        </p:nvCxnSpPr>
        <p:spPr>
          <a:xfrm>
            <a:off x="739466" y="1422401"/>
            <a:ext cx="0" cy="4765335"/>
          </a:xfrm>
          <a:prstGeom prst="line">
            <a:avLst/>
          </a:prstGeom>
          <a:ln w="19050">
            <a:solidFill>
              <a:schemeClr val="accent5">
                <a:lumMod val="20000"/>
                <a:lumOff val="80000"/>
              </a:schemeClr>
            </a:solidFill>
          </a:ln>
        </p:spPr>
        <p:style>
          <a:lnRef idx="1">
            <a:schemeClr val="accent1"/>
          </a:lnRef>
          <a:fillRef idx="0">
            <a:schemeClr val="accent1"/>
          </a:fillRef>
          <a:effectRef idx="0">
            <a:schemeClr val="accent1"/>
          </a:effectRef>
          <a:fontRef idx="minor">
            <a:schemeClr val="tx1"/>
          </a:fontRef>
        </p:style>
      </p:cxnSp>
      <p:pic>
        <p:nvPicPr>
          <p:cNvPr id="14" name="Picture 13" descr="Logo&#10;&#10;Description automatically generated">
            <a:extLst>
              <a:ext uri="{FF2B5EF4-FFF2-40B4-BE49-F238E27FC236}">
                <a16:creationId xmlns:a16="http://schemas.microsoft.com/office/drawing/2014/main" id="{C0E43190-2EF4-05AC-332F-67ABD4167F60}"/>
              </a:ext>
            </a:extLst>
          </p:cNvPr>
          <p:cNvPicPr>
            <a:picLocks noChangeAspect="1"/>
          </p:cNvPicPr>
          <p:nvPr userDrawn="1"/>
        </p:nvPicPr>
        <p:blipFill rotWithShape="1">
          <a:blip r:embed="rId3"/>
          <a:srcRect l="39211" t="39524" r="3564" b="39033"/>
          <a:stretch/>
        </p:blipFill>
        <p:spPr>
          <a:xfrm>
            <a:off x="135219" y="61908"/>
            <a:ext cx="6976780" cy="1470562"/>
          </a:xfrm>
          <a:prstGeom prst="rect">
            <a:avLst/>
          </a:prstGeom>
        </p:spPr>
      </p:pic>
      <p:pic>
        <p:nvPicPr>
          <p:cNvPr id="15" name="Picture 14" descr="Shape&#10;&#10;Description automatically generated with medium confidence">
            <a:extLst>
              <a:ext uri="{FF2B5EF4-FFF2-40B4-BE49-F238E27FC236}">
                <a16:creationId xmlns:a16="http://schemas.microsoft.com/office/drawing/2014/main" id="{AAF821F0-8AF6-9596-09D7-51FFD2E48835}"/>
              </a:ext>
            </a:extLst>
          </p:cNvPr>
          <p:cNvPicPr>
            <a:picLocks noChangeAspect="1"/>
          </p:cNvPicPr>
          <p:nvPr userDrawn="1"/>
        </p:nvPicPr>
        <p:blipFill>
          <a:blip r:embed="rId4"/>
          <a:stretch>
            <a:fillRect/>
          </a:stretch>
        </p:blipFill>
        <p:spPr>
          <a:xfrm>
            <a:off x="10022889" y="243598"/>
            <a:ext cx="1044280" cy="574354"/>
          </a:xfrm>
          <a:prstGeom prst="rect">
            <a:avLst/>
          </a:prstGeom>
        </p:spPr>
      </p:pic>
      <p:pic>
        <p:nvPicPr>
          <p:cNvPr id="16" name="Picture 15" descr="A black and white logo&#10;&#10;Description automatically generated with low confidence">
            <a:extLst>
              <a:ext uri="{FF2B5EF4-FFF2-40B4-BE49-F238E27FC236}">
                <a16:creationId xmlns:a16="http://schemas.microsoft.com/office/drawing/2014/main" id="{A7C29187-A2C3-E88D-D3BB-4D463C012A50}"/>
              </a:ext>
            </a:extLst>
          </p:cNvPr>
          <p:cNvPicPr>
            <a:picLocks noChangeAspect="1"/>
          </p:cNvPicPr>
          <p:nvPr userDrawn="1"/>
        </p:nvPicPr>
        <p:blipFill>
          <a:blip r:embed="rId5"/>
          <a:stretch>
            <a:fillRect/>
          </a:stretch>
        </p:blipFill>
        <p:spPr>
          <a:xfrm>
            <a:off x="11211659" y="100463"/>
            <a:ext cx="666664" cy="711285"/>
          </a:xfrm>
          <a:prstGeom prst="rect">
            <a:avLst/>
          </a:prstGeom>
        </p:spPr>
      </p:pic>
      <p:sp>
        <p:nvSpPr>
          <p:cNvPr id="3" name="Picture Placeholder 2">
            <a:extLst>
              <a:ext uri="{FF2B5EF4-FFF2-40B4-BE49-F238E27FC236}">
                <a16:creationId xmlns:a16="http://schemas.microsoft.com/office/drawing/2014/main" id="{EF01F219-BD86-5D79-FBA2-9535B6C0D58B}"/>
              </a:ext>
            </a:extLst>
          </p:cNvPr>
          <p:cNvSpPr>
            <a:spLocks noGrp="1"/>
          </p:cNvSpPr>
          <p:nvPr>
            <p:ph type="pic" sz="quarter" idx="10"/>
          </p:nvPr>
        </p:nvSpPr>
        <p:spPr>
          <a:xfrm>
            <a:off x="3924300" y="2095500"/>
            <a:ext cx="7953375" cy="2335213"/>
          </a:xfrm>
        </p:spPr>
        <p:txBody>
          <a:bodyPr/>
          <a:lstStyle/>
          <a:p>
            <a:endParaRPr lang="en-GB"/>
          </a:p>
        </p:txBody>
      </p:sp>
      <p:sp>
        <p:nvSpPr>
          <p:cNvPr id="13" name="Text Placeholder 12">
            <a:extLst>
              <a:ext uri="{FF2B5EF4-FFF2-40B4-BE49-F238E27FC236}">
                <a16:creationId xmlns:a16="http://schemas.microsoft.com/office/drawing/2014/main" id="{D1D39137-8244-D1AA-14C3-FF57F83956DD}"/>
              </a:ext>
            </a:extLst>
          </p:cNvPr>
          <p:cNvSpPr>
            <a:spLocks noGrp="1"/>
          </p:cNvSpPr>
          <p:nvPr>
            <p:ph type="body" sz="quarter" idx="11" hasCustomPrompt="1"/>
          </p:nvPr>
        </p:nvSpPr>
        <p:spPr>
          <a:xfrm>
            <a:off x="1066100" y="4811373"/>
            <a:ext cx="3544887" cy="1376363"/>
          </a:xfrm>
        </p:spPr>
        <p:txBody>
          <a:bodyPr>
            <a:noAutofit/>
          </a:bodyPr>
          <a:lstStyle>
            <a:lvl1pPr marL="0" indent="0">
              <a:buNone/>
              <a:defRPr sz="4800">
                <a:latin typeface="+mj-lt"/>
              </a:defRPr>
            </a:lvl1pPr>
          </a:lstStyle>
          <a:p>
            <a:pPr lvl="0"/>
            <a:r>
              <a:rPr lang="en-US" dirty="0"/>
              <a:t>Presentation Title</a:t>
            </a:r>
          </a:p>
        </p:txBody>
      </p:sp>
      <p:sp>
        <p:nvSpPr>
          <p:cNvPr id="18" name="Text Placeholder 17">
            <a:extLst>
              <a:ext uri="{FF2B5EF4-FFF2-40B4-BE49-F238E27FC236}">
                <a16:creationId xmlns:a16="http://schemas.microsoft.com/office/drawing/2014/main" id="{9F078AE2-1C1E-EF1C-53F7-5955558B6380}"/>
              </a:ext>
            </a:extLst>
          </p:cNvPr>
          <p:cNvSpPr>
            <a:spLocks noGrp="1"/>
          </p:cNvSpPr>
          <p:nvPr>
            <p:ph type="body" sz="quarter" idx="12" hasCustomPrompt="1"/>
          </p:nvPr>
        </p:nvSpPr>
        <p:spPr>
          <a:xfrm>
            <a:off x="6023180" y="5576372"/>
            <a:ext cx="2956261" cy="611364"/>
          </a:xfrm>
        </p:spPr>
        <p:txBody>
          <a:bodyPr>
            <a:normAutofit/>
          </a:bodyPr>
          <a:lstStyle>
            <a:lvl1pPr marL="0" indent="0" algn="r">
              <a:buNone/>
              <a:defRPr sz="1800" i="1"/>
            </a:lvl1pPr>
          </a:lstStyle>
          <a:p>
            <a:pPr lvl="0"/>
            <a:r>
              <a:rPr lang="en-GB" dirty="0"/>
              <a:t>Speaker name and organisation</a:t>
            </a:r>
          </a:p>
        </p:txBody>
      </p:sp>
      <p:sp>
        <p:nvSpPr>
          <p:cNvPr id="23" name="Text Placeholder 22">
            <a:extLst>
              <a:ext uri="{FF2B5EF4-FFF2-40B4-BE49-F238E27FC236}">
                <a16:creationId xmlns:a16="http://schemas.microsoft.com/office/drawing/2014/main" id="{3D2242A9-EFB8-9668-BFA8-0067F0B0324A}"/>
              </a:ext>
            </a:extLst>
          </p:cNvPr>
          <p:cNvSpPr>
            <a:spLocks noGrp="1"/>
          </p:cNvSpPr>
          <p:nvPr>
            <p:ph type="body" sz="quarter" idx="13" hasCustomPrompt="1"/>
          </p:nvPr>
        </p:nvSpPr>
        <p:spPr>
          <a:xfrm>
            <a:off x="10794353" y="5882054"/>
            <a:ext cx="1083322" cy="259834"/>
          </a:xfrm>
        </p:spPr>
        <p:txBody>
          <a:bodyPr>
            <a:normAutofit/>
          </a:bodyPr>
          <a:lstStyle>
            <a:lvl1pPr marL="0" indent="0">
              <a:buNone/>
              <a:defRPr sz="1600">
                <a:solidFill>
                  <a:schemeClr val="bg1"/>
                </a:solidFill>
              </a:defRPr>
            </a:lvl1pPr>
          </a:lstStyle>
          <a:p>
            <a:pPr lvl="0"/>
            <a:r>
              <a:rPr lang="en-GB" dirty="0"/>
              <a:t>Insert date</a:t>
            </a:r>
          </a:p>
        </p:txBody>
      </p:sp>
    </p:spTree>
    <p:extLst>
      <p:ext uri="{BB962C8B-B14F-4D97-AF65-F5344CB8AC3E}">
        <p14:creationId xmlns:p14="http://schemas.microsoft.com/office/powerpoint/2010/main" val="209153833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D4DBDF">
            <a:alpha val="73000"/>
          </a:srgbClr>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1D26FBB-CB12-EB58-82CF-28BE843A1761}"/>
              </a:ext>
            </a:extLst>
          </p:cNvPr>
          <p:cNvSpPr/>
          <p:nvPr userDrawn="1"/>
        </p:nvSpPr>
        <p:spPr>
          <a:xfrm>
            <a:off x="-1" y="0"/>
            <a:ext cx="903746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dirty="0">
              <a:solidFill>
                <a:srgbClr val="FFFFFF"/>
              </a:solidFill>
            </a:endParaRPr>
          </a:p>
        </p:txBody>
      </p:sp>
      <p:pic>
        <p:nvPicPr>
          <p:cNvPr id="8" name="Picture 7" descr="A picture containing mountain, nature, dark&#10;&#10;Description automatically generated">
            <a:extLst>
              <a:ext uri="{FF2B5EF4-FFF2-40B4-BE49-F238E27FC236}">
                <a16:creationId xmlns:a16="http://schemas.microsoft.com/office/drawing/2014/main" id="{437F5337-E263-4B36-5DD1-839D7BED0ABE}"/>
              </a:ext>
            </a:extLst>
          </p:cNvPr>
          <p:cNvPicPr>
            <a:picLocks noChangeAspect="1"/>
          </p:cNvPicPr>
          <p:nvPr userDrawn="1"/>
        </p:nvPicPr>
        <p:blipFill>
          <a:blip r:embed="rId2">
            <a:alphaModFix amt="35000"/>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1303006" y="-652361"/>
            <a:ext cx="7618275" cy="5258266"/>
          </a:xfrm>
          <a:prstGeom prst="rect">
            <a:avLst/>
          </a:prstGeom>
        </p:spPr>
      </p:pic>
      <p:cxnSp>
        <p:nvCxnSpPr>
          <p:cNvPr id="10" name="Straight Connector 9">
            <a:extLst>
              <a:ext uri="{FF2B5EF4-FFF2-40B4-BE49-F238E27FC236}">
                <a16:creationId xmlns:a16="http://schemas.microsoft.com/office/drawing/2014/main" id="{94599EFC-F37C-A970-F2E7-D07CE083C47B}"/>
              </a:ext>
            </a:extLst>
          </p:cNvPr>
          <p:cNvCxnSpPr>
            <a:cxnSpLocks/>
          </p:cNvCxnSpPr>
          <p:nvPr userDrawn="1"/>
        </p:nvCxnSpPr>
        <p:spPr>
          <a:xfrm>
            <a:off x="739466" y="1422401"/>
            <a:ext cx="0" cy="4765335"/>
          </a:xfrm>
          <a:prstGeom prst="line">
            <a:avLst/>
          </a:prstGeom>
          <a:ln w="19050">
            <a:solidFill>
              <a:schemeClr val="accent5">
                <a:lumMod val="20000"/>
                <a:lumOff val="80000"/>
              </a:schemeClr>
            </a:solidFill>
          </a:ln>
        </p:spPr>
        <p:style>
          <a:lnRef idx="1">
            <a:schemeClr val="accent1"/>
          </a:lnRef>
          <a:fillRef idx="0">
            <a:schemeClr val="accent1"/>
          </a:fillRef>
          <a:effectRef idx="0">
            <a:schemeClr val="accent1"/>
          </a:effectRef>
          <a:fontRef idx="minor">
            <a:schemeClr val="tx1"/>
          </a:fontRef>
        </p:style>
      </p:cxnSp>
      <p:pic>
        <p:nvPicPr>
          <p:cNvPr id="14" name="Picture 13" descr="Logo&#10;&#10;Description automatically generated">
            <a:extLst>
              <a:ext uri="{FF2B5EF4-FFF2-40B4-BE49-F238E27FC236}">
                <a16:creationId xmlns:a16="http://schemas.microsoft.com/office/drawing/2014/main" id="{C0E43190-2EF4-05AC-332F-67ABD4167F60}"/>
              </a:ext>
            </a:extLst>
          </p:cNvPr>
          <p:cNvPicPr>
            <a:picLocks noChangeAspect="1"/>
          </p:cNvPicPr>
          <p:nvPr userDrawn="1"/>
        </p:nvPicPr>
        <p:blipFill rotWithShape="1">
          <a:blip r:embed="rId3"/>
          <a:srcRect l="39211" t="39524" r="3564" b="39033"/>
          <a:stretch/>
        </p:blipFill>
        <p:spPr>
          <a:xfrm>
            <a:off x="135219" y="61908"/>
            <a:ext cx="6976780" cy="1470562"/>
          </a:xfrm>
          <a:prstGeom prst="rect">
            <a:avLst/>
          </a:prstGeom>
        </p:spPr>
      </p:pic>
      <p:pic>
        <p:nvPicPr>
          <p:cNvPr id="15" name="Picture 14" descr="Shape&#10;&#10;Description automatically generated with medium confidence">
            <a:extLst>
              <a:ext uri="{FF2B5EF4-FFF2-40B4-BE49-F238E27FC236}">
                <a16:creationId xmlns:a16="http://schemas.microsoft.com/office/drawing/2014/main" id="{AAF821F0-8AF6-9596-09D7-51FFD2E48835}"/>
              </a:ext>
            </a:extLst>
          </p:cNvPr>
          <p:cNvPicPr>
            <a:picLocks noChangeAspect="1"/>
          </p:cNvPicPr>
          <p:nvPr userDrawn="1"/>
        </p:nvPicPr>
        <p:blipFill>
          <a:blip r:embed="rId4"/>
          <a:stretch>
            <a:fillRect/>
          </a:stretch>
        </p:blipFill>
        <p:spPr>
          <a:xfrm>
            <a:off x="10022889" y="243598"/>
            <a:ext cx="1044280" cy="574354"/>
          </a:xfrm>
          <a:prstGeom prst="rect">
            <a:avLst/>
          </a:prstGeom>
        </p:spPr>
      </p:pic>
      <p:pic>
        <p:nvPicPr>
          <p:cNvPr id="16" name="Picture 15" descr="A black and white logo&#10;&#10;Description automatically generated with low confidence">
            <a:extLst>
              <a:ext uri="{FF2B5EF4-FFF2-40B4-BE49-F238E27FC236}">
                <a16:creationId xmlns:a16="http://schemas.microsoft.com/office/drawing/2014/main" id="{A7C29187-A2C3-E88D-D3BB-4D463C012A50}"/>
              </a:ext>
            </a:extLst>
          </p:cNvPr>
          <p:cNvPicPr>
            <a:picLocks noChangeAspect="1"/>
          </p:cNvPicPr>
          <p:nvPr userDrawn="1"/>
        </p:nvPicPr>
        <p:blipFill>
          <a:blip r:embed="rId5"/>
          <a:stretch>
            <a:fillRect/>
          </a:stretch>
        </p:blipFill>
        <p:spPr>
          <a:xfrm>
            <a:off x="11211659" y="100463"/>
            <a:ext cx="666664" cy="711285"/>
          </a:xfrm>
          <a:prstGeom prst="rect">
            <a:avLst/>
          </a:prstGeom>
        </p:spPr>
      </p:pic>
      <p:sp>
        <p:nvSpPr>
          <p:cNvPr id="3" name="Picture Placeholder 2">
            <a:extLst>
              <a:ext uri="{FF2B5EF4-FFF2-40B4-BE49-F238E27FC236}">
                <a16:creationId xmlns:a16="http://schemas.microsoft.com/office/drawing/2014/main" id="{EF01F219-BD86-5D79-FBA2-9535B6C0D58B}"/>
              </a:ext>
            </a:extLst>
          </p:cNvPr>
          <p:cNvSpPr>
            <a:spLocks noGrp="1"/>
          </p:cNvSpPr>
          <p:nvPr>
            <p:ph type="pic" sz="quarter" idx="10"/>
          </p:nvPr>
        </p:nvSpPr>
        <p:spPr>
          <a:xfrm>
            <a:off x="3924300" y="2095500"/>
            <a:ext cx="7953375" cy="2335213"/>
          </a:xfrm>
        </p:spPr>
        <p:txBody>
          <a:bodyPr/>
          <a:lstStyle/>
          <a:p>
            <a:endParaRPr lang="en-GB"/>
          </a:p>
        </p:txBody>
      </p:sp>
      <p:sp>
        <p:nvSpPr>
          <p:cNvPr id="13" name="Text Placeholder 12">
            <a:extLst>
              <a:ext uri="{FF2B5EF4-FFF2-40B4-BE49-F238E27FC236}">
                <a16:creationId xmlns:a16="http://schemas.microsoft.com/office/drawing/2014/main" id="{D1D39137-8244-D1AA-14C3-FF57F83956DD}"/>
              </a:ext>
            </a:extLst>
          </p:cNvPr>
          <p:cNvSpPr>
            <a:spLocks noGrp="1"/>
          </p:cNvSpPr>
          <p:nvPr>
            <p:ph type="body" sz="quarter" idx="11" hasCustomPrompt="1"/>
          </p:nvPr>
        </p:nvSpPr>
        <p:spPr>
          <a:xfrm>
            <a:off x="1066100" y="4811373"/>
            <a:ext cx="3544887" cy="1376363"/>
          </a:xfrm>
        </p:spPr>
        <p:txBody>
          <a:bodyPr>
            <a:noAutofit/>
          </a:bodyPr>
          <a:lstStyle>
            <a:lvl1pPr marL="0" indent="0">
              <a:buNone/>
              <a:defRPr sz="4800">
                <a:latin typeface="+mj-lt"/>
              </a:defRPr>
            </a:lvl1pPr>
          </a:lstStyle>
          <a:p>
            <a:pPr lvl="0"/>
            <a:r>
              <a:rPr lang="en-US" dirty="0"/>
              <a:t>Presentation Title</a:t>
            </a:r>
          </a:p>
        </p:txBody>
      </p:sp>
      <p:sp>
        <p:nvSpPr>
          <p:cNvPr id="18" name="Text Placeholder 17">
            <a:extLst>
              <a:ext uri="{FF2B5EF4-FFF2-40B4-BE49-F238E27FC236}">
                <a16:creationId xmlns:a16="http://schemas.microsoft.com/office/drawing/2014/main" id="{9F078AE2-1C1E-EF1C-53F7-5955558B6380}"/>
              </a:ext>
            </a:extLst>
          </p:cNvPr>
          <p:cNvSpPr>
            <a:spLocks noGrp="1"/>
          </p:cNvSpPr>
          <p:nvPr>
            <p:ph type="body" sz="quarter" idx="12" hasCustomPrompt="1"/>
          </p:nvPr>
        </p:nvSpPr>
        <p:spPr>
          <a:xfrm>
            <a:off x="6023180" y="5576372"/>
            <a:ext cx="2956261" cy="611364"/>
          </a:xfrm>
        </p:spPr>
        <p:txBody>
          <a:bodyPr>
            <a:normAutofit/>
          </a:bodyPr>
          <a:lstStyle>
            <a:lvl1pPr marL="0" indent="0" algn="r">
              <a:buNone/>
              <a:defRPr sz="1800" i="1"/>
            </a:lvl1pPr>
          </a:lstStyle>
          <a:p>
            <a:pPr lvl="0"/>
            <a:r>
              <a:rPr lang="en-GB" dirty="0"/>
              <a:t>Speaker name and organisation</a:t>
            </a:r>
          </a:p>
        </p:txBody>
      </p:sp>
      <p:sp>
        <p:nvSpPr>
          <p:cNvPr id="23" name="Text Placeholder 22">
            <a:extLst>
              <a:ext uri="{FF2B5EF4-FFF2-40B4-BE49-F238E27FC236}">
                <a16:creationId xmlns:a16="http://schemas.microsoft.com/office/drawing/2014/main" id="{3D2242A9-EFB8-9668-BFA8-0067F0B0324A}"/>
              </a:ext>
            </a:extLst>
          </p:cNvPr>
          <p:cNvSpPr>
            <a:spLocks noGrp="1"/>
          </p:cNvSpPr>
          <p:nvPr>
            <p:ph type="body" sz="quarter" idx="13" hasCustomPrompt="1"/>
          </p:nvPr>
        </p:nvSpPr>
        <p:spPr>
          <a:xfrm>
            <a:off x="10794353" y="5882054"/>
            <a:ext cx="1083322" cy="259834"/>
          </a:xfrm>
        </p:spPr>
        <p:txBody>
          <a:bodyPr>
            <a:normAutofit/>
          </a:bodyPr>
          <a:lstStyle>
            <a:lvl1pPr marL="0" indent="0">
              <a:buNone/>
              <a:defRPr sz="1600">
                <a:solidFill>
                  <a:schemeClr val="bg1"/>
                </a:solidFill>
              </a:defRPr>
            </a:lvl1pPr>
          </a:lstStyle>
          <a:p>
            <a:pPr lvl="0"/>
            <a:r>
              <a:rPr lang="en-GB" dirty="0"/>
              <a:t>Insert date</a:t>
            </a:r>
          </a:p>
        </p:txBody>
      </p:sp>
    </p:spTree>
    <p:extLst>
      <p:ext uri="{BB962C8B-B14F-4D97-AF65-F5344CB8AC3E}">
        <p14:creationId xmlns:p14="http://schemas.microsoft.com/office/powerpoint/2010/main" val="1854365894"/>
      </p:ext>
    </p:extLst>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s/Agenda">
    <p:bg>
      <p:bgPr>
        <a:solidFill>
          <a:srgbClr val="D4DBDF">
            <a:alpha val="73000"/>
          </a:srgbClr>
        </a:solidFill>
        <a:effectLst/>
      </p:bgPr>
    </p:bg>
    <p:spTree>
      <p:nvGrpSpPr>
        <p:cNvPr id="1" name=""/>
        <p:cNvGrpSpPr/>
        <p:nvPr/>
      </p:nvGrpSpPr>
      <p:grpSpPr>
        <a:xfrm>
          <a:off x="0" y="0"/>
          <a:ext cx="0" cy="0"/>
          <a:chOff x="0" y="0"/>
          <a:chExt cx="0" cy="0"/>
        </a:xfrm>
      </p:grpSpPr>
      <p:pic>
        <p:nvPicPr>
          <p:cNvPr id="2" name="Picture 1" descr="A picture containing mountain, nature, dark&#10;&#10;Description automatically generated">
            <a:extLst>
              <a:ext uri="{FF2B5EF4-FFF2-40B4-BE49-F238E27FC236}">
                <a16:creationId xmlns:a16="http://schemas.microsoft.com/office/drawing/2014/main" id="{3DDA91FA-2DBD-81A8-EF78-658268FDBA1E}"/>
              </a:ext>
            </a:extLst>
          </p:cNvPr>
          <p:cNvPicPr>
            <a:picLocks noChangeAspect="1"/>
          </p:cNvPicPr>
          <p:nvPr userDrawn="1"/>
        </p:nvPicPr>
        <p:blipFill>
          <a:blip r:embed="rId2">
            <a:alphaModFix amt="35000"/>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1303006" y="-652361"/>
            <a:ext cx="7618275" cy="5258266"/>
          </a:xfrm>
          <a:prstGeom prst="rect">
            <a:avLst/>
          </a:prstGeom>
        </p:spPr>
      </p:pic>
      <p:sp>
        <p:nvSpPr>
          <p:cNvPr id="7" name="Rectangle 6">
            <a:extLst>
              <a:ext uri="{FF2B5EF4-FFF2-40B4-BE49-F238E27FC236}">
                <a16:creationId xmlns:a16="http://schemas.microsoft.com/office/drawing/2014/main" id="{6E0465FD-0CC4-0418-9B71-CB872036858A}"/>
              </a:ext>
            </a:extLst>
          </p:cNvPr>
          <p:cNvSpPr/>
          <p:nvPr userDrawn="1"/>
        </p:nvSpPr>
        <p:spPr>
          <a:xfrm>
            <a:off x="0" y="0"/>
            <a:ext cx="142042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dirty="0">
              <a:solidFill>
                <a:srgbClr val="FFFFFF"/>
              </a:solidFill>
            </a:endParaRPr>
          </a:p>
        </p:txBody>
      </p:sp>
      <p:sp>
        <p:nvSpPr>
          <p:cNvPr id="8" name="Picture Placeholder 9">
            <a:extLst>
              <a:ext uri="{FF2B5EF4-FFF2-40B4-BE49-F238E27FC236}">
                <a16:creationId xmlns:a16="http://schemas.microsoft.com/office/drawing/2014/main" id="{8CE72609-A3B4-D680-95E2-4FC2BC813780}"/>
              </a:ext>
            </a:extLst>
          </p:cNvPr>
          <p:cNvSpPr>
            <a:spLocks noGrp="1"/>
          </p:cNvSpPr>
          <p:nvPr>
            <p:ph type="pic" sz="quarter" idx="13"/>
          </p:nvPr>
        </p:nvSpPr>
        <p:spPr>
          <a:xfrm>
            <a:off x="7196666" y="1418953"/>
            <a:ext cx="4013201" cy="4164406"/>
          </a:xfrm>
          <a:prstGeom prst="rect">
            <a:avLst/>
          </a:prstGeom>
        </p:spPr>
        <p:txBody>
          <a:bodyPr/>
          <a:lstStyle>
            <a:lvl1pPr marL="0" indent="0" algn="ctr">
              <a:buNone/>
              <a:defRPr/>
            </a:lvl1pPr>
          </a:lstStyle>
          <a:p>
            <a:endParaRPr lang="en-US" dirty="0"/>
          </a:p>
        </p:txBody>
      </p:sp>
      <p:sp>
        <p:nvSpPr>
          <p:cNvPr id="12" name="Content Placeholder 15">
            <a:extLst>
              <a:ext uri="{FF2B5EF4-FFF2-40B4-BE49-F238E27FC236}">
                <a16:creationId xmlns:a16="http://schemas.microsoft.com/office/drawing/2014/main" id="{A226247F-E650-296E-A091-06CE16AC5161}"/>
              </a:ext>
            </a:extLst>
          </p:cNvPr>
          <p:cNvSpPr>
            <a:spLocks noGrp="1"/>
          </p:cNvSpPr>
          <p:nvPr>
            <p:ph sz="quarter" idx="15" hasCustomPrompt="1"/>
          </p:nvPr>
        </p:nvSpPr>
        <p:spPr>
          <a:xfrm>
            <a:off x="1675242" y="2051170"/>
            <a:ext cx="5362575" cy="3532188"/>
          </a:xfrm>
          <a:prstGeom prst="rect">
            <a:avLst/>
          </a:prstGeom>
        </p:spPr>
        <p:txBody>
          <a:bodyPr>
            <a:normAutofit/>
          </a:bodyPr>
          <a:lstStyle>
            <a:lvl1pPr marL="0" indent="0">
              <a:lnSpc>
                <a:spcPct val="100000"/>
              </a:lnSpc>
              <a:spcBef>
                <a:spcPts val="0"/>
              </a:spcBef>
              <a:spcAft>
                <a:spcPts val="1200"/>
              </a:spcAft>
              <a:buNone/>
              <a:defRPr sz="1800" spc="100" baseline="0"/>
            </a:lvl1pPr>
          </a:lstStyle>
          <a:p>
            <a:pPr lvl="0"/>
            <a:r>
              <a:rPr lang="en-US" dirty="0"/>
              <a:t>Click to add text</a:t>
            </a:r>
          </a:p>
        </p:txBody>
      </p:sp>
      <p:sp>
        <p:nvSpPr>
          <p:cNvPr id="13" name="Title 1">
            <a:extLst>
              <a:ext uri="{FF2B5EF4-FFF2-40B4-BE49-F238E27FC236}">
                <a16:creationId xmlns:a16="http://schemas.microsoft.com/office/drawing/2014/main" id="{2E31A505-09DE-0558-46BF-2631D6FEE33C}"/>
              </a:ext>
            </a:extLst>
          </p:cNvPr>
          <p:cNvSpPr>
            <a:spLocks noGrp="1"/>
          </p:cNvSpPr>
          <p:nvPr>
            <p:ph type="title" hasCustomPrompt="1"/>
          </p:nvPr>
        </p:nvSpPr>
        <p:spPr>
          <a:xfrm>
            <a:off x="1675242" y="1418953"/>
            <a:ext cx="5362575" cy="495691"/>
          </a:xfrm>
          <a:prstGeom prst="rect">
            <a:avLst/>
          </a:prstGeom>
        </p:spPr>
        <p:txBody>
          <a:bodyPr anchor="ctr">
            <a:normAutofit/>
          </a:bodyPr>
          <a:lstStyle>
            <a:lvl1pPr>
              <a:defRPr lang="en-US" sz="3200" spc="100" baseline="0">
                <a:solidFill>
                  <a:schemeClr val="accent1"/>
                </a:solidFill>
                <a:ea typeface="+mn-ea"/>
                <a:cs typeface="+mn-cs"/>
              </a:defRPr>
            </a:lvl1pPr>
          </a:lstStyle>
          <a:p>
            <a:pPr marL="0" lvl="0" indent="0">
              <a:lnSpc>
                <a:spcPct val="80000"/>
              </a:lnSpc>
              <a:spcBef>
                <a:spcPts val="0"/>
              </a:spcBef>
              <a:buFont typeface="Arial" panose="020B0604020202020204" pitchFamily="34" charset="0"/>
            </a:pPr>
            <a:r>
              <a:rPr lang="en-US" dirty="0"/>
              <a:t>Contents</a:t>
            </a:r>
          </a:p>
        </p:txBody>
      </p:sp>
      <p:sp>
        <p:nvSpPr>
          <p:cNvPr id="4" name="Footer Placeholder 3">
            <a:extLst>
              <a:ext uri="{FF2B5EF4-FFF2-40B4-BE49-F238E27FC236}">
                <a16:creationId xmlns:a16="http://schemas.microsoft.com/office/drawing/2014/main" id="{C8925254-1658-0CEA-350A-99261889E947}"/>
              </a:ext>
            </a:extLst>
          </p:cNvPr>
          <p:cNvSpPr>
            <a:spLocks noGrp="1"/>
          </p:cNvSpPr>
          <p:nvPr>
            <p:ph type="ftr" sz="quarter" idx="17"/>
          </p:nvPr>
        </p:nvSpPr>
        <p:spPr/>
        <p:txBody>
          <a:bodyPr/>
          <a:lstStyle/>
          <a:p>
            <a:r>
              <a:rPr lang="en-GB" dirty="0">
                <a:solidFill>
                  <a:srgbClr val="11354E">
                    <a:tint val="75000"/>
                  </a:srgbClr>
                </a:solidFill>
              </a:rPr>
              <a:t>FEANTSA FORUM 2023</a:t>
            </a:r>
          </a:p>
        </p:txBody>
      </p:sp>
      <p:sp>
        <p:nvSpPr>
          <p:cNvPr id="5" name="Slide Number Placeholder 4">
            <a:extLst>
              <a:ext uri="{FF2B5EF4-FFF2-40B4-BE49-F238E27FC236}">
                <a16:creationId xmlns:a16="http://schemas.microsoft.com/office/drawing/2014/main" id="{E44EEB68-668D-E8C6-460A-765E02973271}"/>
              </a:ext>
            </a:extLst>
          </p:cNvPr>
          <p:cNvSpPr>
            <a:spLocks noGrp="1"/>
          </p:cNvSpPr>
          <p:nvPr>
            <p:ph type="sldNum" sz="quarter" idx="18"/>
          </p:nvPr>
        </p:nvSpPr>
        <p:spPr/>
        <p:txBody>
          <a:bodyPr/>
          <a:lstStyle/>
          <a:p>
            <a:fld id="{9A4B0777-FF85-47C6-B6DE-2A40E1253E90}" type="slidenum">
              <a:rPr lang="en-GB" smtClean="0">
                <a:solidFill>
                  <a:srgbClr val="11354E">
                    <a:tint val="75000"/>
                  </a:srgbClr>
                </a:solidFill>
              </a:rPr>
              <a:pPr/>
              <a:t>‹Nr.›</a:t>
            </a:fld>
            <a:endParaRPr lang="en-GB">
              <a:solidFill>
                <a:srgbClr val="11354E">
                  <a:tint val="75000"/>
                </a:srgbClr>
              </a:solidFill>
            </a:endParaRPr>
          </a:p>
        </p:txBody>
      </p:sp>
      <p:sp>
        <p:nvSpPr>
          <p:cNvPr id="6" name="Date Placeholder 3">
            <a:extLst>
              <a:ext uri="{FF2B5EF4-FFF2-40B4-BE49-F238E27FC236}">
                <a16:creationId xmlns:a16="http://schemas.microsoft.com/office/drawing/2014/main" id="{E3938233-41F7-FA5F-05B0-0B40EF9C1907}"/>
              </a:ext>
            </a:extLst>
          </p:cNvPr>
          <p:cNvSpPr>
            <a:spLocks noGrp="1"/>
          </p:cNvSpPr>
          <p:nvPr>
            <p:ph type="dt" sz="half" idx="10"/>
          </p:nvPr>
        </p:nvSpPr>
        <p:spPr>
          <a:xfrm>
            <a:off x="1571846" y="6356350"/>
            <a:ext cx="2743200" cy="365125"/>
          </a:xfrm>
        </p:spPr>
        <p:txBody>
          <a:bodyPr/>
          <a:lstStyle>
            <a:lvl1pPr>
              <a:defRPr>
                <a:solidFill>
                  <a:schemeClr val="accent5">
                    <a:lumMod val="20000"/>
                    <a:lumOff val="80000"/>
                  </a:schemeClr>
                </a:solidFill>
              </a:defRPr>
            </a:lvl1pPr>
          </a:lstStyle>
          <a:p>
            <a:r>
              <a:rPr lang="en-US">
                <a:solidFill>
                  <a:srgbClr val="E6DDD9">
                    <a:lumMod val="20000"/>
                    <a:lumOff val="80000"/>
                  </a:srgbClr>
                </a:solidFill>
              </a:rPr>
              <a:t>00.00.00</a:t>
            </a:r>
            <a:endParaRPr lang="en-US" dirty="0">
              <a:solidFill>
                <a:srgbClr val="E6DDD9">
                  <a:lumMod val="20000"/>
                  <a:lumOff val="80000"/>
                </a:srgbClr>
              </a:solidFill>
            </a:endParaRPr>
          </a:p>
        </p:txBody>
      </p:sp>
    </p:spTree>
    <p:extLst>
      <p:ext uri="{BB962C8B-B14F-4D97-AF65-F5344CB8AC3E}">
        <p14:creationId xmlns:p14="http://schemas.microsoft.com/office/powerpoint/2010/main" val="7161554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rganisation/Speaker page">
    <p:bg>
      <p:bgPr>
        <a:solidFill>
          <a:srgbClr val="D4DBDF">
            <a:alpha val="73000"/>
          </a:srgbClr>
        </a:solidFill>
        <a:effectLst/>
      </p:bgPr>
    </p:bg>
    <p:spTree>
      <p:nvGrpSpPr>
        <p:cNvPr id="1" name=""/>
        <p:cNvGrpSpPr/>
        <p:nvPr/>
      </p:nvGrpSpPr>
      <p:grpSpPr>
        <a:xfrm>
          <a:off x="0" y="0"/>
          <a:ext cx="0" cy="0"/>
          <a:chOff x="0" y="0"/>
          <a:chExt cx="0" cy="0"/>
        </a:xfrm>
      </p:grpSpPr>
      <p:pic>
        <p:nvPicPr>
          <p:cNvPr id="3" name="Picture 2" descr="A picture containing mountain, nature, dark&#10;&#10;Description automatically generated">
            <a:extLst>
              <a:ext uri="{FF2B5EF4-FFF2-40B4-BE49-F238E27FC236}">
                <a16:creationId xmlns:a16="http://schemas.microsoft.com/office/drawing/2014/main" id="{EA5EE96E-77FF-9092-A657-CC5F8B81F182}"/>
              </a:ext>
            </a:extLst>
          </p:cNvPr>
          <p:cNvPicPr>
            <a:picLocks noChangeAspect="1"/>
          </p:cNvPicPr>
          <p:nvPr userDrawn="1"/>
        </p:nvPicPr>
        <p:blipFill>
          <a:blip r:embed="rId2">
            <a:alphaModFix amt="35000"/>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1303006" y="-652361"/>
            <a:ext cx="7618275" cy="5258266"/>
          </a:xfrm>
          <a:prstGeom prst="rect">
            <a:avLst/>
          </a:prstGeom>
        </p:spPr>
      </p:pic>
      <p:sp>
        <p:nvSpPr>
          <p:cNvPr id="7" name="Rectangle 6">
            <a:extLst>
              <a:ext uri="{FF2B5EF4-FFF2-40B4-BE49-F238E27FC236}">
                <a16:creationId xmlns:a16="http://schemas.microsoft.com/office/drawing/2014/main" id="{85C997B1-5DA1-717E-42C6-BE09294DB5D8}"/>
              </a:ext>
            </a:extLst>
          </p:cNvPr>
          <p:cNvSpPr/>
          <p:nvPr userDrawn="1"/>
        </p:nvSpPr>
        <p:spPr>
          <a:xfrm>
            <a:off x="0" y="0"/>
            <a:ext cx="142042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dirty="0">
              <a:solidFill>
                <a:srgbClr val="FFFFFF"/>
              </a:solidFill>
            </a:endParaRPr>
          </a:p>
        </p:txBody>
      </p:sp>
      <p:sp>
        <p:nvSpPr>
          <p:cNvPr id="8" name="Date Placeholder 3">
            <a:extLst>
              <a:ext uri="{FF2B5EF4-FFF2-40B4-BE49-F238E27FC236}">
                <a16:creationId xmlns:a16="http://schemas.microsoft.com/office/drawing/2014/main" id="{0FA8965F-8421-09DC-DE7A-02427DD07DC2}"/>
              </a:ext>
            </a:extLst>
          </p:cNvPr>
          <p:cNvSpPr>
            <a:spLocks noGrp="1"/>
          </p:cNvSpPr>
          <p:nvPr>
            <p:ph type="dt" sz="half" idx="10"/>
          </p:nvPr>
        </p:nvSpPr>
        <p:spPr>
          <a:xfrm>
            <a:off x="1571846" y="6356350"/>
            <a:ext cx="2743200" cy="365125"/>
          </a:xfrm>
        </p:spPr>
        <p:txBody>
          <a:bodyPr/>
          <a:lstStyle>
            <a:lvl1pPr>
              <a:defRPr>
                <a:solidFill>
                  <a:schemeClr val="accent5">
                    <a:lumMod val="20000"/>
                    <a:lumOff val="80000"/>
                  </a:schemeClr>
                </a:solidFill>
              </a:defRPr>
            </a:lvl1pPr>
          </a:lstStyle>
          <a:p>
            <a:r>
              <a:rPr lang="en-US">
                <a:solidFill>
                  <a:srgbClr val="E6DDD9">
                    <a:lumMod val="20000"/>
                    <a:lumOff val="80000"/>
                  </a:srgbClr>
                </a:solidFill>
              </a:rPr>
              <a:t>00.00.00</a:t>
            </a:r>
            <a:endParaRPr lang="en-US" dirty="0">
              <a:solidFill>
                <a:srgbClr val="E6DDD9">
                  <a:lumMod val="20000"/>
                  <a:lumOff val="80000"/>
                </a:srgbClr>
              </a:solidFill>
            </a:endParaRPr>
          </a:p>
        </p:txBody>
      </p:sp>
      <p:sp>
        <p:nvSpPr>
          <p:cNvPr id="9" name="Footer Placeholder 4">
            <a:extLst>
              <a:ext uri="{FF2B5EF4-FFF2-40B4-BE49-F238E27FC236}">
                <a16:creationId xmlns:a16="http://schemas.microsoft.com/office/drawing/2014/main" id="{DBE52606-730A-048E-04FE-83F18F489CFB}"/>
              </a:ext>
            </a:extLst>
          </p:cNvPr>
          <p:cNvSpPr>
            <a:spLocks noGrp="1"/>
          </p:cNvSpPr>
          <p:nvPr>
            <p:ph type="ftr" sz="quarter" idx="11"/>
          </p:nvPr>
        </p:nvSpPr>
        <p:spPr>
          <a:xfrm>
            <a:off x="6519230" y="6356350"/>
            <a:ext cx="3152912" cy="365125"/>
          </a:xfrm>
        </p:spPr>
        <p:txBody>
          <a:bodyPr/>
          <a:lstStyle>
            <a:lvl1pPr algn="l">
              <a:defRPr>
                <a:solidFill>
                  <a:schemeClr val="accent6">
                    <a:lumMod val="75000"/>
                  </a:schemeClr>
                </a:solidFill>
              </a:defRPr>
            </a:lvl1pPr>
          </a:lstStyle>
          <a:p>
            <a:r>
              <a:rPr lang="en-US" dirty="0">
                <a:solidFill>
                  <a:srgbClr val="4B7BA5">
                    <a:lumMod val="75000"/>
                  </a:srgbClr>
                </a:solidFill>
              </a:rPr>
              <a:t>FEANTSA FORUM 2023</a:t>
            </a:r>
          </a:p>
        </p:txBody>
      </p:sp>
      <p:sp>
        <p:nvSpPr>
          <p:cNvPr id="10" name="Slide Number Placeholder 5">
            <a:extLst>
              <a:ext uri="{FF2B5EF4-FFF2-40B4-BE49-F238E27FC236}">
                <a16:creationId xmlns:a16="http://schemas.microsoft.com/office/drawing/2014/main" id="{1B847534-3C83-9EE5-846E-2A359AA12138}"/>
              </a:ext>
            </a:extLst>
          </p:cNvPr>
          <p:cNvSpPr>
            <a:spLocks noGrp="1"/>
          </p:cNvSpPr>
          <p:nvPr>
            <p:ph type="sldNum" sz="quarter" idx="12"/>
          </p:nvPr>
        </p:nvSpPr>
        <p:spPr>
          <a:xfrm>
            <a:off x="10510344" y="6356350"/>
            <a:ext cx="843455" cy="365125"/>
          </a:xfrm>
        </p:spPr>
        <p:txBody>
          <a:bodyPr/>
          <a:lstStyle>
            <a:lvl1pPr>
              <a:defRPr>
                <a:solidFill>
                  <a:schemeClr val="accent6">
                    <a:lumMod val="75000"/>
                  </a:schemeClr>
                </a:solidFill>
              </a:defRPr>
            </a:lvl1pPr>
          </a:lstStyle>
          <a:p>
            <a:fld id="{18D65601-5AE2-46FC-B138-694DDD2B510D}" type="slidenum">
              <a:rPr lang="en-US" smtClean="0">
                <a:solidFill>
                  <a:srgbClr val="4B7BA5">
                    <a:lumMod val="75000"/>
                  </a:srgbClr>
                </a:solidFill>
              </a:rPr>
              <a:pPr/>
              <a:t>‹Nr.›</a:t>
            </a:fld>
            <a:endParaRPr lang="en-US" dirty="0">
              <a:solidFill>
                <a:srgbClr val="4B7BA5">
                  <a:lumMod val="75000"/>
                </a:srgbClr>
              </a:solidFill>
            </a:endParaRPr>
          </a:p>
        </p:txBody>
      </p:sp>
      <p:sp>
        <p:nvSpPr>
          <p:cNvPr id="11" name="Text Placeholder 12">
            <a:extLst>
              <a:ext uri="{FF2B5EF4-FFF2-40B4-BE49-F238E27FC236}">
                <a16:creationId xmlns:a16="http://schemas.microsoft.com/office/drawing/2014/main" id="{FAEDF10D-5EAD-7B05-F487-1F40445B6EF2}"/>
              </a:ext>
            </a:extLst>
          </p:cNvPr>
          <p:cNvSpPr>
            <a:spLocks noGrp="1"/>
          </p:cNvSpPr>
          <p:nvPr>
            <p:ph type="body" sz="quarter" idx="14" hasCustomPrompt="1"/>
          </p:nvPr>
        </p:nvSpPr>
        <p:spPr>
          <a:xfrm>
            <a:off x="6749508" y="2233014"/>
            <a:ext cx="3266975" cy="326687"/>
          </a:xfrm>
          <a:prstGeom prst="rect">
            <a:avLst/>
          </a:prstGeom>
        </p:spPr>
        <p:txBody>
          <a:bodyPr anchor="ctr">
            <a:noAutofit/>
          </a:bodyPr>
          <a:lstStyle>
            <a:lvl1pPr marL="0" indent="0">
              <a:lnSpc>
                <a:spcPct val="80000"/>
              </a:lnSpc>
              <a:spcBef>
                <a:spcPts val="0"/>
              </a:spcBef>
              <a:buNone/>
              <a:defRPr sz="3200" b="1" spc="100" baseline="0">
                <a:solidFill>
                  <a:schemeClr val="accent1"/>
                </a:solidFill>
                <a:latin typeface="+mj-lt"/>
              </a:defRPr>
            </a:lvl1pPr>
          </a:lstStyle>
          <a:p>
            <a:pPr lvl="0"/>
            <a:r>
              <a:rPr lang="en-US" dirty="0"/>
              <a:t>Click to add name</a:t>
            </a:r>
          </a:p>
        </p:txBody>
      </p:sp>
      <p:sp>
        <p:nvSpPr>
          <p:cNvPr id="12" name="Content Placeholder 15">
            <a:extLst>
              <a:ext uri="{FF2B5EF4-FFF2-40B4-BE49-F238E27FC236}">
                <a16:creationId xmlns:a16="http://schemas.microsoft.com/office/drawing/2014/main" id="{FB01345A-29C2-DB3E-604E-DC6BDFC94775}"/>
              </a:ext>
            </a:extLst>
          </p:cNvPr>
          <p:cNvSpPr>
            <a:spLocks noGrp="1"/>
          </p:cNvSpPr>
          <p:nvPr>
            <p:ph sz="quarter" idx="15" hasCustomPrompt="1"/>
          </p:nvPr>
        </p:nvSpPr>
        <p:spPr>
          <a:xfrm>
            <a:off x="6749508" y="2756830"/>
            <a:ext cx="4834569" cy="2384195"/>
          </a:xfrm>
          <a:prstGeom prst="rect">
            <a:avLst/>
          </a:prstGeom>
        </p:spPr>
        <p:txBody>
          <a:bodyPr/>
          <a:lstStyle>
            <a:lvl1pPr marL="0" indent="0">
              <a:lnSpc>
                <a:spcPct val="150000"/>
              </a:lnSpc>
              <a:spcBef>
                <a:spcPts val="0"/>
              </a:spcBef>
              <a:spcAft>
                <a:spcPts val="1000"/>
              </a:spcAft>
              <a:buNone/>
              <a:defRPr sz="1400" spc="100" baseline="0"/>
            </a:lvl1pPr>
          </a:lstStyle>
          <a:p>
            <a:pPr lvl="0"/>
            <a:r>
              <a:rPr lang="en-US" dirty="0"/>
              <a:t>Click to add text</a:t>
            </a:r>
          </a:p>
        </p:txBody>
      </p:sp>
      <p:cxnSp>
        <p:nvCxnSpPr>
          <p:cNvPr id="13" name="Straight Connector 12">
            <a:extLst>
              <a:ext uri="{FF2B5EF4-FFF2-40B4-BE49-F238E27FC236}">
                <a16:creationId xmlns:a16="http://schemas.microsoft.com/office/drawing/2014/main" id="{C593C24F-A8B2-551F-4FCD-6972B36AB652}"/>
              </a:ext>
              <a:ext uri="{C183D7F6-B498-43B3-948B-1728B52AA6E4}">
                <adec:decorative xmlns:adec="http://schemas.microsoft.com/office/drawing/2017/decorative" val="1"/>
              </a:ext>
            </a:extLst>
          </p:cNvPr>
          <p:cNvCxnSpPr>
            <a:cxnSpLocks/>
          </p:cNvCxnSpPr>
          <p:nvPr userDrawn="1"/>
        </p:nvCxnSpPr>
        <p:spPr>
          <a:xfrm>
            <a:off x="740834" y="0"/>
            <a:ext cx="0" cy="27574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B9E6AB73-4509-26E8-9C3C-63DACEF28C8D}"/>
              </a:ext>
              <a:ext uri="{C183D7F6-B498-43B3-948B-1728B52AA6E4}">
                <adec:decorative xmlns:adec="http://schemas.microsoft.com/office/drawing/2017/decorative" val="1"/>
              </a:ext>
            </a:extLst>
          </p:cNvPr>
          <p:cNvCxnSpPr>
            <a:cxnSpLocks/>
          </p:cNvCxnSpPr>
          <p:nvPr userDrawn="1"/>
        </p:nvCxnSpPr>
        <p:spPr>
          <a:xfrm>
            <a:off x="9672142" y="2396358"/>
            <a:ext cx="2519858"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5" name="Title 1">
            <a:extLst>
              <a:ext uri="{FF2B5EF4-FFF2-40B4-BE49-F238E27FC236}">
                <a16:creationId xmlns:a16="http://schemas.microsoft.com/office/drawing/2014/main" id="{891D58CE-2375-A5D9-6A11-0672B4B6A9AC}"/>
              </a:ext>
            </a:extLst>
          </p:cNvPr>
          <p:cNvSpPr>
            <a:spLocks noGrp="1"/>
          </p:cNvSpPr>
          <p:nvPr>
            <p:ph type="title" hasCustomPrompt="1"/>
          </p:nvPr>
        </p:nvSpPr>
        <p:spPr>
          <a:xfrm rot="16200000">
            <a:off x="-810973" y="4189152"/>
            <a:ext cx="3121302" cy="469478"/>
          </a:xfrm>
          <a:prstGeom prst="rect">
            <a:avLst/>
          </a:prstGeom>
        </p:spPr>
        <p:txBody>
          <a:bodyPr anchor="ctr"/>
          <a:lstStyle>
            <a:lvl1pPr algn="r">
              <a:defRPr lang="en-US" sz="2400" spc="100" baseline="0">
                <a:solidFill>
                  <a:schemeClr val="bg1"/>
                </a:solidFill>
                <a:ea typeface="+mn-ea"/>
                <a:cs typeface="+mn-cs"/>
              </a:defRPr>
            </a:lvl1pPr>
          </a:lstStyle>
          <a:p>
            <a:pPr marL="0" lvl="0" indent="0" algn="r">
              <a:lnSpc>
                <a:spcPct val="80000"/>
              </a:lnSpc>
              <a:spcBef>
                <a:spcPts val="0"/>
              </a:spcBef>
              <a:buFont typeface="Arial" panose="020B0604020202020204" pitchFamily="34" charset="0"/>
            </a:pPr>
            <a:r>
              <a:rPr lang="en-US" dirty="0"/>
              <a:t>About the </a:t>
            </a:r>
            <a:r>
              <a:rPr lang="en-US" dirty="0" err="1"/>
              <a:t>organisation</a:t>
            </a:r>
            <a:endParaRPr lang="en-US" dirty="0"/>
          </a:p>
        </p:txBody>
      </p:sp>
      <p:sp>
        <p:nvSpPr>
          <p:cNvPr id="16" name="Picture Placeholder 6">
            <a:extLst>
              <a:ext uri="{FF2B5EF4-FFF2-40B4-BE49-F238E27FC236}">
                <a16:creationId xmlns:a16="http://schemas.microsoft.com/office/drawing/2014/main" id="{485517B5-0249-18E4-F1FB-9606E40A82DE}"/>
              </a:ext>
            </a:extLst>
          </p:cNvPr>
          <p:cNvSpPr>
            <a:spLocks noGrp="1"/>
          </p:cNvSpPr>
          <p:nvPr>
            <p:ph type="pic" sz="quarter" idx="16"/>
          </p:nvPr>
        </p:nvSpPr>
        <p:spPr>
          <a:xfrm>
            <a:off x="1571845" y="558800"/>
            <a:ext cx="4084417" cy="5425742"/>
          </a:xfrm>
          <a:prstGeom prst="rect">
            <a:avLst/>
          </a:prstGeom>
        </p:spPr>
        <p:txBody>
          <a:bodyPr/>
          <a:lstStyle/>
          <a:p>
            <a:endParaRPr lang="en-GB"/>
          </a:p>
        </p:txBody>
      </p:sp>
    </p:spTree>
    <p:extLst>
      <p:ext uri="{BB962C8B-B14F-4D97-AF65-F5344CB8AC3E}">
        <p14:creationId xmlns:p14="http://schemas.microsoft.com/office/powerpoint/2010/main" val="27343219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title slide">
    <p:bg>
      <p:bgPr>
        <a:solidFill>
          <a:srgbClr val="D4DBDF">
            <a:alpha val="73000"/>
          </a:srgbClr>
        </a:solidFill>
        <a:effectLst/>
      </p:bgPr>
    </p:bg>
    <p:spTree>
      <p:nvGrpSpPr>
        <p:cNvPr id="1" name=""/>
        <p:cNvGrpSpPr/>
        <p:nvPr/>
      </p:nvGrpSpPr>
      <p:grpSpPr>
        <a:xfrm>
          <a:off x="0" y="0"/>
          <a:ext cx="0" cy="0"/>
          <a:chOff x="0" y="0"/>
          <a:chExt cx="0" cy="0"/>
        </a:xfrm>
      </p:grpSpPr>
      <p:pic>
        <p:nvPicPr>
          <p:cNvPr id="2" name="Picture 1" descr="A picture containing mountain, nature, dark&#10;&#10;Description automatically generated">
            <a:extLst>
              <a:ext uri="{FF2B5EF4-FFF2-40B4-BE49-F238E27FC236}">
                <a16:creationId xmlns:a16="http://schemas.microsoft.com/office/drawing/2014/main" id="{45C96B30-5FB3-943F-77FD-94E9D258515F}"/>
              </a:ext>
            </a:extLst>
          </p:cNvPr>
          <p:cNvPicPr>
            <a:picLocks noChangeAspect="1"/>
          </p:cNvPicPr>
          <p:nvPr userDrawn="1"/>
        </p:nvPicPr>
        <p:blipFill>
          <a:blip r:embed="rId2">
            <a:alphaModFix amt="35000"/>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1303006" y="-652361"/>
            <a:ext cx="7618275" cy="5258266"/>
          </a:xfrm>
          <a:prstGeom prst="rect">
            <a:avLst/>
          </a:prstGeom>
        </p:spPr>
      </p:pic>
      <p:sp>
        <p:nvSpPr>
          <p:cNvPr id="4" name="Picture Placeholder 3">
            <a:extLst>
              <a:ext uri="{FF2B5EF4-FFF2-40B4-BE49-F238E27FC236}">
                <a16:creationId xmlns:a16="http://schemas.microsoft.com/office/drawing/2014/main" id="{77E2BB2A-AEB7-9817-A322-07C3AAEFC6C0}"/>
              </a:ext>
            </a:extLst>
          </p:cNvPr>
          <p:cNvSpPr>
            <a:spLocks noGrp="1"/>
          </p:cNvSpPr>
          <p:nvPr>
            <p:ph type="pic" sz="quarter" idx="16"/>
          </p:nvPr>
        </p:nvSpPr>
        <p:spPr>
          <a:xfrm>
            <a:off x="1" y="0"/>
            <a:ext cx="6315268" cy="6858000"/>
          </a:xfrm>
        </p:spPr>
        <p:txBody>
          <a:bodyPr/>
          <a:lstStyle/>
          <a:p>
            <a:endParaRPr lang="en-GB"/>
          </a:p>
        </p:txBody>
      </p:sp>
      <p:sp>
        <p:nvSpPr>
          <p:cNvPr id="6" name="Rectangle 5">
            <a:extLst>
              <a:ext uri="{FF2B5EF4-FFF2-40B4-BE49-F238E27FC236}">
                <a16:creationId xmlns:a16="http://schemas.microsoft.com/office/drawing/2014/main" id="{15354CEB-7BF7-B09B-FA05-2C722EE9B581}"/>
              </a:ext>
              <a:ext uri="{C183D7F6-B498-43B3-948B-1728B52AA6E4}">
                <adec:decorative xmlns:adec="http://schemas.microsoft.com/office/drawing/2017/decorative" val="1"/>
              </a:ext>
            </a:extLst>
          </p:cNvPr>
          <p:cNvSpPr/>
          <p:nvPr userDrawn="1"/>
        </p:nvSpPr>
        <p:spPr>
          <a:xfrm>
            <a:off x="5397500" y="1899709"/>
            <a:ext cx="6794499" cy="300249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dirty="0">
              <a:solidFill>
                <a:srgbClr val="FFFFFF"/>
              </a:solidFill>
            </a:endParaRPr>
          </a:p>
        </p:txBody>
      </p:sp>
      <p:sp>
        <p:nvSpPr>
          <p:cNvPr id="9" name="Content Placeholder 15">
            <a:extLst>
              <a:ext uri="{FF2B5EF4-FFF2-40B4-BE49-F238E27FC236}">
                <a16:creationId xmlns:a16="http://schemas.microsoft.com/office/drawing/2014/main" id="{E5F0C312-1B68-0FD3-A4C1-75B9370FB803}"/>
              </a:ext>
            </a:extLst>
          </p:cNvPr>
          <p:cNvSpPr>
            <a:spLocks noGrp="1"/>
          </p:cNvSpPr>
          <p:nvPr>
            <p:ph sz="quarter" idx="15" hasCustomPrompt="1"/>
          </p:nvPr>
        </p:nvSpPr>
        <p:spPr>
          <a:xfrm>
            <a:off x="6337298" y="3200401"/>
            <a:ext cx="5257799" cy="1701800"/>
          </a:xfrm>
          <a:prstGeom prst="rect">
            <a:avLst/>
          </a:prstGeom>
        </p:spPr>
        <p:txBody>
          <a:bodyPr/>
          <a:lstStyle>
            <a:lvl1pPr marL="0" indent="0">
              <a:lnSpc>
                <a:spcPct val="100000"/>
              </a:lnSpc>
              <a:spcBef>
                <a:spcPts val="0"/>
              </a:spcBef>
              <a:spcAft>
                <a:spcPts val="1200"/>
              </a:spcAft>
              <a:buNone/>
              <a:defRPr sz="1400" spc="100" baseline="0">
                <a:solidFill>
                  <a:schemeClr val="bg1"/>
                </a:solidFill>
              </a:defRPr>
            </a:lvl1pPr>
          </a:lstStyle>
          <a:p>
            <a:pPr lvl="0"/>
            <a:r>
              <a:rPr lang="en-US"/>
              <a:t>Click to add text</a:t>
            </a:r>
          </a:p>
        </p:txBody>
      </p:sp>
      <p:sp>
        <p:nvSpPr>
          <p:cNvPr id="12" name="Title 1">
            <a:extLst>
              <a:ext uri="{FF2B5EF4-FFF2-40B4-BE49-F238E27FC236}">
                <a16:creationId xmlns:a16="http://schemas.microsoft.com/office/drawing/2014/main" id="{F7AC50C1-D02C-CD05-31BF-6A4D7D04FFCC}"/>
              </a:ext>
            </a:extLst>
          </p:cNvPr>
          <p:cNvSpPr>
            <a:spLocks noGrp="1"/>
          </p:cNvSpPr>
          <p:nvPr>
            <p:ph type="title"/>
          </p:nvPr>
        </p:nvSpPr>
        <p:spPr>
          <a:xfrm>
            <a:off x="6337298" y="1962150"/>
            <a:ext cx="5257799" cy="1268810"/>
          </a:xfrm>
          <a:prstGeom prst="rect">
            <a:avLst/>
          </a:prstGeom>
        </p:spPr>
        <p:txBody>
          <a:bodyPr anchor="ctr">
            <a:normAutofit/>
          </a:bodyPr>
          <a:lstStyle>
            <a:lvl1pPr>
              <a:defRPr lang="en-US" sz="3200" spc="100" baseline="0">
                <a:solidFill>
                  <a:schemeClr val="bg1"/>
                </a:solidFill>
                <a:ea typeface="+mn-ea"/>
                <a:cs typeface="+mn-cs"/>
              </a:defRPr>
            </a:lvl1pPr>
          </a:lstStyle>
          <a:p>
            <a:pPr marL="0" lvl="0" indent="0">
              <a:lnSpc>
                <a:spcPct val="125000"/>
              </a:lnSpc>
              <a:spcBef>
                <a:spcPts val="0"/>
              </a:spcBef>
              <a:buFont typeface="Arial" panose="020B0604020202020204" pitchFamily="34" charset="0"/>
            </a:pPr>
            <a:r>
              <a:rPr lang="en-US" dirty="0"/>
              <a:t>Click to edit Master title style</a:t>
            </a:r>
          </a:p>
        </p:txBody>
      </p:sp>
      <p:sp>
        <p:nvSpPr>
          <p:cNvPr id="5" name="Date Placeholder 4">
            <a:extLst>
              <a:ext uri="{FF2B5EF4-FFF2-40B4-BE49-F238E27FC236}">
                <a16:creationId xmlns:a16="http://schemas.microsoft.com/office/drawing/2014/main" id="{BBC10815-0744-064E-A6FD-1514351E57AD}"/>
              </a:ext>
            </a:extLst>
          </p:cNvPr>
          <p:cNvSpPr>
            <a:spLocks noGrp="1"/>
          </p:cNvSpPr>
          <p:nvPr>
            <p:ph type="dt" sz="half" idx="17"/>
          </p:nvPr>
        </p:nvSpPr>
        <p:spPr/>
        <p:txBody>
          <a:bodyPr/>
          <a:lstStyle/>
          <a:p>
            <a:r>
              <a:rPr lang="en-US">
                <a:solidFill>
                  <a:srgbClr val="11354E">
                    <a:tint val="75000"/>
                  </a:srgbClr>
                </a:solidFill>
              </a:rPr>
              <a:t>00.00.00</a:t>
            </a:r>
            <a:endParaRPr lang="en-GB">
              <a:solidFill>
                <a:srgbClr val="11354E">
                  <a:tint val="75000"/>
                </a:srgbClr>
              </a:solidFill>
            </a:endParaRPr>
          </a:p>
        </p:txBody>
      </p:sp>
      <p:sp>
        <p:nvSpPr>
          <p:cNvPr id="13" name="Footer Placeholder 12">
            <a:extLst>
              <a:ext uri="{FF2B5EF4-FFF2-40B4-BE49-F238E27FC236}">
                <a16:creationId xmlns:a16="http://schemas.microsoft.com/office/drawing/2014/main" id="{70948D07-4830-9325-2431-D913008EEFFE}"/>
              </a:ext>
            </a:extLst>
          </p:cNvPr>
          <p:cNvSpPr>
            <a:spLocks noGrp="1"/>
          </p:cNvSpPr>
          <p:nvPr>
            <p:ph type="ftr" sz="quarter" idx="18"/>
          </p:nvPr>
        </p:nvSpPr>
        <p:spPr/>
        <p:txBody>
          <a:bodyPr/>
          <a:lstStyle/>
          <a:p>
            <a:r>
              <a:rPr lang="en-GB">
                <a:solidFill>
                  <a:srgbClr val="11354E">
                    <a:tint val="75000"/>
                  </a:srgbClr>
                </a:solidFill>
              </a:rPr>
              <a:t>FEANTSA FORUM 2023</a:t>
            </a:r>
          </a:p>
        </p:txBody>
      </p:sp>
      <p:sp>
        <p:nvSpPr>
          <p:cNvPr id="14" name="Slide Number Placeholder 13">
            <a:extLst>
              <a:ext uri="{FF2B5EF4-FFF2-40B4-BE49-F238E27FC236}">
                <a16:creationId xmlns:a16="http://schemas.microsoft.com/office/drawing/2014/main" id="{52693D79-A5F9-4054-FD30-944C31F56A5F}"/>
              </a:ext>
            </a:extLst>
          </p:cNvPr>
          <p:cNvSpPr>
            <a:spLocks noGrp="1"/>
          </p:cNvSpPr>
          <p:nvPr>
            <p:ph type="sldNum" sz="quarter" idx="19"/>
          </p:nvPr>
        </p:nvSpPr>
        <p:spPr/>
        <p:txBody>
          <a:bodyPr/>
          <a:lstStyle/>
          <a:p>
            <a:fld id="{9A4B0777-FF85-47C6-B6DE-2A40E1253E90}" type="slidenum">
              <a:rPr lang="en-GB" smtClean="0">
                <a:solidFill>
                  <a:srgbClr val="11354E">
                    <a:tint val="75000"/>
                  </a:srgbClr>
                </a:solidFill>
              </a:rPr>
              <a:pPr/>
              <a:t>‹Nr.›</a:t>
            </a:fld>
            <a:endParaRPr lang="en-GB">
              <a:solidFill>
                <a:srgbClr val="11354E">
                  <a:tint val="75000"/>
                </a:srgbClr>
              </a:solidFill>
            </a:endParaRPr>
          </a:p>
        </p:txBody>
      </p:sp>
    </p:spTree>
    <p:extLst>
      <p:ext uri="{BB962C8B-B14F-4D97-AF65-F5344CB8AC3E}">
        <p14:creationId xmlns:p14="http://schemas.microsoft.com/office/powerpoint/2010/main" val="40256536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Slide design 1">
    <p:bg>
      <p:bgPr>
        <a:solidFill>
          <a:srgbClr val="D4DBDF">
            <a:alpha val="73000"/>
          </a:srgbClr>
        </a:solidFill>
        <a:effectLst/>
      </p:bgPr>
    </p:bg>
    <p:spTree>
      <p:nvGrpSpPr>
        <p:cNvPr id="1" name=""/>
        <p:cNvGrpSpPr/>
        <p:nvPr/>
      </p:nvGrpSpPr>
      <p:grpSpPr>
        <a:xfrm>
          <a:off x="0" y="0"/>
          <a:ext cx="0" cy="0"/>
          <a:chOff x="0" y="0"/>
          <a:chExt cx="0" cy="0"/>
        </a:xfrm>
      </p:grpSpPr>
      <p:pic>
        <p:nvPicPr>
          <p:cNvPr id="9" name="Picture 8" descr="A picture containing mountain, nature, dark&#10;&#10;Description automatically generated">
            <a:extLst>
              <a:ext uri="{FF2B5EF4-FFF2-40B4-BE49-F238E27FC236}">
                <a16:creationId xmlns:a16="http://schemas.microsoft.com/office/drawing/2014/main" id="{86DAF384-E6E1-8F53-4A29-9C6EAA20239F}"/>
              </a:ext>
            </a:extLst>
          </p:cNvPr>
          <p:cNvPicPr>
            <a:picLocks noChangeAspect="1"/>
          </p:cNvPicPr>
          <p:nvPr userDrawn="1"/>
        </p:nvPicPr>
        <p:blipFill>
          <a:blip r:embed="rId2">
            <a:alphaModFix amt="35000"/>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1303006" y="-652361"/>
            <a:ext cx="7618275" cy="5258266"/>
          </a:xfrm>
          <a:prstGeom prst="rect">
            <a:avLst/>
          </a:prstGeom>
        </p:spPr>
      </p:pic>
      <p:sp>
        <p:nvSpPr>
          <p:cNvPr id="8" name="Rectangle 7">
            <a:extLst>
              <a:ext uri="{FF2B5EF4-FFF2-40B4-BE49-F238E27FC236}">
                <a16:creationId xmlns:a16="http://schemas.microsoft.com/office/drawing/2014/main" id="{9D424FE7-D3E5-5A8A-B45A-D48BCF9433E2}"/>
              </a:ext>
            </a:extLst>
          </p:cNvPr>
          <p:cNvSpPr/>
          <p:nvPr userDrawn="1"/>
        </p:nvSpPr>
        <p:spPr>
          <a:xfrm rot="16200000">
            <a:off x="3324718" y="-2963654"/>
            <a:ext cx="977049" cy="762648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dirty="0">
              <a:solidFill>
                <a:srgbClr val="FFFFFF"/>
              </a:solidFill>
            </a:endParaRPr>
          </a:p>
        </p:txBody>
      </p:sp>
      <p:sp>
        <p:nvSpPr>
          <p:cNvPr id="2" name="Title 1">
            <a:extLst>
              <a:ext uri="{FF2B5EF4-FFF2-40B4-BE49-F238E27FC236}">
                <a16:creationId xmlns:a16="http://schemas.microsoft.com/office/drawing/2014/main" id="{DEAE3C4E-59D2-4DEF-1746-0348F6B90375}"/>
              </a:ext>
            </a:extLst>
          </p:cNvPr>
          <p:cNvSpPr>
            <a:spLocks noGrp="1"/>
          </p:cNvSpPr>
          <p:nvPr>
            <p:ph type="title"/>
          </p:nvPr>
        </p:nvSpPr>
        <p:spPr>
          <a:xfrm>
            <a:off x="447473" y="186808"/>
            <a:ext cx="10515600" cy="1325563"/>
          </a:xfrm>
        </p:spPr>
        <p:txBody>
          <a:bodyPr>
            <a:normAutofit/>
          </a:bodyPr>
          <a:lstStyle>
            <a:lvl1pPr>
              <a:defRPr sz="3200">
                <a:solidFill>
                  <a:schemeClr val="bg1"/>
                </a:solidFill>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C8454A57-C5FF-78FC-CD3D-BFA57B206A5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677741B-6348-447F-11A1-1DF0256B88E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472997E-9367-DF4A-8B34-557C96967D8F}"/>
              </a:ext>
            </a:extLst>
          </p:cNvPr>
          <p:cNvSpPr>
            <a:spLocks noGrp="1"/>
          </p:cNvSpPr>
          <p:nvPr>
            <p:ph type="dt" sz="half" idx="10"/>
          </p:nvPr>
        </p:nvSpPr>
        <p:spPr/>
        <p:txBody>
          <a:bodyPr/>
          <a:lstStyle/>
          <a:p>
            <a:r>
              <a:rPr lang="en-US">
                <a:solidFill>
                  <a:srgbClr val="11354E">
                    <a:tint val="75000"/>
                  </a:srgbClr>
                </a:solidFill>
              </a:rPr>
              <a:t>00.00.00</a:t>
            </a:r>
            <a:endParaRPr lang="en-GB">
              <a:solidFill>
                <a:srgbClr val="11354E">
                  <a:tint val="75000"/>
                </a:srgbClr>
              </a:solidFill>
            </a:endParaRPr>
          </a:p>
        </p:txBody>
      </p:sp>
      <p:sp>
        <p:nvSpPr>
          <p:cNvPr id="6" name="Footer Placeholder 5">
            <a:extLst>
              <a:ext uri="{FF2B5EF4-FFF2-40B4-BE49-F238E27FC236}">
                <a16:creationId xmlns:a16="http://schemas.microsoft.com/office/drawing/2014/main" id="{8FCD5E8C-64EF-7AEE-97FD-7FA71254BDE0}"/>
              </a:ext>
            </a:extLst>
          </p:cNvPr>
          <p:cNvSpPr>
            <a:spLocks noGrp="1"/>
          </p:cNvSpPr>
          <p:nvPr>
            <p:ph type="ftr" sz="quarter" idx="11"/>
          </p:nvPr>
        </p:nvSpPr>
        <p:spPr/>
        <p:txBody>
          <a:bodyPr/>
          <a:lstStyle/>
          <a:p>
            <a:r>
              <a:rPr lang="en-GB">
                <a:solidFill>
                  <a:srgbClr val="11354E">
                    <a:tint val="75000"/>
                  </a:srgbClr>
                </a:solidFill>
              </a:rPr>
              <a:t>FEANTSA FORUM 2023</a:t>
            </a:r>
            <a:endParaRPr lang="en-GB" dirty="0">
              <a:solidFill>
                <a:srgbClr val="11354E">
                  <a:tint val="75000"/>
                </a:srgbClr>
              </a:solidFill>
            </a:endParaRPr>
          </a:p>
        </p:txBody>
      </p:sp>
      <p:sp>
        <p:nvSpPr>
          <p:cNvPr id="7" name="Slide Number Placeholder 6">
            <a:extLst>
              <a:ext uri="{FF2B5EF4-FFF2-40B4-BE49-F238E27FC236}">
                <a16:creationId xmlns:a16="http://schemas.microsoft.com/office/drawing/2014/main" id="{89AD40F2-CE9C-2A51-F6BD-870290B35411}"/>
              </a:ext>
            </a:extLst>
          </p:cNvPr>
          <p:cNvSpPr>
            <a:spLocks noGrp="1"/>
          </p:cNvSpPr>
          <p:nvPr>
            <p:ph type="sldNum" sz="quarter" idx="12"/>
          </p:nvPr>
        </p:nvSpPr>
        <p:spPr/>
        <p:txBody>
          <a:bodyPr/>
          <a:lstStyle/>
          <a:p>
            <a:fld id="{9A4B0777-FF85-47C6-B6DE-2A40E1253E90}" type="slidenum">
              <a:rPr lang="en-GB" smtClean="0">
                <a:solidFill>
                  <a:srgbClr val="11354E">
                    <a:tint val="75000"/>
                  </a:srgbClr>
                </a:solidFill>
              </a:rPr>
              <a:pPr/>
              <a:t>‹Nr.›</a:t>
            </a:fld>
            <a:endParaRPr lang="en-GB">
              <a:solidFill>
                <a:srgbClr val="11354E">
                  <a:tint val="75000"/>
                </a:srgbClr>
              </a:solidFill>
            </a:endParaRPr>
          </a:p>
        </p:txBody>
      </p:sp>
    </p:spTree>
    <p:extLst>
      <p:ext uri="{BB962C8B-B14F-4D97-AF65-F5344CB8AC3E}">
        <p14:creationId xmlns:p14="http://schemas.microsoft.com/office/powerpoint/2010/main" val="2156454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Slide design 2">
    <p:bg>
      <p:bgPr>
        <a:solidFill>
          <a:srgbClr val="D4DBDF">
            <a:alpha val="73000"/>
          </a:srgbClr>
        </a:solidFill>
        <a:effectLst/>
      </p:bgPr>
    </p:bg>
    <p:spTree>
      <p:nvGrpSpPr>
        <p:cNvPr id="1" name=""/>
        <p:cNvGrpSpPr/>
        <p:nvPr/>
      </p:nvGrpSpPr>
      <p:grpSpPr>
        <a:xfrm>
          <a:off x="0" y="0"/>
          <a:ext cx="0" cy="0"/>
          <a:chOff x="0" y="0"/>
          <a:chExt cx="0" cy="0"/>
        </a:xfrm>
      </p:grpSpPr>
      <p:pic>
        <p:nvPicPr>
          <p:cNvPr id="8" name="Picture 7" descr="A picture containing mountain, nature, dark&#10;&#10;Description automatically generated">
            <a:extLst>
              <a:ext uri="{FF2B5EF4-FFF2-40B4-BE49-F238E27FC236}">
                <a16:creationId xmlns:a16="http://schemas.microsoft.com/office/drawing/2014/main" id="{DE7447B9-8430-AC2D-52EB-CD01B23D13B5}"/>
              </a:ext>
            </a:extLst>
          </p:cNvPr>
          <p:cNvPicPr>
            <a:picLocks noChangeAspect="1"/>
          </p:cNvPicPr>
          <p:nvPr userDrawn="1"/>
        </p:nvPicPr>
        <p:blipFill>
          <a:blip r:embed="rId2">
            <a:alphaModFix amt="35000"/>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1303006" y="-652361"/>
            <a:ext cx="7618275" cy="5258266"/>
          </a:xfrm>
          <a:prstGeom prst="rect">
            <a:avLst/>
          </a:prstGeom>
        </p:spPr>
      </p:pic>
      <p:sp>
        <p:nvSpPr>
          <p:cNvPr id="2" name="Title 1">
            <a:extLst>
              <a:ext uri="{FF2B5EF4-FFF2-40B4-BE49-F238E27FC236}">
                <a16:creationId xmlns:a16="http://schemas.microsoft.com/office/drawing/2014/main" id="{561E53C8-658B-BDE1-C4AA-EDB23B346517}"/>
              </a:ext>
            </a:extLst>
          </p:cNvPr>
          <p:cNvSpPr>
            <a:spLocks noGrp="1"/>
          </p:cNvSpPr>
          <p:nvPr>
            <p:ph type="title"/>
          </p:nvPr>
        </p:nvSpPr>
        <p:spPr>
          <a:xfrm>
            <a:off x="756708" y="457200"/>
            <a:ext cx="4015317" cy="1600200"/>
          </a:xfrm>
        </p:spPr>
        <p:txBody>
          <a:bodyPr anchor="b"/>
          <a:lstStyle>
            <a:lvl1pPr>
              <a:defRPr sz="3200"/>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F7B77384-3606-24E0-F58C-7623ECA11A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Text Placeholder 3">
            <a:extLst>
              <a:ext uri="{FF2B5EF4-FFF2-40B4-BE49-F238E27FC236}">
                <a16:creationId xmlns:a16="http://schemas.microsoft.com/office/drawing/2014/main" id="{4018577B-5223-8D84-51F8-9201A694B66F}"/>
              </a:ext>
            </a:extLst>
          </p:cNvPr>
          <p:cNvSpPr>
            <a:spLocks noGrp="1"/>
          </p:cNvSpPr>
          <p:nvPr>
            <p:ph type="body" sz="half" idx="2"/>
          </p:nvPr>
        </p:nvSpPr>
        <p:spPr>
          <a:xfrm>
            <a:off x="756708" y="2057400"/>
            <a:ext cx="401531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84196C99-E2CF-BB87-1817-35175362DF72}"/>
              </a:ext>
            </a:extLst>
          </p:cNvPr>
          <p:cNvSpPr>
            <a:spLocks noGrp="1"/>
          </p:cNvSpPr>
          <p:nvPr>
            <p:ph type="dt" sz="half" idx="10"/>
          </p:nvPr>
        </p:nvSpPr>
        <p:spPr/>
        <p:txBody>
          <a:bodyPr/>
          <a:lstStyle/>
          <a:p>
            <a:r>
              <a:rPr lang="en-US">
                <a:solidFill>
                  <a:srgbClr val="11354E">
                    <a:tint val="75000"/>
                  </a:srgbClr>
                </a:solidFill>
              </a:rPr>
              <a:t>00.00.00</a:t>
            </a:r>
            <a:endParaRPr lang="en-GB">
              <a:solidFill>
                <a:srgbClr val="11354E">
                  <a:tint val="75000"/>
                </a:srgbClr>
              </a:solidFill>
            </a:endParaRPr>
          </a:p>
        </p:txBody>
      </p:sp>
      <p:sp>
        <p:nvSpPr>
          <p:cNvPr id="6" name="Footer Placeholder 5">
            <a:extLst>
              <a:ext uri="{FF2B5EF4-FFF2-40B4-BE49-F238E27FC236}">
                <a16:creationId xmlns:a16="http://schemas.microsoft.com/office/drawing/2014/main" id="{85AF505D-0FE4-9766-20D7-08B869356BCF}"/>
              </a:ext>
            </a:extLst>
          </p:cNvPr>
          <p:cNvSpPr>
            <a:spLocks noGrp="1"/>
          </p:cNvSpPr>
          <p:nvPr>
            <p:ph type="ftr" sz="quarter" idx="11"/>
          </p:nvPr>
        </p:nvSpPr>
        <p:spPr/>
        <p:txBody>
          <a:bodyPr/>
          <a:lstStyle/>
          <a:p>
            <a:r>
              <a:rPr lang="en-GB" dirty="0">
                <a:solidFill>
                  <a:srgbClr val="11354E">
                    <a:tint val="75000"/>
                  </a:srgbClr>
                </a:solidFill>
              </a:rPr>
              <a:t>FEANTSA FORUM 2023</a:t>
            </a:r>
          </a:p>
        </p:txBody>
      </p:sp>
      <p:sp>
        <p:nvSpPr>
          <p:cNvPr id="7" name="Slide Number Placeholder 6">
            <a:extLst>
              <a:ext uri="{FF2B5EF4-FFF2-40B4-BE49-F238E27FC236}">
                <a16:creationId xmlns:a16="http://schemas.microsoft.com/office/drawing/2014/main" id="{4DFABB83-5CB9-8D52-55C9-BFA963749DFB}"/>
              </a:ext>
            </a:extLst>
          </p:cNvPr>
          <p:cNvSpPr>
            <a:spLocks noGrp="1"/>
          </p:cNvSpPr>
          <p:nvPr>
            <p:ph type="sldNum" sz="quarter" idx="12"/>
          </p:nvPr>
        </p:nvSpPr>
        <p:spPr/>
        <p:txBody>
          <a:bodyPr/>
          <a:lstStyle/>
          <a:p>
            <a:fld id="{9A4B0777-FF85-47C6-B6DE-2A40E1253E90}" type="slidenum">
              <a:rPr lang="en-GB" smtClean="0">
                <a:solidFill>
                  <a:srgbClr val="11354E">
                    <a:tint val="75000"/>
                  </a:srgbClr>
                </a:solidFill>
              </a:rPr>
              <a:pPr/>
              <a:t>‹Nr.›</a:t>
            </a:fld>
            <a:endParaRPr lang="en-GB">
              <a:solidFill>
                <a:srgbClr val="11354E">
                  <a:tint val="75000"/>
                </a:srgbClr>
              </a:solidFill>
            </a:endParaRPr>
          </a:p>
        </p:txBody>
      </p:sp>
      <p:cxnSp>
        <p:nvCxnSpPr>
          <p:cNvPr id="10" name="Straight Connector 9">
            <a:extLst>
              <a:ext uri="{FF2B5EF4-FFF2-40B4-BE49-F238E27FC236}">
                <a16:creationId xmlns:a16="http://schemas.microsoft.com/office/drawing/2014/main" id="{9019DF67-3FB9-D7FC-0107-715B499450C2}"/>
              </a:ext>
            </a:extLst>
          </p:cNvPr>
          <p:cNvCxnSpPr>
            <a:cxnSpLocks/>
          </p:cNvCxnSpPr>
          <p:nvPr userDrawn="1"/>
        </p:nvCxnSpPr>
        <p:spPr>
          <a:xfrm>
            <a:off x="4969933" y="457200"/>
            <a:ext cx="0" cy="5411788"/>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461E4427-F8D0-470B-A4AE-795D548F2479}"/>
              </a:ext>
            </a:extLst>
          </p:cNvPr>
          <p:cNvSpPr/>
          <p:nvPr userDrawn="1"/>
        </p:nvSpPr>
        <p:spPr>
          <a:xfrm>
            <a:off x="322118" y="0"/>
            <a:ext cx="23668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dirty="0">
              <a:solidFill>
                <a:srgbClr val="FFFFFF"/>
              </a:solidFill>
            </a:endParaRPr>
          </a:p>
        </p:txBody>
      </p:sp>
    </p:spTree>
    <p:extLst>
      <p:ext uri="{BB962C8B-B14F-4D97-AF65-F5344CB8AC3E}">
        <p14:creationId xmlns:p14="http://schemas.microsoft.com/office/powerpoint/2010/main" val="12963363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lide design 3 (picture)">
    <p:bg>
      <p:bgPr>
        <a:solidFill>
          <a:srgbClr val="D4DBDF">
            <a:alpha val="73000"/>
          </a:srgbClr>
        </a:solidFill>
        <a:effectLst/>
      </p:bgPr>
    </p:bg>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75A99109-B79E-1E90-5F5D-D6B070E48735}"/>
              </a:ext>
            </a:extLst>
          </p:cNvPr>
          <p:cNvSpPr>
            <a:spLocks noGrp="1"/>
          </p:cNvSpPr>
          <p:nvPr>
            <p:ph type="dt" sz="half" idx="10"/>
          </p:nvPr>
        </p:nvSpPr>
        <p:spPr/>
        <p:txBody>
          <a:bodyPr/>
          <a:lstStyle/>
          <a:p>
            <a:r>
              <a:rPr lang="en-US">
                <a:solidFill>
                  <a:srgbClr val="11354E">
                    <a:tint val="75000"/>
                  </a:srgbClr>
                </a:solidFill>
              </a:rPr>
              <a:t>00.00.00</a:t>
            </a:r>
            <a:endParaRPr lang="en-GB">
              <a:solidFill>
                <a:srgbClr val="11354E">
                  <a:tint val="75000"/>
                </a:srgbClr>
              </a:solidFill>
            </a:endParaRPr>
          </a:p>
        </p:txBody>
      </p:sp>
      <p:sp>
        <p:nvSpPr>
          <p:cNvPr id="4" name="Footer Placeholder 3">
            <a:extLst>
              <a:ext uri="{FF2B5EF4-FFF2-40B4-BE49-F238E27FC236}">
                <a16:creationId xmlns:a16="http://schemas.microsoft.com/office/drawing/2014/main" id="{37C3A306-5E37-51A1-FFFF-DFF7EB2FFD8B}"/>
              </a:ext>
            </a:extLst>
          </p:cNvPr>
          <p:cNvSpPr>
            <a:spLocks noGrp="1"/>
          </p:cNvSpPr>
          <p:nvPr>
            <p:ph type="ftr" sz="quarter" idx="11"/>
          </p:nvPr>
        </p:nvSpPr>
        <p:spPr/>
        <p:txBody>
          <a:bodyPr/>
          <a:lstStyle/>
          <a:p>
            <a:r>
              <a:rPr lang="en-GB" dirty="0">
                <a:solidFill>
                  <a:srgbClr val="11354E">
                    <a:tint val="75000"/>
                  </a:srgbClr>
                </a:solidFill>
              </a:rPr>
              <a:t>FEANTSA FORUM 2023</a:t>
            </a:r>
          </a:p>
        </p:txBody>
      </p:sp>
      <p:sp>
        <p:nvSpPr>
          <p:cNvPr id="5" name="Slide Number Placeholder 4">
            <a:extLst>
              <a:ext uri="{FF2B5EF4-FFF2-40B4-BE49-F238E27FC236}">
                <a16:creationId xmlns:a16="http://schemas.microsoft.com/office/drawing/2014/main" id="{5FDF6D2B-0AFD-2AA2-D4C6-2B91FA5ECCD5}"/>
              </a:ext>
            </a:extLst>
          </p:cNvPr>
          <p:cNvSpPr>
            <a:spLocks noGrp="1"/>
          </p:cNvSpPr>
          <p:nvPr>
            <p:ph type="sldNum" sz="quarter" idx="12"/>
          </p:nvPr>
        </p:nvSpPr>
        <p:spPr/>
        <p:txBody>
          <a:bodyPr/>
          <a:lstStyle/>
          <a:p>
            <a:fld id="{9A4B0777-FF85-47C6-B6DE-2A40E1253E90}" type="slidenum">
              <a:rPr lang="en-GB" smtClean="0">
                <a:solidFill>
                  <a:srgbClr val="11354E">
                    <a:tint val="75000"/>
                  </a:srgbClr>
                </a:solidFill>
              </a:rPr>
              <a:pPr/>
              <a:t>‹Nr.›</a:t>
            </a:fld>
            <a:endParaRPr lang="en-GB">
              <a:solidFill>
                <a:srgbClr val="11354E">
                  <a:tint val="75000"/>
                </a:srgbClr>
              </a:solidFill>
            </a:endParaRPr>
          </a:p>
        </p:txBody>
      </p:sp>
      <p:sp>
        <p:nvSpPr>
          <p:cNvPr id="7" name="Picture Placeholder 6">
            <a:extLst>
              <a:ext uri="{FF2B5EF4-FFF2-40B4-BE49-F238E27FC236}">
                <a16:creationId xmlns:a16="http://schemas.microsoft.com/office/drawing/2014/main" id="{79C540D7-ECF7-68EB-FACF-9BE0D6D48861}"/>
              </a:ext>
            </a:extLst>
          </p:cNvPr>
          <p:cNvSpPr>
            <a:spLocks noGrp="1"/>
          </p:cNvSpPr>
          <p:nvPr>
            <p:ph type="pic" sz="quarter" idx="13"/>
          </p:nvPr>
        </p:nvSpPr>
        <p:spPr>
          <a:xfrm>
            <a:off x="73025" y="73025"/>
            <a:ext cx="12023725" cy="6138863"/>
          </a:xfrm>
        </p:spPr>
        <p:txBody>
          <a:bodyPr/>
          <a:lstStyle/>
          <a:p>
            <a:endParaRPr lang="en-GB"/>
          </a:p>
        </p:txBody>
      </p:sp>
      <p:pic>
        <p:nvPicPr>
          <p:cNvPr id="8" name="Picture 7" descr="A picture containing mountain, nature, dark&#10;&#10;Description automatically generated">
            <a:extLst>
              <a:ext uri="{FF2B5EF4-FFF2-40B4-BE49-F238E27FC236}">
                <a16:creationId xmlns:a16="http://schemas.microsoft.com/office/drawing/2014/main" id="{B5C0EDEB-D000-1D0A-56A6-0F19862C5094}"/>
              </a:ext>
            </a:extLst>
          </p:cNvPr>
          <p:cNvPicPr>
            <a:picLocks noChangeAspect="1"/>
          </p:cNvPicPr>
          <p:nvPr userDrawn="1"/>
        </p:nvPicPr>
        <p:blipFill>
          <a:blip r:embed="rId2">
            <a:alphaModFix amt="35000"/>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1303006" y="-652361"/>
            <a:ext cx="7618275" cy="5258266"/>
          </a:xfrm>
          <a:prstGeom prst="rect">
            <a:avLst/>
          </a:prstGeom>
        </p:spPr>
      </p:pic>
    </p:spTree>
    <p:extLst>
      <p:ext uri="{BB962C8B-B14F-4D97-AF65-F5344CB8AC3E}">
        <p14:creationId xmlns:p14="http://schemas.microsoft.com/office/powerpoint/2010/main" val="26050999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lide design 4">
    <p:bg>
      <p:bgPr>
        <a:solidFill>
          <a:srgbClr val="D4DBDF">
            <a:alpha val="73000"/>
          </a:srgbClr>
        </a:solidFill>
        <a:effectLst/>
      </p:bgPr>
    </p:bg>
    <p:spTree>
      <p:nvGrpSpPr>
        <p:cNvPr id="1" name=""/>
        <p:cNvGrpSpPr/>
        <p:nvPr/>
      </p:nvGrpSpPr>
      <p:grpSpPr>
        <a:xfrm>
          <a:off x="0" y="0"/>
          <a:ext cx="0" cy="0"/>
          <a:chOff x="0" y="0"/>
          <a:chExt cx="0" cy="0"/>
        </a:xfrm>
      </p:grpSpPr>
      <p:pic>
        <p:nvPicPr>
          <p:cNvPr id="7" name="Picture 6" descr="A picture containing mountain, nature, dark&#10;&#10;Description automatically generated">
            <a:extLst>
              <a:ext uri="{FF2B5EF4-FFF2-40B4-BE49-F238E27FC236}">
                <a16:creationId xmlns:a16="http://schemas.microsoft.com/office/drawing/2014/main" id="{F21A59C0-1A5D-8105-5FD4-2A9E2D1928E5}"/>
              </a:ext>
            </a:extLst>
          </p:cNvPr>
          <p:cNvPicPr>
            <a:picLocks noChangeAspect="1"/>
          </p:cNvPicPr>
          <p:nvPr userDrawn="1"/>
        </p:nvPicPr>
        <p:blipFill>
          <a:blip r:embed="rId2">
            <a:alphaModFix amt="35000"/>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1303006" y="-652361"/>
            <a:ext cx="7618275" cy="5258266"/>
          </a:xfrm>
          <a:prstGeom prst="rect">
            <a:avLst/>
          </a:prstGeom>
        </p:spPr>
      </p:pic>
      <p:sp>
        <p:nvSpPr>
          <p:cNvPr id="2" name="Title 1">
            <a:extLst>
              <a:ext uri="{FF2B5EF4-FFF2-40B4-BE49-F238E27FC236}">
                <a16:creationId xmlns:a16="http://schemas.microsoft.com/office/drawing/2014/main" id="{50BAD722-C401-50D1-EFBD-EF83F7DBF401}"/>
              </a:ext>
            </a:extLst>
          </p:cNvPr>
          <p:cNvSpPr>
            <a:spLocks noGrp="1"/>
          </p:cNvSpPr>
          <p:nvPr>
            <p:ph type="title"/>
          </p:nvPr>
        </p:nvSpPr>
        <p:spPr/>
        <p:txBody>
          <a:bodyPr/>
          <a:lstStyle/>
          <a:p>
            <a:r>
              <a:rPr lang="en-US"/>
              <a:t>Click to edit Master title style</a:t>
            </a:r>
            <a:endParaRPr lang="en-GB"/>
          </a:p>
        </p:txBody>
      </p:sp>
      <p:sp>
        <p:nvSpPr>
          <p:cNvPr id="4" name="Date Placeholder 3">
            <a:extLst>
              <a:ext uri="{FF2B5EF4-FFF2-40B4-BE49-F238E27FC236}">
                <a16:creationId xmlns:a16="http://schemas.microsoft.com/office/drawing/2014/main" id="{BCFD6D7E-0B41-95F8-7A6F-9D0AAFDCB96D}"/>
              </a:ext>
            </a:extLst>
          </p:cNvPr>
          <p:cNvSpPr>
            <a:spLocks noGrp="1"/>
          </p:cNvSpPr>
          <p:nvPr>
            <p:ph type="dt" sz="half" idx="10"/>
          </p:nvPr>
        </p:nvSpPr>
        <p:spPr/>
        <p:txBody>
          <a:bodyPr/>
          <a:lstStyle/>
          <a:p>
            <a:r>
              <a:rPr lang="en-US">
                <a:solidFill>
                  <a:srgbClr val="11354E">
                    <a:tint val="75000"/>
                  </a:srgbClr>
                </a:solidFill>
              </a:rPr>
              <a:t>00.00.00</a:t>
            </a:r>
            <a:endParaRPr lang="en-GB">
              <a:solidFill>
                <a:srgbClr val="11354E">
                  <a:tint val="75000"/>
                </a:srgbClr>
              </a:solidFill>
            </a:endParaRPr>
          </a:p>
        </p:txBody>
      </p:sp>
      <p:sp>
        <p:nvSpPr>
          <p:cNvPr id="5" name="Footer Placeholder 4">
            <a:extLst>
              <a:ext uri="{FF2B5EF4-FFF2-40B4-BE49-F238E27FC236}">
                <a16:creationId xmlns:a16="http://schemas.microsoft.com/office/drawing/2014/main" id="{81C1173C-7807-4F58-6ACE-75CECDB2C5C4}"/>
              </a:ext>
            </a:extLst>
          </p:cNvPr>
          <p:cNvSpPr>
            <a:spLocks noGrp="1"/>
          </p:cNvSpPr>
          <p:nvPr>
            <p:ph type="ftr" sz="quarter" idx="11"/>
          </p:nvPr>
        </p:nvSpPr>
        <p:spPr/>
        <p:txBody>
          <a:bodyPr/>
          <a:lstStyle/>
          <a:p>
            <a:r>
              <a:rPr lang="en-GB" dirty="0">
                <a:solidFill>
                  <a:srgbClr val="11354E">
                    <a:tint val="75000"/>
                  </a:srgbClr>
                </a:solidFill>
              </a:rPr>
              <a:t>FEANTSA FORUM 2023</a:t>
            </a:r>
          </a:p>
        </p:txBody>
      </p:sp>
      <p:sp>
        <p:nvSpPr>
          <p:cNvPr id="6" name="Slide Number Placeholder 5">
            <a:extLst>
              <a:ext uri="{FF2B5EF4-FFF2-40B4-BE49-F238E27FC236}">
                <a16:creationId xmlns:a16="http://schemas.microsoft.com/office/drawing/2014/main" id="{EC7AE740-E769-13EA-AC34-144DC822C0E1}"/>
              </a:ext>
            </a:extLst>
          </p:cNvPr>
          <p:cNvSpPr>
            <a:spLocks noGrp="1"/>
          </p:cNvSpPr>
          <p:nvPr>
            <p:ph type="sldNum" sz="quarter" idx="12"/>
          </p:nvPr>
        </p:nvSpPr>
        <p:spPr/>
        <p:txBody>
          <a:bodyPr/>
          <a:lstStyle/>
          <a:p>
            <a:fld id="{9A4B0777-FF85-47C6-B6DE-2A40E1253E90}" type="slidenum">
              <a:rPr lang="en-GB" smtClean="0">
                <a:solidFill>
                  <a:srgbClr val="11354E">
                    <a:tint val="75000"/>
                  </a:srgbClr>
                </a:solidFill>
              </a:rPr>
              <a:pPr/>
              <a:t>‹Nr.›</a:t>
            </a:fld>
            <a:endParaRPr lang="en-GB">
              <a:solidFill>
                <a:srgbClr val="11354E">
                  <a:tint val="75000"/>
                </a:srgbClr>
              </a:solidFill>
            </a:endParaRPr>
          </a:p>
        </p:txBody>
      </p:sp>
      <p:cxnSp>
        <p:nvCxnSpPr>
          <p:cNvPr id="8" name="Straight Connector 7">
            <a:extLst>
              <a:ext uri="{FF2B5EF4-FFF2-40B4-BE49-F238E27FC236}">
                <a16:creationId xmlns:a16="http://schemas.microsoft.com/office/drawing/2014/main" id="{A2F9AE4B-A99F-68A9-A60C-C531F981F1CD}"/>
              </a:ext>
            </a:extLst>
          </p:cNvPr>
          <p:cNvCxnSpPr>
            <a:cxnSpLocks/>
          </p:cNvCxnSpPr>
          <p:nvPr userDrawn="1"/>
        </p:nvCxnSpPr>
        <p:spPr>
          <a:xfrm>
            <a:off x="901846" y="1487214"/>
            <a:ext cx="10388309"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4" name="Content Placeholder 13">
            <a:extLst>
              <a:ext uri="{FF2B5EF4-FFF2-40B4-BE49-F238E27FC236}">
                <a16:creationId xmlns:a16="http://schemas.microsoft.com/office/drawing/2014/main" id="{9BD5A7EA-2F2B-0855-6419-D06CAA77193E}"/>
              </a:ext>
            </a:extLst>
          </p:cNvPr>
          <p:cNvSpPr>
            <a:spLocks noGrp="1"/>
          </p:cNvSpPr>
          <p:nvPr>
            <p:ph sz="quarter" idx="13"/>
          </p:nvPr>
        </p:nvSpPr>
        <p:spPr>
          <a:xfrm>
            <a:off x="838200" y="1965325"/>
            <a:ext cx="10515600" cy="3762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cxnSp>
        <p:nvCxnSpPr>
          <p:cNvPr id="15" name="Straight Connector 14">
            <a:extLst>
              <a:ext uri="{FF2B5EF4-FFF2-40B4-BE49-F238E27FC236}">
                <a16:creationId xmlns:a16="http://schemas.microsoft.com/office/drawing/2014/main" id="{D2698849-6C35-2A79-0147-197DC7CDB336}"/>
              </a:ext>
            </a:extLst>
          </p:cNvPr>
          <p:cNvCxnSpPr>
            <a:cxnSpLocks/>
          </p:cNvCxnSpPr>
          <p:nvPr userDrawn="1"/>
        </p:nvCxnSpPr>
        <p:spPr>
          <a:xfrm>
            <a:off x="838200" y="6127531"/>
            <a:ext cx="10515600"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331897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lide design 4 (verticle right text)">
    <p:bg>
      <p:bgPr>
        <a:solidFill>
          <a:srgbClr val="D4DBDF">
            <a:alpha val="73000"/>
          </a:srgbClr>
        </a:solidFill>
        <a:effectLst/>
      </p:bgPr>
    </p:bg>
    <p:spTree>
      <p:nvGrpSpPr>
        <p:cNvPr id="1" name=""/>
        <p:cNvGrpSpPr/>
        <p:nvPr/>
      </p:nvGrpSpPr>
      <p:grpSpPr>
        <a:xfrm>
          <a:off x="0" y="0"/>
          <a:ext cx="0" cy="0"/>
          <a:chOff x="0" y="0"/>
          <a:chExt cx="0" cy="0"/>
        </a:xfrm>
      </p:grpSpPr>
      <p:pic>
        <p:nvPicPr>
          <p:cNvPr id="10" name="Picture 9" descr="A picture containing mountain, nature, dark&#10;&#10;Description automatically generated">
            <a:extLst>
              <a:ext uri="{FF2B5EF4-FFF2-40B4-BE49-F238E27FC236}">
                <a16:creationId xmlns:a16="http://schemas.microsoft.com/office/drawing/2014/main" id="{D74ED811-38FE-9772-FEDC-1AB70832AB2E}"/>
              </a:ext>
            </a:extLst>
          </p:cNvPr>
          <p:cNvPicPr>
            <a:picLocks noChangeAspect="1"/>
          </p:cNvPicPr>
          <p:nvPr userDrawn="1"/>
        </p:nvPicPr>
        <p:blipFill>
          <a:blip r:embed="rId2">
            <a:alphaModFix amt="35000"/>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1303006" y="-652361"/>
            <a:ext cx="7618275" cy="5258266"/>
          </a:xfrm>
          <a:prstGeom prst="rect">
            <a:avLst/>
          </a:prstGeom>
        </p:spPr>
      </p:pic>
      <p:sp>
        <p:nvSpPr>
          <p:cNvPr id="2" name="Vertical Title 1">
            <a:extLst>
              <a:ext uri="{FF2B5EF4-FFF2-40B4-BE49-F238E27FC236}">
                <a16:creationId xmlns:a16="http://schemas.microsoft.com/office/drawing/2014/main" id="{23CBB010-CCE9-323F-5917-65B3602C173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4" name="Date Placeholder 3">
            <a:extLst>
              <a:ext uri="{FF2B5EF4-FFF2-40B4-BE49-F238E27FC236}">
                <a16:creationId xmlns:a16="http://schemas.microsoft.com/office/drawing/2014/main" id="{A96A4724-4DC0-6726-3DE3-A8E0B1F12119}"/>
              </a:ext>
            </a:extLst>
          </p:cNvPr>
          <p:cNvSpPr>
            <a:spLocks noGrp="1"/>
          </p:cNvSpPr>
          <p:nvPr>
            <p:ph type="dt" sz="half" idx="10"/>
          </p:nvPr>
        </p:nvSpPr>
        <p:spPr/>
        <p:txBody>
          <a:bodyPr/>
          <a:lstStyle/>
          <a:p>
            <a:r>
              <a:rPr lang="en-US">
                <a:solidFill>
                  <a:srgbClr val="11354E">
                    <a:tint val="75000"/>
                  </a:srgbClr>
                </a:solidFill>
              </a:rPr>
              <a:t>00.00.00</a:t>
            </a:r>
            <a:endParaRPr lang="en-GB">
              <a:solidFill>
                <a:srgbClr val="11354E">
                  <a:tint val="75000"/>
                </a:srgbClr>
              </a:solidFill>
            </a:endParaRPr>
          </a:p>
        </p:txBody>
      </p:sp>
      <p:sp>
        <p:nvSpPr>
          <p:cNvPr id="5" name="Footer Placeholder 4">
            <a:extLst>
              <a:ext uri="{FF2B5EF4-FFF2-40B4-BE49-F238E27FC236}">
                <a16:creationId xmlns:a16="http://schemas.microsoft.com/office/drawing/2014/main" id="{8FBC8A92-472B-8310-9939-49644B22EE43}"/>
              </a:ext>
            </a:extLst>
          </p:cNvPr>
          <p:cNvSpPr>
            <a:spLocks noGrp="1"/>
          </p:cNvSpPr>
          <p:nvPr>
            <p:ph type="ftr" sz="quarter" idx="11"/>
          </p:nvPr>
        </p:nvSpPr>
        <p:spPr/>
        <p:txBody>
          <a:bodyPr/>
          <a:lstStyle/>
          <a:p>
            <a:r>
              <a:rPr lang="en-GB" dirty="0">
                <a:solidFill>
                  <a:srgbClr val="11354E">
                    <a:tint val="75000"/>
                  </a:srgbClr>
                </a:solidFill>
              </a:rPr>
              <a:t>FEANTSA FORUM 2023</a:t>
            </a:r>
          </a:p>
        </p:txBody>
      </p:sp>
      <p:sp>
        <p:nvSpPr>
          <p:cNvPr id="6" name="Slide Number Placeholder 5">
            <a:extLst>
              <a:ext uri="{FF2B5EF4-FFF2-40B4-BE49-F238E27FC236}">
                <a16:creationId xmlns:a16="http://schemas.microsoft.com/office/drawing/2014/main" id="{512F2FC3-9551-A3C2-0E2F-FDEA26F1CD2B}"/>
              </a:ext>
            </a:extLst>
          </p:cNvPr>
          <p:cNvSpPr>
            <a:spLocks noGrp="1"/>
          </p:cNvSpPr>
          <p:nvPr>
            <p:ph type="sldNum" sz="quarter" idx="12"/>
          </p:nvPr>
        </p:nvSpPr>
        <p:spPr/>
        <p:txBody>
          <a:bodyPr/>
          <a:lstStyle/>
          <a:p>
            <a:fld id="{9A4B0777-FF85-47C6-B6DE-2A40E1253E90}" type="slidenum">
              <a:rPr lang="en-GB" smtClean="0">
                <a:solidFill>
                  <a:srgbClr val="11354E">
                    <a:tint val="75000"/>
                  </a:srgbClr>
                </a:solidFill>
              </a:rPr>
              <a:pPr/>
              <a:t>‹Nr.›</a:t>
            </a:fld>
            <a:endParaRPr lang="en-GB">
              <a:solidFill>
                <a:srgbClr val="11354E">
                  <a:tint val="75000"/>
                </a:srgbClr>
              </a:solidFill>
            </a:endParaRPr>
          </a:p>
        </p:txBody>
      </p:sp>
      <p:cxnSp>
        <p:nvCxnSpPr>
          <p:cNvPr id="7" name="Straight Connector 6">
            <a:extLst>
              <a:ext uri="{FF2B5EF4-FFF2-40B4-BE49-F238E27FC236}">
                <a16:creationId xmlns:a16="http://schemas.microsoft.com/office/drawing/2014/main" id="{99714CF2-29D8-CD1E-9D5C-71BF78207DE6}"/>
              </a:ext>
            </a:extLst>
          </p:cNvPr>
          <p:cNvCxnSpPr>
            <a:cxnSpLocks/>
          </p:cNvCxnSpPr>
          <p:nvPr userDrawn="1"/>
        </p:nvCxnSpPr>
        <p:spPr>
          <a:xfrm flipV="1">
            <a:off x="8724900" y="365125"/>
            <a:ext cx="0" cy="5811838"/>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F5753012-58CC-B478-FFAB-5702F72E4200}"/>
              </a:ext>
            </a:extLst>
          </p:cNvPr>
          <p:cNvSpPr/>
          <p:nvPr userDrawn="1"/>
        </p:nvSpPr>
        <p:spPr>
          <a:xfrm>
            <a:off x="10771572" y="0"/>
            <a:ext cx="142042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dirty="0">
              <a:solidFill>
                <a:srgbClr val="FFFFFF"/>
              </a:solidFill>
            </a:endParaRPr>
          </a:p>
        </p:txBody>
      </p:sp>
      <p:sp>
        <p:nvSpPr>
          <p:cNvPr id="12" name="Content Placeholder 11">
            <a:extLst>
              <a:ext uri="{FF2B5EF4-FFF2-40B4-BE49-F238E27FC236}">
                <a16:creationId xmlns:a16="http://schemas.microsoft.com/office/drawing/2014/main" id="{7530821C-58DC-6CA5-BDDD-5BA6D9DF3DD6}"/>
              </a:ext>
            </a:extLst>
          </p:cNvPr>
          <p:cNvSpPr>
            <a:spLocks noGrp="1"/>
          </p:cNvSpPr>
          <p:nvPr>
            <p:ph sz="quarter" idx="13"/>
          </p:nvPr>
        </p:nvSpPr>
        <p:spPr>
          <a:xfrm>
            <a:off x="743088" y="365125"/>
            <a:ext cx="7678738" cy="26701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3" name="Content Placeholder 11">
            <a:extLst>
              <a:ext uri="{FF2B5EF4-FFF2-40B4-BE49-F238E27FC236}">
                <a16:creationId xmlns:a16="http://schemas.microsoft.com/office/drawing/2014/main" id="{51900B1B-B465-8151-0B37-C7454EC7CE95}"/>
              </a:ext>
            </a:extLst>
          </p:cNvPr>
          <p:cNvSpPr>
            <a:spLocks noGrp="1"/>
          </p:cNvSpPr>
          <p:nvPr>
            <p:ph sz="quarter" idx="14"/>
          </p:nvPr>
        </p:nvSpPr>
        <p:spPr>
          <a:xfrm>
            <a:off x="743088" y="3360737"/>
            <a:ext cx="5153215" cy="26701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4" name="Content Placeholder 11">
            <a:extLst>
              <a:ext uri="{FF2B5EF4-FFF2-40B4-BE49-F238E27FC236}">
                <a16:creationId xmlns:a16="http://schemas.microsoft.com/office/drawing/2014/main" id="{386D173C-A307-BF7E-9C47-C36C95B1C05E}"/>
              </a:ext>
            </a:extLst>
          </p:cNvPr>
          <p:cNvSpPr>
            <a:spLocks noGrp="1"/>
          </p:cNvSpPr>
          <p:nvPr>
            <p:ph sz="quarter" idx="15"/>
          </p:nvPr>
        </p:nvSpPr>
        <p:spPr>
          <a:xfrm>
            <a:off x="6315269" y="3363419"/>
            <a:ext cx="2106557" cy="26701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509522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s/Agenda">
    <p:bg>
      <p:bgPr>
        <a:solidFill>
          <a:srgbClr val="D4DBDF">
            <a:alpha val="73000"/>
          </a:srgbClr>
        </a:solidFill>
        <a:effectLst/>
      </p:bgPr>
    </p:bg>
    <p:spTree>
      <p:nvGrpSpPr>
        <p:cNvPr id="1" name=""/>
        <p:cNvGrpSpPr/>
        <p:nvPr/>
      </p:nvGrpSpPr>
      <p:grpSpPr>
        <a:xfrm>
          <a:off x="0" y="0"/>
          <a:ext cx="0" cy="0"/>
          <a:chOff x="0" y="0"/>
          <a:chExt cx="0" cy="0"/>
        </a:xfrm>
      </p:grpSpPr>
      <p:pic>
        <p:nvPicPr>
          <p:cNvPr id="2" name="Picture 1" descr="A picture containing mountain, nature, dark&#10;&#10;Description automatically generated">
            <a:extLst>
              <a:ext uri="{FF2B5EF4-FFF2-40B4-BE49-F238E27FC236}">
                <a16:creationId xmlns:a16="http://schemas.microsoft.com/office/drawing/2014/main" id="{3DDA91FA-2DBD-81A8-EF78-658268FDBA1E}"/>
              </a:ext>
            </a:extLst>
          </p:cNvPr>
          <p:cNvPicPr>
            <a:picLocks noChangeAspect="1"/>
          </p:cNvPicPr>
          <p:nvPr userDrawn="1"/>
        </p:nvPicPr>
        <p:blipFill>
          <a:blip r:embed="rId2">
            <a:alphaModFix amt="35000"/>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1303006" y="-652361"/>
            <a:ext cx="7618275" cy="5258266"/>
          </a:xfrm>
          <a:prstGeom prst="rect">
            <a:avLst/>
          </a:prstGeom>
        </p:spPr>
      </p:pic>
      <p:sp>
        <p:nvSpPr>
          <p:cNvPr id="7" name="Rectangle 6">
            <a:extLst>
              <a:ext uri="{FF2B5EF4-FFF2-40B4-BE49-F238E27FC236}">
                <a16:creationId xmlns:a16="http://schemas.microsoft.com/office/drawing/2014/main" id="{6E0465FD-0CC4-0418-9B71-CB872036858A}"/>
              </a:ext>
            </a:extLst>
          </p:cNvPr>
          <p:cNvSpPr/>
          <p:nvPr userDrawn="1"/>
        </p:nvSpPr>
        <p:spPr>
          <a:xfrm>
            <a:off x="0" y="0"/>
            <a:ext cx="142042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dirty="0">
              <a:solidFill>
                <a:srgbClr val="FFFFFF"/>
              </a:solidFill>
            </a:endParaRPr>
          </a:p>
        </p:txBody>
      </p:sp>
      <p:sp>
        <p:nvSpPr>
          <p:cNvPr id="8" name="Picture Placeholder 9">
            <a:extLst>
              <a:ext uri="{FF2B5EF4-FFF2-40B4-BE49-F238E27FC236}">
                <a16:creationId xmlns:a16="http://schemas.microsoft.com/office/drawing/2014/main" id="{8CE72609-A3B4-D680-95E2-4FC2BC813780}"/>
              </a:ext>
            </a:extLst>
          </p:cNvPr>
          <p:cNvSpPr>
            <a:spLocks noGrp="1"/>
          </p:cNvSpPr>
          <p:nvPr>
            <p:ph type="pic" sz="quarter" idx="13"/>
          </p:nvPr>
        </p:nvSpPr>
        <p:spPr>
          <a:xfrm>
            <a:off x="7196666" y="1418953"/>
            <a:ext cx="4013201" cy="4164406"/>
          </a:xfrm>
          <a:prstGeom prst="rect">
            <a:avLst/>
          </a:prstGeom>
        </p:spPr>
        <p:txBody>
          <a:bodyPr/>
          <a:lstStyle>
            <a:lvl1pPr marL="0" indent="0" algn="ctr">
              <a:buNone/>
              <a:defRPr/>
            </a:lvl1pPr>
          </a:lstStyle>
          <a:p>
            <a:endParaRPr lang="en-US" dirty="0"/>
          </a:p>
        </p:txBody>
      </p:sp>
      <p:sp>
        <p:nvSpPr>
          <p:cNvPr id="12" name="Content Placeholder 15">
            <a:extLst>
              <a:ext uri="{FF2B5EF4-FFF2-40B4-BE49-F238E27FC236}">
                <a16:creationId xmlns:a16="http://schemas.microsoft.com/office/drawing/2014/main" id="{A226247F-E650-296E-A091-06CE16AC5161}"/>
              </a:ext>
            </a:extLst>
          </p:cNvPr>
          <p:cNvSpPr>
            <a:spLocks noGrp="1"/>
          </p:cNvSpPr>
          <p:nvPr>
            <p:ph sz="quarter" idx="15" hasCustomPrompt="1"/>
          </p:nvPr>
        </p:nvSpPr>
        <p:spPr>
          <a:xfrm>
            <a:off x="1675242" y="2051170"/>
            <a:ext cx="5362575" cy="3532188"/>
          </a:xfrm>
          <a:prstGeom prst="rect">
            <a:avLst/>
          </a:prstGeom>
        </p:spPr>
        <p:txBody>
          <a:bodyPr>
            <a:normAutofit/>
          </a:bodyPr>
          <a:lstStyle>
            <a:lvl1pPr marL="0" indent="0">
              <a:lnSpc>
                <a:spcPct val="100000"/>
              </a:lnSpc>
              <a:spcBef>
                <a:spcPts val="0"/>
              </a:spcBef>
              <a:spcAft>
                <a:spcPts val="1200"/>
              </a:spcAft>
              <a:buNone/>
              <a:defRPr sz="1800" spc="100" baseline="0"/>
            </a:lvl1pPr>
          </a:lstStyle>
          <a:p>
            <a:pPr lvl="0"/>
            <a:r>
              <a:rPr lang="en-US" dirty="0"/>
              <a:t>Click to add text</a:t>
            </a:r>
          </a:p>
        </p:txBody>
      </p:sp>
      <p:sp>
        <p:nvSpPr>
          <p:cNvPr id="13" name="Title 1">
            <a:extLst>
              <a:ext uri="{FF2B5EF4-FFF2-40B4-BE49-F238E27FC236}">
                <a16:creationId xmlns:a16="http://schemas.microsoft.com/office/drawing/2014/main" id="{2E31A505-09DE-0558-46BF-2631D6FEE33C}"/>
              </a:ext>
            </a:extLst>
          </p:cNvPr>
          <p:cNvSpPr>
            <a:spLocks noGrp="1"/>
          </p:cNvSpPr>
          <p:nvPr>
            <p:ph type="title" hasCustomPrompt="1"/>
          </p:nvPr>
        </p:nvSpPr>
        <p:spPr>
          <a:xfrm>
            <a:off x="1675242" y="1418953"/>
            <a:ext cx="5362575" cy="495691"/>
          </a:xfrm>
          <a:prstGeom prst="rect">
            <a:avLst/>
          </a:prstGeom>
        </p:spPr>
        <p:txBody>
          <a:bodyPr anchor="ctr">
            <a:normAutofit/>
          </a:bodyPr>
          <a:lstStyle>
            <a:lvl1pPr>
              <a:defRPr lang="en-US" sz="3200" spc="100" baseline="0">
                <a:solidFill>
                  <a:schemeClr val="accent1"/>
                </a:solidFill>
                <a:ea typeface="+mn-ea"/>
                <a:cs typeface="+mn-cs"/>
              </a:defRPr>
            </a:lvl1pPr>
          </a:lstStyle>
          <a:p>
            <a:pPr marL="0" lvl="0" indent="0">
              <a:lnSpc>
                <a:spcPct val="80000"/>
              </a:lnSpc>
              <a:spcBef>
                <a:spcPts val="0"/>
              </a:spcBef>
              <a:buFont typeface="Arial" panose="020B0604020202020204" pitchFamily="34" charset="0"/>
            </a:pPr>
            <a:r>
              <a:rPr lang="en-US" dirty="0"/>
              <a:t>Contents</a:t>
            </a:r>
          </a:p>
        </p:txBody>
      </p:sp>
      <p:sp>
        <p:nvSpPr>
          <p:cNvPr id="4" name="Footer Placeholder 3">
            <a:extLst>
              <a:ext uri="{FF2B5EF4-FFF2-40B4-BE49-F238E27FC236}">
                <a16:creationId xmlns:a16="http://schemas.microsoft.com/office/drawing/2014/main" id="{C8925254-1658-0CEA-350A-99261889E947}"/>
              </a:ext>
            </a:extLst>
          </p:cNvPr>
          <p:cNvSpPr>
            <a:spLocks noGrp="1"/>
          </p:cNvSpPr>
          <p:nvPr>
            <p:ph type="ftr" sz="quarter" idx="17"/>
          </p:nvPr>
        </p:nvSpPr>
        <p:spPr/>
        <p:txBody>
          <a:bodyPr/>
          <a:lstStyle/>
          <a:p>
            <a:r>
              <a:rPr lang="en-GB" dirty="0">
                <a:solidFill>
                  <a:srgbClr val="11354E">
                    <a:tint val="75000"/>
                  </a:srgbClr>
                </a:solidFill>
              </a:rPr>
              <a:t>FEANTSA FORUM 2023</a:t>
            </a:r>
          </a:p>
        </p:txBody>
      </p:sp>
      <p:sp>
        <p:nvSpPr>
          <p:cNvPr id="5" name="Slide Number Placeholder 4">
            <a:extLst>
              <a:ext uri="{FF2B5EF4-FFF2-40B4-BE49-F238E27FC236}">
                <a16:creationId xmlns:a16="http://schemas.microsoft.com/office/drawing/2014/main" id="{E44EEB68-668D-E8C6-460A-765E02973271}"/>
              </a:ext>
            </a:extLst>
          </p:cNvPr>
          <p:cNvSpPr>
            <a:spLocks noGrp="1"/>
          </p:cNvSpPr>
          <p:nvPr>
            <p:ph type="sldNum" sz="quarter" idx="18"/>
          </p:nvPr>
        </p:nvSpPr>
        <p:spPr/>
        <p:txBody>
          <a:bodyPr/>
          <a:lstStyle/>
          <a:p>
            <a:fld id="{9A4B0777-FF85-47C6-B6DE-2A40E1253E90}" type="slidenum">
              <a:rPr lang="en-GB" smtClean="0">
                <a:solidFill>
                  <a:srgbClr val="11354E">
                    <a:tint val="75000"/>
                  </a:srgbClr>
                </a:solidFill>
              </a:rPr>
              <a:pPr/>
              <a:t>‹Nr.›</a:t>
            </a:fld>
            <a:endParaRPr lang="en-GB">
              <a:solidFill>
                <a:srgbClr val="11354E">
                  <a:tint val="75000"/>
                </a:srgbClr>
              </a:solidFill>
            </a:endParaRPr>
          </a:p>
        </p:txBody>
      </p:sp>
      <p:sp>
        <p:nvSpPr>
          <p:cNvPr id="6" name="Date Placeholder 3">
            <a:extLst>
              <a:ext uri="{FF2B5EF4-FFF2-40B4-BE49-F238E27FC236}">
                <a16:creationId xmlns:a16="http://schemas.microsoft.com/office/drawing/2014/main" id="{E3938233-41F7-FA5F-05B0-0B40EF9C1907}"/>
              </a:ext>
            </a:extLst>
          </p:cNvPr>
          <p:cNvSpPr>
            <a:spLocks noGrp="1"/>
          </p:cNvSpPr>
          <p:nvPr>
            <p:ph type="dt" sz="half" idx="10"/>
          </p:nvPr>
        </p:nvSpPr>
        <p:spPr>
          <a:xfrm>
            <a:off x="1571846" y="6356350"/>
            <a:ext cx="2743200" cy="365125"/>
          </a:xfrm>
        </p:spPr>
        <p:txBody>
          <a:bodyPr/>
          <a:lstStyle>
            <a:lvl1pPr>
              <a:defRPr>
                <a:solidFill>
                  <a:schemeClr val="accent5">
                    <a:lumMod val="20000"/>
                    <a:lumOff val="80000"/>
                  </a:schemeClr>
                </a:solidFill>
              </a:defRPr>
            </a:lvl1pPr>
          </a:lstStyle>
          <a:p>
            <a:r>
              <a:rPr lang="en-US">
                <a:solidFill>
                  <a:srgbClr val="E6DDD9">
                    <a:lumMod val="20000"/>
                    <a:lumOff val="80000"/>
                  </a:srgbClr>
                </a:solidFill>
              </a:rPr>
              <a:t>00.00.00</a:t>
            </a:r>
            <a:endParaRPr lang="en-US" dirty="0">
              <a:solidFill>
                <a:srgbClr val="E6DDD9">
                  <a:lumMod val="20000"/>
                  <a:lumOff val="80000"/>
                </a:srgbClr>
              </a:solidFill>
            </a:endParaRPr>
          </a:p>
        </p:txBody>
      </p:sp>
    </p:spTree>
    <p:extLst>
      <p:ext uri="{BB962C8B-B14F-4D97-AF65-F5344CB8AC3E}">
        <p14:creationId xmlns:p14="http://schemas.microsoft.com/office/powerpoint/2010/main" val="13370763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rganisation/Speaker page">
    <p:bg>
      <p:bgPr>
        <a:solidFill>
          <a:srgbClr val="D4DBDF">
            <a:alpha val="73000"/>
          </a:srgbClr>
        </a:solidFill>
        <a:effectLst/>
      </p:bgPr>
    </p:bg>
    <p:spTree>
      <p:nvGrpSpPr>
        <p:cNvPr id="1" name=""/>
        <p:cNvGrpSpPr/>
        <p:nvPr/>
      </p:nvGrpSpPr>
      <p:grpSpPr>
        <a:xfrm>
          <a:off x="0" y="0"/>
          <a:ext cx="0" cy="0"/>
          <a:chOff x="0" y="0"/>
          <a:chExt cx="0" cy="0"/>
        </a:xfrm>
      </p:grpSpPr>
      <p:pic>
        <p:nvPicPr>
          <p:cNvPr id="3" name="Picture 2" descr="A picture containing mountain, nature, dark&#10;&#10;Description automatically generated">
            <a:extLst>
              <a:ext uri="{FF2B5EF4-FFF2-40B4-BE49-F238E27FC236}">
                <a16:creationId xmlns:a16="http://schemas.microsoft.com/office/drawing/2014/main" id="{EA5EE96E-77FF-9092-A657-CC5F8B81F182}"/>
              </a:ext>
            </a:extLst>
          </p:cNvPr>
          <p:cNvPicPr>
            <a:picLocks noChangeAspect="1"/>
          </p:cNvPicPr>
          <p:nvPr userDrawn="1"/>
        </p:nvPicPr>
        <p:blipFill>
          <a:blip r:embed="rId2">
            <a:alphaModFix amt="35000"/>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1303006" y="-652361"/>
            <a:ext cx="7618275" cy="5258266"/>
          </a:xfrm>
          <a:prstGeom prst="rect">
            <a:avLst/>
          </a:prstGeom>
        </p:spPr>
      </p:pic>
      <p:sp>
        <p:nvSpPr>
          <p:cNvPr id="7" name="Rectangle 6">
            <a:extLst>
              <a:ext uri="{FF2B5EF4-FFF2-40B4-BE49-F238E27FC236}">
                <a16:creationId xmlns:a16="http://schemas.microsoft.com/office/drawing/2014/main" id="{85C997B1-5DA1-717E-42C6-BE09294DB5D8}"/>
              </a:ext>
            </a:extLst>
          </p:cNvPr>
          <p:cNvSpPr/>
          <p:nvPr userDrawn="1"/>
        </p:nvSpPr>
        <p:spPr>
          <a:xfrm>
            <a:off x="0" y="0"/>
            <a:ext cx="142042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dirty="0">
              <a:solidFill>
                <a:srgbClr val="FFFFFF"/>
              </a:solidFill>
            </a:endParaRPr>
          </a:p>
        </p:txBody>
      </p:sp>
      <p:sp>
        <p:nvSpPr>
          <p:cNvPr id="8" name="Date Placeholder 3">
            <a:extLst>
              <a:ext uri="{FF2B5EF4-FFF2-40B4-BE49-F238E27FC236}">
                <a16:creationId xmlns:a16="http://schemas.microsoft.com/office/drawing/2014/main" id="{0FA8965F-8421-09DC-DE7A-02427DD07DC2}"/>
              </a:ext>
            </a:extLst>
          </p:cNvPr>
          <p:cNvSpPr>
            <a:spLocks noGrp="1"/>
          </p:cNvSpPr>
          <p:nvPr>
            <p:ph type="dt" sz="half" idx="10"/>
          </p:nvPr>
        </p:nvSpPr>
        <p:spPr>
          <a:xfrm>
            <a:off x="1571846" y="6356350"/>
            <a:ext cx="2743200" cy="365125"/>
          </a:xfrm>
        </p:spPr>
        <p:txBody>
          <a:bodyPr/>
          <a:lstStyle>
            <a:lvl1pPr>
              <a:defRPr>
                <a:solidFill>
                  <a:schemeClr val="accent5">
                    <a:lumMod val="20000"/>
                    <a:lumOff val="80000"/>
                  </a:schemeClr>
                </a:solidFill>
              </a:defRPr>
            </a:lvl1pPr>
          </a:lstStyle>
          <a:p>
            <a:r>
              <a:rPr lang="en-US">
                <a:solidFill>
                  <a:srgbClr val="E6DDD9">
                    <a:lumMod val="20000"/>
                    <a:lumOff val="80000"/>
                  </a:srgbClr>
                </a:solidFill>
              </a:rPr>
              <a:t>00.00.00</a:t>
            </a:r>
            <a:endParaRPr lang="en-US" dirty="0">
              <a:solidFill>
                <a:srgbClr val="E6DDD9">
                  <a:lumMod val="20000"/>
                  <a:lumOff val="80000"/>
                </a:srgbClr>
              </a:solidFill>
            </a:endParaRPr>
          </a:p>
        </p:txBody>
      </p:sp>
      <p:sp>
        <p:nvSpPr>
          <p:cNvPr id="9" name="Footer Placeholder 4">
            <a:extLst>
              <a:ext uri="{FF2B5EF4-FFF2-40B4-BE49-F238E27FC236}">
                <a16:creationId xmlns:a16="http://schemas.microsoft.com/office/drawing/2014/main" id="{DBE52606-730A-048E-04FE-83F18F489CFB}"/>
              </a:ext>
            </a:extLst>
          </p:cNvPr>
          <p:cNvSpPr>
            <a:spLocks noGrp="1"/>
          </p:cNvSpPr>
          <p:nvPr>
            <p:ph type="ftr" sz="quarter" idx="11"/>
          </p:nvPr>
        </p:nvSpPr>
        <p:spPr>
          <a:xfrm>
            <a:off x="6519230" y="6356350"/>
            <a:ext cx="3152912" cy="365125"/>
          </a:xfrm>
        </p:spPr>
        <p:txBody>
          <a:bodyPr/>
          <a:lstStyle>
            <a:lvl1pPr algn="l">
              <a:defRPr>
                <a:solidFill>
                  <a:schemeClr val="accent6">
                    <a:lumMod val="75000"/>
                  </a:schemeClr>
                </a:solidFill>
              </a:defRPr>
            </a:lvl1pPr>
          </a:lstStyle>
          <a:p>
            <a:r>
              <a:rPr lang="en-US" dirty="0">
                <a:solidFill>
                  <a:srgbClr val="4B7BA5">
                    <a:lumMod val="75000"/>
                  </a:srgbClr>
                </a:solidFill>
              </a:rPr>
              <a:t>FEANTSA FORUM 2023</a:t>
            </a:r>
          </a:p>
        </p:txBody>
      </p:sp>
      <p:sp>
        <p:nvSpPr>
          <p:cNvPr id="10" name="Slide Number Placeholder 5">
            <a:extLst>
              <a:ext uri="{FF2B5EF4-FFF2-40B4-BE49-F238E27FC236}">
                <a16:creationId xmlns:a16="http://schemas.microsoft.com/office/drawing/2014/main" id="{1B847534-3C83-9EE5-846E-2A359AA12138}"/>
              </a:ext>
            </a:extLst>
          </p:cNvPr>
          <p:cNvSpPr>
            <a:spLocks noGrp="1"/>
          </p:cNvSpPr>
          <p:nvPr>
            <p:ph type="sldNum" sz="quarter" idx="12"/>
          </p:nvPr>
        </p:nvSpPr>
        <p:spPr>
          <a:xfrm>
            <a:off x="10510344" y="6356350"/>
            <a:ext cx="843455" cy="365125"/>
          </a:xfrm>
        </p:spPr>
        <p:txBody>
          <a:bodyPr/>
          <a:lstStyle>
            <a:lvl1pPr>
              <a:defRPr>
                <a:solidFill>
                  <a:schemeClr val="accent6">
                    <a:lumMod val="75000"/>
                  </a:schemeClr>
                </a:solidFill>
              </a:defRPr>
            </a:lvl1pPr>
          </a:lstStyle>
          <a:p>
            <a:fld id="{18D65601-5AE2-46FC-B138-694DDD2B510D}" type="slidenum">
              <a:rPr lang="en-US" smtClean="0">
                <a:solidFill>
                  <a:srgbClr val="4B7BA5">
                    <a:lumMod val="75000"/>
                  </a:srgbClr>
                </a:solidFill>
              </a:rPr>
              <a:pPr/>
              <a:t>‹Nr.›</a:t>
            </a:fld>
            <a:endParaRPr lang="en-US" dirty="0">
              <a:solidFill>
                <a:srgbClr val="4B7BA5">
                  <a:lumMod val="75000"/>
                </a:srgbClr>
              </a:solidFill>
            </a:endParaRPr>
          </a:p>
        </p:txBody>
      </p:sp>
      <p:sp>
        <p:nvSpPr>
          <p:cNvPr id="11" name="Text Placeholder 12">
            <a:extLst>
              <a:ext uri="{FF2B5EF4-FFF2-40B4-BE49-F238E27FC236}">
                <a16:creationId xmlns:a16="http://schemas.microsoft.com/office/drawing/2014/main" id="{FAEDF10D-5EAD-7B05-F487-1F40445B6EF2}"/>
              </a:ext>
            </a:extLst>
          </p:cNvPr>
          <p:cNvSpPr>
            <a:spLocks noGrp="1"/>
          </p:cNvSpPr>
          <p:nvPr>
            <p:ph type="body" sz="quarter" idx="14" hasCustomPrompt="1"/>
          </p:nvPr>
        </p:nvSpPr>
        <p:spPr>
          <a:xfrm>
            <a:off x="6749508" y="2233014"/>
            <a:ext cx="3266975" cy="326687"/>
          </a:xfrm>
          <a:prstGeom prst="rect">
            <a:avLst/>
          </a:prstGeom>
        </p:spPr>
        <p:txBody>
          <a:bodyPr anchor="ctr">
            <a:noAutofit/>
          </a:bodyPr>
          <a:lstStyle>
            <a:lvl1pPr marL="0" indent="0">
              <a:lnSpc>
                <a:spcPct val="80000"/>
              </a:lnSpc>
              <a:spcBef>
                <a:spcPts val="0"/>
              </a:spcBef>
              <a:buNone/>
              <a:defRPr sz="3200" b="1" spc="100" baseline="0">
                <a:solidFill>
                  <a:schemeClr val="accent1"/>
                </a:solidFill>
                <a:latin typeface="+mj-lt"/>
              </a:defRPr>
            </a:lvl1pPr>
          </a:lstStyle>
          <a:p>
            <a:pPr lvl="0"/>
            <a:r>
              <a:rPr lang="en-US" dirty="0"/>
              <a:t>Click to add name</a:t>
            </a:r>
          </a:p>
        </p:txBody>
      </p:sp>
      <p:sp>
        <p:nvSpPr>
          <p:cNvPr id="12" name="Content Placeholder 15">
            <a:extLst>
              <a:ext uri="{FF2B5EF4-FFF2-40B4-BE49-F238E27FC236}">
                <a16:creationId xmlns:a16="http://schemas.microsoft.com/office/drawing/2014/main" id="{FB01345A-29C2-DB3E-604E-DC6BDFC94775}"/>
              </a:ext>
            </a:extLst>
          </p:cNvPr>
          <p:cNvSpPr>
            <a:spLocks noGrp="1"/>
          </p:cNvSpPr>
          <p:nvPr>
            <p:ph sz="quarter" idx="15" hasCustomPrompt="1"/>
          </p:nvPr>
        </p:nvSpPr>
        <p:spPr>
          <a:xfrm>
            <a:off x="6749508" y="2756830"/>
            <a:ext cx="4834569" cy="2384195"/>
          </a:xfrm>
          <a:prstGeom prst="rect">
            <a:avLst/>
          </a:prstGeom>
        </p:spPr>
        <p:txBody>
          <a:bodyPr/>
          <a:lstStyle>
            <a:lvl1pPr marL="0" indent="0">
              <a:lnSpc>
                <a:spcPct val="150000"/>
              </a:lnSpc>
              <a:spcBef>
                <a:spcPts val="0"/>
              </a:spcBef>
              <a:spcAft>
                <a:spcPts val="1000"/>
              </a:spcAft>
              <a:buNone/>
              <a:defRPr sz="1400" spc="100" baseline="0"/>
            </a:lvl1pPr>
          </a:lstStyle>
          <a:p>
            <a:pPr lvl="0"/>
            <a:r>
              <a:rPr lang="en-US" dirty="0"/>
              <a:t>Click to add text</a:t>
            </a:r>
          </a:p>
        </p:txBody>
      </p:sp>
      <p:cxnSp>
        <p:nvCxnSpPr>
          <p:cNvPr id="13" name="Straight Connector 12">
            <a:extLst>
              <a:ext uri="{FF2B5EF4-FFF2-40B4-BE49-F238E27FC236}">
                <a16:creationId xmlns:a16="http://schemas.microsoft.com/office/drawing/2014/main" id="{C593C24F-A8B2-551F-4FCD-6972B36AB652}"/>
              </a:ext>
              <a:ext uri="{C183D7F6-B498-43B3-948B-1728B52AA6E4}">
                <adec:decorative xmlns:adec="http://schemas.microsoft.com/office/drawing/2017/decorative" val="1"/>
              </a:ext>
            </a:extLst>
          </p:cNvPr>
          <p:cNvCxnSpPr>
            <a:cxnSpLocks/>
          </p:cNvCxnSpPr>
          <p:nvPr userDrawn="1"/>
        </p:nvCxnSpPr>
        <p:spPr>
          <a:xfrm>
            <a:off x="740834" y="0"/>
            <a:ext cx="0" cy="27574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B9E6AB73-4509-26E8-9C3C-63DACEF28C8D}"/>
              </a:ext>
              <a:ext uri="{C183D7F6-B498-43B3-948B-1728B52AA6E4}">
                <adec:decorative xmlns:adec="http://schemas.microsoft.com/office/drawing/2017/decorative" val="1"/>
              </a:ext>
            </a:extLst>
          </p:cNvPr>
          <p:cNvCxnSpPr>
            <a:cxnSpLocks/>
          </p:cNvCxnSpPr>
          <p:nvPr userDrawn="1"/>
        </p:nvCxnSpPr>
        <p:spPr>
          <a:xfrm>
            <a:off x="9672142" y="2396358"/>
            <a:ext cx="2519858"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5" name="Title 1">
            <a:extLst>
              <a:ext uri="{FF2B5EF4-FFF2-40B4-BE49-F238E27FC236}">
                <a16:creationId xmlns:a16="http://schemas.microsoft.com/office/drawing/2014/main" id="{891D58CE-2375-A5D9-6A11-0672B4B6A9AC}"/>
              </a:ext>
            </a:extLst>
          </p:cNvPr>
          <p:cNvSpPr>
            <a:spLocks noGrp="1"/>
          </p:cNvSpPr>
          <p:nvPr>
            <p:ph type="title" hasCustomPrompt="1"/>
          </p:nvPr>
        </p:nvSpPr>
        <p:spPr>
          <a:xfrm rot="16200000">
            <a:off x="-810973" y="4189152"/>
            <a:ext cx="3121302" cy="469478"/>
          </a:xfrm>
          <a:prstGeom prst="rect">
            <a:avLst/>
          </a:prstGeom>
        </p:spPr>
        <p:txBody>
          <a:bodyPr anchor="ctr"/>
          <a:lstStyle>
            <a:lvl1pPr algn="r">
              <a:defRPr lang="en-US" sz="2400" spc="100" baseline="0">
                <a:solidFill>
                  <a:schemeClr val="bg1"/>
                </a:solidFill>
                <a:ea typeface="+mn-ea"/>
                <a:cs typeface="+mn-cs"/>
              </a:defRPr>
            </a:lvl1pPr>
          </a:lstStyle>
          <a:p>
            <a:pPr marL="0" lvl="0" indent="0" algn="r">
              <a:lnSpc>
                <a:spcPct val="80000"/>
              </a:lnSpc>
              <a:spcBef>
                <a:spcPts val="0"/>
              </a:spcBef>
              <a:buFont typeface="Arial" panose="020B0604020202020204" pitchFamily="34" charset="0"/>
            </a:pPr>
            <a:r>
              <a:rPr lang="en-US" dirty="0"/>
              <a:t>About the </a:t>
            </a:r>
            <a:r>
              <a:rPr lang="en-US" dirty="0" err="1"/>
              <a:t>organisation</a:t>
            </a:r>
            <a:endParaRPr lang="en-US" dirty="0"/>
          </a:p>
        </p:txBody>
      </p:sp>
      <p:sp>
        <p:nvSpPr>
          <p:cNvPr id="16" name="Picture Placeholder 6">
            <a:extLst>
              <a:ext uri="{FF2B5EF4-FFF2-40B4-BE49-F238E27FC236}">
                <a16:creationId xmlns:a16="http://schemas.microsoft.com/office/drawing/2014/main" id="{485517B5-0249-18E4-F1FB-9606E40A82DE}"/>
              </a:ext>
            </a:extLst>
          </p:cNvPr>
          <p:cNvSpPr>
            <a:spLocks noGrp="1"/>
          </p:cNvSpPr>
          <p:nvPr>
            <p:ph type="pic" sz="quarter" idx="16"/>
          </p:nvPr>
        </p:nvSpPr>
        <p:spPr>
          <a:xfrm>
            <a:off x="1571845" y="558800"/>
            <a:ext cx="4084417" cy="5425742"/>
          </a:xfrm>
          <a:prstGeom prst="rect">
            <a:avLst/>
          </a:prstGeom>
        </p:spPr>
        <p:txBody>
          <a:bodyPr/>
          <a:lstStyle/>
          <a:p>
            <a:endParaRPr lang="en-GB"/>
          </a:p>
        </p:txBody>
      </p:sp>
    </p:spTree>
    <p:extLst>
      <p:ext uri="{BB962C8B-B14F-4D97-AF65-F5344CB8AC3E}">
        <p14:creationId xmlns:p14="http://schemas.microsoft.com/office/powerpoint/2010/main" val="981169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title slide">
    <p:bg>
      <p:bgPr>
        <a:solidFill>
          <a:srgbClr val="D4DBDF">
            <a:alpha val="73000"/>
          </a:srgbClr>
        </a:solidFill>
        <a:effectLst/>
      </p:bgPr>
    </p:bg>
    <p:spTree>
      <p:nvGrpSpPr>
        <p:cNvPr id="1" name=""/>
        <p:cNvGrpSpPr/>
        <p:nvPr/>
      </p:nvGrpSpPr>
      <p:grpSpPr>
        <a:xfrm>
          <a:off x="0" y="0"/>
          <a:ext cx="0" cy="0"/>
          <a:chOff x="0" y="0"/>
          <a:chExt cx="0" cy="0"/>
        </a:xfrm>
      </p:grpSpPr>
      <p:pic>
        <p:nvPicPr>
          <p:cNvPr id="2" name="Picture 1" descr="A picture containing mountain, nature, dark&#10;&#10;Description automatically generated">
            <a:extLst>
              <a:ext uri="{FF2B5EF4-FFF2-40B4-BE49-F238E27FC236}">
                <a16:creationId xmlns:a16="http://schemas.microsoft.com/office/drawing/2014/main" id="{45C96B30-5FB3-943F-77FD-94E9D258515F}"/>
              </a:ext>
            </a:extLst>
          </p:cNvPr>
          <p:cNvPicPr>
            <a:picLocks noChangeAspect="1"/>
          </p:cNvPicPr>
          <p:nvPr userDrawn="1"/>
        </p:nvPicPr>
        <p:blipFill>
          <a:blip r:embed="rId2">
            <a:alphaModFix amt="35000"/>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1303006" y="-652361"/>
            <a:ext cx="7618275" cy="5258266"/>
          </a:xfrm>
          <a:prstGeom prst="rect">
            <a:avLst/>
          </a:prstGeom>
        </p:spPr>
      </p:pic>
      <p:sp>
        <p:nvSpPr>
          <p:cNvPr id="4" name="Picture Placeholder 3">
            <a:extLst>
              <a:ext uri="{FF2B5EF4-FFF2-40B4-BE49-F238E27FC236}">
                <a16:creationId xmlns:a16="http://schemas.microsoft.com/office/drawing/2014/main" id="{77E2BB2A-AEB7-9817-A322-07C3AAEFC6C0}"/>
              </a:ext>
            </a:extLst>
          </p:cNvPr>
          <p:cNvSpPr>
            <a:spLocks noGrp="1"/>
          </p:cNvSpPr>
          <p:nvPr>
            <p:ph type="pic" sz="quarter" idx="16"/>
          </p:nvPr>
        </p:nvSpPr>
        <p:spPr>
          <a:xfrm>
            <a:off x="1" y="0"/>
            <a:ext cx="6315268" cy="6858000"/>
          </a:xfrm>
        </p:spPr>
        <p:txBody>
          <a:bodyPr/>
          <a:lstStyle/>
          <a:p>
            <a:endParaRPr lang="en-GB"/>
          </a:p>
        </p:txBody>
      </p:sp>
      <p:sp>
        <p:nvSpPr>
          <p:cNvPr id="6" name="Rectangle 5">
            <a:extLst>
              <a:ext uri="{FF2B5EF4-FFF2-40B4-BE49-F238E27FC236}">
                <a16:creationId xmlns:a16="http://schemas.microsoft.com/office/drawing/2014/main" id="{15354CEB-7BF7-B09B-FA05-2C722EE9B581}"/>
              </a:ext>
              <a:ext uri="{C183D7F6-B498-43B3-948B-1728B52AA6E4}">
                <adec:decorative xmlns:adec="http://schemas.microsoft.com/office/drawing/2017/decorative" val="1"/>
              </a:ext>
            </a:extLst>
          </p:cNvPr>
          <p:cNvSpPr/>
          <p:nvPr userDrawn="1"/>
        </p:nvSpPr>
        <p:spPr>
          <a:xfrm>
            <a:off x="5397500" y="1899709"/>
            <a:ext cx="6794499" cy="300249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dirty="0">
              <a:solidFill>
                <a:srgbClr val="FFFFFF"/>
              </a:solidFill>
            </a:endParaRPr>
          </a:p>
        </p:txBody>
      </p:sp>
      <p:sp>
        <p:nvSpPr>
          <p:cNvPr id="9" name="Content Placeholder 15">
            <a:extLst>
              <a:ext uri="{FF2B5EF4-FFF2-40B4-BE49-F238E27FC236}">
                <a16:creationId xmlns:a16="http://schemas.microsoft.com/office/drawing/2014/main" id="{E5F0C312-1B68-0FD3-A4C1-75B9370FB803}"/>
              </a:ext>
            </a:extLst>
          </p:cNvPr>
          <p:cNvSpPr>
            <a:spLocks noGrp="1"/>
          </p:cNvSpPr>
          <p:nvPr>
            <p:ph sz="quarter" idx="15" hasCustomPrompt="1"/>
          </p:nvPr>
        </p:nvSpPr>
        <p:spPr>
          <a:xfrm>
            <a:off x="6337298" y="3200401"/>
            <a:ext cx="5257799" cy="1701800"/>
          </a:xfrm>
          <a:prstGeom prst="rect">
            <a:avLst/>
          </a:prstGeom>
        </p:spPr>
        <p:txBody>
          <a:bodyPr/>
          <a:lstStyle>
            <a:lvl1pPr marL="0" indent="0">
              <a:lnSpc>
                <a:spcPct val="100000"/>
              </a:lnSpc>
              <a:spcBef>
                <a:spcPts val="0"/>
              </a:spcBef>
              <a:spcAft>
                <a:spcPts val="1200"/>
              </a:spcAft>
              <a:buNone/>
              <a:defRPr sz="1400" spc="100" baseline="0">
                <a:solidFill>
                  <a:schemeClr val="bg1"/>
                </a:solidFill>
              </a:defRPr>
            </a:lvl1pPr>
          </a:lstStyle>
          <a:p>
            <a:pPr lvl="0"/>
            <a:r>
              <a:rPr lang="en-US"/>
              <a:t>Click to add text</a:t>
            </a:r>
          </a:p>
        </p:txBody>
      </p:sp>
      <p:sp>
        <p:nvSpPr>
          <p:cNvPr id="12" name="Title 1">
            <a:extLst>
              <a:ext uri="{FF2B5EF4-FFF2-40B4-BE49-F238E27FC236}">
                <a16:creationId xmlns:a16="http://schemas.microsoft.com/office/drawing/2014/main" id="{F7AC50C1-D02C-CD05-31BF-6A4D7D04FFCC}"/>
              </a:ext>
            </a:extLst>
          </p:cNvPr>
          <p:cNvSpPr>
            <a:spLocks noGrp="1"/>
          </p:cNvSpPr>
          <p:nvPr>
            <p:ph type="title"/>
          </p:nvPr>
        </p:nvSpPr>
        <p:spPr>
          <a:xfrm>
            <a:off x="6337298" y="1962150"/>
            <a:ext cx="5257799" cy="1268810"/>
          </a:xfrm>
          <a:prstGeom prst="rect">
            <a:avLst/>
          </a:prstGeom>
        </p:spPr>
        <p:txBody>
          <a:bodyPr anchor="ctr">
            <a:normAutofit/>
          </a:bodyPr>
          <a:lstStyle>
            <a:lvl1pPr>
              <a:defRPr lang="en-US" sz="3200" spc="100" baseline="0">
                <a:solidFill>
                  <a:schemeClr val="bg1"/>
                </a:solidFill>
                <a:ea typeface="+mn-ea"/>
                <a:cs typeface="+mn-cs"/>
              </a:defRPr>
            </a:lvl1pPr>
          </a:lstStyle>
          <a:p>
            <a:pPr marL="0" lvl="0" indent="0">
              <a:lnSpc>
                <a:spcPct val="125000"/>
              </a:lnSpc>
              <a:spcBef>
                <a:spcPts val="0"/>
              </a:spcBef>
              <a:buFont typeface="Arial" panose="020B0604020202020204" pitchFamily="34" charset="0"/>
            </a:pPr>
            <a:r>
              <a:rPr lang="en-US" dirty="0"/>
              <a:t>Click to edit Master title style</a:t>
            </a:r>
          </a:p>
        </p:txBody>
      </p:sp>
      <p:sp>
        <p:nvSpPr>
          <p:cNvPr id="5" name="Date Placeholder 4">
            <a:extLst>
              <a:ext uri="{FF2B5EF4-FFF2-40B4-BE49-F238E27FC236}">
                <a16:creationId xmlns:a16="http://schemas.microsoft.com/office/drawing/2014/main" id="{BBC10815-0744-064E-A6FD-1514351E57AD}"/>
              </a:ext>
            </a:extLst>
          </p:cNvPr>
          <p:cNvSpPr>
            <a:spLocks noGrp="1"/>
          </p:cNvSpPr>
          <p:nvPr>
            <p:ph type="dt" sz="half" idx="17"/>
          </p:nvPr>
        </p:nvSpPr>
        <p:spPr/>
        <p:txBody>
          <a:bodyPr/>
          <a:lstStyle/>
          <a:p>
            <a:r>
              <a:rPr lang="en-US">
                <a:solidFill>
                  <a:srgbClr val="11354E">
                    <a:tint val="75000"/>
                  </a:srgbClr>
                </a:solidFill>
              </a:rPr>
              <a:t>00.00.00</a:t>
            </a:r>
            <a:endParaRPr lang="en-GB">
              <a:solidFill>
                <a:srgbClr val="11354E">
                  <a:tint val="75000"/>
                </a:srgbClr>
              </a:solidFill>
            </a:endParaRPr>
          </a:p>
        </p:txBody>
      </p:sp>
      <p:sp>
        <p:nvSpPr>
          <p:cNvPr id="13" name="Footer Placeholder 12">
            <a:extLst>
              <a:ext uri="{FF2B5EF4-FFF2-40B4-BE49-F238E27FC236}">
                <a16:creationId xmlns:a16="http://schemas.microsoft.com/office/drawing/2014/main" id="{70948D07-4830-9325-2431-D913008EEFFE}"/>
              </a:ext>
            </a:extLst>
          </p:cNvPr>
          <p:cNvSpPr>
            <a:spLocks noGrp="1"/>
          </p:cNvSpPr>
          <p:nvPr>
            <p:ph type="ftr" sz="quarter" idx="18"/>
          </p:nvPr>
        </p:nvSpPr>
        <p:spPr/>
        <p:txBody>
          <a:bodyPr/>
          <a:lstStyle/>
          <a:p>
            <a:r>
              <a:rPr lang="en-GB">
                <a:solidFill>
                  <a:srgbClr val="11354E">
                    <a:tint val="75000"/>
                  </a:srgbClr>
                </a:solidFill>
              </a:rPr>
              <a:t>FEANTSA FORUM 2023</a:t>
            </a:r>
          </a:p>
        </p:txBody>
      </p:sp>
      <p:sp>
        <p:nvSpPr>
          <p:cNvPr id="14" name="Slide Number Placeholder 13">
            <a:extLst>
              <a:ext uri="{FF2B5EF4-FFF2-40B4-BE49-F238E27FC236}">
                <a16:creationId xmlns:a16="http://schemas.microsoft.com/office/drawing/2014/main" id="{52693D79-A5F9-4054-FD30-944C31F56A5F}"/>
              </a:ext>
            </a:extLst>
          </p:cNvPr>
          <p:cNvSpPr>
            <a:spLocks noGrp="1"/>
          </p:cNvSpPr>
          <p:nvPr>
            <p:ph type="sldNum" sz="quarter" idx="19"/>
          </p:nvPr>
        </p:nvSpPr>
        <p:spPr/>
        <p:txBody>
          <a:bodyPr/>
          <a:lstStyle/>
          <a:p>
            <a:fld id="{9A4B0777-FF85-47C6-B6DE-2A40E1253E90}" type="slidenum">
              <a:rPr lang="en-GB" smtClean="0">
                <a:solidFill>
                  <a:srgbClr val="11354E">
                    <a:tint val="75000"/>
                  </a:srgbClr>
                </a:solidFill>
              </a:rPr>
              <a:pPr/>
              <a:t>‹Nr.›</a:t>
            </a:fld>
            <a:endParaRPr lang="en-GB">
              <a:solidFill>
                <a:srgbClr val="11354E">
                  <a:tint val="75000"/>
                </a:srgbClr>
              </a:solidFill>
            </a:endParaRPr>
          </a:p>
        </p:txBody>
      </p:sp>
    </p:spTree>
    <p:extLst>
      <p:ext uri="{BB962C8B-B14F-4D97-AF65-F5344CB8AC3E}">
        <p14:creationId xmlns:p14="http://schemas.microsoft.com/office/powerpoint/2010/main" val="801085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Slide design 1">
    <p:bg>
      <p:bgPr>
        <a:solidFill>
          <a:srgbClr val="D4DBDF">
            <a:alpha val="73000"/>
          </a:srgbClr>
        </a:solidFill>
        <a:effectLst/>
      </p:bgPr>
    </p:bg>
    <p:spTree>
      <p:nvGrpSpPr>
        <p:cNvPr id="1" name=""/>
        <p:cNvGrpSpPr/>
        <p:nvPr/>
      </p:nvGrpSpPr>
      <p:grpSpPr>
        <a:xfrm>
          <a:off x="0" y="0"/>
          <a:ext cx="0" cy="0"/>
          <a:chOff x="0" y="0"/>
          <a:chExt cx="0" cy="0"/>
        </a:xfrm>
      </p:grpSpPr>
      <p:pic>
        <p:nvPicPr>
          <p:cNvPr id="9" name="Picture 8" descr="A picture containing mountain, nature, dark&#10;&#10;Description automatically generated">
            <a:extLst>
              <a:ext uri="{FF2B5EF4-FFF2-40B4-BE49-F238E27FC236}">
                <a16:creationId xmlns:a16="http://schemas.microsoft.com/office/drawing/2014/main" id="{86DAF384-E6E1-8F53-4A29-9C6EAA20239F}"/>
              </a:ext>
            </a:extLst>
          </p:cNvPr>
          <p:cNvPicPr>
            <a:picLocks noChangeAspect="1"/>
          </p:cNvPicPr>
          <p:nvPr userDrawn="1"/>
        </p:nvPicPr>
        <p:blipFill>
          <a:blip r:embed="rId2">
            <a:alphaModFix amt="35000"/>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1303006" y="-652361"/>
            <a:ext cx="7618275" cy="5258266"/>
          </a:xfrm>
          <a:prstGeom prst="rect">
            <a:avLst/>
          </a:prstGeom>
        </p:spPr>
      </p:pic>
      <p:sp>
        <p:nvSpPr>
          <p:cNvPr id="8" name="Rectangle 7">
            <a:extLst>
              <a:ext uri="{FF2B5EF4-FFF2-40B4-BE49-F238E27FC236}">
                <a16:creationId xmlns:a16="http://schemas.microsoft.com/office/drawing/2014/main" id="{9D424FE7-D3E5-5A8A-B45A-D48BCF9433E2}"/>
              </a:ext>
            </a:extLst>
          </p:cNvPr>
          <p:cNvSpPr/>
          <p:nvPr userDrawn="1"/>
        </p:nvSpPr>
        <p:spPr>
          <a:xfrm rot="16200000">
            <a:off x="3324718" y="-2963654"/>
            <a:ext cx="977049" cy="762648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dirty="0">
              <a:solidFill>
                <a:srgbClr val="FFFFFF"/>
              </a:solidFill>
            </a:endParaRPr>
          </a:p>
        </p:txBody>
      </p:sp>
      <p:sp>
        <p:nvSpPr>
          <p:cNvPr id="2" name="Title 1">
            <a:extLst>
              <a:ext uri="{FF2B5EF4-FFF2-40B4-BE49-F238E27FC236}">
                <a16:creationId xmlns:a16="http://schemas.microsoft.com/office/drawing/2014/main" id="{DEAE3C4E-59D2-4DEF-1746-0348F6B90375}"/>
              </a:ext>
            </a:extLst>
          </p:cNvPr>
          <p:cNvSpPr>
            <a:spLocks noGrp="1"/>
          </p:cNvSpPr>
          <p:nvPr>
            <p:ph type="title"/>
          </p:nvPr>
        </p:nvSpPr>
        <p:spPr>
          <a:xfrm>
            <a:off x="447473" y="186808"/>
            <a:ext cx="10515600" cy="1325563"/>
          </a:xfrm>
        </p:spPr>
        <p:txBody>
          <a:bodyPr>
            <a:normAutofit/>
          </a:bodyPr>
          <a:lstStyle>
            <a:lvl1pPr>
              <a:defRPr sz="3200">
                <a:solidFill>
                  <a:schemeClr val="bg1"/>
                </a:solidFill>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C8454A57-C5FF-78FC-CD3D-BFA57B206A5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677741B-6348-447F-11A1-1DF0256B88E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472997E-9367-DF4A-8B34-557C96967D8F}"/>
              </a:ext>
            </a:extLst>
          </p:cNvPr>
          <p:cNvSpPr>
            <a:spLocks noGrp="1"/>
          </p:cNvSpPr>
          <p:nvPr>
            <p:ph type="dt" sz="half" idx="10"/>
          </p:nvPr>
        </p:nvSpPr>
        <p:spPr/>
        <p:txBody>
          <a:bodyPr/>
          <a:lstStyle/>
          <a:p>
            <a:r>
              <a:rPr lang="en-US">
                <a:solidFill>
                  <a:srgbClr val="11354E">
                    <a:tint val="75000"/>
                  </a:srgbClr>
                </a:solidFill>
              </a:rPr>
              <a:t>00.00.00</a:t>
            </a:r>
            <a:endParaRPr lang="en-GB">
              <a:solidFill>
                <a:srgbClr val="11354E">
                  <a:tint val="75000"/>
                </a:srgbClr>
              </a:solidFill>
            </a:endParaRPr>
          </a:p>
        </p:txBody>
      </p:sp>
      <p:sp>
        <p:nvSpPr>
          <p:cNvPr id="6" name="Footer Placeholder 5">
            <a:extLst>
              <a:ext uri="{FF2B5EF4-FFF2-40B4-BE49-F238E27FC236}">
                <a16:creationId xmlns:a16="http://schemas.microsoft.com/office/drawing/2014/main" id="{8FCD5E8C-64EF-7AEE-97FD-7FA71254BDE0}"/>
              </a:ext>
            </a:extLst>
          </p:cNvPr>
          <p:cNvSpPr>
            <a:spLocks noGrp="1"/>
          </p:cNvSpPr>
          <p:nvPr>
            <p:ph type="ftr" sz="quarter" idx="11"/>
          </p:nvPr>
        </p:nvSpPr>
        <p:spPr/>
        <p:txBody>
          <a:bodyPr/>
          <a:lstStyle/>
          <a:p>
            <a:r>
              <a:rPr lang="en-GB">
                <a:solidFill>
                  <a:srgbClr val="11354E">
                    <a:tint val="75000"/>
                  </a:srgbClr>
                </a:solidFill>
              </a:rPr>
              <a:t>FEANTSA FORUM 2023</a:t>
            </a:r>
            <a:endParaRPr lang="en-GB" dirty="0">
              <a:solidFill>
                <a:srgbClr val="11354E">
                  <a:tint val="75000"/>
                </a:srgbClr>
              </a:solidFill>
            </a:endParaRPr>
          </a:p>
        </p:txBody>
      </p:sp>
      <p:sp>
        <p:nvSpPr>
          <p:cNvPr id="7" name="Slide Number Placeholder 6">
            <a:extLst>
              <a:ext uri="{FF2B5EF4-FFF2-40B4-BE49-F238E27FC236}">
                <a16:creationId xmlns:a16="http://schemas.microsoft.com/office/drawing/2014/main" id="{89AD40F2-CE9C-2A51-F6BD-870290B35411}"/>
              </a:ext>
            </a:extLst>
          </p:cNvPr>
          <p:cNvSpPr>
            <a:spLocks noGrp="1"/>
          </p:cNvSpPr>
          <p:nvPr>
            <p:ph type="sldNum" sz="quarter" idx="12"/>
          </p:nvPr>
        </p:nvSpPr>
        <p:spPr/>
        <p:txBody>
          <a:bodyPr/>
          <a:lstStyle/>
          <a:p>
            <a:fld id="{9A4B0777-FF85-47C6-B6DE-2A40E1253E90}" type="slidenum">
              <a:rPr lang="en-GB" smtClean="0">
                <a:solidFill>
                  <a:srgbClr val="11354E">
                    <a:tint val="75000"/>
                  </a:srgbClr>
                </a:solidFill>
              </a:rPr>
              <a:pPr/>
              <a:t>‹Nr.›</a:t>
            </a:fld>
            <a:endParaRPr lang="en-GB">
              <a:solidFill>
                <a:srgbClr val="11354E">
                  <a:tint val="75000"/>
                </a:srgbClr>
              </a:solidFill>
            </a:endParaRPr>
          </a:p>
        </p:txBody>
      </p:sp>
    </p:spTree>
    <p:extLst>
      <p:ext uri="{BB962C8B-B14F-4D97-AF65-F5344CB8AC3E}">
        <p14:creationId xmlns:p14="http://schemas.microsoft.com/office/powerpoint/2010/main" val="1525281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Slide design 2">
    <p:bg>
      <p:bgPr>
        <a:solidFill>
          <a:srgbClr val="D4DBDF">
            <a:alpha val="73000"/>
          </a:srgbClr>
        </a:solidFill>
        <a:effectLst/>
      </p:bgPr>
    </p:bg>
    <p:spTree>
      <p:nvGrpSpPr>
        <p:cNvPr id="1" name=""/>
        <p:cNvGrpSpPr/>
        <p:nvPr/>
      </p:nvGrpSpPr>
      <p:grpSpPr>
        <a:xfrm>
          <a:off x="0" y="0"/>
          <a:ext cx="0" cy="0"/>
          <a:chOff x="0" y="0"/>
          <a:chExt cx="0" cy="0"/>
        </a:xfrm>
      </p:grpSpPr>
      <p:pic>
        <p:nvPicPr>
          <p:cNvPr id="8" name="Picture 7" descr="A picture containing mountain, nature, dark&#10;&#10;Description automatically generated">
            <a:extLst>
              <a:ext uri="{FF2B5EF4-FFF2-40B4-BE49-F238E27FC236}">
                <a16:creationId xmlns:a16="http://schemas.microsoft.com/office/drawing/2014/main" id="{DE7447B9-8430-AC2D-52EB-CD01B23D13B5}"/>
              </a:ext>
            </a:extLst>
          </p:cNvPr>
          <p:cNvPicPr>
            <a:picLocks noChangeAspect="1"/>
          </p:cNvPicPr>
          <p:nvPr userDrawn="1"/>
        </p:nvPicPr>
        <p:blipFill>
          <a:blip r:embed="rId2">
            <a:alphaModFix amt="35000"/>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1303006" y="-652361"/>
            <a:ext cx="7618275" cy="5258266"/>
          </a:xfrm>
          <a:prstGeom prst="rect">
            <a:avLst/>
          </a:prstGeom>
        </p:spPr>
      </p:pic>
      <p:sp>
        <p:nvSpPr>
          <p:cNvPr id="2" name="Title 1">
            <a:extLst>
              <a:ext uri="{FF2B5EF4-FFF2-40B4-BE49-F238E27FC236}">
                <a16:creationId xmlns:a16="http://schemas.microsoft.com/office/drawing/2014/main" id="{561E53C8-658B-BDE1-C4AA-EDB23B346517}"/>
              </a:ext>
            </a:extLst>
          </p:cNvPr>
          <p:cNvSpPr>
            <a:spLocks noGrp="1"/>
          </p:cNvSpPr>
          <p:nvPr>
            <p:ph type="title"/>
          </p:nvPr>
        </p:nvSpPr>
        <p:spPr>
          <a:xfrm>
            <a:off x="756708" y="457200"/>
            <a:ext cx="4015317" cy="1600200"/>
          </a:xfrm>
        </p:spPr>
        <p:txBody>
          <a:bodyPr anchor="b"/>
          <a:lstStyle>
            <a:lvl1pPr>
              <a:defRPr sz="3200"/>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F7B77384-3606-24E0-F58C-7623ECA11A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Text Placeholder 3">
            <a:extLst>
              <a:ext uri="{FF2B5EF4-FFF2-40B4-BE49-F238E27FC236}">
                <a16:creationId xmlns:a16="http://schemas.microsoft.com/office/drawing/2014/main" id="{4018577B-5223-8D84-51F8-9201A694B66F}"/>
              </a:ext>
            </a:extLst>
          </p:cNvPr>
          <p:cNvSpPr>
            <a:spLocks noGrp="1"/>
          </p:cNvSpPr>
          <p:nvPr>
            <p:ph type="body" sz="half" idx="2"/>
          </p:nvPr>
        </p:nvSpPr>
        <p:spPr>
          <a:xfrm>
            <a:off x="756708" y="2057400"/>
            <a:ext cx="401531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84196C99-E2CF-BB87-1817-35175362DF72}"/>
              </a:ext>
            </a:extLst>
          </p:cNvPr>
          <p:cNvSpPr>
            <a:spLocks noGrp="1"/>
          </p:cNvSpPr>
          <p:nvPr>
            <p:ph type="dt" sz="half" idx="10"/>
          </p:nvPr>
        </p:nvSpPr>
        <p:spPr/>
        <p:txBody>
          <a:bodyPr/>
          <a:lstStyle/>
          <a:p>
            <a:r>
              <a:rPr lang="en-US">
                <a:solidFill>
                  <a:srgbClr val="11354E">
                    <a:tint val="75000"/>
                  </a:srgbClr>
                </a:solidFill>
              </a:rPr>
              <a:t>00.00.00</a:t>
            </a:r>
            <a:endParaRPr lang="en-GB">
              <a:solidFill>
                <a:srgbClr val="11354E">
                  <a:tint val="75000"/>
                </a:srgbClr>
              </a:solidFill>
            </a:endParaRPr>
          </a:p>
        </p:txBody>
      </p:sp>
      <p:sp>
        <p:nvSpPr>
          <p:cNvPr id="6" name="Footer Placeholder 5">
            <a:extLst>
              <a:ext uri="{FF2B5EF4-FFF2-40B4-BE49-F238E27FC236}">
                <a16:creationId xmlns:a16="http://schemas.microsoft.com/office/drawing/2014/main" id="{85AF505D-0FE4-9766-20D7-08B869356BCF}"/>
              </a:ext>
            </a:extLst>
          </p:cNvPr>
          <p:cNvSpPr>
            <a:spLocks noGrp="1"/>
          </p:cNvSpPr>
          <p:nvPr>
            <p:ph type="ftr" sz="quarter" idx="11"/>
          </p:nvPr>
        </p:nvSpPr>
        <p:spPr/>
        <p:txBody>
          <a:bodyPr/>
          <a:lstStyle/>
          <a:p>
            <a:r>
              <a:rPr lang="en-GB" dirty="0">
                <a:solidFill>
                  <a:srgbClr val="11354E">
                    <a:tint val="75000"/>
                  </a:srgbClr>
                </a:solidFill>
              </a:rPr>
              <a:t>FEANTSA FORUM 2023</a:t>
            </a:r>
          </a:p>
        </p:txBody>
      </p:sp>
      <p:sp>
        <p:nvSpPr>
          <p:cNvPr id="7" name="Slide Number Placeholder 6">
            <a:extLst>
              <a:ext uri="{FF2B5EF4-FFF2-40B4-BE49-F238E27FC236}">
                <a16:creationId xmlns:a16="http://schemas.microsoft.com/office/drawing/2014/main" id="{4DFABB83-5CB9-8D52-55C9-BFA963749DFB}"/>
              </a:ext>
            </a:extLst>
          </p:cNvPr>
          <p:cNvSpPr>
            <a:spLocks noGrp="1"/>
          </p:cNvSpPr>
          <p:nvPr>
            <p:ph type="sldNum" sz="quarter" idx="12"/>
          </p:nvPr>
        </p:nvSpPr>
        <p:spPr/>
        <p:txBody>
          <a:bodyPr/>
          <a:lstStyle/>
          <a:p>
            <a:fld id="{9A4B0777-FF85-47C6-B6DE-2A40E1253E90}" type="slidenum">
              <a:rPr lang="en-GB" smtClean="0">
                <a:solidFill>
                  <a:srgbClr val="11354E">
                    <a:tint val="75000"/>
                  </a:srgbClr>
                </a:solidFill>
              </a:rPr>
              <a:pPr/>
              <a:t>‹Nr.›</a:t>
            </a:fld>
            <a:endParaRPr lang="en-GB">
              <a:solidFill>
                <a:srgbClr val="11354E">
                  <a:tint val="75000"/>
                </a:srgbClr>
              </a:solidFill>
            </a:endParaRPr>
          </a:p>
        </p:txBody>
      </p:sp>
      <p:cxnSp>
        <p:nvCxnSpPr>
          <p:cNvPr id="10" name="Straight Connector 9">
            <a:extLst>
              <a:ext uri="{FF2B5EF4-FFF2-40B4-BE49-F238E27FC236}">
                <a16:creationId xmlns:a16="http://schemas.microsoft.com/office/drawing/2014/main" id="{9019DF67-3FB9-D7FC-0107-715B499450C2}"/>
              </a:ext>
            </a:extLst>
          </p:cNvPr>
          <p:cNvCxnSpPr>
            <a:cxnSpLocks/>
          </p:cNvCxnSpPr>
          <p:nvPr userDrawn="1"/>
        </p:nvCxnSpPr>
        <p:spPr>
          <a:xfrm>
            <a:off x="4969933" y="457200"/>
            <a:ext cx="0" cy="5411788"/>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461E4427-F8D0-470B-A4AE-795D548F2479}"/>
              </a:ext>
            </a:extLst>
          </p:cNvPr>
          <p:cNvSpPr/>
          <p:nvPr userDrawn="1"/>
        </p:nvSpPr>
        <p:spPr>
          <a:xfrm>
            <a:off x="322118" y="0"/>
            <a:ext cx="23668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dirty="0">
              <a:solidFill>
                <a:srgbClr val="FFFFFF"/>
              </a:solidFill>
            </a:endParaRPr>
          </a:p>
        </p:txBody>
      </p:sp>
    </p:spTree>
    <p:extLst>
      <p:ext uri="{BB962C8B-B14F-4D97-AF65-F5344CB8AC3E}">
        <p14:creationId xmlns:p14="http://schemas.microsoft.com/office/powerpoint/2010/main" val="1733904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lide design 3 (picture)">
    <p:bg>
      <p:bgPr>
        <a:solidFill>
          <a:srgbClr val="D4DBDF">
            <a:alpha val="73000"/>
          </a:srgbClr>
        </a:solidFill>
        <a:effectLst/>
      </p:bgPr>
    </p:bg>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75A99109-B79E-1E90-5F5D-D6B070E48735}"/>
              </a:ext>
            </a:extLst>
          </p:cNvPr>
          <p:cNvSpPr>
            <a:spLocks noGrp="1"/>
          </p:cNvSpPr>
          <p:nvPr>
            <p:ph type="dt" sz="half" idx="10"/>
          </p:nvPr>
        </p:nvSpPr>
        <p:spPr/>
        <p:txBody>
          <a:bodyPr/>
          <a:lstStyle/>
          <a:p>
            <a:r>
              <a:rPr lang="en-US">
                <a:solidFill>
                  <a:srgbClr val="11354E">
                    <a:tint val="75000"/>
                  </a:srgbClr>
                </a:solidFill>
              </a:rPr>
              <a:t>00.00.00</a:t>
            </a:r>
            <a:endParaRPr lang="en-GB">
              <a:solidFill>
                <a:srgbClr val="11354E">
                  <a:tint val="75000"/>
                </a:srgbClr>
              </a:solidFill>
            </a:endParaRPr>
          </a:p>
        </p:txBody>
      </p:sp>
      <p:sp>
        <p:nvSpPr>
          <p:cNvPr id="4" name="Footer Placeholder 3">
            <a:extLst>
              <a:ext uri="{FF2B5EF4-FFF2-40B4-BE49-F238E27FC236}">
                <a16:creationId xmlns:a16="http://schemas.microsoft.com/office/drawing/2014/main" id="{37C3A306-5E37-51A1-FFFF-DFF7EB2FFD8B}"/>
              </a:ext>
            </a:extLst>
          </p:cNvPr>
          <p:cNvSpPr>
            <a:spLocks noGrp="1"/>
          </p:cNvSpPr>
          <p:nvPr>
            <p:ph type="ftr" sz="quarter" idx="11"/>
          </p:nvPr>
        </p:nvSpPr>
        <p:spPr/>
        <p:txBody>
          <a:bodyPr/>
          <a:lstStyle/>
          <a:p>
            <a:r>
              <a:rPr lang="en-GB" dirty="0">
                <a:solidFill>
                  <a:srgbClr val="11354E">
                    <a:tint val="75000"/>
                  </a:srgbClr>
                </a:solidFill>
              </a:rPr>
              <a:t>FEANTSA FORUM 2023</a:t>
            </a:r>
          </a:p>
        </p:txBody>
      </p:sp>
      <p:sp>
        <p:nvSpPr>
          <p:cNvPr id="5" name="Slide Number Placeholder 4">
            <a:extLst>
              <a:ext uri="{FF2B5EF4-FFF2-40B4-BE49-F238E27FC236}">
                <a16:creationId xmlns:a16="http://schemas.microsoft.com/office/drawing/2014/main" id="{5FDF6D2B-0AFD-2AA2-D4C6-2B91FA5ECCD5}"/>
              </a:ext>
            </a:extLst>
          </p:cNvPr>
          <p:cNvSpPr>
            <a:spLocks noGrp="1"/>
          </p:cNvSpPr>
          <p:nvPr>
            <p:ph type="sldNum" sz="quarter" idx="12"/>
          </p:nvPr>
        </p:nvSpPr>
        <p:spPr/>
        <p:txBody>
          <a:bodyPr/>
          <a:lstStyle/>
          <a:p>
            <a:fld id="{9A4B0777-FF85-47C6-B6DE-2A40E1253E90}" type="slidenum">
              <a:rPr lang="en-GB" smtClean="0">
                <a:solidFill>
                  <a:srgbClr val="11354E">
                    <a:tint val="75000"/>
                  </a:srgbClr>
                </a:solidFill>
              </a:rPr>
              <a:pPr/>
              <a:t>‹Nr.›</a:t>
            </a:fld>
            <a:endParaRPr lang="en-GB">
              <a:solidFill>
                <a:srgbClr val="11354E">
                  <a:tint val="75000"/>
                </a:srgbClr>
              </a:solidFill>
            </a:endParaRPr>
          </a:p>
        </p:txBody>
      </p:sp>
      <p:sp>
        <p:nvSpPr>
          <p:cNvPr id="7" name="Picture Placeholder 6">
            <a:extLst>
              <a:ext uri="{FF2B5EF4-FFF2-40B4-BE49-F238E27FC236}">
                <a16:creationId xmlns:a16="http://schemas.microsoft.com/office/drawing/2014/main" id="{79C540D7-ECF7-68EB-FACF-9BE0D6D48861}"/>
              </a:ext>
            </a:extLst>
          </p:cNvPr>
          <p:cNvSpPr>
            <a:spLocks noGrp="1"/>
          </p:cNvSpPr>
          <p:nvPr>
            <p:ph type="pic" sz="quarter" idx="13"/>
          </p:nvPr>
        </p:nvSpPr>
        <p:spPr>
          <a:xfrm>
            <a:off x="73025" y="73025"/>
            <a:ext cx="12023725" cy="6138863"/>
          </a:xfrm>
        </p:spPr>
        <p:txBody>
          <a:bodyPr/>
          <a:lstStyle/>
          <a:p>
            <a:endParaRPr lang="en-GB"/>
          </a:p>
        </p:txBody>
      </p:sp>
      <p:pic>
        <p:nvPicPr>
          <p:cNvPr id="8" name="Picture 7" descr="A picture containing mountain, nature, dark&#10;&#10;Description automatically generated">
            <a:extLst>
              <a:ext uri="{FF2B5EF4-FFF2-40B4-BE49-F238E27FC236}">
                <a16:creationId xmlns:a16="http://schemas.microsoft.com/office/drawing/2014/main" id="{B5C0EDEB-D000-1D0A-56A6-0F19862C5094}"/>
              </a:ext>
            </a:extLst>
          </p:cNvPr>
          <p:cNvPicPr>
            <a:picLocks noChangeAspect="1"/>
          </p:cNvPicPr>
          <p:nvPr userDrawn="1"/>
        </p:nvPicPr>
        <p:blipFill>
          <a:blip r:embed="rId2">
            <a:alphaModFix amt="35000"/>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1303006" y="-652361"/>
            <a:ext cx="7618275" cy="5258266"/>
          </a:xfrm>
          <a:prstGeom prst="rect">
            <a:avLst/>
          </a:prstGeom>
        </p:spPr>
      </p:pic>
    </p:spTree>
    <p:extLst>
      <p:ext uri="{BB962C8B-B14F-4D97-AF65-F5344CB8AC3E}">
        <p14:creationId xmlns:p14="http://schemas.microsoft.com/office/powerpoint/2010/main" val="2367737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lide design 4">
    <p:bg>
      <p:bgPr>
        <a:solidFill>
          <a:srgbClr val="D4DBDF">
            <a:alpha val="73000"/>
          </a:srgbClr>
        </a:solidFill>
        <a:effectLst/>
      </p:bgPr>
    </p:bg>
    <p:spTree>
      <p:nvGrpSpPr>
        <p:cNvPr id="1" name=""/>
        <p:cNvGrpSpPr/>
        <p:nvPr/>
      </p:nvGrpSpPr>
      <p:grpSpPr>
        <a:xfrm>
          <a:off x="0" y="0"/>
          <a:ext cx="0" cy="0"/>
          <a:chOff x="0" y="0"/>
          <a:chExt cx="0" cy="0"/>
        </a:xfrm>
      </p:grpSpPr>
      <p:pic>
        <p:nvPicPr>
          <p:cNvPr id="7" name="Picture 6" descr="A picture containing mountain, nature, dark&#10;&#10;Description automatically generated">
            <a:extLst>
              <a:ext uri="{FF2B5EF4-FFF2-40B4-BE49-F238E27FC236}">
                <a16:creationId xmlns:a16="http://schemas.microsoft.com/office/drawing/2014/main" id="{F21A59C0-1A5D-8105-5FD4-2A9E2D1928E5}"/>
              </a:ext>
            </a:extLst>
          </p:cNvPr>
          <p:cNvPicPr>
            <a:picLocks noChangeAspect="1"/>
          </p:cNvPicPr>
          <p:nvPr userDrawn="1"/>
        </p:nvPicPr>
        <p:blipFill>
          <a:blip r:embed="rId2">
            <a:alphaModFix amt="35000"/>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1303006" y="-652361"/>
            <a:ext cx="7618275" cy="5258266"/>
          </a:xfrm>
          <a:prstGeom prst="rect">
            <a:avLst/>
          </a:prstGeom>
        </p:spPr>
      </p:pic>
      <p:sp>
        <p:nvSpPr>
          <p:cNvPr id="2" name="Title 1">
            <a:extLst>
              <a:ext uri="{FF2B5EF4-FFF2-40B4-BE49-F238E27FC236}">
                <a16:creationId xmlns:a16="http://schemas.microsoft.com/office/drawing/2014/main" id="{50BAD722-C401-50D1-EFBD-EF83F7DBF401}"/>
              </a:ext>
            </a:extLst>
          </p:cNvPr>
          <p:cNvSpPr>
            <a:spLocks noGrp="1"/>
          </p:cNvSpPr>
          <p:nvPr>
            <p:ph type="title"/>
          </p:nvPr>
        </p:nvSpPr>
        <p:spPr/>
        <p:txBody>
          <a:bodyPr/>
          <a:lstStyle/>
          <a:p>
            <a:r>
              <a:rPr lang="en-US"/>
              <a:t>Click to edit Master title style</a:t>
            </a:r>
            <a:endParaRPr lang="en-GB"/>
          </a:p>
        </p:txBody>
      </p:sp>
      <p:sp>
        <p:nvSpPr>
          <p:cNvPr id="4" name="Date Placeholder 3">
            <a:extLst>
              <a:ext uri="{FF2B5EF4-FFF2-40B4-BE49-F238E27FC236}">
                <a16:creationId xmlns:a16="http://schemas.microsoft.com/office/drawing/2014/main" id="{BCFD6D7E-0B41-95F8-7A6F-9D0AAFDCB96D}"/>
              </a:ext>
            </a:extLst>
          </p:cNvPr>
          <p:cNvSpPr>
            <a:spLocks noGrp="1"/>
          </p:cNvSpPr>
          <p:nvPr>
            <p:ph type="dt" sz="half" idx="10"/>
          </p:nvPr>
        </p:nvSpPr>
        <p:spPr/>
        <p:txBody>
          <a:bodyPr/>
          <a:lstStyle/>
          <a:p>
            <a:r>
              <a:rPr lang="en-US">
                <a:solidFill>
                  <a:srgbClr val="11354E">
                    <a:tint val="75000"/>
                  </a:srgbClr>
                </a:solidFill>
              </a:rPr>
              <a:t>00.00.00</a:t>
            </a:r>
            <a:endParaRPr lang="en-GB">
              <a:solidFill>
                <a:srgbClr val="11354E">
                  <a:tint val="75000"/>
                </a:srgbClr>
              </a:solidFill>
            </a:endParaRPr>
          </a:p>
        </p:txBody>
      </p:sp>
      <p:sp>
        <p:nvSpPr>
          <p:cNvPr id="5" name="Footer Placeholder 4">
            <a:extLst>
              <a:ext uri="{FF2B5EF4-FFF2-40B4-BE49-F238E27FC236}">
                <a16:creationId xmlns:a16="http://schemas.microsoft.com/office/drawing/2014/main" id="{81C1173C-7807-4F58-6ACE-75CECDB2C5C4}"/>
              </a:ext>
            </a:extLst>
          </p:cNvPr>
          <p:cNvSpPr>
            <a:spLocks noGrp="1"/>
          </p:cNvSpPr>
          <p:nvPr>
            <p:ph type="ftr" sz="quarter" idx="11"/>
          </p:nvPr>
        </p:nvSpPr>
        <p:spPr/>
        <p:txBody>
          <a:bodyPr/>
          <a:lstStyle/>
          <a:p>
            <a:r>
              <a:rPr lang="en-GB" dirty="0">
                <a:solidFill>
                  <a:srgbClr val="11354E">
                    <a:tint val="75000"/>
                  </a:srgbClr>
                </a:solidFill>
              </a:rPr>
              <a:t>FEANTSA FORUM 2023</a:t>
            </a:r>
          </a:p>
        </p:txBody>
      </p:sp>
      <p:sp>
        <p:nvSpPr>
          <p:cNvPr id="6" name="Slide Number Placeholder 5">
            <a:extLst>
              <a:ext uri="{FF2B5EF4-FFF2-40B4-BE49-F238E27FC236}">
                <a16:creationId xmlns:a16="http://schemas.microsoft.com/office/drawing/2014/main" id="{EC7AE740-E769-13EA-AC34-144DC822C0E1}"/>
              </a:ext>
            </a:extLst>
          </p:cNvPr>
          <p:cNvSpPr>
            <a:spLocks noGrp="1"/>
          </p:cNvSpPr>
          <p:nvPr>
            <p:ph type="sldNum" sz="quarter" idx="12"/>
          </p:nvPr>
        </p:nvSpPr>
        <p:spPr/>
        <p:txBody>
          <a:bodyPr/>
          <a:lstStyle/>
          <a:p>
            <a:fld id="{9A4B0777-FF85-47C6-B6DE-2A40E1253E90}" type="slidenum">
              <a:rPr lang="en-GB" smtClean="0">
                <a:solidFill>
                  <a:srgbClr val="11354E">
                    <a:tint val="75000"/>
                  </a:srgbClr>
                </a:solidFill>
              </a:rPr>
              <a:pPr/>
              <a:t>‹Nr.›</a:t>
            </a:fld>
            <a:endParaRPr lang="en-GB">
              <a:solidFill>
                <a:srgbClr val="11354E">
                  <a:tint val="75000"/>
                </a:srgbClr>
              </a:solidFill>
            </a:endParaRPr>
          </a:p>
        </p:txBody>
      </p:sp>
      <p:cxnSp>
        <p:nvCxnSpPr>
          <p:cNvPr id="8" name="Straight Connector 7">
            <a:extLst>
              <a:ext uri="{FF2B5EF4-FFF2-40B4-BE49-F238E27FC236}">
                <a16:creationId xmlns:a16="http://schemas.microsoft.com/office/drawing/2014/main" id="{A2F9AE4B-A99F-68A9-A60C-C531F981F1CD}"/>
              </a:ext>
            </a:extLst>
          </p:cNvPr>
          <p:cNvCxnSpPr>
            <a:cxnSpLocks/>
          </p:cNvCxnSpPr>
          <p:nvPr userDrawn="1"/>
        </p:nvCxnSpPr>
        <p:spPr>
          <a:xfrm>
            <a:off x="901846" y="1487214"/>
            <a:ext cx="10388309"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4" name="Content Placeholder 13">
            <a:extLst>
              <a:ext uri="{FF2B5EF4-FFF2-40B4-BE49-F238E27FC236}">
                <a16:creationId xmlns:a16="http://schemas.microsoft.com/office/drawing/2014/main" id="{9BD5A7EA-2F2B-0855-6419-D06CAA77193E}"/>
              </a:ext>
            </a:extLst>
          </p:cNvPr>
          <p:cNvSpPr>
            <a:spLocks noGrp="1"/>
          </p:cNvSpPr>
          <p:nvPr>
            <p:ph sz="quarter" idx="13"/>
          </p:nvPr>
        </p:nvSpPr>
        <p:spPr>
          <a:xfrm>
            <a:off x="838200" y="1965325"/>
            <a:ext cx="10515600" cy="3762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cxnSp>
        <p:nvCxnSpPr>
          <p:cNvPr id="15" name="Straight Connector 14">
            <a:extLst>
              <a:ext uri="{FF2B5EF4-FFF2-40B4-BE49-F238E27FC236}">
                <a16:creationId xmlns:a16="http://schemas.microsoft.com/office/drawing/2014/main" id="{D2698849-6C35-2A79-0147-197DC7CDB336}"/>
              </a:ext>
            </a:extLst>
          </p:cNvPr>
          <p:cNvCxnSpPr>
            <a:cxnSpLocks/>
          </p:cNvCxnSpPr>
          <p:nvPr userDrawn="1"/>
        </p:nvCxnSpPr>
        <p:spPr>
          <a:xfrm>
            <a:off x="838200" y="6127531"/>
            <a:ext cx="10515600"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25939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lide design 4 (verticle right text)">
    <p:bg>
      <p:bgPr>
        <a:solidFill>
          <a:srgbClr val="D4DBDF">
            <a:alpha val="73000"/>
          </a:srgbClr>
        </a:solidFill>
        <a:effectLst/>
      </p:bgPr>
    </p:bg>
    <p:spTree>
      <p:nvGrpSpPr>
        <p:cNvPr id="1" name=""/>
        <p:cNvGrpSpPr/>
        <p:nvPr/>
      </p:nvGrpSpPr>
      <p:grpSpPr>
        <a:xfrm>
          <a:off x="0" y="0"/>
          <a:ext cx="0" cy="0"/>
          <a:chOff x="0" y="0"/>
          <a:chExt cx="0" cy="0"/>
        </a:xfrm>
      </p:grpSpPr>
      <p:pic>
        <p:nvPicPr>
          <p:cNvPr id="10" name="Picture 9" descr="A picture containing mountain, nature, dark&#10;&#10;Description automatically generated">
            <a:extLst>
              <a:ext uri="{FF2B5EF4-FFF2-40B4-BE49-F238E27FC236}">
                <a16:creationId xmlns:a16="http://schemas.microsoft.com/office/drawing/2014/main" id="{D74ED811-38FE-9772-FEDC-1AB70832AB2E}"/>
              </a:ext>
            </a:extLst>
          </p:cNvPr>
          <p:cNvPicPr>
            <a:picLocks noChangeAspect="1"/>
          </p:cNvPicPr>
          <p:nvPr userDrawn="1"/>
        </p:nvPicPr>
        <p:blipFill>
          <a:blip r:embed="rId2">
            <a:alphaModFix amt="35000"/>
            <a:duotone>
              <a:prstClr val="black"/>
              <a:schemeClr val="accent5">
                <a:tint val="45000"/>
                <a:satMod val="400000"/>
              </a:schemeClr>
            </a:duotone>
            <a:extLst>
              <a:ext uri="{28A0092B-C50C-407E-A947-70E740481C1C}">
                <a14:useLocalDpi xmlns:a14="http://schemas.microsoft.com/office/drawing/2010/main" val="0"/>
              </a:ext>
            </a:extLst>
          </a:blip>
          <a:stretch>
            <a:fillRect/>
          </a:stretch>
        </p:blipFill>
        <p:spPr>
          <a:xfrm>
            <a:off x="-1303006" y="-652361"/>
            <a:ext cx="7618275" cy="5258266"/>
          </a:xfrm>
          <a:prstGeom prst="rect">
            <a:avLst/>
          </a:prstGeom>
        </p:spPr>
      </p:pic>
      <p:sp>
        <p:nvSpPr>
          <p:cNvPr id="2" name="Vertical Title 1">
            <a:extLst>
              <a:ext uri="{FF2B5EF4-FFF2-40B4-BE49-F238E27FC236}">
                <a16:creationId xmlns:a16="http://schemas.microsoft.com/office/drawing/2014/main" id="{23CBB010-CCE9-323F-5917-65B3602C173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4" name="Date Placeholder 3">
            <a:extLst>
              <a:ext uri="{FF2B5EF4-FFF2-40B4-BE49-F238E27FC236}">
                <a16:creationId xmlns:a16="http://schemas.microsoft.com/office/drawing/2014/main" id="{A96A4724-4DC0-6726-3DE3-A8E0B1F12119}"/>
              </a:ext>
            </a:extLst>
          </p:cNvPr>
          <p:cNvSpPr>
            <a:spLocks noGrp="1"/>
          </p:cNvSpPr>
          <p:nvPr>
            <p:ph type="dt" sz="half" idx="10"/>
          </p:nvPr>
        </p:nvSpPr>
        <p:spPr/>
        <p:txBody>
          <a:bodyPr/>
          <a:lstStyle/>
          <a:p>
            <a:r>
              <a:rPr lang="en-US">
                <a:solidFill>
                  <a:srgbClr val="11354E">
                    <a:tint val="75000"/>
                  </a:srgbClr>
                </a:solidFill>
              </a:rPr>
              <a:t>00.00.00</a:t>
            </a:r>
            <a:endParaRPr lang="en-GB">
              <a:solidFill>
                <a:srgbClr val="11354E">
                  <a:tint val="75000"/>
                </a:srgbClr>
              </a:solidFill>
            </a:endParaRPr>
          </a:p>
        </p:txBody>
      </p:sp>
      <p:sp>
        <p:nvSpPr>
          <p:cNvPr id="5" name="Footer Placeholder 4">
            <a:extLst>
              <a:ext uri="{FF2B5EF4-FFF2-40B4-BE49-F238E27FC236}">
                <a16:creationId xmlns:a16="http://schemas.microsoft.com/office/drawing/2014/main" id="{8FBC8A92-472B-8310-9939-49644B22EE43}"/>
              </a:ext>
            </a:extLst>
          </p:cNvPr>
          <p:cNvSpPr>
            <a:spLocks noGrp="1"/>
          </p:cNvSpPr>
          <p:nvPr>
            <p:ph type="ftr" sz="quarter" idx="11"/>
          </p:nvPr>
        </p:nvSpPr>
        <p:spPr/>
        <p:txBody>
          <a:bodyPr/>
          <a:lstStyle/>
          <a:p>
            <a:r>
              <a:rPr lang="en-GB" dirty="0">
                <a:solidFill>
                  <a:srgbClr val="11354E">
                    <a:tint val="75000"/>
                  </a:srgbClr>
                </a:solidFill>
              </a:rPr>
              <a:t>FEANTSA FORUM 2023</a:t>
            </a:r>
          </a:p>
        </p:txBody>
      </p:sp>
      <p:sp>
        <p:nvSpPr>
          <p:cNvPr id="6" name="Slide Number Placeholder 5">
            <a:extLst>
              <a:ext uri="{FF2B5EF4-FFF2-40B4-BE49-F238E27FC236}">
                <a16:creationId xmlns:a16="http://schemas.microsoft.com/office/drawing/2014/main" id="{512F2FC3-9551-A3C2-0E2F-FDEA26F1CD2B}"/>
              </a:ext>
            </a:extLst>
          </p:cNvPr>
          <p:cNvSpPr>
            <a:spLocks noGrp="1"/>
          </p:cNvSpPr>
          <p:nvPr>
            <p:ph type="sldNum" sz="quarter" idx="12"/>
          </p:nvPr>
        </p:nvSpPr>
        <p:spPr/>
        <p:txBody>
          <a:bodyPr/>
          <a:lstStyle/>
          <a:p>
            <a:fld id="{9A4B0777-FF85-47C6-B6DE-2A40E1253E90}" type="slidenum">
              <a:rPr lang="en-GB" smtClean="0">
                <a:solidFill>
                  <a:srgbClr val="11354E">
                    <a:tint val="75000"/>
                  </a:srgbClr>
                </a:solidFill>
              </a:rPr>
              <a:pPr/>
              <a:t>‹Nr.›</a:t>
            </a:fld>
            <a:endParaRPr lang="en-GB">
              <a:solidFill>
                <a:srgbClr val="11354E">
                  <a:tint val="75000"/>
                </a:srgbClr>
              </a:solidFill>
            </a:endParaRPr>
          </a:p>
        </p:txBody>
      </p:sp>
      <p:cxnSp>
        <p:nvCxnSpPr>
          <p:cNvPr id="7" name="Straight Connector 6">
            <a:extLst>
              <a:ext uri="{FF2B5EF4-FFF2-40B4-BE49-F238E27FC236}">
                <a16:creationId xmlns:a16="http://schemas.microsoft.com/office/drawing/2014/main" id="{99714CF2-29D8-CD1E-9D5C-71BF78207DE6}"/>
              </a:ext>
            </a:extLst>
          </p:cNvPr>
          <p:cNvCxnSpPr>
            <a:cxnSpLocks/>
          </p:cNvCxnSpPr>
          <p:nvPr userDrawn="1"/>
        </p:nvCxnSpPr>
        <p:spPr>
          <a:xfrm flipV="1">
            <a:off x="8724900" y="365125"/>
            <a:ext cx="0" cy="5811838"/>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F5753012-58CC-B478-FFAB-5702F72E4200}"/>
              </a:ext>
            </a:extLst>
          </p:cNvPr>
          <p:cNvSpPr/>
          <p:nvPr userDrawn="1"/>
        </p:nvSpPr>
        <p:spPr>
          <a:xfrm>
            <a:off x="10771572" y="0"/>
            <a:ext cx="142042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dirty="0">
              <a:solidFill>
                <a:srgbClr val="FFFFFF"/>
              </a:solidFill>
            </a:endParaRPr>
          </a:p>
        </p:txBody>
      </p:sp>
      <p:sp>
        <p:nvSpPr>
          <p:cNvPr id="12" name="Content Placeholder 11">
            <a:extLst>
              <a:ext uri="{FF2B5EF4-FFF2-40B4-BE49-F238E27FC236}">
                <a16:creationId xmlns:a16="http://schemas.microsoft.com/office/drawing/2014/main" id="{7530821C-58DC-6CA5-BDDD-5BA6D9DF3DD6}"/>
              </a:ext>
            </a:extLst>
          </p:cNvPr>
          <p:cNvSpPr>
            <a:spLocks noGrp="1"/>
          </p:cNvSpPr>
          <p:nvPr>
            <p:ph sz="quarter" idx="13"/>
          </p:nvPr>
        </p:nvSpPr>
        <p:spPr>
          <a:xfrm>
            <a:off x="743088" y="365125"/>
            <a:ext cx="7678738" cy="26701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3" name="Content Placeholder 11">
            <a:extLst>
              <a:ext uri="{FF2B5EF4-FFF2-40B4-BE49-F238E27FC236}">
                <a16:creationId xmlns:a16="http://schemas.microsoft.com/office/drawing/2014/main" id="{51900B1B-B465-8151-0B37-C7454EC7CE95}"/>
              </a:ext>
            </a:extLst>
          </p:cNvPr>
          <p:cNvSpPr>
            <a:spLocks noGrp="1"/>
          </p:cNvSpPr>
          <p:nvPr>
            <p:ph sz="quarter" idx="14"/>
          </p:nvPr>
        </p:nvSpPr>
        <p:spPr>
          <a:xfrm>
            <a:off x="743088" y="3360737"/>
            <a:ext cx="5153215" cy="26701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4" name="Content Placeholder 11">
            <a:extLst>
              <a:ext uri="{FF2B5EF4-FFF2-40B4-BE49-F238E27FC236}">
                <a16:creationId xmlns:a16="http://schemas.microsoft.com/office/drawing/2014/main" id="{386D173C-A307-BF7E-9C47-C36C95B1C05E}"/>
              </a:ext>
            </a:extLst>
          </p:cNvPr>
          <p:cNvSpPr>
            <a:spLocks noGrp="1"/>
          </p:cNvSpPr>
          <p:nvPr>
            <p:ph sz="quarter" idx="15"/>
          </p:nvPr>
        </p:nvSpPr>
        <p:spPr>
          <a:xfrm>
            <a:off x="6315269" y="3363419"/>
            <a:ext cx="2106557" cy="26701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827283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D4DBDF">
            <a:alpha val="18000"/>
          </a:srgb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0204DB0-ABB1-E6C3-A81F-9239B75C9FE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45DD5E7D-1801-E768-4935-6070463B46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B63BD17-EA2C-8495-3AB5-921A559595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r>
              <a:rPr lang="en-US">
                <a:solidFill>
                  <a:srgbClr val="11354E">
                    <a:tint val="75000"/>
                  </a:srgbClr>
                </a:solidFill>
              </a:rPr>
              <a:t>00.00.00</a:t>
            </a:r>
            <a:endParaRPr lang="en-GB">
              <a:solidFill>
                <a:srgbClr val="11354E">
                  <a:tint val="75000"/>
                </a:srgbClr>
              </a:solidFill>
            </a:endParaRPr>
          </a:p>
        </p:txBody>
      </p:sp>
      <p:sp>
        <p:nvSpPr>
          <p:cNvPr id="5" name="Footer Placeholder 4">
            <a:extLst>
              <a:ext uri="{FF2B5EF4-FFF2-40B4-BE49-F238E27FC236}">
                <a16:creationId xmlns:a16="http://schemas.microsoft.com/office/drawing/2014/main" id="{A44D70DE-7875-496C-F5F3-4776CEF9FC1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r>
              <a:rPr lang="en-GB">
                <a:solidFill>
                  <a:srgbClr val="11354E">
                    <a:tint val="75000"/>
                  </a:srgbClr>
                </a:solidFill>
              </a:rPr>
              <a:t>FEANTSA FORUM 2023</a:t>
            </a:r>
          </a:p>
        </p:txBody>
      </p:sp>
      <p:sp>
        <p:nvSpPr>
          <p:cNvPr id="6" name="Slide Number Placeholder 5">
            <a:extLst>
              <a:ext uri="{FF2B5EF4-FFF2-40B4-BE49-F238E27FC236}">
                <a16:creationId xmlns:a16="http://schemas.microsoft.com/office/drawing/2014/main" id="{C7C42539-C496-40CD-F633-F493E6BDAF3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9A4B0777-FF85-47C6-B6DE-2A40E1253E90}" type="slidenum">
              <a:rPr lang="en-GB" smtClean="0">
                <a:solidFill>
                  <a:srgbClr val="11354E">
                    <a:tint val="75000"/>
                  </a:srgbClr>
                </a:solidFill>
              </a:rPr>
              <a:pPr defTabSz="914400"/>
              <a:t>‹Nr.›</a:t>
            </a:fld>
            <a:endParaRPr lang="en-GB">
              <a:solidFill>
                <a:srgbClr val="11354E">
                  <a:tint val="75000"/>
                </a:srgbClr>
              </a:solidFill>
            </a:endParaRPr>
          </a:p>
        </p:txBody>
      </p:sp>
    </p:spTree>
    <p:extLst>
      <p:ext uri="{BB962C8B-B14F-4D97-AF65-F5344CB8AC3E}">
        <p14:creationId xmlns:p14="http://schemas.microsoft.com/office/powerpoint/2010/main" val="2631294506"/>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D4DBDF">
            <a:alpha val="18000"/>
          </a:srgb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0204DB0-ABB1-E6C3-A81F-9239B75C9FE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45DD5E7D-1801-E768-4935-6070463B46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B63BD17-EA2C-8495-3AB5-921A559595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r>
              <a:rPr lang="en-US">
                <a:solidFill>
                  <a:srgbClr val="11354E">
                    <a:tint val="75000"/>
                  </a:srgbClr>
                </a:solidFill>
              </a:rPr>
              <a:t>00.00.00</a:t>
            </a:r>
            <a:endParaRPr lang="en-GB">
              <a:solidFill>
                <a:srgbClr val="11354E">
                  <a:tint val="75000"/>
                </a:srgbClr>
              </a:solidFill>
            </a:endParaRPr>
          </a:p>
        </p:txBody>
      </p:sp>
      <p:sp>
        <p:nvSpPr>
          <p:cNvPr id="5" name="Footer Placeholder 4">
            <a:extLst>
              <a:ext uri="{FF2B5EF4-FFF2-40B4-BE49-F238E27FC236}">
                <a16:creationId xmlns:a16="http://schemas.microsoft.com/office/drawing/2014/main" id="{A44D70DE-7875-496C-F5F3-4776CEF9FC1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r>
              <a:rPr lang="en-GB">
                <a:solidFill>
                  <a:srgbClr val="11354E">
                    <a:tint val="75000"/>
                  </a:srgbClr>
                </a:solidFill>
              </a:rPr>
              <a:t>FEANTSA FORUM 2023</a:t>
            </a:r>
          </a:p>
        </p:txBody>
      </p:sp>
      <p:sp>
        <p:nvSpPr>
          <p:cNvPr id="6" name="Slide Number Placeholder 5">
            <a:extLst>
              <a:ext uri="{FF2B5EF4-FFF2-40B4-BE49-F238E27FC236}">
                <a16:creationId xmlns:a16="http://schemas.microsoft.com/office/drawing/2014/main" id="{C7C42539-C496-40CD-F633-F493E6BDAF3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9A4B0777-FF85-47C6-B6DE-2A40E1253E90}" type="slidenum">
              <a:rPr lang="en-GB" smtClean="0">
                <a:solidFill>
                  <a:srgbClr val="11354E">
                    <a:tint val="75000"/>
                  </a:srgbClr>
                </a:solidFill>
              </a:rPr>
              <a:pPr defTabSz="914400"/>
              <a:t>‹Nr.›</a:t>
            </a:fld>
            <a:endParaRPr lang="en-GB">
              <a:solidFill>
                <a:srgbClr val="11354E">
                  <a:tint val="75000"/>
                </a:srgbClr>
              </a:solidFill>
            </a:endParaRPr>
          </a:p>
        </p:txBody>
      </p:sp>
    </p:spTree>
    <p:extLst>
      <p:ext uri="{BB962C8B-B14F-4D97-AF65-F5344CB8AC3E}">
        <p14:creationId xmlns:p14="http://schemas.microsoft.com/office/powerpoint/2010/main" val="3129550713"/>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hyperlink" Target="https://www.bagw.de/de/publikationen/pos-pap/diversitaet" TargetMode="Externa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99DF706-FEF6-62AD-F8CA-C21579E0C6A0}"/>
              </a:ext>
            </a:extLst>
          </p:cNvPr>
          <p:cNvSpPr>
            <a:spLocks noGrp="1"/>
          </p:cNvSpPr>
          <p:nvPr>
            <p:ph type="body" sz="quarter" idx="11"/>
          </p:nvPr>
        </p:nvSpPr>
        <p:spPr>
          <a:xfrm>
            <a:off x="937891" y="3885055"/>
            <a:ext cx="7301522" cy="1665522"/>
          </a:xfrm>
        </p:spPr>
        <p:txBody>
          <a:bodyPr/>
          <a:lstStyle/>
          <a:p>
            <a:r>
              <a:rPr lang="de-DE" sz="2400" b="1" dirty="0">
                <a:solidFill>
                  <a:srgbClr val="EBEBEB"/>
                </a:solidFill>
                <a:latin typeface="Calibri" panose="020F0502020204030204" pitchFamily="34" charset="0"/>
                <a:ea typeface="Calibri" panose="020F0502020204030204" pitchFamily="34" charset="0"/>
                <a:cs typeface="Times New Roman" panose="02020603050405020304" pitchFamily="18" charset="0"/>
              </a:rPr>
              <a:t>Best Practice?! – </a:t>
            </a:r>
            <a:r>
              <a:rPr lang="de-DE" sz="2400" b="1" dirty="0" err="1">
                <a:solidFill>
                  <a:srgbClr val="EBEBEB"/>
                </a:solidFill>
                <a:latin typeface="Calibri" panose="020F0502020204030204" pitchFamily="34" charset="0"/>
                <a:ea typeface="Calibri" panose="020F0502020204030204" pitchFamily="34" charset="0"/>
                <a:cs typeface="Times New Roman" panose="02020603050405020304" pitchFamily="18" charset="0"/>
              </a:rPr>
              <a:t>Supporting</a:t>
            </a:r>
            <a:r>
              <a:rPr lang="de-DE" sz="2400" b="1" dirty="0">
                <a:solidFill>
                  <a:srgbClr val="EBEBEB"/>
                </a:solidFill>
                <a:latin typeface="Calibri" panose="020F0502020204030204" pitchFamily="34" charset="0"/>
                <a:ea typeface="Calibri" panose="020F0502020204030204" pitchFamily="34" charset="0"/>
                <a:cs typeface="Times New Roman" panose="02020603050405020304" pitchFamily="18" charset="0"/>
              </a:rPr>
              <a:t> </a:t>
            </a:r>
            <a:r>
              <a:rPr lang="de-DE" sz="2400" b="1" dirty="0" err="1">
                <a:solidFill>
                  <a:srgbClr val="EBEBEB"/>
                </a:solidFill>
                <a:latin typeface="Calibri" panose="020F0502020204030204" pitchFamily="34" charset="0"/>
                <a:ea typeface="Calibri" panose="020F0502020204030204" pitchFamily="34" charset="0"/>
                <a:cs typeface="Times New Roman" panose="02020603050405020304" pitchFamily="18" charset="0"/>
              </a:rPr>
              <a:t>transgender</a:t>
            </a:r>
            <a:r>
              <a:rPr lang="de-DE" sz="2400" b="1" dirty="0">
                <a:solidFill>
                  <a:srgbClr val="EBEBEB"/>
                </a:solidFill>
                <a:latin typeface="Calibri" panose="020F0502020204030204" pitchFamily="34" charset="0"/>
                <a:ea typeface="Calibri" panose="020F0502020204030204" pitchFamily="34" charset="0"/>
                <a:cs typeface="Times New Roman" panose="02020603050405020304" pitchFamily="18" charset="0"/>
              </a:rPr>
              <a:t> </a:t>
            </a:r>
            <a:r>
              <a:rPr lang="de-DE" sz="2400" b="1" dirty="0" err="1">
                <a:solidFill>
                  <a:srgbClr val="EBEBEB"/>
                </a:solidFill>
                <a:latin typeface="Calibri" panose="020F0502020204030204" pitchFamily="34" charset="0"/>
                <a:ea typeface="Calibri" panose="020F0502020204030204" pitchFamily="34" charset="0"/>
                <a:cs typeface="Times New Roman" panose="02020603050405020304" pitchFamily="18" charset="0"/>
              </a:rPr>
              <a:t>people</a:t>
            </a:r>
            <a:r>
              <a:rPr lang="de-DE" sz="2400" b="1" dirty="0">
                <a:solidFill>
                  <a:srgbClr val="EBEBEB"/>
                </a:solidFill>
                <a:latin typeface="Calibri" panose="020F0502020204030204" pitchFamily="34" charset="0"/>
                <a:ea typeface="Calibri" panose="020F0502020204030204" pitchFamily="34" charset="0"/>
                <a:cs typeface="Times New Roman" panose="02020603050405020304" pitchFamily="18" charset="0"/>
              </a:rPr>
              <a:t> in  </a:t>
            </a:r>
            <a:r>
              <a:rPr lang="de-DE" sz="2400" b="1" dirty="0" err="1">
                <a:solidFill>
                  <a:srgbClr val="EBEBEB"/>
                </a:solidFill>
                <a:latin typeface="Calibri" panose="020F0502020204030204" pitchFamily="34" charset="0"/>
                <a:ea typeface="Calibri" panose="020F0502020204030204" pitchFamily="34" charset="0"/>
                <a:cs typeface="Times New Roman" panose="02020603050405020304" pitchFamily="18" charset="0"/>
              </a:rPr>
              <a:t>emergency</a:t>
            </a:r>
            <a:r>
              <a:rPr lang="de-DE" sz="2400" b="1" dirty="0">
                <a:solidFill>
                  <a:srgbClr val="EBEBEB"/>
                </a:solidFill>
                <a:latin typeface="Calibri" panose="020F0502020204030204" pitchFamily="34" charset="0"/>
                <a:ea typeface="Calibri" panose="020F0502020204030204" pitchFamily="34" charset="0"/>
                <a:cs typeface="Times New Roman" panose="02020603050405020304" pitchFamily="18" charset="0"/>
              </a:rPr>
              <a:t> </a:t>
            </a:r>
            <a:r>
              <a:rPr lang="de-DE" sz="2400" b="1" dirty="0" err="1">
                <a:solidFill>
                  <a:srgbClr val="EBEBEB"/>
                </a:solidFill>
                <a:latin typeface="Calibri" panose="020F0502020204030204" pitchFamily="34" charset="0"/>
                <a:ea typeface="Calibri" panose="020F0502020204030204" pitchFamily="34" charset="0"/>
                <a:cs typeface="Times New Roman" panose="02020603050405020304" pitchFamily="18" charset="0"/>
              </a:rPr>
              <a:t>housing</a:t>
            </a:r>
            <a:r>
              <a:rPr lang="de-DE" sz="2400" b="1" dirty="0">
                <a:solidFill>
                  <a:srgbClr val="EBEBEB"/>
                </a:solidFill>
                <a:latin typeface="Calibri" panose="020F0502020204030204" pitchFamily="34" charset="0"/>
                <a:ea typeface="Calibri" panose="020F0502020204030204" pitchFamily="34" charset="0"/>
                <a:cs typeface="Times New Roman" panose="02020603050405020304" pitchFamily="18" charset="0"/>
              </a:rPr>
              <a:t> </a:t>
            </a:r>
            <a:r>
              <a:rPr lang="de-DE" sz="2400" b="1" dirty="0" err="1">
                <a:solidFill>
                  <a:srgbClr val="EBEBEB"/>
                </a:solidFill>
                <a:latin typeface="Calibri" panose="020F0502020204030204" pitchFamily="34" charset="0"/>
                <a:ea typeface="Calibri" panose="020F0502020204030204" pitchFamily="34" charset="0"/>
                <a:cs typeface="Times New Roman" panose="02020603050405020304" pitchFamily="18" charset="0"/>
              </a:rPr>
              <a:t>facilities</a:t>
            </a:r>
            <a:r>
              <a:rPr lang="de-DE" sz="2400" b="1" dirty="0">
                <a:solidFill>
                  <a:srgbClr val="EBEBEB"/>
                </a:solidFill>
                <a:latin typeface="Calibri" panose="020F0502020204030204" pitchFamily="34" charset="0"/>
                <a:ea typeface="Calibri" panose="020F0502020204030204" pitchFamily="34" charset="0"/>
                <a:cs typeface="Times New Roman" panose="02020603050405020304" pitchFamily="18" charset="0"/>
              </a:rPr>
              <a:t> in Germany. </a:t>
            </a:r>
            <a:br>
              <a:rPr lang="de-DE" sz="2400" b="1" i="1" dirty="0">
                <a:solidFill>
                  <a:srgbClr val="EBEBEB"/>
                </a:solidFill>
                <a:latin typeface="Calibri" panose="020F0502020204030204" pitchFamily="34" charset="0"/>
                <a:ea typeface="Calibri" panose="020F0502020204030204" pitchFamily="34" charset="0"/>
                <a:cs typeface="Times New Roman" panose="02020603050405020304" pitchFamily="18" charset="0"/>
              </a:rPr>
            </a:br>
            <a:br>
              <a:rPr lang="de-DE" sz="2400" b="1" i="1" dirty="0">
                <a:solidFill>
                  <a:srgbClr val="EBEBEB"/>
                </a:solidFill>
                <a:latin typeface="Calibri" panose="020F0502020204030204" pitchFamily="34" charset="0"/>
                <a:ea typeface="Calibri" panose="020F0502020204030204" pitchFamily="34" charset="0"/>
                <a:cs typeface="Times New Roman" panose="02020603050405020304" pitchFamily="18" charset="0"/>
              </a:rPr>
            </a:br>
            <a:r>
              <a:rPr lang="de-DE" sz="2000" i="1" dirty="0" err="1">
                <a:solidFill>
                  <a:srgbClr val="EBEBEB"/>
                </a:solidFill>
                <a:latin typeface="Calibri" panose="020F0502020204030204" pitchFamily="34" charset="0"/>
                <a:ea typeface="Calibri" panose="020F0502020204030204" pitchFamily="34" charset="0"/>
                <a:cs typeface="Times New Roman" panose="02020603050405020304" pitchFamily="18" charset="0"/>
              </a:rPr>
              <a:t>Current</a:t>
            </a:r>
            <a:r>
              <a:rPr lang="de-DE" sz="2000" i="1" dirty="0">
                <a:solidFill>
                  <a:srgbClr val="EBEBEB"/>
                </a:solidFill>
                <a:latin typeface="Calibri" panose="020F0502020204030204" pitchFamily="34" charset="0"/>
                <a:ea typeface="Calibri" panose="020F0502020204030204" pitchFamily="34" charset="0"/>
                <a:cs typeface="Times New Roman" panose="02020603050405020304" pitchFamily="18" charset="0"/>
              </a:rPr>
              <a:t> </a:t>
            </a:r>
            <a:r>
              <a:rPr lang="de-DE" sz="2000" i="1" dirty="0" err="1">
                <a:solidFill>
                  <a:srgbClr val="EBEBEB"/>
                </a:solidFill>
                <a:latin typeface="Calibri" panose="020F0502020204030204" pitchFamily="34" charset="0"/>
                <a:ea typeface="Calibri" panose="020F0502020204030204" pitchFamily="34" charset="0"/>
                <a:cs typeface="Times New Roman" panose="02020603050405020304" pitchFamily="18" charset="0"/>
              </a:rPr>
              <a:t>challenges</a:t>
            </a:r>
            <a:r>
              <a:rPr lang="de-DE" sz="2000" i="1" dirty="0">
                <a:solidFill>
                  <a:srgbClr val="EBEBEB"/>
                </a:solidFill>
                <a:latin typeface="Calibri" panose="020F0502020204030204" pitchFamily="34" charset="0"/>
                <a:ea typeface="Calibri" panose="020F0502020204030204" pitchFamily="34" charset="0"/>
                <a:cs typeface="Times New Roman" panose="02020603050405020304" pitchFamily="18" charset="0"/>
              </a:rPr>
              <a:t> </a:t>
            </a:r>
            <a:r>
              <a:rPr lang="de-DE" sz="2000" i="1" dirty="0" err="1">
                <a:solidFill>
                  <a:srgbClr val="EBEBEB"/>
                </a:solidFill>
                <a:latin typeface="Calibri" panose="020F0502020204030204" pitchFamily="34" charset="0"/>
                <a:ea typeface="Calibri" panose="020F0502020204030204" pitchFamily="34" charset="0"/>
                <a:cs typeface="Times New Roman" panose="02020603050405020304" pitchFamily="18" charset="0"/>
              </a:rPr>
              <a:t>and</a:t>
            </a:r>
            <a:r>
              <a:rPr lang="de-DE" sz="2000" i="1" dirty="0">
                <a:solidFill>
                  <a:srgbClr val="EBEBEB"/>
                </a:solidFill>
                <a:latin typeface="Calibri" panose="020F0502020204030204" pitchFamily="34" charset="0"/>
                <a:ea typeface="Calibri" panose="020F0502020204030204" pitchFamily="34" charset="0"/>
                <a:cs typeface="Times New Roman" panose="02020603050405020304" pitchFamily="18" charset="0"/>
              </a:rPr>
              <a:t> </a:t>
            </a:r>
            <a:r>
              <a:rPr lang="de-DE" sz="2000" i="1" dirty="0" err="1">
                <a:solidFill>
                  <a:srgbClr val="EBEBEB"/>
                </a:solidFill>
                <a:latin typeface="Calibri" panose="020F0502020204030204" pitchFamily="34" charset="0"/>
                <a:ea typeface="Calibri" panose="020F0502020204030204" pitchFamily="34" charset="0"/>
                <a:cs typeface="Times New Roman" panose="02020603050405020304" pitchFamily="18" charset="0"/>
              </a:rPr>
              <a:t>development</a:t>
            </a:r>
            <a:r>
              <a:rPr lang="de-DE" sz="2000" i="1" dirty="0">
                <a:solidFill>
                  <a:srgbClr val="EBEBEB"/>
                </a:solidFill>
                <a:latin typeface="Calibri" panose="020F0502020204030204" pitchFamily="34" charset="0"/>
                <a:ea typeface="Calibri" panose="020F0502020204030204" pitchFamily="34" charset="0"/>
                <a:cs typeface="Times New Roman" panose="02020603050405020304" pitchFamily="18" charset="0"/>
              </a:rPr>
              <a:t> </a:t>
            </a:r>
            <a:r>
              <a:rPr lang="de-DE" sz="2000" i="1" dirty="0" err="1">
                <a:solidFill>
                  <a:srgbClr val="EBEBEB"/>
                </a:solidFill>
                <a:latin typeface="Calibri" panose="020F0502020204030204" pitchFamily="34" charset="0"/>
                <a:ea typeface="Calibri" panose="020F0502020204030204" pitchFamily="34" charset="0"/>
                <a:cs typeface="Times New Roman" panose="02020603050405020304" pitchFamily="18" charset="0"/>
              </a:rPr>
              <a:t>possibilities</a:t>
            </a:r>
            <a:r>
              <a:rPr lang="de-DE" sz="2000" i="1" dirty="0">
                <a:solidFill>
                  <a:srgbClr val="EBEBEB"/>
                </a:solidFill>
                <a:latin typeface="Calibri" panose="020F0502020204030204" pitchFamily="34" charset="0"/>
                <a:ea typeface="Calibri" panose="020F0502020204030204" pitchFamily="34" charset="0"/>
                <a:cs typeface="Times New Roman" panose="02020603050405020304" pitchFamily="18" charset="0"/>
              </a:rPr>
              <a:t> in a </a:t>
            </a:r>
            <a:r>
              <a:rPr lang="de-DE" sz="2000" i="1" dirty="0" err="1">
                <a:solidFill>
                  <a:srgbClr val="EBEBEB"/>
                </a:solidFill>
                <a:latin typeface="Calibri" panose="020F0502020204030204" pitchFamily="34" charset="0"/>
                <a:ea typeface="Calibri" panose="020F0502020204030204" pitchFamily="34" charset="0"/>
                <a:cs typeface="Times New Roman" panose="02020603050405020304" pitchFamily="18" charset="0"/>
              </a:rPr>
              <a:t>binary</a:t>
            </a:r>
            <a:r>
              <a:rPr lang="de-DE" sz="2000" i="1" dirty="0">
                <a:solidFill>
                  <a:srgbClr val="EBEBEB"/>
                </a:solidFill>
                <a:latin typeface="Calibri" panose="020F0502020204030204" pitchFamily="34" charset="0"/>
                <a:ea typeface="Calibri" panose="020F0502020204030204" pitchFamily="34" charset="0"/>
                <a:cs typeface="Times New Roman" panose="02020603050405020304" pitchFamily="18" charset="0"/>
              </a:rPr>
              <a:t>-    </a:t>
            </a:r>
            <a:r>
              <a:rPr lang="de-DE" sz="2000" i="1" dirty="0" err="1">
                <a:solidFill>
                  <a:srgbClr val="EBEBEB"/>
                </a:solidFill>
                <a:latin typeface="Calibri" panose="020F0502020204030204" pitchFamily="34" charset="0"/>
                <a:ea typeface="Calibri" panose="020F0502020204030204" pitchFamily="34" charset="0"/>
                <a:cs typeface="Times New Roman" panose="02020603050405020304" pitchFamily="18" charset="0"/>
              </a:rPr>
              <a:t>gendered</a:t>
            </a:r>
            <a:r>
              <a:rPr lang="de-DE" sz="2000" i="1" dirty="0">
                <a:solidFill>
                  <a:srgbClr val="EBEBEB"/>
                </a:solidFill>
                <a:latin typeface="Calibri" panose="020F0502020204030204" pitchFamily="34" charset="0"/>
                <a:ea typeface="Calibri" panose="020F0502020204030204" pitchFamily="34" charset="0"/>
                <a:cs typeface="Times New Roman" panose="02020603050405020304" pitchFamily="18" charset="0"/>
              </a:rPr>
              <a:t> </a:t>
            </a:r>
            <a:r>
              <a:rPr lang="de-DE" sz="2000" i="1" dirty="0" err="1">
                <a:solidFill>
                  <a:srgbClr val="EBEBEB"/>
                </a:solidFill>
                <a:latin typeface="Calibri" panose="020F0502020204030204" pitchFamily="34" charset="0"/>
                <a:ea typeface="Calibri" panose="020F0502020204030204" pitchFamily="34" charset="0"/>
                <a:cs typeface="Times New Roman" panose="02020603050405020304" pitchFamily="18" charset="0"/>
              </a:rPr>
              <a:t>assistance</a:t>
            </a:r>
            <a:r>
              <a:rPr lang="de-DE" sz="2000" i="1" dirty="0">
                <a:solidFill>
                  <a:srgbClr val="EBEBEB"/>
                </a:solidFill>
                <a:latin typeface="Calibri" panose="020F0502020204030204" pitchFamily="34" charset="0"/>
                <a:ea typeface="Calibri" panose="020F0502020204030204" pitchFamily="34" charset="0"/>
                <a:cs typeface="Times New Roman" panose="02020603050405020304" pitchFamily="18" charset="0"/>
              </a:rPr>
              <a:t> </a:t>
            </a:r>
            <a:r>
              <a:rPr lang="de-DE" sz="2000" i="1" dirty="0" err="1">
                <a:solidFill>
                  <a:srgbClr val="EBEBEB"/>
                </a:solidFill>
                <a:latin typeface="Calibri" panose="020F0502020204030204" pitchFamily="34" charset="0"/>
                <a:ea typeface="Calibri" panose="020F0502020204030204" pitchFamily="34" charset="0"/>
                <a:cs typeface="Times New Roman" panose="02020603050405020304" pitchFamily="18" charset="0"/>
              </a:rPr>
              <a:t>structure</a:t>
            </a:r>
            <a:endParaRPr lang="de-DE" sz="2000" i="1" dirty="0">
              <a:solidFill>
                <a:srgbClr val="EBEBEB"/>
              </a:solidFill>
              <a:latin typeface="Calibri" panose="020F0502020204030204" pitchFamily="34" charset="0"/>
              <a:ea typeface="Calibri" panose="020F0502020204030204" pitchFamily="34" charset="0"/>
              <a:cs typeface="Times New Roman" panose="02020603050405020304" pitchFamily="18" charset="0"/>
            </a:endParaRPr>
          </a:p>
          <a:p>
            <a:endParaRPr lang="de-DE" sz="2800" b="1" i="1" dirty="0">
              <a:solidFill>
                <a:srgbClr val="EBEBEB"/>
              </a:solidFill>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Text Placeholder 3">
            <a:extLst>
              <a:ext uri="{FF2B5EF4-FFF2-40B4-BE49-F238E27FC236}">
                <a16:creationId xmlns:a16="http://schemas.microsoft.com/office/drawing/2014/main" id="{F8051B5A-3A2E-07DA-A63B-0AAAA70523B4}"/>
              </a:ext>
            </a:extLst>
          </p:cNvPr>
          <p:cNvSpPr>
            <a:spLocks noGrp="1"/>
          </p:cNvSpPr>
          <p:nvPr>
            <p:ph type="body" sz="quarter" idx="12"/>
          </p:nvPr>
        </p:nvSpPr>
        <p:spPr>
          <a:xfrm>
            <a:off x="5283152" y="6141887"/>
            <a:ext cx="2956261" cy="481447"/>
          </a:xfrm>
        </p:spPr>
        <p:txBody>
          <a:bodyPr>
            <a:normAutofit fontScale="62500" lnSpcReduction="20000"/>
          </a:bodyPr>
          <a:lstStyle/>
          <a:p>
            <a:pPr algn="l"/>
            <a:r>
              <a:rPr lang="en-GB" i="0" dirty="0"/>
              <a:t>Natalie Haug</a:t>
            </a:r>
          </a:p>
          <a:p>
            <a:pPr algn="l"/>
            <a:r>
              <a:rPr lang="en-GB" dirty="0" err="1"/>
              <a:t>Diakonie</a:t>
            </a:r>
            <a:r>
              <a:rPr lang="en-GB" dirty="0"/>
              <a:t> Frankfurt und Offenbach, Germany</a:t>
            </a:r>
          </a:p>
        </p:txBody>
      </p:sp>
      <p:sp>
        <p:nvSpPr>
          <p:cNvPr id="5" name="Text Placeholder 4">
            <a:extLst>
              <a:ext uri="{FF2B5EF4-FFF2-40B4-BE49-F238E27FC236}">
                <a16:creationId xmlns:a16="http://schemas.microsoft.com/office/drawing/2014/main" id="{F127E63B-B500-F4B5-B73A-098453AE48C2}"/>
              </a:ext>
            </a:extLst>
          </p:cNvPr>
          <p:cNvSpPr>
            <a:spLocks noGrp="1"/>
          </p:cNvSpPr>
          <p:nvPr>
            <p:ph type="body" sz="quarter" idx="13"/>
          </p:nvPr>
        </p:nvSpPr>
        <p:spPr/>
        <p:txBody>
          <a:bodyPr>
            <a:normAutofit fontScale="85000" lnSpcReduction="20000"/>
          </a:bodyPr>
          <a:lstStyle/>
          <a:p>
            <a:r>
              <a:rPr lang="en-GB" dirty="0"/>
              <a:t>02/06/2023</a:t>
            </a:r>
          </a:p>
        </p:txBody>
      </p:sp>
      <p:sp>
        <p:nvSpPr>
          <p:cNvPr id="2" name="Bildplatzhalter 1"/>
          <p:cNvSpPr>
            <a:spLocks noGrp="1"/>
          </p:cNvSpPr>
          <p:nvPr>
            <p:ph type="pic" sz="quarter" idx="10"/>
          </p:nvPr>
        </p:nvSpPr>
        <p:spPr/>
      </p:sp>
    </p:spTree>
    <p:extLst>
      <p:ext uri="{BB962C8B-B14F-4D97-AF65-F5344CB8AC3E}">
        <p14:creationId xmlns:p14="http://schemas.microsoft.com/office/powerpoint/2010/main" val="4726625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sz="3600" b="1" i="1" dirty="0"/>
              <a:t>Implementing appropriate policies at different levels in order to meet needs</a:t>
            </a:r>
            <a:endParaRPr lang="de-DE" sz="3600" b="1" i="1" dirty="0"/>
          </a:p>
        </p:txBody>
      </p:sp>
      <p:sp>
        <p:nvSpPr>
          <p:cNvPr id="3" name="Datumsplatzhalter 2"/>
          <p:cNvSpPr>
            <a:spLocks noGrp="1"/>
          </p:cNvSpPr>
          <p:nvPr>
            <p:ph type="dt" sz="half" idx="10"/>
          </p:nvPr>
        </p:nvSpPr>
        <p:spPr/>
        <p:txBody>
          <a:bodyPr/>
          <a:lstStyle/>
          <a:p>
            <a:r>
              <a:rPr lang="en-US" dirty="0">
                <a:solidFill>
                  <a:srgbClr val="11354E">
                    <a:tint val="75000"/>
                  </a:srgbClr>
                </a:solidFill>
              </a:rPr>
              <a:t>02.06.2023</a:t>
            </a:r>
            <a:endParaRPr lang="en-GB" dirty="0">
              <a:solidFill>
                <a:srgbClr val="11354E">
                  <a:tint val="75000"/>
                </a:srgbClr>
              </a:solidFill>
            </a:endParaRPr>
          </a:p>
        </p:txBody>
      </p:sp>
      <p:sp>
        <p:nvSpPr>
          <p:cNvPr id="4" name="Fußzeilenplatzhalter 3"/>
          <p:cNvSpPr>
            <a:spLocks noGrp="1"/>
          </p:cNvSpPr>
          <p:nvPr>
            <p:ph type="ftr" sz="quarter" idx="11"/>
          </p:nvPr>
        </p:nvSpPr>
        <p:spPr/>
        <p:txBody>
          <a:bodyPr/>
          <a:lstStyle/>
          <a:p>
            <a:r>
              <a:rPr lang="en-GB">
                <a:solidFill>
                  <a:srgbClr val="11354E">
                    <a:tint val="75000"/>
                  </a:srgbClr>
                </a:solidFill>
              </a:rPr>
              <a:t>FEANTSA FORUM 2023</a:t>
            </a:r>
            <a:endParaRPr lang="en-GB" dirty="0">
              <a:solidFill>
                <a:srgbClr val="11354E">
                  <a:tint val="75000"/>
                </a:srgbClr>
              </a:solidFill>
            </a:endParaRPr>
          </a:p>
        </p:txBody>
      </p:sp>
      <p:sp>
        <p:nvSpPr>
          <p:cNvPr id="5" name="Foliennummernplatzhalter 4"/>
          <p:cNvSpPr>
            <a:spLocks noGrp="1"/>
          </p:cNvSpPr>
          <p:nvPr>
            <p:ph type="sldNum" sz="quarter" idx="12"/>
          </p:nvPr>
        </p:nvSpPr>
        <p:spPr/>
        <p:txBody>
          <a:bodyPr/>
          <a:lstStyle/>
          <a:p>
            <a:fld id="{9A4B0777-FF85-47C6-B6DE-2A40E1253E90}" type="slidenum">
              <a:rPr lang="en-GB" smtClean="0">
                <a:solidFill>
                  <a:srgbClr val="11354E">
                    <a:tint val="75000"/>
                  </a:srgbClr>
                </a:solidFill>
              </a:rPr>
              <a:pPr/>
              <a:t>10</a:t>
            </a:fld>
            <a:endParaRPr lang="en-GB">
              <a:solidFill>
                <a:srgbClr val="11354E">
                  <a:tint val="75000"/>
                </a:srgbClr>
              </a:solidFill>
            </a:endParaRPr>
          </a:p>
        </p:txBody>
      </p:sp>
      <p:sp>
        <p:nvSpPr>
          <p:cNvPr id="6" name="Inhaltsplatzhalter 5"/>
          <p:cNvSpPr>
            <a:spLocks noGrp="1"/>
          </p:cNvSpPr>
          <p:nvPr>
            <p:ph sz="quarter" idx="13"/>
          </p:nvPr>
        </p:nvSpPr>
        <p:spPr/>
        <p:txBody>
          <a:bodyPr/>
          <a:lstStyle/>
          <a:p>
            <a:pPr marL="0" indent="0">
              <a:buNone/>
            </a:pPr>
            <a:r>
              <a:rPr lang="en-US" dirty="0"/>
              <a:t>- cooperation with specialist transgender facilities; </a:t>
            </a:r>
            <a:br>
              <a:rPr lang="en-US" dirty="0"/>
            </a:br>
            <a:r>
              <a:rPr lang="en-US" dirty="0"/>
              <a:t>   the development of specific services for transgender people </a:t>
            </a:r>
            <a:br>
              <a:rPr lang="en-US" dirty="0"/>
            </a:br>
            <a:r>
              <a:rPr lang="en-US" dirty="0"/>
              <a:t>   (e.g. by advertising places explicitly for that target group publicly</a:t>
            </a:r>
            <a:br>
              <a:rPr lang="en-US" dirty="0"/>
            </a:br>
            <a:r>
              <a:rPr lang="en-US" dirty="0"/>
              <a:t>   within the helping system)</a:t>
            </a:r>
            <a:br>
              <a:rPr lang="en-US" dirty="0"/>
            </a:br>
            <a:endParaRPr lang="en-US" dirty="0"/>
          </a:p>
          <a:p>
            <a:pPr marL="0" indent="0">
              <a:buNone/>
            </a:pPr>
            <a:r>
              <a:rPr lang="en-US" dirty="0"/>
              <a:t>- the </a:t>
            </a:r>
            <a:r>
              <a:rPr lang="en-US" dirty="0" err="1"/>
              <a:t>visualisation</a:t>
            </a:r>
            <a:r>
              <a:rPr lang="en-US" dirty="0"/>
              <a:t> of gender diversity within the facility</a:t>
            </a:r>
            <a:br>
              <a:rPr lang="en-US" dirty="0"/>
            </a:br>
            <a:r>
              <a:rPr lang="en-US" dirty="0"/>
              <a:t>  (e.g. by placing symbols such as stickers and flyers at the entrance</a:t>
            </a:r>
            <a:br>
              <a:rPr lang="en-US" dirty="0"/>
            </a:br>
            <a:r>
              <a:rPr lang="en-US" dirty="0"/>
              <a:t>  and in offices)</a:t>
            </a:r>
            <a:endParaRPr lang="de-DE" dirty="0"/>
          </a:p>
          <a:p>
            <a:endParaRPr lang="de-DE" dirty="0"/>
          </a:p>
        </p:txBody>
      </p:sp>
    </p:spTree>
    <p:extLst>
      <p:ext uri="{BB962C8B-B14F-4D97-AF65-F5344CB8AC3E}">
        <p14:creationId xmlns:p14="http://schemas.microsoft.com/office/powerpoint/2010/main" val="9210350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sz="3600" b="1" i="1" dirty="0"/>
              <a:t>Practical experiences of supporting transgender women in Frankfurt</a:t>
            </a:r>
            <a:endParaRPr lang="de-DE" sz="3600" dirty="0"/>
          </a:p>
        </p:txBody>
      </p:sp>
      <p:sp>
        <p:nvSpPr>
          <p:cNvPr id="3" name="Datumsplatzhalter 2"/>
          <p:cNvSpPr>
            <a:spLocks noGrp="1"/>
          </p:cNvSpPr>
          <p:nvPr>
            <p:ph type="dt" sz="half" idx="10"/>
          </p:nvPr>
        </p:nvSpPr>
        <p:spPr/>
        <p:txBody>
          <a:bodyPr/>
          <a:lstStyle/>
          <a:p>
            <a:r>
              <a:rPr lang="en-US" dirty="0">
                <a:solidFill>
                  <a:srgbClr val="11354E">
                    <a:tint val="75000"/>
                  </a:srgbClr>
                </a:solidFill>
              </a:rPr>
              <a:t>02.06.2023</a:t>
            </a:r>
            <a:endParaRPr lang="en-GB" dirty="0">
              <a:solidFill>
                <a:srgbClr val="11354E">
                  <a:tint val="75000"/>
                </a:srgbClr>
              </a:solidFill>
            </a:endParaRPr>
          </a:p>
        </p:txBody>
      </p:sp>
      <p:sp>
        <p:nvSpPr>
          <p:cNvPr id="4" name="Fußzeilenplatzhalter 3"/>
          <p:cNvSpPr>
            <a:spLocks noGrp="1"/>
          </p:cNvSpPr>
          <p:nvPr>
            <p:ph type="ftr" sz="quarter" idx="11"/>
          </p:nvPr>
        </p:nvSpPr>
        <p:spPr/>
        <p:txBody>
          <a:bodyPr/>
          <a:lstStyle/>
          <a:p>
            <a:r>
              <a:rPr lang="en-GB">
                <a:solidFill>
                  <a:srgbClr val="11354E">
                    <a:tint val="75000"/>
                  </a:srgbClr>
                </a:solidFill>
              </a:rPr>
              <a:t>FEANTSA FORUM 2023</a:t>
            </a:r>
            <a:endParaRPr lang="en-GB" dirty="0">
              <a:solidFill>
                <a:srgbClr val="11354E">
                  <a:tint val="75000"/>
                </a:srgbClr>
              </a:solidFill>
            </a:endParaRPr>
          </a:p>
        </p:txBody>
      </p:sp>
      <p:sp>
        <p:nvSpPr>
          <p:cNvPr id="5" name="Foliennummernplatzhalter 4"/>
          <p:cNvSpPr>
            <a:spLocks noGrp="1"/>
          </p:cNvSpPr>
          <p:nvPr>
            <p:ph type="sldNum" sz="quarter" idx="12"/>
          </p:nvPr>
        </p:nvSpPr>
        <p:spPr/>
        <p:txBody>
          <a:bodyPr/>
          <a:lstStyle/>
          <a:p>
            <a:fld id="{9A4B0777-FF85-47C6-B6DE-2A40E1253E90}" type="slidenum">
              <a:rPr lang="en-GB" smtClean="0">
                <a:solidFill>
                  <a:srgbClr val="11354E">
                    <a:tint val="75000"/>
                  </a:srgbClr>
                </a:solidFill>
              </a:rPr>
              <a:pPr/>
              <a:t>11</a:t>
            </a:fld>
            <a:endParaRPr lang="en-GB">
              <a:solidFill>
                <a:srgbClr val="11354E">
                  <a:tint val="75000"/>
                </a:srgbClr>
              </a:solidFill>
            </a:endParaRPr>
          </a:p>
        </p:txBody>
      </p:sp>
      <p:sp>
        <p:nvSpPr>
          <p:cNvPr id="6" name="Inhaltsplatzhalter 5"/>
          <p:cNvSpPr>
            <a:spLocks noGrp="1"/>
          </p:cNvSpPr>
          <p:nvPr>
            <p:ph sz="quarter" idx="13"/>
          </p:nvPr>
        </p:nvSpPr>
        <p:spPr/>
        <p:txBody>
          <a:bodyPr>
            <a:normAutofit fontScale="92500" lnSpcReduction="10000"/>
          </a:bodyPr>
          <a:lstStyle/>
          <a:p>
            <a:pPr marL="0" indent="0">
              <a:buNone/>
            </a:pPr>
            <a:r>
              <a:rPr lang="en-US" dirty="0"/>
              <a:t>Opening up inpatient emergency housing facility for transgender women – challenges and opportunities:</a:t>
            </a:r>
          </a:p>
          <a:p>
            <a:r>
              <a:rPr lang="en-US" dirty="0"/>
              <a:t>Between 2020 - 2022, more and more admission requests from authorities, counselling centers and transgender women themselves, especially for the emergency overnight area</a:t>
            </a:r>
          </a:p>
          <a:p>
            <a:r>
              <a:rPr lang="en-US" dirty="0"/>
              <a:t>Accessing women's facilities, especially to emergency </a:t>
            </a:r>
            <a:r>
              <a:rPr lang="en-US"/>
              <a:t>overnight area </a:t>
            </a:r>
            <a:r>
              <a:rPr lang="en-US" dirty="0"/>
              <a:t>with shared sanitary facilities, is often difficult for transgender women seeking help</a:t>
            </a:r>
          </a:p>
          <a:p>
            <a:r>
              <a:rPr lang="en-US" dirty="0"/>
              <a:t>Staff arranged for an externally consultant to lead an offsite seminar on the topic in the summer of 2022</a:t>
            </a:r>
          </a:p>
          <a:p>
            <a:endParaRPr lang="de-DE" dirty="0"/>
          </a:p>
        </p:txBody>
      </p:sp>
    </p:spTree>
    <p:extLst>
      <p:ext uri="{BB962C8B-B14F-4D97-AF65-F5344CB8AC3E}">
        <p14:creationId xmlns:p14="http://schemas.microsoft.com/office/powerpoint/2010/main" val="37375832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64035" y="180567"/>
            <a:ext cx="10515600" cy="1325563"/>
          </a:xfrm>
        </p:spPr>
        <p:txBody>
          <a:bodyPr>
            <a:normAutofit/>
          </a:bodyPr>
          <a:lstStyle/>
          <a:p>
            <a:r>
              <a:rPr lang="en-US" sz="3600" b="1" i="1" dirty="0"/>
              <a:t>Practical experiences of supporting transgender women in Frankfurt</a:t>
            </a:r>
            <a:endParaRPr lang="de-DE" sz="3600" b="1" i="1" dirty="0"/>
          </a:p>
        </p:txBody>
      </p:sp>
      <p:sp>
        <p:nvSpPr>
          <p:cNvPr id="3" name="Datumsplatzhalter 2"/>
          <p:cNvSpPr>
            <a:spLocks noGrp="1"/>
          </p:cNvSpPr>
          <p:nvPr>
            <p:ph type="dt" sz="half" idx="10"/>
          </p:nvPr>
        </p:nvSpPr>
        <p:spPr/>
        <p:txBody>
          <a:bodyPr/>
          <a:lstStyle/>
          <a:p>
            <a:r>
              <a:rPr lang="en-US" dirty="0">
                <a:solidFill>
                  <a:srgbClr val="11354E">
                    <a:tint val="75000"/>
                  </a:srgbClr>
                </a:solidFill>
              </a:rPr>
              <a:t>02.06.2023</a:t>
            </a:r>
            <a:endParaRPr lang="en-GB" dirty="0">
              <a:solidFill>
                <a:srgbClr val="11354E">
                  <a:tint val="75000"/>
                </a:srgbClr>
              </a:solidFill>
            </a:endParaRPr>
          </a:p>
        </p:txBody>
      </p:sp>
      <p:sp>
        <p:nvSpPr>
          <p:cNvPr id="4" name="Fußzeilenplatzhalter 3"/>
          <p:cNvSpPr>
            <a:spLocks noGrp="1"/>
          </p:cNvSpPr>
          <p:nvPr>
            <p:ph type="ftr" sz="quarter" idx="11"/>
          </p:nvPr>
        </p:nvSpPr>
        <p:spPr/>
        <p:txBody>
          <a:bodyPr/>
          <a:lstStyle/>
          <a:p>
            <a:r>
              <a:rPr lang="en-GB">
                <a:solidFill>
                  <a:srgbClr val="11354E">
                    <a:tint val="75000"/>
                  </a:srgbClr>
                </a:solidFill>
              </a:rPr>
              <a:t>FEANTSA FORUM 2023</a:t>
            </a:r>
            <a:endParaRPr lang="en-GB" dirty="0">
              <a:solidFill>
                <a:srgbClr val="11354E">
                  <a:tint val="75000"/>
                </a:srgbClr>
              </a:solidFill>
            </a:endParaRPr>
          </a:p>
        </p:txBody>
      </p:sp>
      <p:sp>
        <p:nvSpPr>
          <p:cNvPr id="5" name="Foliennummernplatzhalter 4"/>
          <p:cNvSpPr>
            <a:spLocks noGrp="1"/>
          </p:cNvSpPr>
          <p:nvPr>
            <p:ph type="sldNum" sz="quarter" idx="12"/>
          </p:nvPr>
        </p:nvSpPr>
        <p:spPr/>
        <p:txBody>
          <a:bodyPr/>
          <a:lstStyle/>
          <a:p>
            <a:fld id="{9A4B0777-FF85-47C6-B6DE-2A40E1253E90}" type="slidenum">
              <a:rPr lang="en-GB" smtClean="0">
                <a:solidFill>
                  <a:srgbClr val="11354E">
                    <a:tint val="75000"/>
                  </a:srgbClr>
                </a:solidFill>
              </a:rPr>
              <a:pPr/>
              <a:t>12</a:t>
            </a:fld>
            <a:endParaRPr lang="en-GB">
              <a:solidFill>
                <a:srgbClr val="11354E">
                  <a:tint val="75000"/>
                </a:srgbClr>
              </a:solidFill>
            </a:endParaRPr>
          </a:p>
        </p:txBody>
      </p:sp>
      <p:sp>
        <p:nvSpPr>
          <p:cNvPr id="6" name="Inhaltsplatzhalter 5"/>
          <p:cNvSpPr>
            <a:spLocks noGrp="1"/>
          </p:cNvSpPr>
          <p:nvPr>
            <p:ph sz="quarter" idx="13"/>
          </p:nvPr>
        </p:nvSpPr>
        <p:spPr/>
        <p:txBody>
          <a:bodyPr>
            <a:normAutofit/>
          </a:bodyPr>
          <a:lstStyle/>
          <a:p>
            <a:r>
              <a:rPr lang="en-US" dirty="0"/>
              <a:t>Within the framework of a reflection process, the some of the main questions arising were:</a:t>
            </a:r>
          </a:p>
          <a:p>
            <a:r>
              <a:rPr lang="en-US" dirty="0"/>
              <a:t>Is it possible to accommodate transgender women in the</a:t>
            </a:r>
            <a:br>
              <a:rPr lang="en-US" dirty="0"/>
            </a:br>
            <a:r>
              <a:rPr lang="en-US" dirty="0"/>
              <a:t>emergency overnight area with shared sanitary facilities? If so, how? What are the limits and who sets them?</a:t>
            </a:r>
          </a:p>
          <a:p>
            <a:r>
              <a:rPr lang="en-US" dirty="0"/>
              <a:t>How can the facility support transgender women who are at the very beginning of their transition process and who have not (yet) changed their marital status or do not want to do so?</a:t>
            </a:r>
            <a:endParaRPr lang="de-DE" dirty="0"/>
          </a:p>
          <a:p>
            <a:endParaRPr lang="de-DE" dirty="0"/>
          </a:p>
        </p:txBody>
      </p:sp>
    </p:spTree>
    <p:extLst>
      <p:ext uri="{BB962C8B-B14F-4D97-AF65-F5344CB8AC3E}">
        <p14:creationId xmlns:p14="http://schemas.microsoft.com/office/powerpoint/2010/main" val="20886319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sz="3600" b="1" i="1" dirty="0"/>
              <a:t>Practical experiences of supporting transgender women in Frankfurt</a:t>
            </a:r>
            <a:endParaRPr lang="de-DE" sz="3600" b="1" i="1" dirty="0"/>
          </a:p>
        </p:txBody>
      </p:sp>
      <p:sp>
        <p:nvSpPr>
          <p:cNvPr id="3" name="Datumsplatzhalter 2"/>
          <p:cNvSpPr>
            <a:spLocks noGrp="1"/>
          </p:cNvSpPr>
          <p:nvPr>
            <p:ph type="dt" sz="half" idx="10"/>
          </p:nvPr>
        </p:nvSpPr>
        <p:spPr/>
        <p:txBody>
          <a:bodyPr/>
          <a:lstStyle/>
          <a:p>
            <a:r>
              <a:rPr lang="en-US" dirty="0">
                <a:solidFill>
                  <a:srgbClr val="11354E">
                    <a:tint val="75000"/>
                  </a:srgbClr>
                </a:solidFill>
              </a:rPr>
              <a:t>02.06.2023</a:t>
            </a:r>
            <a:endParaRPr lang="en-GB" dirty="0">
              <a:solidFill>
                <a:srgbClr val="11354E">
                  <a:tint val="75000"/>
                </a:srgbClr>
              </a:solidFill>
            </a:endParaRPr>
          </a:p>
        </p:txBody>
      </p:sp>
      <p:sp>
        <p:nvSpPr>
          <p:cNvPr id="4" name="Fußzeilenplatzhalter 3"/>
          <p:cNvSpPr>
            <a:spLocks noGrp="1"/>
          </p:cNvSpPr>
          <p:nvPr>
            <p:ph type="ftr" sz="quarter" idx="11"/>
          </p:nvPr>
        </p:nvSpPr>
        <p:spPr/>
        <p:txBody>
          <a:bodyPr/>
          <a:lstStyle/>
          <a:p>
            <a:r>
              <a:rPr lang="en-GB">
                <a:solidFill>
                  <a:srgbClr val="11354E">
                    <a:tint val="75000"/>
                  </a:srgbClr>
                </a:solidFill>
              </a:rPr>
              <a:t>FEANTSA FORUM 2023</a:t>
            </a:r>
            <a:endParaRPr lang="en-GB" dirty="0">
              <a:solidFill>
                <a:srgbClr val="11354E">
                  <a:tint val="75000"/>
                </a:srgbClr>
              </a:solidFill>
            </a:endParaRPr>
          </a:p>
        </p:txBody>
      </p:sp>
      <p:sp>
        <p:nvSpPr>
          <p:cNvPr id="5" name="Foliennummernplatzhalter 4"/>
          <p:cNvSpPr>
            <a:spLocks noGrp="1"/>
          </p:cNvSpPr>
          <p:nvPr>
            <p:ph type="sldNum" sz="quarter" idx="12"/>
          </p:nvPr>
        </p:nvSpPr>
        <p:spPr/>
        <p:txBody>
          <a:bodyPr/>
          <a:lstStyle/>
          <a:p>
            <a:fld id="{9A4B0777-FF85-47C6-B6DE-2A40E1253E90}" type="slidenum">
              <a:rPr lang="en-GB" smtClean="0">
                <a:solidFill>
                  <a:srgbClr val="11354E">
                    <a:tint val="75000"/>
                  </a:srgbClr>
                </a:solidFill>
              </a:rPr>
              <a:pPr/>
              <a:t>13</a:t>
            </a:fld>
            <a:endParaRPr lang="en-GB">
              <a:solidFill>
                <a:srgbClr val="11354E">
                  <a:tint val="75000"/>
                </a:srgbClr>
              </a:solidFill>
            </a:endParaRPr>
          </a:p>
        </p:txBody>
      </p:sp>
      <p:sp>
        <p:nvSpPr>
          <p:cNvPr id="6" name="Inhaltsplatzhalter 5"/>
          <p:cNvSpPr>
            <a:spLocks noGrp="1"/>
          </p:cNvSpPr>
          <p:nvPr>
            <p:ph sz="quarter" idx="13"/>
          </p:nvPr>
        </p:nvSpPr>
        <p:spPr/>
        <p:txBody>
          <a:bodyPr>
            <a:normAutofit lnSpcReduction="10000"/>
          </a:bodyPr>
          <a:lstStyle/>
          <a:p>
            <a:r>
              <a:rPr lang="en-US" dirty="0"/>
              <a:t>How do other residents perceive and interact with the transgender women and how can they be supported and potentially make more aware of transgender issues?</a:t>
            </a:r>
          </a:p>
          <a:p>
            <a:r>
              <a:rPr lang="en-US" dirty="0"/>
              <a:t>What changes are needed in how the facility is set up and its house rules? </a:t>
            </a:r>
          </a:p>
          <a:p>
            <a:r>
              <a:rPr lang="en-US" dirty="0"/>
              <a:t>How do staff deal with their own uncertainties? What support do they need?</a:t>
            </a:r>
          </a:p>
          <a:p>
            <a:r>
              <a:rPr lang="en-US" dirty="0"/>
              <a:t>What special requirements might there be in a residential group setting compared to single flats? </a:t>
            </a:r>
            <a:endParaRPr lang="de-DE" dirty="0"/>
          </a:p>
          <a:p>
            <a:endParaRPr lang="de-DE" dirty="0"/>
          </a:p>
        </p:txBody>
      </p:sp>
    </p:spTree>
    <p:extLst>
      <p:ext uri="{BB962C8B-B14F-4D97-AF65-F5344CB8AC3E}">
        <p14:creationId xmlns:p14="http://schemas.microsoft.com/office/powerpoint/2010/main" val="14113912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sz="3600" b="1" i="1" dirty="0"/>
              <a:t>A case-by-case approach preferable to ensure respectful and optimal outcomes</a:t>
            </a:r>
            <a:endParaRPr lang="de-DE" sz="3600" b="1" i="1" dirty="0"/>
          </a:p>
        </p:txBody>
      </p:sp>
      <p:sp>
        <p:nvSpPr>
          <p:cNvPr id="3" name="Datumsplatzhalter 2"/>
          <p:cNvSpPr>
            <a:spLocks noGrp="1"/>
          </p:cNvSpPr>
          <p:nvPr>
            <p:ph type="dt" sz="half" idx="10"/>
          </p:nvPr>
        </p:nvSpPr>
        <p:spPr/>
        <p:txBody>
          <a:bodyPr/>
          <a:lstStyle/>
          <a:p>
            <a:r>
              <a:rPr lang="en-US" dirty="0">
                <a:solidFill>
                  <a:srgbClr val="11354E">
                    <a:tint val="75000"/>
                  </a:srgbClr>
                </a:solidFill>
              </a:rPr>
              <a:t>02.06.2023</a:t>
            </a:r>
            <a:endParaRPr lang="en-GB" dirty="0">
              <a:solidFill>
                <a:srgbClr val="11354E">
                  <a:tint val="75000"/>
                </a:srgbClr>
              </a:solidFill>
            </a:endParaRPr>
          </a:p>
        </p:txBody>
      </p:sp>
      <p:sp>
        <p:nvSpPr>
          <p:cNvPr id="4" name="Fußzeilenplatzhalter 3"/>
          <p:cNvSpPr>
            <a:spLocks noGrp="1"/>
          </p:cNvSpPr>
          <p:nvPr>
            <p:ph type="ftr" sz="quarter" idx="11"/>
          </p:nvPr>
        </p:nvSpPr>
        <p:spPr/>
        <p:txBody>
          <a:bodyPr/>
          <a:lstStyle/>
          <a:p>
            <a:r>
              <a:rPr lang="en-GB">
                <a:solidFill>
                  <a:srgbClr val="11354E">
                    <a:tint val="75000"/>
                  </a:srgbClr>
                </a:solidFill>
              </a:rPr>
              <a:t>FEANTSA FORUM 2023</a:t>
            </a:r>
            <a:endParaRPr lang="en-GB" dirty="0">
              <a:solidFill>
                <a:srgbClr val="11354E">
                  <a:tint val="75000"/>
                </a:srgbClr>
              </a:solidFill>
            </a:endParaRPr>
          </a:p>
        </p:txBody>
      </p:sp>
      <p:sp>
        <p:nvSpPr>
          <p:cNvPr id="5" name="Foliennummernplatzhalter 4"/>
          <p:cNvSpPr>
            <a:spLocks noGrp="1"/>
          </p:cNvSpPr>
          <p:nvPr>
            <p:ph type="sldNum" sz="quarter" idx="12"/>
          </p:nvPr>
        </p:nvSpPr>
        <p:spPr/>
        <p:txBody>
          <a:bodyPr/>
          <a:lstStyle/>
          <a:p>
            <a:fld id="{9A4B0777-FF85-47C6-B6DE-2A40E1253E90}" type="slidenum">
              <a:rPr lang="en-GB" smtClean="0">
                <a:solidFill>
                  <a:srgbClr val="11354E">
                    <a:tint val="75000"/>
                  </a:srgbClr>
                </a:solidFill>
              </a:rPr>
              <a:pPr/>
              <a:t>14</a:t>
            </a:fld>
            <a:endParaRPr lang="en-GB">
              <a:solidFill>
                <a:srgbClr val="11354E">
                  <a:tint val="75000"/>
                </a:srgbClr>
              </a:solidFill>
            </a:endParaRPr>
          </a:p>
        </p:txBody>
      </p:sp>
      <p:sp>
        <p:nvSpPr>
          <p:cNvPr id="6" name="Inhaltsplatzhalter 5"/>
          <p:cNvSpPr>
            <a:spLocks noGrp="1"/>
          </p:cNvSpPr>
          <p:nvPr>
            <p:ph sz="quarter" idx="13"/>
          </p:nvPr>
        </p:nvSpPr>
        <p:spPr/>
        <p:txBody>
          <a:bodyPr/>
          <a:lstStyle/>
          <a:p>
            <a:pPr marL="0" indent="0">
              <a:buNone/>
            </a:pPr>
            <a:r>
              <a:rPr lang="en-US" dirty="0"/>
              <a:t>Participants indicated that they found it particularly difficult to deal with the topic of setting rules on assessing transgender women’s physical characteristics:</a:t>
            </a:r>
          </a:p>
          <a:p>
            <a:endParaRPr lang="en-US" dirty="0"/>
          </a:p>
          <a:p>
            <a:pPr marL="0" indent="0">
              <a:buNone/>
            </a:pPr>
            <a:r>
              <a:rPr lang="en-US" dirty="0"/>
              <a:t>Who should determine that a transgender woman seeking to be admitted was 'too masculine' or 'feminine enough‘ ?!</a:t>
            </a:r>
            <a:endParaRPr lang="de-DE" dirty="0"/>
          </a:p>
        </p:txBody>
      </p:sp>
    </p:spTree>
    <p:extLst>
      <p:ext uri="{BB962C8B-B14F-4D97-AF65-F5344CB8AC3E}">
        <p14:creationId xmlns:p14="http://schemas.microsoft.com/office/powerpoint/2010/main" val="37196135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sz="3600" b="1" i="1" dirty="0"/>
              <a:t>A case-by-case approach preferable to ensure respectful and optimal outcomes</a:t>
            </a:r>
            <a:endParaRPr lang="de-DE" sz="3600" dirty="0"/>
          </a:p>
        </p:txBody>
      </p:sp>
      <p:sp>
        <p:nvSpPr>
          <p:cNvPr id="3" name="Datumsplatzhalter 2"/>
          <p:cNvSpPr>
            <a:spLocks noGrp="1"/>
          </p:cNvSpPr>
          <p:nvPr>
            <p:ph type="dt" sz="half" idx="10"/>
          </p:nvPr>
        </p:nvSpPr>
        <p:spPr/>
        <p:txBody>
          <a:bodyPr/>
          <a:lstStyle/>
          <a:p>
            <a:r>
              <a:rPr lang="en-US" dirty="0">
                <a:solidFill>
                  <a:srgbClr val="11354E">
                    <a:tint val="75000"/>
                  </a:srgbClr>
                </a:solidFill>
              </a:rPr>
              <a:t>02.06.2023</a:t>
            </a:r>
            <a:endParaRPr lang="en-GB" dirty="0">
              <a:solidFill>
                <a:srgbClr val="11354E">
                  <a:tint val="75000"/>
                </a:srgbClr>
              </a:solidFill>
            </a:endParaRPr>
          </a:p>
        </p:txBody>
      </p:sp>
      <p:sp>
        <p:nvSpPr>
          <p:cNvPr id="4" name="Fußzeilenplatzhalter 3"/>
          <p:cNvSpPr>
            <a:spLocks noGrp="1"/>
          </p:cNvSpPr>
          <p:nvPr>
            <p:ph type="ftr" sz="quarter" idx="11"/>
          </p:nvPr>
        </p:nvSpPr>
        <p:spPr/>
        <p:txBody>
          <a:bodyPr/>
          <a:lstStyle/>
          <a:p>
            <a:r>
              <a:rPr lang="en-GB">
                <a:solidFill>
                  <a:srgbClr val="11354E">
                    <a:tint val="75000"/>
                  </a:srgbClr>
                </a:solidFill>
              </a:rPr>
              <a:t>FEANTSA FORUM 2023</a:t>
            </a:r>
            <a:endParaRPr lang="en-GB" dirty="0">
              <a:solidFill>
                <a:srgbClr val="11354E">
                  <a:tint val="75000"/>
                </a:srgbClr>
              </a:solidFill>
            </a:endParaRPr>
          </a:p>
        </p:txBody>
      </p:sp>
      <p:sp>
        <p:nvSpPr>
          <p:cNvPr id="5" name="Foliennummernplatzhalter 4"/>
          <p:cNvSpPr>
            <a:spLocks noGrp="1"/>
          </p:cNvSpPr>
          <p:nvPr>
            <p:ph type="sldNum" sz="quarter" idx="12"/>
          </p:nvPr>
        </p:nvSpPr>
        <p:spPr/>
        <p:txBody>
          <a:bodyPr/>
          <a:lstStyle/>
          <a:p>
            <a:fld id="{9A4B0777-FF85-47C6-B6DE-2A40E1253E90}" type="slidenum">
              <a:rPr lang="en-GB" smtClean="0">
                <a:solidFill>
                  <a:srgbClr val="11354E">
                    <a:tint val="75000"/>
                  </a:srgbClr>
                </a:solidFill>
              </a:rPr>
              <a:pPr/>
              <a:t>15</a:t>
            </a:fld>
            <a:endParaRPr lang="en-GB">
              <a:solidFill>
                <a:srgbClr val="11354E">
                  <a:tint val="75000"/>
                </a:srgbClr>
              </a:solidFill>
            </a:endParaRPr>
          </a:p>
        </p:txBody>
      </p:sp>
      <p:sp>
        <p:nvSpPr>
          <p:cNvPr id="6" name="Inhaltsplatzhalter 5"/>
          <p:cNvSpPr>
            <a:spLocks noGrp="1"/>
          </p:cNvSpPr>
          <p:nvPr>
            <p:ph sz="quarter" idx="13"/>
          </p:nvPr>
        </p:nvSpPr>
        <p:spPr/>
        <p:txBody>
          <a:bodyPr/>
          <a:lstStyle/>
          <a:p>
            <a:pPr marL="0" indent="0">
              <a:buNone/>
            </a:pPr>
            <a:r>
              <a:rPr lang="en-US" dirty="0"/>
              <a:t>There were no clear answers to some questions (yet), but despite some remaining uncertainty, facilities could nevertheless begin to be more open to admitting transgender women:</a:t>
            </a:r>
            <a:br>
              <a:rPr lang="en-US" dirty="0"/>
            </a:br>
            <a:endParaRPr lang="en-US" dirty="0"/>
          </a:p>
          <a:p>
            <a:r>
              <a:rPr lang="en-US" dirty="0"/>
              <a:t>An admission of transgender women should be made possible in every area </a:t>
            </a:r>
          </a:p>
          <a:p>
            <a:r>
              <a:rPr lang="en-US" dirty="0"/>
              <a:t>An admission should no longer be rejected as a matter of principle</a:t>
            </a:r>
          </a:p>
          <a:p>
            <a:pPr marL="0" indent="0">
              <a:buNone/>
            </a:pPr>
            <a:endParaRPr lang="de-DE" dirty="0"/>
          </a:p>
        </p:txBody>
      </p:sp>
    </p:spTree>
    <p:extLst>
      <p:ext uri="{BB962C8B-B14F-4D97-AF65-F5344CB8AC3E}">
        <p14:creationId xmlns:p14="http://schemas.microsoft.com/office/powerpoint/2010/main" val="2032274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sz="3600" b="1" i="1" dirty="0"/>
              <a:t>A case-by-case approach preferable to ensure respectful and optimal outcomes</a:t>
            </a:r>
            <a:endParaRPr lang="de-DE" sz="3600" dirty="0"/>
          </a:p>
        </p:txBody>
      </p:sp>
      <p:sp>
        <p:nvSpPr>
          <p:cNvPr id="3" name="Datumsplatzhalter 2"/>
          <p:cNvSpPr>
            <a:spLocks noGrp="1"/>
          </p:cNvSpPr>
          <p:nvPr>
            <p:ph type="dt" sz="half" idx="10"/>
          </p:nvPr>
        </p:nvSpPr>
        <p:spPr/>
        <p:txBody>
          <a:bodyPr/>
          <a:lstStyle/>
          <a:p>
            <a:r>
              <a:rPr lang="en-US" dirty="0">
                <a:solidFill>
                  <a:srgbClr val="11354E">
                    <a:tint val="75000"/>
                  </a:srgbClr>
                </a:solidFill>
              </a:rPr>
              <a:t>02.06.2023</a:t>
            </a:r>
            <a:endParaRPr lang="en-GB" dirty="0">
              <a:solidFill>
                <a:srgbClr val="11354E">
                  <a:tint val="75000"/>
                </a:srgbClr>
              </a:solidFill>
            </a:endParaRPr>
          </a:p>
        </p:txBody>
      </p:sp>
      <p:sp>
        <p:nvSpPr>
          <p:cNvPr id="4" name="Fußzeilenplatzhalter 3"/>
          <p:cNvSpPr>
            <a:spLocks noGrp="1"/>
          </p:cNvSpPr>
          <p:nvPr>
            <p:ph type="ftr" sz="quarter" idx="11"/>
          </p:nvPr>
        </p:nvSpPr>
        <p:spPr/>
        <p:txBody>
          <a:bodyPr/>
          <a:lstStyle/>
          <a:p>
            <a:r>
              <a:rPr lang="en-GB">
                <a:solidFill>
                  <a:srgbClr val="11354E">
                    <a:tint val="75000"/>
                  </a:srgbClr>
                </a:solidFill>
              </a:rPr>
              <a:t>FEANTSA FORUM 2023</a:t>
            </a:r>
            <a:endParaRPr lang="en-GB" dirty="0">
              <a:solidFill>
                <a:srgbClr val="11354E">
                  <a:tint val="75000"/>
                </a:srgbClr>
              </a:solidFill>
            </a:endParaRPr>
          </a:p>
        </p:txBody>
      </p:sp>
      <p:sp>
        <p:nvSpPr>
          <p:cNvPr id="5" name="Foliennummernplatzhalter 4"/>
          <p:cNvSpPr>
            <a:spLocks noGrp="1"/>
          </p:cNvSpPr>
          <p:nvPr>
            <p:ph type="sldNum" sz="quarter" idx="12"/>
          </p:nvPr>
        </p:nvSpPr>
        <p:spPr/>
        <p:txBody>
          <a:bodyPr/>
          <a:lstStyle/>
          <a:p>
            <a:fld id="{9A4B0777-FF85-47C6-B6DE-2A40E1253E90}" type="slidenum">
              <a:rPr lang="en-GB" smtClean="0">
                <a:solidFill>
                  <a:srgbClr val="11354E">
                    <a:tint val="75000"/>
                  </a:srgbClr>
                </a:solidFill>
              </a:rPr>
              <a:pPr/>
              <a:t>16</a:t>
            </a:fld>
            <a:endParaRPr lang="en-GB">
              <a:solidFill>
                <a:srgbClr val="11354E">
                  <a:tint val="75000"/>
                </a:srgbClr>
              </a:solidFill>
            </a:endParaRPr>
          </a:p>
        </p:txBody>
      </p:sp>
      <p:sp>
        <p:nvSpPr>
          <p:cNvPr id="6" name="Inhaltsplatzhalter 5"/>
          <p:cNvSpPr>
            <a:spLocks noGrp="1"/>
          </p:cNvSpPr>
          <p:nvPr>
            <p:ph sz="quarter" idx="13"/>
          </p:nvPr>
        </p:nvSpPr>
        <p:spPr/>
        <p:txBody>
          <a:bodyPr>
            <a:normAutofit fontScale="92500" lnSpcReduction="10000"/>
          </a:bodyPr>
          <a:lstStyle/>
          <a:p>
            <a:pPr marL="0" indent="0">
              <a:buNone/>
            </a:pPr>
            <a:r>
              <a:rPr lang="en-US" dirty="0"/>
              <a:t>The following criteria, among others, were developed for this purpose:</a:t>
            </a:r>
          </a:p>
          <a:p>
            <a:pPr marL="0" indent="0">
              <a:buNone/>
            </a:pPr>
            <a:endParaRPr lang="en-US" dirty="0"/>
          </a:p>
          <a:p>
            <a:r>
              <a:rPr lang="en-US" dirty="0"/>
              <a:t>The person's gender self-determination as a woman should be </a:t>
            </a:r>
            <a:r>
              <a:rPr lang="en-US" dirty="0" err="1"/>
              <a:t>recognised</a:t>
            </a:r>
            <a:r>
              <a:rPr lang="en-US" dirty="0"/>
              <a:t> in principle and not determined solely on the basis of official identity documents and/or physical characteristics.</a:t>
            </a:r>
          </a:p>
          <a:p>
            <a:endParaRPr lang="en-US" dirty="0"/>
          </a:p>
          <a:p>
            <a:r>
              <a:rPr lang="en-US" dirty="0"/>
              <a:t>If a transgender woman is admitted who is possibly still read as 'male', it is discussed with her how she herself and the staff would like to deal with possible questions from or even difficult interactions with other residents.</a:t>
            </a:r>
            <a:endParaRPr lang="de-DE" dirty="0"/>
          </a:p>
        </p:txBody>
      </p:sp>
    </p:spTree>
    <p:extLst>
      <p:ext uri="{BB962C8B-B14F-4D97-AF65-F5344CB8AC3E}">
        <p14:creationId xmlns:p14="http://schemas.microsoft.com/office/powerpoint/2010/main" val="6248571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z="3600" b="1" i="1" dirty="0">
                <a:solidFill>
                  <a:srgbClr val="11354E"/>
                </a:solidFill>
              </a:rPr>
              <a:t>A case-by-case approach preferable to ensure respectful and optimal outcomes</a:t>
            </a:r>
            <a:endParaRPr lang="de-DE" dirty="0"/>
          </a:p>
        </p:txBody>
      </p:sp>
      <p:sp>
        <p:nvSpPr>
          <p:cNvPr id="3" name="Datumsplatzhalter 2"/>
          <p:cNvSpPr>
            <a:spLocks noGrp="1"/>
          </p:cNvSpPr>
          <p:nvPr>
            <p:ph type="dt" sz="half" idx="10"/>
          </p:nvPr>
        </p:nvSpPr>
        <p:spPr/>
        <p:txBody>
          <a:bodyPr/>
          <a:lstStyle/>
          <a:p>
            <a:r>
              <a:rPr lang="en-US" dirty="0">
                <a:solidFill>
                  <a:srgbClr val="11354E">
                    <a:tint val="75000"/>
                  </a:srgbClr>
                </a:solidFill>
              </a:rPr>
              <a:t>02.06.2023</a:t>
            </a:r>
            <a:endParaRPr lang="en-GB" dirty="0">
              <a:solidFill>
                <a:srgbClr val="11354E">
                  <a:tint val="75000"/>
                </a:srgbClr>
              </a:solidFill>
            </a:endParaRPr>
          </a:p>
        </p:txBody>
      </p:sp>
      <p:sp>
        <p:nvSpPr>
          <p:cNvPr id="4" name="Fußzeilenplatzhalter 3"/>
          <p:cNvSpPr>
            <a:spLocks noGrp="1"/>
          </p:cNvSpPr>
          <p:nvPr>
            <p:ph type="ftr" sz="quarter" idx="11"/>
          </p:nvPr>
        </p:nvSpPr>
        <p:spPr/>
        <p:txBody>
          <a:bodyPr/>
          <a:lstStyle/>
          <a:p>
            <a:r>
              <a:rPr lang="en-GB">
                <a:solidFill>
                  <a:srgbClr val="11354E">
                    <a:tint val="75000"/>
                  </a:srgbClr>
                </a:solidFill>
              </a:rPr>
              <a:t>FEANTSA FORUM 2023</a:t>
            </a:r>
            <a:endParaRPr lang="en-GB" dirty="0">
              <a:solidFill>
                <a:srgbClr val="11354E">
                  <a:tint val="75000"/>
                </a:srgbClr>
              </a:solidFill>
            </a:endParaRPr>
          </a:p>
        </p:txBody>
      </p:sp>
      <p:sp>
        <p:nvSpPr>
          <p:cNvPr id="5" name="Foliennummernplatzhalter 4"/>
          <p:cNvSpPr>
            <a:spLocks noGrp="1"/>
          </p:cNvSpPr>
          <p:nvPr>
            <p:ph type="sldNum" sz="quarter" idx="12"/>
          </p:nvPr>
        </p:nvSpPr>
        <p:spPr/>
        <p:txBody>
          <a:bodyPr/>
          <a:lstStyle/>
          <a:p>
            <a:fld id="{9A4B0777-FF85-47C6-B6DE-2A40E1253E90}" type="slidenum">
              <a:rPr lang="en-GB" smtClean="0">
                <a:solidFill>
                  <a:srgbClr val="11354E">
                    <a:tint val="75000"/>
                  </a:srgbClr>
                </a:solidFill>
              </a:rPr>
              <a:pPr/>
              <a:t>17</a:t>
            </a:fld>
            <a:endParaRPr lang="en-GB">
              <a:solidFill>
                <a:srgbClr val="11354E">
                  <a:tint val="75000"/>
                </a:srgbClr>
              </a:solidFill>
            </a:endParaRPr>
          </a:p>
        </p:txBody>
      </p:sp>
      <p:sp>
        <p:nvSpPr>
          <p:cNvPr id="6" name="Inhaltsplatzhalter 5"/>
          <p:cNvSpPr>
            <a:spLocks noGrp="1"/>
          </p:cNvSpPr>
          <p:nvPr>
            <p:ph sz="quarter" idx="13"/>
          </p:nvPr>
        </p:nvSpPr>
        <p:spPr/>
        <p:txBody>
          <a:bodyPr/>
          <a:lstStyle/>
          <a:p>
            <a:r>
              <a:rPr lang="en-US" dirty="0"/>
              <a:t>The overall set-up of the facility and the house rules, which all clients have to sign upon admission, should be revised and supplemented with an express reference to the fact that the facility is a discrimination-free space. </a:t>
            </a:r>
          </a:p>
          <a:p>
            <a:endParaRPr lang="en-US" dirty="0"/>
          </a:p>
          <a:p>
            <a:r>
              <a:rPr lang="en-US" dirty="0"/>
              <a:t>Staff members are offered training on the topic of gender and sexual diversity</a:t>
            </a:r>
            <a:endParaRPr lang="de-DE" dirty="0"/>
          </a:p>
        </p:txBody>
      </p:sp>
    </p:spTree>
    <p:extLst>
      <p:ext uri="{BB962C8B-B14F-4D97-AF65-F5344CB8AC3E}">
        <p14:creationId xmlns:p14="http://schemas.microsoft.com/office/powerpoint/2010/main" val="16549452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600" b="1" i="1" dirty="0"/>
              <a:t>Special </a:t>
            </a:r>
            <a:r>
              <a:rPr lang="de-DE" sz="3600" b="1" i="1" dirty="0" err="1"/>
              <a:t>or</a:t>
            </a:r>
            <a:r>
              <a:rPr lang="de-DE" sz="3600" b="1" i="1" dirty="0"/>
              <a:t> not?</a:t>
            </a:r>
          </a:p>
        </p:txBody>
      </p:sp>
      <p:sp>
        <p:nvSpPr>
          <p:cNvPr id="3" name="Datumsplatzhalter 2"/>
          <p:cNvSpPr>
            <a:spLocks noGrp="1"/>
          </p:cNvSpPr>
          <p:nvPr>
            <p:ph type="dt" sz="half" idx="10"/>
          </p:nvPr>
        </p:nvSpPr>
        <p:spPr/>
        <p:txBody>
          <a:bodyPr/>
          <a:lstStyle/>
          <a:p>
            <a:r>
              <a:rPr lang="en-US" dirty="0">
                <a:solidFill>
                  <a:srgbClr val="11354E">
                    <a:tint val="75000"/>
                  </a:srgbClr>
                </a:solidFill>
              </a:rPr>
              <a:t>02.06.2023</a:t>
            </a:r>
            <a:endParaRPr lang="en-GB" dirty="0">
              <a:solidFill>
                <a:srgbClr val="11354E">
                  <a:tint val="75000"/>
                </a:srgbClr>
              </a:solidFill>
            </a:endParaRPr>
          </a:p>
        </p:txBody>
      </p:sp>
      <p:sp>
        <p:nvSpPr>
          <p:cNvPr id="4" name="Fußzeilenplatzhalter 3"/>
          <p:cNvSpPr>
            <a:spLocks noGrp="1"/>
          </p:cNvSpPr>
          <p:nvPr>
            <p:ph type="ftr" sz="quarter" idx="11"/>
          </p:nvPr>
        </p:nvSpPr>
        <p:spPr/>
        <p:txBody>
          <a:bodyPr/>
          <a:lstStyle/>
          <a:p>
            <a:r>
              <a:rPr lang="en-GB">
                <a:solidFill>
                  <a:srgbClr val="11354E">
                    <a:tint val="75000"/>
                  </a:srgbClr>
                </a:solidFill>
              </a:rPr>
              <a:t>FEANTSA FORUM 2023</a:t>
            </a:r>
            <a:endParaRPr lang="en-GB" dirty="0">
              <a:solidFill>
                <a:srgbClr val="11354E">
                  <a:tint val="75000"/>
                </a:srgbClr>
              </a:solidFill>
            </a:endParaRPr>
          </a:p>
        </p:txBody>
      </p:sp>
      <p:sp>
        <p:nvSpPr>
          <p:cNvPr id="5" name="Foliennummernplatzhalter 4"/>
          <p:cNvSpPr>
            <a:spLocks noGrp="1"/>
          </p:cNvSpPr>
          <p:nvPr>
            <p:ph type="sldNum" sz="quarter" idx="12"/>
          </p:nvPr>
        </p:nvSpPr>
        <p:spPr/>
        <p:txBody>
          <a:bodyPr/>
          <a:lstStyle/>
          <a:p>
            <a:fld id="{9A4B0777-FF85-47C6-B6DE-2A40E1253E90}" type="slidenum">
              <a:rPr lang="en-GB" smtClean="0">
                <a:solidFill>
                  <a:srgbClr val="11354E">
                    <a:tint val="75000"/>
                  </a:srgbClr>
                </a:solidFill>
              </a:rPr>
              <a:pPr/>
              <a:t>18</a:t>
            </a:fld>
            <a:endParaRPr lang="en-GB">
              <a:solidFill>
                <a:srgbClr val="11354E">
                  <a:tint val="75000"/>
                </a:srgbClr>
              </a:solidFill>
            </a:endParaRPr>
          </a:p>
        </p:txBody>
      </p:sp>
      <p:sp>
        <p:nvSpPr>
          <p:cNvPr id="6" name="Inhaltsplatzhalter 5"/>
          <p:cNvSpPr>
            <a:spLocks noGrp="1"/>
          </p:cNvSpPr>
          <p:nvPr>
            <p:ph sz="quarter" idx="13"/>
          </p:nvPr>
        </p:nvSpPr>
        <p:spPr/>
        <p:txBody>
          <a:bodyPr>
            <a:normAutofit/>
          </a:bodyPr>
          <a:lstStyle/>
          <a:p>
            <a:r>
              <a:rPr lang="en-GB" dirty="0"/>
              <a:t>The recommendation and the practical experiences are describing the field of tension between possible special needs of transgender people and, at the same time, that generalised 'special treatment' is not always either desired or the best approach.</a:t>
            </a:r>
          </a:p>
          <a:p>
            <a:r>
              <a:rPr lang="en-US" dirty="0"/>
              <a:t>It may be more efficient to break with binary gender structures and ideas and integrate transgender people into existing emergency housing services instead of reproducing exclusionary structures or automatically resorting to individual placements.</a:t>
            </a:r>
            <a:endParaRPr lang="de-DE" dirty="0"/>
          </a:p>
          <a:p>
            <a:endParaRPr lang="de-DE" dirty="0"/>
          </a:p>
        </p:txBody>
      </p:sp>
    </p:spTree>
    <p:extLst>
      <p:ext uri="{BB962C8B-B14F-4D97-AF65-F5344CB8AC3E}">
        <p14:creationId xmlns:p14="http://schemas.microsoft.com/office/powerpoint/2010/main" val="42927043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3600" b="1" i="1" dirty="0">
                <a:solidFill>
                  <a:srgbClr val="11354E"/>
                </a:solidFill>
              </a:rPr>
              <a:t>Special </a:t>
            </a:r>
            <a:r>
              <a:rPr lang="de-DE" sz="3600" b="1" i="1" dirty="0" err="1">
                <a:solidFill>
                  <a:srgbClr val="11354E"/>
                </a:solidFill>
              </a:rPr>
              <a:t>or</a:t>
            </a:r>
            <a:r>
              <a:rPr lang="de-DE" sz="3600" b="1" i="1" dirty="0">
                <a:solidFill>
                  <a:srgbClr val="11354E"/>
                </a:solidFill>
              </a:rPr>
              <a:t> not?</a:t>
            </a:r>
            <a:endParaRPr lang="de-DE" dirty="0"/>
          </a:p>
        </p:txBody>
      </p:sp>
      <p:sp>
        <p:nvSpPr>
          <p:cNvPr id="3" name="Datumsplatzhalter 2"/>
          <p:cNvSpPr>
            <a:spLocks noGrp="1"/>
          </p:cNvSpPr>
          <p:nvPr>
            <p:ph type="dt" sz="half" idx="10"/>
          </p:nvPr>
        </p:nvSpPr>
        <p:spPr/>
        <p:txBody>
          <a:bodyPr/>
          <a:lstStyle/>
          <a:p>
            <a:r>
              <a:rPr lang="en-US" dirty="0">
                <a:solidFill>
                  <a:srgbClr val="11354E">
                    <a:tint val="75000"/>
                  </a:srgbClr>
                </a:solidFill>
              </a:rPr>
              <a:t>02.06.2023</a:t>
            </a:r>
            <a:endParaRPr lang="en-GB" dirty="0">
              <a:solidFill>
                <a:srgbClr val="11354E">
                  <a:tint val="75000"/>
                </a:srgbClr>
              </a:solidFill>
            </a:endParaRPr>
          </a:p>
        </p:txBody>
      </p:sp>
      <p:sp>
        <p:nvSpPr>
          <p:cNvPr id="4" name="Fußzeilenplatzhalter 3"/>
          <p:cNvSpPr>
            <a:spLocks noGrp="1"/>
          </p:cNvSpPr>
          <p:nvPr>
            <p:ph type="ftr" sz="quarter" idx="11"/>
          </p:nvPr>
        </p:nvSpPr>
        <p:spPr/>
        <p:txBody>
          <a:bodyPr/>
          <a:lstStyle/>
          <a:p>
            <a:r>
              <a:rPr lang="en-GB">
                <a:solidFill>
                  <a:srgbClr val="11354E">
                    <a:tint val="75000"/>
                  </a:srgbClr>
                </a:solidFill>
              </a:rPr>
              <a:t>FEANTSA FORUM 2023</a:t>
            </a:r>
            <a:endParaRPr lang="en-GB" dirty="0">
              <a:solidFill>
                <a:srgbClr val="11354E">
                  <a:tint val="75000"/>
                </a:srgbClr>
              </a:solidFill>
            </a:endParaRPr>
          </a:p>
        </p:txBody>
      </p:sp>
      <p:sp>
        <p:nvSpPr>
          <p:cNvPr id="5" name="Foliennummernplatzhalter 4"/>
          <p:cNvSpPr>
            <a:spLocks noGrp="1"/>
          </p:cNvSpPr>
          <p:nvPr>
            <p:ph type="sldNum" sz="quarter" idx="12"/>
          </p:nvPr>
        </p:nvSpPr>
        <p:spPr/>
        <p:txBody>
          <a:bodyPr/>
          <a:lstStyle/>
          <a:p>
            <a:fld id="{9A4B0777-FF85-47C6-B6DE-2A40E1253E90}" type="slidenum">
              <a:rPr lang="en-GB" smtClean="0">
                <a:solidFill>
                  <a:srgbClr val="11354E">
                    <a:tint val="75000"/>
                  </a:srgbClr>
                </a:solidFill>
              </a:rPr>
              <a:pPr/>
              <a:t>19</a:t>
            </a:fld>
            <a:endParaRPr lang="en-GB">
              <a:solidFill>
                <a:srgbClr val="11354E">
                  <a:tint val="75000"/>
                </a:srgbClr>
              </a:solidFill>
            </a:endParaRPr>
          </a:p>
        </p:txBody>
      </p:sp>
      <p:sp>
        <p:nvSpPr>
          <p:cNvPr id="6" name="Inhaltsplatzhalter 5"/>
          <p:cNvSpPr>
            <a:spLocks noGrp="1"/>
          </p:cNvSpPr>
          <p:nvPr>
            <p:ph sz="quarter" idx="13"/>
          </p:nvPr>
        </p:nvSpPr>
        <p:spPr/>
        <p:txBody>
          <a:bodyPr/>
          <a:lstStyle/>
          <a:p>
            <a:r>
              <a:rPr lang="en-US" dirty="0"/>
              <a:t>A participatory and anti-discriminatory approach to transgender people should always be based on the individual needs and wishes of  transgender people themselves.</a:t>
            </a:r>
          </a:p>
          <a:p>
            <a:endParaRPr lang="en-US" dirty="0"/>
          </a:p>
          <a:p>
            <a:r>
              <a:rPr lang="en-US" dirty="0"/>
              <a:t>It should combine the possibilities of specific shelter on the one hand and integration into existing services by rethinking and reflecting on existing binary gender structures on the other</a:t>
            </a:r>
            <a:endParaRPr lang="de-DE" dirty="0"/>
          </a:p>
        </p:txBody>
      </p:sp>
    </p:spTree>
    <p:extLst>
      <p:ext uri="{BB962C8B-B14F-4D97-AF65-F5344CB8AC3E}">
        <p14:creationId xmlns:p14="http://schemas.microsoft.com/office/powerpoint/2010/main" val="4089575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F8C3141-BE73-1190-88B3-C51871395379}"/>
              </a:ext>
            </a:extLst>
          </p:cNvPr>
          <p:cNvSpPr>
            <a:spLocks noGrp="1"/>
          </p:cNvSpPr>
          <p:nvPr>
            <p:ph sz="quarter" idx="15"/>
          </p:nvPr>
        </p:nvSpPr>
        <p:spPr>
          <a:xfrm>
            <a:off x="1675242" y="2227339"/>
            <a:ext cx="5362575" cy="3532188"/>
          </a:xfrm>
        </p:spPr>
        <p:txBody>
          <a:bodyPr>
            <a:normAutofit fontScale="92500" lnSpcReduction="10000"/>
          </a:bodyPr>
          <a:lstStyle/>
          <a:p>
            <a:pPr marL="342900" indent="-342900">
              <a:buAutoNum type="arabicPeriod"/>
            </a:pPr>
            <a:r>
              <a:rPr lang="en-GB" dirty="0"/>
              <a:t>Transgender issues as an increasing phenomenon in emergency housing assistance</a:t>
            </a:r>
          </a:p>
          <a:p>
            <a:pPr marL="342900" indent="-342900">
              <a:buAutoNum type="arabicPeriod"/>
            </a:pPr>
            <a:r>
              <a:rPr lang="en-GB" dirty="0"/>
              <a:t>A gap in principles and guidance </a:t>
            </a:r>
          </a:p>
          <a:p>
            <a:pPr marL="342900" indent="-342900">
              <a:buAutoNum type="arabicPeriod"/>
            </a:pPr>
            <a:r>
              <a:rPr lang="en-GB" dirty="0"/>
              <a:t>Implementing appropriate policies at different levels in order to meet needs</a:t>
            </a:r>
            <a:endParaRPr lang="en-GB" sz="1800" dirty="0"/>
          </a:p>
          <a:p>
            <a:pPr marL="342900" indent="-342900">
              <a:buFont typeface="+mj-lt"/>
              <a:buAutoNum type="arabicPeriod"/>
            </a:pPr>
            <a:r>
              <a:rPr lang="en-GB" dirty="0"/>
              <a:t>Practical experiences of supporting transgender women in Frankfurt </a:t>
            </a:r>
          </a:p>
          <a:p>
            <a:pPr marL="342900" indent="-342900">
              <a:buFont typeface="+mj-lt"/>
              <a:buAutoNum type="arabicPeriod"/>
            </a:pPr>
            <a:r>
              <a:rPr lang="en-US" dirty="0"/>
              <a:t>A case-by-case approach preferable to ensure respectful and optimal outcomes</a:t>
            </a:r>
          </a:p>
          <a:p>
            <a:pPr marL="342900" indent="-342900">
              <a:buFont typeface="+mj-lt"/>
              <a:buAutoNum type="arabicPeriod"/>
            </a:pPr>
            <a:r>
              <a:rPr lang="en-US" dirty="0"/>
              <a:t>Special or not?</a:t>
            </a:r>
            <a:endParaRPr lang="en-GB" dirty="0"/>
          </a:p>
          <a:p>
            <a:pPr marL="342900" indent="-342900">
              <a:buFont typeface="+mj-lt"/>
              <a:buAutoNum type="arabicPeriod"/>
            </a:pPr>
            <a:endParaRPr lang="en-GB" sz="400" dirty="0"/>
          </a:p>
        </p:txBody>
      </p:sp>
      <p:sp>
        <p:nvSpPr>
          <p:cNvPr id="4" name="Title 3">
            <a:extLst>
              <a:ext uri="{FF2B5EF4-FFF2-40B4-BE49-F238E27FC236}">
                <a16:creationId xmlns:a16="http://schemas.microsoft.com/office/drawing/2014/main" id="{797E5477-4302-45F1-493D-6C1392A95C61}"/>
              </a:ext>
            </a:extLst>
          </p:cNvPr>
          <p:cNvSpPr>
            <a:spLocks noGrp="1"/>
          </p:cNvSpPr>
          <p:nvPr>
            <p:ph type="title"/>
          </p:nvPr>
        </p:nvSpPr>
        <p:spPr/>
        <p:txBody>
          <a:bodyPr>
            <a:noAutofit/>
          </a:bodyPr>
          <a:lstStyle/>
          <a:p>
            <a:r>
              <a:rPr lang="en-GB" dirty="0"/>
              <a:t>Contents</a:t>
            </a:r>
          </a:p>
        </p:txBody>
      </p:sp>
      <p:sp>
        <p:nvSpPr>
          <p:cNvPr id="7" name="Date Placeholder 6">
            <a:extLst>
              <a:ext uri="{FF2B5EF4-FFF2-40B4-BE49-F238E27FC236}">
                <a16:creationId xmlns:a16="http://schemas.microsoft.com/office/drawing/2014/main" id="{B8225C3B-BBD8-E10D-24E6-09C155433F6A}"/>
              </a:ext>
            </a:extLst>
          </p:cNvPr>
          <p:cNvSpPr>
            <a:spLocks noGrp="1"/>
          </p:cNvSpPr>
          <p:nvPr>
            <p:ph type="dt" sz="half" idx="10"/>
          </p:nvPr>
        </p:nvSpPr>
        <p:spPr>
          <a:xfrm>
            <a:off x="1420428" y="6367993"/>
            <a:ext cx="2743200" cy="365125"/>
          </a:xfrm>
        </p:spPr>
        <p:txBody>
          <a:bodyPr/>
          <a:lstStyle/>
          <a:p>
            <a:r>
              <a:rPr lang="en-US" dirty="0"/>
              <a:t>00.00.00</a:t>
            </a:r>
            <a:endParaRPr lang="en-GB" dirty="0"/>
          </a:p>
        </p:txBody>
      </p:sp>
      <p:sp>
        <p:nvSpPr>
          <p:cNvPr id="8" name="Footer Placeholder 7">
            <a:extLst>
              <a:ext uri="{FF2B5EF4-FFF2-40B4-BE49-F238E27FC236}">
                <a16:creationId xmlns:a16="http://schemas.microsoft.com/office/drawing/2014/main" id="{9B7A30F4-2CD4-D231-4163-79131D5E5F51}"/>
              </a:ext>
            </a:extLst>
          </p:cNvPr>
          <p:cNvSpPr>
            <a:spLocks noGrp="1"/>
          </p:cNvSpPr>
          <p:nvPr>
            <p:ph type="ftr" sz="quarter" idx="17"/>
          </p:nvPr>
        </p:nvSpPr>
        <p:spPr/>
        <p:txBody>
          <a:bodyPr/>
          <a:lstStyle/>
          <a:p>
            <a:r>
              <a:rPr lang="en-GB"/>
              <a:t>FEANTSA FORUM 2023</a:t>
            </a:r>
            <a:endParaRPr lang="en-GB" dirty="0"/>
          </a:p>
        </p:txBody>
      </p:sp>
      <p:sp>
        <p:nvSpPr>
          <p:cNvPr id="9" name="Slide Number Placeholder 8">
            <a:extLst>
              <a:ext uri="{FF2B5EF4-FFF2-40B4-BE49-F238E27FC236}">
                <a16:creationId xmlns:a16="http://schemas.microsoft.com/office/drawing/2014/main" id="{B8EBB71F-C8FB-735C-6B14-31952FEF7403}"/>
              </a:ext>
            </a:extLst>
          </p:cNvPr>
          <p:cNvSpPr>
            <a:spLocks noGrp="1"/>
          </p:cNvSpPr>
          <p:nvPr>
            <p:ph type="sldNum" sz="quarter" idx="18"/>
          </p:nvPr>
        </p:nvSpPr>
        <p:spPr/>
        <p:txBody>
          <a:bodyPr/>
          <a:lstStyle/>
          <a:p>
            <a:fld id="{9A4B0777-FF85-47C6-B6DE-2A40E1253E90}" type="slidenum">
              <a:rPr lang="en-GB" smtClean="0"/>
              <a:t>2</a:t>
            </a:fld>
            <a:endParaRPr lang="en-GB"/>
          </a:p>
        </p:txBody>
      </p:sp>
      <p:sp>
        <p:nvSpPr>
          <p:cNvPr id="2" name="Bildplatzhalter 1"/>
          <p:cNvSpPr>
            <a:spLocks noGrp="1"/>
          </p:cNvSpPr>
          <p:nvPr>
            <p:ph type="pic" sz="quarter" idx="13"/>
          </p:nvPr>
        </p:nvSpPr>
        <p:spPr>
          <a:xfrm>
            <a:off x="7975599" y="1666798"/>
            <a:ext cx="4013201" cy="4164406"/>
          </a:xfrm>
        </p:spPr>
      </p:sp>
    </p:spTree>
    <p:extLst>
      <p:ext uri="{BB962C8B-B14F-4D97-AF65-F5344CB8AC3E}">
        <p14:creationId xmlns:p14="http://schemas.microsoft.com/office/powerpoint/2010/main" val="5486363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Datumsplatzhalter 2"/>
          <p:cNvSpPr>
            <a:spLocks noGrp="1"/>
          </p:cNvSpPr>
          <p:nvPr>
            <p:ph type="dt" sz="half" idx="10"/>
          </p:nvPr>
        </p:nvSpPr>
        <p:spPr/>
        <p:txBody>
          <a:bodyPr/>
          <a:lstStyle/>
          <a:p>
            <a:r>
              <a:rPr lang="en-US" dirty="0">
                <a:solidFill>
                  <a:srgbClr val="11354E">
                    <a:tint val="75000"/>
                  </a:srgbClr>
                </a:solidFill>
              </a:rPr>
              <a:t>02.06.2023</a:t>
            </a:r>
            <a:endParaRPr lang="en-GB" dirty="0">
              <a:solidFill>
                <a:srgbClr val="11354E">
                  <a:tint val="75000"/>
                </a:srgbClr>
              </a:solidFill>
            </a:endParaRPr>
          </a:p>
        </p:txBody>
      </p:sp>
      <p:sp>
        <p:nvSpPr>
          <p:cNvPr id="4" name="Fußzeilenplatzhalter 3"/>
          <p:cNvSpPr>
            <a:spLocks noGrp="1"/>
          </p:cNvSpPr>
          <p:nvPr>
            <p:ph type="ftr" sz="quarter" idx="11"/>
          </p:nvPr>
        </p:nvSpPr>
        <p:spPr/>
        <p:txBody>
          <a:bodyPr/>
          <a:lstStyle/>
          <a:p>
            <a:r>
              <a:rPr lang="en-GB">
                <a:solidFill>
                  <a:srgbClr val="11354E">
                    <a:tint val="75000"/>
                  </a:srgbClr>
                </a:solidFill>
              </a:rPr>
              <a:t>FEANTSA FORUM 2023</a:t>
            </a:r>
            <a:endParaRPr lang="en-GB" dirty="0">
              <a:solidFill>
                <a:srgbClr val="11354E">
                  <a:tint val="75000"/>
                </a:srgbClr>
              </a:solidFill>
            </a:endParaRPr>
          </a:p>
        </p:txBody>
      </p:sp>
      <p:sp>
        <p:nvSpPr>
          <p:cNvPr id="5" name="Foliennummernplatzhalter 4"/>
          <p:cNvSpPr>
            <a:spLocks noGrp="1"/>
          </p:cNvSpPr>
          <p:nvPr>
            <p:ph type="sldNum" sz="quarter" idx="12"/>
          </p:nvPr>
        </p:nvSpPr>
        <p:spPr/>
        <p:txBody>
          <a:bodyPr/>
          <a:lstStyle/>
          <a:p>
            <a:fld id="{9A4B0777-FF85-47C6-B6DE-2A40E1253E90}" type="slidenum">
              <a:rPr lang="en-GB" smtClean="0">
                <a:solidFill>
                  <a:srgbClr val="11354E">
                    <a:tint val="75000"/>
                  </a:srgbClr>
                </a:solidFill>
              </a:rPr>
              <a:pPr/>
              <a:t>20</a:t>
            </a:fld>
            <a:endParaRPr lang="en-GB">
              <a:solidFill>
                <a:srgbClr val="11354E">
                  <a:tint val="75000"/>
                </a:srgbClr>
              </a:solidFill>
            </a:endParaRPr>
          </a:p>
        </p:txBody>
      </p:sp>
      <p:sp>
        <p:nvSpPr>
          <p:cNvPr id="6" name="Inhaltsplatzhalter 5"/>
          <p:cNvSpPr>
            <a:spLocks noGrp="1"/>
          </p:cNvSpPr>
          <p:nvPr>
            <p:ph sz="quarter" idx="13"/>
          </p:nvPr>
        </p:nvSpPr>
        <p:spPr/>
        <p:txBody>
          <a:bodyPr/>
          <a:lstStyle/>
          <a:p>
            <a:pPr marL="0" indent="0">
              <a:buNone/>
            </a:pPr>
            <a:r>
              <a:rPr lang="de-DE" dirty="0"/>
              <a:t>                           </a:t>
            </a:r>
          </a:p>
          <a:p>
            <a:pPr marL="0" indent="0">
              <a:buNone/>
            </a:pPr>
            <a:endParaRPr lang="de-DE" sz="3600" dirty="0"/>
          </a:p>
          <a:p>
            <a:pPr marL="0" indent="0">
              <a:buNone/>
            </a:pPr>
            <a:r>
              <a:rPr lang="de-DE" sz="3600" dirty="0"/>
              <a:t>                   </a:t>
            </a:r>
            <a:r>
              <a:rPr lang="de-DE" sz="3600" dirty="0" err="1"/>
              <a:t>Thank</a:t>
            </a:r>
            <a:r>
              <a:rPr lang="de-DE" sz="3600" dirty="0"/>
              <a:t> </a:t>
            </a:r>
            <a:r>
              <a:rPr lang="de-DE" sz="3600" dirty="0" err="1"/>
              <a:t>you</a:t>
            </a:r>
            <a:r>
              <a:rPr lang="de-DE" sz="3600" dirty="0"/>
              <a:t> </a:t>
            </a:r>
            <a:r>
              <a:rPr lang="de-DE" sz="3600" dirty="0" err="1"/>
              <a:t>for</a:t>
            </a:r>
            <a:r>
              <a:rPr lang="de-DE" sz="3600" dirty="0"/>
              <a:t> </a:t>
            </a:r>
            <a:r>
              <a:rPr lang="de-DE" sz="3600" dirty="0" err="1"/>
              <a:t>your</a:t>
            </a:r>
            <a:r>
              <a:rPr lang="de-DE" sz="3600" dirty="0"/>
              <a:t> </a:t>
            </a:r>
            <a:r>
              <a:rPr lang="de-DE" sz="3600" dirty="0" err="1"/>
              <a:t>attention</a:t>
            </a:r>
            <a:r>
              <a:rPr lang="de-DE" sz="3600" dirty="0"/>
              <a:t>! </a:t>
            </a:r>
            <a:r>
              <a:rPr lang="de-DE" sz="3600" dirty="0">
                <a:sym typeface="Wingdings" panose="05000000000000000000" pitchFamily="2" charset="2"/>
              </a:rPr>
              <a:t> </a:t>
            </a:r>
            <a:endParaRPr lang="de-DE" sz="3600" dirty="0"/>
          </a:p>
        </p:txBody>
      </p:sp>
    </p:spTree>
    <p:extLst>
      <p:ext uri="{BB962C8B-B14F-4D97-AF65-F5344CB8AC3E}">
        <p14:creationId xmlns:p14="http://schemas.microsoft.com/office/powerpoint/2010/main" val="2327333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dirty="0"/>
          </a:p>
        </p:txBody>
      </p:sp>
      <p:sp>
        <p:nvSpPr>
          <p:cNvPr id="3" name="Datumsplatzhalter 2"/>
          <p:cNvSpPr>
            <a:spLocks noGrp="1"/>
          </p:cNvSpPr>
          <p:nvPr>
            <p:ph type="dt" sz="half" idx="10"/>
          </p:nvPr>
        </p:nvSpPr>
        <p:spPr>
          <a:xfrm>
            <a:off x="838200" y="6448425"/>
            <a:ext cx="2743200" cy="365125"/>
          </a:xfrm>
        </p:spPr>
        <p:txBody>
          <a:bodyPr/>
          <a:lstStyle/>
          <a:p>
            <a:r>
              <a:rPr lang="en-US" dirty="0">
                <a:solidFill>
                  <a:srgbClr val="11354E">
                    <a:tint val="75000"/>
                  </a:srgbClr>
                </a:solidFill>
              </a:rPr>
              <a:t>02.06.2023</a:t>
            </a:r>
            <a:endParaRPr lang="en-GB" dirty="0">
              <a:solidFill>
                <a:srgbClr val="11354E">
                  <a:tint val="75000"/>
                </a:srgbClr>
              </a:solidFill>
            </a:endParaRPr>
          </a:p>
        </p:txBody>
      </p:sp>
      <p:sp>
        <p:nvSpPr>
          <p:cNvPr id="4" name="Fußzeilenplatzhalter 3"/>
          <p:cNvSpPr>
            <a:spLocks noGrp="1"/>
          </p:cNvSpPr>
          <p:nvPr>
            <p:ph type="ftr" sz="quarter" idx="11"/>
          </p:nvPr>
        </p:nvSpPr>
        <p:spPr/>
        <p:txBody>
          <a:bodyPr/>
          <a:lstStyle/>
          <a:p>
            <a:r>
              <a:rPr lang="en-GB">
                <a:solidFill>
                  <a:srgbClr val="11354E">
                    <a:tint val="75000"/>
                  </a:srgbClr>
                </a:solidFill>
              </a:rPr>
              <a:t>FEANTSA FORUM 2023</a:t>
            </a:r>
            <a:endParaRPr lang="en-GB" dirty="0">
              <a:solidFill>
                <a:srgbClr val="11354E">
                  <a:tint val="75000"/>
                </a:srgbClr>
              </a:solidFill>
            </a:endParaRPr>
          </a:p>
        </p:txBody>
      </p:sp>
      <p:sp>
        <p:nvSpPr>
          <p:cNvPr id="5" name="Foliennummernplatzhalter 4"/>
          <p:cNvSpPr>
            <a:spLocks noGrp="1"/>
          </p:cNvSpPr>
          <p:nvPr>
            <p:ph type="sldNum" sz="quarter" idx="12"/>
          </p:nvPr>
        </p:nvSpPr>
        <p:spPr/>
        <p:txBody>
          <a:bodyPr/>
          <a:lstStyle/>
          <a:p>
            <a:fld id="{9A4B0777-FF85-47C6-B6DE-2A40E1253E90}" type="slidenum">
              <a:rPr lang="en-GB" smtClean="0">
                <a:solidFill>
                  <a:srgbClr val="11354E">
                    <a:tint val="75000"/>
                  </a:srgbClr>
                </a:solidFill>
              </a:rPr>
              <a:pPr/>
              <a:t>3</a:t>
            </a:fld>
            <a:endParaRPr lang="en-GB">
              <a:solidFill>
                <a:srgbClr val="11354E">
                  <a:tint val="75000"/>
                </a:srgbClr>
              </a:solidFill>
            </a:endParaRPr>
          </a:p>
        </p:txBody>
      </p:sp>
      <p:sp>
        <p:nvSpPr>
          <p:cNvPr id="6" name="Inhaltsplatzhalter 5"/>
          <p:cNvSpPr>
            <a:spLocks noGrp="1"/>
          </p:cNvSpPr>
          <p:nvPr>
            <p:ph sz="quarter" idx="13"/>
          </p:nvPr>
        </p:nvSpPr>
        <p:spPr/>
        <p:txBody>
          <a:bodyPr/>
          <a:lstStyle/>
          <a:p>
            <a:pPr marL="0" indent="0">
              <a:buNone/>
            </a:pPr>
            <a:endParaRPr lang="en-US" dirty="0"/>
          </a:p>
          <a:p>
            <a:pPr marL="0" indent="0">
              <a:buNone/>
            </a:pPr>
            <a:r>
              <a:rPr lang="en-US" dirty="0"/>
              <a:t>“All human beings are free and equal in dignity and rights. All human rights are universal, interdependent, indivisible and interrelated. Sexual orientation and gender identity are integral to every person’s dignity and humanity and must not be the basis for discrimination or abuse.”</a:t>
            </a:r>
          </a:p>
          <a:p>
            <a:pPr marL="0" indent="0">
              <a:buNone/>
            </a:pPr>
            <a:endParaRPr lang="en-US" sz="1800" dirty="0"/>
          </a:p>
          <a:p>
            <a:pPr marL="0" indent="0">
              <a:buNone/>
            </a:pPr>
            <a:r>
              <a:rPr lang="en-US" sz="1600" dirty="0"/>
              <a:t>(</a:t>
            </a:r>
            <a:r>
              <a:rPr lang="de-DE" sz="1600" dirty="0"/>
              <a:t>Hirschfeld-Eddy </a:t>
            </a:r>
            <a:r>
              <a:rPr lang="de-DE" sz="1600" dirty="0" err="1"/>
              <a:t>Foundation</a:t>
            </a:r>
            <a:r>
              <a:rPr lang="de-DE" sz="1600" dirty="0"/>
              <a:t> (2018): </a:t>
            </a:r>
            <a:r>
              <a:rPr lang="en-US" sz="1600" dirty="0"/>
              <a:t>The Yogyakarta Principles - Principles for the Application of Human Rights in Relation to Sexual Orientation and Gender Identity.)</a:t>
            </a:r>
            <a:endParaRPr lang="de-DE" dirty="0"/>
          </a:p>
        </p:txBody>
      </p:sp>
    </p:spTree>
    <p:extLst>
      <p:ext uri="{BB962C8B-B14F-4D97-AF65-F5344CB8AC3E}">
        <p14:creationId xmlns:p14="http://schemas.microsoft.com/office/powerpoint/2010/main" val="29933558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GB" sz="3600" b="1" i="1" dirty="0">
                <a:ea typeface="Calibri" panose="020F0502020204030204" pitchFamily="34" charset="0"/>
                <a:cs typeface="Times New Roman" panose="02020603050405020304" pitchFamily="18" charset="0"/>
              </a:rPr>
              <a:t>Trans issues as an increasing phenomenon in emergency housing assistance</a:t>
            </a:r>
            <a:endParaRPr lang="de-DE" sz="3600" dirty="0"/>
          </a:p>
        </p:txBody>
      </p:sp>
      <p:sp>
        <p:nvSpPr>
          <p:cNvPr id="3" name="Datumsplatzhalter 2"/>
          <p:cNvSpPr>
            <a:spLocks noGrp="1"/>
          </p:cNvSpPr>
          <p:nvPr>
            <p:ph type="dt" sz="half" idx="10"/>
          </p:nvPr>
        </p:nvSpPr>
        <p:spPr/>
        <p:txBody>
          <a:bodyPr/>
          <a:lstStyle/>
          <a:p>
            <a:r>
              <a:rPr lang="en-US" dirty="0">
                <a:solidFill>
                  <a:srgbClr val="11354E">
                    <a:tint val="75000"/>
                  </a:srgbClr>
                </a:solidFill>
              </a:rPr>
              <a:t>02.06.2023</a:t>
            </a:r>
            <a:endParaRPr lang="en-GB" dirty="0">
              <a:solidFill>
                <a:srgbClr val="11354E">
                  <a:tint val="75000"/>
                </a:srgbClr>
              </a:solidFill>
            </a:endParaRPr>
          </a:p>
        </p:txBody>
      </p:sp>
      <p:sp>
        <p:nvSpPr>
          <p:cNvPr id="4" name="Fußzeilenplatzhalter 3"/>
          <p:cNvSpPr>
            <a:spLocks noGrp="1"/>
          </p:cNvSpPr>
          <p:nvPr>
            <p:ph type="ftr" sz="quarter" idx="11"/>
          </p:nvPr>
        </p:nvSpPr>
        <p:spPr/>
        <p:txBody>
          <a:bodyPr/>
          <a:lstStyle/>
          <a:p>
            <a:r>
              <a:rPr lang="en-GB">
                <a:solidFill>
                  <a:srgbClr val="11354E">
                    <a:tint val="75000"/>
                  </a:srgbClr>
                </a:solidFill>
              </a:rPr>
              <a:t>FEANTSA FORUM 2023</a:t>
            </a:r>
            <a:endParaRPr lang="en-GB" dirty="0">
              <a:solidFill>
                <a:srgbClr val="11354E">
                  <a:tint val="75000"/>
                </a:srgbClr>
              </a:solidFill>
            </a:endParaRPr>
          </a:p>
        </p:txBody>
      </p:sp>
      <p:sp>
        <p:nvSpPr>
          <p:cNvPr id="5" name="Foliennummernplatzhalter 4"/>
          <p:cNvSpPr>
            <a:spLocks noGrp="1"/>
          </p:cNvSpPr>
          <p:nvPr>
            <p:ph type="sldNum" sz="quarter" idx="12"/>
          </p:nvPr>
        </p:nvSpPr>
        <p:spPr/>
        <p:txBody>
          <a:bodyPr/>
          <a:lstStyle/>
          <a:p>
            <a:fld id="{9A4B0777-FF85-47C6-B6DE-2A40E1253E90}" type="slidenum">
              <a:rPr lang="en-GB" smtClean="0">
                <a:solidFill>
                  <a:srgbClr val="11354E">
                    <a:tint val="75000"/>
                  </a:srgbClr>
                </a:solidFill>
              </a:rPr>
              <a:pPr/>
              <a:t>4</a:t>
            </a:fld>
            <a:endParaRPr lang="en-GB">
              <a:solidFill>
                <a:srgbClr val="11354E">
                  <a:tint val="75000"/>
                </a:srgbClr>
              </a:solidFill>
            </a:endParaRPr>
          </a:p>
        </p:txBody>
      </p:sp>
      <p:sp>
        <p:nvSpPr>
          <p:cNvPr id="6" name="Inhaltsplatzhalter 5"/>
          <p:cNvSpPr>
            <a:spLocks noGrp="1"/>
          </p:cNvSpPr>
          <p:nvPr>
            <p:ph sz="quarter" idx="13"/>
          </p:nvPr>
        </p:nvSpPr>
        <p:spPr/>
        <p:txBody>
          <a:bodyPr/>
          <a:lstStyle/>
          <a:p>
            <a:r>
              <a:rPr lang="en-US" dirty="0"/>
              <a:t>Studies have verified that transgender people are vulnerable to discrimination and violence in many areas of society</a:t>
            </a:r>
          </a:p>
          <a:p>
            <a:endParaRPr lang="en-GB" dirty="0">
              <a:ea typeface="Calibri" panose="020F0502020204030204" pitchFamily="34" charset="0"/>
              <a:cs typeface="Times New Roman" panose="02020603050405020304" pitchFamily="18" charset="0"/>
            </a:endParaRPr>
          </a:p>
          <a:p>
            <a:r>
              <a:rPr lang="en-GB" dirty="0">
                <a:ea typeface="Calibri" panose="020F0502020204030204" pitchFamily="34" charset="0"/>
                <a:cs typeface="Times New Roman" panose="02020603050405020304" pitchFamily="18" charset="0"/>
              </a:rPr>
              <a:t>Issues related to transgender people are becoming increasingly important for </a:t>
            </a:r>
            <a:r>
              <a:rPr lang="de-DE" dirty="0" err="1">
                <a:ea typeface="Calibri" panose="020F0502020204030204" pitchFamily="34" charset="0"/>
                <a:cs typeface="Times New Roman" panose="02020603050405020304" pitchFamily="18" charset="0"/>
              </a:rPr>
              <a:t>emergency</a:t>
            </a:r>
            <a:r>
              <a:rPr lang="de-DE" dirty="0">
                <a:ea typeface="Calibri" panose="020F0502020204030204" pitchFamily="34" charset="0"/>
                <a:cs typeface="Times New Roman" panose="02020603050405020304" pitchFamily="18" charset="0"/>
              </a:rPr>
              <a:t> </a:t>
            </a:r>
            <a:r>
              <a:rPr lang="de-DE" dirty="0" err="1">
                <a:ea typeface="Calibri" panose="020F0502020204030204" pitchFamily="34" charset="0"/>
                <a:cs typeface="Times New Roman" panose="02020603050405020304" pitchFamily="18" charset="0"/>
              </a:rPr>
              <a:t>housing</a:t>
            </a:r>
            <a:r>
              <a:rPr lang="de-DE" dirty="0">
                <a:ea typeface="Calibri" panose="020F0502020204030204" pitchFamily="34" charset="0"/>
                <a:cs typeface="Times New Roman" panose="02020603050405020304" pitchFamily="18" charset="0"/>
              </a:rPr>
              <a:t> </a:t>
            </a:r>
            <a:r>
              <a:rPr lang="de-DE" dirty="0" err="1">
                <a:ea typeface="Calibri" panose="020F0502020204030204" pitchFamily="34" charset="0"/>
                <a:cs typeface="Times New Roman" panose="02020603050405020304" pitchFamily="18" charset="0"/>
              </a:rPr>
              <a:t>assistance</a:t>
            </a:r>
            <a:endParaRPr lang="de-DE" dirty="0">
              <a:ea typeface="Calibri" panose="020F0502020204030204" pitchFamily="34" charset="0"/>
              <a:cs typeface="Times New Roman" panose="02020603050405020304" pitchFamily="18" charset="0"/>
            </a:endParaRPr>
          </a:p>
          <a:p>
            <a:pPr marL="0" indent="0">
              <a:buNone/>
            </a:pPr>
            <a:endParaRPr lang="en-US" dirty="0"/>
          </a:p>
          <a:p>
            <a:r>
              <a:rPr lang="en-US" dirty="0"/>
              <a:t>Early studies have also shown that there is a connection between gender self-identification and the risk of becoming homeless</a:t>
            </a:r>
          </a:p>
          <a:p>
            <a:endParaRPr lang="de-DE" dirty="0"/>
          </a:p>
        </p:txBody>
      </p:sp>
    </p:spTree>
    <p:extLst>
      <p:ext uri="{BB962C8B-B14F-4D97-AF65-F5344CB8AC3E}">
        <p14:creationId xmlns:p14="http://schemas.microsoft.com/office/powerpoint/2010/main" val="26308398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sz="3600" b="1" i="1" dirty="0"/>
              <a:t>Trans issues as an increasing phenomenon in emergency housing assistance</a:t>
            </a:r>
            <a:endParaRPr lang="de-DE" sz="3600" b="1" i="1" dirty="0"/>
          </a:p>
        </p:txBody>
      </p:sp>
      <p:sp>
        <p:nvSpPr>
          <p:cNvPr id="3" name="Datumsplatzhalter 2"/>
          <p:cNvSpPr>
            <a:spLocks noGrp="1"/>
          </p:cNvSpPr>
          <p:nvPr>
            <p:ph type="dt" sz="half" idx="10"/>
          </p:nvPr>
        </p:nvSpPr>
        <p:spPr/>
        <p:txBody>
          <a:bodyPr/>
          <a:lstStyle/>
          <a:p>
            <a:r>
              <a:rPr lang="en-US" dirty="0">
                <a:solidFill>
                  <a:srgbClr val="11354E">
                    <a:tint val="75000"/>
                  </a:srgbClr>
                </a:solidFill>
              </a:rPr>
              <a:t>02.06.2023</a:t>
            </a:r>
            <a:endParaRPr lang="en-GB" dirty="0">
              <a:solidFill>
                <a:srgbClr val="11354E">
                  <a:tint val="75000"/>
                </a:srgbClr>
              </a:solidFill>
            </a:endParaRPr>
          </a:p>
        </p:txBody>
      </p:sp>
      <p:sp>
        <p:nvSpPr>
          <p:cNvPr id="4" name="Fußzeilenplatzhalter 3"/>
          <p:cNvSpPr>
            <a:spLocks noGrp="1"/>
          </p:cNvSpPr>
          <p:nvPr>
            <p:ph type="ftr" sz="quarter" idx="11"/>
          </p:nvPr>
        </p:nvSpPr>
        <p:spPr/>
        <p:txBody>
          <a:bodyPr/>
          <a:lstStyle/>
          <a:p>
            <a:r>
              <a:rPr lang="en-GB">
                <a:solidFill>
                  <a:srgbClr val="11354E">
                    <a:tint val="75000"/>
                  </a:srgbClr>
                </a:solidFill>
              </a:rPr>
              <a:t>FEANTSA FORUM 2023</a:t>
            </a:r>
            <a:endParaRPr lang="en-GB" dirty="0">
              <a:solidFill>
                <a:srgbClr val="11354E">
                  <a:tint val="75000"/>
                </a:srgbClr>
              </a:solidFill>
            </a:endParaRPr>
          </a:p>
        </p:txBody>
      </p:sp>
      <p:sp>
        <p:nvSpPr>
          <p:cNvPr id="5" name="Foliennummernplatzhalter 4"/>
          <p:cNvSpPr>
            <a:spLocks noGrp="1"/>
          </p:cNvSpPr>
          <p:nvPr>
            <p:ph type="sldNum" sz="quarter" idx="12"/>
          </p:nvPr>
        </p:nvSpPr>
        <p:spPr/>
        <p:txBody>
          <a:bodyPr/>
          <a:lstStyle/>
          <a:p>
            <a:fld id="{9A4B0777-FF85-47C6-B6DE-2A40E1253E90}" type="slidenum">
              <a:rPr lang="en-GB" smtClean="0">
                <a:solidFill>
                  <a:srgbClr val="11354E">
                    <a:tint val="75000"/>
                  </a:srgbClr>
                </a:solidFill>
              </a:rPr>
              <a:pPr/>
              <a:t>5</a:t>
            </a:fld>
            <a:endParaRPr lang="en-GB">
              <a:solidFill>
                <a:srgbClr val="11354E">
                  <a:tint val="75000"/>
                </a:srgbClr>
              </a:solidFill>
            </a:endParaRPr>
          </a:p>
        </p:txBody>
      </p:sp>
      <p:sp>
        <p:nvSpPr>
          <p:cNvPr id="6" name="Inhaltsplatzhalter 5"/>
          <p:cNvSpPr>
            <a:spLocks noGrp="1"/>
          </p:cNvSpPr>
          <p:nvPr>
            <p:ph sz="quarter" idx="13"/>
          </p:nvPr>
        </p:nvSpPr>
        <p:spPr/>
        <p:txBody>
          <a:bodyPr>
            <a:normAutofit fontScale="85000" lnSpcReduction="20000"/>
          </a:bodyPr>
          <a:lstStyle/>
          <a:p>
            <a:r>
              <a:rPr lang="de-DE" dirty="0">
                <a:ea typeface="Calibri" panose="020F0502020204030204" pitchFamily="34" charset="0"/>
                <a:cs typeface="Times New Roman" panose="02020603050405020304" pitchFamily="18" charset="0"/>
              </a:rPr>
              <a:t>The German </a:t>
            </a:r>
            <a:r>
              <a:rPr lang="de-DE" dirty="0" err="1">
                <a:ea typeface="Calibri" panose="020F0502020204030204" pitchFamily="34" charset="0"/>
                <a:cs typeface="Times New Roman" panose="02020603050405020304" pitchFamily="18" charset="0"/>
              </a:rPr>
              <a:t>system</a:t>
            </a:r>
            <a:r>
              <a:rPr lang="de-DE" dirty="0">
                <a:ea typeface="Calibri" panose="020F0502020204030204" pitchFamily="34" charset="0"/>
                <a:cs typeface="Times New Roman" panose="02020603050405020304" pitchFamily="18" charset="0"/>
              </a:rPr>
              <a:t> </a:t>
            </a:r>
            <a:r>
              <a:rPr lang="de-DE" dirty="0" err="1">
                <a:ea typeface="Calibri" panose="020F0502020204030204" pitchFamily="34" charset="0"/>
                <a:cs typeface="Times New Roman" panose="02020603050405020304" pitchFamily="18" charset="0"/>
              </a:rPr>
              <a:t>for</a:t>
            </a:r>
            <a:r>
              <a:rPr lang="de-DE" dirty="0">
                <a:ea typeface="Calibri" panose="020F0502020204030204" pitchFamily="34" charset="0"/>
                <a:cs typeface="Times New Roman" panose="02020603050405020304" pitchFamily="18" charset="0"/>
              </a:rPr>
              <a:t> </a:t>
            </a:r>
            <a:r>
              <a:rPr lang="de-DE" dirty="0" err="1">
                <a:ea typeface="Calibri" panose="020F0502020204030204" pitchFamily="34" charset="0"/>
                <a:cs typeface="Times New Roman" panose="02020603050405020304" pitchFamily="18" charset="0"/>
              </a:rPr>
              <a:t>inpatient</a:t>
            </a:r>
            <a:r>
              <a:rPr lang="de-DE" dirty="0">
                <a:ea typeface="Calibri" panose="020F0502020204030204" pitchFamily="34" charset="0"/>
                <a:cs typeface="Times New Roman" panose="02020603050405020304" pitchFamily="18" charset="0"/>
              </a:rPr>
              <a:t> </a:t>
            </a:r>
            <a:r>
              <a:rPr lang="de-DE" dirty="0" err="1">
                <a:ea typeface="Calibri" panose="020F0502020204030204" pitchFamily="34" charset="0"/>
                <a:cs typeface="Times New Roman" panose="02020603050405020304" pitchFamily="18" charset="0"/>
              </a:rPr>
              <a:t>emergency</a:t>
            </a:r>
            <a:r>
              <a:rPr lang="de-DE" dirty="0">
                <a:ea typeface="Calibri" panose="020F0502020204030204" pitchFamily="34" charset="0"/>
                <a:cs typeface="Times New Roman" panose="02020603050405020304" pitchFamily="18" charset="0"/>
              </a:rPr>
              <a:t> </a:t>
            </a:r>
            <a:r>
              <a:rPr lang="de-DE" dirty="0" err="1">
                <a:ea typeface="Calibri" panose="020F0502020204030204" pitchFamily="34" charset="0"/>
                <a:cs typeface="Times New Roman" panose="02020603050405020304" pitchFamily="18" charset="0"/>
              </a:rPr>
              <a:t>housing</a:t>
            </a:r>
            <a:r>
              <a:rPr lang="de-DE" dirty="0">
                <a:ea typeface="Calibri" panose="020F0502020204030204" pitchFamily="34" charset="0"/>
                <a:cs typeface="Times New Roman" panose="02020603050405020304" pitchFamily="18" charset="0"/>
              </a:rPr>
              <a:t> </a:t>
            </a:r>
            <a:r>
              <a:rPr lang="de-DE" dirty="0" err="1">
                <a:ea typeface="Calibri" panose="020F0502020204030204" pitchFamily="34" charset="0"/>
                <a:cs typeface="Times New Roman" panose="02020603050405020304" pitchFamily="18" charset="0"/>
              </a:rPr>
              <a:t>and</a:t>
            </a:r>
            <a:r>
              <a:rPr lang="de-DE" dirty="0">
                <a:ea typeface="Calibri" panose="020F0502020204030204" pitchFamily="34" charset="0"/>
                <a:cs typeface="Times New Roman" panose="02020603050405020304" pitchFamily="18" charset="0"/>
              </a:rPr>
              <a:t> </a:t>
            </a:r>
            <a:r>
              <a:rPr lang="de-DE" dirty="0" err="1">
                <a:ea typeface="Calibri" panose="020F0502020204030204" pitchFamily="34" charset="0"/>
                <a:cs typeface="Times New Roman" panose="02020603050405020304" pitchFamily="18" charset="0"/>
              </a:rPr>
              <a:t>emergency</a:t>
            </a:r>
            <a:r>
              <a:rPr lang="de-DE" dirty="0">
                <a:ea typeface="Calibri" panose="020F0502020204030204" pitchFamily="34" charset="0"/>
                <a:cs typeface="Times New Roman" panose="02020603050405020304" pitchFamily="18" charset="0"/>
              </a:rPr>
              <a:t> </a:t>
            </a:r>
            <a:r>
              <a:rPr lang="de-DE" dirty="0" err="1">
                <a:ea typeface="Calibri" panose="020F0502020204030204" pitchFamily="34" charset="0"/>
                <a:cs typeface="Times New Roman" panose="02020603050405020304" pitchFamily="18" charset="0"/>
              </a:rPr>
              <a:t>homeless</a:t>
            </a:r>
            <a:r>
              <a:rPr lang="de-DE" dirty="0">
                <a:ea typeface="Calibri" panose="020F0502020204030204" pitchFamily="34" charset="0"/>
                <a:cs typeface="Times New Roman" panose="02020603050405020304" pitchFamily="18" charset="0"/>
              </a:rPr>
              <a:t> </a:t>
            </a:r>
            <a:r>
              <a:rPr lang="de-DE" dirty="0" err="1">
                <a:ea typeface="Calibri" panose="020F0502020204030204" pitchFamily="34" charset="0"/>
                <a:cs typeface="Times New Roman" panose="02020603050405020304" pitchFamily="18" charset="0"/>
              </a:rPr>
              <a:t>shelters</a:t>
            </a:r>
            <a:r>
              <a:rPr lang="de-DE" dirty="0">
                <a:ea typeface="Calibri" panose="020F0502020204030204" pitchFamily="34" charset="0"/>
                <a:cs typeface="Times New Roman" panose="02020603050405020304" pitchFamily="18" charset="0"/>
              </a:rPr>
              <a:t> </a:t>
            </a:r>
            <a:r>
              <a:rPr lang="de-DE" dirty="0" err="1">
                <a:ea typeface="Calibri" panose="020F0502020204030204" pitchFamily="34" charset="0"/>
                <a:cs typeface="Times New Roman" panose="02020603050405020304" pitchFamily="18" charset="0"/>
              </a:rPr>
              <a:t>is</a:t>
            </a:r>
            <a:r>
              <a:rPr lang="de-DE" dirty="0">
                <a:ea typeface="Calibri" panose="020F0502020204030204" pitchFamily="34" charset="0"/>
                <a:cs typeface="Times New Roman" panose="02020603050405020304" pitchFamily="18" charset="0"/>
              </a:rPr>
              <a:t> </a:t>
            </a:r>
            <a:r>
              <a:rPr lang="de-DE" dirty="0" err="1">
                <a:ea typeface="Calibri" panose="020F0502020204030204" pitchFamily="34" charset="0"/>
                <a:cs typeface="Times New Roman" panose="02020603050405020304" pitchFamily="18" charset="0"/>
              </a:rPr>
              <a:t>currently</a:t>
            </a:r>
            <a:r>
              <a:rPr lang="de-DE" dirty="0">
                <a:ea typeface="Calibri" panose="020F0502020204030204" pitchFamily="34" charset="0"/>
                <a:cs typeface="Times New Roman" panose="02020603050405020304" pitchFamily="18" charset="0"/>
              </a:rPr>
              <a:t> </a:t>
            </a:r>
            <a:r>
              <a:rPr lang="de-DE" dirty="0" err="1">
                <a:ea typeface="Calibri" panose="020F0502020204030204" pitchFamily="34" charset="0"/>
                <a:cs typeface="Times New Roman" panose="02020603050405020304" pitchFamily="18" charset="0"/>
              </a:rPr>
              <a:t>organised</a:t>
            </a:r>
            <a:r>
              <a:rPr lang="de-DE" dirty="0">
                <a:ea typeface="Calibri" panose="020F0502020204030204" pitchFamily="34" charset="0"/>
                <a:cs typeface="Times New Roman" panose="02020603050405020304" pitchFamily="18" charset="0"/>
              </a:rPr>
              <a:t> </a:t>
            </a:r>
            <a:r>
              <a:rPr lang="de-DE" dirty="0" err="1">
                <a:ea typeface="Calibri" panose="020F0502020204030204" pitchFamily="34" charset="0"/>
                <a:cs typeface="Times New Roman" panose="02020603050405020304" pitchFamily="18" charset="0"/>
              </a:rPr>
              <a:t>predominantly</a:t>
            </a:r>
            <a:r>
              <a:rPr lang="de-DE" dirty="0">
                <a:ea typeface="Calibri" panose="020F0502020204030204" pitchFamily="34" charset="0"/>
                <a:cs typeface="Times New Roman" panose="02020603050405020304" pitchFamily="18" charset="0"/>
              </a:rPr>
              <a:t> </a:t>
            </a:r>
            <a:r>
              <a:rPr lang="de-DE" dirty="0" err="1">
                <a:ea typeface="Calibri" panose="020F0502020204030204" pitchFamily="34" charset="0"/>
                <a:cs typeface="Times New Roman" panose="02020603050405020304" pitchFamily="18" charset="0"/>
              </a:rPr>
              <a:t>along</a:t>
            </a:r>
            <a:r>
              <a:rPr lang="de-DE" dirty="0">
                <a:ea typeface="Calibri" panose="020F0502020204030204" pitchFamily="34" charset="0"/>
                <a:cs typeface="Times New Roman" panose="02020603050405020304" pitchFamily="18" charset="0"/>
              </a:rPr>
              <a:t> </a:t>
            </a:r>
            <a:r>
              <a:rPr lang="de-DE" dirty="0" err="1">
                <a:ea typeface="Calibri" panose="020F0502020204030204" pitchFamily="34" charset="0"/>
                <a:cs typeface="Times New Roman" panose="02020603050405020304" pitchFamily="18" charset="0"/>
              </a:rPr>
              <a:t>binary</a:t>
            </a:r>
            <a:r>
              <a:rPr lang="de-DE" dirty="0">
                <a:ea typeface="Calibri" panose="020F0502020204030204" pitchFamily="34" charset="0"/>
                <a:cs typeface="Times New Roman" panose="02020603050405020304" pitchFamily="18" charset="0"/>
              </a:rPr>
              <a:t> </a:t>
            </a:r>
            <a:r>
              <a:rPr lang="de-DE" dirty="0" err="1">
                <a:ea typeface="Calibri" panose="020F0502020204030204" pitchFamily="34" charset="0"/>
                <a:cs typeface="Times New Roman" panose="02020603050405020304" pitchFamily="18" charset="0"/>
              </a:rPr>
              <a:t>gender</a:t>
            </a:r>
            <a:r>
              <a:rPr lang="de-DE" dirty="0">
                <a:ea typeface="Calibri" panose="020F0502020204030204" pitchFamily="34" charset="0"/>
                <a:cs typeface="Times New Roman" panose="02020603050405020304" pitchFamily="18" charset="0"/>
              </a:rPr>
              <a:t> </a:t>
            </a:r>
            <a:r>
              <a:rPr lang="de-DE" dirty="0" err="1">
                <a:ea typeface="Calibri" panose="020F0502020204030204" pitchFamily="34" charset="0"/>
                <a:cs typeface="Times New Roman" panose="02020603050405020304" pitchFamily="18" charset="0"/>
              </a:rPr>
              <a:t>lines</a:t>
            </a:r>
            <a:endParaRPr lang="de-DE" dirty="0">
              <a:ea typeface="Calibri" panose="020F0502020204030204" pitchFamily="34" charset="0"/>
              <a:cs typeface="Times New Roman" panose="02020603050405020304" pitchFamily="18" charset="0"/>
            </a:endParaRPr>
          </a:p>
          <a:p>
            <a:endParaRPr lang="en-GB" sz="3200" dirty="0">
              <a:ea typeface="Calibri" panose="020F0502020204030204" pitchFamily="34" charset="0"/>
              <a:cs typeface="Times New Roman" panose="02020603050405020304" pitchFamily="18" charset="0"/>
            </a:endParaRPr>
          </a:p>
          <a:p>
            <a:r>
              <a:rPr lang="en-GB" dirty="0">
                <a:ea typeface="Calibri" panose="020F0502020204030204" pitchFamily="34" charset="0"/>
                <a:cs typeface="Times New Roman" panose="02020603050405020304" pitchFamily="18" charset="0"/>
              </a:rPr>
              <a:t>Those seeking assistance are distinguished according to their assigned sex, the supposedly ‘natural’ cis-gender* and would be accommodated in facilities for homeless men and women</a:t>
            </a:r>
          </a:p>
          <a:p>
            <a:pPr marL="0" indent="0">
              <a:buNone/>
            </a:pPr>
            <a:endParaRPr lang="en-US" dirty="0"/>
          </a:p>
          <a:p>
            <a:r>
              <a:rPr lang="en-US" dirty="0"/>
              <a:t>The danger arises that social exclusions of transgender people are reinforced if service providers and staff are insufficiently informed on the subject</a:t>
            </a:r>
          </a:p>
          <a:p>
            <a:pPr marL="0" indent="0">
              <a:buNone/>
            </a:pPr>
            <a:endParaRPr lang="de-DE" sz="1200" i="1" dirty="0"/>
          </a:p>
          <a:p>
            <a:pPr marL="0" indent="0">
              <a:buNone/>
            </a:pPr>
            <a:r>
              <a:rPr lang="de-DE" sz="1200" i="1" dirty="0"/>
              <a:t>*t</a:t>
            </a:r>
            <a:r>
              <a:rPr lang="en-US" sz="1200" i="1" dirty="0"/>
              <a:t>he adjective ‘cis’ implies congruence of one’s gender identity with the sex assigned to one at birth, commonly determined</a:t>
            </a:r>
            <a:br>
              <a:rPr lang="en-US" sz="1200" i="1" dirty="0"/>
            </a:br>
            <a:r>
              <a:rPr lang="en-US" sz="1200" i="1" dirty="0"/>
              <a:t>  by visible physical sexual characteristics</a:t>
            </a:r>
          </a:p>
          <a:p>
            <a:endParaRPr lang="de-DE" dirty="0"/>
          </a:p>
        </p:txBody>
      </p:sp>
    </p:spTree>
    <p:extLst>
      <p:ext uri="{BB962C8B-B14F-4D97-AF65-F5344CB8AC3E}">
        <p14:creationId xmlns:p14="http://schemas.microsoft.com/office/powerpoint/2010/main" val="1595568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3600" b="1" i="1" dirty="0"/>
              <a:t>A </a:t>
            </a:r>
            <a:r>
              <a:rPr lang="de-DE" sz="3600" b="1" i="1" dirty="0" err="1"/>
              <a:t>gap</a:t>
            </a:r>
            <a:r>
              <a:rPr lang="de-DE" sz="3600" b="1" i="1" dirty="0"/>
              <a:t> in </a:t>
            </a:r>
            <a:r>
              <a:rPr lang="de-DE" sz="3600" b="1" i="1" dirty="0" err="1"/>
              <a:t>principles</a:t>
            </a:r>
            <a:r>
              <a:rPr lang="de-DE" sz="3600" b="1" i="1" dirty="0"/>
              <a:t> </a:t>
            </a:r>
            <a:r>
              <a:rPr lang="de-DE" sz="3600" b="1" i="1" dirty="0" err="1"/>
              <a:t>and</a:t>
            </a:r>
            <a:r>
              <a:rPr lang="de-DE" sz="3600" b="1" i="1" dirty="0"/>
              <a:t> </a:t>
            </a:r>
            <a:r>
              <a:rPr lang="de-DE" sz="3600" b="1" i="1" dirty="0" err="1"/>
              <a:t>guidance</a:t>
            </a:r>
            <a:endParaRPr lang="de-DE" sz="3600" dirty="0"/>
          </a:p>
        </p:txBody>
      </p:sp>
      <p:sp>
        <p:nvSpPr>
          <p:cNvPr id="3" name="Datumsplatzhalter 2"/>
          <p:cNvSpPr>
            <a:spLocks noGrp="1"/>
          </p:cNvSpPr>
          <p:nvPr>
            <p:ph type="dt" sz="half" idx="10"/>
          </p:nvPr>
        </p:nvSpPr>
        <p:spPr/>
        <p:txBody>
          <a:bodyPr/>
          <a:lstStyle/>
          <a:p>
            <a:r>
              <a:rPr lang="en-US" dirty="0">
                <a:solidFill>
                  <a:srgbClr val="11354E">
                    <a:tint val="75000"/>
                  </a:srgbClr>
                </a:solidFill>
              </a:rPr>
              <a:t>02.06.2023</a:t>
            </a:r>
            <a:endParaRPr lang="en-GB" dirty="0">
              <a:solidFill>
                <a:srgbClr val="11354E">
                  <a:tint val="75000"/>
                </a:srgbClr>
              </a:solidFill>
            </a:endParaRPr>
          </a:p>
        </p:txBody>
      </p:sp>
      <p:sp>
        <p:nvSpPr>
          <p:cNvPr id="4" name="Fußzeilenplatzhalter 3"/>
          <p:cNvSpPr>
            <a:spLocks noGrp="1"/>
          </p:cNvSpPr>
          <p:nvPr>
            <p:ph type="ftr" sz="quarter" idx="11"/>
          </p:nvPr>
        </p:nvSpPr>
        <p:spPr/>
        <p:txBody>
          <a:bodyPr/>
          <a:lstStyle/>
          <a:p>
            <a:r>
              <a:rPr lang="en-GB">
                <a:solidFill>
                  <a:srgbClr val="11354E">
                    <a:tint val="75000"/>
                  </a:srgbClr>
                </a:solidFill>
              </a:rPr>
              <a:t>FEANTSA FORUM 2023</a:t>
            </a:r>
            <a:endParaRPr lang="en-GB" dirty="0">
              <a:solidFill>
                <a:srgbClr val="11354E">
                  <a:tint val="75000"/>
                </a:srgbClr>
              </a:solidFill>
            </a:endParaRPr>
          </a:p>
        </p:txBody>
      </p:sp>
      <p:sp>
        <p:nvSpPr>
          <p:cNvPr id="5" name="Foliennummernplatzhalter 4"/>
          <p:cNvSpPr>
            <a:spLocks noGrp="1"/>
          </p:cNvSpPr>
          <p:nvPr>
            <p:ph type="sldNum" sz="quarter" idx="12"/>
          </p:nvPr>
        </p:nvSpPr>
        <p:spPr/>
        <p:txBody>
          <a:bodyPr/>
          <a:lstStyle/>
          <a:p>
            <a:fld id="{9A4B0777-FF85-47C6-B6DE-2A40E1253E90}" type="slidenum">
              <a:rPr lang="en-GB" smtClean="0">
                <a:solidFill>
                  <a:srgbClr val="11354E">
                    <a:tint val="75000"/>
                  </a:srgbClr>
                </a:solidFill>
              </a:rPr>
              <a:pPr/>
              <a:t>6</a:t>
            </a:fld>
            <a:endParaRPr lang="en-GB">
              <a:solidFill>
                <a:srgbClr val="11354E">
                  <a:tint val="75000"/>
                </a:srgbClr>
              </a:solidFill>
            </a:endParaRPr>
          </a:p>
        </p:txBody>
      </p:sp>
      <p:sp>
        <p:nvSpPr>
          <p:cNvPr id="6" name="Inhaltsplatzhalter 5"/>
          <p:cNvSpPr>
            <a:spLocks noGrp="1"/>
          </p:cNvSpPr>
          <p:nvPr>
            <p:ph sz="quarter" idx="13"/>
          </p:nvPr>
        </p:nvSpPr>
        <p:spPr/>
        <p:txBody>
          <a:bodyPr>
            <a:normAutofit fontScale="85000" lnSpcReduction="10000"/>
          </a:bodyPr>
          <a:lstStyle/>
          <a:p>
            <a:r>
              <a:rPr lang="de-DE" dirty="0"/>
              <a:t>So </a:t>
            </a:r>
            <a:r>
              <a:rPr lang="de-DE" dirty="0" err="1"/>
              <a:t>how</a:t>
            </a:r>
            <a:r>
              <a:rPr lang="de-DE" dirty="0"/>
              <a:t> </a:t>
            </a:r>
            <a:r>
              <a:rPr lang="de-DE" dirty="0" err="1"/>
              <a:t>to</a:t>
            </a:r>
            <a:r>
              <a:rPr lang="de-DE" dirty="0"/>
              <a:t> </a:t>
            </a:r>
            <a:r>
              <a:rPr lang="de-DE" dirty="0" err="1"/>
              <a:t>support</a:t>
            </a:r>
            <a:r>
              <a:rPr lang="de-DE" dirty="0"/>
              <a:t> </a:t>
            </a:r>
            <a:r>
              <a:rPr lang="de-DE" dirty="0" err="1"/>
              <a:t>clients</a:t>
            </a:r>
            <a:r>
              <a:rPr lang="de-DE" dirty="0"/>
              <a:t> </a:t>
            </a:r>
            <a:r>
              <a:rPr lang="de-DE" dirty="0" err="1"/>
              <a:t>who</a:t>
            </a:r>
            <a:r>
              <a:rPr lang="de-DE" dirty="0"/>
              <a:t> </a:t>
            </a:r>
            <a:r>
              <a:rPr lang="de-DE" dirty="0" err="1"/>
              <a:t>define</a:t>
            </a:r>
            <a:r>
              <a:rPr lang="de-DE" dirty="0"/>
              <a:t> </a:t>
            </a:r>
            <a:r>
              <a:rPr lang="de-DE" dirty="0" err="1"/>
              <a:t>themselves</a:t>
            </a:r>
            <a:r>
              <a:rPr lang="de-DE" dirty="0"/>
              <a:t> </a:t>
            </a:r>
            <a:r>
              <a:rPr lang="de-DE" dirty="0" err="1"/>
              <a:t>as</a:t>
            </a:r>
            <a:r>
              <a:rPr lang="de-DE" dirty="0"/>
              <a:t> </a:t>
            </a:r>
            <a:r>
              <a:rPr lang="de-DE" dirty="0" err="1"/>
              <a:t>transgender</a:t>
            </a:r>
            <a:r>
              <a:rPr lang="de-DE" dirty="0"/>
              <a:t> </a:t>
            </a:r>
            <a:r>
              <a:rPr lang="de-DE" dirty="0" err="1"/>
              <a:t>within</a:t>
            </a:r>
            <a:r>
              <a:rPr lang="de-DE" dirty="0"/>
              <a:t> </a:t>
            </a:r>
            <a:r>
              <a:rPr lang="de-DE" dirty="0" err="1"/>
              <a:t>this</a:t>
            </a:r>
            <a:r>
              <a:rPr lang="de-DE" dirty="0"/>
              <a:t> </a:t>
            </a:r>
            <a:r>
              <a:rPr lang="de-DE" dirty="0" err="1"/>
              <a:t>system</a:t>
            </a:r>
            <a:r>
              <a:rPr lang="de-DE" dirty="0"/>
              <a:t>? </a:t>
            </a:r>
          </a:p>
          <a:p>
            <a:endParaRPr lang="de-DE" dirty="0"/>
          </a:p>
          <a:p>
            <a:r>
              <a:rPr lang="de-DE" dirty="0" err="1"/>
              <a:t>No</a:t>
            </a:r>
            <a:r>
              <a:rPr lang="de-DE" dirty="0"/>
              <a:t> </a:t>
            </a:r>
            <a:r>
              <a:rPr lang="de-DE" dirty="0" err="1"/>
              <a:t>overarching</a:t>
            </a:r>
            <a:r>
              <a:rPr lang="de-DE" dirty="0"/>
              <a:t> </a:t>
            </a:r>
            <a:r>
              <a:rPr lang="de-DE" dirty="0" err="1"/>
              <a:t>guidelines</a:t>
            </a:r>
            <a:r>
              <a:rPr lang="de-DE" dirty="0"/>
              <a:t> </a:t>
            </a:r>
            <a:r>
              <a:rPr lang="de-DE" dirty="0" err="1"/>
              <a:t>or</a:t>
            </a:r>
            <a:r>
              <a:rPr lang="de-DE" dirty="0"/>
              <a:t> </a:t>
            </a:r>
            <a:r>
              <a:rPr lang="de-DE" dirty="0" err="1"/>
              <a:t>frameworks</a:t>
            </a:r>
            <a:r>
              <a:rPr lang="de-DE" dirty="0"/>
              <a:t> </a:t>
            </a:r>
            <a:r>
              <a:rPr lang="de-DE" dirty="0" err="1"/>
              <a:t>for</a:t>
            </a:r>
            <a:r>
              <a:rPr lang="de-DE" dirty="0"/>
              <a:t> </a:t>
            </a:r>
            <a:r>
              <a:rPr lang="de-DE" dirty="0" err="1"/>
              <a:t>handling</a:t>
            </a:r>
            <a:r>
              <a:rPr lang="de-DE" dirty="0"/>
              <a:t> </a:t>
            </a:r>
            <a:r>
              <a:rPr lang="de-DE" dirty="0" err="1"/>
              <a:t>this</a:t>
            </a:r>
            <a:r>
              <a:rPr lang="de-DE" dirty="0"/>
              <a:t> </a:t>
            </a:r>
            <a:r>
              <a:rPr lang="de-DE" dirty="0" err="1"/>
              <a:t>issue</a:t>
            </a:r>
            <a:r>
              <a:rPr lang="de-DE" dirty="0"/>
              <a:t> in </a:t>
            </a:r>
            <a:r>
              <a:rPr lang="de-DE" dirty="0" err="1"/>
              <a:t>germany</a:t>
            </a:r>
            <a:r>
              <a:rPr lang="de-DE" dirty="0"/>
              <a:t> </a:t>
            </a:r>
            <a:r>
              <a:rPr lang="de-DE" dirty="0" err="1"/>
              <a:t>until</a:t>
            </a:r>
            <a:r>
              <a:rPr lang="de-DE" dirty="0"/>
              <a:t> 2020</a:t>
            </a:r>
          </a:p>
          <a:p>
            <a:endParaRPr lang="en-GB" dirty="0"/>
          </a:p>
          <a:p>
            <a:r>
              <a:rPr lang="en-GB" dirty="0"/>
              <a:t>In 2020/21 a group of experts from emergency housing facilities, academia and law developed recommendations for actors in emergency housing facilities in order to the Federal Working Group on Assistance for the Homeless (BAGW):</a:t>
            </a:r>
          </a:p>
          <a:p>
            <a:pPr marL="0" indent="0">
              <a:buNone/>
            </a:pPr>
            <a:r>
              <a:rPr lang="en-GB" dirty="0"/>
              <a:t>   </a:t>
            </a:r>
            <a:r>
              <a:rPr lang="en-GB" dirty="0">
                <a:hlinkClick r:id="rId2"/>
              </a:rPr>
              <a:t>https://www.bagw.de/de/publikationen/pos-pap/diversitaet</a:t>
            </a:r>
            <a:endParaRPr lang="de-DE" dirty="0"/>
          </a:p>
        </p:txBody>
      </p:sp>
    </p:spTree>
    <p:extLst>
      <p:ext uri="{BB962C8B-B14F-4D97-AF65-F5344CB8AC3E}">
        <p14:creationId xmlns:p14="http://schemas.microsoft.com/office/powerpoint/2010/main" val="222962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sz="3600" b="1" i="1" dirty="0"/>
              <a:t>Implementing appropriate policies at different levels in order to meet needs</a:t>
            </a:r>
            <a:endParaRPr lang="de-DE" sz="3600" dirty="0"/>
          </a:p>
        </p:txBody>
      </p:sp>
      <p:sp>
        <p:nvSpPr>
          <p:cNvPr id="3" name="Datumsplatzhalter 2"/>
          <p:cNvSpPr>
            <a:spLocks noGrp="1"/>
          </p:cNvSpPr>
          <p:nvPr>
            <p:ph type="dt" sz="half" idx="10"/>
          </p:nvPr>
        </p:nvSpPr>
        <p:spPr/>
        <p:txBody>
          <a:bodyPr/>
          <a:lstStyle/>
          <a:p>
            <a:r>
              <a:rPr lang="en-US" dirty="0">
                <a:solidFill>
                  <a:srgbClr val="11354E">
                    <a:tint val="75000"/>
                  </a:srgbClr>
                </a:solidFill>
              </a:rPr>
              <a:t>02.06.2023</a:t>
            </a:r>
            <a:endParaRPr lang="en-GB" dirty="0">
              <a:solidFill>
                <a:srgbClr val="11354E">
                  <a:tint val="75000"/>
                </a:srgbClr>
              </a:solidFill>
            </a:endParaRPr>
          </a:p>
        </p:txBody>
      </p:sp>
      <p:sp>
        <p:nvSpPr>
          <p:cNvPr id="4" name="Fußzeilenplatzhalter 3"/>
          <p:cNvSpPr>
            <a:spLocks noGrp="1"/>
          </p:cNvSpPr>
          <p:nvPr>
            <p:ph type="ftr" sz="quarter" idx="11"/>
          </p:nvPr>
        </p:nvSpPr>
        <p:spPr/>
        <p:txBody>
          <a:bodyPr/>
          <a:lstStyle/>
          <a:p>
            <a:r>
              <a:rPr lang="en-GB">
                <a:solidFill>
                  <a:srgbClr val="11354E">
                    <a:tint val="75000"/>
                  </a:srgbClr>
                </a:solidFill>
              </a:rPr>
              <a:t>FEANTSA FORUM 2023</a:t>
            </a:r>
            <a:endParaRPr lang="en-GB" dirty="0">
              <a:solidFill>
                <a:srgbClr val="11354E">
                  <a:tint val="75000"/>
                </a:srgbClr>
              </a:solidFill>
            </a:endParaRPr>
          </a:p>
        </p:txBody>
      </p:sp>
      <p:sp>
        <p:nvSpPr>
          <p:cNvPr id="5" name="Foliennummernplatzhalter 4"/>
          <p:cNvSpPr>
            <a:spLocks noGrp="1"/>
          </p:cNvSpPr>
          <p:nvPr>
            <p:ph type="sldNum" sz="quarter" idx="12"/>
          </p:nvPr>
        </p:nvSpPr>
        <p:spPr/>
        <p:txBody>
          <a:bodyPr/>
          <a:lstStyle/>
          <a:p>
            <a:fld id="{9A4B0777-FF85-47C6-B6DE-2A40E1253E90}" type="slidenum">
              <a:rPr lang="en-GB" smtClean="0">
                <a:solidFill>
                  <a:srgbClr val="11354E">
                    <a:tint val="75000"/>
                  </a:srgbClr>
                </a:solidFill>
              </a:rPr>
              <a:pPr/>
              <a:t>7</a:t>
            </a:fld>
            <a:endParaRPr lang="en-GB" dirty="0">
              <a:solidFill>
                <a:srgbClr val="11354E">
                  <a:tint val="75000"/>
                </a:srgbClr>
              </a:solidFill>
            </a:endParaRPr>
          </a:p>
        </p:txBody>
      </p:sp>
      <p:sp>
        <p:nvSpPr>
          <p:cNvPr id="6" name="Inhaltsplatzhalter 5"/>
          <p:cNvSpPr>
            <a:spLocks noGrp="1"/>
          </p:cNvSpPr>
          <p:nvPr>
            <p:ph sz="quarter" idx="13"/>
          </p:nvPr>
        </p:nvSpPr>
        <p:spPr/>
        <p:txBody>
          <a:bodyPr>
            <a:normAutofit fontScale="85000" lnSpcReduction="20000"/>
          </a:bodyPr>
          <a:lstStyle/>
          <a:p>
            <a:pPr marL="0" indent="0">
              <a:buNone/>
            </a:pPr>
            <a:r>
              <a:rPr lang="en-US" dirty="0"/>
              <a:t>It is important to raise awareness of issues of transgender people at different levels within the homeless sector:</a:t>
            </a:r>
          </a:p>
          <a:p>
            <a:endParaRPr lang="en-US" u="sng" dirty="0"/>
          </a:p>
          <a:p>
            <a:r>
              <a:rPr lang="en-US" dirty="0"/>
              <a:t>      </a:t>
            </a:r>
            <a:r>
              <a:rPr lang="en-US" u="sng" dirty="0"/>
              <a:t>1. Individual action of professionals:</a:t>
            </a:r>
            <a:br>
              <a:rPr lang="en-US" u="sng" dirty="0"/>
            </a:br>
            <a:r>
              <a:rPr lang="en-US" dirty="0"/>
              <a:t>     </a:t>
            </a:r>
          </a:p>
          <a:p>
            <a:pPr marL="0" indent="0">
              <a:buNone/>
            </a:pPr>
            <a:r>
              <a:rPr lang="en-US" dirty="0"/>
              <a:t>         - Developing a so called “</a:t>
            </a:r>
            <a:r>
              <a:rPr lang="en-US" i="1" dirty="0"/>
              <a:t>Rainbow Competence</a:t>
            </a:r>
            <a:r>
              <a:rPr lang="en-US" dirty="0"/>
              <a:t>”:</a:t>
            </a:r>
          </a:p>
          <a:p>
            <a:pPr marL="0" indent="0">
              <a:buNone/>
            </a:pPr>
            <a:r>
              <a:rPr lang="en-US" dirty="0"/>
              <a:t>     </a:t>
            </a:r>
            <a:br>
              <a:rPr lang="en-US" dirty="0"/>
            </a:br>
            <a:r>
              <a:rPr lang="en-US" dirty="0"/>
              <a:t>          </a:t>
            </a:r>
            <a:r>
              <a:rPr lang="en-US" sz="2600" dirty="0"/>
              <a:t>“</a:t>
            </a:r>
            <a:r>
              <a:rPr lang="en-US" sz="2600" i="1" dirty="0"/>
              <a:t>Rainbow competence refers to the ability of a social worker to</a:t>
            </a:r>
            <a:br>
              <a:rPr lang="en-US" sz="2600" i="1" dirty="0"/>
            </a:br>
            <a:r>
              <a:rPr lang="en-US" sz="2600" i="1" dirty="0"/>
              <a:t>            deal with issues of sexual orientation and gender identity in a</a:t>
            </a:r>
            <a:br>
              <a:rPr lang="en-US" sz="2600" i="1" dirty="0"/>
            </a:br>
            <a:r>
              <a:rPr lang="en-US" sz="2600" i="1" dirty="0"/>
              <a:t>            professional, unprejudiced and non-discriminatory manner “</a:t>
            </a:r>
            <a:br>
              <a:rPr lang="en-US" i="1" dirty="0"/>
            </a:br>
            <a:r>
              <a:rPr lang="en-US" dirty="0"/>
              <a:t>      </a:t>
            </a:r>
            <a:br>
              <a:rPr lang="en-US" dirty="0"/>
            </a:br>
            <a:r>
              <a:rPr lang="en-US" dirty="0"/>
              <a:t>           </a:t>
            </a:r>
            <a:r>
              <a:rPr lang="en-US" sz="2200" i="1" dirty="0"/>
              <a:t>(Prof. Dr. Ulrike </a:t>
            </a:r>
            <a:r>
              <a:rPr lang="en-US" sz="2200" i="1" dirty="0" err="1"/>
              <a:t>Schmauch</a:t>
            </a:r>
            <a:r>
              <a:rPr lang="en-US" sz="2200" i="1" dirty="0"/>
              <a:t> 2020, Frankfurt University of Applied Sciences)</a:t>
            </a:r>
            <a:endParaRPr lang="de-DE" sz="2200" i="1" u="sng" dirty="0"/>
          </a:p>
          <a:p>
            <a:endParaRPr lang="de-DE" dirty="0"/>
          </a:p>
        </p:txBody>
      </p:sp>
    </p:spTree>
    <p:extLst>
      <p:ext uri="{BB962C8B-B14F-4D97-AF65-F5344CB8AC3E}">
        <p14:creationId xmlns:p14="http://schemas.microsoft.com/office/powerpoint/2010/main" val="2922153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sz="3600" b="1" i="1" dirty="0"/>
              <a:t>Implementing appropriate policies at different levels in order to meet needs</a:t>
            </a:r>
            <a:endParaRPr lang="de-DE" sz="3600" b="1" i="1" dirty="0"/>
          </a:p>
        </p:txBody>
      </p:sp>
      <p:sp>
        <p:nvSpPr>
          <p:cNvPr id="3" name="Datumsplatzhalter 2"/>
          <p:cNvSpPr>
            <a:spLocks noGrp="1"/>
          </p:cNvSpPr>
          <p:nvPr>
            <p:ph type="dt" sz="half" idx="10"/>
          </p:nvPr>
        </p:nvSpPr>
        <p:spPr/>
        <p:txBody>
          <a:bodyPr/>
          <a:lstStyle/>
          <a:p>
            <a:r>
              <a:rPr lang="en-US" dirty="0">
                <a:solidFill>
                  <a:srgbClr val="11354E">
                    <a:tint val="75000"/>
                  </a:srgbClr>
                </a:solidFill>
              </a:rPr>
              <a:t>02.06.2023</a:t>
            </a:r>
            <a:endParaRPr lang="en-GB" dirty="0">
              <a:solidFill>
                <a:srgbClr val="11354E">
                  <a:tint val="75000"/>
                </a:srgbClr>
              </a:solidFill>
            </a:endParaRPr>
          </a:p>
        </p:txBody>
      </p:sp>
      <p:sp>
        <p:nvSpPr>
          <p:cNvPr id="4" name="Fußzeilenplatzhalter 3"/>
          <p:cNvSpPr>
            <a:spLocks noGrp="1"/>
          </p:cNvSpPr>
          <p:nvPr>
            <p:ph type="ftr" sz="quarter" idx="11"/>
          </p:nvPr>
        </p:nvSpPr>
        <p:spPr/>
        <p:txBody>
          <a:bodyPr/>
          <a:lstStyle/>
          <a:p>
            <a:r>
              <a:rPr lang="en-GB">
                <a:solidFill>
                  <a:srgbClr val="11354E">
                    <a:tint val="75000"/>
                  </a:srgbClr>
                </a:solidFill>
              </a:rPr>
              <a:t>FEANTSA FORUM 2023</a:t>
            </a:r>
            <a:endParaRPr lang="en-GB" dirty="0">
              <a:solidFill>
                <a:srgbClr val="11354E">
                  <a:tint val="75000"/>
                </a:srgbClr>
              </a:solidFill>
            </a:endParaRPr>
          </a:p>
        </p:txBody>
      </p:sp>
      <p:sp>
        <p:nvSpPr>
          <p:cNvPr id="5" name="Foliennummernplatzhalter 4"/>
          <p:cNvSpPr>
            <a:spLocks noGrp="1"/>
          </p:cNvSpPr>
          <p:nvPr>
            <p:ph type="sldNum" sz="quarter" idx="12"/>
          </p:nvPr>
        </p:nvSpPr>
        <p:spPr/>
        <p:txBody>
          <a:bodyPr/>
          <a:lstStyle/>
          <a:p>
            <a:fld id="{9A4B0777-FF85-47C6-B6DE-2A40E1253E90}" type="slidenum">
              <a:rPr lang="en-GB" smtClean="0">
                <a:solidFill>
                  <a:srgbClr val="11354E">
                    <a:tint val="75000"/>
                  </a:srgbClr>
                </a:solidFill>
              </a:rPr>
              <a:pPr/>
              <a:t>8</a:t>
            </a:fld>
            <a:endParaRPr lang="en-GB">
              <a:solidFill>
                <a:srgbClr val="11354E">
                  <a:tint val="75000"/>
                </a:srgbClr>
              </a:solidFill>
            </a:endParaRPr>
          </a:p>
        </p:txBody>
      </p:sp>
      <p:sp>
        <p:nvSpPr>
          <p:cNvPr id="6" name="Inhaltsplatzhalter 5"/>
          <p:cNvSpPr>
            <a:spLocks noGrp="1"/>
          </p:cNvSpPr>
          <p:nvPr>
            <p:ph sz="quarter" idx="13"/>
          </p:nvPr>
        </p:nvSpPr>
        <p:spPr/>
        <p:txBody>
          <a:bodyPr>
            <a:normAutofit fontScale="77500" lnSpcReduction="20000"/>
          </a:bodyPr>
          <a:lstStyle/>
          <a:p>
            <a:pPr marL="0" indent="0">
              <a:buNone/>
            </a:pPr>
            <a:r>
              <a:rPr lang="de-DE" dirty="0"/>
              <a:t>- </a:t>
            </a:r>
            <a:r>
              <a:rPr lang="de-DE" dirty="0" err="1"/>
              <a:t>access</a:t>
            </a:r>
            <a:r>
              <a:rPr lang="de-DE" dirty="0"/>
              <a:t> </a:t>
            </a:r>
            <a:r>
              <a:rPr lang="de-DE" dirty="0" err="1"/>
              <a:t>to</a:t>
            </a:r>
            <a:r>
              <a:rPr lang="de-DE" dirty="0"/>
              <a:t> </a:t>
            </a:r>
            <a:r>
              <a:rPr lang="de-DE" dirty="0" err="1"/>
              <a:t>and</a:t>
            </a:r>
            <a:r>
              <a:rPr lang="de-DE" dirty="0"/>
              <a:t> </a:t>
            </a:r>
            <a:r>
              <a:rPr lang="de-DE" dirty="0" err="1"/>
              <a:t>interest</a:t>
            </a:r>
            <a:r>
              <a:rPr lang="de-DE" dirty="0"/>
              <a:t> in </a:t>
            </a:r>
            <a:r>
              <a:rPr lang="de-DE" dirty="0" err="1"/>
              <a:t>knowledge</a:t>
            </a:r>
            <a:r>
              <a:rPr lang="de-DE" dirty="0"/>
              <a:t> </a:t>
            </a:r>
            <a:r>
              <a:rPr lang="de-DE" dirty="0" err="1"/>
              <a:t>of</a:t>
            </a:r>
            <a:r>
              <a:rPr lang="de-DE" dirty="0"/>
              <a:t> </a:t>
            </a:r>
            <a:r>
              <a:rPr lang="de-DE" dirty="0" err="1"/>
              <a:t>gender</a:t>
            </a:r>
            <a:r>
              <a:rPr lang="de-DE" dirty="0"/>
              <a:t> </a:t>
            </a:r>
            <a:r>
              <a:rPr lang="de-DE" dirty="0" err="1"/>
              <a:t>diversity</a:t>
            </a:r>
            <a:r>
              <a:rPr lang="de-DE" dirty="0"/>
              <a:t>, </a:t>
            </a:r>
            <a:br>
              <a:rPr lang="de-DE" dirty="0"/>
            </a:br>
            <a:r>
              <a:rPr lang="de-DE" dirty="0"/>
              <a:t>  </a:t>
            </a:r>
            <a:r>
              <a:rPr lang="en-US" dirty="0"/>
              <a:t>of the use of appropriate terms and of the particular life challenges faced by </a:t>
            </a:r>
            <a:br>
              <a:rPr lang="en-US" dirty="0"/>
            </a:br>
            <a:r>
              <a:rPr lang="en-US" dirty="0"/>
              <a:t>  transgender people</a:t>
            </a:r>
            <a:br>
              <a:rPr lang="en-US" dirty="0"/>
            </a:br>
            <a:endParaRPr lang="en-US" dirty="0"/>
          </a:p>
          <a:p>
            <a:pPr marL="0" indent="0">
              <a:buNone/>
            </a:pPr>
            <a:r>
              <a:rPr lang="en-US" dirty="0"/>
              <a:t>- a platform for discussion in which gender self-identification is </a:t>
            </a:r>
            <a:r>
              <a:rPr lang="en-US" dirty="0" err="1"/>
              <a:t>recognised</a:t>
            </a:r>
            <a:r>
              <a:rPr lang="en-US" dirty="0"/>
              <a:t>,</a:t>
            </a:r>
            <a:br>
              <a:rPr lang="en-US" dirty="0"/>
            </a:br>
            <a:r>
              <a:rPr lang="en-US" dirty="0"/>
              <a:t>  respected and supported  </a:t>
            </a:r>
            <a:br>
              <a:rPr lang="en-US" dirty="0"/>
            </a:br>
            <a:endParaRPr lang="en-US" dirty="0"/>
          </a:p>
          <a:p>
            <a:pPr marL="0" indent="0">
              <a:buNone/>
            </a:pPr>
            <a:r>
              <a:rPr lang="en-US" dirty="0"/>
              <a:t>- to offer help to obtain access to additional support, especially when access could</a:t>
            </a:r>
            <a:br>
              <a:rPr lang="en-US" dirty="0"/>
            </a:br>
            <a:r>
              <a:rPr lang="en-US" dirty="0"/>
              <a:t>  be impeded by their transgender identity</a:t>
            </a:r>
            <a:br>
              <a:rPr lang="en-US" dirty="0"/>
            </a:br>
            <a:endParaRPr lang="en-US" dirty="0"/>
          </a:p>
          <a:p>
            <a:pPr marL="0" indent="0">
              <a:buNone/>
            </a:pPr>
            <a:r>
              <a:rPr lang="en-US" dirty="0"/>
              <a:t>- information, discussion and educational work with other residents, guests or clients</a:t>
            </a:r>
            <a:br>
              <a:rPr lang="en-US" dirty="0"/>
            </a:br>
            <a:r>
              <a:rPr lang="en-US" dirty="0"/>
              <a:t>  about the topic</a:t>
            </a:r>
            <a:endParaRPr lang="de-DE" dirty="0"/>
          </a:p>
          <a:p>
            <a:endParaRPr lang="de-DE" dirty="0"/>
          </a:p>
        </p:txBody>
      </p:sp>
    </p:spTree>
    <p:extLst>
      <p:ext uri="{BB962C8B-B14F-4D97-AF65-F5344CB8AC3E}">
        <p14:creationId xmlns:p14="http://schemas.microsoft.com/office/powerpoint/2010/main" val="26938125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en-US" sz="3600" b="1" i="1" dirty="0"/>
              <a:t>Implementing appropriate policies at different levels in order to meet needs</a:t>
            </a:r>
            <a:endParaRPr lang="de-DE" sz="3600" b="1" i="1" dirty="0"/>
          </a:p>
        </p:txBody>
      </p:sp>
      <p:sp>
        <p:nvSpPr>
          <p:cNvPr id="3" name="Datumsplatzhalter 2"/>
          <p:cNvSpPr>
            <a:spLocks noGrp="1"/>
          </p:cNvSpPr>
          <p:nvPr>
            <p:ph type="dt" sz="half" idx="10"/>
          </p:nvPr>
        </p:nvSpPr>
        <p:spPr/>
        <p:txBody>
          <a:bodyPr/>
          <a:lstStyle/>
          <a:p>
            <a:r>
              <a:rPr lang="en-US" dirty="0">
                <a:solidFill>
                  <a:srgbClr val="11354E">
                    <a:tint val="75000"/>
                  </a:srgbClr>
                </a:solidFill>
              </a:rPr>
              <a:t>02.06.2023</a:t>
            </a:r>
            <a:endParaRPr lang="en-GB" dirty="0">
              <a:solidFill>
                <a:srgbClr val="11354E">
                  <a:tint val="75000"/>
                </a:srgbClr>
              </a:solidFill>
            </a:endParaRPr>
          </a:p>
        </p:txBody>
      </p:sp>
      <p:sp>
        <p:nvSpPr>
          <p:cNvPr id="4" name="Fußzeilenplatzhalter 3"/>
          <p:cNvSpPr>
            <a:spLocks noGrp="1"/>
          </p:cNvSpPr>
          <p:nvPr>
            <p:ph type="ftr" sz="quarter" idx="11"/>
          </p:nvPr>
        </p:nvSpPr>
        <p:spPr/>
        <p:txBody>
          <a:bodyPr/>
          <a:lstStyle/>
          <a:p>
            <a:r>
              <a:rPr lang="en-GB">
                <a:solidFill>
                  <a:srgbClr val="11354E">
                    <a:tint val="75000"/>
                  </a:srgbClr>
                </a:solidFill>
              </a:rPr>
              <a:t>FEANTSA FORUM 2023</a:t>
            </a:r>
            <a:endParaRPr lang="en-GB" dirty="0">
              <a:solidFill>
                <a:srgbClr val="11354E">
                  <a:tint val="75000"/>
                </a:srgbClr>
              </a:solidFill>
            </a:endParaRPr>
          </a:p>
        </p:txBody>
      </p:sp>
      <p:sp>
        <p:nvSpPr>
          <p:cNvPr id="5" name="Foliennummernplatzhalter 4"/>
          <p:cNvSpPr>
            <a:spLocks noGrp="1"/>
          </p:cNvSpPr>
          <p:nvPr>
            <p:ph type="sldNum" sz="quarter" idx="12"/>
          </p:nvPr>
        </p:nvSpPr>
        <p:spPr/>
        <p:txBody>
          <a:bodyPr/>
          <a:lstStyle/>
          <a:p>
            <a:fld id="{9A4B0777-FF85-47C6-B6DE-2A40E1253E90}" type="slidenum">
              <a:rPr lang="en-GB" smtClean="0">
                <a:solidFill>
                  <a:srgbClr val="11354E">
                    <a:tint val="75000"/>
                  </a:srgbClr>
                </a:solidFill>
              </a:rPr>
              <a:pPr/>
              <a:t>9</a:t>
            </a:fld>
            <a:endParaRPr lang="en-GB">
              <a:solidFill>
                <a:srgbClr val="11354E">
                  <a:tint val="75000"/>
                </a:srgbClr>
              </a:solidFill>
            </a:endParaRPr>
          </a:p>
        </p:txBody>
      </p:sp>
      <p:sp>
        <p:nvSpPr>
          <p:cNvPr id="6" name="Inhaltsplatzhalter 5"/>
          <p:cNvSpPr>
            <a:spLocks noGrp="1"/>
          </p:cNvSpPr>
          <p:nvPr>
            <p:ph sz="quarter" idx="13"/>
          </p:nvPr>
        </p:nvSpPr>
        <p:spPr/>
        <p:txBody>
          <a:bodyPr>
            <a:normAutofit fontScale="85000" lnSpcReduction="20000"/>
          </a:bodyPr>
          <a:lstStyle/>
          <a:p>
            <a:r>
              <a:rPr lang="de-DE" u="sng" dirty="0"/>
              <a:t>2. The </a:t>
            </a:r>
            <a:r>
              <a:rPr lang="de-DE" u="sng" dirty="0" err="1"/>
              <a:t>structural-institutional</a:t>
            </a:r>
            <a:r>
              <a:rPr lang="de-DE" u="sng" dirty="0"/>
              <a:t> </a:t>
            </a:r>
            <a:r>
              <a:rPr lang="de-DE" u="sng" dirty="0" err="1"/>
              <a:t>level</a:t>
            </a:r>
            <a:r>
              <a:rPr lang="de-DE" u="sng" dirty="0"/>
              <a:t>:</a:t>
            </a:r>
          </a:p>
          <a:p>
            <a:endParaRPr lang="de-DE" u="sng" dirty="0"/>
          </a:p>
          <a:p>
            <a:pPr marL="0" indent="0">
              <a:buNone/>
            </a:pPr>
            <a:r>
              <a:rPr lang="de-DE" dirty="0"/>
              <a:t>    </a:t>
            </a:r>
            <a:r>
              <a:rPr lang="de-DE" dirty="0" err="1"/>
              <a:t>Facilitiy</a:t>
            </a:r>
            <a:r>
              <a:rPr lang="de-DE" dirty="0"/>
              <a:t> </a:t>
            </a:r>
            <a:r>
              <a:rPr lang="de-DE" dirty="0" err="1"/>
              <a:t>concepts</a:t>
            </a:r>
            <a:r>
              <a:rPr lang="de-DE" dirty="0"/>
              <a:t>  </a:t>
            </a:r>
            <a:r>
              <a:rPr lang="de-DE" dirty="0" err="1"/>
              <a:t>should</a:t>
            </a:r>
            <a:r>
              <a:rPr lang="de-DE" dirty="0"/>
              <a:t> </a:t>
            </a:r>
            <a:r>
              <a:rPr lang="de-DE" dirty="0" err="1"/>
              <a:t>be</a:t>
            </a:r>
            <a:r>
              <a:rPr lang="de-DE" dirty="0"/>
              <a:t> </a:t>
            </a:r>
            <a:r>
              <a:rPr lang="de-DE" dirty="0" err="1"/>
              <a:t>evaluated</a:t>
            </a:r>
            <a:r>
              <a:rPr lang="de-DE" dirty="0"/>
              <a:t> </a:t>
            </a:r>
            <a:r>
              <a:rPr lang="de-DE" dirty="0" err="1"/>
              <a:t>and</a:t>
            </a:r>
            <a:r>
              <a:rPr lang="de-DE" dirty="0"/>
              <a:t> </a:t>
            </a:r>
            <a:r>
              <a:rPr lang="de-DE" dirty="0" err="1"/>
              <a:t>adapted</a:t>
            </a:r>
            <a:r>
              <a:rPr lang="de-DE" dirty="0"/>
              <a:t> </a:t>
            </a:r>
            <a:r>
              <a:rPr lang="de-DE" dirty="0" err="1"/>
              <a:t>with</a:t>
            </a:r>
            <a:r>
              <a:rPr lang="de-DE" dirty="0"/>
              <a:t> </a:t>
            </a:r>
            <a:r>
              <a:rPr lang="de-DE" dirty="0" err="1"/>
              <a:t>regard</a:t>
            </a:r>
            <a:r>
              <a:rPr lang="de-DE" dirty="0"/>
              <a:t> </a:t>
            </a:r>
            <a:r>
              <a:rPr lang="de-DE" dirty="0" err="1"/>
              <a:t>to</a:t>
            </a:r>
            <a:br>
              <a:rPr lang="de-DE" dirty="0"/>
            </a:br>
            <a:r>
              <a:rPr lang="de-DE" dirty="0"/>
              <a:t>    sexual </a:t>
            </a:r>
            <a:r>
              <a:rPr lang="de-DE" dirty="0" err="1"/>
              <a:t>and</a:t>
            </a:r>
            <a:r>
              <a:rPr lang="de-DE" dirty="0"/>
              <a:t> </a:t>
            </a:r>
            <a:r>
              <a:rPr lang="de-DE" dirty="0" err="1"/>
              <a:t>gender</a:t>
            </a:r>
            <a:r>
              <a:rPr lang="de-DE" dirty="0"/>
              <a:t> </a:t>
            </a:r>
            <a:r>
              <a:rPr lang="de-DE" dirty="0" err="1"/>
              <a:t>diversity</a:t>
            </a:r>
            <a:r>
              <a:rPr lang="de-DE" dirty="0"/>
              <a:t>. This </a:t>
            </a:r>
            <a:r>
              <a:rPr lang="de-DE" dirty="0" err="1"/>
              <a:t>could</a:t>
            </a:r>
            <a:r>
              <a:rPr lang="de-DE" dirty="0"/>
              <a:t> </a:t>
            </a:r>
            <a:r>
              <a:rPr lang="de-DE" dirty="0" err="1"/>
              <a:t>include</a:t>
            </a:r>
            <a:r>
              <a:rPr lang="de-DE" dirty="0"/>
              <a:t>:</a:t>
            </a:r>
          </a:p>
          <a:p>
            <a:pPr marL="0" indent="0">
              <a:buNone/>
            </a:pPr>
            <a:r>
              <a:rPr lang="de-DE" dirty="0"/>
              <a:t>     </a:t>
            </a:r>
          </a:p>
          <a:p>
            <a:pPr marL="0" indent="0">
              <a:buNone/>
            </a:pPr>
            <a:r>
              <a:rPr lang="de-DE" dirty="0"/>
              <a:t>    - </a:t>
            </a:r>
            <a:r>
              <a:rPr lang="de-DE" dirty="0" err="1"/>
              <a:t>structural</a:t>
            </a:r>
            <a:r>
              <a:rPr lang="de-DE" dirty="0"/>
              <a:t> </a:t>
            </a:r>
            <a:r>
              <a:rPr lang="de-DE" dirty="0" err="1"/>
              <a:t>alterations</a:t>
            </a:r>
            <a:r>
              <a:rPr lang="de-DE" dirty="0"/>
              <a:t> </a:t>
            </a:r>
            <a:r>
              <a:rPr lang="de-DE" dirty="0" err="1"/>
              <a:t>to</a:t>
            </a:r>
            <a:r>
              <a:rPr lang="de-DE" dirty="0"/>
              <a:t> </a:t>
            </a:r>
            <a:r>
              <a:rPr lang="de-DE" dirty="0" err="1"/>
              <a:t>sanitary</a:t>
            </a:r>
            <a:r>
              <a:rPr lang="de-DE" dirty="0"/>
              <a:t> </a:t>
            </a:r>
            <a:r>
              <a:rPr lang="de-DE" dirty="0" err="1"/>
              <a:t>facilities</a:t>
            </a:r>
            <a:r>
              <a:rPr lang="de-DE" dirty="0"/>
              <a:t> </a:t>
            </a:r>
            <a:r>
              <a:rPr lang="de-DE" dirty="0" err="1"/>
              <a:t>and</a:t>
            </a:r>
            <a:r>
              <a:rPr lang="de-DE" dirty="0"/>
              <a:t> </a:t>
            </a:r>
            <a:r>
              <a:rPr lang="de-DE" dirty="0" err="1"/>
              <a:t>shared</a:t>
            </a:r>
            <a:r>
              <a:rPr lang="de-DE" dirty="0"/>
              <a:t> </a:t>
            </a:r>
            <a:r>
              <a:rPr lang="de-DE" dirty="0" err="1"/>
              <a:t>sleeping</a:t>
            </a:r>
            <a:r>
              <a:rPr lang="de-DE" dirty="0"/>
              <a:t> </a:t>
            </a:r>
            <a:br>
              <a:rPr lang="de-DE" dirty="0"/>
            </a:br>
            <a:r>
              <a:rPr lang="de-DE" dirty="0"/>
              <a:t>      </a:t>
            </a:r>
            <a:r>
              <a:rPr lang="de-DE" dirty="0" err="1"/>
              <a:t>accommodation</a:t>
            </a:r>
            <a:endParaRPr lang="de-DE" dirty="0"/>
          </a:p>
          <a:p>
            <a:pPr marL="0" indent="0">
              <a:buNone/>
            </a:pPr>
            <a:br>
              <a:rPr lang="de-DE" dirty="0"/>
            </a:br>
            <a:r>
              <a:rPr lang="de-DE" dirty="0"/>
              <a:t>    - </a:t>
            </a:r>
            <a:r>
              <a:rPr lang="en-US" dirty="0"/>
              <a:t>team training sessions, the development of a common team</a:t>
            </a:r>
            <a:br>
              <a:rPr lang="en-US" dirty="0"/>
            </a:br>
            <a:r>
              <a:rPr lang="en-US" dirty="0"/>
              <a:t>      approach, the revision of guiding principles and concepts</a:t>
            </a:r>
            <a:br>
              <a:rPr lang="en-US" dirty="0"/>
            </a:br>
            <a:endParaRPr lang="de-DE" dirty="0"/>
          </a:p>
        </p:txBody>
      </p:sp>
    </p:spTree>
    <p:extLst>
      <p:ext uri="{BB962C8B-B14F-4D97-AF65-F5344CB8AC3E}">
        <p14:creationId xmlns:p14="http://schemas.microsoft.com/office/powerpoint/2010/main" val="3106283574"/>
      </p:ext>
    </p:extLst>
  </p:cSld>
  <p:clrMapOvr>
    <a:masterClrMapping/>
  </p:clrMapOvr>
</p:sld>
</file>

<file path=ppt/theme/theme1.xml><?xml version="1.0" encoding="utf-8"?>
<a:theme xmlns:a="http://schemas.openxmlformats.org/drawingml/2006/main" name="Office Theme">
  <a:themeElements>
    <a:clrScheme name="Custom 2">
      <a:dk1>
        <a:srgbClr val="11354E"/>
      </a:dk1>
      <a:lt1>
        <a:srgbClr val="FFFFFF"/>
      </a:lt1>
      <a:dk2>
        <a:srgbClr val="4B7BA5"/>
      </a:dk2>
      <a:lt2>
        <a:srgbClr val="FFFFFF"/>
      </a:lt2>
      <a:accent1>
        <a:srgbClr val="4B7BA5"/>
      </a:accent1>
      <a:accent2>
        <a:srgbClr val="D3572A"/>
      </a:accent2>
      <a:accent3>
        <a:srgbClr val="B23426"/>
      </a:accent3>
      <a:accent4>
        <a:srgbClr val="FEDF00"/>
      </a:accent4>
      <a:accent5>
        <a:srgbClr val="E6DDD9"/>
      </a:accent5>
      <a:accent6>
        <a:srgbClr val="4B7BA5"/>
      </a:accent6>
      <a:hlink>
        <a:srgbClr val="0563C1"/>
      </a:hlink>
      <a:folHlink>
        <a:srgbClr val="954F72"/>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Custom 2">
      <a:dk1>
        <a:srgbClr val="11354E"/>
      </a:dk1>
      <a:lt1>
        <a:srgbClr val="FFFFFF"/>
      </a:lt1>
      <a:dk2>
        <a:srgbClr val="4B7BA5"/>
      </a:dk2>
      <a:lt2>
        <a:srgbClr val="FFFFFF"/>
      </a:lt2>
      <a:accent1>
        <a:srgbClr val="4B7BA5"/>
      </a:accent1>
      <a:accent2>
        <a:srgbClr val="D3572A"/>
      </a:accent2>
      <a:accent3>
        <a:srgbClr val="B23426"/>
      </a:accent3>
      <a:accent4>
        <a:srgbClr val="FEDF00"/>
      </a:accent4>
      <a:accent5>
        <a:srgbClr val="E6DDD9"/>
      </a:accent5>
      <a:accent6>
        <a:srgbClr val="4B7BA5"/>
      </a:accent6>
      <a:hlink>
        <a:srgbClr val="0563C1"/>
      </a:hlink>
      <a:folHlink>
        <a:srgbClr val="954F72"/>
      </a:folHlink>
    </a:clrScheme>
    <a:fontScheme name="Cambria-Calibri">
      <a:majorFont>
        <a:latin typeface="Cambria" panose="02040503050406030204"/>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10C49E8E779E44D8844BE7BFF36D096" ma:contentTypeVersion="16" ma:contentTypeDescription="Create a new document." ma:contentTypeScope="" ma:versionID="3cd6d71eb31930f2053e9e205eb13d80">
  <xsd:schema xmlns:xsd="http://www.w3.org/2001/XMLSchema" xmlns:xs="http://www.w3.org/2001/XMLSchema" xmlns:p="http://schemas.microsoft.com/office/2006/metadata/properties" xmlns:ns2="eb4defa2-306d-42f3-a45c-d773604bc3b6" xmlns:ns3="8e12d9bd-ea3e-4137-9ea7-b65ad54deda4" xmlns:ns4="97ff6bad-ea69-4c81-826a-bb0324ae1e36" targetNamespace="http://schemas.microsoft.com/office/2006/metadata/properties" ma:root="true" ma:fieldsID="e87bc6203fc8620a712b996371ed5ee1" ns2:_="" ns3:_="" ns4:_="">
    <xsd:import namespace="eb4defa2-306d-42f3-a45c-d773604bc3b6"/>
    <xsd:import namespace="8e12d9bd-ea3e-4137-9ea7-b65ad54deda4"/>
    <xsd:import namespace="97ff6bad-ea69-4c81-826a-bb0324ae1e36"/>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EventHashCode" minOccurs="0"/>
                <xsd:element ref="ns3:MediaServiceGenerationTime" minOccurs="0"/>
                <xsd:element ref="ns3:MediaServiceLocation" minOccurs="0"/>
                <xsd:element ref="ns3:MediaServiceAutoKeyPoints" minOccurs="0"/>
                <xsd:element ref="ns3:MediaServiceKeyPoints" minOccurs="0"/>
                <xsd:element ref="ns3:MediaLengthInSeconds" minOccurs="0"/>
                <xsd:element ref="ns3:lcf76f155ced4ddcb4097134ff3c332f" minOccurs="0"/>
                <xsd:element ref="ns4: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4defa2-306d-42f3-a45c-d773604bc3b6"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e12d9bd-ea3e-4137-9ea7-b65ad54deda4"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DateTaken" ma:index="12" nillable="true" ma:displayName="MediaServiceDateTaken" ma:description="" ma:hidden="true" ma:internalName="MediaServiceDateTaken" ma:readOnly="true">
      <xsd:simpleType>
        <xsd:restriction base="dms:Text"/>
      </xsd:simpleType>
    </xsd:element>
    <xsd:element name="MediaServiceAutoTags" ma:index="13" nillable="true" ma:displayName="MediaServiceAutoTags" ma:description=""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005760b-5bc9-46b2-a7b5-dbc7377b682d"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97ff6bad-ea69-4c81-826a-bb0324ae1e36"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2842be00-423f-4ee5-af92-00e24213efa5}" ma:internalName="TaxCatchAll" ma:showField="CatchAllData" ma:web="97ff6bad-ea69-4c81-826a-bb0324ae1e3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8e12d9bd-ea3e-4137-9ea7-b65ad54deda4" xsi:nil="true"/>
    <lcf76f155ced4ddcb4097134ff3c332f xmlns="8e12d9bd-ea3e-4137-9ea7-b65ad54deda4">
      <Terms xmlns="http://schemas.microsoft.com/office/infopath/2007/PartnerControls"/>
    </lcf76f155ced4ddcb4097134ff3c332f>
    <TaxCatchAll xmlns="97ff6bad-ea69-4c81-826a-bb0324ae1e36" xsi:nil="true"/>
  </documentManagement>
</p:properties>
</file>

<file path=customXml/itemProps1.xml><?xml version="1.0" encoding="utf-8"?>
<ds:datastoreItem xmlns:ds="http://schemas.openxmlformats.org/officeDocument/2006/customXml" ds:itemID="{468836BD-89F9-4EEB-8ECD-A3B0F15A99A0}"/>
</file>

<file path=customXml/itemProps2.xml><?xml version="1.0" encoding="utf-8"?>
<ds:datastoreItem xmlns:ds="http://schemas.openxmlformats.org/officeDocument/2006/customXml" ds:itemID="{0D16958A-754B-4396-9457-FD7A427A37DD}">
  <ds:schemaRefs>
    <ds:schemaRef ds:uri="http://schemas.microsoft.com/sharepoint/v3/contenttype/forms"/>
  </ds:schemaRefs>
</ds:datastoreItem>
</file>

<file path=customXml/itemProps3.xml><?xml version="1.0" encoding="utf-8"?>
<ds:datastoreItem xmlns:ds="http://schemas.openxmlformats.org/officeDocument/2006/customXml" ds:itemID="{048C88F1-1664-415F-AFCE-F6CF45809817}">
  <ds:schemaRefs>
    <ds:schemaRef ds:uri="http://schemas.microsoft.com/office/2006/documentManagement/types"/>
    <ds:schemaRef ds:uri="71af3243-3dd4-4a8d-8c0d-dd76da1f02a5"/>
    <ds:schemaRef ds:uri="http://purl.org/dc/terms/"/>
    <ds:schemaRef ds:uri="16c05727-aa75-4e4a-9b5f-8a80a1165891"/>
    <ds:schemaRef ds:uri="http://purl.org/dc/dcmitype/"/>
    <ds:schemaRef ds:uri="http://schemas.microsoft.com/office/infopath/2007/PartnerControls"/>
    <ds:schemaRef ds:uri="http://schemas.openxmlformats.org/package/2006/metadata/core-properties"/>
    <ds:schemaRef ds:uri="http://purl.org/dc/elements/1.1/"/>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Digitales Design</Template>
  <TotalTime>0</TotalTime>
  <Words>1566</Words>
  <Application>Microsoft Office PowerPoint</Application>
  <PresentationFormat>Breitbild</PresentationFormat>
  <Paragraphs>156</Paragraphs>
  <Slides>20</Slides>
  <Notes>0</Notes>
  <HiddenSlides>0</HiddenSlides>
  <MMClips>0</MMClips>
  <ScaleCrop>false</ScaleCrop>
  <HeadingPairs>
    <vt:vector size="6" baseType="variant">
      <vt:variant>
        <vt:lpstr>Verwendete Schriftarten</vt:lpstr>
      </vt:variant>
      <vt:variant>
        <vt:i4>3</vt:i4>
      </vt:variant>
      <vt:variant>
        <vt:lpstr>Design</vt:lpstr>
      </vt:variant>
      <vt:variant>
        <vt:i4>2</vt:i4>
      </vt:variant>
      <vt:variant>
        <vt:lpstr>Folientitel</vt:lpstr>
      </vt:variant>
      <vt:variant>
        <vt:i4>20</vt:i4>
      </vt:variant>
    </vt:vector>
  </HeadingPairs>
  <TitlesOfParts>
    <vt:vector size="25" baseType="lpstr">
      <vt:lpstr>Arial</vt:lpstr>
      <vt:lpstr>Calibri</vt:lpstr>
      <vt:lpstr>Cambria</vt:lpstr>
      <vt:lpstr>Office Theme</vt:lpstr>
      <vt:lpstr>1_Office Theme</vt:lpstr>
      <vt:lpstr>PowerPoint-Präsentation</vt:lpstr>
      <vt:lpstr>Contents</vt:lpstr>
      <vt:lpstr>PowerPoint-Präsentation</vt:lpstr>
      <vt:lpstr>Trans issues as an increasing phenomenon in emergency housing assistance</vt:lpstr>
      <vt:lpstr>Trans issues as an increasing phenomenon in emergency housing assistance</vt:lpstr>
      <vt:lpstr>A gap in principles and guidance</vt:lpstr>
      <vt:lpstr>Implementing appropriate policies at different levels in order to meet needs</vt:lpstr>
      <vt:lpstr>Implementing appropriate policies at different levels in order to meet needs</vt:lpstr>
      <vt:lpstr>Implementing appropriate policies at different levels in order to meet needs</vt:lpstr>
      <vt:lpstr>Implementing appropriate policies at different levels in order to meet needs</vt:lpstr>
      <vt:lpstr>Practical experiences of supporting transgender women in Frankfurt</vt:lpstr>
      <vt:lpstr>Practical experiences of supporting transgender women in Frankfurt</vt:lpstr>
      <vt:lpstr>Practical experiences of supporting transgender women in Frankfurt</vt:lpstr>
      <vt:lpstr>A case-by-case approach preferable to ensure respectful and optimal outcomes</vt:lpstr>
      <vt:lpstr>A case-by-case approach preferable to ensure respectful and optimal outcomes</vt:lpstr>
      <vt:lpstr>A case-by-case approach preferable to ensure respectful and optimal outcomes</vt:lpstr>
      <vt:lpstr>A case-by-case approach preferable to ensure respectful and optimal outcomes</vt:lpstr>
      <vt:lpstr>Special or not?</vt:lpstr>
      <vt:lpstr>Special or not?</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Best Practice?! – Supporting transgender people in inpatient emergency housing facilities in Germany.</dc:title>
  <dc:creator>Natalie Haug</dc:creator>
  <cp:lastModifiedBy>Natalie Haug</cp:lastModifiedBy>
  <cp:revision>38</cp:revision>
  <dcterms:created xsi:type="dcterms:W3CDTF">2023-04-16T13:52:43Z</dcterms:created>
  <dcterms:modified xsi:type="dcterms:W3CDTF">2023-05-21T09:11:21Z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0x010100810C49E8E779E44D8844BE7BFF36D096</vt:lpwstr>
  </property>
</Properties>
</file>