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3" r:id="rId2"/>
    <p:sldId id="285" r:id="rId3"/>
    <p:sldId id="318" r:id="rId4"/>
    <p:sldId id="319" r:id="rId5"/>
    <p:sldId id="316" r:id="rId6"/>
    <p:sldId id="317" r:id="rId7"/>
    <p:sldId id="320" r:id="rId8"/>
    <p:sldId id="321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73"/>
          </p14:sldIdLst>
        </p14:section>
        <p14:section name="Body" id="{B9B51309-D148-4332-87C2-07BE32FBCA3B}">
          <p14:sldIdLst>
            <p14:sldId id="285"/>
            <p14:sldId id="318"/>
            <p14:sldId id="319"/>
            <p14:sldId id="316"/>
            <p14:sldId id="317"/>
            <p14:sldId id="320"/>
            <p14:sldId id="321"/>
          </p14:sldIdLst>
        </p14:section>
        <p14:section name="End" id="{2CC34DB2-6590-42C0-AD4B-A04C6060184E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8F8F8"/>
    <a:srgbClr val="D24726"/>
    <a:srgbClr val="D2B4A6"/>
    <a:srgbClr val="734F29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9" autoAdjust="0"/>
    <p:restoredTop sz="94274" autoAdjust="0"/>
  </p:normalViewPr>
  <p:slideViewPr>
    <p:cSldViewPr snapToGrid="0">
      <p:cViewPr varScale="1">
        <p:scale>
          <a:sx n="88" d="100"/>
          <a:sy n="88" d="100"/>
        </p:scale>
        <p:origin x="3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Slide Show mode, select the arrows to visit links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54950" y="262784"/>
            <a:ext cx="11682101" cy="20726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11" y="876724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</a:pPr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41611" y="2560639"/>
            <a:ext cx="9442648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24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12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9582736" cy="1926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The Cost of Living Crisis and Homelessness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11306" y="2743200"/>
            <a:ext cx="9582736" cy="145844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9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Nicholas Pleace</a:t>
            </a:r>
            <a:br>
              <a:rPr lang="en-US" sz="19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European Observatory on Homelessness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9B834-F68A-3100-5A04-8BF0CFCC4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96" y="4412974"/>
            <a:ext cx="4697098" cy="18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88A0-4092-6A68-9019-27C219C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59026"/>
            <a:ext cx="10749367" cy="104984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Georgia" panose="02040502050405020303" pitchFamily="18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0F65-4943-2892-3C60-DE5EDBD3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6" y="1500809"/>
            <a:ext cx="7412354" cy="462169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Georgia" panose="02040502050405020303" pitchFamily="18" charset="0"/>
              </a:rPr>
              <a:t>There are many forms of homelessness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Georgia" panose="02040502050405020303" pitchFamily="18" charset="0"/>
              </a:rPr>
              <a:t>Sometimes associated with multiple and complex needs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Georgia" panose="02040502050405020303" pitchFamily="18" charset="0"/>
              </a:rPr>
              <a:t>Often associated with social issues like domestic abuse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Georgia" panose="02040502050405020303" pitchFamily="18" charset="0"/>
              </a:rPr>
              <a:t>But </a:t>
            </a:r>
            <a:r>
              <a:rPr lang="en-GB" sz="3200" i="1" dirty="0">
                <a:latin typeface="Georgia" panose="02040502050405020303" pitchFamily="18" charset="0"/>
              </a:rPr>
              <a:t>always</a:t>
            </a:r>
            <a:r>
              <a:rPr lang="en-GB" sz="3200" dirty="0">
                <a:latin typeface="Georgia" panose="02040502050405020303" pitchFamily="18" charset="0"/>
              </a:rPr>
              <a:t> with poverty and particularly with extreme poverty</a:t>
            </a:r>
          </a:p>
        </p:txBody>
      </p:sp>
      <p:pic>
        <p:nvPicPr>
          <p:cNvPr id="9" name="Picture 8" descr="Headline from blog The cost of living crisis is putting homelessness services like mine on the brink from the Homeless Link website">
            <a:extLst>
              <a:ext uri="{FF2B5EF4-FFF2-40B4-BE49-F238E27FC236}">
                <a16:creationId xmlns:a16="http://schemas.microsoft.com/office/drawing/2014/main" id="{96863F22-9DD7-15B7-D07D-3C16D09B7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60" y="3001607"/>
            <a:ext cx="1833072" cy="1806361"/>
          </a:xfrm>
          <a:prstGeom prst="rect">
            <a:avLst/>
          </a:prstGeom>
        </p:spPr>
      </p:pic>
      <p:pic>
        <p:nvPicPr>
          <p:cNvPr id="13" name="Picture 12" descr="Poster from St Mungo's saying We are facing a once in a generation cost of living crisis. And it will have a direct impact on people experiencing homelessness">
            <a:extLst>
              <a:ext uri="{FF2B5EF4-FFF2-40B4-BE49-F238E27FC236}">
                <a16:creationId xmlns:a16="http://schemas.microsoft.com/office/drawing/2014/main" id="{798CF4E2-39A1-000A-0970-3B6599AB1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93" y="3188526"/>
            <a:ext cx="2382982" cy="1619442"/>
          </a:xfrm>
          <a:prstGeom prst="rect">
            <a:avLst/>
          </a:prstGeom>
        </p:spPr>
      </p:pic>
      <p:pic>
        <p:nvPicPr>
          <p:cNvPr id="17" name="Picture 16" descr="Cost of living crisis threatens homelessness surge – with the lowest income households spending 133% of their monthly income on rent, energy and bills">
            <a:extLst>
              <a:ext uri="{FF2B5EF4-FFF2-40B4-BE49-F238E27FC236}">
                <a16:creationId xmlns:a16="http://schemas.microsoft.com/office/drawing/2014/main" id="{3661CA1B-3F8E-55EA-8ABD-457F2D2DA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75" y="1804414"/>
            <a:ext cx="3810000" cy="1172307"/>
          </a:xfrm>
          <a:prstGeom prst="rect">
            <a:avLst/>
          </a:prstGeom>
        </p:spPr>
      </p:pic>
      <p:pic>
        <p:nvPicPr>
          <p:cNvPr id="19" name="Picture 18" descr="Big Issue sellers are seven times more likely to need food and fuel support this Christmas">
            <a:extLst>
              <a:ext uri="{FF2B5EF4-FFF2-40B4-BE49-F238E27FC236}">
                <a16:creationId xmlns:a16="http://schemas.microsoft.com/office/drawing/2014/main" id="{6CBE4D08-18AF-037D-16CB-D5304E7A8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56" y="5019773"/>
            <a:ext cx="3050710" cy="7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88A0-4092-6A68-9019-27C219C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59026"/>
            <a:ext cx="10749367" cy="104984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Georgia" panose="02040502050405020303" pitchFamily="18" charset="0"/>
              </a:rPr>
              <a:t>Dimensions of the cost of living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0F65-4943-2892-3C60-DE5EDBD3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7" y="1411358"/>
            <a:ext cx="8256101" cy="508883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eorgia" panose="02040502050405020303" pitchFamily="18" charset="0"/>
              </a:rPr>
              <a:t>Effects are not even across EU Member States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eorgia" panose="02040502050405020303" pitchFamily="18" charset="0"/>
              </a:rPr>
              <a:t>Different policy responses to fuel poverty risks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eorgia" panose="02040502050405020303" pitchFamily="18" charset="0"/>
              </a:rPr>
              <a:t>Different effects on the supply chains and costs of food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eorgia" panose="02040502050405020303" pitchFamily="18" charset="0"/>
              </a:rPr>
              <a:t>Differences in housing markets and whether and to what extent social housing and welfare benefits to assist with rent and mortgage costs are available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eorgia" panose="02040502050405020303" pitchFamily="18" charset="0"/>
              </a:rPr>
              <a:t>Wider differences in inequality, health and welfare systems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A person living rough">
            <a:extLst>
              <a:ext uri="{FF2B5EF4-FFF2-40B4-BE49-F238E27FC236}">
                <a16:creationId xmlns:a16="http://schemas.microsoft.com/office/drawing/2014/main" id="{072CB469-BB97-72B7-A9BF-09D1DAC6C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49" y="2236412"/>
            <a:ext cx="3382614" cy="23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88A0-4092-6A68-9019-27C219C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59026"/>
            <a:ext cx="10749367" cy="104984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Georgia" panose="02040502050405020303" pitchFamily="18" charset="0"/>
              </a:rPr>
              <a:t>Effects on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0F65-4943-2892-3C60-DE5EDBD3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7" y="1411358"/>
            <a:ext cx="8256101" cy="508883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eorgia" panose="02040502050405020303" pitchFamily="18" charset="0"/>
              </a:rPr>
              <a:t>Compound effects, it is the </a:t>
            </a:r>
            <a:r>
              <a:rPr lang="en-GB" sz="2800" i="1" dirty="0">
                <a:latin typeface="Georgia" panose="02040502050405020303" pitchFamily="18" charset="0"/>
              </a:rPr>
              <a:t>combination</a:t>
            </a:r>
            <a:r>
              <a:rPr lang="en-GB" sz="2800" dirty="0">
                <a:latin typeface="Georgia" panose="02040502050405020303" pitchFamily="18" charset="0"/>
              </a:rPr>
              <a:t> of after housing cost poverty, food insecurity and fuel poverty that is important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eorgia" panose="02040502050405020303" pitchFamily="18" charset="0"/>
              </a:rPr>
              <a:t>All dimensions of overarching poverty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eorgia" panose="02040502050405020303" pitchFamily="18" charset="0"/>
              </a:rPr>
              <a:t>Risks can be looked at in two ways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latin typeface="Georgia" panose="02040502050405020303" pitchFamily="18" charset="0"/>
              </a:rPr>
              <a:t>Causation and prevention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latin typeface="Georgia" panose="02040502050405020303" pitchFamily="18" charset="0"/>
              </a:rPr>
              <a:t>Reduction and pursuit of the European Platform to Combat Homelessness Goals </a:t>
            </a:r>
          </a:p>
          <a:p>
            <a:pPr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6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A person living rough&#10;">
            <a:extLst>
              <a:ext uri="{FF2B5EF4-FFF2-40B4-BE49-F238E27FC236}">
                <a16:creationId xmlns:a16="http://schemas.microsoft.com/office/drawing/2014/main" id="{072CB469-BB97-72B7-A9BF-09D1DAC6C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49" y="2236412"/>
            <a:ext cx="3382614" cy="23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1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88A0-4092-6A68-9019-27C219C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59026"/>
            <a:ext cx="10749367" cy="1049842"/>
          </a:xfrm>
        </p:spPr>
        <p:txBody>
          <a:bodyPr>
            <a:noAutofit/>
          </a:bodyPr>
          <a:lstStyle/>
          <a:p>
            <a:r>
              <a:rPr lang="en-GB" sz="4000" dirty="0">
                <a:latin typeface="Georgia" panose="02040502050405020303" pitchFamily="18" charset="0"/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0F65-4943-2892-3C60-DE5EDBD3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500808"/>
            <a:ext cx="8178643" cy="5198166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Georgia" panose="02040502050405020303" pitchFamily="18" charset="0"/>
              </a:rPr>
              <a:t>Higher rents and higher mortgages mean more evictions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Georgia" panose="02040502050405020303" pitchFamily="18" charset="0"/>
              </a:rPr>
              <a:t>Eviction does not automatically mean homelessness, but clearly a risk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Georgia" panose="02040502050405020303" pitchFamily="18" charset="0"/>
              </a:rPr>
              <a:t>Compound effects of higher housing, energy and food costs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Georgia" panose="02040502050405020303" pitchFamily="18" charset="0"/>
              </a:rPr>
              <a:t>More people living with </a:t>
            </a:r>
            <a:r>
              <a:rPr lang="en-GB" sz="3200" i="1" dirty="0">
                <a:latin typeface="Georgia" panose="02040502050405020303" pitchFamily="18" charset="0"/>
              </a:rPr>
              <a:t>net negative incomes </a:t>
            </a:r>
            <a:r>
              <a:rPr lang="en-GB" sz="3200" dirty="0">
                <a:latin typeface="Georgia" panose="02040502050405020303" pitchFamily="18" charset="0"/>
              </a:rPr>
              <a:t>which again means more risks of eviction</a:t>
            </a:r>
          </a:p>
        </p:txBody>
      </p:sp>
      <p:pic>
        <p:nvPicPr>
          <p:cNvPr id="5" name="Picture 4" descr="Typology of homelessness prevention &#10;Structural&#10;Systems&#10;Early intervention&#10;Eviction Prevention&#10;Housing stability">
            <a:extLst>
              <a:ext uri="{FF2B5EF4-FFF2-40B4-BE49-F238E27FC236}">
                <a16:creationId xmlns:a16="http://schemas.microsoft.com/office/drawing/2014/main" id="{0A6E0528-B887-3D17-1EEA-41363DB78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86" y="2513021"/>
            <a:ext cx="3062514" cy="24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88A0-4092-6A68-9019-27C219C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59026"/>
            <a:ext cx="10749367" cy="104984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Georgia" panose="02040502050405020303" pitchFamily="18" charset="0"/>
              </a:rPr>
              <a:t>Reducing and ending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0F65-4943-2892-3C60-DE5EDBD3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3" y="1421296"/>
            <a:ext cx="9289772" cy="520810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Harder to find affordable, decent housing to resettle people into because housing costs are too high and (where it exists) pressure on social housing increases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Undermines all housing-led and Housing First services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Undermines all staircase/linear supported housing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Individuals and families trying to exit homelessness face higher housing costs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And a greater risk of net negative incomes causing repeat homelessness because housing, energy and food costs are all increasing at once</a:t>
            </a:r>
          </a:p>
        </p:txBody>
      </p:sp>
      <p:pic>
        <p:nvPicPr>
          <p:cNvPr id="5" name="Picture 4" descr="A white mug with black text saying build more bloody houses">
            <a:extLst>
              <a:ext uri="{FF2B5EF4-FFF2-40B4-BE49-F238E27FC236}">
                <a16:creationId xmlns:a16="http://schemas.microsoft.com/office/drawing/2014/main" id="{B2FB2805-D4CC-3C96-D278-B0517A524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16" y="2584726"/>
            <a:ext cx="2159147" cy="22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7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88A0-4092-6A68-9019-27C219C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59026"/>
            <a:ext cx="10749367" cy="104984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Georgia" panose="02040502050405020303" pitchFamily="18" charset="0"/>
              </a:rPr>
              <a:t>Risks to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0F65-4943-2892-3C60-DE5EDBD3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3" y="1421296"/>
            <a:ext cx="9289772" cy="5208104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Real risks that increases in energy, food and wider inflation has and will cause at least some European homelessness services to close their doors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Even if energy costs stabilise and fall back, as now seems to be happening, they are still </a:t>
            </a:r>
            <a:r>
              <a:rPr lang="en-GB" sz="3000" i="1" dirty="0">
                <a:latin typeface="Georgia" panose="02040502050405020303" pitchFamily="18" charset="0"/>
              </a:rPr>
              <a:t>much</a:t>
            </a:r>
            <a:r>
              <a:rPr lang="en-GB" sz="3000" dirty="0">
                <a:latin typeface="Georgia" panose="02040502050405020303" pitchFamily="18" charset="0"/>
              </a:rPr>
              <a:t> higher than before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Same story for food costs for some services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But of course one of the main issues here is staffing and volunteer time, can services pay enough to retain their staff and can they count on people volunteering?</a:t>
            </a:r>
          </a:p>
        </p:txBody>
      </p:sp>
      <p:pic>
        <p:nvPicPr>
          <p:cNvPr id="6" name="Picture 5" descr="Graphic showing homeless with 'less' crossed out">
            <a:extLst>
              <a:ext uri="{FF2B5EF4-FFF2-40B4-BE49-F238E27FC236}">
                <a16:creationId xmlns:a16="http://schemas.microsoft.com/office/drawing/2014/main" id="{EF4BFD2B-6C85-CA47-43A0-71B19270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86" y="3237593"/>
            <a:ext cx="2529114" cy="13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88A0-4092-6A68-9019-27C219C4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59026"/>
            <a:ext cx="10749367" cy="104984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Georgia" panose="02040502050405020303" pitchFamily="18" charset="0"/>
              </a:rPr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0F65-4943-2892-3C60-DE5EDBD3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3" y="1421296"/>
            <a:ext cx="9289772" cy="5208104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The reality is that European homelessness services are all too often precariously and insufficiently funded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Too often do not have reliable sources of funding for sustained periods making it hard to plan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And often there is just not enough money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Homelessness services are too often disproportionately vulnerable to the cost of living crisis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Georgia" panose="02040502050405020303" pitchFamily="18" charset="0"/>
              </a:rPr>
              <a:t>Fixing the funding of all European homelessness services, not short term measures, is the best answer </a:t>
            </a:r>
          </a:p>
        </p:txBody>
      </p:sp>
      <p:pic>
        <p:nvPicPr>
          <p:cNvPr id="5" name="Picture 4" descr="Cover of a European Observatory on Homelessness Report, Financing Homelessness Services in Europe, 2021">
            <a:extLst>
              <a:ext uri="{FF2B5EF4-FFF2-40B4-BE49-F238E27FC236}">
                <a16:creationId xmlns:a16="http://schemas.microsoft.com/office/drawing/2014/main" id="{6BA7467C-3B2D-7B62-4B55-410639922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28" y="2390223"/>
            <a:ext cx="2090009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Thanks for listening</a:t>
            </a:r>
          </a:p>
        </p:txBody>
      </p:sp>
      <p:sp>
        <p:nvSpPr>
          <p:cNvPr id="7" name="Text Instruction 1"/>
          <p:cNvSpPr txBox="1">
            <a:spLocks/>
          </p:cNvSpPr>
          <p:nvPr/>
        </p:nvSpPr>
        <p:spPr>
          <a:xfrm>
            <a:off x="823997" y="2907836"/>
            <a:ext cx="3916968" cy="16244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2400" kern="12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Georgia" panose="02040502050405020303" pitchFamily="18" charset="0"/>
                <a:cs typeface="Arial" panose="020B0604020202020204" pitchFamily="34" charset="0"/>
              </a:rPr>
              <a:t>Professor Nicholas Pleace</a:t>
            </a:r>
            <a:b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Interdisciplinary Research Champion</a:t>
            </a:r>
            <a:b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Director, Centre for Housing Policy</a:t>
            </a:r>
            <a:b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School for Business and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B64C0-0FA3-B5B8-3D29-04DE26523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20" y="2669297"/>
            <a:ext cx="5075583" cy="19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DCB38D-89A7-4028-9490-C6CFD8B9ACEE}" vid="{AD1CAB8A-25D8-47C1-9714-E89BAB2EE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1B8F608E-41B8-4E5F-855D-E5536F3AF5B9}"/>
</file>

<file path=customXml/itemProps2.xml><?xml version="1.0" encoding="utf-8"?>
<ds:datastoreItem xmlns:ds="http://schemas.openxmlformats.org/officeDocument/2006/customXml" ds:itemID="{6DDAAC58-BFA3-4207-9780-FCB70FF7468B}"/>
</file>

<file path=customXml/itemProps3.xml><?xml version="1.0" encoding="utf-8"?>
<ds:datastoreItem xmlns:ds="http://schemas.openxmlformats.org/officeDocument/2006/customXml" ds:itemID="{F39515F7-3AEB-4403-A367-CBFDF545A217}"/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1691</TotalTime>
  <Words>485</Words>
  <Application>Microsoft Macintosh PowerPoint</Application>
  <PresentationFormat>Widescreen</PresentationFormat>
  <Paragraphs>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WelcomeDoc</vt:lpstr>
      <vt:lpstr>The Cost of Living Crisis and Homelessness </vt:lpstr>
      <vt:lpstr>Overview</vt:lpstr>
      <vt:lpstr>Dimensions of the cost of living crisis</vt:lpstr>
      <vt:lpstr>Effects on homelessness</vt:lpstr>
      <vt:lpstr>Prevention</vt:lpstr>
      <vt:lpstr>Reducing and ending homelessness</vt:lpstr>
      <vt:lpstr>Risks to services</vt:lpstr>
      <vt:lpstr>Solutions</vt:lpstr>
      <vt:lpstr>Thanks for listening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 for Mac</dc:title>
  <dc:subject/>
  <dc:creator>Nicholas Pleace</dc:creator>
  <cp:keywords/>
  <dc:description/>
  <cp:lastModifiedBy>Nicholas Pleace</cp:lastModifiedBy>
  <cp:revision>247</cp:revision>
  <dcterms:created xsi:type="dcterms:W3CDTF">2022-08-16T11:49:03Z</dcterms:created>
  <dcterms:modified xsi:type="dcterms:W3CDTF">2023-06-01T08:57:22Z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rogh@microsoft.com</vt:lpwstr>
  </property>
  <property fmtid="{D5CDD505-2E9C-101B-9397-08002B2CF9AE}" pid="5" name="MSIP_Label_f42aa342-8706-4288-bd11-ebb85995028c_SetDate">
    <vt:lpwstr>2018-02-05T19:56:32.6740186Z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0x010100810C49E8E779E44D8844BE7BFF36D096</vt:lpwstr>
  </property>
</Properties>
</file>