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93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99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5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35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67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33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47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48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24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962C-ACF2-494C-874E-B4493B47529B}" type="datetimeFigureOut">
              <a:rPr lang="pl-PL" smtClean="0"/>
              <a:t>17.06.2022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F5BB-9E56-4ED7-AC9F-91B4DF4B8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49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8919DC-5C73-BDFF-7048-62AC10B4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07" y="69045"/>
            <a:ext cx="7442385" cy="4958489"/>
          </a:xfrm>
          <a:prstGeom prst="rect">
            <a:avLst/>
          </a:prstGeom>
          <a:effectLst>
            <a:softEdge rad="546100"/>
          </a:effectLst>
        </p:spPr>
      </p:pic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B2582E85-487F-3D6A-0A6D-68A05FFC0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278435"/>
            <a:ext cx="9144000" cy="2010347"/>
          </a:xfrm>
        </p:spPr>
        <p:txBody>
          <a:bodyPr/>
          <a:lstStyle/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Ukrainian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Poland</a:t>
            </a:r>
          </a:p>
        </p:txBody>
      </p:sp>
    </p:spTree>
    <p:extLst>
      <p:ext uri="{BB962C8B-B14F-4D97-AF65-F5344CB8AC3E}">
        <p14:creationId xmlns:p14="http://schemas.microsoft.com/office/powerpoint/2010/main" val="31939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BB36318-422D-10E0-76A5-56E50F62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55" y="1882677"/>
            <a:ext cx="3954967" cy="395496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UNHCR WG-H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5" name="Podtytuł 2">
            <a:extLst>
              <a:ext uri="{FF2B5EF4-FFF2-40B4-BE49-F238E27FC236}">
                <a16:creationId xmlns:a16="http://schemas.microsoft.com/office/drawing/2014/main" id="{BB1FD12C-40B1-F1F8-40F8-4158CABF47AA}"/>
              </a:ext>
            </a:extLst>
          </p:cNvPr>
          <p:cNvSpPr txBox="1">
            <a:spLocks/>
          </p:cNvSpPr>
          <p:nvPr/>
        </p:nvSpPr>
        <p:spPr>
          <a:xfrm>
            <a:off x="399500" y="1438185"/>
            <a:ext cx="7107422" cy="5271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Challenges in housing context: (1) rising cost of construction; (2) narrow rental market; (3) long waiting list for social housing </a:t>
            </a:r>
            <a:r>
              <a:rPr lang="en-US" sz="1800" b="1" dirty="0"/>
              <a:t>– will cause tensions if </a:t>
            </a:r>
            <a:r>
              <a:rPr lang="pl-PL" sz="1800" b="1" dirty="0"/>
              <a:t>f</a:t>
            </a:r>
            <a:r>
              <a:rPr lang="en-US" sz="1800" b="1" dirty="0" err="1"/>
              <a:t>ocus</a:t>
            </a:r>
            <a:r>
              <a:rPr lang="pl-PL" sz="1800" b="1" dirty="0"/>
              <a:t> </a:t>
            </a:r>
            <a:r>
              <a:rPr lang="pl-PL" sz="1800" b="1" dirty="0" err="1"/>
              <a:t>is</a:t>
            </a:r>
            <a:r>
              <a:rPr lang="en-US" sz="1800" b="1" dirty="0"/>
              <a:t> only on refugee housing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/>
              <a:t>Mid-term housing options: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s</a:t>
            </a:r>
            <a:r>
              <a:rPr lang="en-US" sz="1600" dirty="0" err="1"/>
              <a:t>ocial</a:t>
            </a:r>
            <a:r>
              <a:rPr lang="en-US" sz="1600" dirty="0"/>
              <a:t> rental agency: encourage this option with municipalities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i</a:t>
            </a:r>
            <a:r>
              <a:rPr lang="en-US" sz="1600" dirty="0" err="1"/>
              <a:t>ncentives</a:t>
            </a:r>
            <a:r>
              <a:rPr lang="en-US" sz="1600" dirty="0"/>
              <a:t> for land/property owners to make their investment properties available to refugees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h</a:t>
            </a:r>
            <a:r>
              <a:rPr lang="en-US" sz="1600" dirty="0" err="1"/>
              <a:t>ousing</a:t>
            </a:r>
            <a:r>
              <a:rPr lang="en-US" sz="1600" dirty="0"/>
              <a:t> subsidies / supplements at national level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r</a:t>
            </a:r>
            <a:r>
              <a:rPr lang="en-US" sz="1600" dirty="0" err="1"/>
              <a:t>eadaptation</a:t>
            </a:r>
            <a:r>
              <a:rPr lang="en-US" sz="1600" dirty="0"/>
              <a:t> of old/vacant buildings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/>
              <a:t>Longer-term housing options and advocacy points (new construction):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u</a:t>
            </a:r>
            <a:r>
              <a:rPr lang="en-US" sz="1600" dirty="0"/>
              <a:t>se existing housing stock that is empty or underutilized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f</a:t>
            </a:r>
            <a:r>
              <a:rPr lang="en-US" sz="1600" dirty="0"/>
              <a:t>lats for land mechanism – municipality may sell land to a developer </a:t>
            </a:r>
            <a:br>
              <a:rPr lang="pl-PL" sz="1600" dirty="0"/>
            </a:br>
            <a:r>
              <a:rPr lang="en-US" sz="1600" dirty="0"/>
              <a:t>and a developer can provide flats to the municipality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m</a:t>
            </a:r>
            <a:r>
              <a:rPr lang="en-US" sz="1600" dirty="0"/>
              <a:t>ore partnerships between public sector and private developers; encourage central government to provide incentives to developers </a:t>
            </a:r>
            <a:br>
              <a:rPr lang="pl-PL" sz="1600" dirty="0"/>
            </a:br>
            <a:r>
              <a:rPr lang="en-US" sz="1600" dirty="0"/>
              <a:t>(e.g. low-cost long-term loans); faster administrative procedures </a:t>
            </a:r>
            <a:br>
              <a:rPr lang="pl-PL" sz="1600" dirty="0"/>
            </a:br>
            <a:r>
              <a:rPr lang="en-US" sz="1600" dirty="0"/>
              <a:t>for faster housing construction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a</a:t>
            </a:r>
            <a:r>
              <a:rPr lang="en-US" sz="1600" dirty="0" err="1"/>
              <a:t>ny</a:t>
            </a:r>
            <a:r>
              <a:rPr lang="en-US" sz="1600" dirty="0"/>
              <a:t> new housing stock should be connected to education, job, health and other services to provide access to livelihood opportunities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b</a:t>
            </a:r>
            <a:r>
              <a:rPr lang="en-US" sz="1600" dirty="0" err="1"/>
              <a:t>etter</a:t>
            </a:r>
            <a:r>
              <a:rPr lang="en-US" sz="1600" dirty="0"/>
              <a:t> inter sectoral coordination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066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B2582E85-487F-3D6A-0A6D-68A05FFC0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096" y="3239748"/>
            <a:ext cx="9144000" cy="2441959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jakub.wilczek@tpba.pl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76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4B80910-74E4-0577-EA59-C185B3DE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Dowolny kształt: kształt 86">
            <a:extLst>
              <a:ext uri="{FF2B5EF4-FFF2-40B4-BE49-F238E27FC236}">
                <a16:creationId xmlns:a16="http://schemas.microsoft.com/office/drawing/2014/main" id="{38A26329-5C81-C5BB-9ADF-E354C5CE38F0}"/>
              </a:ext>
            </a:extLst>
          </p:cNvPr>
          <p:cNvSpPr/>
          <p:nvPr/>
        </p:nvSpPr>
        <p:spPr>
          <a:xfrm>
            <a:off x="9204960" y="4818416"/>
            <a:ext cx="1544320" cy="271763"/>
          </a:xfrm>
          <a:custGeom>
            <a:avLst/>
            <a:gdLst>
              <a:gd name="connsiteX0" fmla="*/ 0 w 1544320"/>
              <a:gd name="connsiteY0" fmla="*/ 200624 h 271763"/>
              <a:gd name="connsiteX1" fmla="*/ 411480 w 1544320"/>
              <a:gd name="connsiteY1" fmla="*/ 271744 h 271763"/>
              <a:gd name="connsiteX2" fmla="*/ 853440 w 1544320"/>
              <a:gd name="connsiteY2" fmla="*/ 205704 h 271763"/>
              <a:gd name="connsiteX3" fmla="*/ 1153160 w 1544320"/>
              <a:gd name="connsiteY3" fmla="*/ 32984 h 271763"/>
              <a:gd name="connsiteX4" fmla="*/ 1356360 w 1544320"/>
              <a:gd name="connsiteY4" fmla="*/ 2504 h 271763"/>
              <a:gd name="connsiteX5" fmla="*/ 1544320 w 1544320"/>
              <a:gd name="connsiteY5" fmla="*/ 68544 h 271763"/>
              <a:gd name="connsiteX6" fmla="*/ 1544320 w 1544320"/>
              <a:gd name="connsiteY6" fmla="*/ 68544 h 2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320" h="271763">
                <a:moveTo>
                  <a:pt x="0" y="200624"/>
                </a:moveTo>
                <a:cubicBezTo>
                  <a:pt x="134620" y="235760"/>
                  <a:pt x="269240" y="270897"/>
                  <a:pt x="411480" y="271744"/>
                </a:cubicBezTo>
                <a:cubicBezTo>
                  <a:pt x="553720" y="272591"/>
                  <a:pt x="729827" y="245497"/>
                  <a:pt x="853440" y="205704"/>
                </a:cubicBezTo>
                <a:cubicBezTo>
                  <a:pt x="977053" y="165911"/>
                  <a:pt x="1069340" y="66851"/>
                  <a:pt x="1153160" y="32984"/>
                </a:cubicBezTo>
                <a:cubicBezTo>
                  <a:pt x="1236980" y="-883"/>
                  <a:pt x="1291167" y="-3423"/>
                  <a:pt x="1356360" y="2504"/>
                </a:cubicBezTo>
                <a:cubicBezTo>
                  <a:pt x="1421553" y="8431"/>
                  <a:pt x="1544320" y="68544"/>
                  <a:pt x="1544320" y="68544"/>
                </a:cubicBezTo>
                <a:lnTo>
                  <a:pt x="1544320" y="68544"/>
                </a:ln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Dowolny kształt: kształt 82">
            <a:extLst>
              <a:ext uri="{FF2B5EF4-FFF2-40B4-BE49-F238E27FC236}">
                <a16:creationId xmlns:a16="http://schemas.microsoft.com/office/drawing/2014/main" id="{2688D876-BDFE-DBC9-5A53-BAD6214469A1}"/>
              </a:ext>
            </a:extLst>
          </p:cNvPr>
          <p:cNvSpPr/>
          <p:nvPr/>
        </p:nvSpPr>
        <p:spPr>
          <a:xfrm>
            <a:off x="2501644" y="2259330"/>
            <a:ext cx="757812" cy="443577"/>
          </a:xfrm>
          <a:custGeom>
            <a:avLst/>
            <a:gdLst>
              <a:gd name="connsiteX0" fmla="*/ 704617 w 704617"/>
              <a:gd name="connsiteY0" fmla="*/ 0 h 382160"/>
              <a:gd name="connsiteX1" fmla="*/ 60727 w 704617"/>
              <a:gd name="connsiteY1" fmla="*/ 348615 h 382160"/>
              <a:gd name="connsiteX2" fmla="*/ 64537 w 704617"/>
              <a:gd name="connsiteY2" fmla="*/ 348615 h 3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617" h="382160">
                <a:moveTo>
                  <a:pt x="704617" y="0"/>
                </a:moveTo>
                <a:lnTo>
                  <a:pt x="60727" y="348615"/>
                </a:lnTo>
                <a:cubicBezTo>
                  <a:pt x="-45953" y="406717"/>
                  <a:pt x="9292" y="377666"/>
                  <a:pt x="64537" y="348615"/>
                </a:cubicBez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Dowolny kształt: kształt 71">
            <a:extLst>
              <a:ext uri="{FF2B5EF4-FFF2-40B4-BE49-F238E27FC236}">
                <a16:creationId xmlns:a16="http://schemas.microsoft.com/office/drawing/2014/main" id="{7FD91E9D-7DC5-1BD5-88D3-18FA879908D0}"/>
              </a:ext>
            </a:extLst>
          </p:cNvPr>
          <p:cNvSpPr/>
          <p:nvPr/>
        </p:nvSpPr>
        <p:spPr>
          <a:xfrm>
            <a:off x="4657344" y="6021435"/>
            <a:ext cx="3389376" cy="690261"/>
          </a:xfrm>
          <a:custGeom>
            <a:avLst/>
            <a:gdLst>
              <a:gd name="connsiteX0" fmla="*/ 3389376 w 3389376"/>
              <a:gd name="connsiteY0" fmla="*/ 166005 h 690261"/>
              <a:gd name="connsiteX1" fmla="*/ 2127504 w 3389376"/>
              <a:gd name="connsiteY1" fmla="*/ 7509 h 690261"/>
              <a:gd name="connsiteX2" fmla="*/ 950976 w 3389376"/>
              <a:gd name="connsiteY2" fmla="*/ 379365 h 690261"/>
              <a:gd name="connsiteX3" fmla="*/ 268224 w 3389376"/>
              <a:gd name="connsiteY3" fmla="*/ 531765 h 690261"/>
              <a:gd name="connsiteX4" fmla="*/ 0 w 3389376"/>
              <a:gd name="connsiteY4" fmla="*/ 690261 h 6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376" h="690261">
                <a:moveTo>
                  <a:pt x="3389376" y="166005"/>
                </a:moveTo>
                <a:cubicBezTo>
                  <a:pt x="2961640" y="68977"/>
                  <a:pt x="2533904" y="-28051"/>
                  <a:pt x="2127504" y="7509"/>
                </a:cubicBezTo>
                <a:cubicBezTo>
                  <a:pt x="1721104" y="43069"/>
                  <a:pt x="1260856" y="291989"/>
                  <a:pt x="950976" y="379365"/>
                </a:cubicBezTo>
                <a:cubicBezTo>
                  <a:pt x="641096" y="466741"/>
                  <a:pt x="426720" y="479949"/>
                  <a:pt x="268224" y="531765"/>
                </a:cubicBezTo>
                <a:cubicBezTo>
                  <a:pt x="109728" y="583581"/>
                  <a:pt x="54864" y="636921"/>
                  <a:pt x="0" y="690261"/>
                </a:cubicBez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Dowolny kształt: kształt 64">
            <a:extLst>
              <a:ext uri="{FF2B5EF4-FFF2-40B4-BE49-F238E27FC236}">
                <a16:creationId xmlns:a16="http://schemas.microsoft.com/office/drawing/2014/main" id="{65583EC1-C9B6-D542-6DA0-FDDF04F83EC4}"/>
              </a:ext>
            </a:extLst>
          </p:cNvPr>
          <p:cNvSpPr/>
          <p:nvPr/>
        </p:nvSpPr>
        <p:spPr>
          <a:xfrm>
            <a:off x="4870704" y="3595057"/>
            <a:ext cx="5334000" cy="1237439"/>
          </a:xfrm>
          <a:custGeom>
            <a:avLst/>
            <a:gdLst>
              <a:gd name="connsiteX0" fmla="*/ 0 w 5334000"/>
              <a:gd name="connsiteY0" fmla="*/ 623375 h 1237439"/>
              <a:gd name="connsiteX1" fmla="*/ 207264 w 5334000"/>
              <a:gd name="connsiteY1" fmla="*/ 684335 h 1237439"/>
              <a:gd name="connsiteX2" fmla="*/ 975360 w 5334000"/>
              <a:gd name="connsiteY2" fmla="*/ 1086671 h 1237439"/>
              <a:gd name="connsiteX3" fmla="*/ 2097024 w 5334000"/>
              <a:gd name="connsiteY3" fmla="*/ 1208591 h 1237439"/>
              <a:gd name="connsiteX4" fmla="*/ 3182112 w 5334000"/>
              <a:gd name="connsiteY4" fmla="*/ 580703 h 1237439"/>
              <a:gd name="connsiteX5" fmla="*/ 4017264 w 5334000"/>
              <a:gd name="connsiteY5" fmla="*/ 38159 h 1237439"/>
              <a:gd name="connsiteX6" fmla="*/ 4724400 w 5334000"/>
              <a:gd name="connsiteY6" fmla="*/ 80831 h 1237439"/>
              <a:gd name="connsiteX7" fmla="*/ 5053584 w 5334000"/>
              <a:gd name="connsiteY7" fmla="*/ 367343 h 1237439"/>
              <a:gd name="connsiteX8" fmla="*/ 5334000 w 5334000"/>
              <a:gd name="connsiteY8" fmla="*/ 513647 h 1237439"/>
              <a:gd name="connsiteX9" fmla="*/ 5334000 w 5334000"/>
              <a:gd name="connsiteY9" fmla="*/ 513647 h 123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4000" h="1237439">
                <a:moveTo>
                  <a:pt x="0" y="623375"/>
                </a:moveTo>
                <a:cubicBezTo>
                  <a:pt x="22352" y="615247"/>
                  <a:pt x="44704" y="607119"/>
                  <a:pt x="207264" y="684335"/>
                </a:cubicBezTo>
                <a:cubicBezTo>
                  <a:pt x="369824" y="761551"/>
                  <a:pt x="660400" y="999295"/>
                  <a:pt x="975360" y="1086671"/>
                </a:cubicBezTo>
                <a:cubicBezTo>
                  <a:pt x="1290320" y="1174047"/>
                  <a:pt x="1729232" y="1292919"/>
                  <a:pt x="2097024" y="1208591"/>
                </a:cubicBezTo>
                <a:cubicBezTo>
                  <a:pt x="2464816" y="1124263"/>
                  <a:pt x="2862072" y="775775"/>
                  <a:pt x="3182112" y="580703"/>
                </a:cubicBezTo>
                <a:cubicBezTo>
                  <a:pt x="3502152" y="385631"/>
                  <a:pt x="3760216" y="121471"/>
                  <a:pt x="4017264" y="38159"/>
                </a:cubicBezTo>
                <a:cubicBezTo>
                  <a:pt x="4274312" y="-45153"/>
                  <a:pt x="4551680" y="25967"/>
                  <a:pt x="4724400" y="80831"/>
                </a:cubicBezTo>
                <a:cubicBezTo>
                  <a:pt x="4897120" y="135695"/>
                  <a:pt x="4951984" y="295207"/>
                  <a:pt x="5053584" y="367343"/>
                </a:cubicBezTo>
                <a:cubicBezTo>
                  <a:pt x="5155184" y="439479"/>
                  <a:pt x="5334000" y="513647"/>
                  <a:pt x="5334000" y="513647"/>
                </a:cubicBezTo>
                <a:lnTo>
                  <a:pt x="5334000" y="513647"/>
                </a:ln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Dowolny kształt: kształt 69">
            <a:extLst>
              <a:ext uri="{FF2B5EF4-FFF2-40B4-BE49-F238E27FC236}">
                <a16:creationId xmlns:a16="http://schemas.microsoft.com/office/drawing/2014/main" id="{3EBF1608-6E43-7C5F-E8F2-AA3A1230F8E4}"/>
              </a:ext>
            </a:extLst>
          </p:cNvPr>
          <p:cNvSpPr/>
          <p:nvPr/>
        </p:nvSpPr>
        <p:spPr>
          <a:xfrm>
            <a:off x="8095488" y="2974848"/>
            <a:ext cx="231683" cy="1208730"/>
          </a:xfrm>
          <a:custGeom>
            <a:avLst/>
            <a:gdLst>
              <a:gd name="connsiteX0" fmla="*/ 60960 w 231683"/>
              <a:gd name="connsiteY0" fmla="*/ 0 h 1208730"/>
              <a:gd name="connsiteX1" fmla="*/ 231648 w 231683"/>
              <a:gd name="connsiteY1" fmla="*/ 390144 h 1208730"/>
              <a:gd name="connsiteX2" fmla="*/ 48768 w 231683"/>
              <a:gd name="connsiteY2" fmla="*/ 1115568 h 1208730"/>
              <a:gd name="connsiteX3" fmla="*/ 0 w 231683"/>
              <a:gd name="connsiteY3" fmla="*/ 1176528 h 12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83" h="1208730">
                <a:moveTo>
                  <a:pt x="60960" y="0"/>
                </a:moveTo>
                <a:cubicBezTo>
                  <a:pt x="147320" y="102108"/>
                  <a:pt x="233680" y="204216"/>
                  <a:pt x="231648" y="390144"/>
                </a:cubicBezTo>
                <a:cubicBezTo>
                  <a:pt x="229616" y="576072"/>
                  <a:pt x="87376" y="984504"/>
                  <a:pt x="48768" y="1115568"/>
                </a:cubicBezTo>
                <a:cubicBezTo>
                  <a:pt x="10160" y="1246632"/>
                  <a:pt x="5080" y="1211580"/>
                  <a:pt x="0" y="1176528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Dowolny kształt: kształt 68">
            <a:extLst>
              <a:ext uri="{FF2B5EF4-FFF2-40B4-BE49-F238E27FC236}">
                <a16:creationId xmlns:a16="http://schemas.microsoft.com/office/drawing/2014/main" id="{2B1F9CDA-4133-4DA7-7212-BFD33798B726}"/>
              </a:ext>
            </a:extLst>
          </p:cNvPr>
          <p:cNvSpPr/>
          <p:nvPr/>
        </p:nvSpPr>
        <p:spPr>
          <a:xfrm>
            <a:off x="8552688" y="4809744"/>
            <a:ext cx="353476" cy="1450848"/>
          </a:xfrm>
          <a:custGeom>
            <a:avLst/>
            <a:gdLst>
              <a:gd name="connsiteX0" fmla="*/ 0 w 353476"/>
              <a:gd name="connsiteY0" fmla="*/ 1450848 h 1450848"/>
              <a:gd name="connsiteX1" fmla="*/ 292608 w 353476"/>
              <a:gd name="connsiteY1" fmla="*/ 999744 h 1450848"/>
              <a:gd name="connsiteX2" fmla="*/ 347472 w 353476"/>
              <a:gd name="connsiteY2" fmla="*/ 475488 h 1450848"/>
              <a:gd name="connsiteX3" fmla="*/ 201168 w 353476"/>
              <a:gd name="connsiteY3" fmla="*/ 0 h 14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76" h="1450848">
                <a:moveTo>
                  <a:pt x="0" y="1450848"/>
                </a:moveTo>
                <a:cubicBezTo>
                  <a:pt x="117348" y="1306576"/>
                  <a:pt x="234696" y="1162304"/>
                  <a:pt x="292608" y="999744"/>
                </a:cubicBezTo>
                <a:cubicBezTo>
                  <a:pt x="350520" y="837184"/>
                  <a:pt x="362712" y="642112"/>
                  <a:pt x="347472" y="475488"/>
                </a:cubicBezTo>
                <a:cubicBezTo>
                  <a:pt x="332232" y="308864"/>
                  <a:pt x="266700" y="154432"/>
                  <a:pt x="201168" y="0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Dowolny kształt: kształt 62">
            <a:extLst>
              <a:ext uri="{FF2B5EF4-FFF2-40B4-BE49-F238E27FC236}">
                <a16:creationId xmlns:a16="http://schemas.microsoft.com/office/drawing/2014/main" id="{EE0EC685-60D6-883F-8401-CB8256601B1B}"/>
              </a:ext>
            </a:extLst>
          </p:cNvPr>
          <p:cNvSpPr/>
          <p:nvPr/>
        </p:nvSpPr>
        <p:spPr>
          <a:xfrm>
            <a:off x="5236991" y="3487222"/>
            <a:ext cx="5516880" cy="2657969"/>
          </a:xfrm>
          <a:custGeom>
            <a:avLst/>
            <a:gdLst>
              <a:gd name="connsiteX0" fmla="*/ 0 w 5516880"/>
              <a:gd name="connsiteY0" fmla="*/ 109841 h 2657969"/>
              <a:gd name="connsiteX1" fmla="*/ 188976 w 5516880"/>
              <a:gd name="connsiteY1" fmla="*/ 115937 h 2657969"/>
              <a:gd name="connsiteX2" fmla="*/ 1085088 w 5516880"/>
              <a:gd name="connsiteY2" fmla="*/ 6209 h 2657969"/>
              <a:gd name="connsiteX3" fmla="*/ 1847088 w 5516880"/>
              <a:gd name="connsiteY3" fmla="*/ 329297 h 2657969"/>
              <a:gd name="connsiteX4" fmla="*/ 2871216 w 5516880"/>
              <a:gd name="connsiteY4" fmla="*/ 762113 h 2657969"/>
              <a:gd name="connsiteX5" fmla="*/ 3633216 w 5516880"/>
              <a:gd name="connsiteY5" fmla="*/ 1438769 h 2657969"/>
              <a:gd name="connsiteX6" fmla="*/ 4651248 w 5516880"/>
              <a:gd name="connsiteY6" fmla="*/ 2408033 h 2657969"/>
              <a:gd name="connsiteX7" fmla="*/ 5516880 w 5516880"/>
              <a:gd name="connsiteY7" fmla="*/ 2657969 h 265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880" h="2657969">
                <a:moveTo>
                  <a:pt x="0" y="109841"/>
                </a:moveTo>
                <a:cubicBezTo>
                  <a:pt x="4064" y="121525"/>
                  <a:pt x="8128" y="133209"/>
                  <a:pt x="188976" y="115937"/>
                </a:cubicBezTo>
                <a:cubicBezTo>
                  <a:pt x="369824" y="98665"/>
                  <a:pt x="808736" y="-29351"/>
                  <a:pt x="1085088" y="6209"/>
                </a:cubicBezTo>
                <a:cubicBezTo>
                  <a:pt x="1361440" y="41769"/>
                  <a:pt x="1847088" y="329297"/>
                  <a:pt x="1847088" y="329297"/>
                </a:cubicBezTo>
                <a:cubicBezTo>
                  <a:pt x="2144776" y="455281"/>
                  <a:pt x="2573528" y="577201"/>
                  <a:pt x="2871216" y="762113"/>
                </a:cubicBezTo>
                <a:cubicBezTo>
                  <a:pt x="3168904" y="947025"/>
                  <a:pt x="3336544" y="1164449"/>
                  <a:pt x="3633216" y="1438769"/>
                </a:cubicBezTo>
                <a:cubicBezTo>
                  <a:pt x="3929888" y="1713089"/>
                  <a:pt x="4337304" y="2204833"/>
                  <a:pt x="4651248" y="2408033"/>
                </a:cubicBezTo>
                <a:cubicBezTo>
                  <a:pt x="4965192" y="2611233"/>
                  <a:pt x="5495544" y="2569577"/>
                  <a:pt x="5516880" y="2657969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dtytuł 2"/>
          <p:cNvSpPr>
            <a:spLocks noGrp="1"/>
          </p:cNvSpPr>
          <p:nvPr>
            <p:ph type="subTitle" idx="1"/>
          </p:nvPr>
        </p:nvSpPr>
        <p:spPr>
          <a:xfrm>
            <a:off x="712202" y="1534581"/>
            <a:ext cx="10769883" cy="4734096"/>
          </a:xfrm>
        </p:spPr>
        <p:txBody>
          <a:bodyPr>
            <a:normAutofit/>
          </a:bodyPr>
          <a:lstStyle/>
          <a:p>
            <a:pPr algn="l"/>
            <a:endParaRPr lang="pl-PL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F0D6883B-5E9E-57B1-1E81-7F5543A4EE26}"/>
              </a:ext>
            </a:extLst>
          </p:cNvPr>
          <p:cNvSpPr/>
          <p:nvPr/>
        </p:nvSpPr>
        <p:spPr>
          <a:xfrm>
            <a:off x="2303362" y="659757"/>
            <a:ext cx="2974694" cy="2951544"/>
          </a:xfrm>
          <a:custGeom>
            <a:avLst/>
            <a:gdLst>
              <a:gd name="connsiteX0" fmla="*/ 2974694 w 2974694"/>
              <a:gd name="connsiteY0" fmla="*/ 2951544 h 2951544"/>
              <a:gd name="connsiteX1" fmla="*/ 2118167 w 2974694"/>
              <a:gd name="connsiteY1" fmla="*/ 2835797 h 2951544"/>
              <a:gd name="connsiteX2" fmla="*/ 1689904 w 2974694"/>
              <a:gd name="connsiteY2" fmla="*/ 2407534 h 2951544"/>
              <a:gd name="connsiteX3" fmla="*/ 1088020 w 2974694"/>
              <a:gd name="connsiteY3" fmla="*/ 1689904 h 2951544"/>
              <a:gd name="connsiteX4" fmla="*/ 393539 w 2974694"/>
              <a:gd name="connsiteY4" fmla="*/ 949124 h 2951544"/>
              <a:gd name="connsiteX5" fmla="*/ 0 w 2974694"/>
              <a:gd name="connsiteY5" fmla="*/ 0 h 29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4694" h="2951544">
                <a:moveTo>
                  <a:pt x="2974694" y="2951544"/>
                </a:moveTo>
                <a:cubicBezTo>
                  <a:pt x="2653496" y="2939004"/>
                  <a:pt x="2332299" y="2926465"/>
                  <a:pt x="2118167" y="2835797"/>
                </a:cubicBezTo>
                <a:cubicBezTo>
                  <a:pt x="1904035" y="2745129"/>
                  <a:pt x="1861595" y="2598516"/>
                  <a:pt x="1689904" y="2407534"/>
                </a:cubicBezTo>
                <a:cubicBezTo>
                  <a:pt x="1518213" y="2216552"/>
                  <a:pt x="1304081" y="1932972"/>
                  <a:pt x="1088020" y="1689904"/>
                </a:cubicBezTo>
                <a:cubicBezTo>
                  <a:pt x="871959" y="1446836"/>
                  <a:pt x="574876" y="1230775"/>
                  <a:pt x="393539" y="949124"/>
                </a:cubicBezTo>
                <a:cubicBezTo>
                  <a:pt x="212202" y="667473"/>
                  <a:pt x="106101" y="333736"/>
                  <a:pt x="0" y="0"/>
                </a:cubicBezTo>
              </a:path>
            </a:pathLst>
          </a:custGeom>
          <a:noFill/>
          <a:ln w="1270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E936CE2A-C422-CA9A-C518-CCF370834481}"/>
              </a:ext>
            </a:extLst>
          </p:cNvPr>
          <p:cNvSpPr/>
          <p:nvPr/>
        </p:nvSpPr>
        <p:spPr>
          <a:xfrm>
            <a:off x="1435261" y="1942297"/>
            <a:ext cx="1984604" cy="414823"/>
          </a:xfrm>
          <a:custGeom>
            <a:avLst/>
            <a:gdLst>
              <a:gd name="connsiteX0" fmla="*/ 1921397 w 1984604"/>
              <a:gd name="connsiteY0" fmla="*/ 372640 h 373311"/>
              <a:gd name="connsiteX1" fmla="*/ 1886673 w 1984604"/>
              <a:gd name="connsiteY1" fmla="*/ 314766 h 373311"/>
              <a:gd name="connsiteX2" fmla="*/ 995423 w 1984604"/>
              <a:gd name="connsiteY2" fmla="*/ 2250 h 373311"/>
              <a:gd name="connsiteX3" fmla="*/ 0 w 1984604"/>
              <a:gd name="connsiteY3" fmla="*/ 199019 h 3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604" h="373311">
                <a:moveTo>
                  <a:pt x="1921397" y="372640"/>
                </a:moveTo>
                <a:cubicBezTo>
                  <a:pt x="1981199" y="374569"/>
                  <a:pt x="2041002" y="376498"/>
                  <a:pt x="1886673" y="314766"/>
                </a:cubicBezTo>
                <a:cubicBezTo>
                  <a:pt x="1732344" y="253034"/>
                  <a:pt x="1309869" y="21541"/>
                  <a:pt x="995423" y="2250"/>
                </a:cubicBezTo>
                <a:cubicBezTo>
                  <a:pt x="680977" y="-17041"/>
                  <a:pt x="340488" y="90989"/>
                  <a:pt x="0" y="199019"/>
                </a:cubicBez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A336527B-5C7C-1B9F-F847-BD4F80CFA023}"/>
              </a:ext>
            </a:extLst>
          </p:cNvPr>
          <p:cNvSpPr/>
          <p:nvPr/>
        </p:nvSpPr>
        <p:spPr>
          <a:xfrm>
            <a:off x="1503680" y="3210560"/>
            <a:ext cx="3403600" cy="1005840"/>
          </a:xfrm>
          <a:custGeom>
            <a:avLst/>
            <a:gdLst>
              <a:gd name="connsiteX0" fmla="*/ 3403600 w 3403600"/>
              <a:gd name="connsiteY0" fmla="*/ 1005840 h 1005840"/>
              <a:gd name="connsiteX1" fmla="*/ 2265680 w 3403600"/>
              <a:gd name="connsiteY1" fmla="*/ 792480 h 1005840"/>
              <a:gd name="connsiteX2" fmla="*/ 1402080 w 3403600"/>
              <a:gd name="connsiteY2" fmla="*/ 843280 h 1005840"/>
              <a:gd name="connsiteX3" fmla="*/ 822960 w 3403600"/>
              <a:gd name="connsiteY3" fmla="*/ 640080 h 1005840"/>
              <a:gd name="connsiteX4" fmla="*/ 345440 w 3403600"/>
              <a:gd name="connsiteY4" fmla="*/ 416560 h 1005840"/>
              <a:gd name="connsiteX5" fmla="*/ 0 w 3403600"/>
              <a:gd name="connsiteY5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3600" h="1005840">
                <a:moveTo>
                  <a:pt x="3403600" y="1005840"/>
                </a:moveTo>
                <a:cubicBezTo>
                  <a:pt x="3001433" y="912706"/>
                  <a:pt x="2599267" y="819573"/>
                  <a:pt x="2265680" y="792480"/>
                </a:cubicBezTo>
                <a:cubicBezTo>
                  <a:pt x="1932093" y="765387"/>
                  <a:pt x="1642533" y="868680"/>
                  <a:pt x="1402080" y="843280"/>
                </a:cubicBezTo>
                <a:cubicBezTo>
                  <a:pt x="1161627" y="817880"/>
                  <a:pt x="999067" y="711200"/>
                  <a:pt x="822960" y="640080"/>
                </a:cubicBezTo>
                <a:cubicBezTo>
                  <a:pt x="646853" y="568960"/>
                  <a:pt x="482600" y="523240"/>
                  <a:pt x="345440" y="416560"/>
                </a:cubicBezTo>
                <a:cubicBezTo>
                  <a:pt x="208280" y="309880"/>
                  <a:pt x="104140" y="154940"/>
                  <a:pt x="0" y="0"/>
                </a:cubicBez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Grafika 31" descr="Cel">
            <a:extLst>
              <a:ext uri="{FF2B5EF4-FFF2-40B4-BE49-F238E27FC236}">
                <a16:creationId xmlns:a16="http://schemas.microsoft.com/office/drawing/2014/main" id="{92D16A6A-D86C-B883-9BD9-49C1CC3D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4242" y="3210560"/>
            <a:ext cx="914400" cy="914400"/>
          </a:xfrm>
          <a:prstGeom prst="rect">
            <a:avLst/>
          </a:prstGeom>
        </p:spPr>
      </p:pic>
      <p:pic>
        <p:nvPicPr>
          <p:cNvPr id="33" name="Grafika 32" descr="Cel">
            <a:extLst>
              <a:ext uri="{FF2B5EF4-FFF2-40B4-BE49-F238E27FC236}">
                <a16:creationId xmlns:a16="http://schemas.microsoft.com/office/drawing/2014/main" id="{893269CA-F788-6B45-1A91-144B4E5B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9200" y="2408109"/>
            <a:ext cx="914400" cy="914400"/>
          </a:xfrm>
          <a:prstGeom prst="rect">
            <a:avLst/>
          </a:prstGeom>
        </p:spPr>
      </p:pic>
      <p:pic>
        <p:nvPicPr>
          <p:cNvPr id="34" name="Grafika 33" descr="Cel">
            <a:extLst>
              <a:ext uri="{FF2B5EF4-FFF2-40B4-BE49-F238E27FC236}">
                <a16:creationId xmlns:a16="http://schemas.microsoft.com/office/drawing/2014/main" id="{C1ED434A-BFA7-84F1-A1CA-762BEC77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0428" y="2814487"/>
            <a:ext cx="914400" cy="914400"/>
          </a:xfrm>
          <a:prstGeom prst="rect">
            <a:avLst/>
          </a:prstGeom>
        </p:spPr>
      </p:pic>
      <p:pic>
        <p:nvPicPr>
          <p:cNvPr id="35" name="Grafika 34" descr="Cel">
            <a:extLst>
              <a:ext uri="{FF2B5EF4-FFF2-40B4-BE49-F238E27FC236}">
                <a16:creationId xmlns:a16="http://schemas.microsoft.com/office/drawing/2014/main" id="{76BC7EA0-096F-5376-60D0-A6397B8A6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7256" y="3469829"/>
            <a:ext cx="914400" cy="914400"/>
          </a:xfrm>
          <a:prstGeom prst="rect">
            <a:avLst/>
          </a:prstGeom>
        </p:spPr>
      </p:pic>
      <p:pic>
        <p:nvPicPr>
          <p:cNvPr id="36" name="Grafika 35" descr="Cel">
            <a:extLst>
              <a:ext uri="{FF2B5EF4-FFF2-40B4-BE49-F238E27FC236}">
                <a16:creationId xmlns:a16="http://schemas.microsoft.com/office/drawing/2014/main" id="{105C657D-DFA9-F206-0172-75E23BF6A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8002" y="4749735"/>
            <a:ext cx="914400" cy="914400"/>
          </a:xfrm>
          <a:prstGeom prst="rect">
            <a:avLst/>
          </a:prstGeom>
        </p:spPr>
      </p:pic>
      <p:pic>
        <p:nvPicPr>
          <p:cNvPr id="37" name="Grafika 36" descr="Cel">
            <a:extLst>
              <a:ext uri="{FF2B5EF4-FFF2-40B4-BE49-F238E27FC236}">
                <a16:creationId xmlns:a16="http://schemas.microsoft.com/office/drawing/2014/main" id="{6CF48399-4827-BA89-00DA-249CDC3F4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5443" y="5781062"/>
            <a:ext cx="914400" cy="914400"/>
          </a:xfrm>
          <a:prstGeom prst="rect">
            <a:avLst/>
          </a:prstGeom>
        </p:spPr>
      </p:pic>
      <p:pic>
        <p:nvPicPr>
          <p:cNvPr id="38" name="Grafika 37" descr="Cel">
            <a:extLst>
              <a:ext uri="{FF2B5EF4-FFF2-40B4-BE49-F238E27FC236}">
                <a16:creationId xmlns:a16="http://schemas.microsoft.com/office/drawing/2014/main" id="{AFD9B364-8725-BB7C-D5E8-6576AB484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0056" y="5943600"/>
            <a:ext cx="914400" cy="914400"/>
          </a:xfrm>
          <a:prstGeom prst="rect">
            <a:avLst/>
          </a:prstGeom>
        </p:spPr>
      </p:pic>
      <p:pic>
        <p:nvPicPr>
          <p:cNvPr id="39" name="Grafika 38" descr="Cel">
            <a:extLst>
              <a:ext uri="{FF2B5EF4-FFF2-40B4-BE49-F238E27FC236}">
                <a16:creationId xmlns:a16="http://schemas.microsoft.com/office/drawing/2014/main" id="{3D772973-4129-EF17-A88F-959637B46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8642" y="5943600"/>
            <a:ext cx="914400" cy="914400"/>
          </a:xfrm>
          <a:prstGeom prst="rect">
            <a:avLst/>
          </a:prstGeom>
        </p:spPr>
      </p:pic>
      <p:pic>
        <p:nvPicPr>
          <p:cNvPr id="40" name="Grafika 39" descr="Cel">
            <a:extLst>
              <a:ext uri="{FF2B5EF4-FFF2-40B4-BE49-F238E27FC236}">
                <a16:creationId xmlns:a16="http://schemas.microsoft.com/office/drawing/2014/main" id="{FEED9E4D-CB63-2303-6C90-C9EBEE55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3619" y="3881498"/>
            <a:ext cx="914400" cy="914400"/>
          </a:xfrm>
          <a:prstGeom prst="rect">
            <a:avLst/>
          </a:prstGeom>
        </p:spPr>
      </p:pic>
      <p:pic>
        <p:nvPicPr>
          <p:cNvPr id="41" name="Grafika 40" descr="Cel">
            <a:extLst>
              <a:ext uri="{FF2B5EF4-FFF2-40B4-BE49-F238E27FC236}">
                <a16:creationId xmlns:a16="http://schemas.microsoft.com/office/drawing/2014/main" id="{6191B4EF-C5EA-3374-7304-2C696838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5796" y="4556572"/>
            <a:ext cx="914400" cy="914400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440424B-BC63-73A9-D6E7-FA7953AC856D}"/>
              </a:ext>
            </a:extLst>
          </p:cNvPr>
          <p:cNvSpPr txBox="1"/>
          <p:nvPr/>
        </p:nvSpPr>
        <p:spPr>
          <a:xfrm>
            <a:off x="2888382" y="1952643"/>
            <a:ext cx="1529720" cy="46166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 Black" panose="020B0A04020102020204" pitchFamily="34" charset="0"/>
              </a:rPr>
              <a:t>Warsaw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51FA8871-995B-CF7F-0355-9A92889C3062}"/>
              </a:ext>
            </a:extLst>
          </p:cNvPr>
          <p:cNvSpPr txBox="1"/>
          <p:nvPr/>
        </p:nvSpPr>
        <p:spPr>
          <a:xfrm>
            <a:off x="1735079" y="271233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Gdansk</a:t>
            </a:r>
            <a:endParaRPr lang="pl-PL" b="1" dirty="0"/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C03387A-ED0A-F1E1-79AF-A1F75A800E6F}"/>
              </a:ext>
            </a:extLst>
          </p:cNvPr>
          <p:cNvSpPr txBox="1"/>
          <p:nvPr/>
        </p:nvSpPr>
        <p:spPr>
          <a:xfrm>
            <a:off x="3401730" y="3828648"/>
            <a:ext cx="1056288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Rzeszow</a:t>
            </a:r>
            <a:endParaRPr lang="pl-PL" b="1" dirty="0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E58BC331-0EE3-5C09-8F03-5309ECDCDB02}"/>
              </a:ext>
            </a:extLst>
          </p:cNvPr>
          <p:cNvSpPr txBox="1"/>
          <p:nvPr/>
        </p:nvSpPr>
        <p:spPr>
          <a:xfrm>
            <a:off x="3557834" y="2861316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Lublin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CACFF83-5662-5291-A618-072141F71642}"/>
              </a:ext>
            </a:extLst>
          </p:cNvPr>
          <p:cNvSpPr txBox="1"/>
          <p:nvPr/>
        </p:nvSpPr>
        <p:spPr>
          <a:xfrm>
            <a:off x="2382447" y="4139593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Krakow</a:t>
            </a:r>
            <a:endParaRPr lang="pl-PL" b="1" dirty="0"/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259E8FF5-933C-4C17-A754-AC0AF5038C08}"/>
              </a:ext>
            </a:extLst>
          </p:cNvPr>
          <p:cNvSpPr txBox="1"/>
          <p:nvPr/>
        </p:nvSpPr>
        <p:spPr>
          <a:xfrm>
            <a:off x="1866312" y="3704508"/>
            <a:ext cx="1139833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Katowice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09D0229-887B-FCF1-C1B2-95D504C47642}"/>
              </a:ext>
            </a:extLst>
          </p:cNvPr>
          <p:cNvSpPr txBox="1"/>
          <p:nvPr/>
        </p:nvSpPr>
        <p:spPr>
          <a:xfrm>
            <a:off x="865344" y="2831415"/>
            <a:ext cx="1139833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Wroclaw</a:t>
            </a:r>
            <a:endParaRPr lang="pl-PL" b="1" dirty="0"/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F6CB7941-F1FB-1A4D-31D1-ADD7ACFC1E32}"/>
              </a:ext>
            </a:extLst>
          </p:cNvPr>
          <p:cNvSpPr txBox="1"/>
          <p:nvPr/>
        </p:nvSpPr>
        <p:spPr>
          <a:xfrm>
            <a:off x="6384750" y="4014455"/>
            <a:ext cx="1241398" cy="46166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latin typeface="Arial Black" panose="020B0A04020102020204" pitchFamily="34" charset="0"/>
              </a:rPr>
              <a:t>Kyiv</a:t>
            </a:r>
            <a:endParaRPr lang="pl-PL" sz="2400" b="1" dirty="0">
              <a:latin typeface="Arial Black" panose="020B0A04020102020204" pitchFamily="34" charset="0"/>
            </a:endParaRP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4D2FD192-EA57-737D-16C3-563ED184D897}"/>
              </a:ext>
            </a:extLst>
          </p:cNvPr>
          <p:cNvSpPr txBox="1"/>
          <p:nvPr/>
        </p:nvSpPr>
        <p:spPr>
          <a:xfrm>
            <a:off x="6610963" y="2199723"/>
            <a:ext cx="1241398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Chernihiv</a:t>
            </a:r>
            <a:endParaRPr lang="pl-PL" b="1" dirty="0"/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1030FC4C-F6CA-60FF-FDCA-515B91395A73}"/>
              </a:ext>
            </a:extLst>
          </p:cNvPr>
          <p:cNvSpPr txBox="1"/>
          <p:nvPr/>
        </p:nvSpPr>
        <p:spPr>
          <a:xfrm>
            <a:off x="9740186" y="2576726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Sumy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BEFA712E-F838-813D-C80C-778441655497}"/>
              </a:ext>
            </a:extLst>
          </p:cNvPr>
          <p:cNvSpPr txBox="1"/>
          <p:nvPr/>
        </p:nvSpPr>
        <p:spPr>
          <a:xfrm>
            <a:off x="10567997" y="3275142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Kharkiv</a:t>
            </a:r>
            <a:endParaRPr lang="pl-PL" b="1" dirty="0"/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12E7F122-D5A7-964B-5B26-0AED62526647}"/>
              </a:ext>
            </a:extLst>
          </p:cNvPr>
          <p:cNvSpPr txBox="1"/>
          <p:nvPr/>
        </p:nvSpPr>
        <p:spPr>
          <a:xfrm>
            <a:off x="8459785" y="3684101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Poltava</a:t>
            </a:r>
            <a:endParaRPr lang="pl-PL" b="1" dirty="0"/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64C56F04-6604-7021-2066-2810AAAE45F2}"/>
              </a:ext>
            </a:extLst>
          </p:cNvPr>
          <p:cNvSpPr txBox="1"/>
          <p:nvPr/>
        </p:nvSpPr>
        <p:spPr>
          <a:xfrm>
            <a:off x="8560928" y="4728837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Dnipro</a:t>
            </a:r>
            <a:endParaRPr lang="pl-PL" b="1" dirty="0"/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C493AB74-A929-FA10-9DE1-AEB260951F31}"/>
              </a:ext>
            </a:extLst>
          </p:cNvPr>
          <p:cNvSpPr txBox="1"/>
          <p:nvPr/>
        </p:nvSpPr>
        <p:spPr>
          <a:xfrm>
            <a:off x="10606785" y="4334632"/>
            <a:ext cx="1343347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Kramatorsk</a:t>
            </a:r>
            <a:endParaRPr lang="pl-PL" b="1" dirty="0"/>
          </a:p>
        </p:txBody>
      </p:sp>
      <p:pic>
        <p:nvPicPr>
          <p:cNvPr id="57" name="Grafika 56" descr="Cel">
            <a:extLst>
              <a:ext uri="{FF2B5EF4-FFF2-40B4-BE49-F238E27FC236}">
                <a16:creationId xmlns:a16="http://schemas.microsoft.com/office/drawing/2014/main" id="{DE6D2F0A-BD74-9F03-DC75-760199BF6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830" y="5691979"/>
            <a:ext cx="914400" cy="914400"/>
          </a:xfrm>
          <a:prstGeom prst="rect">
            <a:avLst/>
          </a:prstGeom>
        </p:spPr>
      </p:pic>
      <p:sp>
        <p:nvSpPr>
          <p:cNvPr id="58" name="pole tekstowe 57">
            <a:extLst>
              <a:ext uri="{FF2B5EF4-FFF2-40B4-BE49-F238E27FC236}">
                <a16:creationId xmlns:a16="http://schemas.microsoft.com/office/drawing/2014/main" id="{7A06B932-4EEC-2661-418B-9677FE5804C8}"/>
              </a:ext>
            </a:extLst>
          </p:cNvPr>
          <p:cNvSpPr txBox="1"/>
          <p:nvPr/>
        </p:nvSpPr>
        <p:spPr>
          <a:xfrm>
            <a:off x="7043673" y="5568762"/>
            <a:ext cx="1080609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Mikolaiv</a:t>
            </a:r>
            <a:endParaRPr lang="pl-PL" b="1" dirty="0"/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D36548F0-2535-936E-7580-C2088E26BBCD}"/>
              </a:ext>
            </a:extLst>
          </p:cNvPr>
          <p:cNvSpPr txBox="1"/>
          <p:nvPr/>
        </p:nvSpPr>
        <p:spPr>
          <a:xfrm>
            <a:off x="7254242" y="6326130"/>
            <a:ext cx="1042698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Kherson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1C6E189-3141-B7E0-217E-5CC35115730F}"/>
              </a:ext>
            </a:extLst>
          </p:cNvPr>
          <p:cNvSpPr txBox="1"/>
          <p:nvPr/>
        </p:nvSpPr>
        <p:spPr>
          <a:xfrm>
            <a:off x="8910714" y="5759725"/>
            <a:ext cx="1241918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Melitopol</a:t>
            </a:r>
            <a:endParaRPr lang="pl-PL" b="1" dirty="0"/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EB05E3E3-07F4-4965-753F-7176446355FD}"/>
              </a:ext>
            </a:extLst>
          </p:cNvPr>
          <p:cNvSpPr txBox="1"/>
          <p:nvPr/>
        </p:nvSpPr>
        <p:spPr>
          <a:xfrm>
            <a:off x="10606785" y="6429090"/>
            <a:ext cx="1241918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Mariupol</a:t>
            </a:r>
            <a:endParaRPr lang="pl-PL" b="1" dirty="0"/>
          </a:p>
        </p:txBody>
      </p:sp>
      <p:sp>
        <p:nvSpPr>
          <p:cNvPr id="66" name="Dowolny kształt: kształt 65">
            <a:extLst>
              <a:ext uri="{FF2B5EF4-FFF2-40B4-BE49-F238E27FC236}">
                <a16:creationId xmlns:a16="http://schemas.microsoft.com/office/drawing/2014/main" id="{7BEE46C8-177E-3287-7B4B-EBDEE51C5C01}"/>
              </a:ext>
            </a:extLst>
          </p:cNvPr>
          <p:cNvSpPr/>
          <p:nvPr/>
        </p:nvSpPr>
        <p:spPr>
          <a:xfrm>
            <a:off x="4340352" y="3462528"/>
            <a:ext cx="743712" cy="808530"/>
          </a:xfrm>
          <a:custGeom>
            <a:avLst/>
            <a:gdLst>
              <a:gd name="connsiteX0" fmla="*/ 0 w 743712"/>
              <a:gd name="connsiteY0" fmla="*/ 0 h 804672"/>
              <a:gd name="connsiteX1" fmla="*/ 743712 w 743712"/>
              <a:gd name="connsiteY1" fmla="*/ 804672 h 804672"/>
              <a:gd name="connsiteX2" fmla="*/ 743712 w 743712"/>
              <a:gd name="connsiteY2" fmla="*/ 804672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712" h="804672">
                <a:moveTo>
                  <a:pt x="0" y="0"/>
                </a:moveTo>
                <a:lnTo>
                  <a:pt x="743712" y="804672"/>
                </a:lnTo>
                <a:lnTo>
                  <a:pt x="743712" y="804672"/>
                </a:ln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Dowolny kształt: kształt 72">
            <a:extLst>
              <a:ext uri="{FF2B5EF4-FFF2-40B4-BE49-F238E27FC236}">
                <a16:creationId xmlns:a16="http://schemas.microsoft.com/office/drawing/2014/main" id="{C9EF76C3-04A1-E1D9-F84D-1D0BE4ACA418}"/>
              </a:ext>
            </a:extLst>
          </p:cNvPr>
          <p:cNvSpPr/>
          <p:nvPr/>
        </p:nvSpPr>
        <p:spPr>
          <a:xfrm>
            <a:off x="6204738" y="4703964"/>
            <a:ext cx="1006830" cy="1458620"/>
          </a:xfrm>
          <a:custGeom>
            <a:avLst/>
            <a:gdLst>
              <a:gd name="connsiteX0" fmla="*/ 1006830 w 1006830"/>
              <a:gd name="connsiteY0" fmla="*/ 0 h 1473106"/>
              <a:gd name="connsiteX1" fmla="*/ 513054 w 1006830"/>
              <a:gd name="connsiteY1" fmla="*/ 298704 h 1473106"/>
              <a:gd name="connsiteX2" fmla="*/ 378942 w 1006830"/>
              <a:gd name="connsiteY2" fmla="*/ 938784 h 1473106"/>
              <a:gd name="connsiteX3" fmla="*/ 49758 w 1006830"/>
              <a:gd name="connsiteY3" fmla="*/ 1420368 h 1473106"/>
              <a:gd name="connsiteX4" fmla="*/ 7086 w 1006830"/>
              <a:gd name="connsiteY4" fmla="*/ 1438656 h 147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30" h="1473106">
                <a:moveTo>
                  <a:pt x="1006830" y="0"/>
                </a:moveTo>
                <a:cubicBezTo>
                  <a:pt x="812266" y="71120"/>
                  <a:pt x="617702" y="142240"/>
                  <a:pt x="513054" y="298704"/>
                </a:cubicBezTo>
                <a:cubicBezTo>
                  <a:pt x="408406" y="455168"/>
                  <a:pt x="456158" y="751840"/>
                  <a:pt x="378942" y="938784"/>
                </a:cubicBezTo>
                <a:cubicBezTo>
                  <a:pt x="301726" y="1125728"/>
                  <a:pt x="111734" y="1337056"/>
                  <a:pt x="49758" y="1420368"/>
                </a:cubicBezTo>
                <a:cubicBezTo>
                  <a:pt x="-12218" y="1503680"/>
                  <a:pt x="-2566" y="1471168"/>
                  <a:pt x="7086" y="1438656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Dowolny kształt: kształt 73">
            <a:extLst>
              <a:ext uri="{FF2B5EF4-FFF2-40B4-BE49-F238E27FC236}">
                <a16:creationId xmlns:a16="http://schemas.microsoft.com/office/drawing/2014/main" id="{B7D8459C-58FB-E60D-71FF-567893539AB9}"/>
              </a:ext>
            </a:extLst>
          </p:cNvPr>
          <p:cNvSpPr/>
          <p:nvPr/>
        </p:nvSpPr>
        <p:spPr>
          <a:xfrm>
            <a:off x="6632448" y="5492495"/>
            <a:ext cx="286512" cy="1052843"/>
          </a:xfrm>
          <a:custGeom>
            <a:avLst/>
            <a:gdLst>
              <a:gd name="connsiteX0" fmla="*/ 0 w 286512"/>
              <a:gd name="connsiteY0" fmla="*/ 0 h 914400"/>
              <a:gd name="connsiteX1" fmla="*/ 48768 w 286512"/>
              <a:gd name="connsiteY1" fmla="*/ 499872 h 914400"/>
              <a:gd name="connsiteX2" fmla="*/ 286512 w 286512"/>
              <a:gd name="connsiteY2" fmla="*/ 914400 h 914400"/>
              <a:gd name="connsiteX3" fmla="*/ 286512 w 28651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914400">
                <a:moveTo>
                  <a:pt x="0" y="0"/>
                </a:moveTo>
                <a:cubicBezTo>
                  <a:pt x="508" y="173736"/>
                  <a:pt x="1016" y="347472"/>
                  <a:pt x="48768" y="499872"/>
                </a:cubicBezTo>
                <a:cubicBezTo>
                  <a:pt x="96520" y="652272"/>
                  <a:pt x="286512" y="914400"/>
                  <a:pt x="286512" y="914400"/>
                </a:cubicBezTo>
                <a:lnTo>
                  <a:pt x="286512" y="914400"/>
                </a:ln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Dowolny kształt: kształt 75">
            <a:extLst>
              <a:ext uri="{FF2B5EF4-FFF2-40B4-BE49-F238E27FC236}">
                <a16:creationId xmlns:a16="http://schemas.microsoft.com/office/drawing/2014/main" id="{0B3A0B2A-83C2-F244-954F-02774B8A755A}"/>
              </a:ext>
            </a:extLst>
          </p:cNvPr>
          <p:cNvSpPr/>
          <p:nvPr/>
        </p:nvSpPr>
        <p:spPr>
          <a:xfrm>
            <a:off x="2810256" y="4521613"/>
            <a:ext cx="2846832" cy="1361027"/>
          </a:xfrm>
          <a:custGeom>
            <a:avLst/>
            <a:gdLst>
              <a:gd name="connsiteX0" fmla="*/ 2846832 w 2846832"/>
              <a:gd name="connsiteY0" fmla="*/ 93059 h 1361027"/>
              <a:gd name="connsiteX1" fmla="*/ 2456688 w 2846832"/>
              <a:gd name="connsiteY1" fmla="*/ 1619 h 1361027"/>
              <a:gd name="connsiteX2" fmla="*/ 1853184 w 2846832"/>
              <a:gd name="connsiteY2" fmla="*/ 80867 h 1361027"/>
              <a:gd name="connsiteX3" fmla="*/ 1371600 w 2846832"/>
              <a:gd name="connsiteY3" fmla="*/ 562451 h 1361027"/>
              <a:gd name="connsiteX4" fmla="*/ 1078992 w 2846832"/>
              <a:gd name="connsiteY4" fmla="*/ 1025747 h 1361027"/>
              <a:gd name="connsiteX5" fmla="*/ 0 w 2846832"/>
              <a:gd name="connsiteY5" fmla="*/ 1361027 h 1361027"/>
              <a:gd name="connsiteX6" fmla="*/ 0 w 2846832"/>
              <a:gd name="connsiteY6" fmla="*/ 1361027 h 136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832" h="1361027">
                <a:moveTo>
                  <a:pt x="2846832" y="93059"/>
                </a:moveTo>
                <a:cubicBezTo>
                  <a:pt x="2734564" y="48355"/>
                  <a:pt x="2622296" y="3651"/>
                  <a:pt x="2456688" y="1619"/>
                </a:cubicBezTo>
                <a:cubicBezTo>
                  <a:pt x="2291080" y="-413"/>
                  <a:pt x="2034032" y="-12605"/>
                  <a:pt x="1853184" y="80867"/>
                </a:cubicBezTo>
                <a:cubicBezTo>
                  <a:pt x="1672336" y="174339"/>
                  <a:pt x="1500632" y="404971"/>
                  <a:pt x="1371600" y="562451"/>
                </a:cubicBezTo>
                <a:cubicBezTo>
                  <a:pt x="1242568" y="719931"/>
                  <a:pt x="1307592" y="892651"/>
                  <a:pt x="1078992" y="1025747"/>
                </a:cubicBezTo>
                <a:cubicBezTo>
                  <a:pt x="850392" y="1158843"/>
                  <a:pt x="0" y="1361027"/>
                  <a:pt x="0" y="1361027"/>
                </a:cubicBezTo>
                <a:lnTo>
                  <a:pt x="0" y="1361027"/>
                </a:ln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Dowolny kształt: kształt 76">
            <a:extLst>
              <a:ext uri="{FF2B5EF4-FFF2-40B4-BE49-F238E27FC236}">
                <a16:creationId xmlns:a16="http://schemas.microsoft.com/office/drawing/2014/main" id="{9E740294-D72D-0864-2702-BF189EC0F403}"/>
              </a:ext>
            </a:extLst>
          </p:cNvPr>
          <p:cNvSpPr/>
          <p:nvPr/>
        </p:nvSpPr>
        <p:spPr>
          <a:xfrm>
            <a:off x="2501643" y="4831815"/>
            <a:ext cx="1668021" cy="320890"/>
          </a:xfrm>
          <a:custGeom>
            <a:avLst/>
            <a:gdLst>
              <a:gd name="connsiteX0" fmla="*/ 1668021 w 1668021"/>
              <a:gd name="connsiteY0" fmla="*/ 264441 h 320890"/>
              <a:gd name="connsiteX1" fmla="*/ 1540005 w 1668021"/>
              <a:gd name="connsiteY1" fmla="*/ 319305 h 320890"/>
              <a:gd name="connsiteX2" fmla="*/ 1216917 w 1668021"/>
              <a:gd name="connsiteY2" fmla="*/ 209577 h 320890"/>
              <a:gd name="connsiteX3" fmla="*/ 552453 w 1668021"/>
              <a:gd name="connsiteY3" fmla="*/ 2313 h 320890"/>
              <a:gd name="connsiteX4" fmla="*/ 58677 w 1668021"/>
              <a:gd name="connsiteY4" fmla="*/ 99849 h 320890"/>
              <a:gd name="connsiteX5" fmla="*/ 28197 w 1668021"/>
              <a:gd name="connsiteY5" fmla="*/ 124233 h 32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021" h="320890">
                <a:moveTo>
                  <a:pt x="1668021" y="264441"/>
                </a:moveTo>
                <a:cubicBezTo>
                  <a:pt x="1641605" y="296445"/>
                  <a:pt x="1615189" y="328449"/>
                  <a:pt x="1540005" y="319305"/>
                </a:cubicBezTo>
                <a:cubicBezTo>
                  <a:pt x="1464821" y="310161"/>
                  <a:pt x="1381509" y="262409"/>
                  <a:pt x="1216917" y="209577"/>
                </a:cubicBezTo>
                <a:cubicBezTo>
                  <a:pt x="1052325" y="156745"/>
                  <a:pt x="745493" y="20601"/>
                  <a:pt x="552453" y="2313"/>
                </a:cubicBezTo>
                <a:cubicBezTo>
                  <a:pt x="359413" y="-15975"/>
                  <a:pt x="146053" y="79529"/>
                  <a:pt x="58677" y="99849"/>
                </a:cubicBezTo>
                <a:cubicBezTo>
                  <a:pt x="-28699" y="120169"/>
                  <a:pt x="-251" y="122201"/>
                  <a:pt x="28197" y="124233"/>
                </a:cubicBez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8" name="Grafika 77" descr="Cel">
            <a:extLst>
              <a:ext uri="{FF2B5EF4-FFF2-40B4-BE49-F238E27FC236}">
                <a16:creationId xmlns:a16="http://schemas.microsoft.com/office/drawing/2014/main" id="{A4A5A428-B57C-4C92-EFDA-F3E57A565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871" y="3158520"/>
            <a:ext cx="475488" cy="475488"/>
          </a:xfrm>
          <a:prstGeom prst="rect">
            <a:avLst/>
          </a:prstGeom>
        </p:spPr>
      </p:pic>
      <p:pic>
        <p:nvPicPr>
          <p:cNvPr id="79" name="Grafika 78" descr="Cel">
            <a:extLst>
              <a:ext uri="{FF2B5EF4-FFF2-40B4-BE49-F238E27FC236}">
                <a16:creationId xmlns:a16="http://schemas.microsoft.com/office/drawing/2014/main" id="{787B7AE6-13F5-30F5-8E36-7F91719B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029" y="3265525"/>
            <a:ext cx="475488" cy="475488"/>
          </a:xfrm>
          <a:prstGeom prst="rect">
            <a:avLst/>
          </a:prstGeom>
        </p:spPr>
      </p:pic>
      <p:pic>
        <p:nvPicPr>
          <p:cNvPr id="80" name="Grafika 79" descr="Cel">
            <a:extLst>
              <a:ext uri="{FF2B5EF4-FFF2-40B4-BE49-F238E27FC236}">
                <a16:creationId xmlns:a16="http://schemas.microsoft.com/office/drawing/2014/main" id="{50535DA6-43D4-977B-EB2C-5A37C7564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3753" y="3836861"/>
            <a:ext cx="475488" cy="475488"/>
          </a:xfrm>
          <a:prstGeom prst="rect">
            <a:avLst/>
          </a:prstGeom>
        </p:spPr>
      </p:pic>
      <p:pic>
        <p:nvPicPr>
          <p:cNvPr id="81" name="Grafika 80" descr="Cel">
            <a:extLst>
              <a:ext uri="{FF2B5EF4-FFF2-40B4-BE49-F238E27FC236}">
                <a16:creationId xmlns:a16="http://schemas.microsoft.com/office/drawing/2014/main" id="{B93570DD-A89A-18EC-F726-35F4B6CCC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8815" y="4605980"/>
            <a:ext cx="475488" cy="475488"/>
          </a:xfrm>
          <a:prstGeom prst="rect">
            <a:avLst/>
          </a:prstGeom>
        </p:spPr>
      </p:pic>
      <p:pic>
        <p:nvPicPr>
          <p:cNvPr id="82" name="Grafika 81" descr="Cel">
            <a:extLst>
              <a:ext uri="{FF2B5EF4-FFF2-40B4-BE49-F238E27FC236}">
                <a16:creationId xmlns:a16="http://schemas.microsoft.com/office/drawing/2014/main" id="{BA9DD178-7116-A84B-87EC-302B23094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442" y="4938036"/>
            <a:ext cx="475488" cy="475488"/>
          </a:xfrm>
          <a:prstGeom prst="rect">
            <a:avLst/>
          </a:prstGeom>
        </p:spPr>
      </p:pic>
      <p:sp>
        <p:nvSpPr>
          <p:cNvPr id="84" name="pole tekstowe 83">
            <a:extLst>
              <a:ext uri="{FF2B5EF4-FFF2-40B4-BE49-F238E27FC236}">
                <a16:creationId xmlns:a16="http://schemas.microsoft.com/office/drawing/2014/main" id="{9C0C1762-B58F-FBC7-3619-DAE789CD2F22}"/>
              </a:ext>
            </a:extLst>
          </p:cNvPr>
          <p:cNvSpPr txBox="1"/>
          <p:nvPr/>
        </p:nvSpPr>
        <p:spPr>
          <a:xfrm>
            <a:off x="1950720" y="2346371"/>
            <a:ext cx="671204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Lodz</a:t>
            </a:r>
            <a:endParaRPr lang="pl-PL" b="1" dirty="0"/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3305303A-0C8A-907C-5902-8AA42ECBB1F6}"/>
              </a:ext>
            </a:extLst>
          </p:cNvPr>
          <p:cNvSpPr txBox="1"/>
          <p:nvPr/>
        </p:nvSpPr>
        <p:spPr>
          <a:xfrm>
            <a:off x="4798815" y="-10954"/>
            <a:ext cx="6990688" cy="19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1400" b="1" dirty="0"/>
          </a:p>
          <a:p>
            <a:pPr algn="ctr"/>
            <a:r>
              <a:rPr lang="pl-PL" sz="2400" b="1" dirty="0">
                <a:latin typeface="Arial Black" panose="020B0A04020102020204" pitchFamily="34" charset="0"/>
              </a:rPr>
              <a:t>14 </a:t>
            </a:r>
            <a:r>
              <a:rPr lang="pl-PL" sz="2400" b="1" dirty="0" err="1">
                <a:latin typeface="Arial Black" panose="020B0A04020102020204" pitchFamily="34" charset="0"/>
              </a:rPr>
              <a:t>million</a:t>
            </a:r>
            <a:r>
              <a:rPr lang="pl-PL" sz="2400" b="1" dirty="0">
                <a:latin typeface="Arial Black" panose="020B0A04020102020204" pitchFamily="34" charset="0"/>
              </a:rPr>
              <a:t> </a:t>
            </a:r>
            <a:r>
              <a:rPr lang="pl-PL" sz="2400" b="1" dirty="0" err="1"/>
              <a:t>people</a:t>
            </a:r>
            <a:r>
              <a:rPr lang="pl-PL" sz="2400" b="1" dirty="0"/>
              <a:t> </a:t>
            </a:r>
            <a:r>
              <a:rPr lang="pl-PL" sz="2400" b="1" dirty="0" err="1"/>
              <a:t>fled</a:t>
            </a:r>
            <a:r>
              <a:rPr lang="pl-PL" sz="2400" b="1" dirty="0"/>
              <a:t> </a:t>
            </a:r>
            <a:r>
              <a:rPr lang="pl-PL" sz="2400" b="1" dirty="0" err="1"/>
              <a:t>their</a:t>
            </a:r>
            <a:r>
              <a:rPr lang="pl-PL" sz="2400" b="1" dirty="0"/>
              <a:t> homes in </a:t>
            </a:r>
            <a:r>
              <a:rPr lang="pl-PL" sz="2400" b="1" dirty="0" err="1"/>
              <a:t>Ukraine</a:t>
            </a:r>
            <a:endParaRPr lang="pl-PL" sz="2400" b="1" dirty="0"/>
          </a:p>
          <a:p>
            <a:pPr algn="ctr"/>
            <a:r>
              <a:rPr lang="pl-PL" sz="2400" b="1" dirty="0" err="1"/>
              <a:t>Up</a:t>
            </a:r>
            <a:r>
              <a:rPr lang="pl-PL" sz="2400" b="1" dirty="0"/>
              <a:t> to </a:t>
            </a:r>
            <a:r>
              <a:rPr lang="pl-PL" sz="2400" b="1" dirty="0">
                <a:latin typeface="Arial Black" panose="020B0A04020102020204" pitchFamily="34" charset="0"/>
              </a:rPr>
              <a:t>7 </a:t>
            </a:r>
            <a:r>
              <a:rPr lang="pl-PL" sz="2400" b="1" dirty="0" err="1">
                <a:latin typeface="Arial Black" panose="020B0A04020102020204" pitchFamily="34" charset="0"/>
              </a:rPr>
              <a:t>million</a:t>
            </a:r>
            <a:r>
              <a:rPr lang="pl-PL" sz="2400" b="1" dirty="0">
                <a:latin typeface="Arial Black" panose="020B0A04020102020204" pitchFamily="34" charset="0"/>
              </a:rPr>
              <a:t> </a:t>
            </a:r>
            <a:r>
              <a:rPr lang="pl-PL" sz="2400" b="1" dirty="0" err="1"/>
              <a:t>left</a:t>
            </a:r>
            <a:r>
              <a:rPr lang="pl-PL" sz="2400" b="1" dirty="0"/>
              <a:t> for </a:t>
            </a:r>
            <a:r>
              <a:rPr lang="pl-PL" sz="2400" b="1" dirty="0" err="1"/>
              <a:t>neigbouring</a:t>
            </a:r>
            <a:r>
              <a:rPr lang="pl-PL" sz="2400" b="1" dirty="0"/>
              <a:t> </a:t>
            </a:r>
            <a:r>
              <a:rPr lang="pl-PL" sz="2400" b="1" dirty="0" err="1"/>
              <a:t>countries</a:t>
            </a:r>
            <a:endParaRPr lang="pl-PL" sz="2400" b="1" dirty="0"/>
          </a:p>
          <a:p>
            <a:pPr algn="ctr">
              <a:spcBef>
                <a:spcPts val="600"/>
              </a:spcBef>
            </a:pPr>
            <a:r>
              <a:rPr lang="pl-PL" sz="3200" b="1" dirty="0">
                <a:latin typeface="Arial Black" panose="020B0A04020102020204" pitchFamily="34" charset="0"/>
              </a:rPr>
              <a:t>3.6 </a:t>
            </a:r>
            <a:r>
              <a:rPr lang="pl-PL" sz="3200" b="1" dirty="0" err="1">
                <a:latin typeface="Arial Black" panose="020B0A04020102020204" pitchFamily="34" charset="0"/>
              </a:rPr>
              <a:t>million</a:t>
            </a:r>
            <a:r>
              <a:rPr lang="pl-PL" sz="3200" b="1" dirty="0">
                <a:latin typeface="Arial Black" panose="020B0A04020102020204" pitchFamily="34" charset="0"/>
              </a:rPr>
              <a:t> </a:t>
            </a:r>
            <a:r>
              <a:rPr lang="pl-PL" sz="3200" b="1" dirty="0"/>
              <a:t>went to Poland</a:t>
            </a:r>
          </a:p>
          <a:p>
            <a:pPr>
              <a:spcBef>
                <a:spcPts val="600"/>
              </a:spcBef>
            </a:pPr>
            <a:r>
              <a:rPr lang="pl-PL" sz="1100" b="1" i="1" dirty="0"/>
              <a:t>						UNHCR </a:t>
            </a:r>
            <a:r>
              <a:rPr lang="pl-PL" sz="1100" b="1" i="1" dirty="0" err="1"/>
              <a:t>estimations</a:t>
            </a:r>
            <a:endParaRPr lang="pl-PL" sz="1100" b="1" i="1" dirty="0"/>
          </a:p>
          <a:p>
            <a:endParaRPr lang="pl-PL" sz="1400" b="1" dirty="0"/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9EDCEF1A-BBFA-9E9E-76A0-52319BA541A3}"/>
              </a:ext>
            </a:extLst>
          </p:cNvPr>
          <p:cNvSpPr txBox="1"/>
          <p:nvPr/>
        </p:nvSpPr>
        <p:spPr>
          <a:xfrm>
            <a:off x="5677710" y="2961255"/>
            <a:ext cx="523581" cy="26161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err="1"/>
              <a:t>Rivne</a:t>
            </a:r>
            <a:endParaRPr lang="pl-PL" sz="1100" b="1" dirty="0"/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D9688FBA-917A-F210-89A9-FA88E2D15B48}"/>
              </a:ext>
            </a:extLst>
          </p:cNvPr>
          <p:cNvSpPr txBox="1"/>
          <p:nvPr/>
        </p:nvSpPr>
        <p:spPr>
          <a:xfrm>
            <a:off x="4929574" y="2901956"/>
            <a:ext cx="501074" cy="26161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err="1"/>
              <a:t>Lutsk</a:t>
            </a:r>
            <a:endParaRPr lang="pl-PL" sz="1100" b="1" dirty="0"/>
          </a:p>
        </p:txBody>
      </p:sp>
      <p:sp>
        <p:nvSpPr>
          <p:cNvPr id="91" name="pole tekstowe 90">
            <a:extLst>
              <a:ext uri="{FF2B5EF4-FFF2-40B4-BE49-F238E27FC236}">
                <a16:creationId xmlns:a16="http://schemas.microsoft.com/office/drawing/2014/main" id="{5C217BF6-C8BC-3BB0-39C9-6228F874D2B1}"/>
              </a:ext>
            </a:extLst>
          </p:cNvPr>
          <p:cNvSpPr txBox="1"/>
          <p:nvPr/>
        </p:nvSpPr>
        <p:spPr>
          <a:xfrm>
            <a:off x="4950372" y="3834564"/>
            <a:ext cx="498210" cy="26161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err="1"/>
              <a:t>Lviv</a:t>
            </a:r>
            <a:endParaRPr lang="pl-PL" sz="1100" b="1" dirty="0"/>
          </a:p>
        </p:txBody>
      </p:sp>
      <p:sp>
        <p:nvSpPr>
          <p:cNvPr id="92" name="pole tekstowe 91">
            <a:extLst>
              <a:ext uri="{FF2B5EF4-FFF2-40B4-BE49-F238E27FC236}">
                <a16:creationId xmlns:a16="http://schemas.microsoft.com/office/drawing/2014/main" id="{1ED6198D-9640-74B4-88C2-D727DE25661E}"/>
              </a:ext>
            </a:extLst>
          </p:cNvPr>
          <p:cNvSpPr txBox="1"/>
          <p:nvPr/>
        </p:nvSpPr>
        <p:spPr>
          <a:xfrm>
            <a:off x="5123679" y="4944280"/>
            <a:ext cx="1113056" cy="26161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err="1"/>
              <a:t>Ivano-Frankivsk</a:t>
            </a:r>
            <a:endParaRPr lang="pl-PL" sz="1100" b="1" dirty="0"/>
          </a:p>
        </p:txBody>
      </p:sp>
      <p:sp>
        <p:nvSpPr>
          <p:cNvPr id="93" name="pole tekstowe 92">
            <a:extLst>
              <a:ext uri="{FF2B5EF4-FFF2-40B4-BE49-F238E27FC236}">
                <a16:creationId xmlns:a16="http://schemas.microsoft.com/office/drawing/2014/main" id="{AF43C013-EBD7-1A82-AD6D-369CC574179E}"/>
              </a:ext>
            </a:extLst>
          </p:cNvPr>
          <p:cNvSpPr txBox="1"/>
          <p:nvPr/>
        </p:nvSpPr>
        <p:spPr>
          <a:xfrm>
            <a:off x="3960402" y="5306108"/>
            <a:ext cx="762238" cy="26161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err="1"/>
              <a:t>Uzhhorod</a:t>
            </a:r>
            <a:endParaRPr lang="pl-PL" sz="1100" b="1" dirty="0"/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F4C69D6B-114B-F2FC-4578-24A7FBCAC8FC}"/>
              </a:ext>
            </a:extLst>
          </p:cNvPr>
          <p:cNvSpPr txBox="1"/>
          <p:nvPr/>
        </p:nvSpPr>
        <p:spPr>
          <a:xfrm>
            <a:off x="294891" y="1057525"/>
            <a:ext cx="1072270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Szczecin</a:t>
            </a:r>
          </a:p>
        </p:txBody>
      </p:sp>
      <p:sp>
        <p:nvSpPr>
          <p:cNvPr id="95" name="Dowolny kształt: kształt 94">
            <a:extLst>
              <a:ext uri="{FF2B5EF4-FFF2-40B4-BE49-F238E27FC236}">
                <a16:creationId xmlns:a16="http://schemas.microsoft.com/office/drawing/2014/main" id="{1C50DD41-FEBF-DBD9-23A2-C1FAB667FC1B}"/>
              </a:ext>
            </a:extLst>
          </p:cNvPr>
          <p:cNvSpPr/>
          <p:nvPr/>
        </p:nvSpPr>
        <p:spPr>
          <a:xfrm>
            <a:off x="639192" y="1509204"/>
            <a:ext cx="1109709" cy="648219"/>
          </a:xfrm>
          <a:custGeom>
            <a:avLst/>
            <a:gdLst>
              <a:gd name="connsiteX0" fmla="*/ 1109709 w 1109709"/>
              <a:gd name="connsiteY0" fmla="*/ 568171 h 648219"/>
              <a:gd name="connsiteX1" fmla="*/ 834501 w 1109709"/>
              <a:gd name="connsiteY1" fmla="*/ 648070 h 648219"/>
              <a:gd name="connsiteX2" fmla="*/ 479394 w 1109709"/>
              <a:gd name="connsiteY2" fmla="*/ 550415 h 648219"/>
              <a:gd name="connsiteX3" fmla="*/ 177554 w 1109709"/>
              <a:gd name="connsiteY3" fmla="*/ 381740 h 648219"/>
              <a:gd name="connsiteX4" fmla="*/ 0 w 1109709"/>
              <a:gd name="connsiteY4" fmla="*/ 0 h 6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709" h="648219">
                <a:moveTo>
                  <a:pt x="1109709" y="568171"/>
                </a:moveTo>
                <a:cubicBezTo>
                  <a:pt x="1024631" y="609600"/>
                  <a:pt x="939553" y="651029"/>
                  <a:pt x="834501" y="648070"/>
                </a:cubicBezTo>
                <a:cubicBezTo>
                  <a:pt x="729449" y="645111"/>
                  <a:pt x="588885" y="594803"/>
                  <a:pt x="479394" y="550415"/>
                </a:cubicBezTo>
                <a:cubicBezTo>
                  <a:pt x="369903" y="506027"/>
                  <a:pt x="257453" y="473476"/>
                  <a:pt x="177554" y="381740"/>
                </a:cubicBezTo>
                <a:cubicBezTo>
                  <a:pt x="97655" y="290004"/>
                  <a:pt x="48827" y="145002"/>
                  <a:pt x="0" y="0"/>
                </a:cubicBezTo>
              </a:path>
            </a:pathLst>
          </a:custGeom>
          <a:noFill/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06EEE5CC-2B11-41B9-478E-A88A399C34D7}"/>
              </a:ext>
            </a:extLst>
          </p:cNvPr>
          <p:cNvSpPr txBox="1"/>
          <p:nvPr/>
        </p:nvSpPr>
        <p:spPr>
          <a:xfrm>
            <a:off x="916106" y="1872760"/>
            <a:ext cx="953206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Poznan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1917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influx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4" name="Podtytuł 2"/>
          <p:cNvSpPr>
            <a:spLocks noGrp="1"/>
          </p:cNvSpPr>
          <p:nvPr>
            <p:ph type="subTitle" idx="1"/>
          </p:nvPr>
        </p:nvSpPr>
        <p:spPr>
          <a:xfrm>
            <a:off x="712202" y="1534581"/>
            <a:ext cx="10769883" cy="4734096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3FE9662-292B-F0CE-ED9C-EDE87659A1CC}"/>
              </a:ext>
            </a:extLst>
          </p:cNvPr>
          <p:cNvGrpSpPr/>
          <p:nvPr/>
        </p:nvGrpSpPr>
        <p:grpSpPr>
          <a:xfrm>
            <a:off x="766699" y="1914196"/>
            <a:ext cx="10307748" cy="4344427"/>
            <a:chOff x="2117517" y="1508783"/>
            <a:chExt cx="10307748" cy="4344427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7B870287-7479-4349-0F17-289FCEA53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105" y="1508783"/>
              <a:ext cx="3993743" cy="3700273"/>
            </a:xfrm>
            <a:prstGeom prst="rect">
              <a:avLst/>
            </a:prstGeom>
          </p:spPr>
        </p:pic>
        <p:sp>
          <p:nvSpPr>
            <p:cNvPr id="5" name="Strzałka: w lewo 4">
              <a:extLst>
                <a:ext uri="{FF2B5EF4-FFF2-40B4-BE49-F238E27FC236}">
                  <a16:creationId xmlns:a16="http://schemas.microsoft.com/office/drawing/2014/main" id="{387FE631-5D96-6887-71DF-4D646D4A4B67}"/>
                </a:ext>
              </a:extLst>
            </p:cNvPr>
            <p:cNvSpPr/>
            <p:nvPr/>
          </p:nvSpPr>
          <p:spPr>
            <a:xfrm>
              <a:off x="8367823" y="3826275"/>
              <a:ext cx="1287930" cy="772357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trzałka: w lewo 14">
              <a:extLst>
                <a:ext uri="{FF2B5EF4-FFF2-40B4-BE49-F238E27FC236}">
                  <a16:creationId xmlns:a16="http://schemas.microsoft.com/office/drawing/2014/main" id="{ADD752B6-FD16-85BF-C793-FFC26A3846DF}"/>
                </a:ext>
              </a:extLst>
            </p:cNvPr>
            <p:cNvSpPr/>
            <p:nvPr/>
          </p:nvSpPr>
          <p:spPr>
            <a:xfrm rot="10800000">
              <a:off x="8619545" y="4624427"/>
              <a:ext cx="1169183" cy="31100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Strzałka: w lewo 16">
              <a:extLst>
                <a:ext uri="{FF2B5EF4-FFF2-40B4-BE49-F238E27FC236}">
                  <a16:creationId xmlns:a16="http://schemas.microsoft.com/office/drawing/2014/main" id="{1CDB60E7-D3AD-69BB-2F45-27AE0CE8072E}"/>
                </a:ext>
              </a:extLst>
            </p:cNvPr>
            <p:cNvSpPr/>
            <p:nvPr/>
          </p:nvSpPr>
          <p:spPr>
            <a:xfrm>
              <a:off x="3262745" y="2795760"/>
              <a:ext cx="911874" cy="116881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Strzałka: w lewo 18">
              <a:extLst>
                <a:ext uri="{FF2B5EF4-FFF2-40B4-BE49-F238E27FC236}">
                  <a16:creationId xmlns:a16="http://schemas.microsoft.com/office/drawing/2014/main" id="{29E9030A-FF6B-7C96-CE1E-11BE753C24CB}"/>
                </a:ext>
              </a:extLst>
            </p:cNvPr>
            <p:cNvSpPr/>
            <p:nvPr/>
          </p:nvSpPr>
          <p:spPr>
            <a:xfrm rot="20422592">
              <a:off x="3214026" y="3808816"/>
              <a:ext cx="2395205" cy="12409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F25BDD8-127F-D92B-A128-BB52FFF8DFB0}"/>
                </a:ext>
              </a:extLst>
            </p:cNvPr>
            <p:cNvSpPr txBox="1"/>
            <p:nvPr/>
          </p:nvSpPr>
          <p:spPr>
            <a:xfrm>
              <a:off x="8541183" y="3264099"/>
              <a:ext cx="1247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/>
                <a:t>3.6 </a:t>
              </a:r>
              <a:r>
                <a:rPr lang="pl-PL" b="1" dirty="0" err="1"/>
                <a:t>million</a:t>
              </a:r>
              <a:r>
                <a:rPr lang="pl-PL" b="1" dirty="0"/>
                <a:t> </a:t>
              </a:r>
            </a:p>
            <a:p>
              <a:r>
                <a:rPr lang="pl-PL" b="1" dirty="0"/>
                <a:t>  </a:t>
              </a:r>
              <a:r>
                <a:rPr lang="pl-PL" b="1" dirty="0" err="1"/>
                <a:t>refugees</a:t>
              </a:r>
              <a:endParaRPr lang="pl-PL" b="1" dirty="0"/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38B4CD50-E38C-9B8D-0BB8-9909D2AD6E23}"/>
                </a:ext>
              </a:extLst>
            </p:cNvPr>
            <p:cNvSpPr txBox="1"/>
            <p:nvPr/>
          </p:nvSpPr>
          <p:spPr>
            <a:xfrm>
              <a:off x="8234150" y="5052991"/>
              <a:ext cx="41911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/>
                <a:t>Est. 1.6 </a:t>
              </a:r>
              <a:r>
                <a:rPr lang="pl-PL" b="1" dirty="0" err="1"/>
                <a:t>million</a:t>
              </a:r>
              <a:r>
                <a:rPr lang="pl-PL" b="1" dirty="0"/>
                <a:t> went </a:t>
              </a:r>
              <a:r>
                <a:rPr lang="pl-PL" b="1" dirty="0" err="1"/>
                <a:t>back</a:t>
              </a:r>
              <a:endParaRPr lang="pl-PL" b="1" dirty="0"/>
            </a:p>
            <a:p>
              <a:r>
                <a:rPr lang="pl-PL" sz="1400" i="1" dirty="0"/>
                <a:t>but </a:t>
              </a:r>
              <a:r>
                <a:rPr lang="pl-PL" sz="1400" i="1" dirty="0" err="1"/>
                <a:t>inclunding</a:t>
              </a:r>
              <a:r>
                <a:rPr lang="pl-PL" sz="1400" i="1" dirty="0"/>
                <a:t> </a:t>
              </a:r>
              <a:r>
                <a:rPr lang="pl-PL" sz="1400" i="1" dirty="0" err="1"/>
                <a:t>some</a:t>
              </a:r>
              <a:r>
                <a:rPr lang="pl-PL" sz="1400" i="1" dirty="0"/>
                <a:t> of the </a:t>
              </a:r>
              <a:r>
                <a:rPr lang="pl-PL" sz="1400" i="1" dirty="0" err="1"/>
                <a:t>estimated</a:t>
              </a:r>
              <a:r>
                <a:rPr lang="pl-PL" sz="1400" i="1" dirty="0"/>
                <a:t> </a:t>
              </a:r>
              <a:br>
                <a:rPr lang="pl-PL" sz="1400" i="1" dirty="0"/>
              </a:br>
              <a:r>
                <a:rPr lang="pl-PL" sz="1400" b="1" i="1" dirty="0"/>
                <a:t>1 </a:t>
              </a:r>
              <a:r>
                <a:rPr lang="pl-PL" sz="1400" b="1" i="1" dirty="0" err="1"/>
                <a:t>million</a:t>
              </a:r>
              <a:r>
                <a:rPr lang="pl-PL" sz="1400" b="1" i="1" dirty="0"/>
                <a:t> </a:t>
              </a:r>
              <a:r>
                <a:rPr lang="pl-PL" sz="1400" b="1" i="1" dirty="0" err="1"/>
                <a:t>pre</a:t>
              </a:r>
              <a:r>
                <a:rPr lang="pl-PL" sz="1400" b="1" i="1" dirty="0"/>
                <a:t>-war diaspora </a:t>
              </a:r>
              <a:r>
                <a:rPr lang="pl-PL" sz="1400" i="1" dirty="0" err="1"/>
                <a:t>who</a:t>
              </a:r>
              <a:r>
                <a:rPr lang="pl-PL" sz="1400" i="1" dirty="0"/>
                <a:t> went to </a:t>
              </a:r>
              <a:r>
                <a:rPr lang="pl-PL" sz="1400" i="1" dirty="0" err="1"/>
                <a:t>fight</a:t>
              </a:r>
              <a:endParaRPr lang="pl-PL" sz="1400" i="1" dirty="0"/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B50D8E2C-87C3-E923-6A81-98D8540C08B5}"/>
                </a:ext>
              </a:extLst>
            </p:cNvPr>
            <p:cNvSpPr txBox="1"/>
            <p:nvPr/>
          </p:nvSpPr>
          <p:spPr>
            <a:xfrm>
              <a:off x="3032154" y="2149429"/>
              <a:ext cx="1373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/>
                <a:t>Est. 0.3 - 0.4 </a:t>
              </a:r>
              <a:r>
                <a:rPr lang="pl-PL" b="1" dirty="0" err="1"/>
                <a:t>million</a:t>
              </a:r>
              <a:endParaRPr lang="pl-PL" b="1" dirty="0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AC25B6CA-1D7B-2CC6-7359-6D869A501733}"/>
                </a:ext>
              </a:extLst>
            </p:cNvPr>
            <p:cNvSpPr txBox="1"/>
            <p:nvPr/>
          </p:nvSpPr>
          <p:spPr>
            <a:xfrm>
              <a:off x="3244840" y="3578463"/>
              <a:ext cx="1077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err="1"/>
                <a:t>unknown</a:t>
              </a:r>
              <a:endParaRPr lang="pl-PL" b="1" dirty="0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AF78ABDF-3497-BFD2-FBAC-01396C52F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343" y="2994899"/>
              <a:ext cx="943767" cy="592365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AC47690A-56E7-2FD6-680E-9A1CAE6C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2142" y="4110154"/>
              <a:ext cx="943767" cy="606035"/>
            </a:xfrm>
            <a:prstGeom prst="rect">
              <a:avLst/>
            </a:prstGeom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74F848BD-AAF3-0963-B284-4682CA20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159" y="2565186"/>
              <a:ext cx="961673" cy="578027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7DD6B02A-8322-9A2E-C9B3-1B35880ED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092" y="3947795"/>
              <a:ext cx="943767" cy="581279"/>
            </a:xfrm>
            <a:prstGeom prst="rect">
              <a:avLst/>
            </a:prstGeom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D858A821-DA7D-ABC1-7F35-74C7F38B3E55}"/>
                </a:ext>
              </a:extLst>
            </p:cNvPr>
            <p:cNvSpPr txBox="1"/>
            <p:nvPr/>
          </p:nvSpPr>
          <p:spPr>
            <a:xfrm>
              <a:off x="2117517" y="4833629"/>
              <a:ext cx="1077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&amp; </a:t>
              </a:r>
              <a:r>
                <a:rPr lang="pl-PL" sz="1400" dirty="0" err="1"/>
                <a:t>others</a:t>
              </a:r>
              <a:endParaRPr lang="pl-PL" sz="14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F60252CF-5C0B-C337-3D78-F67EE459646A}"/>
              </a:ext>
            </a:extLst>
          </p:cNvPr>
          <p:cNvGrpSpPr/>
          <p:nvPr/>
        </p:nvGrpSpPr>
        <p:grpSpPr>
          <a:xfrm>
            <a:off x="6911125" y="1304160"/>
            <a:ext cx="4681149" cy="2379416"/>
            <a:chOff x="6911125" y="1197779"/>
            <a:chExt cx="4681149" cy="2485797"/>
          </a:xfrm>
        </p:grpSpPr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4192894F-4FBA-3B64-9B37-EEE8E38D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125" y="1197779"/>
              <a:ext cx="4654054" cy="2231221"/>
            </a:xfrm>
            <a:prstGeom prst="rect">
              <a:avLst/>
            </a:prstGeom>
          </p:spPr>
        </p:pic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E8249A98-4155-810A-8B8B-72D000A9FB01}"/>
                </a:ext>
              </a:extLst>
            </p:cNvPr>
            <p:cNvSpPr txBox="1"/>
            <p:nvPr/>
          </p:nvSpPr>
          <p:spPr>
            <a:xfrm>
              <a:off x="8793871" y="1729769"/>
              <a:ext cx="2374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err="1"/>
                <a:t>Current</a:t>
              </a:r>
              <a:r>
                <a:rPr lang="pl-PL" dirty="0"/>
                <a:t> </a:t>
              </a:r>
              <a:r>
                <a:rPr lang="pl-PL" dirty="0" err="1"/>
                <a:t>influx</a:t>
              </a:r>
              <a:r>
                <a:rPr lang="pl-PL" dirty="0"/>
                <a:t>:</a:t>
              </a:r>
              <a:br>
                <a:rPr lang="pl-PL" dirty="0"/>
              </a:br>
              <a:r>
                <a:rPr lang="pl-PL" dirty="0"/>
                <a:t>ca. 20,000 </a:t>
              </a:r>
              <a:r>
                <a:rPr lang="pl-PL" dirty="0" err="1"/>
                <a:t>people</a:t>
              </a:r>
              <a:r>
                <a:rPr lang="pl-PL" dirty="0"/>
                <a:t> / </a:t>
              </a:r>
              <a:r>
                <a:rPr lang="pl-PL" dirty="0" err="1"/>
                <a:t>day</a:t>
              </a:r>
              <a:endParaRPr lang="pl-PL" dirty="0"/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9CDC1933-33B5-D718-78E2-12F2CAA3C4BD}"/>
                </a:ext>
              </a:extLst>
            </p:cNvPr>
            <p:cNvSpPr txBox="1"/>
            <p:nvPr/>
          </p:nvSpPr>
          <p:spPr>
            <a:xfrm>
              <a:off x="7268727" y="3345022"/>
              <a:ext cx="432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err="1">
                  <a:solidFill>
                    <a:schemeClr val="bg1">
                      <a:lumMod val="75000"/>
                    </a:schemeClr>
                  </a:solidFill>
                </a:rPr>
                <a:t>Feb</a:t>
              </a:r>
              <a:r>
                <a:rPr lang="pl-PL" sz="1600" dirty="0">
                  <a:solidFill>
                    <a:schemeClr val="bg1">
                      <a:lumMod val="75000"/>
                    </a:schemeClr>
                  </a:solidFill>
                </a:rPr>
                <a:t>          Mar                     </a:t>
              </a:r>
              <a:r>
                <a:rPr lang="pl-PL" sz="1600" dirty="0" err="1">
                  <a:solidFill>
                    <a:schemeClr val="bg1">
                      <a:lumMod val="75000"/>
                    </a:schemeClr>
                  </a:solidFill>
                </a:rPr>
                <a:t>Apr</a:t>
              </a:r>
              <a:r>
                <a:rPr lang="pl-PL" sz="1600" dirty="0">
                  <a:solidFill>
                    <a:schemeClr val="bg1">
                      <a:lumMod val="75000"/>
                    </a:schemeClr>
                  </a:solidFill>
                </a:rPr>
                <a:t>                        May</a:t>
              </a:r>
            </a:p>
          </p:txBody>
        </p:sp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CF6C16E-0C77-8973-20DC-8615C69B8D52}"/>
              </a:ext>
            </a:extLst>
          </p:cNvPr>
          <p:cNvSpPr txBox="1"/>
          <p:nvPr/>
        </p:nvSpPr>
        <p:spPr>
          <a:xfrm>
            <a:off x="557254" y="5564292"/>
            <a:ext cx="639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1.1 </a:t>
            </a:r>
            <a:r>
              <a:rPr lang="pl-PL" b="1" dirty="0" err="1"/>
              <a:t>million</a:t>
            </a:r>
            <a:r>
              <a:rPr lang="pl-PL" b="1" dirty="0"/>
              <a:t> </a:t>
            </a:r>
            <a:r>
              <a:rPr lang="pl-PL" b="1" dirty="0" err="1"/>
              <a:t>registered</a:t>
            </a:r>
            <a:r>
              <a:rPr lang="pl-PL" b="1" dirty="0"/>
              <a:t> </a:t>
            </a:r>
            <a:r>
              <a:rPr lang="pl-PL" dirty="0"/>
              <a:t>with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personal</a:t>
            </a:r>
            <a:r>
              <a:rPr lang="pl-PL" dirty="0"/>
              <a:t> ID numer (PESEL)</a:t>
            </a:r>
          </a:p>
          <a:p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</a:t>
            </a:r>
            <a:r>
              <a:rPr lang="pl-PL" dirty="0" err="1"/>
              <a:t>unregistered</a:t>
            </a:r>
            <a:r>
              <a:rPr lang="pl-PL" dirty="0"/>
              <a:t> </a:t>
            </a:r>
            <a:r>
              <a:rPr lang="pl-PL" dirty="0" err="1"/>
              <a:t>living</a:t>
            </a:r>
            <a:r>
              <a:rPr lang="pl-PL" dirty="0"/>
              <a:t> with </a:t>
            </a:r>
            <a:r>
              <a:rPr lang="pl-PL" dirty="0" err="1"/>
              <a:t>pre</a:t>
            </a:r>
            <a:r>
              <a:rPr lang="pl-PL" dirty="0"/>
              <a:t>-war diaspora</a:t>
            </a:r>
          </a:p>
          <a:p>
            <a:r>
              <a:rPr lang="pl-PL" b="1" u="sng" dirty="0" err="1"/>
              <a:t>Estimated</a:t>
            </a:r>
            <a:r>
              <a:rPr lang="pl-PL" b="1" u="sng" dirty="0"/>
              <a:t> </a:t>
            </a:r>
            <a:r>
              <a:rPr lang="pl-PL" b="1" u="sng" dirty="0">
                <a:latin typeface="Arial Black" panose="020B0A04020102020204" pitchFamily="34" charset="0"/>
              </a:rPr>
              <a:t>1.5 - 2.0 </a:t>
            </a:r>
            <a:r>
              <a:rPr lang="pl-PL" b="1" u="sng" dirty="0" err="1">
                <a:latin typeface="Arial Black" panose="020B0A04020102020204" pitchFamily="34" charset="0"/>
              </a:rPr>
              <a:t>million</a:t>
            </a:r>
            <a:r>
              <a:rPr lang="pl-PL" b="1" u="sng" dirty="0">
                <a:latin typeface="Arial Black" panose="020B0A04020102020204" pitchFamily="34" charset="0"/>
              </a:rPr>
              <a:t> </a:t>
            </a:r>
            <a:r>
              <a:rPr lang="pl-PL" b="1" u="sng" dirty="0" err="1"/>
              <a:t>refugees</a:t>
            </a:r>
            <a:r>
              <a:rPr lang="pl-PL" b="1" u="sng" dirty="0"/>
              <a:t> </a:t>
            </a:r>
            <a:r>
              <a:rPr lang="pl-PL" b="1" u="sng" dirty="0" err="1"/>
              <a:t>currently</a:t>
            </a:r>
            <a:r>
              <a:rPr lang="pl-PL" b="1" u="sng" dirty="0"/>
              <a:t> in Poland</a:t>
            </a:r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0720A9E8-38E4-E14A-8BE0-61178AE00603}"/>
              </a:ext>
            </a:extLst>
          </p:cNvPr>
          <p:cNvGrpSpPr/>
          <p:nvPr/>
        </p:nvGrpSpPr>
        <p:grpSpPr>
          <a:xfrm>
            <a:off x="10108514" y="3715782"/>
            <a:ext cx="1704703" cy="2159040"/>
            <a:chOff x="10027033" y="3622374"/>
            <a:chExt cx="1704703" cy="2159040"/>
          </a:xfrm>
        </p:grpSpPr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AA71A260-53D5-AB73-DB73-A4800198B317}"/>
                </a:ext>
              </a:extLst>
            </p:cNvPr>
            <p:cNvSpPr txBox="1"/>
            <p:nvPr/>
          </p:nvSpPr>
          <p:spPr>
            <a:xfrm>
              <a:off x="10443807" y="4075819"/>
              <a:ext cx="1287929" cy="170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500"/>
                </a:spcAft>
              </a:pPr>
              <a:r>
                <a:rPr lang="pl-PL" sz="1400" i="1" dirty="0"/>
                <a:t>1.0 </a:t>
              </a:r>
              <a:r>
                <a:rPr lang="pl-PL" sz="1400" i="1" dirty="0" err="1"/>
                <a:t>million</a:t>
              </a:r>
              <a:endParaRPr lang="pl-PL" sz="1400" i="1" dirty="0"/>
            </a:p>
            <a:p>
              <a:pPr algn="l">
                <a:spcAft>
                  <a:spcPts val="500"/>
                </a:spcAft>
              </a:pPr>
              <a:r>
                <a:rPr lang="pl-PL" sz="1400" i="1" dirty="0"/>
                <a:t>0.9 </a:t>
              </a:r>
              <a:r>
                <a:rPr lang="pl-PL" sz="1400" i="1" dirty="0" err="1"/>
                <a:t>million</a:t>
              </a:r>
              <a:endParaRPr lang="pl-PL" sz="1400" i="1" dirty="0"/>
            </a:p>
            <a:p>
              <a:pPr algn="l">
                <a:spcAft>
                  <a:spcPts val="500"/>
                </a:spcAft>
              </a:pPr>
              <a:r>
                <a:rPr lang="pl-PL" sz="1400" i="1" dirty="0"/>
                <a:t>0.7 </a:t>
              </a:r>
              <a:r>
                <a:rPr lang="pl-PL" sz="1400" i="1" dirty="0" err="1"/>
                <a:t>million</a:t>
              </a:r>
              <a:endParaRPr lang="pl-PL" sz="1400" i="1" dirty="0"/>
            </a:p>
            <a:p>
              <a:pPr algn="l">
                <a:spcAft>
                  <a:spcPts val="500"/>
                </a:spcAft>
              </a:pPr>
              <a:r>
                <a:rPr lang="pl-PL" sz="1400" i="1" dirty="0"/>
                <a:t>0.5 </a:t>
              </a:r>
              <a:r>
                <a:rPr lang="pl-PL" sz="1400" i="1" dirty="0" err="1"/>
                <a:t>million</a:t>
              </a:r>
              <a:endParaRPr lang="pl-PL" sz="1400" i="1" dirty="0"/>
            </a:p>
            <a:p>
              <a:pPr algn="l">
                <a:spcAft>
                  <a:spcPts val="500"/>
                </a:spcAft>
              </a:pPr>
              <a:r>
                <a:rPr lang="pl-PL" sz="1400" i="1" dirty="0"/>
                <a:t>0.4 </a:t>
              </a:r>
              <a:r>
                <a:rPr lang="pl-PL" sz="1400" i="1" dirty="0" err="1"/>
                <a:t>million</a:t>
              </a:r>
              <a:endParaRPr lang="pl-PL" sz="1400" i="1" dirty="0"/>
            </a:p>
            <a:p>
              <a:pPr algn="l">
                <a:spcAft>
                  <a:spcPts val="500"/>
                </a:spcAft>
              </a:pPr>
              <a:r>
                <a:rPr lang="pl-PL" sz="1400" i="1" dirty="0"/>
                <a:t>0.03 </a:t>
              </a:r>
              <a:r>
                <a:rPr lang="pl-PL" sz="1400" i="1" dirty="0" err="1"/>
                <a:t>million</a:t>
              </a:r>
              <a:endParaRPr lang="en-GB" sz="1400" i="1" dirty="0"/>
            </a:p>
          </p:txBody>
        </p:sp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id="{7D6E8806-1897-2CFE-D67D-9ACCFFB2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0310" y="4128701"/>
              <a:ext cx="314868" cy="212951"/>
            </a:xfrm>
            <a:prstGeom prst="rect">
              <a:avLst/>
            </a:prstGeom>
          </p:spPr>
        </p:pic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D7EEC425-2BE9-E263-F776-E771D30AA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20310" y="4400636"/>
              <a:ext cx="314870" cy="212951"/>
            </a:xfrm>
            <a:prstGeom prst="rect">
              <a:avLst/>
            </a:prstGeom>
          </p:spPr>
        </p:pic>
        <p:pic>
          <p:nvPicPr>
            <p:cNvPr id="46" name="Obraz 45">
              <a:extLst>
                <a:ext uri="{FF2B5EF4-FFF2-40B4-BE49-F238E27FC236}">
                  <a16:creationId xmlns:a16="http://schemas.microsoft.com/office/drawing/2014/main" id="{AA15ECDE-BDCC-2260-0433-CAF6E1E7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14902" y="4678830"/>
              <a:ext cx="320278" cy="215894"/>
            </a:xfrm>
            <a:prstGeom prst="rect">
              <a:avLst/>
            </a:prstGeom>
          </p:spPr>
        </p:pic>
        <p:pic>
          <p:nvPicPr>
            <p:cNvPr id="48" name="Obraz 47">
              <a:extLst>
                <a:ext uri="{FF2B5EF4-FFF2-40B4-BE49-F238E27FC236}">
                  <a16:creationId xmlns:a16="http://schemas.microsoft.com/office/drawing/2014/main" id="{0C9D322F-E9A6-D957-94F3-AB9BD0440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11644" y="4959697"/>
              <a:ext cx="323945" cy="212951"/>
            </a:xfrm>
            <a:prstGeom prst="rect">
              <a:avLst/>
            </a:prstGeom>
          </p:spPr>
        </p:pic>
        <p:pic>
          <p:nvPicPr>
            <p:cNvPr id="50" name="Obraz 49">
              <a:extLst>
                <a:ext uri="{FF2B5EF4-FFF2-40B4-BE49-F238E27FC236}">
                  <a16:creationId xmlns:a16="http://schemas.microsoft.com/office/drawing/2014/main" id="{5C205CEA-728F-442D-1D5B-99361645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11644" y="5236372"/>
              <a:ext cx="323533" cy="209354"/>
            </a:xfrm>
            <a:prstGeom prst="rect">
              <a:avLst/>
            </a:prstGeom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9CA62269-5EDA-5F1B-8EC5-105F0DDF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11645" y="5513153"/>
              <a:ext cx="320279" cy="212952"/>
            </a:xfrm>
            <a:prstGeom prst="rect">
              <a:avLst/>
            </a:prstGeom>
          </p:spPr>
        </p:pic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716BEB42-2DD3-90BB-4AB9-94FB5EBA7C42}"/>
                </a:ext>
              </a:extLst>
            </p:cNvPr>
            <p:cNvSpPr txBox="1"/>
            <p:nvPr/>
          </p:nvSpPr>
          <p:spPr>
            <a:xfrm>
              <a:off x="10027033" y="3622374"/>
              <a:ext cx="165588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l-PL" sz="1400" b="1" i="1" dirty="0" err="1"/>
                <a:t>Other</a:t>
              </a:r>
              <a:r>
                <a:rPr lang="pl-PL" sz="1400" b="1" i="1" dirty="0"/>
                <a:t> </a:t>
              </a:r>
              <a:r>
                <a:rPr lang="pl-PL" sz="1400" b="1" i="1" dirty="0" err="1"/>
                <a:t>neighbouring</a:t>
              </a:r>
              <a:br>
                <a:rPr lang="pl-PL" sz="1400" b="1" i="1" dirty="0"/>
              </a:br>
              <a:r>
                <a:rPr lang="pl-PL" sz="1400" b="1" i="1" dirty="0" err="1"/>
                <a:t>countries</a:t>
              </a:r>
              <a:r>
                <a:rPr lang="pl-PL" sz="1400" b="1" i="1" dirty="0"/>
                <a:t>:</a:t>
              </a:r>
              <a:endParaRPr lang="en-GB" sz="1400" b="1" i="1" dirty="0"/>
            </a:p>
          </p:txBody>
        </p:sp>
      </p:grpSp>
      <p:pic>
        <p:nvPicPr>
          <p:cNvPr id="63" name="Obraz 62">
            <a:extLst>
              <a:ext uri="{FF2B5EF4-FFF2-40B4-BE49-F238E27FC236}">
                <a16:creationId xmlns:a16="http://schemas.microsoft.com/office/drawing/2014/main" id="{DD4050A0-9E8D-260F-C677-30561F17AF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414" y="4969514"/>
            <a:ext cx="489290" cy="325326"/>
          </a:xfrm>
          <a:prstGeom prst="rect">
            <a:avLst/>
          </a:prstGeom>
        </p:spPr>
      </p:pic>
      <p:pic>
        <p:nvPicPr>
          <p:cNvPr id="65" name="Obraz 64">
            <a:extLst>
              <a:ext uri="{FF2B5EF4-FFF2-40B4-BE49-F238E27FC236}">
                <a16:creationId xmlns:a16="http://schemas.microsoft.com/office/drawing/2014/main" id="{835398B7-9B6C-E4BC-7EB5-110EB0C0E3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8514" y="4971257"/>
            <a:ext cx="489290" cy="325326"/>
          </a:xfrm>
          <a:prstGeom prst="rect">
            <a:avLst/>
          </a:prstGeom>
        </p:spPr>
      </p:pic>
      <p:sp>
        <p:nvSpPr>
          <p:cNvPr id="66" name="Strzałka: w lewo 65">
            <a:extLst>
              <a:ext uri="{FF2B5EF4-FFF2-40B4-BE49-F238E27FC236}">
                <a16:creationId xmlns:a16="http://schemas.microsoft.com/office/drawing/2014/main" id="{01F6B1BF-0A8E-F880-4CA3-148FD1F775F4}"/>
              </a:ext>
            </a:extLst>
          </p:cNvPr>
          <p:cNvSpPr/>
          <p:nvPr/>
        </p:nvSpPr>
        <p:spPr>
          <a:xfrm rot="16200000">
            <a:off x="1101373" y="3891445"/>
            <a:ext cx="467639" cy="11894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52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4" name="Podtytuł 2"/>
          <p:cNvSpPr>
            <a:spLocks noGrp="1"/>
          </p:cNvSpPr>
          <p:nvPr>
            <p:ph type="subTitle" idx="1"/>
          </p:nvPr>
        </p:nvSpPr>
        <p:spPr>
          <a:xfrm>
            <a:off x="712202" y="1534581"/>
            <a:ext cx="10769883" cy="4734096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29C26834-BE26-6E8D-00BD-E3762916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71" y="1384173"/>
            <a:ext cx="10153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4" name="Podtytuł 2"/>
          <p:cNvSpPr>
            <a:spLocks noGrp="1"/>
          </p:cNvSpPr>
          <p:nvPr>
            <p:ph type="subTitle" idx="1"/>
          </p:nvPr>
        </p:nvSpPr>
        <p:spPr>
          <a:xfrm>
            <a:off x="712203" y="1534580"/>
            <a:ext cx="6017072" cy="510774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pl-PL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A4F9E07-EF69-5EF0-7597-E3CD1870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49" y="1876116"/>
            <a:ext cx="3964974" cy="3964974"/>
          </a:xfrm>
          <a:prstGeom prst="rect">
            <a:avLst/>
          </a:prstGeom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BB1FD12C-40B1-F1F8-40F8-4158CABF47AA}"/>
              </a:ext>
            </a:extLst>
          </p:cNvPr>
          <p:cNvSpPr txBox="1">
            <a:spLocks/>
          </p:cNvSpPr>
          <p:nvPr/>
        </p:nvSpPr>
        <p:spPr>
          <a:xfrm>
            <a:off x="399494" y="1567619"/>
            <a:ext cx="7108355" cy="5001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b="1" dirty="0"/>
              <a:t>Great </a:t>
            </a:r>
            <a:r>
              <a:rPr lang="pl-PL" sz="2400" b="1" dirty="0" err="1"/>
              <a:t>citizens</a:t>
            </a:r>
            <a:r>
              <a:rPr lang="pl-PL" sz="2400" b="1" dirty="0"/>
              <a:t>’ </a:t>
            </a:r>
            <a:r>
              <a:rPr lang="pl-PL" sz="2400" b="1" dirty="0" err="1"/>
              <a:t>solidarity</a:t>
            </a:r>
            <a:r>
              <a:rPr lang="pl-PL" sz="2400" b="1" dirty="0"/>
              <a:t> (housing, </a:t>
            </a:r>
            <a:r>
              <a:rPr lang="pl-PL" sz="2400" b="1" dirty="0" err="1"/>
              <a:t>volunteers</a:t>
            </a:r>
            <a:r>
              <a:rPr lang="pl-PL" sz="2400" b="1" dirty="0"/>
              <a:t>, in-</a:t>
            </a:r>
            <a:r>
              <a:rPr lang="pl-PL" sz="2400" b="1" dirty="0" err="1"/>
              <a:t>kind</a:t>
            </a:r>
            <a:r>
              <a:rPr lang="pl-PL" sz="2400" b="1" dirty="0"/>
              <a:t>, </a:t>
            </a:r>
            <a:r>
              <a:rPr lang="pl-PL" sz="2400" b="1" dirty="0" err="1"/>
              <a:t>money</a:t>
            </a:r>
            <a:r>
              <a:rPr lang="pl-PL" sz="2400" b="1" dirty="0"/>
              <a:t>)</a:t>
            </a:r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dirty="0" err="1"/>
              <a:t>Reception</a:t>
            </a:r>
            <a:r>
              <a:rPr lang="pl-PL" sz="2400" dirty="0"/>
              <a:t> &amp; </a:t>
            </a:r>
            <a:r>
              <a:rPr lang="pl-PL" sz="2400" dirty="0" err="1"/>
              <a:t>information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railway/</a:t>
            </a:r>
            <a:r>
              <a:rPr lang="pl-PL" sz="2400" dirty="0" err="1"/>
              <a:t>bus</a:t>
            </a:r>
            <a:r>
              <a:rPr lang="pl-PL" sz="2400" dirty="0"/>
              <a:t> </a:t>
            </a:r>
            <a:r>
              <a:rPr lang="pl-PL" sz="2400" dirty="0" err="1"/>
              <a:t>stations</a:t>
            </a:r>
            <a:endParaRPr lang="pl-PL" sz="2400" dirty="0"/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dirty="0"/>
              <a:t>In-</a:t>
            </a:r>
            <a:r>
              <a:rPr lang="pl-PL" sz="2400" dirty="0" err="1"/>
              <a:t>kind</a:t>
            </a:r>
            <a:r>
              <a:rPr lang="pl-PL" sz="2400" dirty="0"/>
              <a:t> suport for </a:t>
            </a:r>
            <a:r>
              <a:rPr lang="pl-PL" sz="2400" dirty="0" err="1"/>
              <a:t>refugees</a:t>
            </a:r>
            <a:r>
              <a:rPr lang="pl-PL" sz="2400" dirty="0"/>
              <a:t> and for </a:t>
            </a:r>
            <a:r>
              <a:rPr lang="pl-PL" sz="2400" dirty="0" err="1"/>
              <a:t>Ukraine</a:t>
            </a:r>
            <a:r>
              <a:rPr lang="pl-PL" sz="2400" dirty="0"/>
              <a:t>:</a:t>
            </a:r>
          </a:p>
          <a:p>
            <a:pPr marL="800100" lvl="2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200" dirty="0"/>
              <a:t>food, </a:t>
            </a:r>
            <a:r>
              <a:rPr lang="pl-PL" sz="2200" dirty="0" err="1"/>
              <a:t>hygiene</a:t>
            </a:r>
            <a:r>
              <a:rPr lang="pl-PL" sz="2200" dirty="0"/>
              <a:t> products, baby products, toys, mobile </a:t>
            </a:r>
            <a:r>
              <a:rPr lang="pl-PL" sz="2200" dirty="0" err="1"/>
              <a:t>phones</a:t>
            </a:r>
            <a:r>
              <a:rPr lang="pl-PL" sz="2200" dirty="0"/>
              <a:t>, </a:t>
            </a:r>
            <a:r>
              <a:rPr lang="pl-PL" sz="2200" dirty="0" err="1"/>
              <a:t>equipment</a:t>
            </a:r>
            <a:r>
              <a:rPr lang="pl-PL" sz="2200" dirty="0"/>
              <a:t> for </a:t>
            </a:r>
            <a:r>
              <a:rPr lang="pl-PL" sz="2200" dirty="0" err="1"/>
              <a:t>disabled</a:t>
            </a:r>
            <a:r>
              <a:rPr lang="pl-PL" sz="2200" dirty="0"/>
              <a:t>, </a:t>
            </a:r>
            <a:r>
              <a:rPr lang="pl-PL" sz="2200" dirty="0" err="1"/>
              <a:t>medicines</a:t>
            </a:r>
            <a:r>
              <a:rPr lang="pl-PL" sz="2200" dirty="0"/>
              <a:t>, </a:t>
            </a:r>
            <a:r>
              <a:rPr lang="pl-PL" sz="2200" dirty="0" err="1"/>
              <a:t>paramilitary</a:t>
            </a:r>
            <a:r>
              <a:rPr lang="pl-PL" sz="2200" dirty="0"/>
              <a:t> </a:t>
            </a:r>
            <a:r>
              <a:rPr lang="pl-PL" sz="2200" dirty="0" err="1"/>
              <a:t>gear</a:t>
            </a:r>
            <a:r>
              <a:rPr lang="pl-PL" sz="2200" dirty="0"/>
              <a:t> - h</a:t>
            </a:r>
            <a:r>
              <a:rPr lang="en-US" sz="2200" dirty="0" err="1"/>
              <a:t>elmets</a:t>
            </a:r>
            <a:r>
              <a:rPr lang="en-US" sz="2200" dirty="0"/>
              <a:t>, bulletproof vests</a:t>
            </a:r>
            <a:r>
              <a:rPr lang="pl-PL" sz="2200" dirty="0"/>
              <a:t>, </a:t>
            </a:r>
            <a:r>
              <a:rPr lang="en-US" sz="2200" dirty="0"/>
              <a:t>dressing</a:t>
            </a:r>
            <a:r>
              <a:rPr lang="pl-PL" sz="2200" dirty="0"/>
              <a:t> etc.</a:t>
            </a:r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dirty="0" err="1"/>
              <a:t>Temporary</a:t>
            </a:r>
            <a:r>
              <a:rPr lang="pl-PL" sz="2400" dirty="0"/>
              <a:t> </a:t>
            </a:r>
            <a:r>
              <a:rPr lang="pl-PL" sz="2400" dirty="0" err="1"/>
              <a:t>shelters</a:t>
            </a:r>
            <a:r>
              <a:rPr lang="pl-PL" sz="2400" dirty="0"/>
              <a:t> (</a:t>
            </a:r>
            <a:r>
              <a:rPr lang="pl-PL" sz="2400" dirty="0" err="1"/>
              <a:t>currently</a:t>
            </a:r>
            <a:r>
              <a:rPr lang="pl-PL" sz="2400" dirty="0"/>
              <a:t> 1-2% </a:t>
            </a:r>
            <a:r>
              <a:rPr lang="pl-PL" sz="2400" dirty="0" err="1"/>
              <a:t>refugees</a:t>
            </a:r>
            <a:r>
              <a:rPr lang="pl-PL" sz="2400" dirty="0"/>
              <a:t>):</a:t>
            </a:r>
          </a:p>
          <a:p>
            <a:pPr marL="800100" lvl="2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200" dirty="0"/>
              <a:t>railway </a:t>
            </a:r>
            <a:r>
              <a:rPr lang="pl-PL" sz="2200" dirty="0" err="1"/>
              <a:t>stations</a:t>
            </a:r>
            <a:r>
              <a:rPr lang="pl-PL" sz="2200" dirty="0"/>
              <a:t>, </a:t>
            </a:r>
            <a:r>
              <a:rPr lang="pl-PL" sz="2200" dirty="0" err="1"/>
              <a:t>school</a:t>
            </a:r>
            <a:r>
              <a:rPr lang="pl-PL" sz="2200" dirty="0"/>
              <a:t> </a:t>
            </a:r>
            <a:r>
              <a:rPr lang="pl-PL" sz="2200" dirty="0" err="1"/>
              <a:t>gyms</a:t>
            </a:r>
            <a:r>
              <a:rPr lang="pl-PL" sz="2200" dirty="0"/>
              <a:t>, sport &amp; </a:t>
            </a:r>
            <a:r>
              <a:rPr lang="pl-PL" sz="2200" dirty="0" err="1"/>
              <a:t>exhibition</a:t>
            </a:r>
            <a:r>
              <a:rPr lang="pl-PL" sz="2200" dirty="0"/>
              <a:t> </a:t>
            </a:r>
            <a:r>
              <a:rPr lang="pl-PL" sz="2200" dirty="0" err="1"/>
              <a:t>halls</a:t>
            </a:r>
            <a:r>
              <a:rPr lang="pl-PL" sz="2200" dirty="0"/>
              <a:t>, </a:t>
            </a:r>
            <a:r>
              <a:rPr lang="pl-PL" sz="2200" dirty="0" err="1"/>
              <a:t>commercial</a:t>
            </a:r>
            <a:r>
              <a:rPr lang="pl-PL" sz="2200" dirty="0"/>
              <a:t> </a:t>
            </a:r>
            <a:r>
              <a:rPr lang="pl-PL" sz="2200" dirty="0" err="1"/>
              <a:t>spaces</a:t>
            </a:r>
            <a:r>
              <a:rPr lang="pl-PL" sz="2200" dirty="0"/>
              <a:t> (</a:t>
            </a:r>
            <a:r>
              <a:rPr lang="pl-PL" sz="2200" dirty="0" err="1"/>
              <a:t>largest</a:t>
            </a:r>
            <a:r>
              <a:rPr lang="pl-PL" sz="2200" dirty="0"/>
              <a:t>: 5 000 </a:t>
            </a:r>
            <a:r>
              <a:rPr lang="pl-PL" sz="2200" dirty="0" err="1"/>
              <a:t>beds</a:t>
            </a:r>
            <a:r>
              <a:rPr lang="pl-PL" sz="2200" dirty="0"/>
              <a:t>), </a:t>
            </a:r>
            <a:r>
              <a:rPr lang="pl-PL" sz="2200" dirty="0" err="1"/>
              <a:t>many</a:t>
            </a:r>
            <a:r>
              <a:rPr lang="pl-PL" sz="2200" dirty="0"/>
              <a:t> </a:t>
            </a:r>
            <a:r>
              <a:rPr lang="pl-PL" sz="2200" dirty="0" err="1"/>
              <a:t>others</a:t>
            </a:r>
            <a:r>
              <a:rPr lang="pl-PL" sz="2200" dirty="0"/>
              <a:t> </a:t>
            </a:r>
            <a:r>
              <a:rPr lang="pl-PL" sz="2200" dirty="0" err="1"/>
              <a:t>incl</a:t>
            </a:r>
            <a:r>
              <a:rPr lang="pl-PL" sz="2200" dirty="0"/>
              <a:t>. </a:t>
            </a:r>
            <a:r>
              <a:rPr lang="pl-PL" sz="2200" dirty="0" err="1"/>
              <a:t>homeless</a:t>
            </a:r>
            <a:r>
              <a:rPr lang="pl-PL" sz="2200" dirty="0"/>
              <a:t> </a:t>
            </a:r>
            <a:r>
              <a:rPr lang="pl-PL" sz="2200" dirty="0" err="1"/>
              <a:t>infrastucture</a:t>
            </a:r>
            <a:r>
              <a:rPr lang="pl-PL" sz="2200" dirty="0"/>
              <a:t>; </a:t>
            </a:r>
            <a:r>
              <a:rPr lang="pl-PL" sz="2200" b="1" dirty="0"/>
              <a:t>no open-</a:t>
            </a:r>
            <a:r>
              <a:rPr lang="pl-PL" sz="2200" b="1" dirty="0" err="1"/>
              <a:t>air</a:t>
            </a:r>
            <a:r>
              <a:rPr lang="pl-PL" sz="2200" b="1" dirty="0"/>
              <a:t> </a:t>
            </a:r>
            <a:r>
              <a:rPr lang="pl-PL" sz="2200" b="1" dirty="0" err="1"/>
              <a:t>refugee</a:t>
            </a:r>
            <a:r>
              <a:rPr lang="pl-PL" sz="2200" b="1" dirty="0"/>
              <a:t> </a:t>
            </a:r>
            <a:r>
              <a:rPr lang="pl-PL" sz="2200" b="1" dirty="0" err="1"/>
              <a:t>camps</a:t>
            </a:r>
            <a:endParaRPr lang="pl-PL" sz="2200" b="1" dirty="0"/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dirty="0"/>
              <a:t>Social, </a:t>
            </a:r>
            <a:r>
              <a:rPr lang="pl-PL" sz="2400" dirty="0" err="1"/>
              <a:t>medical</a:t>
            </a:r>
            <a:r>
              <a:rPr lang="pl-PL" sz="2400" dirty="0"/>
              <a:t>, </a:t>
            </a:r>
            <a:r>
              <a:rPr lang="pl-PL" sz="2400" dirty="0" err="1"/>
              <a:t>psychological</a:t>
            </a:r>
            <a:r>
              <a:rPr lang="pl-PL" sz="2400" dirty="0"/>
              <a:t> and </a:t>
            </a:r>
            <a:r>
              <a:rPr lang="pl-PL" sz="2400" dirty="0" err="1"/>
              <a:t>legal</a:t>
            </a:r>
            <a:r>
              <a:rPr lang="pl-PL" sz="2400" dirty="0"/>
              <a:t> </a:t>
            </a:r>
            <a:r>
              <a:rPr lang="pl-PL" sz="2400" dirty="0" err="1"/>
              <a:t>support</a:t>
            </a:r>
            <a:endParaRPr lang="pl-PL" sz="2400" dirty="0"/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dirty="0" err="1"/>
              <a:t>Relocation</a:t>
            </a:r>
            <a:r>
              <a:rPr lang="pl-PL" sz="2400" dirty="0"/>
              <a:t> &amp; housing:</a:t>
            </a:r>
          </a:p>
          <a:p>
            <a:pPr marL="800100" lvl="2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200" dirty="0" err="1"/>
              <a:t>private</a:t>
            </a:r>
            <a:r>
              <a:rPr lang="pl-PL" sz="2200" dirty="0"/>
              <a:t> </a:t>
            </a:r>
            <a:r>
              <a:rPr lang="pl-PL" sz="2200" dirty="0" err="1"/>
              <a:t>cars</a:t>
            </a:r>
            <a:endParaRPr lang="pl-PL" sz="2200" dirty="0"/>
          </a:p>
          <a:p>
            <a:pPr marL="800100" lvl="2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200" dirty="0" err="1"/>
              <a:t>solidarity</a:t>
            </a:r>
            <a:r>
              <a:rPr lang="pl-PL" sz="2200" dirty="0"/>
              <a:t> housing</a:t>
            </a:r>
          </a:p>
          <a:p>
            <a:pPr marL="800100" lvl="2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200" dirty="0" err="1"/>
              <a:t>hotels</a:t>
            </a:r>
            <a:r>
              <a:rPr lang="pl-PL" sz="2200" dirty="0"/>
              <a:t> and </a:t>
            </a:r>
            <a:r>
              <a:rPr lang="pl-PL" sz="2200" dirty="0" err="1"/>
              <a:t>other</a:t>
            </a:r>
            <a:r>
              <a:rPr lang="pl-PL" sz="2200" dirty="0"/>
              <a:t> </a:t>
            </a:r>
            <a:r>
              <a:rPr lang="pl-PL" sz="2200" dirty="0" err="1"/>
              <a:t>tourism</a:t>
            </a:r>
            <a:r>
              <a:rPr lang="pl-PL" sz="2200" dirty="0"/>
              <a:t> </a:t>
            </a:r>
            <a:r>
              <a:rPr lang="pl-PL" sz="2200" dirty="0" err="1"/>
              <a:t>infrastucture</a:t>
            </a:r>
            <a:endParaRPr lang="pl-PL" sz="2200" dirty="0"/>
          </a:p>
          <a:p>
            <a:pPr marL="800100" lvl="2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200" dirty="0" err="1"/>
              <a:t>Ukrainian</a:t>
            </a:r>
            <a:r>
              <a:rPr lang="pl-PL" sz="2200" dirty="0"/>
              <a:t> diaspora</a:t>
            </a:r>
          </a:p>
          <a:p>
            <a:pPr marL="800100" lvl="2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200" dirty="0"/>
              <a:t>…</a:t>
            </a:r>
            <a:r>
              <a:rPr lang="pl-PL" sz="2200" dirty="0" err="1"/>
              <a:t>only</a:t>
            </a:r>
            <a:r>
              <a:rPr lang="pl-PL" sz="2200" dirty="0"/>
              <a:t> </a:t>
            </a:r>
            <a:r>
              <a:rPr lang="pl-PL" sz="2200" dirty="0" err="1"/>
              <a:t>partially</a:t>
            </a:r>
            <a:r>
              <a:rPr lang="pl-PL" sz="2200" dirty="0"/>
              <a:t> </a:t>
            </a:r>
            <a:r>
              <a:rPr lang="pl-PL" sz="2200" dirty="0" err="1"/>
              <a:t>traced</a:t>
            </a:r>
            <a:endParaRPr lang="pl-PL" sz="2200" dirty="0"/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sz="2400" dirty="0"/>
              <a:t>Homeless </a:t>
            </a:r>
            <a:r>
              <a:rPr lang="pl-PL" sz="2400" dirty="0" err="1"/>
              <a:t>people</a:t>
            </a:r>
            <a:r>
              <a:rPr lang="pl-PL" sz="2400" dirty="0"/>
              <a:t> </a:t>
            </a:r>
            <a:r>
              <a:rPr lang="pl-PL" sz="2400" dirty="0" err="1"/>
              <a:t>helping</a:t>
            </a:r>
            <a:r>
              <a:rPr lang="pl-PL" sz="2400" dirty="0"/>
              <a:t>; </a:t>
            </a:r>
            <a:r>
              <a:rPr lang="pl-PL" sz="2400" dirty="0" err="1"/>
              <a:t>refugees</a:t>
            </a:r>
            <a:r>
              <a:rPr lang="pl-PL" sz="2400" dirty="0"/>
              <a:t> </a:t>
            </a:r>
            <a:r>
              <a:rPr lang="pl-PL" sz="2400" dirty="0" err="1"/>
              <a:t>helping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3455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8C5884E3-2E03-AC3D-276B-EB7C0E7B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27" y="1876116"/>
            <a:ext cx="3962187" cy="395497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authorities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4" name="Podtytuł 2"/>
          <p:cNvSpPr>
            <a:spLocks noGrp="1"/>
          </p:cNvSpPr>
          <p:nvPr>
            <p:ph type="subTitle" idx="1"/>
          </p:nvPr>
        </p:nvSpPr>
        <p:spPr>
          <a:xfrm>
            <a:off x="712203" y="1534581"/>
            <a:ext cx="6017072" cy="473409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pl-PL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BB1FD12C-40B1-F1F8-40F8-4158CABF47AA}"/>
              </a:ext>
            </a:extLst>
          </p:cNvPr>
          <p:cNvSpPr txBox="1">
            <a:spLocks/>
          </p:cNvSpPr>
          <p:nvPr/>
        </p:nvSpPr>
        <p:spPr>
          <a:xfrm>
            <a:off x="399494" y="1534580"/>
            <a:ext cx="7208669" cy="5174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O</a:t>
            </a:r>
            <a:r>
              <a:rPr lang="en-GB" sz="2400" dirty="0"/>
              <a:t>pen border, </a:t>
            </a:r>
            <a:r>
              <a:rPr lang="pl-PL" sz="2400" dirty="0"/>
              <a:t>no </a:t>
            </a:r>
            <a:r>
              <a:rPr lang="en-GB" sz="2400" dirty="0"/>
              <a:t>visa </a:t>
            </a:r>
            <a:r>
              <a:rPr lang="pl-PL" sz="2400" dirty="0" err="1"/>
              <a:t>or</a:t>
            </a:r>
            <a:r>
              <a:rPr lang="en-GB" sz="2400" dirty="0"/>
              <a:t> COVID</a:t>
            </a:r>
            <a:r>
              <a:rPr lang="pl-PL" sz="2400" dirty="0"/>
              <a:t>-19</a:t>
            </a:r>
            <a:r>
              <a:rPr lang="en-GB" sz="2400" dirty="0"/>
              <a:t> control</a:t>
            </a:r>
            <a:r>
              <a:rPr lang="pl-PL" sz="2400" dirty="0"/>
              <a:t> (</a:t>
            </a:r>
            <a:r>
              <a:rPr lang="pl-PL" sz="2400" dirty="0" err="1"/>
              <a:t>Schengen</a:t>
            </a:r>
            <a:r>
              <a:rPr lang="pl-PL" sz="2400" dirty="0"/>
              <a:t>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L</a:t>
            </a:r>
            <a:r>
              <a:rPr lang="en-GB" sz="2400" dirty="0"/>
              <a:t>egal stay for 18 months </a:t>
            </a:r>
            <a:r>
              <a:rPr lang="pl-PL" sz="2400" dirty="0"/>
              <a:t>(</a:t>
            </a:r>
            <a:r>
              <a:rPr lang="en-GB" sz="2400" dirty="0"/>
              <a:t>notification to border guards</a:t>
            </a:r>
            <a:r>
              <a:rPr lang="pl-PL" sz="2400" dirty="0"/>
              <a:t>)</a:t>
            </a:r>
            <a:r>
              <a:rPr lang="en-GB" sz="2400" dirty="0"/>
              <a:t> 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Polish</a:t>
            </a:r>
            <a:r>
              <a:rPr lang="pl-PL" sz="2400" dirty="0"/>
              <a:t> </a:t>
            </a:r>
            <a:r>
              <a:rPr lang="pl-PL" sz="2400" dirty="0" err="1"/>
              <a:t>personal</a:t>
            </a:r>
            <a:r>
              <a:rPr lang="pl-PL" sz="2400" dirty="0"/>
              <a:t> ID</a:t>
            </a:r>
            <a:r>
              <a:rPr lang="en-GB" sz="2400" dirty="0"/>
              <a:t> number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A</a:t>
            </a:r>
            <a:r>
              <a:rPr lang="en-GB" sz="2400" dirty="0" err="1"/>
              <a:t>ccess</a:t>
            </a:r>
            <a:r>
              <a:rPr lang="en-GB" sz="2400" dirty="0"/>
              <a:t> to labour market, health care &amp; medicines, education and child care, social welfare benefits</a:t>
            </a:r>
            <a:r>
              <a:rPr lang="pl-PL" sz="2400" dirty="0"/>
              <a:t> (500+)</a:t>
            </a:r>
            <a:r>
              <a:rPr lang="en-GB" sz="2400" dirty="0"/>
              <a:t> </a:t>
            </a:r>
            <a:br>
              <a:rPr lang="pl-PL" sz="2400" dirty="0"/>
            </a:br>
            <a:r>
              <a:rPr lang="en-GB" sz="2400" dirty="0"/>
              <a:t>- equal as Polish citizens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Infolines</a:t>
            </a:r>
            <a:r>
              <a:rPr lang="pl-PL" sz="2400" dirty="0"/>
              <a:t> in </a:t>
            </a:r>
            <a:r>
              <a:rPr lang="pl-PL" sz="2400" dirty="0" err="1"/>
              <a:t>Ukrainian</a:t>
            </a:r>
            <a:r>
              <a:rPr lang="pl-PL" sz="2400" dirty="0"/>
              <a:t> &amp; Russian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R</a:t>
            </a:r>
            <a:r>
              <a:rPr lang="en-GB" sz="2400" dirty="0" err="1"/>
              <a:t>elocation</a:t>
            </a:r>
            <a:r>
              <a:rPr lang="en-GB" sz="2400" dirty="0"/>
              <a:t> - special </a:t>
            </a:r>
            <a:r>
              <a:rPr lang="pl-PL" sz="2400" dirty="0" err="1"/>
              <a:t>trains</a:t>
            </a:r>
            <a:r>
              <a:rPr lang="pl-PL" sz="2400" dirty="0"/>
              <a:t> &amp; </a:t>
            </a:r>
            <a:r>
              <a:rPr lang="pl-PL" sz="2400" dirty="0" err="1"/>
              <a:t>buses</a:t>
            </a:r>
            <a:r>
              <a:rPr lang="pl-PL" sz="2400" dirty="0"/>
              <a:t> (</a:t>
            </a:r>
            <a:r>
              <a:rPr lang="pl-PL" sz="2400" dirty="0" err="1"/>
              <a:t>within</a:t>
            </a:r>
            <a:r>
              <a:rPr lang="pl-PL" sz="2400" dirty="0"/>
              <a:t> PL and to EU)</a:t>
            </a:r>
            <a:r>
              <a:rPr lang="en-GB" sz="2400" dirty="0"/>
              <a:t>, free travel on </a:t>
            </a:r>
            <a:r>
              <a:rPr lang="pl-PL" sz="2400" dirty="0"/>
              <a:t>express</a:t>
            </a:r>
            <a:r>
              <a:rPr lang="en-GB" sz="2400" dirty="0"/>
              <a:t> trains</a:t>
            </a:r>
            <a:r>
              <a:rPr lang="pl-PL" sz="2400" dirty="0"/>
              <a:t>, public transport in most </a:t>
            </a:r>
            <a:r>
              <a:rPr lang="pl-PL" sz="2400" dirty="0" err="1"/>
              <a:t>cities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O</a:t>
            </a:r>
            <a:r>
              <a:rPr lang="en-GB" sz="2400" dirty="0"/>
              <a:t>ne-off allowance </a:t>
            </a:r>
            <a:r>
              <a:rPr lang="pl-PL" sz="2400" dirty="0"/>
              <a:t>for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refugee</a:t>
            </a:r>
            <a:r>
              <a:rPr lang="pl-PL" sz="2400" dirty="0"/>
              <a:t> </a:t>
            </a:r>
            <a:r>
              <a:rPr lang="en-GB" sz="2400" dirty="0"/>
              <a:t>- €60 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Financial suport for </a:t>
            </a:r>
            <a:r>
              <a:rPr lang="pl-PL" sz="2400" dirty="0" err="1"/>
              <a:t>solidarity</a:t>
            </a:r>
            <a:r>
              <a:rPr lang="pl-PL" sz="2400" dirty="0"/>
              <a:t> housing </a:t>
            </a:r>
            <a:r>
              <a:rPr lang="en-GB" sz="2400" dirty="0"/>
              <a:t>- €8/d, </a:t>
            </a:r>
            <a:r>
              <a:rPr lang="pl-PL" sz="2400" dirty="0"/>
              <a:t>12</a:t>
            </a:r>
            <a:r>
              <a:rPr lang="en-GB" sz="2400" dirty="0"/>
              <a:t>0 days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E</a:t>
            </a:r>
            <a:r>
              <a:rPr lang="en-GB" sz="2400" dirty="0" err="1"/>
              <a:t>asier</a:t>
            </a:r>
            <a:r>
              <a:rPr lang="en-GB" sz="2400" dirty="0"/>
              <a:t> procedures to access</a:t>
            </a:r>
            <a:r>
              <a:rPr lang="pl-PL" sz="2400" dirty="0"/>
              <a:t>/</a:t>
            </a:r>
            <a:r>
              <a:rPr lang="pl-PL" sz="2400" dirty="0" err="1"/>
              <a:t>provide</a:t>
            </a:r>
            <a:r>
              <a:rPr lang="en-GB" sz="2400" dirty="0"/>
              <a:t> aid and other services (including public procurement)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Financial suport for </a:t>
            </a:r>
            <a:r>
              <a:rPr lang="pl-PL" sz="2400" dirty="0" err="1"/>
              <a:t>NGOs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Regional</a:t>
            </a:r>
            <a:r>
              <a:rPr lang="pl-PL" sz="2400" dirty="0"/>
              <a:t>/</a:t>
            </a:r>
            <a:r>
              <a:rPr lang="pl-PL" sz="2400" dirty="0" err="1"/>
              <a:t>municipal</a:t>
            </a:r>
            <a:r>
              <a:rPr lang="pl-PL" sz="2400" dirty="0"/>
              <a:t> </a:t>
            </a:r>
            <a:r>
              <a:rPr lang="pl-PL" sz="2400" dirty="0" err="1"/>
              <a:t>coordination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3711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D639440-5EB1-1274-D050-63A3A46B2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27" y="1866551"/>
            <a:ext cx="3963367" cy="395497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5" name="Podtytuł 2">
            <a:extLst>
              <a:ext uri="{FF2B5EF4-FFF2-40B4-BE49-F238E27FC236}">
                <a16:creationId xmlns:a16="http://schemas.microsoft.com/office/drawing/2014/main" id="{BB1FD12C-40B1-F1F8-40F8-4158CABF47AA}"/>
              </a:ext>
            </a:extLst>
          </p:cNvPr>
          <p:cNvSpPr txBox="1">
            <a:spLocks/>
          </p:cNvSpPr>
          <p:nvPr/>
        </p:nvSpPr>
        <p:spPr>
          <a:xfrm>
            <a:off x="399494" y="1449678"/>
            <a:ext cx="7107427" cy="5320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2400" dirty="0"/>
              <a:t>Most </a:t>
            </a:r>
            <a:r>
              <a:rPr lang="pl-PL" sz="2400" dirty="0" err="1"/>
              <a:t>needed</a:t>
            </a:r>
            <a:r>
              <a:rPr lang="pl-PL" sz="2400" dirty="0"/>
              <a:t> </a:t>
            </a:r>
            <a:r>
              <a:rPr lang="pl-PL" sz="2400" dirty="0" err="1"/>
              <a:t>now</a:t>
            </a:r>
            <a:r>
              <a:rPr lang="pl-PL" sz="2400" dirty="0"/>
              <a:t>: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Information &amp; </a:t>
            </a:r>
            <a:r>
              <a:rPr lang="pl-PL" sz="2400" dirty="0" err="1"/>
              <a:t>counselling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Multi-</a:t>
            </a:r>
            <a:r>
              <a:rPr lang="pl-PL" sz="2400" dirty="0" err="1"/>
              <a:t>disciplinary</a:t>
            </a:r>
            <a:r>
              <a:rPr lang="pl-PL" sz="2400" dirty="0"/>
              <a:t> </a:t>
            </a:r>
            <a:r>
              <a:rPr lang="pl-PL" sz="2400" dirty="0" err="1"/>
              <a:t>support</a:t>
            </a:r>
            <a:r>
              <a:rPr lang="pl-PL" sz="2400" dirty="0"/>
              <a:t> for </a:t>
            </a:r>
            <a:r>
              <a:rPr lang="pl-PL" sz="2400" dirty="0" err="1"/>
              <a:t>vulnerable</a:t>
            </a:r>
            <a:r>
              <a:rPr lang="pl-PL" sz="2400" dirty="0"/>
              <a:t> (</a:t>
            </a:r>
            <a:r>
              <a:rPr lang="pl-PL" sz="2400" dirty="0" err="1"/>
              <a:t>probably</a:t>
            </a:r>
            <a:r>
              <a:rPr lang="pl-PL" sz="2400" dirty="0"/>
              <a:t> </a:t>
            </a:r>
            <a:r>
              <a:rPr lang="pl-PL" sz="2400" dirty="0" err="1"/>
              <a:t>majority</a:t>
            </a:r>
            <a:r>
              <a:rPr lang="pl-PL" sz="2400" dirty="0"/>
              <a:t>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Housing (&amp; services)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Staff 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b="1" dirty="0"/>
              <a:t>PTSD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People with </a:t>
            </a:r>
            <a:r>
              <a:rPr lang="pl-PL" sz="2400" dirty="0" err="1"/>
              <a:t>chronic</a:t>
            </a:r>
            <a:r>
              <a:rPr lang="pl-PL" sz="2400" dirty="0"/>
              <a:t> </a:t>
            </a:r>
            <a:r>
              <a:rPr lang="pl-PL" sz="2400" dirty="0" err="1"/>
              <a:t>diseases</a:t>
            </a:r>
            <a:r>
              <a:rPr lang="pl-PL" sz="2400" dirty="0"/>
              <a:t>, </a:t>
            </a:r>
            <a:r>
              <a:rPr lang="pl-PL" sz="2400" dirty="0" err="1"/>
              <a:t>disabilities</a:t>
            </a:r>
            <a:r>
              <a:rPr lang="pl-PL" sz="2400" dirty="0"/>
              <a:t>, </a:t>
            </a:r>
            <a:r>
              <a:rPr lang="pl-PL" sz="2400" dirty="0" err="1"/>
              <a:t>mental</a:t>
            </a:r>
            <a:r>
              <a:rPr lang="pl-PL" sz="2400" dirty="0"/>
              <a:t> </a:t>
            </a:r>
            <a:r>
              <a:rPr lang="pl-PL" sz="2400" dirty="0" err="1"/>
              <a:t>problems</a:t>
            </a:r>
            <a:r>
              <a:rPr lang="pl-PL" sz="2400" dirty="0"/>
              <a:t>, social </a:t>
            </a:r>
            <a:r>
              <a:rPr lang="pl-PL" sz="2400" dirty="0" err="1"/>
              <a:t>exclusion</a:t>
            </a:r>
            <a:r>
              <a:rPr lang="pl-PL" sz="2400" dirty="0"/>
              <a:t> (Roma </a:t>
            </a:r>
            <a:r>
              <a:rPr lang="pl-PL" sz="2400" dirty="0" err="1"/>
              <a:t>refugees</a:t>
            </a:r>
            <a:r>
              <a:rPr lang="pl-PL" sz="2400" dirty="0"/>
              <a:t>!)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Children</a:t>
            </a:r>
            <a:r>
              <a:rPr lang="pl-PL" sz="2400" dirty="0"/>
              <a:t> </a:t>
            </a:r>
            <a:r>
              <a:rPr lang="pl-PL" sz="2400" dirty="0" err="1"/>
              <a:t>without</a:t>
            </a:r>
            <a:r>
              <a:rPr lang="pl-PL" sz="2400" dirty="0"/>
              <a:t> </a:t>
            </a:r>
            <a:r>
              <a:rPr lang="pl-PL" sz="2400" dirty="0" err="1"/>
              <a:t>guardians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Child </a:t>
            </a:r>
            <a:r>
              <a:rPr lang="pl-PL" sz="2400" dirty="0" err="1"/>
              <a:t>care</a:t>
            </a:r>
            <a:r>
              <a:rPr lang="pl-PL" sz="2400" dirty="0"/>
              <a:t> / </a:t>
            </a:r>
            <a:r>
              <a:rPr lang="pl-PL" sz="2400" dirty="0" err="1"/>
              <a:t>Education</a:t>
            </a:r>
            <a:r>
              <a:rPr lang="pl-PL" sz="2400" dirty="0"/>
              <a:t> (</a:t>
            </a:r>
            <a:r>
              <a:rPr lang="pl-PL" sz="2400" dirty="0" err="1"/>
              <a:t>only</a:t>
            </a:r>
            <a:r>
              <a:rPr lang="pl-PL" sz="2400" dirty="0"/>
              <a:t> </a:t>
            </a:r>
            <a:r>
              <a:rPr lang="pl-PL" sz="2400" dirty="0" err="1"/>
              <a:t>partly</a:t>
            </a:r>
            <a:r>
              <a:rPr lang="pl-PL" sz="2400" dirty="0"/>
              <a:t> </a:t>
            </a:r>
            <a:r>
              <a:rPr lang="pl-PL" sz="2400" dirty="0" err="1"/>
              <a:t>possible</a:t>
            </a:r>
            <a:r>
              <a:rPr lang="pl-PL" sz="2400" dirty="0"/>
              <a:t> online)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GBV and </a:t>
            </a:r>
            <a:r>
              <a:rPr lang="pl-PL" sz="2400" dirty="0" err="1"/>
              <a:t>other</a:t>
            </a:r>
            <a:r>
              <a:rPr lang="pl-PL" sz="2400" dirty="0"/>
              <a:t> family </a:t>
            </a:r>
            <a:r>
              <a:rPr lang="pl-PL" sz="2400" dirty="0" err="1"/>
              <a:t>disfunctions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Difficulties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labour</a:t>
            </a:r>
            <a:r>
              <a:rPr lang="pl-PL" sz="2400" dirty="0"/>
              <a:t> market in </a:t>
            </a:r>
            <a:r>
              <a:rPr lang="pl-PL" sz="2400" dirty="0" err="1"/>
              <a:t>smaller</a:t>
            </a:r>
            <a:r>
              <a:rPr lang="pl-PL" sz="2400" dirty="0"/>
              <a:t> </a:t>
            </a:r>
            <a:r>
              <a:rPr lang="pl-PL" sz="2400" dirty="0" err="1"/>
              <a:t>municipalities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"</a:t>
            </a:r>
            <a:r>
              <a:rPr lang="pl-PL" sz="2400" dirty="0" err="1"/>
              <a:t>Over-education</a:t>
            </a:r>
            <a:r>
              <a:rPr lang="pl-PL" sz="2400" dirty="0"/>
              <a:t>" 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Low</a:t>
            </a:r>
            <a:r>
              <a:rPr lang="pl-PL" sz="2400" dirty="0"/>
              <a:t> </a:t>
            </a:r>
            <a:r>
              <a:rPr lang="pl-PL" sz="2400" dirty="0" err="1"/>
              <a:t>interest</a:t>
            </a:r>
            <a:r>
              <a:rPr lang="pl-PL" sz="2400" dirty="0"/>
              <a:t> in learning </a:t>
            </a:r>
            <a:r>
              <a:rPr lang="pl-PL" sz="2400" dirty="0" err="1"/>
              <a:t>Polish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Est. 10% in </a:t>
            </a:r>
            <a:r>
              <a:rPr lang="pl-PL" sz="2400" dirty="0" err="1"/>
              <a:t>employment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Voluntary</a:t>
            </a:r>
            <a:r>
              <a:rPr lang="pl-PL" sz="2400" dirty="0"/>
              <a:t> </a:t>
            </a:r>
            <a:r>
              <a:rPr lang="pl-PL" sz="2400" dirty="0" err="1"/>
              <a:t>help</a:t>
            </a:r>
            <a:r>
              <a:rPr lang="pl-PL" sz="2400" dirty="0"/>
              <a:t> and </a:t>
            </a:r>
            <a:r>
              <a:rPr lang="pl-PL" sz="2400" dirty="0" err="1"/>
              <a:t>financing</a:t>
            </a:r>
            <a:r>
              <a:rPr lang="pl-PL" sz="2400" dirty="0"/>
              <a:t> </a:t>
            </a:r>
            <a:r>
              <a:rPr lang="pl-PL" sz="2400" dirty="0" err="1"/>
              <a:t>streams</a:t>
            </a:r>
            <a:r>
              <a:rPr lang="pl-PL" sz="2400" dirty="0"/>
              <a:t> </a:t>
            </a:r>
            <a:r>
              <a:rPr lang="pl-PL" sz="2400" dirty="0" err="1"/>
              <a:t>shrinking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5559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E2EF1B8-5188-D857-AD58-DD91BCB9C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27" y="1876116"/>
            <a:ext cx="3954970" cy="395497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5" name="Podtytuł 2">
            <a:extLst>
              <a:ext uri="{FF2B5EF4-FFF2-40B4-BE49-F238E27FC236}">
                <a16:creationId xmlns:a16="http://schemas.microsoft.com/office/drawing/2014/main" id="{BB1FD12C-40B1-F1F8-40F8-4158CABF47AA}"/>
              </a:ext>
            </a:extLst>
          </p:cNvPr>
          <p:cNvSpPr txBox="1">
            <a:spLocks/>
          </p:cNvSpPr>
          <p:nvPr/>
        </p:nvSpPr>
        <p:spPr>
          <a:xfrm>
            <a:off x="399500" y="1484907"/>
            <a:ext cx="7107422" cy="5345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b="1" dirty="0"/>
              <a:t>Housing </a:t>
            </a:r>
            <a:r>
              <a:rPr lang="pl-PL" sz="2400" b="1" dirty="0" err="1"/>
              <a:t>situation</a:t>
            </a:r>
            <a:r>
              <a:rPr lang="pl-PL" sz="2400" b="1" dirty="0"/>
              <a:t> in PL </a:t>
            </a:r>
            <a:r>
              <a:rPr lang="pl-PL" sz="2400" b="1" dirty="0" err="1"/>
              <a:t>grim</a:t>
            </a:r>
            <a:r>
              <a:rPr lang="pl-PL" sz="2400" b="1" dirty="0"/>
              <a:t> </a:t>
            </a:r>
            <a:r>
              <a:rPr lang="pl-PL" sz="2400" b="1" dirty="0" err="1"/>
              <a:t>even</a:t>
            </a:r>
            <a:r>
              <a:rPr lang="pl-PL" sz="2400" b="1" dirty="0"/>
              <a:t> </a:t>
            </a:r>
            <a:r>
              <a:rPr lang="pl-PL" sz="2400" b="1" dirty="0" err="1"/>
              <a:t>before</a:t>
            </a:r>
            <a:r>
              <a:rPr lang="pl-PL" sz="2400" b="1" dirty="0"/>
              <a:t> the war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No major </a:t>
            </a:r>
            <a:r>
              <a:rPr lang="pl-PL" sz="2400" dirty="0" err="1"/>
              <a:t>government</a:t>
            </a:r>
            <a:r>
              <a:rPr lang="pl-PL" sz="2400" dirty="0"/>
              <a:t>/</a:t>
            </a:r>
            <a:r>
              <a:rPr lang="pl-PL" sz="2400" dirty="0" err="1"/>
              <a:t>municipal</a:t>
            </a:r>
            <a:r>
              <a:rPr lang="pl-PL" sz="2400" dirty="0"/>
              <a:t> </a:t>
            </a:r>
            <a:r>
              <a:rPr lang="pl-PL" sz="2400" dirty="0" err="1"/>
              <a:t>initiatives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</a:t>
            </a:r>
            <a:r>
              <a:rPr lang="pl-PL" sz="2400" dirty="0" err="1"/>
              <a:t>SRAs</a:t>
            </a:r>
            <a:r>
              <a:rPr lang="pl-PL" sz="2400" dirty="0"/>
              <a:t> </a:t>
            </a:r>
            <a:r>
              <a:rPr lang="pl-PL" sz="2400" dirty="0" err="1"/>
              <a:t>announced</a:t>
            </a:r>
            <a:r>
              <a:rPr lang="pl-PL" sz="2400" dirty="0"/>
              <a:t> as </a:t>
            </a:r>
            <a:r>
              <a:rPr lang="pl-PL" sz="2400" dirty="0" err="1"/>
              <a:t>response</a:t>
            </a:r>
            <a:r>
              <a:rPr lang="pl-PL" sz="2400" dirty="0"/>
              <a:t>, but </a:t>
            </a:r>
            <a:r>
              <a:rPr lang="pl-PL" sz="2400" dirty="0" err="1"/>
              <a:t>so</a:t>
            </a:r>
            <a:r>
              <a:rPr lang="pl-PL" sz="2400" dirty="0"/>
              <a:t> far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didn’t</a:t>
            </a:r>
            <a:r>
              <a:rPr lang="pl-PL" sz="2400" dirty="0"/>
              <a:t> </a:t>
            </a:r>
            <a:r>
              <a:rPr lang="pl-PL" sz="2400" dirty="0" err="1"/>
              <a:t>happen</a:t>
            </a:r>
            <a:r>
              <a:rPr lang="pl-PL" sz="2400" dirty="0"/>
              <a:t>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NGOs</a:t>
            </a:r>
            <a:r>
              <a:rPr lang="pl-PL" sz="2400" dirty="0"/>
              <a:t> </a:t>
            </a:r>
            <a:r>
              <a:rPr lang="pl-PL" sz="2400" dirty="0" err="1"/>
              <a:t>capable</a:t>
            </a:r>
            <a:r>
              <a:rPr lang="pl-PL" sz="2400" dirty="0"/>
              <a:t> </a:t>
            </a:r>
            <a:r>
              <a:rPr lang="pl-PL" sz="2400" dirty="0" err="1"/>
              <a:t>only</a:t>
            </a:r>
            <a:r>
              <a:rPr lang="pl-PL" sz="2400" dirty="0"/>
              <a:t> of minor housing </a:t>
            </a:r>
            <a:r>
              <a:rPr lang="pl-PL" sz="2400" dirty="0" err="1"/>
              <a:t>initiatives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Still</a:t>
            </a:r>
            <a:r>
              <a:rPr lang="pl-PL" sz="2400" dirty="0"/>
              <a:t> </a:t>
            </a:r>
            <a:r>
              <a:rPr lang="pl-PL" sz="2400" dirty="0" err="1"/>
              <a:t>waiting</a:t>
            </a:r>
            <a:r>
              <a:rPr lang="pl-PL" sz="2400" dirty="0"/>
              <a:t> for </a:t>
            </a:r>
            <a:r>
              <a:rPr lang="pl-PL" sz="2400" dirty="0" err="1"/>
              <a:t>EU’s</a:t>
            </a:r>
            <a:r>
              <a:rPr lang="pl-PL" sz="2400" dirty="0"/>
              <a:t> </a:t>
            </a:r>
            <a:r>
              <a:rPr lang="pl-PL" sz="2400" dirty="0" err="1"/>
              <a:t>response</a:t>
            </a:r>
            <a:r>
              <a:rPr lang="pl-PL" sz="2400" dirty="0"/>
              <a:t> (</a:t>
            </a:r>
            <a:r>
              <a:rPr lang="pl-PL" sz="2400" dirty="0" err="1"/>
              <a:t>where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CARE?); UNHCR </a:t>
            </a:r>
            <a:r>
              <a:rPr lang="pl-PL" sz="2400" dirty="0" err="1"/>
              <a:t>active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Fatigue</a:t>
            </a:r>
            <a:r>
              <a:rPr lang="pl-PL" sz="2400" dirty="0"/>
              <a:t> </a:t>
            </a:r>
            <a:r>
              <a:rPr lang="pl-PL" sz="2400" dirty="0" err="1"/>
              <a:t>among</a:t>
            </a:r>
            <a:r>
              <a:rPr lang="pl-PL" sz="2400" dirty="0"/>
              <a:t> </a:t>
            </a:r>
            <a:r>
              <a:rPr lang="pl-PL" sz="2400" dirty="0" err="1"/>
              <a:t>solidarity</a:t>
            </a:r>
            <a:r>
              <a:rPr lang="pl-PL" sz="2400" dirty="0"/>
              <a:t> host </a:t>
            </a:r>
            <a:r>
              <a:rPr lang="pl-PL" sz="2400" dirty="0" err="1"/>
              <a:t>families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Hotels</a:t>
            </a:r>
            <a:r>
              <a:rPr lang="pl-PL" sz="2400" dirty="0"/>
              <a:t> want to host </a:t>
            </a:r>
            <a:r>
              <a:rPr lang="pl-PL" sz="2400" dirty="0" err="1"/>
              <a:t>tourists</a:t>
            </a:r>
            <a:r>
              <a:rPr lang="pl-PL" sz="2400" dirty="0"/>
              <a:t> for </a:t>
            </a:r>
            <a:r>
              <a:rPr lang="pl-PL" sz="2400" dirty="0" err="1"/>
              <a:t>summer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Rents</a:t>
            </a:r>
            <a:r>
              <a:rPr lang="pl-PL" sz="2400" dirty="0"/>
              <a:t> went </a:t>
            </a:r>
            <a:r>
              <a:rPr lang="pl-PL" sz="2400" dirty="0" err="1"/>
              <a:t>through</a:t>
            </a:r>
            <a:r>
              <a:rPr lang="pl-PL" sz="2400" dirty="0"/>
              <a:t> the </a:t>
            </a:r>
            <a:r>
              <a:rPr lang="pl-PL" sz="2400" dirty="0" err="1"/>
              <a:t>roof</a:t>
            </a:r>
            <a:r>
              <a:rPr lang="pl-PL" sz="2400" dirty="0"/>
              <a:t> (25-33% in first 2 </a:t>
            </a:r>
            <a:r>
              <a:rPr lang="pl-PL" sz="2400" dirty="0" err="1"/>
              <a:t>weeks</a:t>
            </a:r>
            <a:r>
              <a:rPr lang="pl-PL" sz="2400" dirty="0"/>
              <a:t>), </a:t>
            </a:r>
            <a:br>
              <a:rPr lang="pl-PL" sz="2400" dirty="0"/>
            </a:br>
            <a:r>
              <a:rPr lang="pl-PL" sz="2400" dirty="0" err="1"/>
              <a:t>private</a:t>
            </a:r>
            <a:r>
              <a:rPr lang="pl-PL" sz="2400" dirty="0"/>
              <a:t> rental market </a:t>
            </a:r>
            <a:r>
              <a:rPr lang="pl-PL" sz="2400" dirty="0" err="1"/>
              <a:t>drained</a:t>
            </a:r>
            <a:r>
              <a:rPr lang="pl-PL" sz="2400" dirty="0"/>
              <a:t>, </a:t>
            </a:r>
            <a:r>
              <a:rPr lang="pl-PL" sz="2400" dirty="0" err="1"/>
              <a:t>affecting</a:t>
            </a:r>
            <a:r>
              <a:rPr lang="pl-PL" sz="2400" dirty="0"/>
              <a:t> PL </a:t>
            </a:r>
            <a:r>
              <a:rPr lang="pl-PL" sz="2400" dirty="0" err="1"/>
              <a:t>citizens</a:t>
            </a:r>
            <a:r>
              <a:rPr lang="pl-PL" sz="2400" dirty="0"/>
              <a:t> </a:t>
            </a:r>
            <a:r>
              <a:rPr lang="pl-PL" sz="2400" dirty="0" err="1"/>
              <a:t>too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(+ </a:t>
            </a:r>
            <a:r>
              <a:rPr lang="pl-PL" sz="2400" dirty="0" err="1"/>
              <a:t>inflation</a:t>
            </a:r>
            <a:r>
              <a:rPr lang="pl-PL" sz="2400" dirty="0"/>
              <a:t>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…</a:t>
            </a:r>
            <a:r>
              <a:rPr lang="pl-PL" sz="2400" dirty="0" err="1"/>
              <a:t>political</a:t>
            </a:r>
            <a:r>
              <a:rPr lang="pl-PL" sz="2400" dirty="0"/>
              <a:t> problem!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b="1" dirty="0"/>
              <a:t>Minimum </a:t>
            </a:r>
            <a:r>
              <a:rPr lang="pl-PL" sz="2400" b="1" dirty="0" err="1"/>
              <a:t>wage</a:t>
            </a:r>
            <a:r>
              <a:rPr lang="pl-PL" sz="2400" b="1" dirty="0"/>
              <a:t> </a:t>
            </a:r>
            <a:r>
              <a:rPr lang="pl-PL" sz="2400" b="1" dirty="0" err="1"/>
              <a:t>is</a:t>
            </a:r>
            <a:r>
              <a:rPr lang="pl-PL" sz="2400" b="1" dirty="0"/>
              <a:t> not </a:t>
            </a:r>
            <a:r>
              <a:rPr lang="pl-PL" sz="2400" b="1" dirty="0" err="1"/>
              <a:t>enough</a:t>
            </a:r>
            <a:r>
              <a:rPr lang="pl-PL" sz="2400" b="1" dirty="0"/>
              <a:t> to </a:t>
            </a:r>
            <a:r>
              <a:rPr lang="pl-PL" sz="2400" b="1" dirty="0" err="1"/>
              <a:t>pay</a:t>
            </a:r>
            <a:r>
              <a:rPr lang="pl-PL" sz="2400" b="1" dirty="0"/>
              <a:t> rent in major </a:t>
            </a:r>
            <a:r>
              <a:rPr lang="pl-PL" sz="2400" b="1" dirty="0" err="1"/>
              <a:t>cities</a:t>
            </a:r>
            <a:endParaRPr lang="pl-PL" sz="2400" b="1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Refugees</a:t>
            </a:r>
            <a:r>
              <a:rPr lang="pl-PL" sz="2400" dirty="0"/>
              <a:t> </a:t>
            </a:r>
            <a:r>
              <a:rPr lang="pl-PL" sz="2400" dirty="0" err="1"/>
              <a:t>staying</a:t>
            </a:r>
            <a:r>
              <a:rPr lang="pl-PL" sz="2400" dirty="0"/>
              <a:t> in </a:t>
            </a:r>
            <a:r>
              <a:rPr lang="pl-PL" sz="2400" dirty="0" err="1"/>
              <a:t>temporary</a:t>
            </a:r>
            <a:r>
              <a:rPr lang="pl-PL" sz="2400" dirty="0"/>
              <a:t> </a:t>
            </a:r>
            <a:r>
              <a:rPr lang="pl-PL" sz="2400" dirty="0" err="1"/>
              <a:t>shelter</a:t>
            </a:r>
            <a:r>
              <a:rPr lang="pl-PL" sz="2400" dirty="0"/>
              <a:t> much </a:t>
            </a:r>
            <a:r>
              <a:rPr lang="pl-PL" sz="2400" dirty="0" err="1"/>
              <a:t>longer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 err="1"/>
              <a:t>than</a:t>
            </a:r>
            <a:r>
              <a:rPr lang="pl-PL" sz="2400" dirty="0"/>
              <a:t> </a:t>
            </a:r>
            <a:r>
              <a:rPr lang="pl-PL" sz="2400" dirty="0" err="1"/>
              <a:t>planned</a:t>
            </a:r>
            <a:r>
              <a:rPr lang="pl-PL" sz="2400" dirty="0"/>
              <a:t>, </a:t>
            </a:r>
            <a:r>
              <a:rPr lang="pl-PL" sz="2400" dirty="0" err="1"/>
              <a:t>esp</a:t>
            </a:r>
            <a:r>
              <a:rPr lang="pl-PL" sz="2400" dirty="0"/>
              <a:t>. </a:t>
            </a:r>
            <a:r>
              <a:rPr lang="pl-PL" sz="2400" dirty="0" err="1"/>
              <a:t>vulnerable</a:t>
            </a:r>
            <a:r>
              <a:rPr lang="pl-PL" sz="2400" dirty="0"/>
              <a:t> </a:t>
            </a:r>
            <a:r>
              <a:rPr lang="pl-PL" sz="2400" dirty="0" err="1"/>
              <a:t>groups</a:t>
            </a:r>
            <a:r>
              <a:rPr lang="pl-PL" sz="2400" dirty="0"/>
              <a:t>; 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people</a:t>
            </a:r>
            <a:r>
              <a:rPr lang="pl-PL" sz="2400" dirty="0"/>
              <a:t> </a:t>
            </a:r>
            <a:r>
              <a:rPr lang="pl-PL" sz="2400" dirty="0" err="1"/>
              <a:t>returning</a:t>
            </a:r>
            <a:r>
              <a:rPr lang="pl-PL" sz="2400" dirty="0"/>
              <a:t> to </a:t>
            </a:r>
            <a:r>
              <a:rPr lang="pl-PL" sz="2400" dirty="0" err="1"/>
              <a:t>temporary</a:t>
            </a:r>
            <a:r>
              <a:rPr lang="pl-PL" sz="2400" dirty="0"/>
              <a:t> </a:t>
            </a:r>
            <a:r>
              <a:rPr lang="pl-PL" sz="2400" dirty="0" err="1"/>
              <a:t>shelter</a:t>
            </a:r>
            <a:r>
              <a:rPr lang="pl-PL" sz="2400" dirty="0"/>
              <a:t> </a:t>
            </a:r>
            <a:r>
              <a:rPr lang="pl-PL" sz="2400" dirty="0" err="1"/>
              <a:t>raising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b="1" dirty="0"/>
              <a:t>Major </a:t>
            </a:r>
            <a:r>
              <a:rPr lang="pl-PL" sz="2400" b="1" dirty="0" err="1"/>
              <a:t>humanitarian</a:t>
            </a:r>
            <a:r>
              <a:rPr lang="pl-PL" sz="2400" b="1" dirty="0"/>
              <a:t> </a:t>
            </a:r>
            <a:r>
              <a:rPr lang="pl-PL" sz="2400" b="1" dirty="0" err="1"/>
              <a:t>crisis</a:t>
            </a:r>
            <a:r>
              <a:rPr lang="pl-PL" sz="2400" b="1" dirty="0"/>
              <a:t> </a:t>
            </a:r>
            <a:r>
              <a:rPr lang="pl-PL" sz="2400" b="1" dirty="0" err="1"/>
              <a:t>still</a:t>
            </a:r>
            <a:r>
              <a:rPr lang="pl-PL" sz="2400" b="1" dirty="0"/>
              <a:t> </a:t>
            </a:r>
            <a:r>
              <a:rPr lang="pl-PL" sz="2400" b="1" dirty="0" err="1"/>
              <a:t>possible</a:t>
            </a:r>
            <a:r>
              <a:rPr lang="pl-PL" sz="2400" b="1" dirty="0"/>
              <a:t> 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So</a:t>
            </a:r>
            <a:r>
              <a:rPr lang="pl-PL" sz="2400" dirty="0"/>
              <a:t> far </a:t>
            </a:r>
            <a:r>
              <a:rPr lang="pl-PL" sz="2400" b="1" dirty="0"/>
              <a:t>no </a:t>
            </a:r>
            <a:r>
              <a:rPr lang="pl-PL" sz="2400" b="1" dirty="0" err="1"/>
              <a:t>rough</a:t>
            </a:r>
            <a:r>
              <a:rPr lang="pl-PL" sz="2400" b="1" dirty="0"/>
              <a:t> sleeping </a:t>
            </a:r>
            <a:r>
              <a:rPr lang="pl-PL" sz="2400" b="1" dirty="0" err="1"/>
              <a:t>refugees</a:t>
            </a:r>
            <a:r>
              <a:rPr lang="pl-PL" sz="2400" b="1" dirty="0"/>
              <a:t> </a:t>
            </a:r>
            <a:r>
              <a:rPr lang="pl-PL" sz="2400" b="1" dirty="0" err="1"/>
              <a:t>reported</a:t>
            </a:r>
            <a:r>
              <a:rPr lang="pl-PL" sz="2400" b="1" dirty="0"/>
              <a:t> </a:t>
            </a:r>
            <a:r>
              <a:rPr lang="pl-PL" sz="2400" dirty="0"/>
              <a:t>(but…)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Influence on </a:t>
            </a:r>
            <a:r>
              <a:rPr lang="pl-PL" sz="2400" dirty="0" err="1"/>
              <a:t>Polish</a:t>
            </a:r>
            <a:r>
              <a:rPr lang="pl-PL" sz="2400" dirty="0"/>
              <a:t> </a:t>
            </a:r>
            <a:r>
              <a:rPr lang="pl-PL" sz="2400" dirty="0" err="1"/>
              <a:t>homeless</a:t>
            </a:r>
            <a:r>
              <a:rPr lang="pl-PL" sz="2400" dirty="0"/>
              <a:t> </a:t>
            </a:r>
            <a:r>
              <a:rPr lang="pl-PL" sz="2400" dirty="0" err="1"/>
              <a:t>population</a:t>
            </a:r>
            <a:r>
              <a:rPr lang="pl-PL" sz="2400" dirty="0"/>
              <a:t> (housing, charity) 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b="1" dirty="0" err="1"/>
              <a:t>Growing</a:t>
            </a:r>
            <a:r>
              <a:rPr lang="pl-PL" sz="2400" b="1" dirty="0"/>
              <a:t> </a:t>
            </a:r>
            <a:r>
              <a:rPr lang="pl-PL" sz="2400" b="1" dirty="0" err="1"/>
              <a:t>number</a:t>
            </a:r>
            <a:r>
              <a:rPr lang="pl-PL" sz="2400" b="1" dirty="0"/>
              <a:t> of </a:t>
            </a:r>
            <a:r>
              <a:rPr lang="pl-PL" sz="2400" b="1" dirty="0" err="1"/>
              <a:t>rough</a:t>
            </a:r>
            <a:r>
              <a:rPr lang="pl-PL" sz="2400" b="1" dirty="0"/>
              <a:t> </a:t>
            </a:r>
            <a:r>
              <a:rPr lang="pl-PL" sz="2400" b="1" dirty="0" err="1"/>
              <a:t>sleepers</a:t>
            </a:r>
            <a:r>
              <a:rPr lang="pl-PL" sz="2400" b="1" dirty="0"/>
              <a:t> and </a:t>
            </a:r>
            <a:r>
              <a:rPr lang="pl-PL" sz="2400" b="1" dirty="0" err="1"/>
              <a:t>extremely</a:t>
            </a:r>
            <a:r>
              <a:rPr lang="pl-PL" sz="2400" b="1" dirty="0"/>
              <a:t> </a:t>
            </a:r>
            <a:r>
              <a:rPr lang="pl-PL" sz="2400" b="1" dirty="0" err="1"/>
              <a:t>poor</a:t>
            </a:r>
            <a:r>
              <a:rPr lang="pl-PL" sz="2400" b="1" dirty="0"/>
              <a:t> in housing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128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2AF1BB-A6F8-91E5-9351-2E4F5473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85" y="1864959"/>
            <a:ext cx="3954970" cy="395497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3151098" y="512704"/>
            <a:ext cx="8330987" cy="811784"/>
          </a:xfrm>
        </p:spPr>
        <p:txBody>
          <a:bodyPr>
            <a:noAutofit/>
          </a:bodyPr>
          <a:lstStyle/>
          <a:p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do </a:t>
            </a:r>
            <a:r>
              <a:rPr lang="pl-P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227798" y="16445"/>
            <a:ext cx="11661307" cy="6815647"/>
            <a:chOff x="227798" y="16445"/>
            <a:chExt cx="11661307" cy="681564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8" y="16445"/>
              <a:ext cx="2592403" cy="1518136"/>
            </a:xfrm>
            <a:prstGeom prst="rect">
              <a:avLst/>
            </a:prstGeom>
          </p:spPr>
        </p:pic>
        <p:cxnSp>
          <p:nvCxnSpPr>
            <p:cNvPr id="13" name="Łącznik prosty 12"/>
            <p:cNvCxnSpPr/>
            <p:nvPr/>
          </p:nvCxnSpPr>
          <p:spPr>
            <a:xfrm>
              <a:off x="323088" y="1584262"/>
              <a:ext cx="0" cy="5050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1361440" y="325120"/>
              <a:ext cx="105276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871198" y="325120"/>
              <a:ext cx="0" cy="629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323088" y="6605479"/>
              <a:ext cx="11566017" cy="16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dtytuł 2"/>
            <p:cNvSpPr txBox="1">
              <a:spLocks/>
            </p:cNvSpPr>
            <p:nvPr/>
          </p:nvSpPr>
          <p:spPr>
            <a:xfrm>
              <a:off x="5661199" y="6499098"/>
              <a:ext cx="5413248" cy="33299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>
                  <a:solidFill>
                    <a:srgbClr val="FF0000"/>
                  </a:solidFill>
                </a:rPr>
                <a:t>ROZWIĄZANIE PROBLEMU BEZDOMNOŚCI JEST MOŻLIWE!</a:t>
              </a:r>
            </a:p>
            <a:p>
              <a:endParaRPr lang="pl-PL" dirty="0"/>
            </a:p>
          </p:txBody>
        </p:sp>
      </p:grpSp>
      <p:sp>
        <p:nvSpPr>
          <p:cNvPr id="15" name="Podtytuł 2">
            <a:extLst>
              <a:ext uri="{FF2B5EF4-FFF2-40B4-BE49-F238E27FC236}">
                <a16:creationId xmlns:a16="http://schemas.microsoft.com/office/drawing/2014/main" id="{BB1FD12C-40B1-F1F8-40F8-4158CABF47AA}"/>
              </a:ext>
            </a:extLst>
          </p:cNvPr>
          <p:cNvSpPr txBox="1">
            <a:spLocks/>
          </p:cNvSpPr>
          <p:nvPr/>
        </p:nvSpPr>
        <p:spPr>
          <a:xfrm>
            <a:off x="375826" y="1552208"/>
            <a:ext cx="7107422" cy="5017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Reception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Shelter</a:t>
            </a:r>
            <a:r>
              <a:rPr lang="pl-PL" sz="2400" dirty="0"/>
              <a:t> &amp; housing: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200" dirty="0" err="1"/>
              <a:t>beds</a:t>
            </a:r>
            <a:r>
              <a:rPr lang="pl-PL" sz="2200" dirty="0"/>
              <a:t> in </a:t>
            </a:r>
            <a:r>
              <a:rPr lang="pl-PL" sz="2200" dirty="0" err="1"/>
              <a:t>existing</a:t>
            </a:r>
            <a:r>
              <a:rPr lang="pl-PL" sz="2200" dirty="0"/>
              <a:t> </a:t>
            </a:r>
            <a:r>
              <a:rPr lang="pl-PL" sz="2200" dirty="0" err="1"/>
              <a:t>homeless</a:t>
            </a:r>
            <a:r>
              <a:rPr lang="pl-PL" sz="2200" dirty="0"/>
              <a:t> </a:t>
            </a:r>
            <a:r>
              <a:rPr lang="pl-PL" sz="2200" dirty="0" err="1"/>
              <a:t>shelters</a:t>
            </a:r>
            <a:r>
              <a:rPr lang="pl-PL" sz="2200" dirty="0"/>
              <a:t> &amp; </a:t>
            </a:r>
            <a:r>
              <a:rPr lang="pl-PL" sz="2200" dirty="0" err="1"/>
              <a:t>hostels</a:t>
            </a:r>
            <a:endParaRPr lang="pl-PL" sz="2200" dirty="0"/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200" dirty="0" err="1"/>
              <a:t>temporary</a:t>
            </a:r>
            <a:r>
              <a:rPr lang="pl-PL" sz="2200" dirty="0"/>
              <a:t> </a:t>
            </a:r>
            <a:r>
              <a:rPr lang="pl-PL" sz="2200" dirty="0" err="1"/>
              <a:t>shelters</a:t>
            </a:r>
            <a:r>
              <a:rPr lang="pl-PL" sz="2200" dirty="0"/>
              <a:t> for </a:t>
            </a:r>
            <a:r>
              <a:rPr lang="pl-PL" sz="2200" dirty="0" err="1"/>
              <a:t>refugees</a:t>
            </a:r>
            <a:r>
              <a:rPr lang="pl-PL" sz="2200" dirty="0"/>
              <a:t> (</a:t>
            </a:r>
            <a:r>
              <a:rPr lang="pl-PL" sz="2200" dirty="0" err="1"/>
              <a:t>running</a:t>
            </a:r>
            <a:r>
              <a:rPr lang="pl-PL" sz="2200" dirty="0"/>
              <a:t> </a:t>
            </a:r>
            <a:r>
              <a:rPr lang="pl-PL" sz="2200" dirty="0" err="1"/>
              <a:t>or</a:t>
            </a:r>
            <a:r>
              <a:rPr lang="pl-PL" sz="2200" dirty="0"/>
              <a:t> </a:t>
            </a:r>
            <a:r>
              <a:rPr lang="pl-PL" sz="2200" dirty="0" err="1"/>
              <a:t>providing</a:t>
            </a:r>
            <a:br>
              <a:rPr lang="pl-PL" sz="2200" dirty="0"/>
            </a:br>
            <a:r>
              <a:rPr lang="pl-PL" sz="2200" dirty="0"/>
              <a:t>on-</a:t>
            </a:r>
            <a:r>
              <a:rPr lang="pl-PL" sz="2200" dirty="0" err="1"/>
              <a:t>site</a:t>
            </a:r>
            <a:r>
              <a:rPr lang="pl-PL" sz="2200" dirty="0"/>
              <a:t> services)</a:t>
            </a:r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200" dirty="0" err="1"/>
              <a:t>existing</a:t>
            </a:r>
            <a:r>
              <a:rPr lang="pl-PL" sz="2200" dirty="0"/>
              <a:t> </a:t>
            </a:r>
            <a:r>
              <a:rPr lang="pl-PL" sz="2200" dirty="0" err="1"/>
              <a:t>supported</a:t>
            </a:r>
            <a:r>
              <a:rPr lang="pl-PL" sz="2200" dirty="0"/>
              <a:t> housing </a:t>
            </a:r>
            <a:r>
              <a:rPr lang="pl-PL" sz="2200" dirty="0" err="1"/>
              <a:t>usage</a:t>
            </a:r>
            <a:endParaRPr lang="pl-PL" sz="2200" dirty="0"/>
          </a:p>
          <a:p>
            <a:pPr marL="800100" lvl="2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200" dirty="0" err="1"/>
              <a:t>renovating</a:t>
            </a:r>
            <a:r>
              <a:rPr lang="pl-PL" sz="2200" dirty="0"/>
              <a:t> </a:t>
            </a:r>
            <a:r>
              <a:rPr lang="pl-PL" sz="2200" dirty="0" err="1"/>
              <a:t>municipal</a:t>
            </a:r>
            <a:r>
              <a:rPr lang="pl-PL" sz="2200" dirty="0"/>
              <a:t> </a:t>
            </a:r>
            <a:r>
              <a:rPr lang="pl-PL" sz="2200" dirty="0" err="1"/>
              <a:t>stock</a:t>
            </a:r>
            <a:r>
              <a:rPr lang="pl-PL" sz="2200" dirty="0"/>
              <a:t> &amp; </a:t>
            </a:r>
            <a:r>
              <a:rPr lang="pl-PL" sz="2200" dirty="0" err="1"/>
              <a:t>unused</a:t>
            </a:r>
            <a:r>
              <a:rPr lang="pl-PL" sz="2200" dirty="0"/>
              <a:t> </a:t>
            </a:r>
            <a:r>
              <a:rPr lang="pl-PL" sz="2200" dirty="0" err="1"/>
              <a:t>buildings</a:t>
            </a:r>
            <a:r>
              <a:rPr lang="pl-PL" sz="2200" dirty="0"/>
              <a:t> (v. small </a:t>
            </a:r>
            <a:r>
              <a:rPr lang="pl-PL" sz="2200" dirty="0" err="1"/>
              <a:t>numbers</a:t>
            </a:r>
            <a:r>
              <a:rPr lang="pl-PL" sz="2200" dirty="0"/>
              <a:t>!)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Food, </a:t>
            </a:r>
            <a:r>
              <a:rPr lang="pl-PL" sz="2400" dirty="0" err="1"/>
              <a:t>clothes</a:t>
            </a:r>
            <a:r>
              <a:rPr lang="pl-PL" sz="2400" dirty="0"/>
              <a:t>, </a:t>
            </a:r>
            <a:r>
              <a:rPr lang="pl-PL" sz="2400" dirty="0" err="1"/>
              <a:t>other</a:t>
            </a:r>
            <a:r>
              <a:rPr lang="pl-PL" sz="2400" dirty="0"/>
              <a:t> in-</a:t>
            </a:r>
            <a:r>
              <a:rPr lang="pl-PL" sz="2400" dirty="0" err="1"/>
              <a:t>kind</a:t>
            </a:r>
            <a:r>
              <a:rPr lang="pl-PL" sz="2400" dirty="0"/>
              <a:t> </a:t>
            </a:r>
            <a:r>
              <a:rPr lang="pl-PL" sz="2400" dirty="0" err="1"/>
              <a:t>help</a:t>
            </a:r>
            <a:r>
              <a:rPr lang="pl-PL" sz="2400" dirty="0"/>
              <a:t> (</a:t>
            </a:r>
            <a:r>
              <a:rPr lang="pl-PL" sz="2400" dirty="0" err="1"/>
              <a:t>incl</a:t>
            </a:r>
            <a:r>
              <a:rPr lang="pl-PL" sz="2400" dirty="0"/>
              <a:t>. to UA)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Social, </a:t>
            </a:r>
            <a:r>
              <a:rPr lang="pl-PL" sz="2400" dirty="0" err="1"/>
              <a:t>legal</a:t>
            </a:r>
            <a:r>
              <a:rPr lang="pl-PL" sz="2400" dirty="0"/>
              <a:t>, </a:t>
            </a:r>
            <a:r>
              <a:rPr lang="pl-PL" sz="2400" dirty="0" err="1"/>
              <a:t>medical</a:t>
            </a:r>
            <a:r>
              <a:rPr lang="pl-PL" sz="2400" dirty="0"/>
              <a:t>, </a:t>
            </a:r>
            <a:r>
              <a:rPr lang="pl-PL" sz="2400" dirty="0" err="1"/>
              <a:t>psychological</a:t>
            </a:r>
            <a:r>
              <a:rPr lang="pl-PL" sz="2400" dirty="0"/>
              <a:t> suport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Language </a:t>
            </a:r>
            <a:r>
              <a:rPr lang="pl-PL" sz="2400" dirty="0" err="1"/>
              <a:t>courses</a:t>
            </a:r>
            <a:r>
              <a:rPr lang="pl-PL" sz="2400" dirty="0"/>
              <a:t>, </a:t>
            </a:r>
            <a:r>
              <a:rPr lang="pl-PL" sz="2400" dirty="0" err="1"/>
              <a:t>translations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Day-</a:t>
            </a:r>
            <a:r>
              <a:rPr lang="pl-PL" sz="2400" dirty="0" err="1"/>
              <a:t>care</a:t>
            </a:r>
            <a:r>
              <a:rPr lang="pl-PL" sz="2400" dirty="0"/>
              <a:t> for </a:t>
            </a:r>
            <a:r>
              <a:rPr lang="pl-PL" sz="2400" dirty="0" err="1"/>
              <a:t>children</a:t>
            </a:r>
            <a:r>
              <a:rPr lang="pl-PL" sz="2400" dirty="0"/>
              <a:t>, </a:t>
            </a:r>
            <a:r>
              <a:rPr lang="pl-PL" sz="2400" dirty="0" err="1"/>
              <a:t>education</a:t>
            </a:r>
            <a:r>
              <a:rPr lang="pl-PL" sz="2400" dirty="0"/>
              <a:t> </a:t>
            </a:r>
            <a:r>
              <a:rPr lang="pl-PL" sz="2400" dirty="0" err="1"/>
              <a:t>support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Ambulance</a:t>
            </a:r>
            <a:r>
              <a:rPr lang="pl-PL" sz="2400" dirty="0"/>
              <a:t> </a:t>
            </a:r>
            <a:r>
              <a:rPr lang="pl-PL" sz="2400" dirty="0" err="1"/>
              <a:t>transports</a:t>
            </a:r>
            <a:r>
              <a:rPr lang="pl-PL" sz="2400" dirty="0"/>
              <a:t> for </a:t>
            </a:r>
            <a:r>
              <a:rPr lang="pl-PL" sz="2400" dirty="0" err="1"/>
              <a:t>ill</a:t>
            </a:r>
            <a:r>
              <a:rPr lang="pl-PL" sz="2400" dirty="0"/>
              <a:t>, </a:t>
            </a:r>
            <a:r>
              <a:rPr lang="pl-PL" sz="2400" dirty="0" err="1"/>
              <a:t>disabled</a:t>
            </a:r>
            <a:r>
              <a:rPr lang="pl-PL" sz="2400" dirty="0"/>
              <a:t>, </a:t>
            </a:r>
            <a:r>
              <a:rPr lang="pl-PL" sz="2400" dirty="0" err="1"/>
              <a:t>wounded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</a:t>
            </a:r>
            <a:r>
              <a:rPr lang="pl-PL" sz="2400" dirty="0" err="1"/>
              <a:t>incl</a:t>
            </a:r>
            <a:r>
              <a:rPr lang="pl-PL" sz="2400" dirty="0"/>
              <a:t>. from UA &amp; to EU)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Employment</a:t>
            </a:r>
            <a:r>
              <a:rPr lang="pl-PL" sz="2400" dirty="0"/>
              <a:t> </a:t>
            </a:r>
            <a:r>
              <a:rPr lang="pl-PL" sz="2400" dirty="0" err="1"/>
              <a:t>aid</a:t>
            </a:r>
            <a:r>
              <a:rPr lang="pl-PL" sz="2400" dirty="0"/>
              <a:t> (</a:t>
            </a:r>
            <a:r>
              <a:rPr lang="pl-PL" sz="2400" dirty="0" err="1"/>
              <a:t>also</a:t>
            </a:r>
            <a:r>
              <a:rPr lang="pl-PL" sz="2400" dirty="0"/>
              <a:t> in </a:t>
            </a:r>
            <a:r>
              <a:rPr lang="pl-PL" sz="2400" dirty="0" err="1"/>
              <a:t>refugee</a:t>
            </a:r>
            <a:r>
              <a:rPr lang="pl-PL" sz="2400" dirty="0"/>
              <a:t> services &amp; social enterprises)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Integration &amp; </a:t>
            </a:r>
            <a:r>
              <a:rPr lang="pl-PL" sz="2400" dirty="0" err="1"/>
              <a:t>cultural</a:t>
            </a:r>
            <a:r>
              <a:rPr lang="pl-PL" sz="2400" dirty="0"/>
              <a:t> </a:t>
            </a:r>
            <a:r>
              <a:rPr lang="pl-PL" sz="2400" dirty="0" err="1"/>
              <a:t>events</a:t>
            </a: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/>
              <a:t>Fundraising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2400" dirty="0" err="1"/>
              <a:t>Ideas</a:t>
            </a:r>
            <a:r>
              <a:rPr lang="pl-PL" sz="2400" dirty="0"/>
              <a:t> for </a:t>
            </a:r>
            <a:r>
              <a:rPr lang="pl-PL" sz="2400" dirty="0" err="1"/>
              <a:t>mid</a:t>
            </a:r>
            <a:r>
              <a:rPr lang="pl-PL" sz="2400" dirty="0"/>
              <a:t>/</a:t>
            </a:r>
            <a:r>
              <a:rPr lang="pl-PL" sz="2400" dirty="0" err="1"/>
              <a:t>long</a:t>
            </a:r>
            <a:r>
              <a:rPr lang="pl-PL" sz="2400" dirty="0"/>
              <a:t>-term </a:t>
            </a:r>
            <a:r>
              <a:rPr lang="pl-PL" sz="2400" dirty="0" err="1"/>
              <a:t>solutions</a:t>
            </a:r>
            <a:r>
              <a:rPr lang="pl-PL" sz="2400" dirty="0"/>
              <a:t> 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19289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1068</Words>
  <Application>Microsoft Office PowerPoint</Application>
  <PresentationFormat>Widescreen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Motyw pakietu Office</vt:lpstr>
      <vt:lpstr>Ukrainian refugee crisis:  Situation in Poland</vt:lpstr>
      <vt:lpstr>PowerPoint Presentation</vt:lpstr>
      <vt:lpstr>Refugees influx</vt:lpstr>
      <vt:lpstr>Key population statistics</vt:lpstr>
      <vt:lpstr>Initial response</vt:lpstr>
      <vt:lpstr>Public authorities’ reaction</vt:lpstr>
      <vt:lpstr>Needs &amp; problems</vt:lpstr>
      <vt:lpstr>Housing situation</vt:lpstr>
      <vt:lpstr>What we do now?</vt:lpstr>
      <vt:lpstr>UNHCR WG-H advocacy outline</vt:lpstr>
      <vt:lpstr>Thank you  for your attention  jakub.wilczek@tpba.pl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Wilczek</dc:creator>
  <cp:lastModifiedBy>Information</cp:lastModifiedBy>
  <cp:revision>18</cp:revision>
  <dcterms:created xsi:type="dcterms:W3CDTF">2019-11-19T13:51:57Z</dcterms:created>
  <dcterms:modified xsi:type="dcterms:W3CDTF">2022-06-17T13:28:52Z</dcterms:modified>
</cp:coreProperties>
</file>