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7" r:id="rId2"/>
    <p:sldMasterId id="2147484085" r:id="rId3"/>
    <p:sldMasterId id="2147484086" r:id="rId4"/>
  </p:sldMasterIdLst>
  <p:notesMasterIdLst>
    <p:notesMasterId r:id="rId18"/>
  </p:notesMasterIdLst>
  <p:sldIdLst>
    <p:sldId id="268" r:id="rId5"/>
    <p:sldId id="289" r:id="rId6"/>
    <p:sldId id="285" r:id="rId7"/>
    <p:sldId id="1018" r:id="rId8"/>
    <p:sldId id="279" r:id="rId9"/>
    <p:sldId id="280" r:id="rId10"/>
    <p:sldId id="281" r:id="rId11"/>
    <p:sldId id="979" r:id="rId12"/>
    <p:sldId id="1019" r:id="rId13"/>
    <p:sldId id="291" r:id="rId14"/>
    <p:sldId id="286" r:id="rId15"/>
    <p:sldId id="26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koor Hajat" initials="SH" lastIdx="1" clrIdx="0">
    <p:extLst>
      <p:ext uri="{19B8F6BF-5375-455C-9EA6-DF929625EA0E}">
        <p15:presenceInfo xmlns:p15="http://schemas.microsoft.com/office/powerpoint/2012/main" userId="S::ppehshaj@lshtm.ac.uk::a8ea3dc1-816a-4fe1-bf39-e41e10584b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126" autoAdjust="0"/>
  </p:normalViewPr>
  <p:slideViewPr>
    <p:cSldViewPr snapToGrid="0">
      <p:cViewPr varScale="1">
        <p:scale>
          <a:sx n="50" d="100"/>
          <a:sy n="50" d="100"/>
        </p:scale>
        <p:origin x="12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E3756-50BC-4B4E-8202-8B6ED11A1694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A11F-1CAC-4B68-A43D-F0E0219F0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0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2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2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5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4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0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7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5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1A11F-1CAC-4B68-A43D-F0E0219F0F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7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DAF2-D18F-4E3B-8550-1907BCA92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9FA9C-D1FE-42E3-9BE1-185D3C890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BF11-5283-47FB-AED8-5BDCD396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107E1-FCBB-48D3-8770-CE7E97B4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2E16-D57F-49A5-B93C-B11AA68A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4366-AF0F-450A-B30D-053384A9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F5EE6-3800-476F-8EC9-ADDAB24B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7E76D-85D6-4F06-9435-F4F6478B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09D17-A08E-423B-A146-54F598DC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96FA-790D-457F-BE7B-303F0D71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32A2E-B95C-453D-857D-0F84CA6A6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34E75-8C6D-4BFB-A9D7-789D298E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0AC7-2918-462B-B7A6-290FC573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C8F6-06E9-45AD-B170-8C8FF499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FB6C7-AA5E-42C3-920B-6BF81FC0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7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1154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1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9132"/>
            <a:ext cx="948332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477818"/>
            <a:ext cx="10972801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80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84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29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86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97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58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C586-5E12-470F-8FD8-EA7C73C7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3170-9C11-4386-9ECA-65C50823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6D6F5-549D-4B58-8315-714243F1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0B43-EB64-4B8D-A6C2-4FD0D228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60AA-98A7-4C73-8B0F-86BF2530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538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29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552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63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02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957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656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931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061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1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561A-27F6-4CAA-9992-8C07CDF9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A32F2-634D-4215-A950-EA652655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B2588-0157-428A-9505-944B9380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78D3E-F0D4-40E9-B76D-472ED13E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2DC0-812E-4F8E-9FB6-80311E4B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4F4F-C384-46AC-80B6-6C3FB813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0851-AC76-442F-9BB5-5B51BDD78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60E3C-E483-427C-A1D6-43BD0B66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E2686-AB2D-4FB8-99A4-F5DD810A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4FCEC-8C0D-418A-A6EA-BAFA3B5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0E1C3-C369-42CD-8BD9-9B336B1B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CE7B-D5C1-4EAB-AB86-08A444A6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C6A2-6F4F-450D-903B-C3798DE9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6F63-06A6-465F-BE85-1463DB7EF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6D670-6211-4471-B361-D6C8CACAA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B433A-346F-4CEB-801E-1459C1852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139CB-7F59-405C-95A8-A0F57D82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27A62-8244-44DC-A442-456D5461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7A0F5-C426-472C-899A-4B4AD3BB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A6A9-2B68-412A-A8E2-2B286048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2E618-A6E4-4D04-9CA2-3737C937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F5526-BB52-4423-8E7D-AB5E52B5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DA8AD-BD00-41B7-8FB6-4B67B32F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2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10D65-AFB1-457E-95BA-E097B084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1D3DA-6752-4AC6-BE14-FF26186E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6DD21-B12A-44FE-A941-8A2AF16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7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6CFB-D602-46AF-B90A-C1D6CB2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BAAD-3136-4E18-ABE6-0B54ACD13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369F-E279-4605-87EF-96926C9B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3F28-4F1E-45BB-9CEB-82AA48E7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220D7-498A-47A7-9AB1-7B59DD5E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9FFA-9E92-4196-8D9E-0EEBC0ED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11D4-30D9-4731-90E0-527B4493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2CFB1-252C-4C49-A4A7-042893B72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F6B1-110C-42A6-AB5B-AEA494EE9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F5083-0BDE-4BF8-A902-4932B8B8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D92FB-6568-4527-A0B2-C5ECD0D3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4D7E9-ABB6-46A7-81D0-5EAF0A2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510BF-4111-46D6-A2E5-FE21297A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D1B4B-A735-41C2-898E-75022EF4B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FDAB-E940-4D6B-BA2F-B76803853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DD1C-EB4A-48D3-9C9D-40D581ADEC3C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4C27-D5E4-4D26-9D91-6A5115664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CEF6-3719-47F6-87EF-496E0E1E4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5FBC-DCE1-43AF-BC0B-D04DF02E8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1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ogo-black on white.tif">
            <a:extLst>
              <a:ext uri="{FF2B5EF4-FFF2-40B4-BE49-F238E27FC236}">
                <a16:creationId xmlns:a16="http://schemas.microsoft.com/office/drawing/2014/main" id="{D02EA2E6-5BD4-4D43-B448-7F802EAC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4314"/>
            <a:ext cx="140546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0825D77C-8769-4713-80F2-959FEC8A7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48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B4C9DFA5-F5BE-4952-B3A2-8BA878DD11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92345-ED11-4DB8-97E1-0E2ADF457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BAA7D8-0AF4-40A9-89C9-C80211F6B379}" type="datetimeFigureOut">
              <a:rPr lang="en-US"/>
              <a:pPr>
                <a:defRPr/>
              </a:pPr>
              <a:t>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87BF-52C7-4344-99E5-9F612C99B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A5AF-4B47-4115-8E83-DD795D2AD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BA"/>
                </a:solidFill>
              </a:defRPr>
            </a:lvl1pPr>
          </a:lstStyle>
          <a:p>
            <a:pPr>
              <a:defRPr/>
            </a:pPr>
            <a:fld id="{44328051-F82E-4BEE-BCCD-FF23960D09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220B-413D-462F-9D6F-C93A2C5DC100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BE57D1-1AFC-427E-9A53-F2487DF529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9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or.hajat@lsht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hub.ca/climate-homelessnes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423" y="14927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Climate Change, homelessness and health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31EE48C-5F4D-4AF1-8D10-556674994A36}"/>
              </a:ext>
            </a:extLst>
          </p:cNvPr>
          <p:cNvSpPr txBox="1">
            <a:spLocks/>
          </p:cNvSpPr>
          <p:nvPr/>
        </p:nvSpPr>
        <p:spPr>
          <a:xfrm>
            <a:off x="838423" y="2909455"/>
            <a:ext cx="10512425" cy="2382981"/>
          </a:xfrm>
          <a:prstGeom prst="rect">
            <a:avLst/>
          </a:prstGeom>
        </p:spPr>
        <p:txBody>
          <a:bodyPr vert="horz" lIns="68598" tIns="34299" rIns="68598" bIns="34299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endParaRPr lang="en-US" sz="6000" dirty="0">
              <a:solidFill>
                <a:schemeClr val="bg1"/>
              </a:solidFill>
              <a:latin typeface="Corbel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Corbel"/>
                <a:cs typeface="Arial"/>
              </a:rPr>
              <a:t>Dr Shakoor Hajat</a:t>
            </a:r>
          </a:p>
          <a:p>
            <a:endParaRPr lang="en-US" sz="2800" dirty="0">
              <a:solidFill>
                <a:schemeClr val="bg1"/>
              </a:solidFill>
              <a:latin typeface="Corbel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Corbel"/>
                <a:cs typeface="Arial"/>
              </a:rPr>
              <a:t>Centre on Climate Change and Planetary Health</a:t>
            </a:r>
          </a:p>
          <a:p>
            <a:r>
              <a:rPr lang="en-US" sz="2800" dirty="0">
                <a:solidFill>
                  <a:schemeClr val="bg1"/>
                </a:solidFill>
                <a:latin typeface="Corbel"/>
                <a:cs typeface="Arial"/>
              </a:rPr>
              <a:t>London School of Hygiene &amp; Tropical Medicine </a:t>
            </a:r>
          </a:p>
          <a:p>
            <a:r>
              <a:rPr lang="en-US" sz="2800" dirty="0">
                <a:solidFill>
                  <a:schemeClr val="bg1"/>
                </a:solidFill>
                <a:latin typeface="Corbel"/>
                <a:cs typeface="Arial"/>
              </a:rPr>
              <a:t> </a:t>
            </a:r>
            <a:r>
              <a:rPr lang="en-US" sz="2800" u="sng" dirty="0">
                <a:solidFill>
                  <a:srgbClr val="FFC000"/>
                </a:solidFill>
                <a:latin typeface="Corbel"/>
                <a:cs typeface="Arial"/>
              </a:rPr>
              <a:t>s</a:t>
            </a:r>
            <a:r>
              <a:rPr lang="en-US" sz="2800" dirty="0">
                <a:solidFill>
                  <a:srgbClr val="FFC000"/>
                </a:solidFill>
                <a:latin typeface="Corbe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hakoor.hajat@lshtm.ac.uk</a:t>
            </a:r>
            <a:r>
              <a:rPr lang="en-US" sz="2800" dirty="0">
                <a:solidFill>
                  <a:srgbClr val="FFFF00"/>
                </a:solidFill>
                <a:latin typeface="Corbel"/>
                <a:cs typeface="Arial"/>
              </a:rPr>
              <a:t> </a:t>
            </a:r>
            <a:endParaRPr lang="en-US" sz="2800" dirty="0">
              <a:solidFill>
                <a:srgbClr val="FFFF00"/>
              </a:solidFill>
              <a:latin typeface="Corbel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38CD-4B0F-4285-B850-798457D6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3189"/>
            <a:ext cx="9483327" cy="623236"/>
          </a:xfrm>
        </p:spPr>
        <p:txBody>
          <a:bodyPr>
            <a:normAutofit fontScale="90000"/>
          </a:bodyPr>
          <a:lstStyle/>
          <a:p>
            <a:r>
              <a:rPr lang="en-GB" dirty="0"/>
              <a:t>Policy implications of climate-related migration and exposure in homeless populations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8CD8-6D6B-4B9E-9D43-ED05F33E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40361"/>
            <a:ext cx="10972801" cy="4821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Climate change adaptation measures are an essential complement  to emissions mitigation policies.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Housing is a key determinant of general health and climate change resilience. Once lost, problems in all areas compound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Costs and complexities of intervening increase rapidly the further systems engage along the time course. Prevention far more efficient than crisis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Concrete steps include the development of a national housing strategy, enabling and incentivising cross-sectoral and jurisdictional collaborations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immediate measures should include improving the quality of temporary accommodation, the provision of warming and cooling centres, and public access to clean drinking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Organisations working with homeless need to be funded and enabled to coordinate outreach activities during extreme 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Important to recognise local contexts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89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8E71-D9B1-4119-A8A0-C649BD65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6580"/>
            <a:ext cx="9483327" cy="62323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Climate change and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9641-A854-4364-8477-5A742018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088570"/>
            <a:ext cx="11582399" cy="5769429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Globally, climate change is contributing to the prevalence of homelessness through housing loss, migration, poverty, and other intersecting stressors (e.g. conflict) </a:t>
            </a:r>
          </a:p>
          <a:p>
            <a:pPr marL="342900" indent="-342900">
              <a:buFont typeface="Arial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Homeless/vulnerably-housed populations are disproportionately exposed to climatic events, but currently lack of empirical evidence of climate impacts on such groups </a:t>
            </a:r>
          </a:p>
          <a:p>
            <a:pPr marL="342900" indent="-342900">
              <a:buFont typeface="Arial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Homeless often overlooked in public health measures, disaster planning and other risk mitigation efforts (e.g. green urban infrastructure). Inclusion and equity in crisis response requires 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Efforts to intervene should concentrate on systemic responses to inadequate housing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Transition to green economy provides opportunities as well as risks for homeless groups 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5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2C88-122A-4225-B0D5-30E59194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Climate-Homelessness Network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C0F5A-7545-478D-B874-B6EB9096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84276"/>
            <a:ext cx="8915400" cy="41874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CA" dirty="0"/>
              <a:t>A network based out of the Centre for Addiction and Mental Health in Toronto, Canada that focuses on the health implications of climate change for homeless and precariously housed populations globally.  </a:t>
            </a:r>
          </a:p>
          <a:p>
            <a:pPr>
              <a:spcAft>
                <a:spcPts val="600"/>
              </a:spcAft>
            </a:pPr>
            <a:r>
              <a:rPr lang="en-US" dirty="0"/>
              <a:t>Objective of the network: provide policy, service, and research direction drawing on the best available evidence and expertise.</a:t>
            </a:r>
          </a:p>
          <a:p>
            <a:pPr>
              <a:spcAft>
                <a:spcPts val="600"/>
              </a:spcAft>
            </a:pPr>
            <a:r>
              <a:rPr lang="en-US" dirty="0"/>
              <a:t>Members are experts in policy, service and system design, and policy leadership.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527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C7F7-072E-49C9-BC18-54CE0376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Climate-Homelessness Network – Areas of Concentration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A6AE-478E-4CC1-8E14-58FDE143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b="1" dirty="0"/>
              <a:t>Main issues: </a:t>
            </a:r>
          </a:p>
          <a:p>
            <a:pPr lvl="1">
              <a:spcAft>
                <a:spcPts val="600"/>
              </a:spcAft>
            </a:pPr>
            <a:r>
              <a:rPr lang="en-CA" sz="1800" dirty="0"/>
              <a:t>Exposure (e.g., heat, cold, air pollution) </a:t>
            </a:r>
          </a:p>
          <a:p>
            <a:pPr lvl="1">
              <a:spcAft>
                <a:spcPts val="600"/>
              </a:spcAft>
            </a:pPr>
            <a:r>
              <a:rPr lang="en-CA" sz="1800" dirty="0"/>
              <a:t>Migration (e.g., loss of housing, food and water insecurity)</a:t>
            </a:r>
          </a:p>
          <a:p>
            <a:r>
              <a:rPr lang="en-US" b="1" dirty="0"/>
              <a:t>Key activities: </a:t>
            </a:r>
          </a:p>
          <a:p>
            <a:pPr lvl="1"/>
            <a:r>
              <a:rPr lang="en-US" sz="1800" dirty="0"/>
              <a:t>Academic publications (e.g., systematic reviews, commentaries) </a:t>
            </a:r>
          </a:p>
          <a:p>
            <a:pPr lvl="1"/>
            <a:r>
              <a:rPr lang="en-US" sz="1800" dirty="0"/>
              <a:t>Think tanks </a:t>
            </a:r>
          </a:p>
          <a:p>
            <a:pPr lvl="1"/>
            <a:r>
              <a:rPr lang="en-US" sz="1800" dirty="0"/>
              <a:t>Dissemination (newspaper articles and blogs, webinars, and conferences) </a:t>
            </a:r>
          </a:p>
          <a:p>
            <a:pPr lvl="1"/>
            <a:r>
              <a:rPr lang="en-US" sz="1800" dirty="0"/>
              <a:t>Response framework development</a:t>
            </a:r>
          </a:p>
          <a:p>
            <a:pPr lvl="1"/>
            <a:r>
              <a:rPr lang="en-US" sz="1800" dirty="0"/>
              <a:t>For more see: </a:t>
            </a:r>
            <a:r>
              <a:rPr lang="en-US" sz="1800" dirty="0">
                <a:hlinkClick r:id="rId3"/>
              </a:rPr>
              <a:t>https://www.homelesshub.ca/climate-homelessness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392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28B3E-1396-42DF-8766-55CE93F34A95}"/>
              </a:ext>
            </a:extLst>
          </p:cNvPr>
          <p:cNvSpPr txBox="1"/>
          <p:nvPr/>
        </p:nvSpPr>
        <p:spPr>
          <a:xfrm>
            <a:off x="1439694" y="426185"/>
            <a:ext cx="917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Climate change and homelessness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3215F-110C-4931-A37E-F066DC93195B}"/>
              </a:ext>
            </a:extLst>
          </p:cNvPr>
          <p:cNvSpPr txBox="1"/>
          <p:nvPr/>
        </p:nvSpPr>
        <p:spPr>
          <a:xfrm>
            <a:off x="1715311" y="2198414"/>
            <a:ext cx="203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Migration</a:t>
            </a:r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19428-EE30-49CC-9198-712FF62D6BCA}"/>
              </a:ext>
            </a:extLst>
          </p:cNvPr>
          <p:cNvSpPr txBox="1"/>
          <p:nvPr/>
        </p:nvSpPr>
        <p:spPr>
          <a:xfrm>
            <a:off x="8534396" y="2220028"/>
            <a:ext cx="216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Exposure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1EC5EA5-F175-4E29-88CF-B325EAC3FA4B}"/>
              </a:ext>
            </a:extLst>
          </p:cNvPr>
          <p:cNvSpPr/>
          <p:nvPr/>
        </p:nvSpPr>
        <p:spPr>
          <a:xfrm rot="1895248">
            <a:off x="2611174" y="1187679"/>
            <a:ext cx="612843" cy="1099227"/>
          </a:xfrm>
          <a:prstGeom prst="downArrow">
            <a:avLst>
              <a:gd name="adj1" fmla="val 50000"/>
              <a:gd name="adj2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31F505E-94CB-435F-A0EC-AE96B4EFA6C7}"/>
              </a:ext>
            </a:extLst>
          </p:cNvPr>
          <p:cNvSpPr/>
          <p:nvPr/>
        </p:nvSpPr>
        <p:spPr>
          <a:xfrm rot="19857503">
            <a:off x="8758910" y="1159645"/>
            <a:ext cx="645353" cy="109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ED70-4067-48C6-8EEF-0D87AA94FBAD}"/>
              </a:ext>
            </a:extLst>
          </p:cNvPr>
          <p:cNvSpPr txBox="1"/>
          <p:nvPr/>
        </p:nvSpPr>
        <p:spPr>
          <a:xfrm>
            <a:off x="379378" y="2783189"/>
            <a:ext cx="53599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Identified by IPCC as emergent climate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Loss of homes/livelihoods due to extreme weather events, water stress, crop failure, sea-level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Cross-border migration and implications for host countries on European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Most climate-related displacement likely to be internal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Poorest groups may not be able to relocate, so consequences for trapped populations also very important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AEC69-E3DC-419D-AE6E-C6FF4327F9C8}"/>
              </a:ext>
            </a:extLst>
          </p:cNvPr>
          <p:cNvSpPr txBox="1"/>
          <p:nvPr/>
        </p:nvSpPr>
        <p:spPr>
          <a:xfrm>
            <a:off x="6585626" y="2804803"/>
            <a:ext cx="5226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People who are homeless are those most exposed to ambient temperature and other weather conditions.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Existing physical and mental health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Reduced access to healthcare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Very limited evidence-base of health impacts of climate variability and climate change in homeless groups</a:t>
            </a:r>
          </a:p>
        </p:txBody>
      </p:sp>
    </p:spTree>
    <p:extLst>
      <p:ext uri="{BB962C8B-B14F-4D97-AF65-F5344CB8AC3E}">
        <p14:creationId xmlns:p14="http://schemas.microsoft.com/office/powerpoint/2010/main" val="41860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C61D-878F-4509-919F-71A82629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06" y="318042"/>
            <a:ext cx="10593421" cy="623236"/>
          </a:xfrm>
        </p:spPr>
        <p:txBody>
          <a:bodyPr>
            <a:normAutofit/>
          </a:bodyPr>
          <a:lstStyle/>
          <a:p>
            <a:r>
              <a:rPr lang="en-GB" sz="2400" dirty="0"/>
              <a:t>Hypothetical model for climate, homelessness and health pathways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276F04F-73FB-47BE-AFB6-C27B2DCAB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05" y="1522899"/>
            <a:ext cx="9378224" cy="462930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6D648-9C54-4CC2-A46B-7B35305639E3}"/>
              </a:ext>
            </a:extLst>
          </p:cNvPr>
          <p:cNvSpPr txBox="1"/>
          <p:nvPr/>
        </p:nvSpPr>
        <p:spPr>
          <a:xfrm>
            <a:off x="10324154" y="5967276"/>
            <a:ext cx="1678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Kidd et al, </a:t>
            </a:r>
          </a:p>
          <a:p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Urban Health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4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15C9-9753-4A75-8E9B-9CB5BFA6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42" y="105575"/>
            <a:ext cx="9157044" cy="6232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/>
              <a:t>France, August 2003 ~15000 excess deaths </a:t>
            </a:r>
            <a:br>
              <a:rPr lang="it-IT" sz="3100" b="1" dirty="0"/>
            </a:br>
            <a:r>
              <a:rPr lang="it-IT" sz="3100" b="1" dirty="0"/>
              <a:t>(~70,000 in Europe)</a:t>
            </a:r>
            <a:r>
              <a:rPr lang="it-IT" sz="1600" b="1" dirty="0"/>
              <a:t> Robine et al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1BB4-720F-4B63-B41B-065AC1E4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381" y="1516772"/>
            <a:ext cx="10969943" cy="482138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3" descr="cancouloirs">
            <a:extLst>
              <a:ext uri="{FF2B5EF4-FFF2-40B4-BE49-F238E27FC236}">
                <a16:creationId xmlns:a16="http://schemas.microsoft.com/office/drawing/2014/main" id="{10CEFB3C-95AB-403E-84CC-086CB866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27" y="1286049"/>
            <a:ext cx="3405427" cy="235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610E6A7-E833-4823-B735-42270D45E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8495" y="3355590"/>
          <a:ext cx="2373312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817529" imgH="3332007" progId="Word.Document.8">
                  <p:embed/>
                </p:oleObj>
              </mc:Choice>
              <mc:Fallback>
                <p:oleObj name="Document" r:id="rId4" imgW="3817529" imgH="3332007" progId="Word.Document.8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3610E6A7-E833-4823-B735-42270D45E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495" y="3355590"/>
                        <a:ext cx="2373312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65C9852-30A3-48EA-BA36-36D19A887D6C}"/>
              </a:ext>
            </a:extLst>
          </p:cNvPr>
          <p:cNvSpPr/>
          <p:nvPr/>
        </p:nvSpPr>
        <p:spPr>
          <a:xfrm>
            <a:off x="3014154" y="5840325"/>
            <a:ext cx="8823489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>
                <a:latin typeface="+mj-lt"/>
              </a:rPr>
              <a:t>European summer temperatures for 2003 to become the norm by 2030s</a:t>
            </a:r>
          </a:p>
        </p:txBody>
      </p:sp>
      <p:pic>
        <p:nvPicPr>
          <p:cNvPr id="13" name="Picture 2" descr="Image result for heatwave 1995 paris">
            <a:extLst>
              <a:ext uri="{FF2B5EF4-FFF2-40B4-BE49-F238E27FC236}">
                <a16:creationId xmlns:a16="http://schemas.microsoft.com/office/drawing/2014/main" id="{37CCF065-4944-4782-A9A6-C21A9E72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3" y="3744679"/>
            <a:ext cx="1997773" cy="30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FE7963D-3469-45E6-A1D8-68A9866D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1807" y="1178941"/>
            <a:ext cx="7564516" cy="431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52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8E71-D9B1-4119-A8A0-C649BD65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tantia"/>
              </a:rPr>
              <a:t>Vulnerability to heat and cold exposure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9641-A854-4364-8477-5A742018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21676"/>
            <a:ext cx="10972801" cy="4214648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heat and cold responsible for considerable annual health burdens in the general population in most countries.</a:t>
            </a:r>
          </a:p>
          <a:p>
            <a:pPr marL="342900" indent="-342900"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Heat illness heightened by common risk factors: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-  underlying physical and mental health conditions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-  drug and alcohol dependencies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-  lack of access to air-conditioned environments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-  social isolation  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Homeless groups largely neglected in public health protection plans. </a:t>
            </a:r>
          </a:p>
          <a:p>
            <a:pPr marL="342900" indent="-342900"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Exposed to increasingly higher ambient temperature, particularly in big cities.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BA114-0B89-4760-8F97-D1CF7E651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242" y="1832882"/>
            <a:ext cx="2521131" cy="3424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358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8E71-D9B1-4119-A8A0-C649BD65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1" y="279132"/>
            <a:ext cx="8516376" cy="623236"/>
          </a:xfrm>
        </p:spPr>
        <p:txBody>
          <a:bodyPr/>
          <a:lstStyle/>
          <a:p>
            <a:pPr algn="ctr"/>
            <a:r>
              <a:rPr lang="en-US" dirty="0"/>
              <a:t>The Urban Heat Island Effect</a:t>
            </a:r>
            <a:endParaRPr lang="en-GB" dirty="0"/>
          </a:p>
        </p:txBody>
      </p:sp>
      <p:pic>
        <p:nvPicPr>
          <p:cNvPr id="10" name="Content Placeholder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483D8456-A45B-4CE0-AB07-B234FAA32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1" y="1292772"/>
            <a:ext cx="9038897" cy="5286096"/>
          </a:xfrm>
        </p:spPr>
      </p:pic>
    </p:spTree>
    <p:extLst>
      <p:ext uri="{BB962C8B-B14F-4D97-AF65-F5344CB8AC3E}">
        <p14:creationId xmlns:p14="http://schemas.microsoft.com/office/powerpoint/2010/main" val="142313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2054-BB58-4698-ACD6-031558BD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006"/>
            <a:ext cx="9483327" cy="623236"/>
          </a:xfrm>
        </p:spPr>
        <p:txBody>
          <a:bodyPr>
            <a:normAutofit fontScale="90000"/>
          </a:bodyPr>
          <a:lstStyle/>
          <a:p>
            <a:r>
              <a:rPr lang="en-GB" dirty="0"/>
              <a:t>Heat-related deaths in people with psychosis, dementia and substance misuse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237B0AA-CF48-4B10-AA7A-04819FCC4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4" y="1308331"/>
            <a:ext cx="4325655" cy="3063971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0BB325D-99B3-425F-A56A-00D15A998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4" y="4702130"/>
            <a:ext cx="8448675" cy="1895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59778-3675-4AF3-A226-315CF8EBD55E}"/>
              </a:ext>
            </a:extLst>
          </p:cNvPr>
          <p:cNvSpPr txBox="1"/>
          <p:nvPr/>
        </p:nvSpPr>
        <p:spPr>
          <a:xfrm>
            <a:off x="10195034" y="5951274"/>
            <a:ext cx="167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et al, </a:t>
            </a:r>
          </a:p>
          <a:p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 J Psychiatr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4A588-2FD7-4608-B697-F772C4A912BB}"/>
              </a:ext>
            </a:extLst>
          </p:cNvPr>
          <p:cNvSpPr txBox="1"/>
          <p:nvPr/>
        </p:nvSpPr>
        <p:spPr>
          <a:xfrm>
            <a:off x="784492" y="1308332"/>
            <a:ext cx="4018736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Epidemiologic analysis of deaths in England in patients with psychosis, dementia or substance misuse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Data from a nationally representative primary care cohort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Younger patients and those with a primary diagnosis of substance misuse had greatest mortality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69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15821C-4DDA-4396-B5B4-30465FC9E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926" y="196851"/>
            <a:ext cx="9180512" cy="858837"/>
          </a:xfrm>
        </p:spPr>
        <p:txBody>
          <a:bodyPr rtlCol="0">
            <a:normAutofit fontScale="90000"/>
          </a:bodyPr>
          <a:lstStyle/>
          <a:p>
            <a:pPr defTabSz="685787">
              <a:defRPr/>
            </a:pPr>
            <a:r>
              <a:rPr lang="en-US" altLang="en-US" sz="2721" b="1" dirty="0">
                <a:latin typeface="Calibri" panose="020F0502020204030204" pitchFamily="34" charset="0"/>
              </a:rPr>
              <a:t>Health co-benefits of decarbonizing the world economy-millions of deaths averted annually </a:t>
            </a:r>
            <a:r>
              <a:rPr lang="en-US" altLang="en-US" sz="1600" dirty="0">
                <a:latin typeface="Calibri" panose="020F0502020204030204" pitchFamily="34" charset="0"/>
              </a:rPr>
              <a:t>(Lelieveld</a:t>
            </a:r>
            <a:r>
              <a:rPr lang="en-GB" altLang="en-US" sz="1600" dirty="0">
                <a:latin typeface="Calibri" panose="020F0502020204030204" pitchFamily="34" charset="0"/>
              </a:rPr>
              <a:t> et al,</a:t>
            </a:r>
            <a:r>
              <a:rPr lang="en-US" altLang="en-US" sz="1600" dirty="0">
                <a:latin typeface="Calibri" panose="020F0502020204030204" pitchFamily="34" charset="0"/>
              </a:rPr>
              <a:t> 2019 )</a:t>
            </a:r>
            <a:endParaRPr lang="en-GB" altLang="en-US" sz="1600" dirty="0"/>
          </a:p>
        </p:txBody>
      </p:sp>
      <p:pic>
        <p:nvPicPr>
          <p:cNvPr id="53251" name="Content Placeholder 3">
            <a:extLst>
              <a:ext uri="{FF2B5EF4-FFF2-40B4-BE49-F238E27FC236}">
                <a16:creationId xmlns:a16="http://schemas.microsoft.com/office/drawing/2014/main" id="{6A8FB9D1-8A5C-4CA2-95ED-CFC4D3033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465" y="1232694"/>
            <a:ext cx="5289550" cy="4852988"/>
          </a:xfrm>
        </p:spPr>
      </p:pic>
      <p:pic>
        <p:nvPicPr>
          <p:cNvPr id="53252" name="Picture 2">
            <a:extLst>
              <a:ext uri="{FF2B5EF4-FFF2-40B4-BE49-F238E27FC236}">
                <a16:creationId xmlns:a16="http://schemas.microsoft.com/office/drawing/2014/main" id="{6C1B2BE2-F539-440B-BAE4-450BC0AC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1268413"/>
            <a:ext cx="318293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1">
            <a:extLst>
              <a:ext uri="{FF2B5EF4-FFF2-40B4-BE49-F238E27FC236}">
                <a16:creationId xmlns:a16="http://schemas.microsoft.com/office/drawing/2014/main" id="{9F5BB6D4-1A9E-4CCD-8400-47E4A207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71" y="5953124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heSansSemiLight-Plain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Phase-out of fossil fuels would avoid excess mortality of ~350,000 persons/year in EU-28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5348-D4BE-4E37-A485-ABB01991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Global average surface temperature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01D8-8DEF-4544-868A-5FE6E54C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363A67-9E51-4317-9FC6-C7D5B530C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673"/>
          <a:stretch/>
        </p:blipFill>
        <p:spPr bwMode="auto">
          <a:xfrm>
            <a:off x="1870561" y="1106904"/>
            <a:ext cx="8450878" cy="575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93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Custom 6">
      <a:dk1>
        <a:srgbClr val="0000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788</Words>
  <Application>Microsoft Office PowerPoint</Application>
  <PresentationFormat>Widescreen</PresentationFormat>
  <Paragraphs>90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Constantia</vt:lpstr>
      <vt:lpstr>Corbel</vt:lpstr>
      <vt:lpstr>merriweather</vt:lpstr>
      <vt:lpstr>open sans</vt:lpstr>
      <vt:lpstr>Wingdings 3</vt:lpstr>
      <vt:lpstr>Office Theme</vt:lpstr>
      <vt:lpstr>Main_Presentation_Title_Page</vt:lpstr>
      <vt:lpstr>3_Custom Design</vt:lpstr>
      <vt:lpstr>Wisp</vt:lpstr>
      <vt:lpstr>Document</vt:lpstr>
      <vt:lpstr>Climate Change, homelessness and health</vt:lpstr>
      <vt:lpstr>PowerPoint Presentation</vt:lpstr>
      <vt:lpstr>Hypothetical model for climate, homelessness and health pathways</vt:lpstr>
      <vt:lpstr>France, August 2003 ~15000 excess deaths  (~70,000 in Europe) Robine et al </vt:lpstr>
      <vt:lpstr>Vulnerability to heat and cold exposure</vt:lpstr>
      <vt:lpstr>The Urban Heat Island Effect</vt:lpstr>
      <vt:lpstr>Heat-related deaths in people with psychosis, dementia and substance misuse</vt:lpstr>
      <vt:lpstr>Health co-benefits of decarbonizing the world economy-millions of deaths averted annually (Lelieveld et al, 2019 )</vt:lpstr>
      <vt:lpstr>Global average surface temperature change </vt:lpstr>
      <vt:lpstr>Policy implications of climate-related migration and exposure in homeless populations </vt:lpstr>
      <vt:lpstr>Climate change and homelessness</vt:lpstr>
      <vt:lpstr>The Global Climate-Homelessness Network </vt:lpstr>
      <vt:lpstr>The Global Climate-Homelessness Network – Areas of Concentration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Wendy MacDowall</dc:creator>
  <cp:lastModifiedBy>Information</cp:lastModifiedBy>
  <cp:revision>48</cp:revision>
  <dcterms:created xsi:type="dcterms:W3CDTF">2021-05-17T09:08:29Z</dcterms:created>
  <dcterms:modified xsi:type="dcterms:W3CDTF">2022-06-10T08:35:17Z</dcterms:modified>
</cp:coreProperties>
</file>