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330" r:id="rId7"/>
    <p:sldId id="341" r:id="rId8"/>
    <p:sldId id="305" r:id="rId9"/>
    <p:sldId id="262" r:id="rId10"/>
    <p:sldId id="342" r:id="rId11"/>
    <p:sldId id="345" r:id="rId12"/>
    <p:sldId id="346" r:id="rId13"/>
    <p:sldId id="308" r:id="rId14"/>
    <p:sldId id="344" r:id="rId15"/>
    <p:sldId id="332" r:id="rId16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4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81AAC-F4E2-40BF-B544-A23CB1825CD6}" v="1" dt="2022-05-19T12:14:51.9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25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A47A63F-9D06-479D-A04D-717692D432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51F70DC-6EDE-457C-B55A-39AC7DE41A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18D2092-F3FC-470E-A5D6-BE14B51F8B97}" type="datetime1">
              <a:rPr lang="fi-FI" smtClean="0"/>
              <a:t>8.6.2022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46987CF-42F5-4BB0-AD0D-1D64C35944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2368FB4-296C-4F8C-BFA3-D7C3AD617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555657-0A12-495F-9FFA-D8F7554E7C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4322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61BEB-E15F-4DD9-B110-A07991A3E9DB}" type="datetime1">
              <a:rPr lang="fi-FI" smtClean="0"/>
              <a:pPr/>
              <a:t>8.6.2022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2780FBB-F712-42E7-8C2F-226D98798B3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567153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2780FBB-F712-42E7-8C2F-226D98798B3F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468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2780FBB-F712-42E7-8C2F-226D98798B3F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9049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2780FBB-F712-42E7-8C2F-226D98798B3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9255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2780FBB-F712-42E7-8C2F-226D98798B3F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1074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2780FBB-F712-42E7-8C2F-226D98798B3F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0447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6146E-BB2F-4504-A6F4-92368829944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0611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2780FBB-F712-42E7-8C2F-226D98798B3F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713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uorakulmio 10">
            <a:extLst>
              <a:ext uri="{FF2B5EF4-FFF2-40B4-BE49-F238E27FC236}">
                <a16:creationId xmlns:a16="http://schemas.microsoft.com/office/drawing/2014/main" id="{B3FB0C32-F044-4939-92E4-8BA39B7A3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6584BE8A-3E34-4967-9E7C-13EC8F6A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99BFF676-EC35-4FFD-8894-CA4F28307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4" name="Soikio 13">
            <a:extLst>
              <a:ext uri="{FF2B5EF4-FFF2-40B4-BE49-F238E27FC236}">
                <a16:creationId xmlns:a16="http://schemas.microsoft.com/office/drawing/2014/main" id="{32DA1557-E095-4C82-B659-3AF550080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2746250" y="-663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5" name="Soikio 14">
            <a:extLst>
              <a:ext uri="{FF2B5EF4-FFF2-40B4-BE49-F238E27FC236}">
                <a16:creationId xmlns:a16="http://schemas.microsoft.com/office/drawing/2014/main" id="{9F34E5EF-94D7-4AE0-BDD1-81A3ECDE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7040" y="1193411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6" name="Soikio 15">
            <a:extLst>
              <a:ext uri="{FF2B5EF4-FFF2-40B4-BE49-F238E27FC236}">
                <a16:creationId xmlns:a16="http://schemas.microsoft.com/office/drawing/2014/main" id="{D829E57E-3199-4AAA-B2D5-F93264FDA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442672" y="193606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pic>
        <p:nvPicPr>
          <p:cNvPr id="17" name="Kuva 16" descr="Tag=CustomerPhoto&#10;Crop=1&#10;Align=N/A">
            <a:extLst>
              <a:ext uri="{FF2B5EF4-FFF2-40B4-BE49-F238E27FC236}">
                <a16:creationId xmlns:a16="http://schemas.microsoft.com/office/drawing/2014/main" id="{8A791822-0971-4E61-A5E4-9AAD258F58E3}"/>
              </a:ext>
            </a:extLst>
          </p:cNvPr>
          <p:cNvPicPr>
            <a:picLocks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-663"/>
            <a:ext cx="12188952" cy="6858000"/>
          </a:xfrm>
          <a:prstGeom prst="rect">
            <a:avLst/>
          </a:prstGeom>
        </p:spPr>
      </p:pic>
      <p:sp>
        <p:nvSpPr>
          <p:cNvPr id="18" name="Otsikko 1">
            <a:extLst>
              <a:ext uri="{FF2B5EF4-FFF2-40B4-BE49-F238E27FC236}">
                <a16:creationId xmlns:a16="http://schemas.microsoft.com/office/drawing/2014/main" id="{B86D7D99-F789-4EDA-861D-B6B994F05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700"/>
            <a:ext cx="9144000" cy="238760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anose="02040503050406030204" pitchFamily="18" charset="0"/>
                <a:cs typeface="Sabon Next LT" panose="020B0502040204020203" pitchFamily="2" charset="0"/>
              </a:rPr>
              <a:t>Muokkaa ots. perustyyl. napsautt.</a:t>
            </a:r>
          </a:p>
        </p:txBody>
      </p:sp>
      <p:sp>
        <p:nvSpPr>
          <p:cNvPr id="20" name="Tekstin paikkamerkki 12">
            <a:extLst>
              <a:ext uri="{FF2B5EF4-FFF2-40B4-BE49-F238E27FC236}">
                <a16:creationId xmlns:a16="http://schemas.microsoft.com/office/drawing/2014/main" id="{2B39487B-EA73-4D7B-93AA-D63B49F4DA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7050" y="3600450"/>
            <a:ext cx="9144000" cy="2451100"/>
          </a:xfrm>
        </p:spPr>
        <p:txBody>
          <a:bodyPr rtlCol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5554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hteenv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673294AE-7408-47DB-898D-41F8C069B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57251"/>
            <a:ext cx="6156051" cy="2076450"/>
          </a:xfrm>
        </p:spPr>
        <p:txBody>
          <a:bodyPr rtlCol="0" anchor="b">
            <a:normAutofit/>
          </a:bodyPr>
          <a:lstStyle/>
          <a:p>
            <a:pPr rtl="0"/>
            <a:r>
              <a:rPr lang="fi-FI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Muokkaa ots. perustyyl. napsautt.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973052A-4118-4E04-81F8-A44EC172F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3190875"/>
            <a:ext cx="6156052" cy="2986087"/>
          </a:xfrm>
        </p:spPr>
        <p:txBody>
          <a:bodyPr rtlCol="0">
            <a:normAutofit/>
          </a:bodyPr>
          <a:lstStyle>
            <a:lvl1pPr marL="0" indent="0">
              <a:buNone/>
              <a:defRPr sz="2200"/>
            </a:lvl1pPr>
          </a:lstStyle>
          <a:p>
            <a:pPr marL="228600" lvl="0" indent="-228600" rtl="0"/>
            <a:r>
              <a:rPr lang="fi-FI" sz="2000" noProof="0">
                <a:solidFill>
                  <a:schemeClr val="tx2">
                    <a:alpha val="60000"/>
                  </a:schemeClr>
                </a:solidFill>
              </a:rPr>
              <a:t>Muokkaa tekstin perustyylejä napsauttamalla</a:t>
            </a:r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8988D1E1-6064-4D6A-9EB1-578E20A2A0ED}"/>
              </a:ext>
            </a:extLst>
          </p:cNvPr>
          <p:cNvSpPr txBox="1">
            <a:spLocks/>
          </p:cNvSpPr>
          <p:nvPr userDrawn="1"/>
        </p:nvSpPr>
        <p:spPr>
          <a:xfrm>
            <a:off x="841248" y="6429375"/>
            <a:ext cx="264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fi-FI" noProof="0">
                <a:solidFill>
                  <a:schemeClr val="tx2">
                    <a:alpha val="60000"/>
                  </a:schemeClr>
                </a:solidFill>
              </a:rPr>
              <a:t>1.3.20XX</a:t>
            </a:r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BD47C5CB-0317-4DC6-A76F-38A5BB1FD1C2}"/>
              </a:ext>
            </a:extLst>
          </p:cNvPr>
          <p:cNvSpPr txBox="1">
            <a:spLocks/>
          </p:cNvSpPr>
          <p:nvPr userDrawn="1"/>
        </p:nvSpPr>
        <p:spPr>
          <a:xfrm>
            <a:off x="4044696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fi-FI" noProof="0">
                <a:solidFill>
                  <a:schemeClr val="tx2">
                    <a:alpha val="60000"/>
                  </a:schemeClr>
                </a:solidFill>
              </a:rPr>
              <a:t>Alatunnisteen esimerkkiteksti</a:t>
            </a:r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8CCF6E15-0BE7-453B-BBD4-B379C390AD22}"/>
              </a:ext>
            </a:extLst>
          </p:cNvPr>
          <p:cNvSpPr txBox="1">
            <a:spLocks/>
          </p:cNvSpPr>
          <p:nvPr userDrawn="1"/>
        </p:nvSpPr>
        <p:spPr>
          <a:xfrm>
            <a:off x="8613648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8844951-7827-47D4-8276-7DDE1FA7D85A}" type="slidenum">
              <a:rPr lang="fi-FI" noProof="0" smtClean="0">
                <a:solidFill>
                  <a:schemeClr val="tx2">
                    <a:alpha val="60000"/>
                  </a:schemeClr>
                </a:solidFill>
              </a:rPr>
              <a:pPr/>
              <a:t>‹#›</a:t>
            </a:fld>
            <a:endParaRPr lang="fi-FI" noProof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0E092228-4487-4E3A-AEE3-12DC34A061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24928" y="484632"/>
            <a:ext cx="4279392" cy="286207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5" name="Kuvan paikkamerkki 13">
            <a:extLst>
              <a:ext uri="{FF2B5EF4-FFF2-40B4-BE49-F238E27FC236}">
                <a16:creationId xmlns:a16="http://schemas.microsoft.com/office/drawing/2014/main" id="{6AB20921-6E7F-4BD8-9399-D18CABB64B9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4928" y="3511296"/>
            <a:ext cx="4279392" cy="286207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2304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0022B425-A1C3-4DFE-BF49-1B9F96D4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93769"/>
            <a:ext cx="5992550" cy="2319306"/>
          </a:xfrm>
        </p:spPr>
        <p:txBody>
          <a:bodyPr rtlCol="0" anchor="t">
            <a:normAutofit/>
          </a:bodyPr>
          <a:lstStyle/>
          <a:p>
            <a:pPr rtl="0"/>
            <a:r>
              <a:rPr lang="fi-FI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Muokkaa ots. perustyyl. napsautt.</a:t>
            </a:r>
          </a:p>
        </p:txBody>
      </p:sp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2AEC60F9-EA79-4A18-B040-024AFB62FD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776" y="484632"/>
            <a:ext cx="11210544" cy="319125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83B88B7B-A749-40EA-A140-38D1E04EF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9133" y="3893770"/>
            <a:ext cx="4377714" cy="2319306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 rtl="0"/>
            <a:r>
              <a:rPr lang="fi-FI" sz="1800" noProof="0">
                <a:solidFill>
                  <a:schemeClr val="tx2">
                    <a:alpha val="60000"/>
                  </a:schemeClr>
                </a:solidFill>
              </a:rPr>
              <a:t>Muokkaa tekstin perustyylejä napsauttamalla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8489"/>
            <a:ext cx="2743200" cy="365125"/>
          </a:xfrm>
        </p:spPr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76132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35209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54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93987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09012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sz="48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06973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076813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85800"/>
            <a:ext cx="3932237" cy="13716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677615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85800"/>
            <a:ext cx="3932237" cy="13716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57408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s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Suorakulmio 4">
            <a:extLst>
              <a:ext uri="{FF2B5EF4-FFF2-40B4-BE49-F238E27FC236}">
                <a16:creationId xmlns:a16="http://schemas.microsoft.com/office/drawing/2014/main" id="{3F98AFCE-98D2-46C5-82A8-E45659B1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2" name="Kehys 11">
            <a:extLst>
              <a:ext uri="{FF2B5EF4-FFF2-40B4-BE49-F238E27FC236}">
                <a16:creationId xmlns:a16="http://schemas.microsoft.com/office/drawing/2014/main" id="{F69999FB-8585-40F0-990C-6A0BAD1C8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2768738E-7449-46C1-B7D3-844FE2BA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399"/>
            <a:ext cx="5992550" cy="2827422"/>
          </a:xfrm>
        </p:spPr>
        <p:txBody>
          <a:bodyPr rtlCol="0" anchor="t">
            <a:normAutofit/>
          </a:bodyPr>
          <a:lstStyle/>
          <a:p>
            <a:pPr rtl="0"/>
            <a:r>
              <a:rPr lang="fi-FI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Muokkaa ots. perustyyl. napsautt.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0FF04F9-E792-4C19-9FD5-44800CEB2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6085" y="914400"/>
            <a:ext cx="4377714" cy="2827422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 rtl="0"/>
            <a:r>
              <a:rPr lang="fi-FI" sz="1800" noProof="0">
                <a:solidFill>
                  <a:schemeClr val="tx2">
                    <a:alpha val="60000"/>
                  </a:schemeClr>
                </a:solidFill>
              </a:rPr>
              <a:t>Muokkaa tekstin perustyylejä napsauttamalla</a:t>
            </a:r>
          </a:p>
        </p:txBody>
      </p:sp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5F2F9DF6-DFB9-44A8-B629-57F58893AD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538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5" name="Kuvan paikkamerkki 13">
            <a:extLst>
              <a:ext uri="{FF2B5EF4-FFF2-40B4-BE49-F238E27FC236}">
                <a16:creationId xmlns:a16="http://schemas.microsoft.com/office/drawing/2014/main" id="{927BC207-43FE-4B6A-AEBE-875B69CF9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91840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6" name="Kuvan paikkamerkki 13">
            <a:extLst>
              <a:ext uri="{FF2B5EF4-FFF2-40B4-BE49-F238E27FC236}">
                <a16:creationId xmlns:a16="http://schemas.microsoft.com/office/drawing/2014/main" id="{EBBF5499-9A70-4846-B98E-316EC17F9F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7" name="Kuvan paikkamerkki 13">
            <a:extLst>
              <a:ext uri="{FF2B5EF4-FFF2-40B4-BE49-F238E27FC236}">
                <a16:creationId xmlns:a16="http://schemas.microsoft.com/office/drawing/2014/main" id="{C7A79F30-D473-48F6-9AC2-286C7B70F3E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06256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00991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ohda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">
            <a:extLst>
              <a:ext uri="{FF2B5EF4-FFF2-40B4-BE49-F238E27FC236}">
                <a16:creationId xmlns:a16="http://schemas.microsoft.com/office/drawing/2014/main" id="{B910AFBC-7932-43F4-ABEA-C89B2698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57251"/>
            <a:ext cx="5914937" cy="2076450"/>
          </a:xfrm>
        </p:spPr>
        <p:txBody>
          <a:bodyPr rtlCol="0" anchor="b">
            <a:normAutofit/>
          </a:bodyPr>
          <a:lstStyle/>
          <a:p>
            <a:pPr rtl="0"/>
            <a:r>
              <a:rPr lang="fi-FI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Muokkaa ots. perustyyl. napsautt.</a:t>
            </a:r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1178A42D-5ED2-4AB6-BE4B-410907432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190875"/>
            <a:ext cx="5914938" cy="2986087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</a:lstStyle>
          <a:p>
            <a:pPr marL="228600" lvl="0" indent="-228600" rtl="0"/>
            <a:r>
              <a:rPr lang="fi-FI" sz="1800" noProof="0">
                <a:solidFill>
                  <a:schemeClr val="tx2">
                    <a:alpha val="60000"/>
                  </a:schemeClr>
                </a:solidFill>
              </a:rPr>
              <a:t>Muokkaa tekstin perustyylejä napsauttamalla</a:t>
            </a:r>
          </a:p>
        </p:txBody>
      </p:sp>
      <p:sp>
        <p:nvSpPr>
          <p:cNvPr id="29" name="Päivämäärän paikkamerkki 1">
            <a:extLst>
              <a:ext uri="{FF2B5EF4-FFF2-40B4-BE49-F238E27FC236}">
                <a16:creationId xmlns:a16="http://schemas.microsoft.com/office/drawing/2014/main" id="{4D9A7D07-2BA3-438D-972B-EA578370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rtlCol="0"/>
          <a:lstStyle>
            <a:lvl1pPr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pPr rtl="0"/>
            <a:r>
              <a:rPr lang="fi-FI" noProof="0"/>
              <a:t>1.3.20XX</a:t>
            </a:r>
          </a:p>
        </p:txBody>
      </p:sp>
      <p:sp>
        <p:nvSpPr>
          <p:cNvPr id="24" name="Kuvan paikkamerkki 23">
            <a:extLst>
              <a:ext uri="{FF2B5EF4-FFF2-40B4-BE49-F238E27FC236}">
                <a16:creationId xmlns:a16="http://schemas.microsoft.com/office/drawing/2014/main" id="{C8720583-BC84-48EB-85BC-AE71214A30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0" y="0"/>
            <a:ext cx="4599432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5" name="Kuvan paikkamerkki 23">
            <a:extLst>
              <a:ext uri="{FF2B5EF4-FFF2-40B4-BE49-F238E27FC236}">
                <a16:creationId xmlns:a16="http://schemas.microsoft.com/office/drawing/2014/main" id="{C3F0A5CD-C47A-4CDF-BE99-75F3A81B18F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0" y="2286000"/>
            <a:ext cx="4599432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6" name="Kuvan paikkamerkki 23">
            <a:extLst>
              <a:ext uri="{FF2B5EF4-FFF2-40B4-BE49-F238E27FC236}">
                <a16:creationId xmlns:a16="http://schemas.microsoft.com/office/drawing/2014/main" id="{7329454B-9275-4E86-B32E-91C0DB62AA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0" y="4572000"/>
            <a:ext cx="4599432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30" name="Alatunnisteen paikkamerkki 2">
            <a:extLst>
              <a:ext uri="{FF2B5EF4-FFF2-40B4-BE49-F238E27FC236}">
                <a16:creationId xmlns:a16="http://schemas.microsoft.com/office/drawing/2014/main" id="{21E9E1BF-D594-4F96-8DBE-5A8DD51D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rtlCol="0"/>
          <a:lstStyle>
            <a:lvl1pPr algn="l"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31" name="Dian numeron paikkamerkki 3">
            <a:extLst>
              <a:ext uri="{FF2B5EF4-FFF2-40B4-BE49-F238E27FC236}">
                <a16:creationId xmlns:a16="http://schemas.microsoft.com/office/drawing/2014/main" id="{C30FDEF8-F3F3-42D5-9EE1-EDDF18B3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7917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vaih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Suorakulmio 4">
            <a:extLst>
              <a:ext uri="{FF2B5EF4-FFF2-40B4-BE49-F238E27FC236}">
                <a16:creationId xmlns:a16="http://schemas.microsoft.com/office/drawing/2014/main" id="{BE04ED02-B678-4D1E-BEDA-7E28F9038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77" y="9278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85E2C5A2-B8B2-47C5-8E1B-3A97E2C9B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325" y="9278"/>
            <a:ext cx="12188952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03FD8455-A2E1-40B3-B6C4-36070AF5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 useBgFill="1">
        <p:nvSpPr>
          <p:cNvPr id="8" name="Puolivapaa piirto: Muoto 7">
            <a:extLst>
              <a:ext uri="{FF2B5EF4-FFF2-40B4-BE49-F238E27FC236}">
                <a16:creationId xmlns:a16="http://schemas.microsoft.com/office/drawing/2014/main" id="{0F53BE70-C6B1-407C-9333-7251BDC77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186" y="9279"/>
            <a:ext cx="5770017" cy="2411171"/>
          </a:xfrm>
          <a:custGeom>
            <a:avLst/>
            <a:gdLst>
              <a:gd name="connsiteX0" fmla="*/ 0 w 5770017"/>
              <a:gd name="connsiteY0" fmla="*/ 0 h 2411171"/>
              <a:gd name="connsiteX1" fmla="*/ 5770017 w 5770017"/>
              <a:gd name="connsiteY1" fmla="*/ 0 h 2411171"/>
              <a:gd name="connsiteX2" fmla="*/ 5715824 w 5770017"/>
              <a:gd name="connsiteY2" fmla="*/ 124746 h 2411171"/>
              <a:gd name="connsiteX3" fmla="*/ 4925072 w 5770017"/>
              <a:gd name="connsiteY3" fmla="*/ 1254414 h 2411171"/>
              <a:gd name="connsiteX4" fmla="*/ 125602 w 5770017"/>
              <a:gd name="connsiteY4" fmla="*/ 1864423 h 2411171"/>
              <a:gd name="connsiteX5" fmla="*/ 0 w 5770017"/>
              <a:gd name="connsiteY5" fmla="*/ 1785927 h 2411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70017" h="2411171">
                <a:moveTo>
                  <a:pt x="0" y="0"/>
                </a:moveTo>
                <a:lnTo>
                  <a:pt x="5770017" y="0"/>
                </a:lnTo>
                <a:lnTo>
                  <a:pt x="5715824" y="124746"/>
                </a:lnTo>
                <a:cubicBezTo>
                  <a:pt x="5526044" y="533784"/>
                  <a:pt x="5262460" y="917027"/>
                  <a:pt x="4925072" y="1254414"/>
                </a:cubicBezTo>
                <a:cubicBezTo>
                  <a:pt x="3623720" y="2555767"/>
                  <a:pt x="1640148" y="2759102"/>
                  <a:pt x="125602" y="1864423"/>
                </a:cubicBezTo>
                <a:lnTo>
                  <a:pt x="0" y="1785927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accent1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9" name="Kehys 8">
            <a:extLst>
              <a:ext uri="{FF2B5EF4-FFF2-40B4-BE49-F238E27FC236}">
                <a16:creationId xmlns:a16="http://schemas.microsoft.com/office/drawing/2014/main" id="{05864DDE-75C0-4BE6-93FF-A960706AD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>
              <a:solidFill>
                <a:schemeClr val="tx1"/>
              </a:solidFill>
            </a:endParaRP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1BC3FA0F-EAE5-4DCE-ACFF-9AD00ED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477" y="1131641"/>
            <a:ext cx="5322618" cy="2387600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 rtl="0"/>
            <a:r>
              <a:rPr lang="fi-FI" noProof="0">
                <a:solidFill>
                  <a:srgbClr val="FFFFFF"/>
                </a:solidFill>
                <a:ea typeface="Cambria" panose="02040503050406030204" pitchFamily="18" charset="0"/>
                <a:cs typeface="Sabon Next LT" panose="020B0502040204020203" pitchFamily="2" charset="0"/>
              </a:rPr>
              <a:t>Muokkaa ots. perustyyl. napsautt.</a:t>
            </a:r>
          </a:p>
        </p:txBody>
      </p:sp>
      <p:sp>
        <p:nvSpPr>
          <p:cNvPr id="18" name="Kuvan paikkamerkki 17">
            <a:extLst>
              <a:ext uri="{FF2B5EF4-FFF2-40B4-BE49-F238E27FC236}">
                <a16:creationId xmlns:a16="http://schemas.microsoft.com/office/drawing/2014/main" id="{71FA5E0E-BEE1-4976-92B1-61EF64E343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84848" y="905256"/>
            <a:ext cx="4581144" cy="24505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0" name="Kuvan paikkamerkki 17">
            <a:extLst>
              <a:ext uri="{FF2B5EF4-FFF2-40B4-BE49-F238E27FC236}">
                <a16:creationId xmlns:a16="http://schemas.microsoft.com/office/drawing/2014/main" id="{03379FE8-A6CE-4F5A-BE1A-B2267589BE8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84848" y="3520440"/>
            <a:ext cx="4581144" cy="24505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6DD090CA-24E8-46A7-889A-A4FDD00A33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600450"/>
            <a:ext cx="5322888" cy="2451100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9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aulukko kaavion aikaj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02685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uorakulmio 11">
            <a:extLst>
              <a:ext uri="{FF2B5EF4-FFF2-40B4-BE49-F238E27FC236}">
                <a16:creationId xmlns:a16="http://schemas.microsoft.com/office/drawing/2014/main" id="{F03B5BF0-238D-481F-A15B-206D1E2FE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 useBgFill="1">
        <p:nvSpPr>
          <p:cNvPr id="13" name="Suorakulmio 12">
            <a:extLst>
              <a:ext uri="{FF2B5EF4-FFF2-40B4-BE49-F238E27FC236}">
                <a16:creationId xmlns:a16="http://schemas.microsoft.com/office/drawing/2014/main" id="{7578E43B-8F1B-4CBD-B09E-5AD9A247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4" name="Kehys 13">
            <a:extLst>
              <a:ext uri="{FF2B5EF4-FFF2-40B4-BE49-F238E27FC236}">
                <a16:creationId xmlns:a16="http://schemas.microsoft.com/office/drawing/2014/main" id="{737C17C2-E2A6-4219-AE02-C8EAF943C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20" name="Kuvan paikkamerkki 19">
            <a:extLst>
              <a:ext uri="{FF2B5EF4-FFF2-40B4-BE49-F238E27FC236}">
                <a16:creationId xmlns:a16="http://schemas.microsoft.com/office/drawing/2014/main" id="{AE7BC3CE-3806-41F3-B4F6-EBB2C3E9EA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" y="484632"/>
            <a:ext cx="12179808" cy="590702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FDC036CF-E92D-4E80-8E6B-1B06EDDFD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71016"/>
            <a:ext cx="4800600" cy="3749040"/>
          </a:xfrm>
        </p:spPr>
        <p:txBody>
          <a:bodyPr rtlCol="0" anchor="b" anchorCtr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26" name="Tekstin paikkamerkki 25">
            <a:extLst>
              <a:ext uri="{FF2B5EF4-FFF2-40B4-BE49-F238E27FC236}">
                <a16:creationId xmlns:a16="http://schemas.microsoft.com/office/drawing/2014/main" id="{BADCFE1B-ABA2-4B11-B7DE-02CE383D6F2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5779"/>
            <a:ext cx="4800600" cy="1066800"/>
          </a:xfrm>
        </p:spPr>
        <p:txBody>
          <a:bodyPr rtlCol="0">
            <a:normAutofit/>
          </a:bodyPr>
          <a:lstStyle>
            <a:lvl1pPr marL="228600" indent="0">
              <a:buNone/>
              <a:defRPr sz="2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 rtl="0"/>
            <a:r>
              <a:rPr lang="fi-FI" noProof="0"/>
              <a:t>Lisää alaotsikko napsauttamalla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58290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5" name="Kuvan paikkamerkki 14">
            <a:extLst>
              <a:ext uri="{FF2B5EF4-FFF2-40B4-BE49-F238E27FC236}">
                <a16:creationId xmlns:a16="http://schemas.microsoft.com/office/drawing/2014/main" id="{1B84B862-7F1F-4B98-B437-936D8A73A9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0664" y="2240280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6" name="Kuvan paikkamerkki 14">
            <a:extLst>
              <a:ext uri="{FF2B5EF4-FFF2-40B4-BE49-F238E27FC236}">
                <a16:creationId xmlns:a16="http://schemas.microsoft.com/office/drawing/2014/main" id="{C76B23B2-3605-4292-9F96-F34651B68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38728" y="2240280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7" name="Kuvan paikkamerkki 14">
            <a:extLst>
              <a:ext uri="{FF2B5EF4-FFF2-40B4-BE49-F238E27FC236}">
                <a16:creationId xmlns:a16="http://schemas.microsoft.com/office/drawing/2014/main" id="{AB1E9EC3-2FB6-4E1C-8211-306450FDEE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45936" y="2267712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8" name="Kuvan paikkamerkki 14">
            <a:extLst>
              <a:ext uri="{FF2B5EF4-FFF2-40B4-BE49-F238E27FC236}">
                <a16:creationId xmlns:a16="http://schemas.microsoft.com/office/drawing/2014/main" id="{F3628146-045F-4FBC-A365-3D1D4B3DA6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53144" y="2267712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0" name="Tekstin paikkamerkki 19">
            <a:extLst>
              <a:ext uri="{FF2B5EF4-FFF2-40B4-BE49-F238E27FC236}">
                <a16:creationId xmlns:a16="http://schemas.microsoft.com/office/drawing/2014/main" id="{CB50972B-CA23-4B92-987F-EE48ECCFF59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1363" y="4733925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23" name="Tekstin paikkamerkki 19">
            <a:extLst>
              <a:ext uri="{FF2B5EF4-FFF2-40B4-BE49-F238E27FC236}">
                <a16:creationId xmlns:a16="http://schemas.microsoft.com/office/drawing/2014/main" id="{8DE19225-DA72-4A39-8CFD-695BFBB93E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0664" y="5343144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24" name="Tekstin paikkamerkki 19">
            <a:extLst>
              <a:ext uri="{FF2B5EF4-FFF2-40B4-BE49-F238E27FC236}">
                <a16:creationId xmlns:a16="http://schemas.microsoft.com/office/drawing/2014/main" id="{E66A7C97-DBB6-4333-B12F-E26C38E69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38728" y="4733925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25" name="Tekstin paikkamerkki 19">
            <a:extLst>
              <a:ext uri="{FF2B5EF4-FFF2-40B4-BE49-F238E27FC236}">
                <a16:creationId xmlns:a16="http://schemas.microsoft.com/office/drawing/2014/main" id="{041FA0B5-660E-478A-AF8A-196DBD6AE43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38029" y="5343144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26" name="Tekstin paikkamerkki 19">
            <a:extLst>
              <a:ext uri="{FF2B5EF4-FFF2-40B4-BE49-F238E27FC236}">
                <a16:creationId xmlns:a16="http://schemas.microsoft.com/office/drawing/2014/main" id="{77C92085-3D01-44E4-BA12-E39F1EA0AC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67973" y="4733544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27" name="Tekstin paikkamerkki 19">
            <a:extLst>
              <a:ext uri="{FF2B5EF4-FFF2-40B4-BE49-F238E27FC236}">
                <a16:creationId xmlns:a16="http://schemas.microsoft.com/office/drawing/2014/main" id="{35DA97BC-7224-440A-A227-8F4A1018043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67274" y="5342763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28" name="Tekstin paikkamerkki 19">
            <a:extLst>
              <a:ext uri="{FF2B5EF4-FFF2-40B4-BE49-F238E27FC236}">
                <a16:creationId xmlns:a16="http://schemas.microsoft.com/office/drawing/2014/main" id="{C236524B-4724-42FA-A2B2-33566478FD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64639" y="4737100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29" name="Tekstin paikkamerkki 19">
            <a:extLst>
              <a:ext uri="{FF2B5EF4-FFF2-40B4-BE49-F238E27FC236}">
                <a16:creationId xmlns:a16="http://schemas.microsoft.com/office/drawing/2014/main" id="{5F7DE4ED-8F4D-465C-86B4-2372AE291F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63940" y="5346319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38045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2 saraketta (vertailud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5157787" cy="3446463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0320"/>
            <a:ext cx="5183188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351C83D0-CBAB-4E41-89AB-89FF36D38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9C302BB0-D231-4195-8083-264C01DF9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2011680"/>
            <a:ext cx="5157787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3" name="Tekstin paikkamerkki 4">
            <a:extLst>
              <a:ext uri="{FF2B5EF4-FFF2-40B4-BE49-F238E27FC236}">
                <a16:creationId xmlns:a16="http://schemas.microsoft.com/office/drawing/2014/main" id="{5B2A70FA-99E0-466C-AC57-33C48353B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69027" y="2011680"/>
            <a:ext cx="5183187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57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3 -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85800"/>
            <a:ext cx="10515600" cy="1325880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383280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3383280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04360" y="2011680"/>
            <a:ext cx="3383280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04360" y="2560320"/>
            <a:ext cx="3383280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10" name="Tekstin paikkamerkki 4">
            <a:extLst>
              <a:ext uri="{FF2B5EF4-FFF2-40B4-BE49-F238E27FC236}">
                <a16:creationId xmlns:a16="http://schemas.microsoft.com/office/drawing/2014/main" id="{422881CE-A366-4A3A-AE00-9B14BEFE4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68934" y="2011680"/>
            <a:ext cx="3383280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1" name="Sisällön paikkamerkki 5">
            <a:extLst>
              <a:ext uri="{FF2B5EF4-FFF2-40B4-BE49-F238E27FC236}">
                <a16:creationId xmlns:a16="http://schemas.microsoft.com/office/drawing/2014/main" id="{3CF16E98-73C9-47B5-B88B-9120BEB9F09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68934" y="2560320"/>
            <a:ext cx="3383280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65887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ehys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fi-FI" noProof="0"/>
              <a:t>1.3.20XX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fi-FI" noProof="0">
                <a:solidFill>
                  <a:srgbClr val="FFFFFF"/>
                </a:solidFill>
              </a:rPr>
              <a:t>ALATUNNISTEEN ESIMERKKITEKSTI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pPr rtl="0"/>
            <a:fld id="{28844951-7827-47D4-8276-7DDE1FA7D85A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31451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9" r:id="rId3"/>
    <p:sldLayoutId id="2147483698" r:id="rId4"/>
    <p:sldLayoutId id="2147483686" r:id="rId5"/>
    <p:sldLayoutId id="2147483700" r:id="rId6"/>
    <p:sldLayoutId id="2147483705" r:id="rId7"/>
    <p:sldLayoutId id="2147483689" r:id="rId8"/>
    <p:sldLayoutId id="2147483704" r:id="rId9"/>
    <p:sldLayoutId id="2147483702" r:id="rId10"/>
    <p:sldLayoutId id="2147483701" r:id="rId11"/>
    <p:sldLayoutId id="2147483703" r:id="rId12"/>
    <p:sldLayoutId id="2147483685" r:id="rId13"/>
    <p:sldLayoutId id="2147483687" r:id="rId14"/>
    <p:sldLayoutId id="2147483688" r:id="rId15"/>
    <p:sldLayoutId id="2147483690" r:id="rId16"/>
    <p:sldLayoutId id="2147483692" r:id="rId17"/>
    <p:sldLayoutId id="2147483693" r:id="rId18"/>
  </p:sldLayoutIdLst>
  <p:hf hd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32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5" Type="http://schemas.openxmlformats.org/officeDocument/2006/relationships/hyperlink" Target="mailto:pilvi.azeem@suurhelsinginvalkonauha.fi" TargetMode="External"/><Relationship Id="rId4" Type="http://schemas.openxmlformats.org/officeDocument/2006/relationships/hyperlink" Target="mailto:riikka.tuomi@naistenkartano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2E9A7C78-91FD-4B88-953D-5A4363761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367862"/>
            <a:ext cx="9144000" cy="2732690"/>
          </a:xfrm>
        </p:spPr>
        <p:txBody>
          <a:bodyPr rtlCol="0" anchor="b" anchorCtr="0"/>
          <a:lstStyle/>
          <a:p>
            <a:pPr rtl="0"/>
            <a:r>
              <a:rPr lang="fi-FI" dirty="0" err="1"/>
              <a:t>Supporting</a:t>
            </a:r>
            <a:r>
              <a:rPr lang="fi-FI" dirty="0"/>
              <a:t> </a:t>
            </a:r>
            <a:r>
              <a:rPr lang="fi-FI" dirty="0" err="1"/>
              <a:t>Women</a:t>
            </a:r>
            <a:r>
              <a:rPr lang="fi-FI" dirty="0"/>
              <a:t> out of </a:t>
            </a:r>
            <a:r>
              <a:rPr lang="fi-FI" dirty="0" err="1"/>
              <a:t>Homelessness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Support</a:t>
            </a:r>
            <a:r>
              <a:rPr lang="fi-FI" dirty="0"/>
              <a:t> of an </a:t>
            </a:r>
            <a:r>
              <a:rPr lang="fi-FI" dirty="0" err="1"/>
              <a:t>Expert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Experience</a:t>
            </a:r>
            <a:endParaRPr lang="fi-FI" dirty="0"/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AD04BED3-CF2E-4CAD-8CE8-ED3ED12AEB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7175" y="3600450"/>
            <a:ext cx="9144000" cy="2451100"/>
          </a:xfrm>
        </p:spPr>
        <p:txBody>
          <a:bodyPr rtlCol="0">
            <a:normAutofit fontScale="92500"/>
          </a:bodyPr>
          <a:lstStyle/>
          <a:p>
            <a:pPr rtl="0"/>
            <a:r>
              <a:rPr lang="fi-FI" dirty="0"/>
              <a:t>Riikka Tuomi, </a:t>
            </a:r>
            <a:r>
              <a:rPr lang="fi-FI" dirty="0" err="1"/>
              <a:t>SuperNovat</a:t>
            </a:r>
            <a:r>
              <a:rPr lang="fi-FI" dirty="0"/>
              <a:t> Project/ No </a:t>
            </a:r>
            <a:r>
              <a:rPr lang="fi-FI" dirty="0" err="1"/>
              <a:t>Fixed</a:t>
            </a:r>
            <a:r>
              <a:rPr lang="fi-FI" dirty="0"/>
              <a:t> </a:t>
            </a:r>
            <a:r>
              <a:rPr lang="fi-FI" dirty="0" err="1"/>
              <a:t>Abode</a:t>
            </a:r>
            <a:r>
              <a:rPr lang="fi-FI" dirty="0"/>
              <a:t> NGO</a:t>
            </a:r>
          </a:p>
          <a:p>
            <a:pPr rtl="0"/>
            <a:r>
              <a:rPr lang="fi-FI" dirty="0"/>
              <a:t>Pilvi Azeem, Suur-Helsingin Valkonauha NGO</a:t>
            </a:r>
          </a:p>
          <a:p>
            <a:pPr rtl="0"/>
            <a:endParaRPr lang="fi-FI" dirty="0"/>
          </a:p>
          <a:p>
            <a:pPr rtl="0"/>
            <a:r>
              <a:rPr lang="fi-FI" dirty="0"/>
              <a:t>FEANTSA Conference, Dublin 3rd </a:t>
            </a:r>
            <a:r>
              <a:rPr lang="fi-FI" dirty="0" err="1"/>
              <a:t>June</a:t>
            </a:r>
            <a:r>
              <a:rPr lang="fi-FI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703580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lh3.googleusercontent.com/i7KTAqZBfBtWKlV_pyIp8L9yhVrHQMOXsDo9y7A0WJC1RQuUYn3_fPdwc_viOBFKuVAfovXCPSDc8uZCFhNGM0LoGjpBUoveL5qszmZBo1zu32kVf3EKssGvceFSWNsP3ZnD5b2t">
            <a:extLst>
              <a:ext uri="{FF2B5EF4-FFF2-40B4-BE49-F238E27FC236}">
                <a16:creationId xmlns:a16="http://schemas.microsoft.com/office/drawing/2014/main" id="{B5509A35-CC6C-49AF-99AF-5A5C87D66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81" y="62523"/>
            <a:ext cx="10606675" cy="65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03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1B2A4A-37F5-83F1-42E3-8504375AA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Expert by experience – an important member of work team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29AD77-CE4E-B9A7-E391-0A9CE1B3F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Training</a:t>
            </a:r>
          </a:p>
          <a:p>
            <a:r>
              <a:rPr lang="en-GB" dirty="0"/>
              <a:t>Equal relationship with co-workers</a:t>
            </a:r>
          </a:p>
          <a:p>
            <a:r>
              <a:rPr lang="en-GB" dirty="0"/>
              <a:t>Sensitivity – clear boundaries</a:t>
            </a:r>
          </a:p>
          <a:p>
            <a:r>
              <a:rPr lang="en-GB" dirty="0"/>
              <a:t>Counselling</a:t>
            </a:r>
          </a:p>
          <a:p>
            <a:r>
              <a:rPr lang="en-GB" dirty="0"/>
              <a:t>Proper salary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01728C-4BE5-F16D-21CD-2B243B989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fi-FI" dirty="0"/>
              <a:t>3.6.2022</a:t>
            </a:r>
            <a:endParaRPr lang="fi-FI" noProof="0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696163-45D0-1F52-4072-1C67B07A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8844951-7827-47D4-8276-7DDE1FA7D85A}" type="slidenum">
              <a:rPr lang="fi-FI" noProof="0" smtClean="0"/>
              <a:t>11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062035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83DBD4-E398-4AA3-AEC1-4BF03FC5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93769"/>
            <a:ext cx="5992550" cy="2319306"/>
          </a:xfrm>
        </p:spPr>
        <p:txBody>
          <a:bodyPr rtlCol="0"/>
          <a:lstStyle/>
          <a:p>
            <a:pPr rtl="0"/>
            <a:r>
              <a:rPr lang="fi-FI" dirty="0"/>
              <a:t>Kiitos</a:t>
            </a:r>
            <a:br>
              <a:rPr lang="fi-FI" dirty="0"/>
            </a:br>
            <a:r>
              <a:rPr lang="fi-FI" dirty="0" err="1"/>
              <a:t>Thank</a:t>
            </a:r>
            <a:r>
              <a:rPr lang="fi-FI" dirty="0"/>
              <a:t> </a:t>
            </a:r>
            <a:r>
              <a:rPr lang="fi-FI" dirty="0" err="1"/>
              <a:t>You</a:t>
            </a:r>
            <a:endParaRPr lang="fi-FI" dirty="0"/>
          </a:p>
        </p:txBody>
      </p:sp>
      <p:pic>
        <p:nvPicPr>
          <p:cNvPr id="6" name="Kuvan paikkamerkki 5" descr="Valokuva kasasta puhtaita siveltimiä">
            <a:extLst>
              <a:ext uri="{FF2B5EF4-FFF2-40B4-BE49-F238E27FC236}">
                <a16:creationId xmlns:a16="http://schemas.microsoft.com/office/drawing/2014/main" id="{D7D1C07D-75DD-4A12-9C4C-A9C3E052A3D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3776" y="484632"/>
            <a:ext cx="11210544" cy="3191256"/>
          </a:xfr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2F80182-DF99-445E-8055-837D597C3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776" y="3893770"/>
            <a:ext cx="6982071" cy="2319306"/>
          </a:xfrm>
        </p:spPr>
        <p:txBody>
          <a:bodyPr rtlCol="0">
            <a:normAutofit/>
          </a:bodyPr>
          <a:lstStyle/>
          <a:p>
            <a:pPr rtl="0"/>
            <a:r>
              <a:rPr lang="fi-FI" dirty="0"/>
              <a:t>Riikka Tuomi and Pilvi Azeem</a:t>
            </a:r>
          </a:p>
          <a:p>
            <a:pPr rtl="0"/>
            <a:r>
              <a:rPr lang="fi-FI" dirty="0">
                <a:hlinkClick r:id="rId4"/>
              </a:rPr>
              <a:t>riikka.tuomi@naistenkartano.com</a:t>
            </a:r>
            <a:endParaRPr lang="fi-FI" dirty="0"/>
          </a:p>
          <a:p>
            <a:pPr rtl="0"/>
            <a:r>
              <a:rPr lang="fi-FI" dirty="0">
                <a:hlinkClick r:id="rId5"/>
              </a:rPr>
              <a:t>pilvi.azeem@suurhelsinginvalkonauha</a:t>
            </a:r>
            <a:r>
              <a:rPr lang="fi-FI">
                <a:hlinkClick r:id="rId5"/>
              </a:rPr>
              <a:t>.fi</a:t>
            </a:r>
            <a:endParaRPr lang="fi-FI"/>
          </a:p>
          <a:p>
            <a:pPr rtl="0"/>
            <a:endParaRPr lang="fi-FI" dirty="0"/>
          </a:p>
          <a:p>
            <a:pPr rtl="0"/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A354B2E-C37D-4B68-9B83-A941B747CC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8489"/>
            <a:ext cx="2743200" cy="365125"/>
          </a:xfrm>
        </p:spPr>
        <p:txBody>
          <a:bodyPr rtlCol="0"/>
          <a:lstStyle/>
          <a:p>
            <a:pPr rtl="0"/>
            <a:r>
              <a:rPr lang="fi-FI" dirty="0"/>
              <a:t>3.6.2022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8A55AA7-3B73-477B-A886-58F8E9942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rtlCol="0"/>
          <a:lstStyle/>
          <a:p>
            <a:pPr rtl="0"/>
            <a:fld id="{28844951-7827-47D4-8276-7DDE1FA7D85A}" type="slidenum">
              <a:rPr lang="fi-FI" smtClean="0"/>
              <a:pPr rtl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014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957686-487A-4245-814E-58B1C25C6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399"/>
            <a:ext cx="5992550" cy="2827422"/>
          </a:xfrm>
        </p:spPr>
        <p:txBody>
          <a:bodyPr rtlCol="0"/>
          <a:lstStyle/>
          <a:p>
            <a:pPr rtl="0"/>
            <a:r>
              <a:rPr lang="fi-FI" dirty="0"/>
              <a:t>Content of </a:t>
            </a:r>
            <a:r>
              <a:rPr lang="fi-FI" dirty="0" err="1"/>
              <a:t>our</a:t>
            </a:r>
            <a:r>
              <a:rPr lang="fi-FI" dirty="0"/>
              <a:t>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6566BB-9632-4FD7-9FFC-FD3C43D39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5012" y="600635"/>
            <a:ext cx="5768787" cy="3218330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fi-FI" sz="2400" dirty="0" err="1"/>
              <a:t>Riikka´s</a:t>
            </a:r>
            <a:r>
              <a:rPr lang="fi-FI" sz="2400" dirty="0"/>
              <a:t> </a:t>
            </a:r>
            <a:r>
              <a:rPr lang="fi-FI" sz="2400" dirty="0" err="1"/>
              <a:t>journey</a:t>
            </a:r>
            <a:r>
              <a:rPr lang="fi-FI" sz="2400" dirty="0"/>
              <a:t> in and out of </a:t>
            </a:r>
            <a:r>
              <a:rPr lang="fi-FI" sz="2400" dirty="0" err="1"/>
              <a:t>homelessness</a:t>
            </a:r>
            <a:endParaRPr lang="fi-FI" sz="2400" dirty="0"/>
          </a:p>
          <a:p>
            <a:pPr rtl="0"/>
            <a:r>
              <a:rPr lang="fi-FI" sz="2400" dirty="0" err="1"/>
              <a:t>Women</a:t>
            </a:r>
            <a:r>
              <a:rPr lang="fi-FI" sz="2400" dirty="0"/>
              <a:t> </a:t>
            </a:r>
            <a:r>
              <a:rPr lang="fi-FI" sz="2400" dirty="0" err="1"/>
              <a:t>specific</a:t>
            </a:r>
            <a:r>
              <a:rPr lang="fi-FI" sz="2400" dirty="0"/>
              <a:t> </a:t>
            </a:r>
            <a:r>
              <a:rPr lang="fi-FI" sz="2400" dirty="0" err="1"/>
              <a:t>work</a:t>
            </a:r>
            <a:r>
              <a:rPr lang="fi-FI" sz="2400" dirty="0"/>
              <a:t> in </a:t>
            </a:r>
            <a:r>
              <a:rPr lang="fi-FI" sz="2400" dirty="0" err="1"/>
              <a:t>housing</a:t>
            </a:r>
            <a:r>
              <a:rPr lang="fi-FI" sz="2400" dirty="0"/>
              <a:t> </a:t>
            </a:r>
            <a:r>
              <a:rPr lang="fi-FI" sz="2400" dirty="0" err="1"/>
              <a:t>unit</a:t>
            </a:r>
            <a:r>
              <a:rPr lang="fi-FI" sz="2400" dirty="0"/>
              <a:t> and </a:t>
            </a:r>
            <a:r>
              <a:rPr lang="fi-FI" sz="2400" dirty="0" err="1"/>
              <a:t>scattered</a:t>
            </a:r>
            <a:r>
              <a:rPr lang="fi-FI" sz="2400" dirty="0"/>
              <a:t> </a:t>
            </a:r>
            <a:r>
              <a:rPr lang="fi-FI" sz="2400" dirty="0" err="1"/>
              <a:t>housing</a:t>
            </a:r>
            <a:endParaRPr lang="fi-FI" sz="2400" dirty="0"/>
          </a:p>
          <a:p>
            <a:pPr rtl="0"/>
            <a:r>
              <a:rPr lang="fi-FI" sz="2400" dirty="0" err="1"/>
              <a:t>Importance</a:t>
            </a:r>
            <a:r>
              <a:rPr lang="fi-FI" sz="2400" dirty="0"/>
              <a:t> of </a:t>
            </a:r>
            <a:r>
              <a:rPr lang="fi-FI" sz="2400" dirty="0" err="1"/>
              <a:t>expert</a:t>
            </a:r>
            <a:r>
              <a:rPr lang="fi-FI" sz="2400" dirty="0"/>
              <a:t> </a:t>
            </a:r>
            <a:r>
              <a:rPr lang="fi-FI" sz="2400" dirty="0" err="1"/>
              <a:t>by</a:t>
            </a:r>
            <a:r>
              <a:rPr lang="fi-FI" sz="2400" dirty="0"/>
              <a:t> </a:t>
            </a:r>
            <a:r>
              <a:rPr lang="fi-FI" sz="2400" dirty="0" err="1"/>
              <a:t>experience</a:t>
            </a:r>
            <a:r>
              <a:rPr lang="fi-FI" sz="2400" dirty="0"/>
              <a:t> in </a:t>
            </a:r>
            <a:r>
              <a:rPr lang="fi-FI" sz="2400" dirty="0" err="1"/>
              <a:t>every</a:t>
            </a:r>
            <a:r>
              <a:rPr lang="fi-FI" sz="2400" dirty="0"/>
              <a:t> </a:t>
            </a:r>
            <a:r>
              <a:rPr lang="fi-FI" sz="2400" dirty="0" err="1"/>
              <a:t>step</a:t>
            </a:r>
            <a:endParaRPr lang="fi-FI" sz="2400" dirty="0"/>
          </a:p>
          <a:p>
            <a:pPr rtl="0"/>
            <a:r>
              <a:rPr lang="fi-FI" sz="2400" dirty="0" err="1"/>
              <a:t>Model</a:t>
            </a:r>
            <a:r>
              <a:rPr lang="fi-FI" sz="2400" dirty="0"/>
              <a:t> of </a:t>
            </a:r>
            <a:r>
              <a:rPr lang="fi-FI" sz="2400" dirty="0" err="1"/>
              <a:t>shared</a:t>
            </a:r>
            <a:r>
              <a:rPr lang="fi-FI" sz="2400" dirty="0"/>
              <a:t> </a:t>
            </a:r>
            <a:r>
              <a:rPr lang="fi-FI" sz="2400" dirty="0" err="1"/>
              <a:t>expertise</a:t>
            </a:r>
            <a:r>
              <a:rPr lang="fi-FI" sz="2400" dirty="0"/>
              <a:t> </a:t>
            </a:r>
          </a:p>
          <a:p>
            <a:pPr rtl="0"/>
            <a:endParaRPr lang="fi-FI" dirty="0"/>
          </a:p>
        </p:txBody>
      </p:sp>
      <p:pic>
        <p:nvPicPr>
          <p:cNvPr id="9" name="Kuvan paikkamerkki 8" descr="Valokuva taiteilijasta kastamassa sivellintä väripalettiin">
            <a:extLst>
              <a:ext uri="{FF2B5EF4-FFF2-40B4-BE49-F238E27FC236}">
                <a16:creationId xmlns:a16="http://schemas.microsoft.com/office/drawing/2014/main" id="{39953FF0-412E-4D4D-91B1-A91C65C4662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0538" y="4059936"/>
            <a:ext cx="2807208" cy="2322576"/>
          </a:xfrm>
        </p:spPr>
      </p:pic>
      <p:pic>
        <p:nvPicPr>
          <p:cNvPr id="11" name="Kuvan paikkamerkki 10" descr="Valokuva taiteilijasta avaamassa maalituubia">
            <a:extLst>
              <a:ext uri="{FF2B5EF4-FFF2-40B4-BE49-F238E27FC236}">
                <a16:creationId xmlns:a16="http://schemas.microsoft.com/office/drawing/2014/main" id="{0CF184A7-72F0-4298-BD0F-B461E6A4355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1840" y="4059936"/>
            <a:ext cx="2807208" cy="2322576"/>
          </a:xfrm>
        </p:spPr>
      </p:pic>
      <p:pic>
        <p:nvPicPr>
          <p:cNvPr id="13" name="Kuvan paikkamerkki 12" descr="Valokuva taiteilijasta maalaamassa maalisudilla oranssilla värillä">
            <a:extLst>
              <a:ext uri="{FF2B5EF4-FFF2-40B4-BE49-F238E27FC236}">
                <a16:creationId xmlns:a16="http://schemas.microsoft.com/office/drawing/2014/main" id="{DB4636A3-BAA9-469C-8F28-2B0A9530D27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9048" y="4059936"/>
            <a:ext cx="2807208" cy="2322576"/>
          </a:xfrm>
        </p:spPr>
      </p:pic>
      <p:pic>
        <p:nvPicPr>
          <p:cNvPr id="15" name="Kuvan paikkamerkki 14" descr="Valokuva siveltimestä sinisessä ja valkoisessa maalissa">
            <a:extLst>
              <a:ext uri="{FF2B5EF4-FFF2-40B4-BE49-F238E27FC236}">
                <a16:creationId xmlns:a16="http://schemas.microsoft.com/office/drawing/2014/main" id="{AECBB048-D3B9-4FE4-A34B-876DE7D50C8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6256" y="4059936"/>
            <a:ext cx="2807208" cy="2322576"/>
          </a:xfrm>
        </p:spPr>
      </p:pic>
      <p:sp>
        <p:nvSpPr>
          <p:cNvPr id="16" name="Päivämäärän paikkamerkki 15">
            <a:extLst>
              <a:ext uri="{FF2B5EF4-FFF2-40B4-BE49-F238E27FC236}">
                <a16:creationId xmlns:a16="http://schemas.microsoft.com/office/drawing/2014/main" id="{7FFBE36B-5CC8-44EE-801B-6159157B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rtlCol="0"/>
          <a:lstStyle/>
          <a:p>
            <a:pPr rtl="0"/>
            <a:r>
              <a:rPr lang="fi-FI" dirty="0"/>
              <a:t>3.6.2022</a:t>
            </a:r>
          </a:p>
        </p:txBody>
      </p:sp>
      <p:sp>
        <p:nvSpPr>
          <p:cNvPr id="18" name="Dian numeron paikkamerkki 17">
            <a:extLst>
              <a:ext uri="{FF2B5EF4-FFF2-40B4-BE49-F238E27FC236}">
                <a16:creationId xmlns:a16="http://schemas.microsoft.com/office/drawing/2014/main" id="{41898C30-E58E-4EC9-8A27-DF1822A98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rtlCol="0"/>
          <a:lstStyle/>
          <a:p>
            <a:pPr rtl="0"/>
            <a:fld id="{28844951-7827-47D4-8276-7DDE1FA7D85A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234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 descr="Kuva, joka sisältää kohteen henkilö, poseeraaminen&#10;&#10;Kuvaus luotu automaattisesti">
            <a:extLst>
              <a:ext uri="{FF2B5EF4-FFF2-40B4-BE49-F238E27FC236}">
                <a16:creationId xmlns:a16="http://schemas.microsoft.com/office/drawing/2014/main" id="{FC716201-B0FE-6438-731E-12F4DA0B98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4" b="1368"/>
          <a:stretch/>
        </p:blipFill>
        <p:spPr>
          <a:xfrm>
            <a:off x="668330" y="1873624"/>
            <a:ext cx="5329245" cy="4133159"/>
          </a:xfrm>
          <a:prstGeom prst="rect">
            <a:avLst/>
          </a:prstGeom>
          <a:noFill/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49AA98-AED4-4FAD-999C-98B64BB9DF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0320"/>
            <a:ext cx="5183188" cy="3446463"/>
          </a:xfrm>
        </p:spPr>
        <p:txBody>
          <a:bodyPr rtlCol="0">
            <a:normAutofit/>
          </a:bodyPr>
          <a:lstStyle/>
          <a:p>
            <a:pPr rtl="0"/>
            <a:r>
              <a:rPr lang="fi-FI" sz="2400" dirty="0" err="1"/>
              <a:t>While</a:t>
            </a:r>
            <a:r>
              <a:rPr lang="fi-FI" sz="2400" dirty="0"/>
              <a:t> </a:t>
            </a:r>
            <a:r>
              <a:rPr lang="fi-FI" sz="2400" dirty="0" err="1"/>
              <a:t>listening</a:t>
            </a:r>
            <a:r>
              <a:rPr lang="fi-FI" sz="2400" dirty="0"/>
              <a:t> to </a:t>
            </a:r>
            <a:r>
              <a:rPr lang="fi-FI" sz="2400" dirty="0" err="1"/>
              <a:t>Riikka´s</a:t>
            </a:r>
            <a:r>
              <a:rPr lang="fi-FI" sz="2400" dirty="0"/>
              <a:t> </a:t>
            </a:r>
            <a:r>
              <a:rPr lang="fi-FI" sz="2400" dirty="0" err="1"/>
              <a:t>story</a:t>
            </a:r>
            <a:r>
              <a:rPr lang="fi-FI" sz="2400" dirty="0"/>
              <a:t> </a:t>
            </a:r>
            <a:r>
              <a:rPr lang="fi-FI" sz="2400" dirty="0" err="1"/>
              <a:t>please</a:t>
            </a:r>
            <a:r>
              <a:rPr lang="fi-FI" sz="2400" dirty="0"/>
              <a:t> </a:t>
            </a:r>
            <a:r>
              <a:rPr lang="fi-FI" sz="2400" dirty="0" err="1"/>
              <a:t>do</a:t>
            </a:r>
            <a:r>
              <a:rPr lang="fi-FI" sz="2400" dirty="0"/>
              <a:t> </a:t>
            </a:r>
            <a:r>
              <a:rPr lang="fi-FI" sz="2400" dirty="0" err="1"/>
              <a:t>write</a:t>
            </a:r>
            <a:r>
              <a:rPr lang="fi-FI" sz="2400" dirty="0"/>
              <a:t> </a:t>
            </a:r>
            <a:r>
              <a:rPr lang="fi-FI" sz="2400" dirty="0" err="1"/>
              <a:t>down</a:t>
            </a:r>
            <a:r>
              <a:rPr lang="fi-FI" sz="2400" dirty="0"/>
              <a:t> in </a:t>
            </a:r>
            <a:r>
              <a:rPr lang="fi-FI" sz="2400" dirty="0" err="1"/>
              <a:t>which</a:t>
            </a:r>
            <a:r>
              <a:rPr lang="fi-FI" sz="2400" dirty="0"/>
              <a:t> </a:t>
            </a:r>
            <a:r>
              <a:rPr lang="fi-FI" sz="2400" dirty="0" err="1"/>
              <a:t>situations</a:t>
            </a:r>
            <a:r>
              <a:rPr lang="fi-FI" sz="2400" dirty="0"/>
              <a:t> and </a:t>
            </a:r>
            <a:r>
              <a:rPr lang="fi-FI" sz="2400" dirty="0" err="1"/>
              <a:t>how</a:t>
            </a:r>
            <a:r>
              <a:rPr lang="fi-FI" sz="2400" dirty="0"/>
              <a:t> </a:t>
            </a:r>
            <a:r>
              <a:rPr lang="fi-FI" sz="2400" dirty="0" err="1"/>
              <a:t>expert</a:t>
            </a:r>
            <a:r>
              <a:rPr lang="fi-FI" sz="2400" dirty="0"/>
              <a:t> </a:t>
            </a:r>
            <a:r>
              <a:rPr lang="fi-FI" sz="2400" dirty="0" err="1"/>
              <a:t>by</a:t>
            </a:r>
            <a:r>
              <a:rPr lang="fi-FI" sz="2400" dirty="0"/>
              <a:t> </a:t>
            </a:r>
            <a:r>
              <a:rPr lang="fi-FI" sz="2400" dirty="0" err="1"/>
              <a:t>experience</a:t>
            </a:r>
            <a:r>
              <a:rPr lang="fi-FI" sz="2400" dirty="0"/>
              <a:t> </a:t>
            </a:r>
            <a:r>
              <a:rPr lang="fi-FI" sz="2400" dirty="0" err="1"/>
              <a:t>could</a:t>
            </a:r>
            <a:r>
              <a:rPr lang="fi-FI" sz="2400" dirty="0"/>
              <a:t> </a:t>
            </a:r>
            <a:r>
              <a:rPr lang="fi-FI" sz="2400" dirty="0" err="1"/>
              <a:t>have</a:t>
            </a:r>
            <a:r>
              <a:rPr lang="fi-FI" sz="2400" dirty="0"/>
              <a:t> </a:t>
            </a:r>
            <a:r>
              <a:rPr lang="fi-FI" sz="2400" dirty="0" err="1"/>
              <a:t>been</a:t>
            </a:r>
            <a:r>
              <a:rPr lang="fi-FI" sz="2400" dirty="0"/>
              <a:t> </a:t>
            </a:r>
            <a:r>
              <a:rPr lang="fi-FI" sz="2400" dirty="0" err="1"/>
              <a:t>involved</a:t>
            </a:r>
            <a:r>
              <a:rPr lang="fi-FI" sz="2400" dirty="0"/>
              <a:t> .</a:t>
            </a:r>
          </a:p>
          <a:p>
            <a:pPr rtl="0"/>
            <a:r>
              <a:rPr lang="fi-FI" sz="2400" dirty="0"/>
              <a:t>In </a:t>
            </a:r>
            <a:r>
              <a:rPr lang="fi-FI" sz="2400" dirty="0" err="1"/>
              <a:t>the</a:t>
            </a:r>
            <a:r>
              <a:rPr lang="fi-FI" sz="2400" dirty="0"/>
              <a:t> </a:t>
            </a:r>
            <a:r>
              <a:rPr lang="fi-FI" sz="2400" dirty="0" err="1"/>
              <a:t>end</a:t>
            </a:r>
            <a:r>
              <a:rPr lang="fi-FI" sz="2400" dirty="0"/>
              <a:t> </a:t>
            </a:r>
            <a:r>
              <a:rPr lang="fi-FI" sz="2400" dirty="0" err="1"/>
              <a:t>we</a:t>
            </a:r>
            <a:r>
              <a:rPr lang="fi-FI" sz="2400" dirty="0"/>
              <a:t> </a:t>
            </a:r>
            <a:r>
              <a:rPr lang="fi-FI" sz="2400" dirty="0" err="1"/>
              <a:t>will</a:t>
            </a:r>
            <a:r>
              <a:rPr lang="fi-FI" sz="2400" dirty="0"/>
              <a:t> </a:t>
            </a:r>
            <a:r>
              <a:rPr lang="fi-FI" sz="2400" dirty="0" err="1"/>
              <a:t>share</a:t>
            </a:r>
            <a:r>
              <a:rPr lang="fi-FI" sz="2400" dirty="0"/>
              <a:t> </a:t>
            </a:r>
            <a:r>
              <a:rPr lang="fi-FI" sz="2400" dirty="0" err="1"/>
              <a:t>these</a:t>
            </a:r>
            <a:r>
              <a:rPr lang="fi-FI" sz="2400" dirty="0"/>
              <a:t> </a:t>
            </a:r>
            <a:r>
              <a:rPr lang="fi-FI" sz="2400" dirty="0" err="1"/>
              <a:t>ideas</a:t>
            </a:r>
            <a:r>
              <a:rPr lang="fi-FI" sz="2400" dirty="0"/>
              <a:t> </a:t>
            </a:r>
            <a:r>
              <a:rPr lang="fi-FI" sz="2400" dirty="0" err="1"/>
              <a:t>together</a:t>
            </a:r>
            <a:r>
              <a:rPr lang="fi-FI" sz="2400" dirty="0"/>
              <a:t>.</a:t>
            </a:r>
          </a:p>
        </p:txBody>
      </p:sp>
      <p:sp>
        <p:nvSpPr>
          <p:cNvPr id="81" name="Päivämäärän paikkamerkki 80">
            <a:extLst>
              <a:ext uri="{FF2B5EF4-FFF2-40B4-BE49-F238E27FC236}">
                <a16:creationId xmlns:a16="http://schemas.microsoft.com/office/drawing/2014/main" id="{82960077-7DAA-4543-8719-74137BCBB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fi-FI" dirty="0"/>
              <a:t>3.6.2022</a:t>
            </a:r>
          </a:p>
        </p:txBody>
      </p:sp>
      <p:sp>
        <p:nvSpPr>
          <p:cNvPr id="18" name="Dian numeron paikkamerkki 17">
            <a:extLst>
              <a:ext uri="{FF2B5EF4-FFF2-40B4-BE49-F238E27FC236}">
                <a16:creationId xmlns:a16="http://schemas.microsoft.com/office/drawing/2014/main" id="{7CCCE07D-3B17-42EC-AE9C-222D13143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fld id="{28844951-7827-47D4-8276-7DDE1FA7D85A}" type="slidenum">
              <a:rPr lang="fi-FI" smtClean="0"/>
              <a:pPr rtl="0">
                <a:spcAft>
                  <a:spcPts val="600"/>
                </a:spcAft>
              </a:pPr>
              <a:t>3</a:t>
            </a:fld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FB49352-2AB0-4ADD-96B9-AB0FAECB5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 rtlCol="0" anchor="ctr">
            <a:normAutofit/>
          </a:bodyPr>
          <a:lstStyle/>
          <a:p>
            <a:pPr rtl="0"/>
            <a:r>
              <a:rPr lang="fi-FI"/>
              <a:t>Hi, my </a:t>
            </a:r>
            <a:r>
              <a:rPr lang="fi-FI" err="1"/>
              <a:t>name</a:t>
            </a:r>
            <a:r>
              <a:rPr lang="fi-FI"/>
              <a:t> is Riikka</a:t>
            </a:r>
          </a:p>
        </p:txBody>
      </p:sp>
      <p:sp>
        <p:nvSpPr>
          <p:cNvPr id="91" name="Text Placeholder 8">
            <a:extLst>
              <a:ext uri="{FF2B5EF4-FFF2-40B4-BE49-F238E27FC236}">
                <a16:creationId xmlns:a16="http://schemas.microsoft.com/office/drawing/2014/main" id="{017384FB-F10F-B60E-8E0E-221313F3BC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69027" y="2011680"/>
            <a:ext cx="5183187" cy="530352"/>
          </a:xfrm>
        </p:spPr>
        <p:txBody>
          <a:bodyPr/>
          <a:lstStyle/>
          <a:p>
            <a:r>
              <a:rPr lang="en-US" sz="2800" dirty="0"/>
              <a:t>Task for you to do:</a:t>
            </a:r>
          </a:p>
        </p:txBody>
      </p:sp>
    </p:spTree>
    <p:extLst>
      <p:ext uri="{BB962C8B-B14F-4D97-AF65-F5344CB8AC3E}">
        <p14:creationId xmlns:p14="http://schemas.microsoft.com/office/powerpoint/2010/main" val="159034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8518F4-D13C-40F3-9843-13BBC3B8B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 rtlCol="0"/>
          <a:lstStyle/>
          <a:p>
            <a:pPr rtl="0"/>
            <a:r>
              <a:rPr lang="fi-FI" dirty="0" err="1"/>
              <a:t>Let´s</a:t>
            </a:r>
            <a:r>
              <a:rPr lang="fi-FI" dirty="0"/>
              <a:t> </a:t>
            </a:r>
            <a:r>
              <a:rPr lang="fi-FI" dirty="0" err="1"/>
              <a:t>share</a:t>
            </a:r>
            <a:r>
              <a:rPr lang="fi-FI" dirty="0"/>
              <a:t> </a:t>
            </a:r>
            <a:r>
              <a:rPr lang="fi-FI" dirty="0" err="1"/>
              <a:t>together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E33E194-371F-4D5A-8C83-2CCE5A3D6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679171"/>
            <a:ext cx="5157787" cy="862861"/>
          </a:xfrm>
        </p:spPr>
        <p:txBody>
          <a:bodyPr rtlCol="0" anchor="t" anchorCtr="0">
            <a:normAutofit/>
          </a:bodyPr>
          <a:lstStyle/>
          <a:p>
            <a:pPr rtl="0"/>
            <a:r>
              <a:rPr lang="fi-FI" dirty="0" err="1"/>
              <a:t>Before</a:t>
            </a:r>
            <a:r>
              <a:rPr lang="fi-FI" dirty="0"/>
              <a:t> </a:t>
            </a:r>
            <a:r>
              <a:rPr lang="fi-FI" dirty="0" err="1"/>
              <a:t>homelessness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ABA94CC-2803-437F-B79F-A5067E280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5157787" cy="3446463"/>
          </a:xfrm>
        </p:spPr>
        <p:txBody>
          <a:bodyPr rtlCol="0">
            <a:normAutofit/>
          </a:bodyPr>
          <a:lstStyle/>
          <a:p>
            <a:pPr rtl="0"/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A59DFC-7CFF-494D-8C86-6FE1749742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02037" y="1679171"/>
            <a:ext cx="5450178" cy="862861"/>
          </a:xfrm>
        </p:spPr>
        <p:txBody>
          <a:bodyPr rtlCol="0" anchor="t" anchorCtr="0">
            <a:normAutofit lnSpcReduction="10000"/>
          </a:bodyPr>
          <a:lstStyle/>
          <a:p>
            <a:pPr algn="ctr" rtl="0"/>
            <a:r>
              <a:rPr lang="fi-FI" dirty="0" err="1"/>
              <a:t>While</a:t>
            </a:r>
            <a:r>
              <a:rPr lang="fi-FI" dirty="0"/>
              <a:t> </a:t>
            </a:r>
            <a:r>
              <a:rPr lang="fi-FI" dirty="0" err="1"/>
              <a:t>being</a:t>
            </a:r>
            <a:r>
              <a:rPr lang="fi-FI" dirty="0"/>
              <a:t> </a:t>
            </a:r>
            <a:r>
              <a:rPr lang="fi-FI" dirty="0" err="1"/>
              <a:t>homeless</a:t>
            </a:r>
            <a:r>
              <a:rPr lang="fi-FI" dirty="0"/>
              <a:t> and </a:t>
            </a:r>
            <a:r>
              <a:rPr lang="fi-FI" dirty="0" err="1"/>
              <a:t>first</a:t>
            </a:r>
            <a:r>
              <a:rPr lang="fi-FI" dirty="0"/>
              <a:t> </a:t>
            </a:r>
            <a:r>
              <a:rPr lang="fi-FI" dirty="0" err="1"/>
              <a:t>steps</a:t>
            </a:r>
            <a:r>
              <a:rPr lang="fi-FI" dirty="0"/>
              <a:t> </a:t>
            </a:r>
            <a:r>
              <a:rPr lang="fi-FI" dirty="0" err="1"/>
              <a:t>towards</a:t>
            </a:r>
            <a:r>
              <a:rPr lang="fi-FI" dirty="0"/>
              <a:t> </a:t>
            </a:r>
            <a:r>
              <a:rPr lang="fi-FI" dirty="0" err="1"/>
              <a:t>own</a:t>
            </a:r>
            <a:r>
              <a:rPr lang="fi-FI" dirty="0"/>
              <a:t> home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397F57A-AEBE-465C-9EF7-E78B1CDEC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0320"/>
            <a:ext cx="5183188" cy="3446463"/>
          </a:xfrm>
        </p:spPr>
        <p:txBody>
          <a:bodyPr rtlCol="0">
            <a:normAutofit/>
          </a:bodyPr>
          <a:lstStyle/>
          <a:p>
            <a:pPr rtl="0"/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7FD409D-82CA-4A05-9EF1-71EEFF9420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rtlCol="0"/>
          <a:lstStyle/>
          <a:p>
            <a:pPr rtl="0"/>
            <a:r>
              <a:rPr lang="fi-FI" dirty="0"/>
              <a:t>3.6.2022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BD57D52-635E-45A8-AB12-6DAF78316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rtlCol="0"/>
          <a:lstStyle/>
          <a:p>
            <a:pPr rtl="0"/>
            <a:fld id="{28844951-7827-47D4-8276-7DDE1FA7D85A}" type="slidenum">
              <a:rPr lang="fi-FI" smtClean="0"/>
              <a:pPr rtl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847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F8E50F-247A-4628-90BB-62A60E39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93769"/>
            <a:ext cx="5992550" cy="2319306"/>
          </a:xfrm>
        </p:spPr>
        <p:txBody>
          <a:bodyPr rtlCol="0" anchor="t">
            <a:normAutofit/>
          </a:bodyPr>
          <a:lstStyle/>
          <a:p>
            <a:pPr rtl="0"/>
            <a:r>
              <a:rPr lang="fi-FI" sz="4400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Where</a:t>
            </a:r>
            <a:r>
              <a:rPr lang="fi-FI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 is Riikka </a:t>
            </a:r>
            <a:r>
              <a:rPr lang="fi-FI" sz="4400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now</a:t>
            </a:r>
            <a:r>
              <a:rPr lang="fi-FI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?</a:t>
            </a:r>
          </a:p>
        </p:txBody>
      </p:sp>
      <p:pic>
        <p:nvPicPr>
          <p:cNvPr id="7" name="Kuvan paikkamerkki 6" descr="Kuva, joka sisältää kohteen teksti, henkilö, sisä, ryhmä&#10;&#10;Kuvaus luotu automaattisesti">
            <a:extLst>
              <a:ext uri="{FF2B5EF4-FFF2-40B4-BE49-F238E27FC236}">
                <a16:creationId xmlns:a16="http://schemas.microsoft.com/office/drawing/2014/main" id="{4C238EB8-09B7-4151-B562-13B050D4A3E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15214" r="-1" b="26092"/>
          <a:stretch/>
        </p:blipFill>
        <p:spPr>
          <a:xfrm>
            <a:off x="493776" y="484632"/>
            <a:ext cx="11210544" cy="3191256"/>
          </a:xfrm>
          <a:noFill/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DD2A8BE8-DC21-47DE-B6F3-7DC95B43C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9133" y="3893770"/>
            <a:ext cx="4377714" cy="2319306"/>
          </a:xfrm>
        </p:spPr>
        <p:txBody>
          <a:bodyPr rtlCol="0" anchor="t">
            <a:normAutofit/>
          </a:bodyPr>
          <a:lstStyle/>
          <a:p>
            <a:pPr algn="ctr" rtl="0"/>
            <a:r>
              <a:rPr lang="fi-FI" dirty="0" err="1">
                <a:solidFill>
                  <a:schemeClr val="tx2">
                    <a:alpha val="60000"/>
                  </a:schemeClr>
                </a:solidFill>
              </a:rPr>
              <a:t>Expert</a:t>
            </a:r>
            <a:r>
              <a:rPr lang="fi-FI" dirty="0">
                <a:solidFill>
                  <a:schemeClr val="tx2">
                    <a:alpha val="60000"/>
                  </a:schemeClr>
                </a:solidFill>
              </a:rPr>
              <a:t> </a:t>
            </a:r>
            <a:r>
              <a:rPr lang="fi-FI" dirty="0" err="1">
                <a:solidFill>
                  <a:schemeClr val="tx2">
                    <a:alpha val="60000"/>
                  </a:schemeClr>
                </a:solidFill>
              </a:rPr>
              <a:t>by</a:t>
            </a:r>
            <a:r>
              <a:rPr lang="fi-FI" dirty="0">
                <a:solidFill>
                  <a:schemeClr val="tx2">
                    <a:alpha val="60000"/>
                  </a:schemeClr>
                </a:solidFill>
              </a:rPr>
              <a:t> </a:t>
            </a:r>
            <a:r>
              <a:rPr lang="fi-FI" dirty="0" err="1">
                <a:solidFill>
                  <a:schemeClr val="tx2">
                    <a:alpha val="60000"/>
                  </a:schemeClr>
                </a:solidFill>
              </a:rPr>
              <a:t>experience</a:t>
            </a:r>
            <a:r>
              <a:rPr lang="fi-FI" dirty="0">
                <a:solidFill>
                  <a:schemeClr val="tx2">
                    <a:alpha val="60000"/>
                  </a:schemeClr>
                </a:solidFill>
              </a:rPr>
              <a:t> in </a:t>
            </a:r>
            <a:r>
              <a:rPr lang="fi-FI" dirty="0" err="1">
                <a:solidFill>
                  <a:schemeClr val="tx2">
                    <a:alpha val="60000"/>
                  </a:schemeClr>
                </a:solidFill>
              </a:rPr>
              <a:t>SuperNovat</a:t>
            </a:r>
            <a:r>
              <a:rPr lang="fi-FI" dirty="0">
                <a:solidFill>
                  <a:schemeClr val="tx2">
                    <a:alpha val="60000"/>
                  </a:schemeClr>
                </a:solidFill>
              </a:rPr>
              <a:t> Project</a:t>
            </a:r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BFCB9D07-EE7D-AEC8-D483-3E1CB78D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8489"/>
            <a:ext cx="27432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r>
              <a:rPr lang="fi-FI" dirty="0"/>
              <a:t>3.6.2022</a:t>
            </a:r>
            <a:endParaRPr lang="fi-FI" noProof="0" dirty="0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A5C765BB-D601-28FB-0D1E-71EBD7E7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28844951-7827-47D4-8276-7DDE1FA7D85A}" type="slidenum">
              <a:rPr lang="fi-FI" noProof="0" smtClean="0"/>
              <a:pPr rtl="0">
                <a:spcAft>
                  <a:spcPts val="600"/>
                </a:spcAft>
              </a:pPr>
              <a:t>5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693196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263B6614-58C0-431A-934A-46F45D435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390" y="769626"/>
            <a:ext cx="7194913" cy="385844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F6087B"/>
                </a:solidFill>
              </a:rPr>
              <a:t>Supernovat –</a:t>
            </a:r>
            <a:r>
              <a:rPr lang="fi-FI" dirty="0" err="1">
                <a:solidFill>
                  <a:srgbClr val="F6087B"/>
                </a:solidFill>
              </a:rPr>
              <a:t>project</a:t>
            </a:r>
            <a:r>
              <a:rPr lang="fi-FI" dirty="0">
                <a:solidFill>
                  <a:srgbClr val="F6087B"/>
                </a:solidFill>
              </a:rPr>
              <a:t> </a:t>
            </a:r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700391" y="2734349"/>
            <a:ext cx="9192639" cy="18010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1600" b="1" dirty="0" err="1">
                <a:solidFill>
                  <a:srgbClr val="3B43E8"/>
                </a:solidFill>
                <a:latin typeface="Signika" panose="02010003020600000004" pitchFamily="50" charset="0"/>
              </a:rPr>
              <a:t>The</a:t>
            </a:r>
            <a:r>
              <a:rPr lang="fi-FI" sz="1600" b="1" dirty="0">
                <a:solidFill>
                  <a:srgbClr val="3B43E8"/>
                </a:solidFill>
                <a:latin typeface="Signika" panose="02010003020600000004" pitchFamily="50" charset="0"/>
              </a:rPr>
              <a:t> </a:t>
            </a:r>
            <a:r>
              <a:rPr lang="fi-FI" sz="1600" b="1" dirty="0" err="1">
                <a:solidFill>
                  <a:srgbClr val="3B43E8"/>
                </a:solidFill>
                <a:latin typeface="Signika" panose="02010003020600000004" pitchFamily="50" charset="0"/>
              </a:rPr>
              <a:t>aim</a:t>
            </a:r>
            <a:r>
              <a:rPr lang="fi-FI" sz="1600" b="1" dirty="0">
                <a:solidFill>
                  <a:srgbClr val="3B43E8"/>
                </a:solidFill>
                <a:latin typeface="Signika" panose="02010003020600000004" pitchFamily="50" charset="0"/>
              </a:rPr>
              <a:t> of </a:t>
            </a:r>
            <a:r>
              <a:rPr lang="fi-FI" sz="1600" b="1" dirty="0" err="1">
                <a:solidFill>
                  <a:srgbClr val="3B43E8"/>
                </a:solidFill>
                <a:latin typeface="Signika" panose="02010003020600000004" pitchFamily="50" charset="0"/>
              </a:rPr>
              <a:t>the</a:t>
            </a:r>
            <a:r>
              <a:rPr lang="fi-FI" sz="1600" b="1" dirty="0">
                <a:solidFill>
                  <a:srgbClr val="3B43E8"/>
                </a:solidFill>
                <a:latin typeface="Signika" panose="02010003020600000004" pitchFamily="50" charset="0"/>
              </a:rPr>
              <a:t> </a:t>
            </a:r>
            <a:r>
              <a:rPr lang="fi-FI" sz="1600" b="1" dirty="0" err="1">
                <a:solidFill>
                  <a:srgbClr val="3B43E8"/>
                </a:solidFill>
                <a:latin typeface="Signika" panose="02010003020600000004" pitchFamily="50" charset="0"/>
              </a:rPr>
              <a:t>project</a:t>
            </a:r>
            <a:r>
              <a:rPr lang="fi-FI" sz="1600" b="1" dirty="0">
                <a:solidFill>
                  <a:srgbClr val="3B43E8"/>
                </a:solidFill>
                <a:latin typeface="Signika" panose="02010003020600000004" pitchFamily="50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sz="1600" dirty="0">
                <a:latin typeface="Signika" panose="02010003020600000004" pitchFamily="50" charset="0"/>
              </a:rPr>
              <a:t>To </a:t>
            </a:r>
            <a:r>
              <a:rPr lang="en-GB" sz="1600" dirty="0">
                <a:latin typeface="Signika" panose="02010003020600000004" pitchFamily="50" charset="0"/>
              </a:rPr>
              <a:t>support the well-being of women living on the margins of society through peer-based support groups.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Signika" panose="02010003020600000004" pitchFamily="50" charset="0"/>
              </a:rPr>
              <a:t>To make it easier to seek and get help through low-threshold services.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Signika" panose="02010003020600000004" pitchFamily="50" charset="0"/>
              </a:rPr>
              <a:t>To influence services to take better account of the specific needs of women.</a:t>
            </a:r>
            <a:endParaRPr lang="en-GB" sz="1600" dirty="0">
              <a:solidFill>
                <a:srgbClr val="F6087B"/>
              </a:solidFill>
              <a:latin typeface="Signika" panose="02010003020600000004" pitchFamily="50" charset="0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700391" y="4981730"/>
            <a:ext cx="9192640" cy="1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1600" b="1" dirty="0" err="1">
                <a:solidFill>
                  <a:srgbClr val="3B43E8"/>
                </a:solidFill>
                <a:latin typeface="Signika" panose="02010003020600000004" pitchFamily="50" charset="0"/>
              </a:rPr>
              <a:t>The</a:t>
            </a:r>
            <a:r>
              <a:rPr lang="fi-FI" sz="1600" b="1" dirty="0">
                <a:solidFill>
                  <a:srgbClr val="3B43E8"/>
                </a:solidFill>
                <a:latin typeface="Signika" panose="02010003020600000004" pitchFamily="50" charset="0"/>
              </a:rPr>
              <a:t> </a:t>
            </a:r>
            <a:r>
              <a:rPr lang="fi-FI" sz="1600" b="1" dirty="0" err="1">
                <a:solidFill>
                  <a:srgbClr val="3B43E8"/>
                </a:solidFill>
                <a:latin typeface="Signika" panose="02010003020600000004" pitchFamily="50" charset="0"/>
              </a:rPr>
              <a:t>target</a:t>
            </a:r>
            <a:r>
              <a:rPr lang="fi-FI" sz="1600" b="1" dirty="0">
                <a:solidFill>
                  <a:srgbClr val="3B43E8"/>
                </a:solidFill>
                <a:latin typeface="Signika" panose="02010003020600000004" pitchFamily="50" charset="0"/>
              </a:rPr>
              <a:t> </a:t>
            </a:r>
            <a:r>
              <a:rPr lang="fi-FI" sz="1600" b="1" dirty="0" err="1">
                <a:solidFill>
                  <a:srgbClr val="3B43E8"/>
                </a:solidFill>
                <a:latin typeface="Signika" panose="02010003020600000004" pitchFamily="50" charset="0"/>
              </a:rPr>
              <a:t>audience</a:t>
            </a:r>
            <a:r>
              <a:rPr lang="fi-FI" sz="1600" b="1" dirty="0">
                <a:solidFill>
                  <a:srgbClr val="3B43E8"/>
                </a:solidFill>
                <a:latin typeface="Signika" panose="02010003020600000004" pitchFamily="50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Signika" panose="02010003020600000004" pitchFamily="50" charset="0"/>
              </a:rPr>
              <a:t>Women in prison, women with substance abuse issues, and homeless women.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Signika" panose="02010003020600000004" pitchFamily="50" charset="0"/>
              </a:rPr>
              <a:t>Professionals and service providers who encounter these women in their work.</a:t>
            </a:r>
          </a:p>
        </p:txBody>
      </p:sp>
      <p:sp>
        <p:nvSpPr>
          <p:cNvPr id="6" name="Suorakulmio 5"/>
          <p:cNvSpPr/>
          <p:nvPr/>
        </p:nvSpPr>
        <p:spPr>
          <a:xfrm>
            <a:off x="700390" y="1676601"/>
            <a:ext cx="9192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b="1" dirty="0">
                <a:solidFill>
                  <a:srgbClr val="F6087B"/>
                </a:solidFill>
                <a:latin typeface="Signika" panose="02010003020600000004" pitchFamily="50" charset="0"/>
              </a:rPr>
              <a:t>Supernovat is </a:t>
            </a:r>
            <a:r>
              <a:rPr lang="fi-FI" b="1" dirty="0" err="1">
                <a:solidFill>
                  <a:srgbClr val="F6087B"/>
                </a:solidFill>
                <a:latin typeface="Signika" panose="02010003020600000004" pitchFamily="50" charset="0"/>
              </a:rPr>
              <a:t>VVA’s</a:t>
            </a:r>
            <a:r>
              <a:rPr lang="fi-FI" b="1" dirty="0">
                <a:solidFill>
                  <a:srgbClr val="F6087B"/>
                </a:solidFill>
                <a:latin typeface="Signika" panose="02010003020600000004" pitchFamily="50" charset="0"/>
              </a:rPr>
              <a:t> &amp; </a:t>
            </a:r>
            <a:r>
              <a:rPr lang="fi-FI" b="1" dirty="0" err="1">
                <a:solidFill>
                  <a:srgbClr val="F6087B"/>
                </a:solidFill>
                <a:latin typeface="Signika" panose="02010003020600000004" pitchFamily="50" charset="0"/>
              </a:rPr>
              <a:t>Naistenkartano’s</a:t>
            </a:r>
            <a:r>
              <a:rPr lang="fi-FI" b="1" dirty="0">
                <a:solidFill>
                  <a:srgbClr val="F6087B"/>
                </a:solidFill>
                <a:latin typeface="Signika" panose="02010003020600000004" pitchFamily="50" charset="0"/>
              </a:rPr>
              <a:t> </a:t>
            </a:r>
            <a:r>
              <a:rPr lang="fi-FI" dirty="0" err="1">
                <a:latin typeface="Signika" panose="02010003020600000004" pitchFamily="50" charset="0"/>
              </a:rPr>
              <a:t>mutual</a:t>
            </a:r>
            <a:r>
              <a:rPr lang="fi-FI" dirty="0">
                <a:latin typeface="Signika" panose="02010003020600000004" pitchFamily="50" charset="0"/>
              </a:rPr>
              <a:t> </a:t>
            </a:r>
            <a:r>
              <a:rPr lang="fi-FI" dirty="0" err="1">
                <a:latin typeface="Signika" panose="02010003020600000004" pitchFamily="50" charset="0"/>
              </a:rPr>
              <a:t>project</a:t>
            </a:r>
            <a:r>
              <a:rPr lang="fi-FI" dirty="0">
                <a:latin typeface="Signika" panose="02010003020600000004" pitchFamily="50" charset="0"/>
              </a:rPr>
              <a:t> (2021-2024) </a:t>
            </a:r>
            <a:r>
              <a:rPr lang="fi-FI" dirty="0" err="1">
                <a:latin typeface="Signika" panose="02010003020600000004" pitchFamily="50" charset="0"/>
              </a:rPr>
              <a:t>financed</a:t>
            </a:r>
            <a:r>
              <a:rPr lang="fi-FI" dirty="0">
                <a:latin typeface="Signika" panose="02010003020600000004" pitchFamily="50" charset="0"/>
              </a:rPr>
              <a:t> </a:t>
            </a:r>
            <a:r>
              <a:rPr lang="fi-FI" dirty="0" err="1">
                <a:latin typeface="Signika" panose="02010003020600000004" pitchFamily="50" charset="0"/>
              </a:rPr>
              <a:t>by</a:t>
            </a:r>
            <a:r>
              <a:rPr lang="fi-FI" dirty="0">
                <a:latin typeface="Signika" panose="02010003020600000004" pitchFamily="50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i-FI" dirty="0" err="1">
                <a:latin typeface="Signika" panose="02010003020600000004" pitchFamily="50" charset="0"/>
              </a:rPr>
              <a:t>the</a:t>
            </a:r>
            <a:r>
              <a:rPr lang="fi-FI" dirty="0">
                <a:latin typeface="Signika" panose="02010003020600000004" pitchFamily="50" charset="0"/>
              </a:rPr>
              <a:t> </a:t>
            </a:r>
            <a:r>
              <a:rPr lang="en-GB" dirty="0">
                <a:latin typeface="Signika" panose="02010003020600000004" pitchFamily="50" charset="0"/>
              </a:rPr>
              <a:t>Funding Centre for Social Welfare and Health Organisations (STEA).</a:t>
            </a: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4297846" y="6490447"/>
            <a:ext cx="4114800" cy="231028"/>
          </a:xfrm>
        </p:spPr>
        <p:txBody>
          <a:bodyPr/>
          <a:lstStyle/>
          <a:p>
            <a:r>
              <a:rPr lang="fi-FI" sz="1500" dirty="0">
                <a:solidFill>
                  <a:srgbClr val="F6087B"/>
                </a:solidFill>
              </a:rPr>
              <a:t>www.supernovat.com</a:t>
            </a:r>
          </a:p>
        </p:txBody>
      </p:sp>
    </p:spTree>
    <p:extLst>
      <p:ext uri="{BB962C8B-B14F-4D97-AF65-F5344CB8AC3E}">
        <p14:creationId xmlns:p14="http://schemas.microsoft.com/office/powerpoint/2010/main" val="6927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9BE5C2-992C-9501-E165-0C1C3D670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GB" sz="4400"/>
              <a:t>Women specific work in </a:t>
            </a:r>
            <a:r>
              <a:rPr lang="en-GB" sz="4400" err="1"/>
              <a:t>Suur</a:t>
            </a:r>
            <a:r>
              <a:rPr lang="en-GB" sz="4400"/>
              <a:t>-Helsingin </a:t>
            </a:r>
            <a:r>
              <a:rPr lang="en-GB" sz="4400" err="1"/>
              <a:t>Valkonauha</a:t>
            </a:r>
            <a:r>
              <a:rPr lang="en-GB" sz="4400"/>
              <a:t> NGO</a:t>
            </a:r>
          </a:p>
        </p:txBody>
      </p:sp>
      <p:sp>
        <p:nvSpPr>
          <p:cNvPr id="1028" name="Content Placeholder 2">
            <a:extLst>
              <a:ext uri="{FF2B5EF4-FFF2-40B4-BE49-F238E27FC236}">
                <a16:creationId xmlns:a16="http://schemas.microsoft.com/office/drawing/2014/main" id="{1F3B44C0-4307-361D-D42A-DF5A8382A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>
            <a:normAutofit fontScale="85000" lnSpcReduction="200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NGO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established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1928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Supported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living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women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with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problematic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substance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misuse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since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1961 -&gt; HF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supported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housing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since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January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2022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2022 scattered housing support and two new units for women with problematic substance misuse</a:t>
            </a:r>
          </a:p>
          <a:p>
            <a:pPr marL="228600" indent="0" algn="l" rtl="0" fontAlgn="base">
              <a:buNone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026" name="Picture 2" descr="Kuva, joka sisältää kohteen pöytä, erilainen, huonekalu, ruokapöytä&#10;&#10;Kuvaus luotu automaattisesti">
            <a:extLst>
              <a:ext uri="{FF2B5EF4-FFF2-40B4-BE49-F238E27FC236}">
                <a16:creationId xmlns:a16="http://schemas.microsoft.com/office/drawing/2014/main" id="{C86C53B0-E28C-0183-3F23-14D0099557C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36" r="-3" b="7648"/>
          <a:stretch/>
        </p:blipFill>
        <p:spPr bwMode="auto">
          <a:xfrm>
            <a:off x="6172200" y="2057399"/>
            <a:ext cx="5181600" cy="411956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D0636DD-3342-C6CD-0D9F-F7ABBBB921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fi-FI" dirty="0"/>
              <a:t>3.6.2022</a:t>
            </a:r>
            <a:endParaRPr lang="fi-FI" noProof="0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FF52CEB-2B9F-A87B-3E48-0C9E989B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28844951-7827-47D4-8276-7DDE1FA7D85A}" type="slidenum">
              <a:rPr lang="fi-FI" noProof="0" smtClean="0"/>
              <a:pPr rtl="0">
                <a:spcAft>
                  <a:spcPts val="600"/>
                </a:spcAft>
              </a:pPr>
              <a:t>7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335800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32B27F-EF4C-666D-BC78-97DA46132B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640081"/>
            <a:ext cx="9144000" cy="5311832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”Human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being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is at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her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his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best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when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she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/he is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being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seen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heard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and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accepted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just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the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way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she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/he is</a:t>
            </a:r>
            <a:b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i-FI" sz="6600" dirty="0">
                <a:solidFill>
                  <a:srgbClr val="000000"/>
                </a:solidFill>
                <a:latin typeface="Calibri" panose="020F0502020204030204" pitchFamily="34" charset="0"/>
              </a:rPr>
              <a:t>IN SAFETY”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341963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F40C3B-F6E9-606B-76F2-65D6CAFE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799"/>
            <a:ext cx="10514012" cy="1076497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Our Women Specific Work</a:t>
            </a:r>
            <a:br>
              <a:rPr lang="en-GB" dirty="0"/>
            </a:br>
            <a:r>
              <a:rPr lang="en-GB" dirty="0"/>
              <a:t>Housing First and Recovery Orientation - SAFETY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29F5D9-9D8E-CC17-A751-EAEF9BB0B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762297"/>
            <a:ext cx="6172200" cy="4409903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Hope –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supporting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empowerment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Connection 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interraction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Participation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community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work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Being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active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individual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holistic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F8F519-D669-6D81-EA8F-E727C97C1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911926"/>
            <a:ext cx="3932237" cy="4347557"/>
          </a:xfrm>
        </p:spPr>
        <p:txBody>
          <a:bodyPr/>
          <a:lstStyle/>
          <a:p>
            <a:r>
              <a:rPr lang="en-GB" sz="2000" b="1" dirty="0"/>
              <a:t>Team:</a:t>
            </a:r>
          </a:p>
          <a:p>
            <a:r>
              <a:rPr lang="en-GB" sz="2000" b="1" dirty="0"/>
              <a:t>Housing service manager</a:t>
            </a:r>
          </a:p>
          <a:p>
            <a:r>
              <a:rPr lang="en-GB" sz="2000" b="1" dirty="0"/>
              <a:t>Senior social care worker</a:t>
            </a:r>
          </a:p>
          <a:p>
            <a:r>
              <a:rPr lang="en-GB" sz="2000" b="1" dirty="0"/>
              <a:t>Social care worker</a:t>
            </a:r>
          </a:p>
          <a:p>
            <a:r>
              <a:rPr lang="en-GB" sz="2000" b="1" dirty="0"/>
              <a:t>6 social care assistants </a:t>
            </a:r>
          </a:p>
          <a:p>
            <a:r>
              <a:rPr lang="en-GB" sz="2000" b="1" dirty="0"/>
              <a:t>1/5 nurse</a:t>
            </a:r>
          </a:p>
          <a:p>
            <a:r>
              <a:rPr lang="en-GB" sz="2000" b="1" dirty="0"/>
              <a:t>Cleaner</a:t>
            </a:r>
          </a:p>
          <a:p>
            <a:endParaRPr lang="en-GB" sz="2000" b="1" dirty="0"/>
          </a:p>
          <a:p>
            <a:r>
              <a:rPr lang="en-GB" sz="2000" b="1" dirty="0"/>
              <a:t>24/7 service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D40C868-8984-16FD-490C-32381FA27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fi-FI" dirty="0"/>
              <a:t>3.6.2022</a:t>
            </a:r>
            <a:endParaRPr lang="fi-FI" noProof="0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82EE77A-4419-A911-D242-D3EAE6EEC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8844951-7827-47D4-8276-7DDE1FA7D85A}" type="slidenum">
              <a:rPr lang="fi-FI" noProof="0" smtClean="0"/>
              <a:t>9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724711635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638_TF00537603_Win32" id="{0D616542-D746-4F67-A95A-608EC102CEC9}" vid="{CCC23A19-F7D7-414E-849B-1E8EC2EA2EB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12d9bd-ea3e-4137-9ea7-b65ad54deda4">
      <Terms xmlns="http://schemas.microsoft.com/office/infopath/2007/PartnerControls"/>
    </lcf76f155ced4ddcb4097134ff3c332f>
    <TaxCatchAll xmlns="97ff6bad-ea69-4c81-826a-bb0324ae1e36" xsi:nil="true"/>
    <MediaServiceKeyPoints xmlns="8e12d9bd-ea3e-4137-9ea7-b65ad54deda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C49E8E779E44D8844BE7BFF36D096" ma:contentTypeVersion="16" ma:contentTypeDescription="Create a new document." ma:contentTypeScope="" ma:versionID="3cd6d71eb31930f2053e9e205eb13d80">
  <xsd:schema xmlns:xsd="http://www.w3.org/2001/XMLSchema" xmlns:xs="http://www.w3.org/2001/XMLSchema" xmlns:p="http://schemas.microsoft.com/office/2006/metadata/properties" xmlns:ns2="eb4defa2-306d-42f3-a45c-d773604bc3b6" xmlns:ns3="8e12d9bd-ea3e-4137-9ea7-b65ad54deda4" xmlns:ns4="97ff6bad-ea69-4c81-826a-bb0324ae1e36" targetNamespace="http://schemas.microsoft.com/office/2006/metadata/properties" ma:root="true" ma:fieldsID="e87bc6203fc8620a712b996371ed5ee1" ns2:_="" ns3:_="" ns4:_="">
    <xsd:import namespace="eb4defa2-306d-42f3-a45c-d773604bc3b6"/>
    <xsd:import namespace="8e12d9bd-ea3e-4137-9ea7-b65ad54deda4"/>
    <xsd:import namespace="97ff6bad-ea69-4c81-826a-bb0324ae1e3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defa2-306d-42f3-a45c-d773604bc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2d9bd-ea3e-4137-9ea7-b65ad54de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05760b-5bc9-46b2-a7b5-dbc7377b68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ff6bad-ea69-4c81-826a-bb0324ae1e3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842be00-423f-4ee5-af92-00e24213efa5}" ma:internalName="TaxCatchAll" ma:showField="CatchAllData" ma:web="97ff6bad-ea69-4c81-826a-bb0324ae1e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AFE2A1-77F8-441E-9B9F-DD61C354F4FE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  <ds:schemaRef ds:uri="8e12d9bd-ea3e-4137-9ea7-b65ad54deda4"/>
    <ds:schemaRef ds:uri="97ff6bad-ea69-4c81-826a-bb0324ae1e36"/>
  </ds:schemaRefs>
</ds:datastoreItem>
</file>

<file path=customXml/itemProps2.xml><?xml version="1.0" encoding="utf-8"?>
<ds:datastoreItem xmlns:ds="http://schemas.openxmlformats.org/officeDocument/2006/customXml" ds:itemID="{B8E2EF75-FC4B-4DDB-98D5-E8C726D268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4defa2-306d-42f3-a45c-d773604bc3b6"/>
    <ds:schemaRef ds:uri="8e12d9bd-ea3e-4137-9ea7-b65ad54deda4"/>
    <ds:schemaRef ds:uri="97ff6bad-ea69-4c81-826a-bb0324ae1e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F4B188-9E41-4609-81DC-EA2587D009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Valoisa ulkoasu</Template>
  <TotalTime>257</TotalTime>
  <Words>448</Words>
  <Application>Microsoft Office PowerPoint</Application>
  <PresentationFormat>Widescreen</PresentationFormat>
  <Paragraphs>82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Avenir Next LT Pro</vt:lpstr>
      <vt:lpstr>Calibri</vt:lpstr>
      <vt:lpstr>Sabon Next LT</vt:lpstr>
      <vt:lpstr>Signika</vt:lpstr>
      <vt:lpstr>Wingdings</vt:lpstr>
      <vt:lpstr>LuminousVTI</vt:lpstr>
      <vt:lpstr>Supporting Women out of Homelessness with the Support of an Expert by Experience</vt:lpstr>
      <vt:lpstr>Content of our presentation</vt:lpstr>
      <vt:lpstr>Hi, my name is Riikka</vt:lpstr>
      <vt:lpstr>Let´s share together</vt:lpstr>
      <vt:lpstr>Where is Riikka now?</vt:lpstr>
      <vt:lpstr>Supernovat –project </vt:lpstr>
      <vt:lpstr>Women specific work in Suur-Helsingin Valkonauha NGO</vt:lpstr>
      <vt:lpstr>”Human being is at her/his best when she/he is being seen, heard and accepted just the way she/he is IN SAFETY”</vt:lpstr>
      <vt:lpstr>Our Women Specific Work Housing First and Recovery Orientation - SAFETY</vt:lpstr>
      <vt:lpstr>PowerPoint Presentation</vt:lpstr>
      <vt:lpstr>Expert by experience – an important member of work team</vt:lpstr>
      <vt:lpstr>Kiitos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Women out of homelessness</dc:title>
  <dc:creator>Pilvi Azeem</dc:creator>
  <cp:lastModifiedBy>Information</cp:lastModifiedBy>
  <cp:revision>21</cp:revision>
  <dcterms:created xsi:type="dcterms:W3CDTF">2022-05-18T07:15:15Z</dcterms:created>
  <dcterms:modified xsi:type="dcterms:W3CDTF">2022-06-08T15:11:05Z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0x010100810C49E8E779E44D8844BE7BFF36D096</vt:lpwstr>
  </property>
</Properties>
</file>