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56" r:id="rId5"/>
  </p:sldMasterIdLst>
  <p:notesMasterIdLst>
    <p:notesMasterId r:id="rId32"/>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3512" r:id="rId25"/>
    <p:sldId id="3511" r:id="rId26"/>
    <p:sldId id="275" r:id="rId27"/>
    <p:sldId id="3513" r:id="rId28"/>
    <p:sldId id="276" r:id="rId29"/>
    <p:sldId id="277" r:id="rId30"/>
    <p:sldId id="278" r:id="rId31"/>
  </p:sldIdLst>
  <p:sldSz cx="18288000" cy="10287000"/>
  <p:notesSz cx="6669088" cy="9926638"/>
  <p:embeddedFontLs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
      <p:font typeface="Inter" panose="020B0604020202020204" charset="0"/>
      <p:regular r:id="rId39"/>
      <p:bold r:id="rId40"/>
    </p:embeddedFont>
    <p:embeddedFont>
      <p:font typeface="Lato" panose="020F0502020204030203" pitchFamily="34" charset="0"/>
      <p:regular r:id="rId41"/>
      <p:bold r:id="rId42"/>
      <p:italic r:id="rId43"/>
      <p:boldItalic r:id="rId44"/>
    </p:embeddedFont>
    <p:embeddedFont>
      <p:font typeface="Raleway" pitchFamily="2" charset="0"/>
      <p:regular r:id="rId45"/>
      <p:bold r:id="rId46"/>
      <p:italic r:id="rId47"/>
      <p:boldItalic r:id="rId48"/>
    </p:embeddedFont>
    <p:embeddedFont>
      <p:font typeface="Raleway Medium" pitchFamily="2"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3" roundtripDataSignature="AMtx7mjW2pGOUgu/Nsd3+qeuWcsUC7n/V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2" d="100"/>
          <a:sy n="42" d="100"/>
        </p:scale>
        <p:origin x="780"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7.fntdata"/><Relationship Id="rId21" Type="http://schemas.openxmlformats.org/officeDocument/2006/relationships/slide" Target="slides/slide16.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customschemas.google.com/relationships/presentationmetadata" Target="metadata"/><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font" Target="fonts/font19.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5.xml"/><Relationship Id="rId41" Type="http://schemas.openxmlformats.org/officeDocument/2006/relationships/font" Target="fonts/font9.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12.fntdata"/><Relationship Id="rId52" Type="http://schemas.openxmlformats.org/officeDocument/2006/relationships/font" Target="fonts/font20.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24C3C2-7905-44FF-A387-C90CCBF893FE}"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en-GB"/>
        </a:p>
      </dgm:t>
    </dgm:pt>
    <dgm:pt modelId="{034111F5-776D-4589-941D-DD35CD083471}">
      <dgm:prSet phldrT="[Text]"/>
      <dgm:spPr>
        <a:xfrm>
          <a:off x="1888824" y="1145442"/>
          <a:ext cx="2873518" cy="2873518"/>
        </a:xfrm>
        <a:prstGeom prst="ellipse">
          <a:avLst/>
        </a:prstGeom>
        <a:solidFill>
          <a:schemeClr val="accent2">
            <a:alpha val="50000"/>
          </a:schemeClr>
        </a:solidFill>
      </dgm:spPr>
      <dgm:t>
        <a:bodyPr/>
        <a:lstStyle/>
        <a:p>
          <a:r>
            <a:rPr lang="en-GB" dirty="0"/>
            <a:t>Sense Making </a:t>
          </a:r>
        </a:p>
      </dgm:t>
    </dgm:pt>
    <dgm:pt modelId="{4E5FABFC-965C-40B4-B33B-D2ED6A83E1A4}" type="parTrans" cxnId="{D2526AF1-0789-457C-B59D-9D18393AABCF}">
      <dgm:prSet/>
      <dgm:spPr/>
      <dgm:t>
        <a:bodyPr/>
        <a:lstStyle/>
        <a:p>
          <a:endParaRPr lang="en-GB"/>
        </a:p>
      </dgm:t>
    </dgm:pt>
    <dgm:pt modelId="{0669E54E-43B9-4B8D-A865-F4037A27BB4E}" type="sibTrans" cxnId="{D2526AF1-0789-457C-B59D-9D18393AABCF}">
      <dgm:prSet/>
      <dgm:spPr/>
      <dgm:t>
        <a:bodyPr/>
        <a:lstStyle/>
        <a:p>
          <a:endParaRPr lang="en-GB"/>
        </a:p>
      </dgm:t>
    </dgm:pt>
    <dgm:pt modelId="{10DBBA44-7ECD-4387-BE40-9B2292ED80B8}">
      <dgm:prSet phldrT="[Text]" custT="1"/>
      <dgm:spPr>
        <a:xfrm>
          <a:off x="2555123" y="-72366"/>
          <a:ext cx="1486054" cy="1517390"/>
        </a:xfrm>
        <a:prstGeom prst="ellipse">
          <a:avLst/>
        </a:prstGeom>
        <a:solidFill>
          <a:schemeClr val="accent2">
            <a:alpha val="50000"/>
          </a:schemeClr>
        </a:solidFill>
      </dgm:spPr>
      <dgm:t>
        <a:bodyPr/>
        <a:lstStyle/>
        <a:p>
          <a:r>
            <a:rPr lang="en-GB" sz="2000" dirty="0"/>
            <a:t>Weekly sign off advocacy partners &amp; voluntary groups  </a:t>
          </a:r>
        </a:p>
      </dgm:t>
    </dgm:pt>
    <dgm:pt modelId="{B91859A7-280A-419B-B899-52910EE50A17}" type="parTrans" cxnId="{199A5D8A-722C-4AA6-968E-05138D5DCC4D}">
      <dgm:prSet/>
      <dgm:spPr/>
      <dgm:t>
        <a:bodyPr/>
        <a:lstStyle/>
        <a:p>
          <a:endParaRPr lang="en-GB"/>
        </a:p>
      </dgm:t>
    </dgm:pt>
    <dgm:pt modelId="{7A9327CE-1122-4AD1-BD56-AEC7EF6A9263}" type="sibTrans" cxnId="{199A5D8A-722C-4AA6-968E-05138D5DCC4D}">
      <dgm:prSet/>
      <dgm:spPr/>
      <dgm:t>
        <a:bodyPr/>
        <a:lstStyle/>
        <a:p>
          <a:endParaRPr lang="en-GB"/>
        </a:p>
      </dgm:t>
    </dgm:pt>
    <dgm:pt modelId="{8BBADEA3-F16D-4159-B761-B795B25CF10D}">
      <dgm:prSet phldrT="[Text]"/>
      <dgm:spPr/>
      <dgm:t>
        <a:bodyPr/>
        <a:lstStyle/>
        <a:p>
          <a:endParaRPr lang="en-GB" dirty="0"/>
        </a:p>
      </dgm:t>
    </dgm:pt>
    <dgm:pt modelId="{6EF08370-9194-4C9A-8595-DBC7069F990C}" type="parTrans" cxnId="{F6C44673-DC40-4ABF-B780-D0892068F30F}">
      <dgm:prSet/>
      <dgm:spPr/>
      <dgm:t>
        <a:bodyPr/>
        <a:lstStyle/>
        <a:p>
          <a:endParaRPr lang="en-GB"/>
        </a:p>
      </dgm:t>
    </dgm:pt>
    <dgm:pt modelId="{2711F7BD-34F0-46BC-93D9-BF6766441EE9}" type="sibTrans" cxnId="{F6C44673-DC40-4ABF-B780-D0892068F30F}">
      <dgm:prSet/>
      <dgm:spPr/>
      <dgm:t>
        <a:bodyPr/>
        <a:lstStyle/>
        <a:p>
          <a:endParaRPr lang="en-GB"/>
        </a:p>
      </dgm:t>
    </dgm:pt>
    <dgm:pt modelId="{11EE609E-A8A3-4E86-9D43-FBE363B0EEE6}">
      <dgm:prSet phldrT="[Text]" custT="1"/>
      <dgm:spPr>
        <a:xfrm>
          <a:off x="2454068" y="3605147"/>
          <a:ext cx="1688163" cy="1647646"/>
        </a:xfrm>
        <a:prstGeom prst="ellipse">
          <a:avLst/>
        </a:prstGeom>
        <a:solidFill>
          <a:schemeClr val="accent2">
            <a:alpha val="50000"/>
          </a:schemeClr>
        </a:solidFill>
      </dgm:spPr>
      <dgm:t>
        <a:bodyPr/>
        <a:lstStyle/>
        <a:p>
          <a:r>
            <a:rPr lang="en-GB" sz="2000" dirty="0">
              <a:latin typeface="Lato" panose="020F0502020204030203" pitchFamily="34" charset="0"/>
              <a:ea typeface="Lato" panose="020F0502020204030203" pitchFamily="34" charset="0"/>
              <a:cs typeface="Lato" panose="020F0502020204030203" pitchFamily="34" charset="0"/>
            </a:rPr>
            <a:t>Homeless &amp; Financial Inclusion Quarterly Reviews</a:t>
          </a:r>
        </a:p>
      </dgm:t>
    </dgm:pt>
    <dgm:pt modelId="{7F4761E9-1015-404E-904B-B9D1B7E7553E}" type="parTrans" cxnId="{4BFD4459-9B0F-4E96-A4DD-F872AC780532}">
      <dgm:prSet/>
      <dgm:spPr/>
      <dgm:t>
        <a:bodyPr/>
        <a:lstStyle/>
        <a:p>
          <a:endParaRPr lang="en-GB"/>
        </a:p>
      </dgm:t>
    </dgm:pt>
    <dgm:pt modelId="{5D3432B6-7DE8-4D1D-B7B2-3CDCE82593B0}" type="sibTrans" cxnId="{4BFD4459-9B0F-4E96-A4DD-F872AC780532}">
      <dgm:prSet/>
      <dgm:spPr/>
      <dgm:t>
        <a:bodyPr/>
        <a:lstStyle/>
        <a:p>
          <a:endParaRPr lang="en-GB"/>
        </a:p>
      </dgm:t>
    </dgm:pt>
    <dgm:pt modelId="{3174622D-F568-4125-A74C-AC49E51E250C}">
      <dgm:prSet phldrT="[Text]" custT="1"/>
      <dgm:spPr>
        <a:xfrm>
          <a:off x="1145039" y="3024788"/>
          <a:ext cx="1659773" cy="1712171"/>
        </a:xfrm>
        <a:prstGeom prst="ellipse">
          <a:avLst/>
        </a:prstGeom>
        <a:solidFill>
          <a:schemeClr val="accent2">
            <a:alpha val="50000"/>
          </a:schemeClr>
        </a:solidFill>
      </dgm:spPr>
      <dgm:t>
        <a:bodyPr/>
        <a:lstStyle/>
        <a:p>
          <a:r>
            <a:rPr lang="en-GB" sz="2000" dirty="0">
              <a:latin typeface="Lato" panose="020F0502020204030203" pitchFamily="34" charset="0"/>
              <a:ea typeface="Lato" panose="020F0502020204030203" pitchFamily="34" charset="0"/>
              <a:cs typeface="Lato" panose="020F0502020204030203" pitchFamily="34" charset="0"/>
            </a:rPr>
            <a:t>Exception reporting / reviews &amp; complaints / escalation process  </a:t>
          </a:r>
        </a:p>
      </dgm:t>
    </dgm:pt>
    <dgm:pt modelId="{14E9F590-13CA-44C1-A9BD-218B8A5C66D9}" type="parTrans" cxnId="{ECF5AAC1-85E9-4972-957C-32E084EFD11E}">
      <dgm:prSet/>
      <dgm:spPr/>
      <dgm:t>
        <a:bodyPr/>
        <a:lstStyle/>
        <a:p>
          <a:endParaRPr lang="en-GB"/>
        </a:p>
      </dgm:t>
    </dgm:pt>
    <dgm:pt modelId="{28315A66-11F5-4D15-9613-BDB95494CFC5}" type="sibTrans" cxnId="{ECF5AAC1-85E9-4972-957C-32E084EFD11E}">
      <dgm:prSet/>
      <dgm:spPr/>
      <dgm:t>
        <a:bodyPr/>
        <a:lstStyle/>
        <a:p>
          <a:endParaRPr lang="en-GB"/>
        </a:p>
      </dgm:t>
    </dgm:pt>
    <dgm:pt modelId="{50482CDD-6FC2-485C-BA0B-420C6CB5C022}">
      <dgm:prSet phldrT="[Text]" custT="1"/>
      <dgm:spPr>
        <a:xfrm>
          <a:off x="1151785" y="380279"/>
          <a:ext cx="1646281" cy="1708292"/>
        </a:xfrm>
        <a:prstGeom prst="ellipse">
          <a:avLst/>
        </a:prstGeom>
        <a:solidFill>
          <a:schemeClr val="accent2">
            <a:alpha val="50000"/>
          </a:schemeClr>
        </a:solidFill>
      </dgm:spPr>
      <dgm:t>
        <a:bodyPr/>
        <a:lstStyle/>
        <a:p>
          <a:pPr marL="0" lvl="0" defTabSz="889000" eaLnBrk="1" latinLnBrk="0">
            <a:lnSpc>
              <a:spcPct val="100000"/>
            </a:lnSpc>
            <a:spcBef>
              <a:spcPct val="0"/>
            </a:spcBef>
            <a:spcAft>
              <a:spcPts val="0"/>
            </a:spcAft>
            <a:buNone/>
          </a:pPr>
          <a:r>
            <a:rPr lang="en-GB" sz="2000" dirty="0">
              <a:latin typeface="+mn-lt"/>
            </a:rPr>
            <a:t>Panels </a:t>
          </a:r>
        </a:p>
        <a:p>
          <a:pPr marL="0" lvl="0" defTabSz="889000">
            <a:lnSpc>
              <a:spcPct val="100000"/>
            </a:lnSpc>
            <a:spcBef>
              <a:spcPct val="0"/>
            </a:spcBef>
            <a:spcAft>
              <a:spcPts val="0"/>
            </a:spcAft>
            <a:buFont typeface="Arial" panose="020B0604020202020204" pitchFamily="34" charset="0"/>
            <a:buNone/>
          </a:pPr>
          <a:r>
            <a:rPr lang="en-GB" sz="2000" dirty="0">
              <a:latin typeface="+mn-lt"/>
            </a:rPr>
            <a:t>Move-on, </a:t>
          </a:r>
        </a:p>
        <a:p>
          <a:pPr marL="0" lvl="0" defTabSz="889000" eaLnBrk="1" latinLnBrk="0">
            <a:lnSpc>
              <a:spcPct val="100000"/>
            </a:lnSpc>
            <a:spcBef>
              <a:spcPct val="0"/>
            </a:spcBef>
            <a:spcAft>
              <a:spcPts val="0"/>
            </a:spcAft>
            <a:buFont typeface="Arial" panose="020B0604020202020204" pitchFamily="34" charset="0"/>
            <a:buNone/>
          </a:pPr>
          <a:r>
            <a:rPr lang="en-GB" sz="2000" dirty="0">
              <a:latin typeface="+mn-lt"/>
            </a:rPr>
            <a:t>Sustaining Tenancies  </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lang="en-GB" sz="2000" dirty="0">
              <a:latin typeface="+mn-lt"/>
            </a:rPr>
            <a:t>Housing First, </a:t>
          </a:r>
        </a:p>
        <a:p>
          <a:pPr marL="0" lvl="0" defTabSz="889000">
            <a:lnSpc>
              <a:spcPct val="100000"/>
            </a:lnSpc>
            <a:spcBef>
              <a:spcPct val="0"/>
            </a:spcBef>
            <a:spcAft>
              <a:spcPts val="0"/>
            </a:spcAft>
            <a:buFont typeface="Arial" panose="020B0604020202020204" pitchFamily="34" charset="0"/>
            <a:buNone/>
          </a:pPr>
          <a:r>
            <a:rPr lang="en-GB" sz="2000" dirty="0">
              <a:latin typeface="+mn-lt"/>
            </a:rPr>
            <a:t>Complex Case</a:t>
          </a:r>
        </a:p>
      </dgm:t>
    </dgm:pt>
    <dgm:pt modelId="{881FF00B-B195-4A50-BB96-EF018807518A}" type="parTrans" cxnId="{D2FA97D8-F31E-4A9D-9E9C-220DC24D2BEA}">
      <dgm:prSet/>
      <dgm:spPr/>
      <dgm:t>
        <a:bodyPr/>
        <a:lstStyle/>
        <a:p>
          <a:endParaRPr lang="en-GB"/>
        </a:p>
      </dgm:t>
    </dgm:pt>
    <dgm:pt modelId="{473700AB-DC13-44BD-B6EE-D71E8A67F035}" type="sibTrans" cxnId="{D2FA97D8-F31E-4A9D-9E9C-220DC24D2BEA}">
      <dgm:prSet/>
      <dgm:spPr/>
      <dgm:t>
        <a:bodyPr/>
        <a:lstStyle/>
        <a:p>
          <a:endParaRPr lang="en-GB"/>
        </a:p>
      </dgm:t>
    </dgm:pt>
    <dgm:pt modelId="{C7114DF6-AB81-4C47-98FF-7F52278E6A5D}">
      <dgm:prSet custT="1"/>
      <dgm:spPr>
        <a:solidFill>
          <a:schemeClr val="accent2">
            <a:alpha val="50000"/>
          </a:schemeClr>
        </a:solidFill>
      </dgm:spPr>
      <dgm:t>
        <a:bodyPr/>
        <a:lstStyle/>
        <a:p>
          <a:r>
            <a:rPr lang="en-GB" sz="2000" dirty="0">
              <a:latin typeface="Lato" panose="020F0502020204030203" pitchFamily="34" charset="0"/>
              <a:ea typeface="Lato" panose="020F0502020204030203" pitchFamily="34" charset="0"/>
              <a:cs typeface="Lato" panose="020F0502020204030203" pitchFamily="34" charset="0"/>
            </a:rPr>
            <a:t>CHI </a:t>
          </a:r>
        </a:p>
        <a:p>
          <a:r>
            <a:rPr lang="en-GB" sz="2000" dirty="0">
              <a:latin typeface="Lato" panose="020F0502020204030203" pitchFamily="34" charset="0"/>
              <a:ea typeface="Lato" panose="020F0502020204030203" pitchFamily="34" charset="0"/>
              <a:cs typeface="Lato" panose="020F0502020204030203" pitchFamily="34" charset="0"/>
            </a:rPr>
            <a:t>what works  trailblazer</a:t>
          </a:r>
        </a:p>
      </dgm:t>
    </dgm:pt>
    <dgm:pt modelId="{3EF5A46B-9B76-4FC1-9062-8DDA87CD1F32}" type="parTrans" cxnId="{68E4F00C-6659-455E-86D1-8AC1F704D4E9}">
      <dgm:prSet/>
      <dgm:spPr/>
      <dgm:t>
        <a:bodyPr/>
        <a:lstStyle/>
        <a:p>
          <a:endParaRPr lang="en-GB"/>
        </a:p>
      </dgm:t>
    </dgm:pt>
    <dgm:pt modelId="{880EE09E-CEC3-4AA8-83A2-0164C357910F}" type="sibTrans" cxnId="{68E4F00C-6659-455E-86D1-8AC1F704D4E9}">
      <dgm:prSet/>
      <dgm:spPr/>
      <dgm:t>
        <a:bodyPr/>
        <a:lstStyle/>
        <a:p>
          <a:endParaRPr lang="en-GB"/>
        </a:p>
      </dgm:t>
    </dgm:pt>
    <dgm:pt modelId="{3910418E-FC9A-4E63-9090-AACCBA0010B1}">
      <dgm:prSet custT="1"/>
      <dgm:spPr>
        <a:solidFill>
          <a:schemeClr val="accent2">
            <a:lumMod val="60000"/>
            <a:lumOff val="40000"/>
            <a:alpha val="50000"/>
          </a:schemeClr>
        </a:solidFill>
      </dgm:spPr>
      <dgm:t>
        <a:bodyPr/>
        <a:lstStyle/>
        <a:p>
          <a:r>
            <a:rPr lang="en-GB" sz="2000" dirty="0">
              <a:latin typeface="Lato" panose="020F0502020204030203" pitchFamily="34" charset="0"/>
              <a:ea typeface="Lato" panose="020F0502020204030203" pitchFamily="34" charset="0"/>
              <a:cs typeface="Lato" panose="020F0502020204030203" pitchFamily="34" charset="0"/>
            </a:rPr>
            <a:t>Touch &amp; trigger points – where people go  </a:t>
          </a:r>
        </a:p>
      </dgm:t>
    </dgm:pt>
    <dgm:pt modelId="{34B2BE92-D907-4CEF-8176-BF2C4C04FCF6}" type="parTrans" cxnId="{E7AEBA79-DE1D-4AF5-AC1B-BC80E7C46A2B}">
      <dgm:prSet/>
      <dgm:spPr/>
      <dgm:t>
        <a:bodyPr/>
        <a:lstStyle/>
        <a:p>
          <a:endParaRPr lang="en-GB"/>
        </a:p>
      </dgm:t>
    </dgm:pt>
    <dgm:pt modelId="{02931E79-619D-4F3C-9C68-27076400BC18}" type="sibTrans" cxnId="{E7AEBA79-DE1D-4AF5-AC1B-BC80E7C46A2B}">
      <dgm:prSet/>
      <dgm:spPr/>
      <dgm:t>
        <a:bodyPr/>
        <a:lstStyle/>
        <a:p>
          <a:endParaRPr lang="en-GB"/>
        </a:p>
      </dgm:t>
    </dgm:pt>
    <dgm:pt modelId="{DF0DD6B5-CCBA-4B1E-B6E1-6E56CF9101F5}" type="pres">
      <dgm:prSet presAssocID="{0A24C3C2-7905-44FF-A387-C90CCBF893FE}" presName="composite" presStyleCnt="0">
        <dgm:presLayoutVars>
          <dgm:chMax val="1"/>
          <dgm:dir/>
          <dgm:resizeHandles val="exact"/>
        </dgm:presLayoutVars>
      </dgm:prSet>
      <dgm:spPr/>
    </dgm:pt>
    <dgm:pt modelId="{C176A4AD-4C96-49E7-901F-28A98C5343C2}" type="pres">
      <dgm:prSet presAssocID="{0A24C3C2-7905-44FF-A387-C90CCBF893FE}" presName="radial" presStyleCnt="0">
        <dgm:presLayoutVars>
          <dgm:animLvl val="ctr"/>
        </dgm:presLayoutVars>
      </dgm:prSet>
      <dgm:spPr/>
    </dgm:pt>
    <dgm:pt modelId="{A60F8D26-3CD4-4DF8-BCE0-DD8DC80C7419}" type="pres">
      <dgm:prSet presAssocID="{034111F5-776D-4589-941D-DD35CD083471}" presName="centerShape" presStyleLbl="vennNode1" presStyleIdx="0" presStyleCnt="7"/>
      <dgm:spPr/>
    </dgm:pt>
    <dgm:pt modelId="{1EEE2CDB-9D5D-431D-B7AE-AD03FD86271D}" type="pres">
      <dgm:prSet presAssocID="{10DBBA44-7ECD-4387-BE40-9B2292ED80B8}" presName="node" presStyleLbl="vennNode1" presStyleIdx="1" presStyleCnt="7">
        <dgm:presLayoutVars>
          <dgm:bulletEnabled val="1"/>
        </dgm:presLayoutVars>
      </dgm:prSet>
      <dgm:spPr/>
    </dgm:pt>
    <dgm:pt modelId="{C1C3C3EC-44E6-44F3-AB36-832BEB4A098F}" type="pres">
      <dgm:prSet presAssocID="{11EE609E-A8A3-4E86-9D43-FBE363B0EEE6}" presName="node" presStyleLbl="vennNode1" presStyleIdx="2" presStyleCnt="7">
        <dgm:presLayoutVars>
          <dgm:bulletEnabled val="1"/>
        </dgm:presLayoutVars>
      </dgm:prSet>
      <dgm:spPr/>
    </dgm:pt>
    <dgm:pt modelId="{DD897386-8946-4571-BC5C-0F4D41992B54}" type="pres">
      <dgm:prSet presAssocID="{3174622D-F568-4125-A74C-AC49E51E250C}" presName="node" presStyleLbl="vennNode1" presStyleIdx="3" presStyleCnt="7">
        <dgm:presLayoutVars>
          <dgm:bulletEnabled val="1"/>
        </dgm:presLayoutVars>
      </dgm:prSet>
      <dgm:spPr/>
    </dgm:pt>
    <dgm:pt modelId="{BDDF1A80-E00E-4086-B5A9-6246F907A1F5}" type="pres">
      <dgm:prSet presAssocID="{50482CDD-6FC2-485C-BA0B-420C6CB5C022}" presName="node" presStyleLbl="vennNode1" presStyleIdx="4" presStyleCnt="7">
        <dgm:presLayoutVars>
          <dgm:bulletEnabled val="1"/>
        </dgm:presLayoutVars>
      </dgm:prSet>
      <dgm:spPr/>
    </dgm:pt>
    <dgm:pt modelId="{B113F3EB-4BFA-4A1E-8D0C-31BEBAB1F044}" type="pres">
      <dgm:prSet presAssocID="{C7114DF6-AB81-4C47-98FF-7F52278E6A5D}" presName="node" presStyleLbl="vennNode1" presStyleIdx="5" presStyleCnt="7">
        <dgm:presLayoutVars>
          <dgm:bulletEnabled val="1"/>
        </dgm:presLayoutVars>
      </dgm:prSet>
      <dgm:spPr/>
    </dgm:pt>
    <dgm:pt modelId="{C2F7AC0F-6428-4229-8473-E015E2F2C7F4}" type="pres">
      <dgm:prSet presAssocID="{3910418E-FC9A-4E63-9090-AACCBA0010B1}" presName="node" presStyleLbl="vennNode1" presStyleIdx="6" presStyleCnt="7">
        <dgm:presLayoutVars>
          <dgm:bulletEnabled val="1"/>
        </dgm:presLayoutVars>
      </dgm:prSet>
      <dgm:spPr/>
    </dgm:pt>
  </dgm:ptLst>
  <dgm:cxnLst>
    <dgm:cxn modelId="{68E4F00C-6659-455E-86D1-8AC1F704D4E9}" srcId="{034111F5-776D-4589-941D-DD35CD083471}" destId="{C7114DF6-AB81-4C47-98FF-7F52278E6A5D}" srcOrd="4" destOrd="0" parTransId="{3EF5A46B-9B76-4FC1-9062-8DDA87CD1F32}" sibTransId="{880EE09E-CEC3-4AA8-83A2-0164C357910F}"/>
    <dgm:cxn modelId="{8FDC2046-D332-4330-A8C4-A5F3EEF650AC}" type="presOf" srcId="{034111F5-776D-4589-941D-DD35CD083471}" destId="{A60F8D26-3CD4-4DF8-BCE0-DD8DC80C7419}" srcOrd="0" destOrd="0" presId="urn:microsoft.com/office/officeart/2005/8/layout/radial3"/>
    <dgm:cxn modelId="{70F8CE52-2D32-4B84-A6E2-DD54A07B2650}" type="presOf" srcId="{10DBBA44-7ECD-4387-BE40-9B2292ED80B8}" destId="{1EEE2CDB-9D5D-431D-B7AE-AD03FD86271D}" srcOrd="0" destOrd="0" presId="urn:microsoft.com/office/officeart/2005/8/layout/radial3"/>
    <dgm:cxn modelId="{F6C44673-DC40-4ABF-B780-D0892068F30F}" srcId="{0A24C3C2-7905-44FF-A387-C90CCBF893FE}" destId="{8BBADEA3-F16D-4159-B761-B795B25CF10D}" srcOrd="1" destOrd="0" parTransId="{6EF08370-9194-4C9A-8595-DBC7069F990C}" sibTransId="{2711F7BD-34F0-46BC-93D9-BF6766441EE9}"/>
    <dgm:cxn modelId="{06AD4379-B4D5-4687-A722-B01D29CC6917}" type="presOf" srcId="{C7114DF6-AB81-4C47-98FF-7F52278E6A5D}" destId="{B113F3EB-4BFA-4A1E-8D0C-31BEBAB1F044}" srcOrd="0" destOrd="0" presId="urn:microsoft.com/office/officeart/2005/8/layout/radial3"/>
    <dgm:cxn modelId="{4BFD4459-9B0F-4E96-A4DD-F872AC780532}" srcId="{034111F5-776D-4589-941D-DD35CD083471}" destId="{11EE609E-A8A3-4E86-9D43-FBE363B0EEE6}" srcOrd="1" destOrd="0" parTransId="{7F4761E9-1015-404E-904B-B9D1B7E7553E}" sibTransId="{5D3432B6-7DE8-4D1D-B7B2-3CDCE82593B0}"/>
    <dgm:cxn modelId="{E7AEBA79-DE1D-4AF5-AC1B-BC80E7C46A2B}" srcId="{034111F5-776D-4589-941D-DD35CD083471}" destId="{3910418E-FC9A-4E63-9090-AACCBA0010B1}" srcOrd="5" destOrd="0" parTransId="{34B2BE92-D907-4CEF-8176-BF2C4C04FCF6}" sibTransId="{02931E79-619D-4F3C-9C68-27076400BC18}"/>
    <dgm:cxn modelId="{7802FA84-A20C-437E-847B-44DC8CB77A39}" type="presOf" srcId="{3910418E-FC9A-4E63-9090-AACCBA0010B1}" destId="{C2F7AC0F-6428-4229-8473-E015E2F2C7F4}" srcOrd="0" destOrd="0" presId="urn:microsoft.com/office/officeart/2005/8/layout/radial3"/>
    <dgm:cxn modelId="{B75F7085-C92D-4A43-994B-24134A96278D}" type="presOf" srcId="{11EE609E-A8A3-4E86-9D43-FBE363B0EEE6}" destId="{C1C3C3EC-44E6-44F3-AB36-832BEB4A098F}" srcOrd="0" destOrd="0" presId="urn:microsoft.com/office/officeart/2005/8/layout/radial3"/>
    <dgm:cxn modelId="{199A5D8A-722C-4AA6-968E-05138D5DCC4D}" srcId="{034111F5-776D-4589-941D-DD35CD083471}" destId="{10DBBA44-7ECD-4387-BE40-9B2292ED80B8}" srcOrd="0" destOrd="0" parTransId="{B91859A7-280A-419B-B899-52910EE50A17}" sibTransId="{7A9327CE-1122-4AD1-BD56-AEC7EF6A9263}"/>
    <dgm:cxn modelId="{3F18238D-A6FF-4576-B795-22F1CC93BE3B}" type="presOf" srcId="{3174622D-F568-4125-A74C-AC49E51E250C}" destId="{DD897386-8946-4571-BC5C-0F4D41992B54}" srcOrd="0" destOrd="0" presId="urn:microsoft.com/office/officeart/2005/8/layout/radial3"/>
    <dgm:cxn modelId="{ECF5AAC1-85E9-4972-957C-32E084EFD11E}" srcId="{034111F5-776D-4589-941D-DD35CD083471}" destId="{3174622D-F568-4125-A74C-AC49E51E250C}" srcOrd="2" destOrd="0" parTransId="{14E9F590-13CA-44C1-A9BD-218B8A5C66D9}" sibTransId="{28315A66-11F5-4D15-9613-BDB95494CFC5}"/>
    <dgm:cxn modelId="{D2FA97D8-F31E-4A9D-9E9C-220DC24D2BEA}" srcId="{034111F5-776D-4589-941D-DD35CD083471}" destId="{50482CDD-6FC2-485C-BA0B-420C6CB5C022}" srcOrd="3" destOrd="0" parTransId="{881FF00B-B195-4A50-BB96-EF018807518A}" sibTransId="{473700AB-DC13-44BD-B6EE-D71E8A67F035}"/>
    <dgm:cxn modelId="{98FB9DDB-0804-42BE-880E-3C9998CA4FA9}" type="presOf" srcId="{50482CDD-6FC2-485C-BA0B-420C6CB5C022}" destId="{BDDF1A80-E00E-4086-B5A9-6246F907A1F5}" srcOrd="0" destOrd="0" presId="urn:microsoft.com/office/officeart/2005/8/layout/radial3"/>
    <dgm:cxn modelId="{D2526AF1-0789-457C-B59D-9D18393AABCF}" srcId="{0A24C3C2-7905-44FF-A387-C90CCBF893FE}" destId="{034111F5-776D-4589-941D-DD35CD083471}" srcOrd="0" destOrd="0" parTransId="{4E5FABFC-965C-40B4-B33B-D2ED6A83E1A4}" sibTransId="{0669E54E-43B9-4B8D-A865-F4037A27BB4E}"/>
    <dgm:cxn modelId="{03C6E6F4-8233-4630-8C29-E52C40A5C39C}" type="presOf" srcId="{0A24C3C2-7905-44FF-A387-C90CCBF893FE}" destId="{DF0DD6B5-CCBA-4B1E-B6E1-6E56CF9101F5}" srcOrd="0" destOrd="0" presId="urn:microsoft.com/office/officeart/2005/8/layout/radial3"/>
    <dgm:cxn modelId="{EBB04F70-47B0-475A-A334-343AC59BA0BE}" type="presParOf" srcId="{DF0DD6B5-CCBA-4B1E-B6E1-6E56CF9101F5}" destId="{C176A4AD-4C96-49E7-901F-28A98C5343C2}" srcOrd="0" destOrd="0" presId="urn:microsoft.com/office/officeart/2005/8/layout/radial3"/>
    <dgm:cxn modelId="{CE31F5D3-BF9B-4627-AED2-9C5E8C6FDC73}" type="presParOf" srcId="{C176A4AD-4C96-49E7-901F-28A98C5343C2}" destId="{A60F8D26-3CD4-4DF8-BCE0-DD8DC80C7419}" srcOrd="0" destOrd="0" presId="urn:microsoft.com/office/officeart/2005/8/layout/radial3"/>
    <dgm:cxn modelId="{B9DC4E28-1614-4994-8C82-82ADDAB4A1D3}" type="presParOf" srcId="{C176A4AD-4C96-49E7-901F-28A98C5343C2}" destId="{1EEE2CDB-9D5D-431D-B7AE-AD03FD86271D}" srcOrd="1" destOrd="0" presId="urn:microsoft.com/office/officeart/2005/8/layout/radial3"/>
    <dgm:cxn modelId="{86191571-3284-43D4-85F1-C6D17215AFE7}" type="presParOf" srcId="{C176A4AD-4C96-49E7-901F-28A98C5343C2}" destId="{C1C3C3EC-44E6-44F3-AB36-832BEB4A098F}" srcOrd="2" destOrd="0" presId="urn:microsoft.com/office/officeart/2005/8/layout/radial3"/>
    <dgm:cxn modelId="{44509118-C843-4A6A-845D-343FE28576DB}" type="presParOf" srcId="{C176A4AD-4C96-49E7-901F-28A98C5343C2}" destId="{DD897386-8946-4571-BC5C-0F4D41992B54}" srcOrd="3" destOrd="0" presId="urn:microsoft.com/office/officeart/2005/8/layout/radial3"/>
    <dgm:cxn modelId="{AEAA5E06-0B00-4830-9F33-CBF61FF210D9}" type="presParOf" srcId="{C176A4AD-4C96-49E7-901F-28A98C5343C2}" destId="{BDDF1A80-E00E-4086-B5A9-6246F907A1F5}" srcOrd="4" destOrd="0" presId="urn:microsoft.com/office/officeart/2005/8/layout/radial3"/>
    <dgm:cxn modelId="{F25F22DE-2A2E-45AB-8393-A82F76682F4B}" type="presParOf" srcId="{C176A4AD-4C96-49E7-901F-28A98C5343C2}" destId="{B113F3EB-4BFA-4A1E-8D0C-31BEBAB1F044}" srcOrd="5" destOrd="0" presId="urn:microsoft.com/office/officeart/2005/8/layout/radial3"/>
    <dgm:cxn modelId="{0D2CA340-8301-438A-864E-79EB06BD752E}" type="presParOf" srcId="{C176A4AD-4C96-49E7-901F-28A98C5343C2}" destId="{C2F7AC0F-6428-4229-8473-E015E2F2C7F4}" srcOrd="6"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0F8D26-3CD4-4DF8-BCE0-DD8DC80C7419}">
      <dsp:nvSpPr>
        <dsp:cNvPr id="0" name=""/>
        <dsp:cNvSpPr/>
      </dsp:nvSpPr>
      <dsp:spPr>
        <a:xfrm>
          <a:off x="1888926" y="2176626"/>
          <a:ext cx="4705746" cy="4705746"/>
        </a:xfrm>
        <a:prstGeom prst="ellipse">
          <a:avLst/>
        </a:prstGeom>
        <a:solidFill>
          <a:schemeClr val="accent2">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GB" sz="6500" kern="1200" dirty="0"/>
            <a:t>Sense Making </a:t>
          </a:r>
        </a:p>
      </dsp:txBody>
      <dsp:txXfrm>
        <a:off x="2578067" y="2865767"/>
        <a:ext cx="3327464" cy="3327464"/>
      </dsp:txXfrm>
    </dsp:sp>
    <dsp:sp modelId="{1EEE2CDB-9D5D-431D-B7AE-AD03FD86271D}">
      <dsp:nvSpPr>
        <dsp:cNvPr id="0" name=""/>
        <dsp:cNvSpPr/>
      </dsp:nvSpPr>
      <dsp:spPr>
        <a:xfrm>
          <a:off x="3065363" y="288539"/>
          <a:ext cx="2352873" cy="2352873"/>
        </a:xfrm>
        <a:prstGeom prst="ellipse">
          <a:avLst/>
        </a:prstGeom>
        <a:solidFill>
          <a:schemeClr val="accent2">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t>Weekly sign off advocacy partners &amp; voluntary groups  </a:t>
          </a:r>
        </a:p>
      </dsp:txBody>
      <dsp:txXfrm>
        <a:off x="3409933" y="633109"/>
        <a:ext cx="1663733" cy="1663733"/>
      </dsp:txXfrm>
    </dsp:sp>
    <dsp:sp modelId="{C1C3C3EC-44E6-44F3-AB36-832BEB4A098F}">
      <dsp:nvSpPr>
        <dsp:cNvPr id="0" name=""/>
        <dsp:cNvSpPr/>
      </dsp:nvSpPr>
      <dsp:spPr>
        <a:xfrm>
          <a:off x="5719318" y="1820801"/>
          <a:ext cx="2352873" cy="2352873"/>
        </a:xfrm>
        <a:prstGeom prst="ellipse">
          <a:avLst/>
        </a:prstGeom>
        <a:solidFill>
          <a:schemeClr val="accent2">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Lato" panose="020F0502020204030203" pitchFamily="34" charset="0"/>
              <a:ea typeface="Lato" panose="020F0502020204030203" pitchFamily="34" charset="0"/>
              <a:cs typeface="Lato" panose="020F0502020204030203" pitchFamily="34" charset="0"/>
            </a:rPr>
            <a:t>Homeless &amp; Financial Inclusion Quarterly Reviews</a:t>
          </a:r>
        </a:p>
      </dsp:txBody>
      <dsp:txXfrm>
        <a:off x="6063888" y="2165371"/>
        <a:ext cx="1663733" cy="1663733"/>
      </dsp:txXfrm>
    </dsp:sp>
    <dsp:sp modelId="{DD897386-8946-4571-BC5C-0F4D41992B54}">
      <dsp:nvSpPr>
        <dsp:cNvPr id="0" name=""/>
        <dsp:cNvSpPr/>
      </dsp:nvSpPr>
      <dsp:spPr>
        <a:xfrm>
          <a:off x="5719318" y="4885324"/>
          <a:ext cx="2352873" cy="2352873"/>
        </a:xfrm>
        <a:prstGeom prst="ellipse">
          <a:avLst/>
        </a:prstGeom>
        <a:solidFill>
          <a:schemeClr val="accent2">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Lato" panose="020F0502020204030203" pitchFamily="34" charset="0"/>
              <a:ea typeface="Lato" panose="020F0502020204030203" pitchFamily="34" charset="0"/>
              <a:cs typeface="Lato" panose="020F0502020204030203" pitchFamily="34" charset="0"/>
            </a:rPr>
            <a:t>Exception reporting / reviews &amp; complaints / escalation process  </a:t>
          </a:r>
        </a:p>
      </dsp:txBody>
      <dsp:txXfrm>
        <a:off x="6063888" y="5229894"/>
        <a:ext cx="1663733" cy="1663733"/>
      </dsp:txXfrm>
    </dsp:sp>
    <dsp:sp modelId="{BDDF1A80-E00E-4086-B5A9-6246F907A1F5}">
      <dsp:nvSpPr>
        <dsp:cNvPr id="0" name=""/>
        <dsp:cNvSpPr/>
      </dsp:nvSpPr>
      <dsp:spPr>
        <a:xfrm>
          <a:off x="3065363" y="6417586"/>
          <a:ext cx="2352873" cy="2352873"/>
        </a:xfrm>
        <a:prstGeom prst="ellipse">
          <a:avLst/>
        </a:prstGeom>
        <a:solidFill>
          <a:schemeClr val="accent2">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algn="ctr" defTabSz="889000" eaLnBrk="1" latinLnBrk="0">
            <a:lnSpc>
              <a:spcPct val="100000"/>
            </a:lnSpc>
            <a:spcBef>
              <a:spcPct val="0"/>
            </a:spcBef>
            <a:spcAft>
              <a:spcPts val="0"/>
            </a:spcAft>
            <a:buNone/>
          </a:pPr>
          <a:r>
            <a:rPr lang="en-GB" sz="2000" kern="1200" dirty="0">
              <a:latin typeface="+mn-lt"/>
            </a:rPr>
            <a:t>Panels </a:t>
          </a:r>
        </a:p>
        <a:p>
          <a:pPr marL="0" lvl="0" algn="ctr" defTabSz="889000">
            <a:lnSpc>
              <a:spcPct val="100000"/>
            </a:lnSpc>
            <a:spcBef>
              <a:spcPct val="0"/>
            </a:spcBef>
            <a:spcAft>
              <a:spcPts val="0"/>
            </a:spcAft>
            <a:buFont typeface="Arial" panose="020B0604020202020204" pitchFamily="34" charset="0"/>
            <a:buNone/>
          </a:pPr>
          <a:r>
            <a:rPr lang="en-GB" sz="2000" kern="1200" dirty="0">
              <a:latin typeface="+mn-lt"/>
            </a:rPr>
            <a:t>Move-on, </a:t>
          </a:r>
        </a:p>
        <a:p>
          <a:pPr marL="0" lvl="0" algn="ctr" defTabSz="889000" eaLnBrk="1" latinLnBrk="0">
            <a:lnSpc>
              <a:spcPct val="100000"/>
            </a:lnSpc>
            <a:spcBef>
              <a:spcPct val="0"/>
            </a:spcBef>
            <a:spcAft>
              <a:spcPts val="0"/>
            </a:spcAft>
            <a:buFont typeface="Arial" panose="020B0604020202020204" pitchFamily="34" charset="0"/>
            <a:buNone/>
          </a:pPr>
          <a:r>
            <a:rPr lang="en-GB" sz="2000" kern="1200" dirty="0">
              <a:latin typeface="+mn-lt"/>
            </a:rPr>
            <a:t>Sustaining Tenancies  </a:t>
          </a:r>
        </a:p>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tabLst/>
            <a:defRPr/>
          </a:pPr>
          <a:r>
            <a:rPr lang="en-GB" sz="2000" kern="1200" dirty="0">
              <a:latin typeface="+mn-lt"/>
            </a:rPr>
            <a:t>Housing First, </a:t>
          </a:r>
        </a:p>
        <a:p>
          <a:pPr marL="0" lvl="0" algn="ctr" defTabSz="889000">
            <a:lnSpc>
              <a:spcPct val="100000"/>
            </a:lnSpc>
            <a:spcBef>
              <a:spcPct val="0"/>
            </a:spcBef>
            <a:spcAft>
              <a:spcPts val="0"/>
            </a:spcAft>
            <a:buFont typeface="Arial" panose="020B0604020202020204" pitchFamily="34" charset="0"/>
            <a:buNone/>
          </a:pPr>
          <a:r>
            <a:rPr lang="en-GB" sz="2000" kern="1200" dirty="0">
              <a:latin typeface="+mn-lt"/>
            </a:rPr>
            <a:t>Complex Case</a:t>
          </a:r>
        </a:p>
      </dsp:txBody>
      <dsp:txXfrm>
        <a:off x="3409933" y="6762156"/>
        <a:ext cx="1663733" cy="1663733"/>
      </dsp:txXfrm>
    </dsp:sp>
    <dsp:sp modelId="{B113F3EB-4BFA-4A1E-8D0C-31BEBAB1F044}">
      <dsp:nvSpPr>
        <dsp:cNvPr id="0" name=""/>
        <dsp:cNvSpPr/>
      </dsp:nvSpPr>
      <dsp:spPr>
        <a:xfrm>
          <a:off x="411408" y="4885324"/>
          <a:ext cx="2352873" cy="2352873"/>
        </a:xfrm>
        <a:prstGeom prst="ellipse">
          <a:avLst/>
        </a:prstGeom>
        <a:solidFill>
          <a:schemeClr val="accent2">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Lato" panose="020F0502020204030203" pitchFamily="34" charset="0"/>
              <a:ea typeface="Lato" panose="020F0502020204030203" pitchFamily="34" charset="0"/>
              <a:cs typeface="Lato" panose="020F0502020204030203" pitchFamily="34" charset="0"/>
            </a:rPr>
            <a:t>CHI </a:t>
          </a:r>
        </a:p>
        <a:p>
          <a:pPr marL="0" lvl="0" indent="0" algn="ctr" defTabSz="889000">
            <a:lnSpc>
              <a:spcPct val="90000"/>
            </a:lnSpc>
            <a:spcBef>
              <a:spcPct val="0"/>
            </a:spcBef>
            <a:spcAft>
              <a:spcPct val="35000"/>
            </a:spcAft>
            <a:buNone/>
          </a:pPr>
          <a:r>
            <a:rPr lang="en-GB" sz="2000" kern="1200" dirty="0">
              <a:latin typeface="Lato" panose="020F0502020204030203" pitchFamily="34" charset="0"/>
              <a:ea typeface="Lato" panose="020F0502020204030203" pitchFamily="34" charset="0"/>
              <a:cs typeface="Lato" panose="020F0502020204030203" pitchFamily="34" charset="0"/>
            </a:rPr>
            <a:t>what works  trailblazer</a:t>
          </a:r>
        </a:p>
      </dsp:txBody>
      <dsp:txXfrm>
        <a:off x="755978" y="5229894"/>
        <a:ext cx="1663733" cy="1663733"/>
      </dsp:txXfrm>
    </dsp:sp>
    <dsp:sp modelId="{C2F7AC0F-6428-4229-8473-E015E2F2C7F4}">
      <dsp:nvSpPr>
        <dsp:cNvPr id="0" name=""/>
        <dsp:cNvSpPr/>
      </dsp:nvSpPr>
      <dsp:spPr>
        <a:xfrm>
          <a:off x="411408" y="1820801"/>
          <a:ext cx="2352873" cy="2352873"/>
        </a:xfrm>
        <a:prstGeom prst="ellipse">
          <a:avLst/>
        </a:prstGeom>
        <a:solidFill>
          <a:schemeClr val="accent2">
            <a:lumMod val="60000"/>
            <a:lumOff val="4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Lato" panose="020F0502020204030203" pitchFamily="34" charset="0"/>
              <a:ea typeface="Lato" panose="020F0502020204030203" pitchFamily="34" charset="0"/>
              <a:cs typeface="Lato" panose="020F0502020204030203" pitchFamily="34" charset="0"/>
            </a:rPr>
            <a:t>Touch &amp; trigger points – where people go  </a:t>
          </a:r>
        </a:p>
      </dsp:txBody>
      <dsp:txXfrm>
        <a:off x="755978" y="2165371"/>
        <a:ext cx="1663733" cy="1663733"/>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69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66909" y="4715153"/>
            <a:ext cx="5335270" cy="4466987"/>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Google Shape;34;p1: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 name="Google Shape;35;p1:notes"/>
          <p:cNvSpPr txBox="1">
            <a:spLocks noGrp="1"/>
          </p:cNvSpPr>
          <p:nvPr>
            <p:ph type="body" idx="1"/>
          </p:nvPr>
        </p:nvSpPr>
        <p:spPr>
          <a:xfrm>
            <a:off x="666909" y="4715153"/>
            <a:ext cx="533527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10: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 name="Google Shape;112;p10:notes"/>
          <p:cNvSpPr txBox="1">
            <a:spLocks noGrp="1"/>
          </p:cNvSpPr>
          <p:nvPr>
            <p:ph type="body" idx="1"/>
          </p:nvPr>
        </p:nvSpPr>
        <p:spPr>
          <a:xfrm>
            <a:off x="666909" y="4715153"/>
            <a:ext cx="533527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11: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 name="Google Shape;118;p11:notes"/>
          <p:cNvSpPr txBox="1">
            <a:spLocks noGrp="1"/>
          </p:cNvSpPr>
          <p:nvPr>
            <p:ph type="body" idx="1"/>
          </p:nvPr>
        </p:nvSpPr>
        <p:spPr>
          <a:xfrm>
            <a:off x="666909" y="4715153"/>
            <a:ext cx="533527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2: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p12:notes"/>
          <p:cNvSpPr txBox="1">
            <a:spLocks noGrp="1"/>
          </p:cNvSpPr>
          <p:nvPr>
            <p:ph type="body" idx="1"/>
          </p:nvPr>
        </p:nvSpPr>
        <p:spPr>
          <a:xfrm>
            <a:off x="666909" y="4715153"/>
            <a:ext cx="5335270" cy="4466987"/>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400" b="1" dirty="0">
                <a:solidFill>
                  <a:schemeClr val="dk1"/>
                </a:solidFill>
                <a:latin typeface="Inter"/>
                <a:ea typeface="Inter"/>
                <a:cs typeface="Inter"/>
                <a:sym typeface="Inter"/>
              </a:rPr>
              <a:t>Committed political leadership</a:t>
            </a:r>
            <a:endParaRPr sz="1400" b="1"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GB" sz="1200" b="1" dirty="0">
                <a:solidFill>
                  <a:schemeClr val="dk1"/>
                </a:solidFill>
                <a:latin typeface="Inter"/>
                <a:ea typeface="Inter"/>
                <a:cs typeface="Inter"/>
                <a:sym typeface="Inter"/>
              </a:rPr>
              <a:t>Political leadership</a:t>
            </a:r>
            <a:r>
              <a:rPr lang="en-GB" sz="1200" dirty="0">
                <a:solidFill>
                  <a:schemeClr val="dk1"/>
                </a:solidFill>
                <a:latin typeface="Inter"/>
                <a:ea typeface="Inter"/>
                <a:cs typeface="Inter"/>
                <a:sym typeface="Inter"/>
              </a:rPr>
              <a:t> [insert 30 words]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GB" sz="1200" b="1" dirty="0">
                <a:solidFill>
                  <a:schemeClr val="dk1"/>
                </a:solidFill>
                <a:latin typeface="Inter"/>
                <a:ea typeface="Inter"/>
                <a:cs typeface="Inter"/>
                <a:sym typeface="Inter"/>
              </a:rPr>
              <a:t>Politically controlled housing stock </a:t>
            </a:r>
            <a:r>
              <a:rPr lang="en-GB" sz="1200" dirty="0">
                <a:solidFill>
                  <a:schemeClr val="dk1"/>
                </a:solidFill>
                <a:latin typeface="Inter"/>
                <a:ea typeface="Inter"/>
                <a:cs typeface="Inter"/>
                <a:sym typeface="Inter"/>
              </a:rPr>
              <a:t> [insert 30 words]</a:t>
            </a:r>
            <a:endParaRPr sz="1200" b="1" dirty="0">
              <a:solidFill>
                <a:schemeClr val="dk1"/>
              </a:solidFill>
              <a:latin typeface="Inter"/>
              <a:ea typeface="Inter"/>
              <a:cs typeface="Inter"/>
              <a:sym typeface="Inter"/>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13: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 name="Google Shape;132;p13:notes"/>
          <p:cNvSpPr txBox="1">
            <a:spLocks noGrp="1"/>
          </p:cNvSpPr>
          <p:nvPr>
            <p:ph type="body" idx="1"/>
          </p:nvPr>
        </p:nvSpPr>
        <p:spPr>
          <a:xfrm>
            <a:off x="666909" y="4715153"/>
            <a:ext cx="5335270" cy="4466987"/>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4: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14:notes"/>
          <p:cNvSpPr txBox="1">
            <a:spLocks noGrp="1"/>
          </p:cNvSpPr>
          <p:nvPr>
            <p:ph type="body" idx="1"/>
          </p:nvPr>
        </p:nvSpPr>
        <p:spPr>
          <a:xfrm>
            <a:off x="666909" y="4715153"/>
            <a:ext cx="5335270" cy="4466987"/>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400" b="1" dirty="0">
                <a:solidFill>
                  <a:schemeClr val="dk1"/>
                </a:solidFill>
                <a:latin typeface="Inter"/>
                <a:ea typeface="Inter"/>
                <a:cs typeface="Inter"/>
                <a:sym typeface="Inter"/>
              </a:rPr>
              <a:t>Set the right conditions and  incentivise  partnership working</a:t>
            </a:r>
            <a:endParaRPr sz="1400" b="1"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Inter"/>
              <a:buChar char="●"/>
            </a:pPr>
            <a:r>
              <a:rPr lang="en-GB" sz="1200" b="1" dirty="0">
                <a:solidFill>
                  <a:schemeClr val="dk1"/>
                </a:solidFill>
                <a:latin typeface="Inter"/>
                <a:ea typeface="Inter"/>
                <a:cs typeface="Inter"/>
                <a:sym typeface="Inter"/>
              </a:rPr>
              <a:t>Align budget process -  </a:t>
            </a:r>
            <a:r>
              <a:rPr lang="en-GB" sz="1200" dirty="0">
                <a:solidFill>
                  <a:schemeClr val="dk1"/>
                </a:solidFill>
                <a:latin typeface="Inter"/>
                <a:ea typeface="Inter"/>
                <a:cs typeface="Inter"/>
                <a:sym typeface="Inter"/>
              </a:rPr>
              <a:t>to support vulnerable and prevent crisis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Calibri"/>
              <a:buChar char="●"/>
            </a:pPr>
            <a:r>
              <a:rPr lang="en-GB" sz="1200" b="1" dirty="0">
                <a:solidFill>
                  <a:schemeClr val="dk1"/>
                </a:solidFill>
                <a:latin typeface="Inter"/>
                <a:ea typeface="Inter"/>
                <a:cs typeface="Inter"/>
                <a:sym typeface="Inter"/>
              </a:rPr>
              <a:t>Develop citywide consensus - </a:t>
            </a:r>
            <a:r>
              <a:rPr lang="en-GB" sz="1200" dirty="0">
                <a:solidFill>
                  <a:schemeClr val="dk1"/>
                </a:solidFill>
                <a:latin typeface="Inter"/>
                <a:ea typeface="Inter"/>
                <a:cs typeface="Inter"/>
                <a:sym typeface="Inter"/>
              </a:rPr>
              <a:t>Routinely monitoring and reviewing with partners to identify opportunities for improvement and innovation</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Calibri"/>
              <a:buChar char="●"/>
            </a:pPr>
            <a:r>
              <a:rPr lang="en-GB" sz="1200" b="1" dirty="0">
                <a:solidFill>
                  <a:schemeClr val="dk1"/>
                </a:solidFill>
                <a:latin typeface="Inter"/>
                <a:ea typeface="Inter"/>
                <a:cs typeface="Inter"/>
                <a:sym typeface="Inter"/>
              </a:rPr>
              <a:t>Provide protocols - </a:t>
            </a:r>
            <a:r>
              <a:rPr lang="en-GB" sz="1200" dirty="0">
                <a:solidFill>
                  <a:schemeClr val="dk1"/>
                </a:solidFill>
                <a:latin typeface="Inter"/>
                <a:ea typeface="Inter"/>
                <a:cs typeface="Inter"/>
                <a:sym typeface="Inter"/>
              </a:rPr>
              <a:t>agreed ways of working that give consistent governance and practice</a:t>
            </a:r>
            <a:endParaRPr sz="1200" b="1"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Calibri"/>
              <a:buChar char="●"/>
            </a:pPr>
            <a:r>
              <a:rPr lang="en-GB" sz="1200" b="1" dirty="0">
                <a:solidFill>
                  <a:schemeClr val="dk1"/>
                </a:solidFill>
                <a:latin typeface="Inter"/>
                <a:ea typeface="Inter"/>
                <a:cs typeface="Inter"/>
                <a:sym typeface="Inter"/>
              </a:rPr>
              <a:t>Provide infrastructure support</a:t>
            </a:r>
            <a:r>
              <a:rPr lang="en-GB" sz="1200" dirty="0">
                <a:solidFill>
                  <a:schemeClr val="dk1"/>
                </a:solidFill>
                <a:latin typeface="Inter"/>
                <a:ea typeface="Inter"/>
                <a:cs typeface="Inter"/>
                <a:sym typeface="Inter"/>
              </a:rPr>
              <a:t> - information, training and workforce development to help partners who are not specialists in financial inclusion and homelessness prevention to identify risk and act to prevent crisis, rather than just to refer to crisis services</a:t>
            </a:r>
            <a:endParaRPr dirty="0">
              <a:solidFill>
                <a:schemeClr val="dk1"/>
              </a:solidFill>
            </a:endParaRPr>
          </a:p>
          <a:p>
            <a:pPr marL="0" lvl="0" indent="0" algn="l" rtl="0">
              <a:lnSpc>
                <a:spcPct val="115000"/>
              </a:lnSpc>
              <a:spcBef>
                <a:spcPts val="0"/>
              </a:spcBef>
              <a:spcAft>
                <a:spcPts val="0"/>
              </a:spcAft>
              <a:buSzPts val="11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5: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Google Shape;145;p15:notes"/>
          <p:cNvSpPr txBox="1">
            <a:spLocks noGrp="1"/>
          </p:cNvSpPr>
          <p:nvPr>
            <p:ph type="body" idx="1"/>
          </p:nvPr>
        </p:nvSpPr>
        <p:spPr>
          <a:xfrm>
            <a:off x="666909" y="4715153"/>
            <a:ext cx="533527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6: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 name="Google Shape;151;p16:notes"/>
          <p:cNvSpPr txBox="1">
            <a:spLocks noGrp="1"/>
          </p:cNvSpPr>
          <p:nvPr>
            <p:ph type="body" idx="1"/>
          </p:nvPr>
        </p:nvSpPr>
        <p:spPr>
          <a:xfrm>
            <a:off x="666909" y="4715153"/>
            <a:ext cx="5335270" cy="4466987"/>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400" b="1" dirty="0">
                <a:solidFill>
                  <a:schemeClr val="dk1"/>
                </a:solidFill>
                <a:latin typeface="Inter"/>
                <a:ea typeface="Inter"/>
                <a:cs typeface="Inter"/>
                <a:sym typeface="Inter"/>
              </a:rPr>
              <a:t>Understand demand and be guided by evidence</a:t>
            </a:r>
            <a:endParaRPr sz="14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Calibri"/>
              <a:buChar char="●"/>
            </a:pPr>
            <a:r>
              <a:rPr lang="en-GB" sz="1200" b="1" dirty="0">
                <a:solidFill>
                  <a:schemeClr val="dk1"/>
                </a:solidFill>
                <a:latin typeface="Inter"/>
                <a:ea typeface="Inter"/>
                <a:cs typeface="Inter"/>
                <a:sym typeface="Inter"/>
              </a:rPr>
              <a:t>Segment need - </a:t>
            </a:r>
            <a:r>
              <a:rPr lang="en-GB" sz="1200" dirty="0">
                <a:solidFill>
                  <a:schemeClr val="dk1"/>
                </a:solidFill>
                <a:latin typeface="Inter"/>
                <a:ea typeface="Inter"/>
                <a:cs typeface="Inter"/>
                <a:sym typeface="Inter"/>
              </a:rPr>
              <a:t>to provide proportionate, personally relevant and cost-effective responses</a:t>
            </a:r>
            <a:endParaRPr sz="1200"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Calibri"/>
              <a:buChar char="●"/>
            </a:pPr>
            <a:r>
              <a:rPr lang="en-GB" sz="1200" b="1" dirty="0">
                <a:solidFill>
                  <a:schemeClr val="dk1"/>
                </a:solidFill>
                <a:latin typeface="Inter"/>
                <a:ea typeface="Inter"/>
                <a:cs typeface="Inter"/>
                <a:sym typeface="Inter"/>
              </a:rPr>
              <a:t>Understand local impact</a:t>
            </a:r>
            <a:r>
              <a:rPr lang="en-GB" sz="1200" dirty="0">
                <a:solidFill>
                  <a:schemeClr val="dk1"/>
                </a:solidFill>
                <a:latin typeface="Inter"/>
                <a:ea typeface="Inter"/>
                <a:cs typeface="Inter"/>
                <a:sym typeface="Inter"/>
              </a:rPr>
              <a:t> - considering the balance of individual, systemic &amp; structural causes of exclusion based on context and LIFE courses.</a:t>
            </a:r>
            <a:endParaRPr sz="1200"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Calibri"/>
              <a:buChar char="●"/>
            </a:pPr>
            <a:r>
              <a:rPr lang="en-GB" sz="1200" b="1" dirty="0">
                <a:solidFill>
                  <a:schemeClr val="dk1"/>
                </a:solidFill>
                <a:latin typeface="Inter"/>
                <a:ea typeface="Inter"/>
                <a:cs typeface="Inter"/>
                <a:sym typeface="Inter"/>
              </a:rPr>
              <a:t>Maximise the value of touch points &amp; trigger points - </a:t>
            </a:r>
            <a:r>
              <a:rPr lang="en-GB" sz="1200" dirty="0">
                <a:solidFill>
                  <a:schemeClr val="dk1"/>
                </a:solidFill>
                <a:latin typeface="Inter"/>
                <a:ea typeface="Inter"/>
                <a:cs typeface="Inter"/>
                <a:sym typeface="Inter"/>
              </a:rPr>
              <a:t>to continually</a:t>
            </a:r>
            <a:r>
              <a:rPr lang="en-GB" dirty="0">
                <a:solidFill>
                  <a:schemeClr val="dk1"/>
                </a:solidFill>
                <a:latin typeface="Inter"/>
                <a:ea typeface="Inter"/>
                <a:cs typeface="Inter"/>
                <a:sym typeface="Inter"/>
              </a:rPr>
              <a:t> learn and improve</a:t>
            </a:r>
            <a:endParaRPr dirty="0">
              <a:solidFill>
                <a:schemeClr val="dk1"/>
              </a:solidFill>
              <a:latin typeface="Inter"/>
              <a:ea typeface="Inter"/>
              <a:cs typeface="Inter"/>
              <a:sym typeface="Inter"/>
            </a:endParaRPr>
          </a:p>
          <a:p>
            <a:pPr marL="0" lvl="0" indent="0" algn="l" rtl="0">
              <a:lnSpc>
                <a:spcPct val="115000"/>
              </a:lnSpc>
              <a:spcBef>
                <a:spcPts val="0"/>
              </a:spcBef>
              <a:spcAft>
                <a:spcPts val="0"/>
              </a:spcAft>
              <a:buSzPts val="1100"/>
              <a:buNone/>
            </a:pP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GB" dirty="0">
                <a:solidFill>
                  <a:schemeClr val="dk1"/>
                </a:solidFill>
                <a:latin typeface="Inter"/>
                <a:ea typeface="Inter"/>
                <a:cs typeface="Inter"/>
                <a:sym typeface="Inter"/>
              </a:rPr>
              <a:t>Collaborating to prevent crisis: information, training, research, reviews, policy, protocols, commissioning &amp; governance </a:t>
            </a: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GB" dirty="0">
                <a:solidFill>
                  <a:schemeClr val="dk1"/>
                </a:solidFill>
                <a:latin typeface="Inter"/>
                <a:ea typeface="Inter"/>
                <a:cs typeface="Inter"/>
                <a:sym typeface="Inter"/>
              </a:rPr>
              <a:t>Targeting specialist advice &amp; support</a:t>
            </a: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GB" dirty="0">
                <a:solidFill>
                  <a:schemeClr val="dk1"/>
                </a:solidFill>
                <a:latin typeface="Inter"/>
                <a:ea typeface="Inter"/>
                <a:cs typeface="Inter"/>
                <a:sym typeface="Inter"/>
              </a:rPr>
              <a:t>Feedback loops exception &amp; escalation reports, to identify prevention opportunities</a:t>
            </a:r>
            <a:endParaRPr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Char char="-"/>
            </a:pPr>
            <a:r>
              <a:rPr lang="en-GB" dirty="0">
                <a:solidFill>
                  <a:schemeClr val="dk1"/>
                </a:solidFill>
                <a:latin typeface="Inter"/>
                <a:ea typeface="Inter"/>
                <a:cs typeface="Inter"/>
                <a:sym typeface="Inter"/>
              </a:rPr>
              <a:t>Catching residents if we fail to prevent crisis &amp; learn</a:t>
            </a:r>
            <a:endParaRPr dirty="0">
              <a:solidFill>
                <a:schemeClr val="dk1"/>
              </a:solidFill>
              <a:latin typeface="Inter"/>
              <a:ea typeface="Inter"/>
              <a:cs typeface="Inter"/>
              <a:sym typeface="Inter"/>
            </a:endParaRPr>
          </a:p>
          <a:p>
            <a:pPr marL="0" lvl="0" indent="0" algn="l" rtl="0">
              <a:lnSpc>
                <a:spcPct val="115000"/>
              </a:lnSpc>
              <a:spcBef>
                <a:spcPts val="0"/>
              </a:spcBef>
              <a:spcAft>
                <a:spcPts val="0"/>
              </a:spcAft>
              <a:buSzPts val="1100"/>
              <a:buNone/>
            </a:pPr>
            <a:endParaRPr dirty="0">
              <a:solidFill>
                <a:schemeClr val="dk1"/>
              </a:solidFill>
              <a:latin typeface="Inter"/>
              <a:ea typeface="Inter"/>
              <a:cs typeface="Inter"/>
              <a:sym typeface="Inter"/>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7: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p17:notes"/>
          <p:cNvSpPr txBox="1">
            <a:spLocks noGrp="1"/>
          </p:cNvSpPr>
          <p:nvPr>
            <p:ph type="body" idx="1"/>
          </p:nvPr>
        </p:nvSpPr>
        <p:spPr>
          <a:xfrm>
            <a:off x="666909" y="4715153"/>
            <a:ext cx="533527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8: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18:notes"/>
          <p:cNvSpPr txBox="1">
            <a:spLocks noGrp="1"/>
          </p:cNvSpPr>
          <p:nvPr>
            <p:ph type="body" idx="1"/>
          </p:nvPr>
        </p:nvSpPr>
        <p:spPr>
          <a:xfrm>
            <a:off x="666909" y="4715153"/>
            <a:ext cx="533527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9: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 name="Google Shape;177;p19:notes"/>
          <p:cNvSpPr txBox="1">
            <a:spLocks noGrp="1"/>
          </p:cNvSpPr>
          <p:nvPr>
            <p:ph type="body" idx="1"/>
          </p:nvPr>
        </p:nvSpPr>
        <p:spPr>
          <a:xfrm>
            <a:off x="666909" y="4715153"/>
            <a:ext cx="5335270" cy="4466987"/>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400" b="1" dirty="0">
                <a:solidFill>
                  <a:schemeClr val="dk1"/>
                </a:solidFill>
                <a:latin typeface="Inter"/>
                <a:ea typeface="Inter"/>
                <a:cs typeface="Inter"/>
                <a:sym typeface="Inter"/>
              </a:rPr>
              <a:t>Deliver flexibly and be proactive</a:t>
            </a:r>
            <a:endParaRPr sz="1400" b="1"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Calibri"/>
              <a:buChar char="●"/>
            </a:pPr>
            <a:r>
              <a:rPr lang="en-GB" sz="1200" b="1" dirty="0">
                <a:solidFill>
                  <a:schemeClr val="dk1"/>
                </a:solidFill>
                <a:latin typeface="Inter"/>
                <a:ea typeface="Inter"/>
                <a:cs typeface="Inter"/>
                <a:sym typeface="Inter"/>
              </a:rPr>
              <a:t>Provide universal, open access, information and advice services -  </a:t>
            </a:r>
            <a:r>
              <a:rPr lang="en-GB" sz="1200" dirty="0">
                <a:solidFill>
                  <a:schemeClr val="dk1"/>
                </a:solidFill>
                <a:latin typeface="Inter"/>
                <a:ea typeface="Inter"/>
                <a:cs typeface="Inter"/>
                <a:sym typeface="Inter"/>
              </a:rPr>
              <a:t>to prevent residents becoming more vulnerable and catch residents who are ‘not known’ to be at risk </a:t>
            </a:r>
            <a:endParaRPr sz="1200" b="1" dirty="0">
              <a:solidFill>
                <a:schemeClr val="dk1"/>
              </a:solidFill>
              <a:latin typeface="Inter"/>
              <a:ea typeface="Inter"/>
              <a:cs typeface="Inter"/>
              <a:sym typeface="Inter"/>
            </a:endParaRPr>
          </a:p>
          <a:p>
            <a:pPr marL="457200" lvl="0" indent="-304800" algn="l" rtl="0">
              <a:lnSpc>
                <a:spcPct val="115000"/>
              </a:lnSpc>
              <a:spcBef>
                <a:spcPts val="0"/>
              </a:spcBef>
              <a:spcAft>
                <a:spcPts val="0"/>
              </a:spcAft>
              <a:buClr>
                <a:schemeClr val="dk1"/>
              </a:buClr>
              <a:buSzPts val="1200"/>
              <a:buFont typeface="Calibri"/>
              <a:buChar char="●"/>
            </a:pPr>
            <a:r>
              <a:rPr lang="en-GB" sz="1200" b="1" dirty="0">
                <a:solidFill>
                  <a:schemeClr val="dk1"/>
                </a:solidFill>
                <a:latin typeface="Inter"/>
                <a:ea typeface="Inter"/>
                <a:cs typeface="Inter"/>
                <a:sym typeface="Inter"/>
              </a:rPr>
              <a:t>Adapt core council services and provide targeted support - </a:t>
            </a:r>
            <a:r>
              <a:rPr lang="en-GB" sz="1200" dirty="0">
                <a:solidFill>
                  <a:schemeClr val="dk1"/>
                </a:solidFill>
                <a:latin typeface="Inter"/>
                <a:ea typeface="Inter"/>
                <a:cs typeface="Inter"/>
                <a:sym typeface="Inter"/>
              </a:rPr>
              <a:t>to shield the most vulnerable and to prevent crisis</a:t>
            </a:r>
            <a:endParaRPr sz="1200"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Calibri"/>
              <a:buChar char="●"/>
            </a:pPr>
            <a:r>
              <a:rPr lang="en-GB" sz="1200" b="1" dirty="0">
                <a:solidFill>
                  <a:schemeClr val="dk1"/>
                </a:solidFill>
                <a:latin typeface="Inter"/>
                <a:ea typeface="Inter"/>
                <a:cs typeface="Inter"/>
                <a:sym typeface="Inter"/>
              </a:rPr>
              <a:t>Provide systematic exception reporting &amp; feedback loops - </a:t>
            </a:r>
            <a:r>
              <a:rPr lang="en-GB" sz="1200" dirty="0">
                <a:solidFill>
                  <a:schemeClr val="dk1"/>
                </a:solidFill>
                <a:latin typeface="Inter"/>
                <a:ea typeface="Inter"/>
                <a:cs typeface="Inter"/>
                <a:sym typeface="Inter"/>
              </a:rPr>
              <a:t>to support collective reviews of why we haven’t prevented financial exclusion or homelessness</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 name="Google Shape;40;p2:notes"/>
          <p:cNvSpPr txBox="1">
            <a:spLocks noGrp="1"/>
          </p:cNvSpPr>
          <p:nvPr>
            <p:ph type="body" idx="1"/>
          </p:nvPr>
        </p:nvSpPr>
        <p:spPr>
          <a:xfrm>
            <a:off x="666909" y="4715153"/>
            <a:ext cx="533527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690B91-B9BB-4CA1-B5F8-921E73C7B2C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95710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20: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 name="Google Shape;197;p20:notes"/>
          <p:cNvSpPr txBox="1">
            <a:spLocks noGrp="1"/>
          </p:cNvSpPr>
          <p:nvPr>
            <p:ph type="body" idx="1"/>
          </p:nvPr>
        </p:nvSpPr>
        <p:spPr>
          <a:xfrm>
            <a:off x="666909" y="4715153"/>
            <a:ext cx="533527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21:notes"/>
          <p:cNvSpPr txBox="1">
            <a:spLocks noGrp="1"/>
          </p:cNvSpPr>
          <p:nvPr>
            <p:ph type="body" idx="1"/>
          </p:nvPr>
        </p:nvSpPr>
        <p:spPr>
          <a:xfrm>
            <a:off x="666911" y="4777204"/>
            <a:ext cx="5335270" cy="3908777"/>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400" b="1" dirty="0">
                <a:solidFill>
                  <a:schemeClr val="dk1"/>
                </a:solidFill>
                <a:latin typeface="Inter"/>
                <a:ea typeface="Inter"/>
                <a:cs typeface="Inter"/>
                <a:sym typeface="Inter"/>
              </a:rPr>
              <a:t>Have a curious and questioning mindset</a:t>
            </a:r>
            <a:endParaRPr sz="1400" b="1"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Calibri"/>
              <a:buChar char="●"/>
            </a:pPr>
            <a:r>
              <a:rPr lang="en-GB" sz="1200" dirty="0">
                <a:solidFill>
                  <a:srgbClr val="222222"/>
                </a:solidFill>
                <a:highlight>
                  <a:srgbClr val="FFFFFF"/>
                </a:highlight>
                <a:latin typeface="Inter"/>
                <a:ea typeface="Inter"/>
                <a:cs typeface="Inter"/>
                <a:sym typeface="Inter"/>
              </a:rPr>
              <a:t>Follow the thread back and for between the case, management and strategic levels.</a:t>
            </a:r>
            <a:endParaRPr sz="1400" b="1" dirty="0">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Calibri"/>
              <a:buChar char="●"/>
            </a:pPr>
            <a:r>
              <a:rPr lang="en-GB" sz="1200" dirty="0">
                <a:solidFill>
                  <a:srgbClr val="222222"/>
                </a:solidFill>
                <a:highlight>
                  <a:srgbClr val="FFFFFF"/>
                </a:highlight>
                <a:latin typeface="Inter"/>
                <a:ea typeface="Inter"/>
                <a:cs typeface="Inter"/>
                <a:sym typeface="Inter"/>
              </a:rPr>
              <a:t>Identifying potential risk related to demand and act to prevent crisis with urgency and tenacity</a:t>
            </a:r>
            <a:endParaRPr sz="1200" dirty="0">
              <a:solidFill>
                <a:srgbClr val="222222"/>
              </a:solidFill>
              <a:highlight>
                <a:srgbClr val="FFFFFF"/>
              </a:highlight>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Calibri"/>
              <a:buChar char="●"/>
            </a:pPr>
            <a:r>
              <a:rPr lang="en-GB" sz="1200" dirty="0">
                <a:solidFill>
                  <a:srgbClr val="222222"/>
                </a:solidFill>
                <a:highlight>
                  <a:srgbClr val="FFFFFF"/>
                </a:highlight>
                <a:latin typeface="Inter"/>
                <a:ea typeface="Inter"/>
                <a:cs typeface="Inter"/>
                <a:sym typeface="Inter"/>
              </a:rPr>
              <a:t>not everyone has the how do you get a quart into a pint mindset eg if a caseworker is supporting a large family and we haven’t got enough large family accommodation then prioritising what can be done to solve the problem. </a:t>
            </a:r>
            <a:endParaRPr sz="1200" dirty="0">
              <a:solidFill>
                <a:srgbClr val="222222"/>
              </a:solidFill>
              <a:highlight>
                <a:srgbClr val="FFFFFF"/>
              </a:highlight>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Calibri"/>
              <a:buChar char="●"/>
            </a:pPr>
            <a:r>
              <a:rPr lang="en-GB" sz="1200" dirty="0">
                <a:solidFill>
                  <a:srgbClr val="222222"/>
                </a:solidFill>
                <a:highlight>
                  <a:srgbClr val="FFFFFF"/>
                </a:highlight>
                <a:latin typeface="Inter"/>
                <a:ea typeface="Inter"/>
                <a:cs typeface="Inter"/>
                <a:sym typeface="Inter"/>
              </a:rPr>
              <a:t>Mindsets that are outcome focused, conclusive and want to bridge the gap between the policy statement and actions to make a material difference to residents.</a:t>
            </a:r>
            <a:endParaRPr dirty="0"/>
          </a:p>
        </p:txBody>
      </p:sp>
      <p:sp>
        <p:nvSpPr>
          <p:cNvPr id="203" name="Google Shape;203;p21:notes"/>
          <p:cNvSpPr>
            <a:spLocks noGrp="1" noRot="1" noChangeAspect="1"/>
          </p:cNvSpPr>
          <p:nvPr>
            <p:ph type="sldImg" idx="2"/>
          </p:nvPr>
        </p:nvSpPr>
        <p:spPr>
          <a:xfrm>
            <a:off x="357188"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22: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p22:notes"/>
          <p:cNvSpPr txBox="1">
            <a:spLocks noGrp="1"/>
          </p:cNvSpPr>
          <p:nvPr>
            <p:ph type="body" idx="1"/>
          </p:nvPr>
        </p:nvSpPr>
        <p:spPr>
          <a:xfrm>
            <a:off x="666909" y="4715153"/>
            <a:ext cx="533527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223be6092e_1_29:notes"/>
          <p:cNvSpPr>
            <a:spLocks noGrp="1" noRot="1" noChangeAspect="1"/>
          </p:cNvSpPr>
          <p:nvPr>
            <p:ph type="sldImg" idx="2"/>
          </p:nvPr>
        </p:nvSpPr>
        <p:spPr>
          <a:xfrm>
            <a:off x="269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1223be6092e_1_29:notes"/>
          <p:cNvSpPr txBox="1">
            <a:spLocks noGrp="1"/>
          </p:cNvSpPr>
          <p:nvPr>
            <p:ph type="body" idx="1"/>
          </p:nvPr>
        </p:nvSpPr>
        <p:spPr>
          <a:xfrm>
            <a:off x="666909" y="4715153"/>
            <a:ext cx="533527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3: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 name="Google Shape;48;p3:notes"/>
          <p:cNvSpPr txBox="1">
            <a:spLocks noGrp="1"/>
          </p:cNvSpPr>
          <p:nvPr>
            <p:ph type="body" idx="1"/>
          </p:nvPr>
        </p:nvSpPr>
        <p:spPr>
          <a:xfrm>
            <a:off x="666909" y="4715153"/>
            <a:ext cx="533527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4: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 name="Google Shape;55;p4:notes"/>
          <p:cNvSpPr txBox="1">
            <a:spLocks noGrp="1"/>
          </p:cNvSpPr>
          <p:nvPr>
            <p:ph type="body" idx="1"/>
          </p:nvPr>
        </p:nvSpPr>
        <p:spPr>
          <a:xfrm>
            <a:off x="666909" y="4715153"/>
            <a:ext cx="533527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5: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 name="Google Shape;65;p5:notes"/>
          <p:cNvSpPr txBox="1">
            <a:spLocks noGrp="1"/>
          </p:cNvSpPr>
          <p:nvPr>
            <p:ph type="body" idx="1"/>
          </p:nvPr>
        </p:nvSpPr>
        <p:spPr>
          <a:xfrm>
            <a:off x="666909" y="4715153"/>
            <a:ext cx="533527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6: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 name="Google Shape;80;p6:notes"/>
          <p:cNvSpPr txBox="1">
            <a:spLocks noGrp="1"/>
          </p:cNvSpPr>
          <p:nvPr>
            <p:ph type="body" idx="1"/>
          </p:nvPr>
        </p:nvSpPr>
        <p:spPr>
          <a:xfrm>
            <a:off x="666909" y="4715153"/>
            <a:ext cx="533527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7: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 name="Google Shape;93;p7:notes"/>
          <p:cNvSpPr txBox="1">
            <a:spLocks noGrp="1"/>
          </p:cNvSpPr>
          <p:nvPr>
            <p:ph type="body" idx="1"/>
          </p:nvPr>
        </p:nvSpPr>
        <p:spPr>
          <a:xfrm>
            <a:off x="666909" y="4715153"/>
            <a:ext cx="533527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8: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 name="Google Shape;100;p8:notes"/>
          <p:cNvSpPr txBox="1">
            <a:spLocks noGrp="1"/>
          </p:cNvSpPr>
          <p:nvPr>
            <p:ph type="body" idx="1"/>
          </p:nvPr>
        </p:nvSpPr>
        <p:spPr>
          <a:xfrm>
            <a:off x="666909" y="4715153"/>
            <a:ext cx="533527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9: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p9:notes"/>
          <p:cNvSpPr txBox="1">
            <a:spLocks noGrp="1"/>
          </p:cNvSpPr>
          <p:nvPr>
            <p:ph type="body" idx="1"/>
          </p:nvPr>
        </p:nvSpPr>
        <p:spPr>
          <a:xfrm>
            <a:off x="666909" y="4715153"/>
            <a:ext cx="533527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CUSTOM_1_1">
    <p:bg>
      <p:bgPr>
        <a:solidFill>
          <a:schemeClr val="dk2"/>
        </a:solidFill>
        <a:effectLst/>
      </p:bgPr>
    </p:bg>
    <p:spTree>
      <p:nvGrpSpPr>
        <p:cNvPr id="1" name="Shape 10"/>
        <p:cNvGrpSpPr/>
        <p:nvPr/>
      </p:nvGrpSpPr>
      <p:grpSpPr>
        <a:xfrm>
          <a:off x="0" y="0"/>
          <a:ext cx="0" cy="0"/>
          <a:chOff x="0" y="0"/>
          <a:chExt cx="0" cy="0"/>
        </a:xfrm>
      </p:grpSpPr>
      <p:sp>
        <p:nvSpPr>
          <p:cNvPr id="11" name="Google Shape;11;p25"/>
          <p:cNvSpPr/>
          <p:nvPr/>
        </p:nvSpPr>
        <p:spPr>
          <a:xfrm>
            <a:off x="0" y="9387000"/>
            <a:ext cx="18288000" cy="900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12" name="Google Shape;12;p25"/>
          <p:cNvPicPr preferRelativeResize="0"/>
          <p:nvPr/>
        </p:nvPicPr>
        <p:blipFill rotWithShape="1">
          <a:blip r:embed="rId2">
            <a:alphaModFix/>
          </a:blip>
          <a:srcRect t="30131" b="17519"/>
          <a:stretch/>
        </p:blipFill>
        <p:spPr>
          <a:xfrm>
            <a:off x="4" y="4001976"/>
            <a:ext cx="18288000" cy="5385022"/>
          </a:xfrm>
          <a:prstGeom prst="rect">
            <a:avLst/>
          </a:prstGeom>
          <a:noFill/>
          <a:ln>
            <a:noFill/>
          </a:ln>
        </p:spPr>
      </p:pic>
      <p:sp>
        <p:nvSpPr>
          <p:cNvPr id="13" name="Google Shape;13;p25"/>
          <p:cNvSpPr txBox="1">
            <a:spLocks noGrp="1"/>
          </p:cNvSpPr>
          <p:nvPr>
            <p:ph type="title"/>
          </p:nvPr>
        </p:nvSpPr>
        <p:spPr>
          <a:xfrm>
            <a:off x="3873100" y="720000"/>
            <a:ext cx="10542000" cy="3282000"/>
          </a:xfrm>
          <a:prstGeom prst="rect">
            <a:avLst/>
          </a:prstGeom>
          <a:noFill/>
          <a:ln>
            <a:noFill/>
          </a:ln>
        </p:spPr>
        <p:txBody>
          <a:bodyPr spcFirstLastPara="1" wrap="square" lIns="0" tIns="0" rIns="0" bIns="108000" anchor="ctr" anchorCtr="0">
            <a:noAutofit/>
          </a:bodyPr>
          <a:lstStyle>
            <a:lvl1pPr lvl="0" algn="ctr">
              <a:lnSpc>
                <a:spcPct val="100000"/>
              </a:lnSpc>
              <a:spcBef>
                <a:spcPts val="0"/>
              </a:spcBef>
              <a:spcAft>
                <a:spcPts val="0"/>
              </a:spcAft>
              <a:buClr>
                <a:schemeClr val="dk1"/>
              </a:buClr>
              <a:buSzPts val="4400"/>
              <a:buNone/>
              <a:defRPr sz="6800" b="0">
                <a:solidFill>
                  <a:schemeClr val="dk1"/>
                </a:solidFill>
              </a:defRPr>
            </a:lvl1pPr>
            <a:lvl2pPr lvl="1" algn="ctr">
              <a:lnSpc>
                <a:spcPct val="100000"/>
              </a:lnSpc>
              <a:spcBef>
                <a:spcPts val="0"/>
              </a:spcBef>
              <a:spcAft>
                <a:spcPts val="0"/>
              </a:spcAft>
              <a:buSzPts val="5600"/>
              <a:buFont typeface="Raleway"/>
              <a:buNone/>
              <a:defRPr sz="6400">
                <a:latin typeface="Raleway"/>
                <a:ea typeface="Raleway"/>
                <a:cs typeface="Raleway"/>
                <a:sym typeface="Raleway"/>
              </a:defRPr>
            </a:lvl2pPr>
            <a:lvl3pPr lvl="2" algn="ctr">
              <a:lnSpc>
                <a:spcPct val="100000"/>
              </a:lnSpc>
              <a:spcBef>
                <a:spcPts val="0"/>
              </a:spcBef>
              <a:spcAft>
                <a:spcPts val="0"/>
              </a:spcAft>
              <a:buSzPts val="5600"/>
              <a:buFont typeface="Raleway"/>
              <a:buNone/>
              <a:defRPr sz="6400">
                <a:latin typeface="Raleway"/>
                <a:ea typeface="Raleway"/>
                <a:cs typeface="Raleway"/>
                <a:sym typeface="Raleway"/>
              </a:defRPr>
            </a:lvl3pPr>
            <a:lvl4pPr lvl="3" algn="ctr">
              <a:lnSpc>
                <a:spcPct val="100000"/>
              </a:lnSpc>
              <a:spcBef>
                <a:spcPts val="0"/>
              </a:spcBef>
              <a:spcAft>
                <a:spcPts val="0"/>
              </a:spcAft>
              <a:buSzPts val="5600"/>
              <a:buFont typeface="Raleway"/>
              <a:buNone/>
              <a:defRPr sz="6400">
                <a:latin typeface="Raleway"/>
                <a:ea typeface="Raleway"/>
                <a:cs typeface="Raleway"/>
                <a:sym typeface="Raleway"/>
              </a:defRPr>
            </a:lvl4pPr>
            <a:lvl5pPr lvl="4" algn="ctr">
              <a:lnSpc>
                <a:spcPct val="100000"/>
              </a:lnSpc>
              <a:spcBef>
                <a:spcPts val="0"/>
              </a:spcBef>
              <a:spcAft>
                <a:spcPts val="0"/>
              </a:spcAft>
              <a:buSzPts val="5600"/>
              <a:buFont typeface="Raleway"/>
              <a:buNone/>
              <a:defRPr sz="6400">
                <a:latin typeface="Raleway"/>
                <a:ea typeface="Raleway"/>
                <a:cs typeface="Raleway"/>
                <a:sym typeface="Raleway"/>
              </a:defRPr>
            </a:lvl5pPr>
            <a:lvl6pPr lvl="5" algn="ctr">
              <a:lnSpc>
                <a:spcPct val="100000"/>
              </a:lnSpc>
              <a:spcBef>
                <a:spcPts val="0"/>
              </a:spcBef>
              <a:spcAft>
                <a:spcPts val="0"/>
              </a:spcAft>
              <a:buSzPts val="5600"/>
              <a:buFont typeface="Raleway"/>
              <a:buNone/>
              <a:defRPr sz="6400">
                <a:latin typeface="Raleway"/>
                <a:ea typeface="Raleway"/>
                <a:cs typeface="Raleway"/>
                <a:sym typeface="Raleway"/>
              </a:defRPr>
            </a:lvl6pPr>
            <a:lvl7pPr lvl="6" algn="ctr">
              <a:lnSpc>
                <a:spcPct val="100000"/>
              </a:lnSpc>
              <a:spcBef>
                <a:spcPts val="0"/>
              </a:spcBef>
              <a:spcAft>
                <a:spcPts val="0"/>
              </a:spcAft>
              <a:buSzPts val="5600"/>
              <a:buFont typeface="Raleway"/>
              <a:buNone/>
              <a:defRPr sz="6400">
                <a:latin typeface="Raleway"/>
                <a:ea typeface="Raleway"/>
                <a:cs typeface="Raleway"/>
                <a:sym typeface="Raleway"/>
              </a:defRPr>
            </a:lvl7pPr>
            <a:lvl8pPr lvl="7" algn="ctr">
              <a:lnSpc>
                <a:spcPct val="100000"/>
              </a:lnSpc>
              <a:spcBef>
                <a:spcPts val="0"/>
              </a:spcBef>
              <a:spcAft>
                <a:spcPts val="0"/>
              </a:spcAft>
              <a:buSzPts val="5600"/>
              <a:buFont typeface="Raleway"/>
              <a:buNone/>
              <a:defRPr sz="6400">
                <a:latin typeface="Raleway"/>
                <a:ea typeface="Raleway"/>
                <a:cs typeface="Raleway"/>
                <a:sym typeface="Raleway"/>
              </a:defRPr>
            </a:lvl8pPr>
            <a:lvl9pPr lvl="8" algn="ctr">
              <a:lnSpc>
                <a:spcPct val="100000"/>
              </a:lnSpc>
              <a:spcBef>
                <a:spcPts val="0"/>
              </a:spcBef>
              <a:spcAft>
                <a:spcPts val="0"/>
              </a:spcAft>
              <a:buSzPts val="5600"/>
              <a:buFont typeface="Raleway"/>
              <a:buNone/>
              <a:defRPr sz="6400">
                <a:latin typeface="Raleway"/>
                <a:ea typeface="Raleway"/>
                <a:cs typeface="Raleway"/>
                <a:sym typeface="Raleway"/>
              </a:defRPr>
            </a:lvl9pPr>
          </a:lstStyle>
          <a:p>
            <a:endParaRPr/>
          </a:p>
        </p:txBody>
      </p:sp>
      <p:pic>
        <p:nvPicPr>
          <p:cNvPr id="14" name="Google Shape;14;p25"/>
          <p:cNvPicPr preferRelativeResize="0"/>
          <p:nvPr/>
        </p:nvPicPr>
        <p:blipFill rotWithShape="1">
          <a:blip r:embed="rId3">
            <a:alphaModFix/>
          </a:blip>
          <a:srcRect/>
          <a:stretch/>
        </p:blipFill>
        <p:spPr>
          <a:xfrm>
            <a:off x="15647499" y="9590925"/>
            <a:ext cx="1920496" cy="492150"/>
          </a:xfrm>
          <a:prstGeom prst="rect">
            <a:avLst/>
          </a:prstGeom>
          <a:noFill/>
          <a:ln>
            <a:noFill/>
          </a:ln>
        </p:spPr>
      </p:pic>
      <p:sp>
        <p:nvSpPr>
          <p:cNvPr id="15" name="Google Shape;15;p25"/>
          <p:cNvSpPr txBox="1"/>
          <p:nvPr/>
        </p:nvSpPr>
        <p:spPr>
          <a:xfrm>
            <a:off x="720000" y="9387000"/>
            <a:ext cx="8424000" cy="908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3000" b="1" i="0" u="none" strike="noStrike" cap="none" dirty="0">
                <a:solidFill>
                  <a:schemeClr val="dk2"/>
                </a:solidFill>
                <a:latin typeface="Lato"/>
                <a:ea typeface="Lato"/>
                <a:cs typeface="Lato"/>
                <a:sym typeface="Lato"/>
              </a:rPr>
              <a:t>Neil Munslow</a:t>
            </a:r>
            <a:endParaRPr sz="3000" b="1" i="0" u="none" strike="noStrike" cap="none" dirty="0">
              <a:solidFill>
                <a:schemeClr val="dk2"/>
              </a:solidFill>
              <a:latin typeface="Lato"/>
              <a:ea typeface="Lato"/>
              <a:cs typeface="Lato"/>
              <a:sym typeface="Lato"/>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F3723-8320-4219-9CA8-C1545BF4AF72}"/>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4537B84-AFA5-4453-8C88-50B2979931DD}"/>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4F5656-7FA8-4538-BB3E-EB26C2DCFE37}"/>
              </a:ext>
            </a:extLst>
          </p:cNvPr>
          <p:cNvSpPr>
            <a:spLocks noGrp="1"/>
          </p:cNvSpPr>
          <p:nvPr>
            <p:ph type="dt" sz="half" idx="10"/>
          </p:nvPr>
        </p:nvSpPr>
        <p:spPr/>
        <p:txBody>
          <a:bodyPr/>
          <a:lstStyle/>
          <a:p>
            <a:fld id="{D5616D06-4711-4C15-BFD1-F525EF37DE51}" type="datetimeFigureOut">
              <a:rPr lang="en-GB" smtClean="0"/>
              <a:t>09/06/2022</a:t>
            </a:fld>
            <a:endParaRPr lang="en-GB" dirty="0"/>
          </a:p>
        </p:txBody>
      </p:sp>
      <p:sp>
        <p:nvSpPr>
          <p:cNvPr id="5" name="Footer Placeholder 4">
            <a:extLst>
              <a:ext uri="{FF2B5EF4-FFF2-40B4-BE49-F238E27FC236}">
                <a16:creationId xmlns:a16="http://schemas.microsoft.com/office/drawing/2014/main" id="{BA6D0869-7A73-496D-BCC5-CD064AF804E7}"/>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B890756-5779-4FF8-B2D7-6610460792F6}"/>
              </a:ext>
            </a:extLst>
          </p:cNvPr>
          <p:cNvSpPr>
            <a:spLocks noGrp="1"/>
          </p:cNvSpPr>
          <p:nvPr>
            <p:ph type="sldNum" sz="quarter" idx="12"/>
          </p:nvPr>
        </p:nvSpPr>
        <p:spPr/>
        <p:txBody>
          <a:bodyPr/>
          <a:lstStyle/>
          <a:p>
            <a:fld id="{330C670D-837E-441D-A135-59C6F70F4DB6}" type="slidenum">
              <a:rPr lang="en-GB" smtClean="0"/>
              <a:t>‹#›</a:t>
            </a:fld>
            <a:endParaRPr lang="en-GB" dirty="0"/>
          </a:p>
        </p:txBody>
      </p:sp>
    </p:spTree>
    <p:extLst>
      <p:ext uri="{BB962C8B-B14F-4D97-AF65-F5344CB8AC3E}">
        <p14:creationId xmlns:p14="http://schemas.microsoft.com/office/powerpoint/2010/main" val="4038345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50A61-15B9-4F3E-B1FA-196061CEB77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79BB4B-15EA-453B-BE9E-2C07BAAEE29A}"/>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A79B900-712D-4774-85FF-413501B65CDC}"/>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B1EE14F-669E-44AA-A45D-253B4C3105E9}"/>
              </a:ext>
            </a:extLst>
          </p:cNvPr>
          <p:cNvSpPr>
            <a:spLocks noGrp="1"/>
          </p:cNvSpPr>
          <p:nvPr>
            <p:ph type="dt" sz="half" idx="10"/>
          </p:nvPr>
        </p:nvSpPr>
        <p:spPr/>
        <p:txBody>
          <a:bodyPr/>
          <a:lstStyle/>
          <a:p>
            <a:fld id="{D5616D06-4711-4C15-BFD1-F525EF37DE51}" type="datetimeFigureOut">
              <a:rPr lang="en-GB" smtClean="0"/>
              <a:t>09/06/2022</a:t>
            </a:fld>
            <a:endParaRPr lang="en-GB" dirty="0"/>
          </a:p>
        </p:txBody>
      </p:sp>
      <p:sp>
        <p:nvSpPr>
          <p:cNvPr id="6" name="Footer Placeholder 5">
            <a:extLst>
              <a:ext uri="{FF2B5EF4-FFF2-40B4-BE49-F238E27FC236}">
                <a16:creationId xmlns:a16="http://schemas.microsoft.com/office/drawing/2014/main" id="{FE0422F9-FFAF-460D-92A1-BD53B5ABC2EE}"/>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95D05A1D-58BA-41DF-AB07-AF2BE5350FA0}"/>
              </a:ext>
            </a:extLst>
          </p:cNvPr>
          <p:cNvSpPr>
            <a:spLocks noGrp="1"/>
          </p:cNvSpPr>
          <p:nvPr>
            <p:ph type="sldNum" sz="quarter" idx="12"/>
          </p:nvPr>
        </p:nvSpPr>
        <p:spPr/>
        <p:txBody>
          <a:bodyPr/>
          <a:lstStyle/>
          <a:p>
            <a:fld id="{330C670D-837E-441D-A135-59C6F70F4DB6}" type="slidenum">
              <a:rPr lang="en-GB" smtClean="0"/>
              <a:t>‹#›</a:t>
            </a:fld>
            <a:endParaRPr lang="en-GB" dirty="0"/>
          </a:p>
        </p:txBody>
      </p:sp>
    </p:spTree>
    <p:extLst>
      <p:ext uri="{BB962C8B-B14F-4D97-AF65-F5344CB8AC3E}">
        <p14:creationId xmlns:p14="http://schemas.microsoft.com/office/powerpoint/2010/main" val="4175999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145F3-CFF2-41E0-B47A-62F2228AA859}"/>
              </a:ext>
            </a:extLst>
          </p:cNvPr>
          <p:cNvSpPr>
            <a:spLocks noGrp="1"/>
          </p:cNvSpPr>
          <p:nvPr>
            <p:ph type="title"/>
          </p:nvPr>
        </p:nvSpPr>
        <p:spPr>
          <a:xfrm>
            <a:off x="1259682" y="547688"/>
            <a:ext cx="15773400" cy="1988345"/>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CD72460-1D45-4065-858C-D823870367C0}"/>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ACEE5E1F-51CB-4D94-952B-003F30023D06}"/>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3529FF0-9AE5-495D-85CA-9911388D28FC}"/>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4AE1A78-40AA-416A-BF8E-489BE96A6EF8}"/>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C7330D1-0C3F-4356-9A2C-65D69B6A118C}"/>
              </a:ext>
            </a:extLst>
          </p:cNvPr>
          <p:cNvSpPr>
            <a:spLocks noGrp="1"/>
          </p:cNvSpPr>
          <p:nvPr>
            <p:ph type="dt" sz="half" idx="10"/>
          </p:nvPr>
        </p:nvSpPr>
        <p:spPr/>
        <p:txBody>
          <a:bodyPr/>
          <a:lstStyle/>
          <a:p>
            <a:fld id="{D5616D06-4711-4C15-BFD1-F525EF37DE51}" type="datetimeFigureOut">
              <a:rPr lang="en-GB" smtClean="0"/>
              <a:t>09/06/2022</a:t>
            </a:fld>
            <a:endParaRPr lang="en-GB" dirty="0"/>
          </a:p>
        </p:txBody>
      </p:sp>
      <p:sp>
        <p:nvSpPr>
          <p:cNvPr id="8" name="Footer Placeholder 7">
            <a:extLst>
              <a:ext uri="{FF2B5EF4-FFF2-40B4-BE49-F238E27FC236}">
                <a16:creationId xmlns:a16="http://schemas.microsoft.com/office/drawing/2014/main" id="{F3CB0071-CA40-4A3B-B3DC-58D43E602693}"/>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6FD29753-29BE-4015-9E87-0AE4C906AD66}"/>
              </a:ext>
            </a:extLst>
          </p:cNvPr>
          <p:cNvSpPr>
            <a:spLocks noGrp="1"/>
          </p:cNvSpPr>
          <p:nvPr>
            <p:ph type="sldNum" sz="quarter" idx="12"/>
          </p:nvPr>
        </p:nvSpPr>
        <p:spPr/>
        <p:txBody>
          <a:bodyPr/>
          <a:lstStyle/>
          <a:p>
            <a:fld id="{330C670D-837E-441D-A135-59C6F70F4DB6}" type="slidenum">
              <a:rPr lang="en-GB" smtClean="0"/>
              <a:t>‹#›</a:t>
            </a:fld>
            <a:endParaRPr lang="en-GB" dirty="0"/>
          </a:p>
        </p:txBody>
      </p:sp>
    </p:spTree>
    <p:extLst>
      <p:ext uri="{BB962C8B-B14F-4D97-AF65-F5344CB8AC3E}">
        <p14:creationId xmlns:p14="http://schemas.microsoft.com/office/powerpoint/2010/main" val="35715617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4B088-E1D2-491F-897C-8E9E4201683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EB87332-A214-425C-8B11-73D2B8A553D9}"/>
              </a:ext>
            </a:extLst>
          </p:cNvPr>
          <p:cNvSpPr>
            <a:spLocks noGrp="1"/>
          </p:cNvSpPr>
          <p:nvPr>
            <p:ph type="dt" sz="half" idx="10"/>
          </p:nvPr>
        </p:nvSpPr>
        <p:spPr/>
        <p:txBody>
          <a:bodyPr/>
          <a:lstStyle/>
          <a:p>
            <a:fld id="{D5616D06-4711-4C15-BFD1-F525EF37DE51}" type="datetimeFigureOut">
              <a:rPr lang="en-GB" smtClean="0"/>
              <a:t>09/06/2022</a:t>
            </a:fld>
            <a:endParaRPr lang="en-GB" dirty="0"/>
          </a:p>
        </p:txBody>
      </p:sp>
      <p:sp>
        <p:nvSpPr>
          <p:cNvPr id="4" name="Footer Placeholder 3">
            <a:extLst>
              <a:ext uri="{FF2B5EF4-FFF2-40B4-BE49-F238E27FC236}">
                <a16:creationId xmlns:a16="http://schemas.microsoft.com/office/drawing/2014/main" id="{6C275DBD-2D84-4FC1-81CE-5327A2A5AC9D}"/>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D5BD6725-F666-4D01-8C07-8512A0887077}"/>
              </a:ext>
            </a:extLst>
          </p:cNvPr>
          <p:cNvSpPr>
            <a:spLocks noGrp="1"/>
          </p:cNvSpPr>
          <p:nvPr>
            <p:ph type="sldNum" sz="quarter" idx="12"/>
          </p:nvPr>
        </p:nvSpPr>
        <p:spPr/>
        <p:txBody>
          <a:bodyPr/>
          <a:lstStyle/>
          <a:p>
            <a:fld id="{330C670D-837E-441D-A135-59C6F70F4DB6}" type="slidenum">
              <a:rPr lang="en-GB" smtClean="0"/>
              <a:t>‹#›</a:t>
            </a:fld>
            <a:endParaRPr lang="en-GB" dirty="0"/>
          </a:p>
        </p:txBody>
      </p:sp>
    </p:spTree>
    <p:extLst>
      <p:ext uri="{BB962C8B-B14F-4D97-AF65-F5344CB8AC3E}">
        <p14:creationId xmlns:p14="http://schemas.microsoft.com/office/powerpoint/2010/main" val="3739805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69D4AE-3F61-4FBB-BA13-64E879FF9CB2}"/>
              </a:ext>
            </a:extLst>
          </p:cNvPr>
          <p:cNvSpPr>
            <a:spLocks noGrp="1"/>
          </p:cNvSpPr>
          <p:nvPr>
            <p:ph type="dt" sz="half" idx="10"/>
          </p:nvPr>
        </p:nvSpPr>
        <p:spPr/>
        <p:txBody>
          <a:bodyPr/>
          <a:lstStyle/>
          <a:p>
            <a:fld id="{D5616D06-4711-4C15-BFD1-F525EF37DE51}" type="datetimeFigureOut">
              <a:rPr lang="en-GB" smtClean="0"/>
              <a:t>09/06/2022</a:t>
            </a:fld>
            <a:endParaRPr lang="en-GB" dirty="0"/>
          </a:p>
        </p:txBody>
      </p:sp>
      <p:sp>
        <p:nvSpPr>
          <p:cNvPr id="3" name="Footer Placeholder 2">
            <a:extLst>
              <a:ext uri="{FF2B5EF4-FFF2-40B4-BE49-F238E27FC236}">
                <a16:creationId xmlns:a16="http://schemas.microsoft.com/office/drawing/2014/main" id="{9645C9E2-0DF5-4687-9601-3C9DE63D12EF}"/>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6FE5C123-3973-4C67-8CC1-C93F4BC67B8C}"/>
              </a:ext>
            </a:extLst>
          </p:cNvPr>
          <p:cNvSpPr>
            <a:spLocks noGrp="1"/>
          </p:cNvSpPr>
          <p:nvPr>
            <p:ph type="sldNum" sz="quarter" idx="12"/>
          </p:nvPr>
        </p:nvSpPr>
        <p:spPr/>
        <p:txBody>
          <a:bodyPr/>
          <a:lstStyle/>
          <a:p>
            <a:fld id="{330C670D-837E-441D-A135-59C6F70F4DB6}" type="slidenum">
              <a:rPr lang="en-GB" smtClean="0"/>
              <a:t>‹#›</a:t>
            </a:fld>
            <a:endParaRPr lang="en-GB" dirty="0"/>
          </a:p>
        </p:txBody>
      </p:sp>
    </p:spTree>
    <p:extLst>
      <p:ext uri="{BB962C8B-B14F-4D97-AF65-F5344CB8AC3E}">
        <p14:creationId xmlns:p14="http://schemas.microsoft.com/office/powerpoint/2010/main" val="25981893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B049A-BA94-4822-8757-1C6A35AB52E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4023363-7E68-4801-A49D-09C644BEC22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11B23D2-C19D-45BF-AB2E-FFA9C373F52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D1D03C1-B529-44DB-81DF-D6A8A57BD644}"/>
              </a:ext>
            </a:extLst>
          </p:cNvPr>
          <p:cNvSpPr>
            <a:spLocks noGrp="1"/>
          </p:cNvSpPr>
          <p:nvPr>
            <p:ph type="dt" sz="half" idx="10"/>
          </p:nvPr>
        </p:nvSpPr>
        <p:spPr/>
        <p:txBody>
          <a:bodyPr/>
          <a:lstStyle/>
          <a:p>
            <a:fld id="{D5616D06-4711-4C15-BFD1-F525EF37DE51}" type="datetimeFigureOut">
              <a:rPr lang="en-GB" smtClean="0"/>
              <a:t>09/06/2022</a:t>
            </a:fld>
            <a:endParaRPr lang="en-GB" dirty="0"/>
          </a:p>
        </p:txBody>
      </p:sp>
      <p:sp>
        <p:nvSpPr>
          <p:cNvPr id="6" name="Footer Placeholder 5">
            <a:extLst>
              <a:ext uri="{FF2B5EF4-FFF2-40B4-BE49-F238E27FC236}">
                <a16:creationId xmlns:a16="http://schemas.microsoft.com/office/drawing/2014/main" id="{A790E863-1333-48EE-9D10-0DE5ABAB349E}"/>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396E7272-C4C7-41C5-9FB3-CE71EFAC19B5}"/>
              </a:ext>
            </a:extLst>
          </p:cNvPr>
          <p:cNvSpPr>
            <a:spLocks noGrp="1"/>
          </p:cNvSpPr>
          <p:nvPr>
            <p:ph type="sldNum" sz="quarter" idx="12"/>
          </p:nvPr>
        </p:nvSpPr>
        <p:spPr/>
        <p:txBody>
          <a:bodyPr/>
          <a:lstStyle/>
          <a:p>
            <a:fld id="{330C670D-837E-441D-A135-59C6F70F4DB6}" type="slidenum">
              <a:rPr lang="en-GB" smtClean="0"/>
              <a:t>‹#›</a:t>
            </a:fld>
            <a:endParaRPr lang="en-GB" dirty="0"/>
          </a:p>
        </p:txBody>
      </p:sp>
    </p:spTree>
    <p:extLst>
      <p:ext uri="{BB962C8B-B14F-4D97-AF65-F5344CB8AC3E}">
        <p14:creationId xmlns:p14="http://schemas.microsoft.com/office/powerpoint/2010/main" val="2169605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75EBB-F402-4A08-B089-234616DB98F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2E6F295-544C-466F-AD94-EB898F9D23D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dirty="0"/>
          </a:p>
        </p:txBody>
      </p:sp>
      <p:sp>
        <p:nvSpPr>
          <p:cNvPr id="4" name="Text Placeholder 3">
            <a:extLst>
              <a:ext uri="{FF2B5EF4-FFF2-40B4-BE49-F238E27FC236}">
                <a16:creationId xmlns:a16="http://schemas.microsoft.com/office/drawing/2014/main" id="{00D5C7FC-799B-41BB-B317-13463194ED4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147A38A-C3DF-4121-A9ED-39664DE00260}"/>
              </a:ext>
            </a:extLst>
          </p:cNvPr>
          <p:cNvSpPr>
            <a:spLocks noGrp="1"/>
          </p:cNvSpPr>
          <p:nvPr>
            <p:ph type="dt" sz="half" idx="10"/>
          </p:nvPr>
        </p:nvSpPr>
        <p:spPr/>
        <p:txBody>
          <a:bodyPr/>
          <a:lstStyle/>
          <a:p>
            <a:fld id="{D5616D06-4711-4C15-BFD1-F525EF37DE51}" type="datetimeFigureOut">
              <a:rPr lang="en-GB" smtClean="0"/>
              <a:t>09/06/2022</a:t>
            </a:fld>
            <a:endParaRPr lang="en-GB" dirty="0"/>
          </a:p>
        </p:txBody>
      </p:sp>
      <p:sp>
        <p:nvSpPr>
          <p:cNvPr id="6" name="Footer Placeholder 5">
            <a:extLst>
              <a:ext uri="{FF2B5EF4-FFF2-40B4-BE49-F238E27FC236}">
                <a16:creationId xmlns:a16="http://schemas.microsoft.com/office/drawing/2014/main" id="{A89031FA-C6E3-4467-8D17-37EBE8496F29}"/>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7C3E9D89-E385-4A35-BD3D-DA9486433853}"/>
              </a:ext>
            </a:extLst>
          </p:cNvPr>
          <p:cNvSpPr>
            <a:spLocks noGrp="1"/>
          </p:cNvSpPr>
          <p:nvPr>
            <p:ph type="sldNum" sz="quarter" idx="12"/>
          </p:nvPr>
        </p:nvSpPr>
        <p:spPr/>
        <p:txBody>
          <a:bodyPr/>
          <a:lstStyle/>
          <a:p>
            <a:fld id="{330C670D-837E-441D-A135-59C6F70F4DB6}" type="slidenum">
              <a:rPr lang="en-GB" smtClean="0"/>
              <a:t>‹#›</a:t>
            </a:fld>
            <a:endParaRPr lang="en-GB" dirty="0"/>
          </a:p>
        </p:txBody>
      </p:sp>
    </p:spTree>
    <p:extLst>
      <p:ext uri="{BB962C8B-B14F-4D97-AF65-F5344CB8AC3E}">
        <p14:creationId xmlns:p14="http://schemas.microsoft.com/office/powerpoint/2010/main" val="30053017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4BD5B-373A-49D4-A667-B548218AD8C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1F4D552-2639-4EA1-8649-82B17F31A1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ED9755-00D0-4F02-8E09-2ABF41F2AD0D}"/>
              </a:ext>
            </a:extLst>
          </p:cNvPr>
          <p:cNvSpPr>
            <a:spLocks noGrp="1"/>
          </p:cNvSpPr>
          <p:nvPr>
            <p:ph type="dt" sz="half" idx="10"/>
          </p:nvPr>
        </p:nvSpPr>
        <p:spPr/>
        <p:txBody>
          <a:bodyPr/>
          <a:lstStyle/>
          <a:p>
            <a:fld id="{D5616D06-4711-4C15-BFD1-F525EF37DE51}" type="datetimeFigureOut">
              <a:rPr lang="en-GB" smtClean="0"/>
              <a:t>09/06/2022</a:t>
            </a:fld>
            <a:endParaRPr lang="en-GB" dirty="0"/>
          </a:p>
        </p:txBody>
      </p:sp>
      <p:sp>
        <p:nvSpPr>
          <p:cNvPr id="5" name="Footer Placeholder 4">
            <a:extLst>
              <a:ext uri="{FF2B5EF4-FFF2-40B4-BE49-F238E27FC236}">
                <a16:creationId xmlns:a16="http://schemas.microsoft.com/office/drawing/2014/main" id="{8F381A5A-21FC-4BFB-BD29-51015C57DFC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337C983-A1CC-4B4D-94EF-6047E41AC7AD}"/>
              </a:ext>
            </a:extLst>
          </p:cNvPr>
          <p:cNvSpPr>
            <a:spLocks noGrp="1"/>
          </p:cNvSpPr>
          <p:nvPr>
            <p:ph type="sldNum" sz="quarter" idx="12"/>
          </p:nvPr>
        </p:nvSpPr>
        <p:spPr/>
        <p:txBody>
          <a:bodyPr/>
          <a:lstStyle/>
          <a:p>
            <a:fld id="{330C670D-837E-441D-A135-59C6F70F4DB6}" type="slidenum">
              <a:rPr lang="en-GB" smtClean="0"/>
              <a:t>‹#›</a:t>
            </a:fld>
            <a:endParaRPr lang="en-GB" dirty="0"/>
          </a:p>
        </p:txBody>
      </p:sp>
    </p:spTree>
    <p:extLst>
      <p:ext uri="{BB962C8B-B14F-4D97-AF65-F5344CB8AC3E}">
        <p14:creationId xmlns:p14="http://schemas.microsoft.com/office/powerpoint/2010/main" val="1744436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E7C8FF-C022-4BCA-93F3-277D2C33E9C0}"/>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77515D5-887D-4C03-B908-D99648C7157B}"/>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7505A4A-C56C-4499-A7CA-A96855B319BA}"/>
              </a:ext>
            </a:extLst>
          </p:cNvPr>
          <p:cNvSpPr>
            <a:spLocks noGrp="1"/>
          </p:cNvSpPr>
          <p:nvPr>
            <p:ph type="dt" sz="half" idx="10"/>
          </p:nvPr>
        </p:nvSpPr>
        <p:spPr/>
        <p:txBody>
          <a:bodyPr/>
          <a:lstStyle/>
          <a:p>
            <a:fld id="{D5616D06-4711-4C15-BFD1-F525EF37DE51}" type="datetimeFigureOut">
              <a:rPr lang="en-GB" smtClean="0"/>
              <a:t>09/06/2022</a:t>
            </a:fld>
            <a:endParaRPr lang="en-GB" dirty="0"/>
          </a:p>
        </p:txBody>
      </p:sp>
      <p:sp>
        <p:nvSpPr>
          <p:cNvPr id="5" name="Footer Placeholder 4">
            <a:extLst>
              <a:ext uri="{FF2B5EF4-FFF2-40B4-BE49-F238E27FC236}">
                <a16:creationId xmlns:a16="http://schemas.microsoft.com/office/drawing/2014/main" id="{D06AD00A-1E27-4744-B4FC-F976FF396D6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D896076-8274-43FC-B7FF-7C0996383DC5}"/>
              </a:ext>
            </a:extLst>
          </p:cNvPr>
          <p:cNvSpPr>
            <a:spLocks noGrp="1"/>
          </p:cNvSpPr>
          <p:nvPr>
            <p:ph type="sldNum" sz="quarter" idx="12"/>
          </p:nvPr>
        </p:nvSpPr>
        <p:spPr/>
        <p:txBody>
          <a:bodyPr/>
          <a:lstStyle/>
          <a:p>
            <a:fld id="{330C670D-837E-441D-A135-59C6F70F4DB6}" type="slidenum">
              <a:rPr lang="en-GB" smtClean="0"/>
              <a:t>‹#›</a:t>
            </a:fld>
            <a:endParaRPr lang="en-GB" dirty="0"/>
          </a:p>
        </p:txBody>
      </p:sp>
    </p:spTree>
    <p:extLst>
      <p:ext uri="{BB962C8B-B14F-4D97-AF65-F5344CB8AC3E}">
        <p14:creationId xmlns:p14="http://schemas.microsoft.com/office/powerpoint/2010/main" val="9187176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666F275-1891-4D67-9D02-C0945467C1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557501" y="9193312"/>
            <a:ext cx="2472557" cy="679397"/>
          </a:xfrm>
          <a:prstGeom prst="rect">
            <a:avLst/>
          </a:prstGeom>
        </p:spPr>
      </p:pic>
      <p:sp>
        <p:nvSpPr>
          <p:cNvPr id="10" name="Subtitle 2">
            <a:extLst>
              <a:ext uri="{FF2B5EF4-FFF2-40B4-BE49-F238E27FC236}">
                <a16:creationId xmlns:a16="http://schemas.microsoft.com/office/drawing/2014/main" id="{65774C71-9FC5-433A-A15A-1FD3BA4C5BC6}"/>
              </a:ext>
            </a:extLst>
          </p:cNvPr>
          <p:cNvSpPr>
            <a:spLocks noGrp="1"/>
          </p:cNvSpPr>
          <p:nvPr>
            <p:ph type="subTitle" idx="1" hasCustomPrompt="1"/>
          </p:nvPr>
        </p:nvSpPr>
        <p:spPr>
          <a:xfrm>
            <a:off x="748145" y="999777"/>
            <a:ext cx="9601200" cy="790929"/>
          </a:xfrm>
          <a:prstGeom prst="rect">
            <a:avLst/>
          </a:prstGeom>
        </p:spPr>
        <p:txBody>
          <a:bodyPr/>
          <a:lstStyle>
            <a:lvl1pPr marL="0" indent="0" algn="l">
              <a:buNone/>
              <a:defRPr sz="6600">
                <a:solidFill>
                  <a:schemeClr val="tx1"/>
                </a:solidFill>
                <a:latin typeface="+mj-lt"/>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GB"/>
              <a:t>Slide title</a:t>
            </a:r>
            <a:endParaRPr lang="en-US"/>
          </a:p>
        </p:txBody>
      </p:sp>
    </p:spTree>
    <p:extLst>
      <p:ext uri="{BB962C8B-B14F-4D97-AF65-F5344CB8AC3E}">
        <p14:creationId xmlns:p14="http://schemas.microsoft.com/office/powerpoint/2010/main" val="3814493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 large">
  <p:cSld name="CUSTOM_1_3">
    <p:spTree>
      <p:nvGrpSpPr>
        <p:cNvPr id="1" name="Shape 16"/>
        <p:cNvGrpSpPr/>
        <p:nvPr/>
      </p:nvGrpSpPr>
      <p:grpSpPr>
        <a:xfrm>
          <a:off x="0" y="0"/>
          <a:ext cx="0" cy="0"/>
          <a:chOff x="0" y="0"/>
          <a:chExt cx="0" cy="0"/>
        </a:xfrm>
      </p:grpSpPr>
      <p:sp>
        <p:nvSpPr>
          <p:cNvPr id="17" name="Google Shape;17;p26"/>
          <p:cNvSpPr txBox="1">
            <a:spLocks noGrp="1"/>
          </p:cNvSpPr>
          <p:nvPr>
            <p:ph type="title"/>
          </p:nvPr>
        </p:nvSpPr>
        <p:spPr>
          <a:xfrm>
            <a:off x="2871000" y="4570800"/>
            <a:ext cx="12546000" cy="1145400"/>
          </a:xfrm>
          <a:prstGeom prst="rect">
            <a:avLst/>
          </a:prstGeom>
          <a:noFill/>
          <a:ln>
            <a:noFill/>
          </a:ln>
        </p:spPr>
        <p:txBody>
          <a:bodyPr spcFirstLastPara="1" wrap="square" lIns="0" tIns="0" rIns="0" bIns="0" anchor="ctr" anchorCtr="0">
            <a:spAutoFit/>
          </a:bodyPr>
          <a:lstStyle>
            <a:lvl1pPr lvl="0" algn="ctr">
              <a:lnSpc>
                <a:spcPct val="100000"/>
              </a:lnSpc>
              <a:spcBef>
                <a:spcPts val="0"/>
              </a:spcBef>
              <a:spcAft>
                <a:spcPts val="0"/>
              </a:spcAft>
              <a:buClr>
                <a:schemeClr val="dk1"/>
              </a:buClr>
              <a:buSzPts val="4800"/>
              <a:buNone/>
              <a:defRPr sz="4800">
                <a:solidFill>
                  <a:schemeClr val="dk1"/>
                </a:solidFill>
              </a:defRPr>
            </a:lvl1pPr>
            <a:lvl2pPr lvl="1" algn="l">
              <a:lnSpc>
                <a:spcPct val="100000"/>
              </a:lnSpc>
              <a:spcBef>
                <a:spcPts val="0"/>
              </a:spcBef>
              <a:spcAft>
                <a:spcPts val="0"/>
              </a:spcAft>
              <a:buClr>
                <a:schemeClr val="dk1"/>
              </a:buClr>
              <a:buSzPts val="5600"/>
              <a:buNone/>
              <a:defRPr>
                <a:solidFill>
                  <a:schemeClr val="dk1"/>
                </a:solidFill>
                <a:latin typeface="Lato"/>
                <a:ea typeface="Lato"/>
                <a:cs typeface="Lato"/>
                <a:sym typeface="Lato"/>
              </a:defRPr>
            </a:lvl2pPr>
            <a:lvl3pPr lvl="2" algn="l">
              <a:lnSpc>
                <a:spcPct val="100000"/>
              </a:lnSpc>
              <a:spcBef>
                <a:spcPts val="0"/>
              </a:spcBef>
              <a:spcAft>
                <a:spcPts val="0"/>
              </a:spcAft>
              <a:buClr>
                <a:schemeClr val="dk1"/>
              </a:buClr>
              <a:buSzPts val="5600"/>
              <a:buNone/>
              <a:defRPr>
                <a:solidFill>
                  <a:schemeClr val="dk1"/>
                </a:solidFill>
                <a:latin typeface="Lato"/>
                <a:ea typeface="Lato"/>
                <a:cs typeface="Lato"/>
                <a:sym typeface="Lato"/>
              </a:defRPr>
            </a:lvl3pPr>
            <a:lvl4pPr lvl="3" algn="l">
              <a:lnSpc>
                <a:spcPct val="100000"/>
              </a:lnSpc>
              <a:spcBef>
                <a:spcPts val="0"/>
              </a:spcBef>
              <a:spcAft>
                <a:spcPts val="0"/>
              </a:spcAft>
              <a:buClr>
                <a:schemeClr val="dk1"/>
              </a:buClr>
              <a:buSzPts val="5600"/>
              <a:buNone/>
              <a:defRPr>
                <a:solidFill>
                  <a:schemeClr val="dk1"/>
                </a:solidFill>
                <a:latin typeface="Lato"/>
                <a:ea typeface="Lato"/>
                <a:cs typeface="Lato"/>
                <a:sym typeface="Lato"/>
              </a:defRPr>
            </a:lvl4pPr>
            <a:lvl5pPr lvl="4" algn="l">
              <a:lnSpc>
                <a:spcPct val="100000"/>
              </a:lnSpc>
              <a:spcBef>
                <a:spcPts val="0"/>
              </a:spcBef>
              <a:spcAft>
                <a:spcPts val="0"/>
              </a:spcAft>
              <a:buClr>
                <a:schemeClr val="dk1"/>
              </a:buClr>
              <a:buSzPts val="5600"/>
              <a:buNone/>
              <a:defRPr>
                <a:solidFill>
                  <a:schemeClr val="dk1"/>
                </a:solidFill>
                <a:latin typeface="Lato"/>
                <a:ea typeface="Lato"/>
                <a:cs typeface="Lato"/>
                <a:sym typeface="Lato"/>
              </a:defRPr>
            </a:lvl5pPr>
            <a:lvl6pPr lvl="5" algn="l">
              <a:lnSpc>
                <a:spcPct val="100000"/>
              </a:lnSpc>
              <a:spcBef>
                <a:spcPts val="0"/>
              </a:spcBef>
              <a:spcAft>
                <a:spcPts val="0"/>
              </a:spcAft>
              <a:buClr>
                <a:schemeClr val="dk1"/>
              </a:buClr>
              <a:buSzPts val="5600"/>
              <a:buNone/>
              <a:defRPr>
                <a:solidFill>
                  <a:schemeClr val="dk1"/>
                </a:solidFill>
                <a:latin typeface="Lato"/>
                <a:ea typeface="Lato"/>
                <a:cs typeface="Lato"/>
                <a:sym typeface="Lato"/>
              </a:defRPr>
            </a:lvl6pPr>
            <a:lvl7pPr lvl="6" algn="l">
              <a:lnSpc>
                <a:spcPct val="100000"/>
              </a:lnSpc>
              <a:spcBef>
                <a:spcPts val="0"/>
              </a:spcBef>
              <a:spcAft>
                <a:spcPts val="0"/>
              </a:spcAft>
              <a:buClr>
                <a:schemeClr val="dk1"/>
              </a:buClr>
              <a:buSzPts val="5600"/>
              <a:buNone/>
              <a:defRPr>
                <a:solidFill>
                  <a:schemeClr val="dk1"/>
                </a:solidFill>
                <a:latin typeface="Lato"/>
                <a:ea typeface="Lato"/>
                <a:cs typeface="Lato"/>
                <a:sym typeface="Lato"/>
              </a:defRPr>
            </a:lvl7pPr>
            <a:lvl8pPr lvl="7" algn="l">
              <a:lnSpc>
                <a:spcPct val="100000"/>
              </a:lnSpc>
              <a:spcBef>
                <a:spcPts val="0"/>
              </a:spcBef>
              <a:spcAft>
                <a:spcPts val="0"/>
              </a:spcAft>
              <a:buClr>
                <a:schemeClr val="dk1"/>
              </a:buClr>
              <a:buSzPts val="5600"/>
              <a:buNone/>
              <a:defRPr>
                <a:solidFill>
                  <a:schemeClr val="dk1"/>
                </a:solidFill>
                <a:latin typeface="Lato"/>
                <a:ea typeface="Lato"/>
                <a:cs typeface="Lato"/>
                <a:sym typeface="Lato"/>
              </a:defRPr>
            </a:lvl8pPr>
            <a:lvl9pPr lvl="8" algn="l">
              <a:lnSpc>
                <a:spcPct val="100000"/>
              </a:lnSpc>
              <a:spcBef>
                <a:spcPts val="0"/>
              </a:spcBef>
              <a:spcAft>
                <a:spcPts val="0"/>
              </a:spcAft>
              <a:buClr>
                <a:schemeClr val="dk1"/>
              </a:buClr>
              <a:buSzPts val="5600"/>
              <a:buNone/>
              <a:defRPr>
                <a:solidFill>
                  <a:schemeClr val="dk1"/>
                </a:solidFill>
                <a:latin typeface="Lato"/>
                <a:ea typeface="Lato"/>
                <a:cs typeface="Lato"/>
                <a:sym typeface="Lato"/>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79056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57"/>
            <a:ext cx="16459200" cy="7648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a:extLst>
              <a:ext uri="{FF2B5EF4-FFF2-40B4-BE49-F238E27FC236}">
                <a16:creationId xmlns:a16="http://schemas.microsoft.com/office/drawing/2014/main" id="{D9B48405-5813-4093-9690-3DEBD71F35BA}"/>
              </a:ext>
            </a:extLst>
          </p:cNvPr>
          <p:cNvSpPr>
            <a:spLocks noGrp="1" noChangeArrowheads="1"/>
          </p:cNvSpPr>
          <p:nvPr>
            <p:ph type="dt" sz="half" idx="10"/>
          </p:nvPr>
        </p:nvSpPr>
        <p:spPr>
          <a:ln/>
        </p:spPr>
        <p:txBody>
          <a:bodyPr/>
          <a:lstStyle>
            <a:lvl1pPr>
              <a:defRPr/>
            </a:lvl1pPr>
          </a:lstStyle>
          <a:p>
            <a:pPr defTabSz="1371600">
              <a:buClrTx/>
              <a:defRPr/>
            </a:pPr>
            <a:endParaRPr lang="en-GB" kern="1200" dirty="0">
              <a:solidFill>
                <a:prstClr val="black">
                  <a:tint val="75000"/>
                </a:prstClr>
              </a:solidFill>
              <a:latin typeface="Calibri" panose="020F0502020204030204"/>
              <a:ea typeface="+mn-ea"/>
              <a:cs typeface="+mn-cs"/>
            </a:endParaRPr>
          </a:p>
        </p:txBody>
      </p:sp>
      <p:sp>
        <p:nvSpPr>
          <p:cNvPr id="4" name="Rectangle 5">
            <a:extLst>
              <a:ext uri="{FF2B5EF4-FFF2-40B4-BE49-F238E27FC236}">
                <a16:creationId xmlns:a16="http://schemas.microsoft.com/office/drawing/2014/main" id="{CBB56316-996C-4DB7-B554-1E1518332580}"/>
              </a:ext>
            </a:extLst>
          </p:cNvPr>
          <p:cNvSpPr>
            <a:spLocks noGrp="1" noChangeArrowheads="1"/>
          </p:cNvSpPr>
          <p:nvPr>
            <p:ph type="ftr" sz="quarter" idx="11"/>
          </p:nvPr>
        </p:nvSpPr>
        <p:spPr>
          <a:ln/>
        </p:spPr>
        <p:txBody>
          <a:bodyPr/>
          <a:lstStyle>
            <a:lvl1pPr>
              <a:defRPr/>
            </a:lvl1pPr>
          </a:lstStyle>
          <a:p>
            <a:pPr defTabSz="1371600">
              <a:buClrTx/>
              <a:defRPr/>
            </a:pPr>
            <a:endParaRPr lang="en-GB" kern="1200" dirty="0">
              <a:solidFill>
                <a:prstClr val="black">
                  <a:tint val="75000"/>
                </a:prstClr>
              </a:solidFill>
              <a:latin typeface="Calibri" panose="020F0502020204030204"/>
              <a:ea typeface="+mn-ea"/>
              <a:cs typeface="+mn-cs"/>
            </a:endParaRPr>
          </a:p>
        </p:txBody>
      </p:sp>
      <p:sp>
        <p:nvSpPr>
          <p:cNvPr id="5" name="Rectangle 6">
            <a:extLst>
              <a:ext uri="{FF2B5EF4-FFF2-40B4-BE49-F238E27FC236}">
                <a16:creationId xmlns:a16="http://schemas.microsoft.com/office/drawing/2014/main" id="{577E2991-C855-4BA6-978D-1B70BBD214E8}"/>
              </a:ext>
            </a:extLst>
          </p:cNvPr>
          <p:cNvSpPr>
            <a:spLocks noGrp="1" noChangeArrowheads="1"/>
          </p:cNvSpPr>
          <p:nvPr>
            <p:ph type="sldNum" sz="quarter" idx="12"/>
          </p:nvPr>
        </p:nvSpPr>
        <p:spPr>
          <a:ln/>
        </p:spPr>
        <p:txBody>
          <a:bodyPr/>
          <a:lstStyle>
            <a:lvl1pPr>
              <a:defRPr/>
            </a:lvl1pPr>
          </a:lstStyle>
          <a:p>
            <a:pPr defTabSz="1371600">
              <a:buClrTx/>
              <a:defRPr/>
            </a:pPr>
            <a:fld id="{8A8E004B-AA42-405B-8DCD-1A2BDF1A1602}" type="slidenum">
              <a:rPr lang="en-GB" altLang="en-US" kern="1200" smtClean="0">
                <a:solidFill>
                  <a:prstClr val="black">
                    <a:tint val="75000"/>
                  </a:prstClr>
                </a:solidFill>
                <a:latin typeface="Calibri" panose="020F0502020204030204"/>
                <a:ea typeface="+mn-ea"/>
                <a:cs typeface="+mn-cs"/>
              </a:rPr>
              <a:pPr defTabSz="1371600">
                <a:buClrTx/>
                <a:defRPr/>
              </a:pPr>
              <a:t>‹#›</a:t>
            </a:fld>
            <a:endParaRPr lang="en-GB" altLang="en-US"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039788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p:cSld name="CUSTOM">
    <p:spTree>
      <p:nvGrpSpPr>
        <p:cNvPr id="1" name="Shape 18"/>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 image">
  <p:cSld name="CUSTOM_1_2">
    <p:spTree>
      <p:nvGrpSpPr>
        <p:cNvPr id="1" name="Shape 19"/>
        <p:cNvGrpSpPr/>
        <p:nvPr/>
      </p:nvGrpSpPr>
      <p:grpSpPr>
        <a:xfrm>
          <a:off x="0" y="0"/>
          <a:ext cx="0" cy="0"/>
          <a:chOff x="0" y="0"/>
          <a:chExt cx="0" cy="0"/>
        </a:xfrm>
      </p:grpSpPr>
      <p:sp>
        <p:nvSpPr>
          <p:cNvPr id="20" name="Google Shape;20;p28"/>
          <p:cNvSpPr/>
          <p:nvPr/>
        </p:nvSpPr>
        <p:spPr>
          <a:xfrm>
            <a:off x="9144000" y="0"/>
            <a:ext cx="9144000" cy="102870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 name="Google Shape;21;p28"/>
          <p:cNvSpPr txBox="1">
            <a:spLocks noGrp="1"/>
          </p:cNvSpPr>
          <p:nvPr>
            <p:ph type="title"/>
          </p:nvPr>
        </p:nvSpPr>
        <p:spPr>
          <a:xfrm>
            <a:off x="720000" y="720000"/>
            <a:ext cx="8244000" cy="1145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4000"/>
              <a:buNone/>
              <a:defRPr>
                <a:solidFill>
                  <a:schemeClr val="dk1"/>
                </a:solidFill>
              </a:defRPr>
            </a:lvl1pPr>
            <a:lvl2pPr lvl="1" algn="l">
              <a:lnSpc>
                <a:spcPct val="100000"/>
              </a:lnSpc>
              <a:spcBef>
                <a:spcPts val="0"/>
              </a:spcBef>
              <a:spcAft>
                <a:spcPts val="0"/>
              </a:spcAft>
              <a:buClr>
                <a:schemeClr val="dk1"/>
              </a:buClr>
              <a:buSzPts val="5600"/>
              <a:buNone/>
              <a:defRPr>
                <a:solidFill>
                  <a:schemeClr val="dk1"/>
                </a:solidFill>
                <a:latin typeface="Lato"/>
                <a:ea typeface="Lato"/>
                <a:cs typeface="Lato"/>
                <a:sym typeface="Lato"/>
              </a:defRPr>
            </a:lvl2pPr>
            <a:lvl3pPr lvl="2" algn="l">
              <a:lnSpc>
                <a:spcPct val="100000"/>
              </a:lnSpc>
              <a:spcBef>
                <a:spcPts val="0"/>
              </a:spcBef>
              <a:spcAft>
                <a:spcPts val="0"/>
              </a:spcAft>
              <a:buClr>
                <a:schemeClr val="dk1"/>
              </a:buClr>
              <a:buSzPts val="5600"/>
              <a:buNone/>
              <a:defRPr>
                <a:solidFill>
                  <a:schemeClr val="dk1"/>
                </a:solidFill>
                <a:latin typeface="Lato"/>
                <a:ea typeface="Lato"/>
                <a:cs typeface="Lato"/>
                <a:sym typeface="Lato"/>
              </a:defRPr>
            </a:lvl3pPr>
            <a:lvl4pPr lvl="3" algn="l">
              <a:lnSpc>
                <a:spcPct val="100000"/>
              </a:lnSpc>
              <a:spcBef>
                <a:spcPts val="0"/>
              </a:spcBef>
              <a:spcAft>
                <a:spcPts val="0"/>
              </a:spcAft>
              <a:buClr>
                <a:schemeClr val="dk1"/>
              </a:buClr>
              <a:buSzPts val="5600"/>
              <a:buNone/>
              <a:defRPr>
                <a:solidFill>
                  <a:schemeClr val="dk1"/>
                </a:solidFill>
                <a:latin typeface="Lato"/>
                <a:ea typeface="Lato"/>
                <a:cs typeface="Lato"/>
                <a:sym typeface="Lato"/>
              </a:defRPr>
            </a:lvl4pPr>
            <a:lvl5pPr lvl="4" algn="l">
              <a:lnSpc>
                <a:spcPct val="100000"/>
              </a:lnSpc>
              <a:spcBef>
                <a:spcPts val="0"/>
              </a:spcBef>
              <a:spcAft>
                <a:spcPts val="0"/>
              </a:spcAft>
              <a:buClr>
                <a:schemeClr val="dk1"/>
              </a:buClr>
              <a:buSzPts val="5600"/>
              <a:buNone/>
              <a:defRPr>
                <a:solidFill>
                  <a:schemeClr val="dk1"/>
                </a:solidFill>
                <a:latin typeface="Lato"/>
                <a:ea typeface="Lato"/>
                <a:cs typeface="Lato"/>
                <a:sym typeface="Lato"/>
              </a:defRPr>
            </a:lvl5pPr>
            <a:lvl6pPr lvl="5" algn="l">
              <a:lnSpc>
                <a:spcPct val="100000"/>
              </a:lnSpc>
              <a:spcBef>
                <a:spcPts val="0"/>
              </a:spcBef>
              <a:spcAft>
                <a:spcPts val="0"/>
              </a:spcAft>
              <a:buClr>
                <a:schemeClr val="dk1"/>
              </a:buClr>
              <a:buSzPts val="5600"/>
              <a:buNone/>
              <a:defRPr>
                <a:solidFill>
                  <a:schemeClr val="dk1"/>
                </a:solidFill>
                <a:latin typeface="Lato"/>
                <a:ea typeface="Lato"/>
                <a:cs typeface="Lato"/>
                <a:sym typeface="Lato"/>
              </a:defRPr>
            </a:lvl6pPr>
            <a:lvl7pPr lvl="6" algn="l">
              <a:lnSpc>
                <a:spcPct val="100000"/>
              </a:lnSpc>
              <a:spcBef>
                <a:spcPts val="0"/>
              </a:spcBef>
              <a:spcAft>
                <a:spcPts val="0"/>
              </a:spcAft>
              <a:buClr>
                <a:schemeClr val="dk1"/>
              </a:buClr>
              <a:buSzPts val="5600"/>
              <a:buNone/>
              <a:defRPr>
                <a:solidFill>
                  <a:schemeClr val="dk1"/>
                </a:solidFill>
                <a:latin typeface="Lato"/>
                <a:ea typeface="Lato"/>
                <a:cs typeface="Lato"/>
                <a:sym typeface="Lato"/>
              </a:defRPr>
            </a:lvl7pPr>
            <a:lvl8pPr lvl="7" algn="l">
              <a:lnSpc>
                <a:spcPct val="100000"/>
              </a:lnSpc>
              <a:spcBef>
                <a:spcPts val="0"/>
              </a:spcBef>
              <a:spcAft>
                <a:spcPts val="0"/>
              </a:spcAft>
              <a:buClr>
                <a:schemeClr val="dk1"/>
              </a:buClr>
              <a:buSzPts val="5600"/>
              <a:buNone/>
              <a:defRPr>
                <a:solidFill>
                  <a:schemeClr val="dk1"/>
                </a:solidFill>
                <a:latin typeface="Lato"/>
                <a:ea typeface="Lato"/>
                <a:cs typeface="Lato"/>
                <a:sym typeface="Lato"/>
              </a:defRPr>
            </a:lvl8pPr>
            <a:lvl9pPr lvl="8" algn="l">
              <a:lnSpc>
                <a:spcPct val="100000"/>
              </a:lnSpc>
              <a:spcBef>
                <a:spcPts val="0"/>
              </a:spcBef>
              <a:spcAft>
                <a:spcPts val="0"/>
              </a:spcAft>
              <a:buClr>
                <a:schemeClr val="dk1"/>
              </a:buClr>
              <a:buSzPts val="5600"/>
              <a:buNone/>
              <a:defRPr>
                <a:solidFill>
                  <a:schemeClr val="dk1"/>
                </a:solidFill>
                <a:latin typeface="Lato"/>
                <a:ea typeface="Lato"/>
                <a:cs typeface="Lato"/>
                <a:sym typeface="Lato"/>
              </a:defRPr>
            </a:lvl9pPr>
          </a:lstStyle>
          <a:p>
            <a:endParaRPr/>
          </a:p>
        </p:txBody>
      </p:sp>
      <p:sp>
        <p:nvSpPr>
          <p:cNvPr id="22" name="Google Shape;22;p28"/>
          <p:cNvSpPr txBox="1">
            <a:spLocks noGrp="1"/>
          </p:cNvSpPr>
          <p:nvPr>
            <p:ph type="body" idx="1"/>
          </p:nvPr>
        </p:nvSpPr>
        <p:spPr>
          <a:xfrm>
            <a:off x="720000" y="2248500"/>
            <a:ext cx="8244000" cy="7138500"/>
          </a:xfrm>
          <a:prstGeom prst="rect">
            <a:avLst/>
          </a:prstGeom>
          <a:noFill/>
          <a:ln>
            <a:noFill/>
          </a:ln>
        </p:spPr>
        <p:txBody>
          <a:bodyPr spcFirstLastPara="1" wrap="square" lIns="0" tIns="0" rIns="0" bIns="0" anchor="t" anchorCtr="0">
            <a:noAutofit/>
          </a:bodyPr>
          <a:lstStyle>
            <a:lvl1pPr marL="457200" marR="0" lvl="0" indent="-431800" algn="l">
              <a:lnSpc>
                <a:spcPct val="100000"/>
              </a:lnSpc>
              <a:spcBef>
                <a:spcPts val="0"/>
              </a:spcBef>
              <a:spcAft>
                <a:spcPts val="0"/>
              </a:spcAft>
              <a:buClr>
                <a:schemeClr val="dk1"/>
              </a:buClr>
              <a:buSzPts val="3200"/>
              <a:buFont typeface="Lato"/>
              <a:buChar char="–"/>
              <a:defRPr sz="3200" i="0" u="none" strike="noStrike" cap="none">
                <a:solidFill>
                  <a:schemeClr val="dk1"/>
                </a:solidFill>
                <a:latin typeface="Lato"/>
                <a:ea typeface="Lato"/>
                <a:cs typeface="Lato"/>
                <a:sym typeface="Lato"/>
              </a:defRPr>
            </a:lvl1pPr>
            <a:lvl2pPr marL="914400" marR="0" lvl="1" indent="-381000" algn="l">
              <a:lnSpc>
                <a:spcPct val="100000"/>
              </a:lnSpc>
              <a:spcBef>
                <a:spcPts val="1600"/>
              </a:spcBef>
              <a:spcAft>
                <a:spcPts val="0"/>
              </a:spcAft>
              <a:buClr>
                <a:schemeClr val="dk1"/>
              </a:buClr>
              <a:buSzPts val="2400"/>
              <a:buFont typeface="Lato"/>
              <a:buChar char="•"/>
              <a:defRPr sz="2800" i="0" u="none" strike="noStrike" cap="none">
                <a:solidFill>
                  <a:schemeClr val="dk1"/>
                </a:solidFill>
                <a:latin typeface="Lato"/>
                <a:ea typeface="Lato"/>
                <a:cs typeface="Lato"/>
                <a:sym typeface="Lato"/>
              </a:defRPr>
            </a:lvl2pPr>
            <a:lvl3pPr marL="1371600" marR="0" lvl="2" indent="-381000" algn="l">
              <a:lnSpc>
                <a:spcPct val="100000"/>
              </a:lnSpc>
              <a:spcBef>
                <a:spcPts val="1600"/>
              </a:spcBef>
              <a:spcAft>
                <a:spcPts val="0"/>
              </a:spcAft>
              <a:buClr>
                <a:schemeClr val="dk1"/>
              </a:buClr>
              <a:buSzPts val="2400"/>
              <a:buFont typeface="Lato"/>
              <a:buChar char="–"/>
              <a:defRPr sz="2400" i="0" u="none" strike="noStrike" cap="none">
                <a:solidFill>
                  <a:schemeClr val="dk1"/>
                </a:solidFill>
                <a:latin typeface="Lato"/>
                <a:ea typeface="Lato"/>
                <a:cs typeface="Lato"/>
                <a:sym typeface="Lato"/>
              </a:defRPr>
            </a:lvl3pPr>
            <a:lvl4pPr marL="1828800" marR="0" lvl="3" indent="-355600" algn="l">
              <a:lnSpc>
                <a:spcPct val="100000"/>
              </a:lnSpc>
              <a:spcBef>
                <a:spcPts val="1600"/>
              </a:spcBef>
              <a:spcAft>
                <a:spcPts val="0"/>
              </a:spcAft>
              <a:buClr>
                <a:schemeClr val="dk1"/>
              </a:buClr>
              <a:buSzPts val="2000"/>
              <a:buFont typeface="Lato"/>
              <a:buChar char="•"/>
              <a:defRPr sz="2200" i="0" u="none" strike="noStrike" cap="none">
                <a:solidFill>
                  <a:schemeClr val="dk1"/>
                </a:solidFill>
                <a:latin typeface="Lato"/>
                <a:ea typeface="Lato"/>
                <a:cs typeface="Lato"/>
                <a:sym typeface="Lato"/>
              </a:defRPr>
            </a:lvl4pPr>
            <a:lvl5pPr marL="2286000" marR="0" lvl="4" indent="-355600" algn="l">
              <a:lnSpc>
                <a:spcPct val="100000"/>
              </a:lnSpc>
              <a:spcBef>
                <a:spcPts val="1600"/>
              </a:spcBef>
              <a:spcAft>
                <a:spcPts val="0"/>
              </a:spcAft>
              <a:buClr>
                <a:schemeClr val="dk1"/>
              </a:buClr>
              <a:buSzPts val="2000"/>
              <a:buFont typeface="Lato"/>
              <a:buChar char="–"/>
              <a:defRPr sz="2000" i="0" u="none" strike="noStrike" cap="none">
                <a:solidFill>
                  <a:schemeClr val="dk1"/>
                </a:solidFill>
                <a:latin typeface="Lato"/>
                <a:ea typeface="Lato"/>
                <a:cs typeface="Lato"/>
                <a:sym typeface="Lato"/>
              </a:defRPr>
            </a:lvl5pPr>
            <a:lvl6pPr marL="2743200" marR="0" lvl="5" indent="-330200" algn="l">
              <a:lnSpc>
                <a:spcPct val="100000"/>
              </a:lnSpc>
              <a:spcBef>
                <a:spcPts val="1600"/>
              </a:spcBef>
              <a:spcAft>
                <a:spcPts val="0"/>
              </a:spcAft>
              <a:buClr>
                <a:schemeClr val="dk1"/>
              </a:buClr>
              <a:buSzPts val="1600"/>
              <a:buFont typeface="Lato"/>
              <a:buChar char="•"/>
              <a:defRPr sz="1800" i="0" u="none" strike="noStrike" cap="none">
                <a:solidFill>
                  <a:schemeClr val="dk1"/>
                </a:solidFill>
                <a:latin typeface="Lato"/>
                <a:ea typeface="Lato"/>
                <a:cs typeface="Lato"/>
                <a:sym typeface="Lato"/>
              </a:defRPr>
            </a:lvl6pPr>
            <a:lvl7pPr marL="3200400" marR="0" lvl="6" indent="-342900" algn="l">
              <a:lnSpc>
                <a:spcPct val="100000"/>
              </a:lnSpc>
              <a:spcBef>
                <a:spcPts val="1600"/>
              </a:spcBef>
              <a:spcAft>
                <a:spcPts val="0"/>
              </a:spcAft>
              <a:buClr>
                <a:schemeClr val="dk1"/>
              </a:buClr>
              <a:buSzPts val="1800"/>
              <a:buFont typeface="Lato"/>
              <a:buChar char="–"/>
              <a:defRPr sz="1800" i="0" u="none" strike="noStrike" cap="none">
                <a:solidFill>
                  <a:schemeClr val="dk1"/>
                </a:solidFill>
                <a:latin typeface="Lato"/>
                <a:ea typeface="Lato"/>
                <a:cs typeface="Lato"/>
                <a:sym typeface="Lato"/>
              </a:defRPr>
            </a:lvl7pPr>
            <a:lvl8pPr marL="3657600" marR="0" lvl="7" indent="-330200" algn="l">
              <a:lnSpc>
                <a:spcPct val="100000"/>
              </a:lnSpc>
              <a:spcBef>
                <a:spcPts val="1600"/>
              </a:spcBef>
              <a:spcAft>
                <a:spcPts val="0"/>
              </a:spcAft>
              <a:buClr>
                <a:schemeClr val="dk1"/>
              </a:buClr>
              <a:buSzPts val="1600"/>
              <a:buFont typeface="Lato"/>
              <a:buChar char="•"/>
              <a:defRPr sz="1800" i="0" u="none" strike="noStrike" cap="none">
                <a:solidFill>
                  <a:schemeClr val="dk1"/>
                </a:solidFill>
                <a:latin typeface="Lato"/>
                <a:ea typeface="Lato"/>
                <a:cs typeface="Lato"/>
                <a:sym typeface="Lato"/>
              </a:defRPr>
            </a:lvl8pPr>
            <a:lvl9pPr marL="4114800" marR="0" lvl="8" indent="-342900" algn="l">
              <a:lnSpc>
                <a:spcPct val="100000"/>
              </a:lnSpc>
              <a:spcBef>
                <a:spcPts val="1600"/>
              </a:spcBef>
              <a:spcAft>
                <a:spcPts val="1600"/>
              </a:spcAft>
              <a:buClr>
                <a:schemeClr val="dk1"/>
              </a:buClr>
              <a:buSzPts val="1800"/>
              <a:buFont typeface="Lato"/>
              <a:buChar char="–"/>
              <a:defRPr sz="180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
  <p:cSld name="CUSTOM_1">
    <p:spTree>
      <p:nvGrpSpPr>
        <p:cNvPr id="1" name="Shape 23"/>
        <p:cNvGrpSpPr/>
        <p:nvPr/>
      </p:nvGrpSpPr>
      <p:grpSpPr>
        <a:xfrm>
          <a:off x="0" y="0"/>
          <a:ext cx="0" cy="0"/>
          <a:chOff x="0" y="0"/>
          <a:chExt cx="0" cy="0"/>
        </a:xfrm>
      </p:grpSpPr>
      <p:sp>
        <p:nvSpPr>
          <p:cNvPr id="24" name="Google Shape;24;p29"/>
          <p:cNvSpPr txBox="1">
            <a:spLocks noGrp="1"/>
          </p:cNvSpPr>
          <p:nvPr>
            <p:ph type="title"/>
          </p:nvPr>
        </p:nvSpPr>
        <p:spPr>
          <a:xfrm>
            <a:off x="720000" y="720000"/>
            <a:ext cx="12546000" cy="1145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4000"/>
              <a:buNone/>
              <a:defRPr>
                <a:solidFill>
                  <a:schemeClr val="dk1"/>
                </a:solidFill>
              </a:defRPr>
            </a:lvl1pPr>
            <a:lvl2pPr lvl="1" algn="l">
              <a:lnSpc>
                <a:spcPct val="100000"/>
              </a:lnSpc>
              <a:spcBef>
                <a:spcPts val="0"/>
              </a:spcBef>
              <a:spcAft>
                <a:spcPts val="0"/>
              </a:spcAft>
              <a:buClr>
                <a:schemeClr val="dk1"/>
              </a:buClr>
              <a:buSzPts val="5600"/>
              <a:buNone/>
              <a:defRPr>
                <a:solidFill>
                  <a:schemeClr val="dk1"/>
                </a:solidFill>
                <a:latin typeface="Lato"/>
                <a:ea typeface="Lato"/>
                <a:cs typeface="Lato"/>
                <a:sym typeface="Lato"/>
              </a:defRPr>
            </a:lvl2pPr>
            <a:lvl3pPr lvl="2" algn="l">
              <a:lnSpc>
                <a:spcPct val="100000"/>
              </a:lnSpc>
              <a:spcBef>
                <a:spcPts val="0"/>
              </a:spcBef>
              <a:spcAft>
                <a:spcPts val="0"/>
              </a:spcAft>
              <a:buClr>
                <a:schemeClr val="dk1"/>
              </a:buClr>
              <a:buSzPts val="5600"/>
              <a:buNone/>
              <a:defRPr>
                <a:solidFill>
                  <a:schemeClr val="dk1"/>
                </a:solidFill>
                <a:latin typeface="Lato"/>
                <a:ea typeface="Lato"/>
                <a:cs typeface="Lato"/>
                <a:sym typeface="Lato"/>
              </a:defRPr>
            </a:lvl3pPr>
            <a:lvl4pPr lvl="3" algn="l">
              <a:lnSpc>
                <a:spcPct val="100000"/>
              </a:lnSpc>
              <a:spcBef>
                <a:spcPts val="0"/>
              </a:spcBef>
              <a:spcAft>
                <a:spcPts val="0"/>
              </a:spcAft>
              <a:buClr>
                <a:schemeClr val="dk1"/>
              </a:buClr>
              <a:buSzPts val="5600"/>
              <a:buNone/>
              <a:defRPr>
                <a:solidFill>
                  <a:schemeClr val="dk1"/>
                </a:solidFill>
                <a:latin typeface="Lato"/>
                <a:ea typeface="Lato"/>
                <a:cs typeface="Lato"/>
                <a:sym typeface="Lato"/>
              </a:defRPr>
            </a:lvl4pPr>
            <a:lvl5pPr lvl="4" algn="l">
              <a:lnSpc>
                <a:spcPct val="100000"/>
              </a:lnSpc>
              <a:spcBef>
                <a:spcPts val="0"/>
              </a:spcBef>
              <a:spcAft>
                <a:spcPts val="0"/>
              </a:spcAft>
              <a:buClr>
                <a:schemeClr val="dk1"/>
              </a:buClr>
              <a:buSzPts val="5600"/>
              <a:buNone/>
              <a:defRPr>
                <a:solidFill>
                  <a:schemeClr val="dk1"/>
                </a:solidFill>
                <a:latin typeface="Lato"/>
                <a:ea typeface="Lato"/>
                <a:cs typeface="Lato"/>
                <a:sym typeface="Lato"/>
              </a:defRPr>
            </a:lvl5pPr>
            <a:lvl6pPr lvl="5" algn="l">
              <a:lnSpc>
                <a:spcPct val="100000"/>
              </a:lnSpc>
              <a:spcBef>
                <a:spcPts val="0"/>
              </a:spcBef>
              <a:spcAft>
                <a:spcPts val="0"/>
              </a:spcAft>
              <a:buClr>
                <a:schemeClr val="dk1"/>
              </a:buClr>
              <a:buSzPts val="5600"/>
              <a:buNone/>
              <a:defRPr>
                <a:solidFill>
                  <a:schemeClr val="dk1"/>
                </a:solidFill>
                <a:latin typeface="Lato"/>
                <a:ea typeface="Lato"/>
                <a:cs typeface="Lato"/>
                <a:sym typeface="Lato"/>
              </a:defRPr>
            </a:lvl6pPr>
            <a:lvl7pPr lvl="6" algn="l">
              <a:lnSpc>
                <a:spcPct val="100000"/>
              </a:lnSpc>
              <a:spcBef>
                <a:spcPts val="0"/>
              </a:spcBef>
              <a:spcAft>
                <a:spcPts val="0"/>
              </a:spcAft>
              <a:buClr>
                <a:schemeClr val="dk1"/>
              </a:buClr>
              <a:buSzPts val="5600"/>
              <a:buNone/>
              <a:defRPr>
                <a:solidFill>
                  <a:schemeClr val="dk1"/>
                </a:solidFill>
                <a:latin typeface="Lato"/>
                <a:ea typeface="Lato"/>
                <a:cs typeface="Lato"/>
                <a:sym typeface="Lato"/>
              </a:defRPr>
            </a:lvl7pPr>
            <a:lvl8pPr lvl="7" algn="l">
              <a:lnSpc>
                <a:spcPct val="100000"/>
              </a:lnSpc>
              <a:spcBef>
                <a:spcPts val="0"/>
              </a:spcBef>
              <a:spcAft>
                <a:spcPts val="0"/>
              </a:spcAft>
              <a:buClr>
                <a:schemeClr val="dk1"/>
              </a:buClr>
              <a:buSzPts val="5600"/>
              <a:buNone/>
              <a:defRPr>
                <a:solidFill>
                  <a:schemeClr val="dk1"/>
                </a:solidFill>
                <a:latin typeface="Lato"/>
                <a:ea typeface="Lato"/>
                <a:cs typeface="Lato"/>
                <a:sym typeface="Lato"/>
              </a:defRPr>
            </a:lvl8pPr>
            <a:lvl9pPr lvl="8" algn="l">
              <a:lnSpc>
                <a:spcPct val="100000"/>
              </a:lnSpc>
              <a:spcBef>
                <a:spcPts val="0"/>
              </a:spcBef>
              <a:spcAft>
                <a:spcPts val="0"/>
              </a:spcAft>
              <a:buClr>
                <a:schemeClr val="dk1"/>
              </a:buClr>
              <a:buSzPts val="5600"/>
              <a:buNone/>
              <a:defRPr>
                <a:solidFill>
                  <a:schemeClr val="dk1"/>
                </a:solidFill>
                <a:latin typeface="Lato"/>
                <a:ea typeface="Lato"/>
                <a:cs typeface="Lato"/>
                <a:sym typeface="Lato"/>
              </a:defRPr>
            </a:lvl9pPr>
          </a:lstStyle>
          <a:p>
            <a:endParaRPr/>
          </a:p>
        </p:txBody>
      </p:sp>
      <p:sp>
        <p:nvSpPr>
          <p:cNvPr id="25" name="Google Shape;25;p29"/>
          <p:cNvSpPr txBox="1">
            <a:spLocks noGrp="1"/>
          </p:cNvSpPr>
          <p:nvPr>
            <p:ph type="body" idx="1"/>
          </p:nvPr>
        </p:nvSpPr>
        <p:spPr>
          <a:xfrm>
            <a:off x="720000" y="2248500"/>
            <a:ext cx="12546000" cy="7138500"/>
          </a:xfrm>
          <a:prstGeom prst="rect">
            <a:avLst/>
          </a:prstGeom>
          <a:noFill/>
          <a:ln>
            <a:noFill/>
          </a:ln>
        </p:spPr>
        <p:txBody>
          <a:bodyPr spcFirstLastPara="1" wrap="square" lIns="0" tIns="0" rIns="0" bIns="0" anchor="t" anchorCtr="0">
            <a:noAutofit/>
          </a:bodyPr>
          <a:lstStyle>
            <a:lvl1pPr marL="457200" marR="0" lvl="0" indent="-431800" algn="l">
              <a:lnSpc>
                <a:spcPct val="100000"/>
              </a:lnSpc>
              <a:spcBef>
                <a:spcPts val="0"/>
              </a:spcBef>
              <a:spcAft>
                <a:spcPts val="0"/>
              </a:spcAft>
              <a:buClr>
                <a:schemeClr val="dk1"/>
              </a:buClr>
              <a:buSzPts val="3200"/>
              <a:buFont typeface="Lato"/>
              <a:buChar char="–"/>
              <a:defRPr sz="3200" i="0" u="none" strike="noStrike" cap="none">
                <a:solidFill>
                  <a:schemeClr val="dk1"/>
                </a:solidFill>
                <a:latin typeface="Lato"/>
                <a:ea typeface="Lato"/>
                <a:cs typeface="Lato"/>
                <a:sym typeface="Lato"/>
              </a:defRPr>
            </a:lvl1pPr>
            <a:lvl2pPr marL="914400" marR="0" lvl="1" indent="-381000" algn="l">
              <a:lnSpc>
                <a:spcPct val="100000"/>
              </a:lnSpc>
              <a:spcBef>
                <a:spcPts val="1600"/>
              </a:spcBef>
              <a:spcAft>
                <a:spcPts val="0"/>
              </a:spcAft>
              <a:buClr>
                <a:schemeClr val="dk1"/>
              </a:buClr>
              <a:buSzPts val="2400"/>
              <a:buFont typeface="Lato"/>
              <a:buChar char="•"/>
              <a:defRPr sz="2800" i="0" u="none" strike="noStrike" cap="none">
                <a:solidFill>
                  <a:schemeClr val="dk1"/>
                </a:solidFill>
                <a:latin typeface="Lato"/>
                <a:ea typeface="Lato"/>
                <a:cs typeface="Lato"/>
                <a:sym typeface="Lato"/>
              </a:defRPr>
            </a:lvl2pPr>
            <a:lvl3pPr marL="1371600" marR="0" lvl="2" indent="-381000" algn="l">
              <a:lnSpc>
                <a:spcPct val="100000"/>
              </a:lnSpc>
              <a:spcBef>
                <a:spcPts val="1600"/>
              </a:spcBef>
              <a:spcAft>
                <a:spcPts val="0"/>
              </a:spcAft>
              <a:buClr>
                <a:schemeClr val="dk1"/>
              </a:buClr>
              <a:buSzPts val="2400"/>
              <a:buFont typeface="Lato"/>
              <a:buChar char="–"/>
              <a:defRPr sz="2400" i="0" u="none" strike="noStrike" cap="none">
                <a:solidFill>
                  <a:schemeClr val="dk1"/>
                </a:solidFill>
                <a:latin typeface="Lato"/>
                <a:ea typeface="Lato"/>
                <a:cs typeface="Lato"/>
                <a:sym typeface="Lato"/>
              </a:defRPr>
            </a:lvl3pPr>
            <a:lvl4pPr marL="1828800" marR="0" lvl="3" indent="-355600" algn="l">
              <a:lnSpc>
                <a:spcPct val="100000"/>
              </a:lnSpc>
              <a:spcBef>
                <a:spcPts val="1600"/>
              </a:spcBef>
              <a:spcAft>
                <a:spcPts val="0"/>
              </a:spcAft>
              <a:buClr>
                <a:schemeClr val="dk1"/>
              </a:buClr>
              <a:buSzPts val="2000"/>
              <a:buFont typeface="Lato"/>
              <a:buChar char="•"/>
              <a:defRPr sz="2200" i="0" u="none" strike="noStrike" cap="none">
                <a:solidFill>
                  <a:schemeClr val="dk1"/>
                </a:solidFill>
                <a:latin typeface="Lato"/>
                <a:ea typeface="Lato"/>
                <a:cs typeface="Lato"/>
                <a:sym typeface="Lato"/>
              </a:defRPr>
            </a:lvl4pPr>
            <a:lvl5pPr marL="2286000" marR="0" lvl="4" indent="-355600" algn="l">
              <a:lnSpc>
                <a:spcPct val="100000"/>
              </a:lnSpc>
              <a:spcBef>
                <a:spcPts val="1600"/>
              </a:spcBef>
              <a:spcAft>
                <a:spcPts val="0"/>
              </a:spcAft>
              <a:buClr>
                <a:schemeClr val="dk1"/>
              </a:buClr>
              <a:buSzPts val="2000"/>
              <a:buFont typeface="Lato"/>
              <a:buChar char="–"/>
              <a:defRPr sz="2000" i="0" u="none" strike="noStrike" cap="none">
                <a:solidFill>
                  <a:schemeClr val="dk1"/>
                </a:solidFill>
                <a:latin typeface="Lato"/>
                <a:ea typeface="Lato"/>
                <a:cs typeface="Lato"/>
                <a:sym typeface="Lato"/>
              </a:defRPr>
            </a:lvl5pPr>
            <a:lvl6pPr marL="2743200" marR="0" lvl="5" indent="-330200" algn="l">
              <a:lnSpc>
                <a:spcPct val="100000"/>
              </a:lnSpc>
              <a:spcBef>
                <a:spcPts val="1600"/>
              </a:spcBef>
              <a:spcAft>
                <a:spcPts val="0"/>
              </a:spcAft>
              <a:buClr>
                <a:schemeClr val="dk1"/>
              </a:buClr>
              <a:buSzPts val="1600"/>
              <a:buFont typeface="Lato"/>
              <a:buChar char="•"/>
              <a:defRPr sz="1800" i="0" u="none" strike="noStrike" cap="none">
                <a:solidFill>
                  <a:schemeClr val="dk1"/>
                </a:solidFill>
                <a:latin typeface="Lato"/>
                <a:ea typeface="Lato"/>
                <a:cs typeface="Lato"/>
                <a:sym typeface="Lato"/>
              </a:defRPr>
            </a:lvl6pPr>
            <a:lvl7pPr marL="3200400" marR="0" lvl="6" indent="-342900" algn="l">
              <a:lnSpc>
                <a:spcPct val="100000"/>
              </a:lnSpc>
              <a:spcBef>
                <a:spcPts val="1600"/>
              </a:spcBef>
              <a:spcAft>
                <a:spcPts val="0"/>
              </a:spcAft>
              <a:buClr>
                <a:schemeClr val="dk1"/>
              </a:buClr>
              <a:buSzPts val="1800"/>
              <a:buFont typeface="Lato"/>
              <a:buChar char="–"/>
              <a:defRPr sz="1800" i="0" u="none" strike="noStrike" cap="none">
                <a:solidFill>
                  <a:schemeClr val="dk1"/>
                </a:solidFill>
                <a:latin typeface="Lato"/>
                <a:ea typeface="Lato"/>
                <a:cs typeface="Lato"/>
                <a:sym typeface="Lato"/>
              </a:defRPr>
            </a:lvl7pPr>
            <a:lvl8pPr marL="3657600" marR="0" lvl="7" indent="-330200" algn="l">
              <a:lnSpc>
                <a:spcPct val="100000"/>
              </a:lnSpc>
              <a:spcBef>
                <a:spcPts val="1600"/>
              </a:spcBef>
              <a:spcAft>
                <a:spcPts val="0"/>
              </a:spcAft>
              <a:buClr>
                <a:schemeClr val="dk1"/>
              </a:buClr>
              <a:buSzPts val="1600"/>
              <a:buFont typeface="Lato"/>
              <a:buChar char="•"/>
              <a:defRPr sz="1800" i="0" u="none" strike="noStrike" cap="none">
                <a:solidFill>
                  <a:schemeClr val="dk1"/>
                </a:solidFill>
                <a:latin typeface="Lato"/>
                <a:ea typeface="Lato"/>
                <a:cs typeface="Lato"/>
                <a:sym typeface="Lato"/>
              </a:defRPr>
            </a:lvl8pPr>
            <a:lvl9pPr marL="4114800" marR="0" lvl="8" indent="-342900" algn="l">
              <a:lnSpc>
                <a:spcPct val="100000"/>
              </a:lnSpc>
              <a:spcBef>
                <a:spcPts val="1600"/>
              </a:spcBef>
              <a:spcAft>
                <a:spcPts val="1600"/>
              </a:spcAft>
              <a:buClr>
                <a:schemeClr val="dk1"/>
              </a:buClr>
              <a:buSzPts val="1800"/>
              <a:buFont typeface="Lato"/>
              <a:buChar char="–"/>
              <a:defRPr sz="180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26"/>
        <p:cNvGrpSpPr/>
        <p:nvPr/>
      </p:nvGrpSpPr>
      <p:grpSpPr>
        <a:xfrm>
          <a:off x="0" y="0"/>
          <a:ext cx="0" cy="0"/>
          <a:chOff x="0" y="0"/>
          <a:chExt cx="0" cy="0"/>
        </a:xfrm>
      </p:grpSpPr>
      <p:sp>
        <p:nvSpPr>
          <p:cNvPr id="27" name="Google Shape;27;p30"/>
          <p:cNvSpPr txBox="1">
            <a:spLocks noGrp="1"/>
          </p:cNvSpPr>
          <p:nvPr>
            <p:ph type="body" idx="1"/>
          </p:nvPr>
        </p:nvSpPr>
        <p:spPr>
          <a:xfrm>
            <a:off x="914400" y="411957"/>
            <a:ext cx="16459200" cy="7648800"/>
          </a:xfrm>
          <a:prstGeom prst="rect">
            <a:avLst/>
          </a:prstGeom>
          <a:noFill/>
          <a:ln>
            <a:noFill/>
          </a:ln>
        </p:spPr>
        <p:txBody>
          <a:bodyPr spcFirstLastPara="1" wrap="square" lIns="137150" tIns="68550" rIns="137150" bIns="68550" anchor="t" anchorCtr="0">
            <a:normAutofit/>
          </a:bodyPr>
          <a:lstStyle>
            <a:lvl1pPr marL="457200" lvl="0" indent="-400050" algn="l">
              <a:lnSpc>
                <a:spcPct val="90000"/>
              </a:lnSpc>
              <a:spcBef>
                <a:spcPts val="1500"/>
              </a:spcBef>
              <a:spcAft>
                <a:spcPts val="0"/>
              </a:spcAft>
              <a:buClr>
                <a:schemeClr val="dk1"/>
              </a:buClr>
              <a:buSzPts val="2700"/>
              <a:buChar char="–"/>
              <a:defRPr/>
            </a:lvl1pPr>
            <a:lvl2pPr marL="914400" lvl="1" indent="-400050" algn="l">
              <a:lnSpc>
                <a:spcPct val="90000"/>
              </a:lnSpc>
              <a:spcBef>
                <a:spcPts val="800"/>
              </a:spcBef>
              <a:spcAft>
                <a:spcPts val="0"/>
              </a:spcAft>
              <a:buClr>
                <a:schemeClr val="dk1"/>
              </a:buClr>
              <a:buSzPts val="2700"/>
              <a:buChar char="•"/>
              <a:defRPr/>
            </a:lvl2pPr>
            <a:lvl3pPr marL="1371600" lvl="2" indent="-400050" algn="l">
              <a:lnSpc>
                <a:spcPct val="90000"/>
              </a:lnSpc>
              <a:spcBef>
                <a:spcPts val="800"/>
              </a:spcBef>
              <a:spcAft>
                <a:spcPts val="0"/>
              </a:spcAft>
              <a:buClr>
                <a:schemeClr val="dk1"/>
              </a:buClr>
              <a:buSzPts val="2700"/>
              <a:buChar char="–"/>
              <a:defRPr/>
            </a:lvl3pPr>
            <a:lvl4pPr marL="1828800" lvl="3" indent="-400050" algn="l">
              <a:lnSpc>
                <a:spcPct val="90000"/>
              </a:lnSpc>
              <a:spcBef>
                <a:spcPts val="800"/>
              </a:spcBef>
              <a:spcAft>
                <a:spcPts val="0"/>
              </a:spcAft>
              <a:buClr>
                <a:schemeClr val="dk1"/>
              </a:buClr>
              <a:buSzPts val="2700"/>
              <a:buChar char="•"/>
              <a:defRPr/>
            </a:lvl4pPr>
            <a:lvl5pPr marL="2286000" lvl="4" indent="-400050" algn="l">
              <a:lnSpc>
                <a:spcPct val="90000"/>
              </a:lnSpc>
              <a:spcBef>
                <a:spcPts val="800"/>
              </a:spcBef>
              <a:spcAft>
                <a:spcPts val="0"/>
              </a:spcAft>
              <a:buClr>
                <a:schemeClr val="dk1"/>
              </a:buClr>
              <a:buSzPts val="2700"/>
              <a:buChar char="–"/>
              <a:defRPr/>
            </a:lvl5pPr>
            <a:lvl6pPr marL="2743200" lvl="5" indent="-400050" algn="l">
              <a:lnSpc>
                <a:spcPct val="90000"/>
              </a:lnSpc>
              <a:spcBef>
                <a:spcPts val="800"/>
              </a:spcBef>
              <a:spcAft>
                <a:spcPts val="0"/>
              </a:spcAft>
              <a:buClr>
                <a:schemeClr val="dk1"/>
              </a:buClr>
              <a:buSzPts val="2700"/>
              <a:buChar char="•"/>
              <a:defRPr/>
            </a:lvl6pPr>
            <a:lvl7pPr marL="3200400" lvl="6" indent="-400050" algn="l">
              <a:lnSpc>
                <a:spcPct val="90000"/>
              </a:lnSpc>
              <a:spcBef>
                <a:spcPts val="800"/>
              </a:spcBef>
              <a:spcAft>
                <a:spcPts val="0"/>
              </a:spcAft>
              <a:buClr>
                <a:schemeClr val="dk1"/>
              </a:buClr>
              <a:buSzPts val="2700"/>
              <a:buChar char="–"/>
              <a:defRPr/>
            </a:lvl7pPr>
            <a:lvl8pPr marL="3657600" lvl="7" indent="-400050" algn="l">
              <a:lnSpc>
                <a:spcPct val="90000"/>
              </a:lnSpc>
              <a:spcBef>
                <a:spcPts val="800"/>
              </a:spcBef>
              <a:spcAft>
                <a:spcPts val="0"/>
              </a:spcAft>
              <a:buClr>
                <a:schemeClr val="dk1"/>
              </a:buClr>
              <a:buSzPts val="2700"/>
              <a:buChar char="•"/>
              <a:defRPr/>
            </a:lvl8pPr>
            <a:lvl9pPr marL="4114800" lvl="8" indent="-400050" algn="l">
              <a:lnSpc>
                <a:spcPct val="90000"/>
              </a:lnSpc>
              <a:spcBef>
                <a:spcPts val="800"/>
              </a:spcBef>
              <a:spcAft>
                <a:spcPts val="1600"/>
              </a:spcAft>
              <a:buClr>
                <a:schemeClr val="dk1"/>
              </a:buClr>
              <a:buSzPts val="2700"/>
              <a:buChar char="–"/>
              <a:defRPr/>
            </a:lvl9pPr>
          </a:lstStyle>
          <a:p>
            <a:endParaRPr/>
          </a:p>
        </p:txBody>
      </p:sp>
      <p:sp>
        <p:nvSpPr>
          <p:cNvPr id="28" name="Google Shape;28;p30"/>
          <p:cNvSpPr txBox="1">
            <a:spLocks noGrp="1"/>
          </p:cNvSpPr>
          <p:nvPr>
            <p:ph type="dt" idx="10"/>
          </p:nvPr>
        </p:nvSpPr>
        <p:spPr>
          <a:xfrm>
            <a:off x="1257300" y="9534525"/>
            <a:ext cx="4114800" cy="547800"/>
          </a:xfrm>
          <a:prstGeom prst="rect">
            <a:avLst/>
          </a:prstGeom>
          <a:noFill/>
          <a:ln>
            <a:noFill/>
          </a:ln>
        </p:spPr>
        <p:txBody>
          <a:bodyPr spcFirstLastPara="1" wrap="square" lIns="137150" tIns="68550" rIns="137150" bIns="68550" anchor="ctr" anchorCtr="0">
            <a:noAutofit/>
          </a:bodyPr>
          <a:lstStyle>
            <a:lvl1pPr marR="0" lvl="0" algn="l"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9pPr>
          </a:lstStyle>
          <a:p>
            <a:endParaRPr dirty="0"/>
          </a:p>
        </p:txBody>
      </p:sp>
      <p:sp>
        <p:nvSpPr>
          <p:cNvPr id="29" name="Google Shape;29;p30"/>
          <p:cNvSpPr txBox="1">
            <a:spLocks noGrp="1"/>
          </p:cNvSpPr>
          <p:nvPr>
            <p:ph type="ftr" idx="11"/>
          </p:nvPr>
        </p:nvSpPr>
        <p:spPr>
          <a:xfrm>
            <a:off x="6057900" y="9534525"/>
            <a:ext cx="6172200" cy="547800"/>
          </a:xfrm>
          <a:prstGeom prst="rect">
            <a:avLst/>
          </a:prstGeom>
          <a:noFill/>
          <a:ln>
            <a:noFill/>
          </a:ln>
        </p:spPr>
        <p:txBody>
          <a:bodyPr spcFirstLastPara="1" wrap="square" lIns="137150" tIns="68550" rIns="137150" bIns="68550" anchor="ctr" anchorCtr="0">
            <a:noAutofit/>
          </a:bodyPr>
          <a:lstStyle>
            <a:lvl1pPr marR="0" lvl="0"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9pPr>
          </a:lstStyle>
          <a:p>
            <a:endParaRPr dirty="0"/>
          </a:p>
        </p:txBody>
      </p:sp>
      <p:sp>
        <p:nvSpPr>
          <p:cNvPr id="30" name="Google Shape;30;p30"/>
          <p:cNvSpPr txBox="1">
            <a:spLocks noGrp="1"/>
          </p:cNvSpPr>
          <p:nvPr>
            <p:ph type="sldNum" idx="12"/>
          </p:nvPr>
        </p:nvSpPr>
        <p:spPr>
          <a:xfrm>
            <a:off x="12915900" y="9534525"/>
            <a:ext cx="4114800" cy="547800"/>
          </a:xfrm>
          <a:prstGeom prst="rect">
            <a:avLst/>
          </a:prstGeom>
          <a:noFill/>
          <a:ln>
            <a:noFill/>
          </a:ln>
        </p:spPr>
        <p:txBody>
          <a:bodyPr spcFirstLastPara="1" wrap="square" lIns="137150" tIns="68550" rIns="137150" bIns="68550" anchor="ctr" anchorCtr="0">
            <a:noAutofit/>
          </a:bodyPr>
          <a:lstStyle>
            <a:lvl1pPr marL="0" marR="0" lvl="0"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mage full">
  <p:cSld name="CUSTOM_1_3_1">
    <p:spTree>
      <p:nvGrpSpPr>
        <p:cNvPr id="1" name="Shape 31"/>
        <p:cNvGrpSpPr/>
        <p:nvPr/>
      </p:nvGrpSpPr>
      <p:grpSpPr>
        <a:xfrm>
          <a:off x="0" y="0"/>
          <a:ext cx="0" cy="0"/>
          <a:chOff x="0" y="0"/>
          <a:chExt cx="0" cy="0"/>
        </a:xfrm>
      </p:grpSpPr>
      <p:sp>
        <p:nvSpPr>
          <p:cNvPr id="32" name="Google Shape;32;p31"/>
          <p:cNvSpPr txBox="1">
            <a:spLocks noGrp="1"/>
          </p:cNvSpPr>
          <p:nvPr>
            <p:ph type="title"/>
          </p:nvPr>
        </p:nvSpPr>
        <p:spPr>
          <a:xfrm>
            <a:off x="2871000" y="4570800"/>
            <a:ext cx="12546000" cy="1145400"/>
          </a:xfrm>
          <a:prstGeom prst="rect">
            <a:avLst/>
          </a:prstGeom>
          <a:noFill/>
          <a:ln>
            <a:noFill/>
          </a:ln>
        </p:spPr>
        <p:txBody>
          <a:bodyPr spcFirstLastPara="1" wrap="square" lIns="0" tIns="0" rIns="0" bIns="0" anchor="ctr" anchorCtr="0">
            <a:spAutoFit/>
          </a:bodyPr>
          <a:lstStyle>
            <a:lvl1pPr lvl="0" algn="ctr">
              <a:lnSpc>
                <a:spcPct val="100000"/>
              </a:lnSpc>
              <a:spcBef>
                <a:spcPts val="0"/>
              </a:spcBef>
              <a:spcAft>
                <a:spcPts val="0"/>
              </a:spcAft>
              <a:buClr>
                <a:schemeClr val="dk1"/>
              </a:buClr>
              <a:buSzPts val="4800"/>
              <a:buNone/>
              <a:defRPr sz="4800">
                <a:solidFill>
                  <a:schemeClr val="dk1"/>
                </a:solidFill>
              </a:defRPr>
            </a:lvl1pPr>
            <a:lvl2pPr lvl="1" algn="l">
              <a:lnSpc>
                <a:spcPct val="100000"/>
              </a:lnSpc>
              <a:spcBef>
                <a:spcPts val="0"/>
              </a:spcBef>
              <a:spcAft>
                <a:spcPts val="0"/>
              </a:spcAft>
              <a:buClr>
                <a:schemeClr val="dk1"/>
              </a:buClr>
              <a:buSzPts val="5600"/>
              <a:buNone/>
              <a:defRPr>
                <a:solidFill>
                  <a:schemeClr val="dk1"/>
                </a:solidFill>
                <a:latin typeface="Lato"/>
                <a:ea typeface="Lato"/>
                <a:cs typeface="Lato"/>
                <a:sym typeface="Lato"/>
              </a:defRPr>
            </a:lvl2pPr>
            <a:lvl3pPr lvl="2" algn="l">
              <a:lnSpc>
                <a:spcPct val="100000"/>
              </a:lnSpc>
              <a:spcBef>
                <a:spcPts val="0"/>
              </a:spcBef>
              <a:spcAft>
                <a:spcPts val="0"/>
              </a:spcAft>
              <a:buClr>
                <a:schemeClr val="dk1"/>
              </a:buClr>
              <a:buSzPts val="5600"/>
              <a:buNone/>
              <a:defRPr>
                <a:solidFill>
                  <a:schemeClr val="dk1"/>
                </a:solidFill>
                <a:latin typeface="Lato"/>
                <a:ea typeface="Lato"/>
                <a:cs typeface="Lato"/>
                <a:sym typeface="Lato"/>
              </a:defRPr>
            </a:lvl3pPr>
            <a:lvl4pPr lvl="3" algn="l">
              <a:lnSpc>
                <a:spcPct val="100000"/>
              </a:lnSpc>
              <a:spcBef>
                <a:spcPts val="0"/>
              </a:spcBef>
              <a:spcAft>
                <a:spcPts val="0"/>
              </a:spcAft>
              <a:buClr>
                <a:schemeClr val="dk1"/>
              </a:buClr>
              <a:buSzPts val="5600"/>
              <a:buNone/>
              <a:defRPr>
                <a:solidFill>
                  <a:schemeClr val="dk1"/>
                </a:solidFill>
                <a:latin typeface="Lato"/>
                <a:ea typeface="Lato"/>
                <a:cs typeface="Lato"/>
                <a:sym typeface="Lato"/>
              </a:defRPr>
            </a:lvl4pPr>
            <a:lvl5pPr lvl="4" algn="l">
              <a:lnSpc>
                <a:spcPct val="100000"/>
              </a:lnSpc>
              <a:spcBef>
                <a:spcPts val="0"/>
              </a:spcBef>
              <a:spcAft>
                <a:spcPts val="0"/>
              </a:spcAft>
              <a:buClr>
                <a:schemeClr val="dk1"/>
              </a:buClr>
              <a:buSzPts val="5600"/>
              <a:buNone/>
              <a:defRPr>
                <a:solidFill>
                  <a:schemeClr val="dk1"/>
                </a:solidFill>
                <a:latin typeface="Lato"/>
                <a:ea typeface="Lato"/>
                <a:cs typeface="Lato"/>
                <a:sym typeface="Lato"/>
              </a:defRPr>
            </a:lvl5pPr>
            <a:lvl6pPr lvl="5" algn="l">
              <a:lnSpc>
                <a:spcPct val="100000"/>
              </a:lnSpc>
              <a:spcBef>
                <a:spcPts val="0"/>
              </a:spcBef>
              <a:spcAft>
                <a:spcPts val="0"/>
              </a:spcAft>
              <a:buClr>
                <a:schemeClr val="dk1"/>
              </a:buClr>
              <a:buSzPts val="5600"/>
              <a:buNone/>
              <a:defRPr>
                <a:solidFill>
                  <a:schemeClr val="dk1"/>
                </a:solidFill>
                <a:latin typeface="Lato"/>
                <a:ea typeface="Lato"/>
                <a:cs typeface="Lato"/>
                <a:sym typeface="Lato"/>
              </a:defRPr>
            </a:lvl6pPr>
            <a:lvl7pPr lvl="6" algn="l">
              <a:lnSpc>
                <a:spcPct val="100000"/>
              </a:lnSpc>
              <a:spcBef>
                <a:spcPts val="0"/>
              </a:spcBef>
              <a:spcAft>
                <a:spcPts val="0"/>
              </a:spcAft>
              <a:buClr>
                <a:schemeClr val="dk1"/>
              </a:buClr>
              <a:buSzPts val="5600"/>
              <a:buNone/>
              <a:defRPr>
                <a:solidFill>
                  <a:schemeClr val="dk1"/>
                </a:solidFill>
                <a:latin typeface="Lato"/>
                <a:ea typeface="Lato"/>
                <a:cs typeface="Lato"/>
                <a:sym typeface="Lato"/>
              </a:defRPr>
            </a:lvl7pPr>
            <a:lvl8pPr lvl="7" algn="l">
              <a:lnSpc>
                <a:spcPct val="100000"/>
              </a:lnSpc>
              <a:spcBef>
                <a:spcPts val="0"/>
              </a:spcBef>
              <a:spcAft>
                <a:spcPts val="0"/>
              </a:spcAft>
              <a:buClr>
                <a:schemeClr val="dk1"/>
              </a:buClr>
              <a:buSzPts val="5600"/>
              <a:buNone/>
              <a:defRPr>
                <a:solidFill>
                  <a:schemeClr val="dk1"/>
                </a:solidFill>
                <a:latin typeface="Lato"/>
                <a:ea typeface="Lato"/>
                <a:cs typeface="Lato"/>
                <a:sym typeface="Lato"/>
              </a:defRPr>
            </a:lvl8pPr>
            <a:lvl9pPr lvl="8" algn="l">
              <a:lnSpc>
                <a:spcPct val="100000"/>
              </a:lnSpc>
              <a:spcBef>
                <a:spcPts val="0"/>
              </a:spcBef>
              <a:spcAft>
                <a:spcPts val="0"/>
              </a:spcAft>
              <a:buClr>
                <a:schemeClr val="dk1"/>
              </a:buClr>
              <a:buSzPts val="5600"/>
              <a:buNone/>
              <a:defRPr>
                <a:solidFill>
                  <a:schemeClr val="dk1"/>
                </a:solidFill>
                <a:latin typeface="Lato"/>
                <a:ea typeface="Lato"/>
                <a:cs typeface="Lato"/>
                <a:sym typeface="Lato"/>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E3CBE-93DC-454D-857D-8C3231F697EB}"/>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GB"/>
          </a:p>
        </p:txBody>
      </p:sp>
      <p:sp>
        <p:nvSpPr>
          <p:cNvPr id="3" name="Subtitle 2">
            <a:extLst>
              <a:ext uri="{FF2B5EF4-FFF2-40B4-BE49-F238E27FC236}">
                <a16:creationId xmlns:a16="http://schemas.microsoft.com/office/drawing/2014/main" id="{79B4F9D8-D3D3-487D-B3E8-96DE7CA1522F}"/>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37F25B5-6F40-4C5F-B323-D9401F436272}"/>
              </a:ext>
            </a:extLst>
          </p:cNvPr>
          <p:cNvSpPr>
            <a:spLocks noGrp="1"/>
          </p:cNvSpPr>
          <p:nvPr>
            <p:ph type="dt" sz="half" idx="10"/>
          </p:nvPr>
        </p:nvSpPr>
        <p:spPr/>
        <p:txBody>
          <a:bodyPr/>
          <a:lstStyle/>
          <a:p>
            <a:fld id="{D5616D06-4711-4C15-BFD1-F525EF37DE51}" type="datetimeFigureOut">
              <a:rPr lang="en-GB" smtClean="0"/>
              <a:t>09/06/2022</a:t>
            </a:fld>
            <a:endParaRPr lang="en-GB" dirty="0"/>
          </a:p>
        </p:txBody>
      </p:sp>
      <p:sp>
        <p:nvSpPr>
          <p:cNvPr id="5" name="Footer Placeholder 4">
            <a:extLst>
              <a:ext uri="{FF2B5EF4-FFF2-40B4-BE49-F238E27FC236}">
                <a16:creationId xmlns:a16="http://schemas.microsoft.com/office/drawing/2014/main" id="{D9EAD894-D848-4B7F-A9CA-0B70E322C7D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25D672B5-0A8E-4FCC-80D8-40E09C9C0DFF}"/>
              </a:ext>
            </a:extLst>
          </p:cNvPr>
          <p:cNvSpPr>
            <a:spLocks noGrp="1"/>
          </p:cNvSpPr>
          <p:nvPr>
            <p:ph type="sldNum" sz="quarter" idx="12"/>
          </p:nvPr>
        </p:nvSpPr>
        <p:spPr/>
        <p:txBody>
          <a:bodyPr/>
          <a:lstStyle/>
          <a:p>
            <a:fld id="{330C670D-837E-441D-A135-59C6F70F4DB6}" type="slidenum">
              <a:rPr lang="en-GB" smtClean="0"/>
              <a:t>‹#›</a:t>
            </a:fld>
            <a:endParaRPr lang="en-GB" dirty="0"/>
          </a:p>
        </p:txBody>
      </p:sp>
    </p:spTree>
    <p:extLst>
      <p:ext uri="{BB962C8B-B14F-4D97-AF65-F5344CB8AC3E}">
        <p14:creationId xmlns:p14="http://schemas.microsoft.com/office/powerpoint/2010/main" val="3876750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967A9-B5F0-4517-B4AB-ABABC607C98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D66CFA7-DF94-4690-8329-66FD788C2A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EFF8B60-99FF-468F-9EF7-49998C28780E}"/>
              </a:ext>
            </a:extLst>
          </p:cNvPr>
          <p:cNvSpPr>
            <a:spLocks noGrp="1"/>
          </p:cNvSpPr>
          <p:nvPr>
            <p:ph type="dt" sz="half" idx="10"/>
          </p:nvPr>
        </p:nvSpPr>
        <p:spPr/>
        <p:txBody>
          <a:bodyPr/>
          <a:lstStyle/>
          <a:p>
            <a:fld id="{D5616D06-4711-4C15-BFD1-F525EF37DE51}" type="datetimeFigureOut">
              <a:rPr lang="en-GB" smtClean="0"/>
              <a:t>09/06/2022</a:t>
            </a:fld>
            <a:endParaRPr lang="en-GB" dirty="0"/>
          </a:p>
        </p:txBody>
      </p:sp>
      <p:sp>
        <p:nvSpPr>
          <p:cNvPr id="5" name="Footer Placeholder 4">
            <a:extLst>
              <a:ext uri="{FF2B5EF4-FFF2-40B4-BE49-F238E27FC236}">
                <a16:creationId xmlns:a16="http://schemas.microsoft.com/office/drawing/2014/main" id="{B7A36D46-74EF-4667-9E77-ADBD32354F0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31B05CF-0699-495B-AEC1-FE90EA3C23B1}"/>
              </a:ext>
            </a:extLst>
          </p:cNvPr>
          <p:cNvSpPr>
            <a:spLocks noGrp="1"/>
          </p:cNvSpPr>
          <p:nvPr>
            <p:ph type="sldNum" sz="quarter" idx="12"/>
          </p:nvPr>
        </p:nvSpPr>
        <p:spPr/>
        <p:txBody>
          <a:bodyPr/>
          <a:lstStyle/>
          <a:p>
            <a:fld id="{330C670D-837E-441D-A135-59C6F70F4DB6}" type="slidenum">
              <a:rPr lang="en-GB" smtClean="0"/>
              <a:t>‹#›</a:t>
            </a:fld>
            <a:endParaRPr lang="en-GB" dirty="0"/>
          </a:p>
        </p:txBody>
      </p:sp>
    </p:spTree>
    <p:extLst>
      <p:ext uri="{BB962C8B-B14F-4D97-AF65-F5344CB8AC3E}">
        <p14:creationId xmlns:p14="http://schemas.microsoft.com/office/powerpoint/2010/main" val="4242515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theme" Target="../theme/theme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24"/>
          <p:cNvSpPr txBox="1">
            <a:spLocks noGrp="1"/>
          </p:cNvSpPr>
          <p:nvPr>
            <p:ph type="title"/>
          </p:nvPr>
        </p:nvSpPr>
        <p:spPr>
          <a:xfrm>
            <a:off x="720000" y="720000"/>
            <a:ext cx="16002000" cy="11454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4000"/>
              <a:buFont typeface="Raleway"/>
              <a:buNone/>
              <a:defRPr sz="4000" b="1" i="0" u="none" strike="noStrike" cap="none">
                <a:solidFill>
                  <a:schemeClr val="dk1"/>
                </a:solidFill>
                <a:latin typeface="Raleway"/>
                <a:ea typeface="Raleway"/>
                <a:cs typeface="Raleway"/>
                <a:sym typeface="Raleway"/>
              </a:defRPr>
            </a:lvl1pPr>
            <a:lvl2pPr marR="0" lvl="1"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9pPr>
          </a:lstStyle>
          <a:p>
            <a:endParaRPr/>
          </a:p>
        </p:txBody>
      </p:sp>
      <p:sp>
        <p:nvSpPr>
          <p:cNvPr id="7" name="Google Shape;7;p24"/>
          <p:cNvSpPr txBox="1">
            <a:spLocks noGrp="1"/>
          </p:cNvSpPr>
          <p:nvPr>
            <p:ph type="body" idx="1"/>
          </p:nvPr>
        </p:nvSpPr>
        <p:spPr>
          <a:xfrm>
            <a:off x="720000" y="2248500"/>
            <a:ext cx="16848000" cy="7138500"/>
          </a:xfrm>
          <a:prstGeom prst="rect">
            <a:avLst/>
          </a:prstGeom>
          <a:noFill/>
          <a:ln>
            <a:noFill/>
          </a:ln>
        </p:spPr>
        <p:txBody>
          <a:bodyPr spcFirstLastPara="1" wrap="square" lIns="0" tIns="0" rIns="0" bIns="0" anchor="t" anchorCtr="0">
            <a:noAutofit/>
          </a:bodyPr>
          <a:lstStyle>
            <a:lvl1pPr marL="457200" marR="0" lvl="0" indent="-431800" algn="l" rtl="0">
              <a:lnSpc>
                <a:spcPct val="100000"/>
              </a:lnSpc>
              <a:spcBef>
                <a:spcPts val="0"/>
              </a:spcBef>
              <a:spcAft>
                <a:spcPts val="0"/>
              </a:spcAft>
              <a:buClr>
                <a:schemeClr val="dk1"/>
              </a:buClr>
              <a:buSzPts val="3200"/>
              <a:buFont typeface="Lato"/>
              <a:buChar char="–"/>
              <a:defRPr sz="3200" b="0" i="0" u="none" strike="noStrike" cap="none">
                <a:solidFill>
                  <a:schemeClr val="dk1"/>
                </a:solidFill>
                <a:latin typeface="Lato"/>
                <a:ea typeface="Lato"/>
                <a:cs typeface="Lato"/>
                <a:sym typeface="Lato"/>
              </a:defRPr>
            </a:lvl1pPr>
            <a:lvl2pPr marL="914400" marR="0" lvl="1" indent="-381000" algn="l" rtl="0">
              <a:lnSpc>
                <a:spcPct val="100000"/>
              </a:lnSpc>
              <a:spcBef>
                <a:spcPts val="1600"/>
              </a:spcBef>
              <a:spcAft>
                <a:spcPts val="0"/>
              </a:spcAft>
              <a:buClr>
                <a:schemeClr val="dk1"/>
              </a:buClr>
              <a:buSzPts val="2400"/>
              <a:buFont typeface="Lato"/>
              <a:buChar char="•"/>
              <a:defRPr sz="2800" b="0" i="0" u="none" strike="noStrike" cap="none">
                <a:solidFill>
                  <a:schemeClr val="dk1"/>
                </a:solidFill>
                <a:latin typeface="Lato"/>
                <a:ea typeface="Lato"/>
                <a:cs typeface="Lato"/>
                <a:sym typeface="Lato"/>
              </a:defRPr>
            </a:lvl2pPr>
            <a:lvl3pPr marL="1371600" marR="0" lvl="2" indent="-381000" algn="l" rtl="0">
              <a:lnSpc>
                <a:spcPct val="100000"/>
              </a:lnSpc>
              <a:spcBef>
                <a:spcPts val="160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3pPr>
            <a:lvl4pPr marL="1828800" marR="0" lvl="3" indent="-355600" algn="l" rtl="0">
              <a:lnSpc>
                <a:spcPct val="100000"/>
              </a:lnSpc>
              <a:spcBef>
                <a:spcPts val="1600"/>
              </a:spcBef>
              <a:spcAft>
                <a:spcPts val="0"/>
              </a:spcAft>
              <a:buClr>
                <a:schemeClr val="dk1"/>
              </a:buClr>
              <a:buSzPts val="2000"/>
              <a:buFont typeface="Lato"/>
              <a:buChar char="•"/>
              <a:defRPr sz="2200" b="0" i="0" u="none" strike="noStrike" cap="none">
                <a:solidFill>
                  <a:schemeClr val="dk1"/>
                </a:solidFill>
                <a:latin typeface="Lato"/>
                <a:ea typeface="Lato"/>
                <a:cs typeface="Lato"/>
                <a:sym typeface="Lato"/>
              </a:defRPr>
            </a:lvl4pPr>
            <a:lvl5pPr marL="2286000" marR="0" lvl="4" indent="-355600" algn="l" rtl="0">
              <a:lnSpc>
                <a:spcPct val="100000"/>
              </a:lnSpc>
              <a:spcBef>
                <a:spcPts val="1600"/>
              </a:spcBef>
              <a:spcAft>
                <a:spcPts val="0"/>
              </a:spcAft>
              <a:buClr>
                <a:schemeClr val="dk1"/>
              </a:buClr>
              <a:buSzPts val="2000"/>
              <a:buFont typeface="Lato"/>
              <a:buChar char="–"/>
              <a:defRPr sz="2000" b="0" i="0" u="none" strike="noStrike" cap="none">
                <a:solidFill>
                  <a:schemeClr val="dk1"/>
                </a:solidFill>
                <a:latin typeface="Lato"/>
                <a:ea typeface="Lato"/>
                <a:cs typeface="Lato"/>
                <a:sym typeface="Lato"/>
              </a:defRPr>
            </a:lvl5pPr>
            <a:lvl6pPr marL="2743200" marR="0" lvl="5" indent="-330200" algn="l" rtl="0">
              <a:lnSpc>
                <a:spcPct val="100000"/>
              </a:lnSpc>
              <a:spcBef>
                <a:spcPts val="1600"/>
              </a:spcBef>
              <a:spcAft>
                <a:spcPts val="0"/>
              </a:spcAft>
              <a:buClr>
                <a:schemeClr val="dk1"/>
              </a:buClr>
              <a:buSzPts val="1600"/>
              <a:buFont typeface="Lato"/>
              <a:buChar char="•"/>
              <a:defRPr sz="1800" b="0" i="0" u="none" strike="noStrike" cap="none">
                <a:solidFill>
                  <a:schemeClr val="dk1"/>
                </a:solidFill>
                <a:latin typeface="Lato"/>
                <a:ea typeface="Lato"/>
                <a:cs typeface="Lato"/>
                <a:sym typeface="Lato"/>
              </a:defRPr>
            </a:lvl6pPr>
            <a:lvl7pPr marL="3200400" marR="0" lvl="6" indent="-342900" algn="l" rtl="0">
              <a:lnSpc>
                <a:spcPct val="100000"/>
              </a:lnSpc>
              <a:spcBef>
                <a:spcPts val="160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7pPr>
            <a:lvl8pPr marL="3657600" marR="0" lvl="7" indent="-330200" algn="l" rtl="0">
              <a:lnSpc>
                <a:spcPct val="100000"/>
              </a:lnSpc>
              <a:spcBef>
                <a:spcPts val="1600"/>
              </a:spcBef>
              <a:spcAft>
                <a:spcPts val="0"/>
              </a:spcAft>
              <a:buClr>
                <a:schemeClr val="dk1"/>
              </a:buClr>
              <a:buSzPts val="1600"/>
              <a:buFont typeface="Lato"/>
              <a:buChar char="•"/>
              <a:defRPr sz="1800" b="0" i="0" u="none" strike="noStrike" cap="none">
                <a:solidFill>
                  <a:schemeClr val="dk1"/>
                </a:solidFill>
                <a:latin typeface="Lato"/>
                <a:ea typeface="Lato"/>
                <a:cs typeface="Lato"/>
                <a:sym typeface="Lato"/>
              </a:defRPr>
            </a:lvl8pPr>
            <a:lvl9pPr marL="4114800" marR="0" lvl="8" indent="-342900" algn="l" rtl="0">
              <a:lnSpc>
                <a:spcPct val="100000"/>
              </a:lnSpc>
              <a:spcBef>
                <a:spcPts val="1600"/>
              </a:spcBef>
              <a:spcAft>
                <a:spcPts val="1600"/>
              </a:spcAft>
              <a:buClr>
                <a:schemeClr val="dk1"/>
              </a:buClr>
              <a:buSzPts val="1800"/>
              <a:buFont typeface="Lato"/>
              <a:buChar char="–"/>
              <a:defRPr sz="1800" b="0" i="0" u="none" strike="noStrike" cap="none">
                <a:solidFill>
                  <a:schemeClr val="dk1"/>
                </a:solidFill>
                <a:latin typeface="Lato"/>
                <a:ea typeface="Lato"/>
                <a:cs typeface="Lato"/>
                <a:sym typeface="Lato"/>
              </a:defRPr>
            </a:lvl9pPr>
          </a:lstStyle>
          <a:p>
            <a:endParaRPr/>
          </a:p>
        </p:txBody>
      </p:sp>
      <p:sp>
        <p:nvSpPr>
          <p:cNvPr id="8" name="Google Shape;8;p24"/>
          <p:cNvSpPr txBox="1"/>
          <p:nvPr/>
        </p:nvSpPr>
        <p:spPr>
          <a:xfrm>
            <a:off x="720000" y="9387000"/>
            <a:ext cx="8424000" cy="908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000" b="0" i="0" u="none" strike="noStrike" cap="none" dirty="0">
              <a:solidFill>
                <a:srgbClr val="000000"/>
              </a:solidFill>
              <a:latin typeface="Lato"/>
              <a:ea typeface="Lato"/>
              <a:cs typeface="Lato"/>
              <a:sym typeface="Lato"/>
            </a:endParaRPr>
          </a:p>
        </p:txBody>
      </p:sp>
      <p:pic>
        <p:nvPicPr>
          <p:cNvPr id="9" name="Google Shape;9;p24"/>
          <p:cNvPicPr preferRelativeResize="0"/>
          <p:nvPr/>
        </p:nvPicPr>
        <p:blipFill rotWithShape="1">
          <a:blip r:embed="rId9">
            <a:alphaModFix/>
          </a:blip>
          <a:srcRect/>
          <a:stretch/>
        </p:blipFill>
        <p:spPr>
          <a:xfrm>
            <a:off x="15647499" y="9595125"/>
            <a:ext cx="1920496" cy="49215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4">
          <p15:clr>
            <a:srgbClr val="0000FF"/>
          </p15:clr>
        </p15:guide>
        <p15:guide id="2" pos="4067">
          <p15:clr>
            <a:srgbClr val="0000FF"/>
          </p15:clr>
        </p15:guide>
        <p15:guide id="3" pos="3840">
          <p15:clr>
            <a:srgbClr val="0000FF"/>
          </p15:clr>
        </p15:guide>
        <p15:guide id="4" pos="7453">
          <p15:clr>
            <a:srgbClr val="0000FF"/>
          </p15:clr>
        </p15:guide>
        <p15:guide id="5" pos="7680">
          <p15:clr>
            <a:srgbClr val="0000FF"/>
          </p15:clr>
        </p15:guide>
        <p15:guide id="6" pos="11066">
          <p15:clr>
            <a:srgbClr val="0000FF"/>
          </p15:clr>
        </p15:guide>
        <p15:guide id="7" orient="horz" pos="454">
          <p15:clr>
            <a:srgbClr val="0000FF"/>
          </p15:clr>
        </p15:guide>
        <p15:guide id="8" orient="horz" pos="5913">
          <p15:clr>
            <a:srgbClr val="0000FF"/>
          </p15:clr>
        </p15:guide>
        <p15:guide id="9" pos="5760">
          <p15:clr>
            <a:srgbClr val="00FF00"/>
          </p15:clr>
        </p15:guide>
        <p15:guide id="10" orient="horz" pos="3240">
          <p15:clr>
            <a:srgbClr val="00FF00"/>
          </p15:clr>
        </p15:guide>
        <p15:guide id="11" pos="2937">
          <p15:clr>
            <a:srgbClr val="EA4335"/>
          </p15:clr>
        </p15:guide>
        <p15:guide id="12" pos="3163">
          <p15:clr>
            <a:srgbClr val="EA4335"/>
          </p15:clr>
        </p15:guide>
        <p15:guide id="13" pos="5647">
          <p15:clr>
            <a:srgbClr val="EA4335"/>
          </p15:clr>
        </p15:guide>
        <p15:guide id="14" pos="5873">
          <p15:clr>
            <a:srgbClr val="EA4335"/>
          </p15:clr>
        </p15:guide>
        <p15:guide id="15" pos="8357">
          <p15:clr>
            <a:srgbClr val="EA4335"/>
          </p15:clr>
        </p15:guide>
        <p15:guide id="16" pos="8583">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0410B6-7E83-4459-B0AF-F1C25A92582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2855200-4A95-4EDF-A316-09E83FA02701}"/>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D94627E-C5EF-4075-881C-DCB7DCB417CF}"/>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5616D06-4711-4C15-BFD1-F525EF37DE51}" type="datetimeFigureOut">
              <a:rPr lang="en-GB" smtClean="0"/>
              <a:t>09/06/2022</a:t>
            </a:fld>
            <a:endParaRPr lang="en-GB" dirty="0"/>
          </a:p>
        </p:txBody>
      </p:sp>
      <p:sp>
        <p:nvSpPr>
          <p:cNvPr id="5" name="Footer Placeholder 4">
            <a:extLst>
              <a:ext uri="{FF2B5EF4-FFF2-40B4-BE49-F238E27FC236}">
                <a16:creationId xmlns:a16="http://schemas.microsoft.com/office/drawing/2014/main" id="{3FA93289-11CF-41CD-B913-C7731B556DE0}"/>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C611D899-8304-47C0-A578-9F4F78F4AB7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330C670D-837E-441D-A135-59C6F70F4DB6}" type="slidenum">
              <a:rPr lang="en-GB" smtClean="0"/>
              <a:t>‹#›</a:t>
            </a:fld>
            <a:endParaRPr lang="en-GB" dirty="0"/>
          </a:p>
        </p:txBody>
      </p:sp>
    </p:spTree>
    <p:extLst>
      <p:ext uri="{BB962C8B-B14F-4D97-AF65-F5344CB8AC3E}">
        <p14:creationId xmlns:p14="http://schemas.microsoft.com/office/powerpoint/2010/main" val="1360893154"/>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hyperlink" Target="http://www.newcastle.gov.uk/financialinclusionforprofessionals" TargetMode="External"/><Relationship Id="rId3" Type="http://schemas.openxmlformats.org/officeDocument/2006/relationships/image" Target="../media/image2.jpg"/><Relationship Id="rId7" Type="http://schemas.openxmlformats.org/officeDocument/2006/relationships/hyperlink" Target="https://www.newcastle.gov.uk/services/housing/housing-advice-and-homelessness/information-professionals-homelessness-prevention"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hyperlink" Target="https://www.newcastle.gov.uk/sites/default/files/Housing%20and%20homelessness/Professionals%20page/Homeless%20Strategy/Newcastle's%20Homelessness%20and%20Rough%20Sleeping%20Strategy%202020-2025_0.pdf" TargetMode="External"/><Relationship Id="rId5" Type="http://schemas.openxmlformats.org/officeDocument/2006/relationships/hyperlink" Target="https://www.newcastle.gov.uk/sites/default/files/Housing%20and%20homelessness/Homelessness%20Prevention%20Trailblazer/Homelessness%20prevention%20in%20Newcastle%20-%20Examining%20the%20role%20of%20the%20local%20state%20-%20executive%20summary.pdf" TargetMode="External"/><Relationship Id="rId4" Type="http://schemas.openxmlformats.org/officeDocument/2006/relationships/image" Target="../media/image3.png"/><Relationship Id="rId9" Type="http://schemas.openxmlformats.org/officeDocument/2006/relationships/hyperlink" Target="mailto:activeinclusion@newcastle.gov.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37" name="Google Shape;37;p1"/>
          <p:cNvSpPr txBox="1">
            <a:spLocks noGrp="1"/>
          </p:cNvSpPr>
          <p:nvPr>
            <p:ph type="title"/>
          </p:nvPr>
        </p:nvSpPr>
        <p:spPr>
          <a:xfrm>
            <a:off x="711200" y="529500"/>
            <a:ext cx="17310100" cy="3282000"/>
          </a:xfrm>
          <a:prstGeom prst="rect">
            <a:avLst/>
          </a:prstGeom>
          <a:noFill/>
          <a:ln>
            <a:noFill/>
          </a:ln>
        </p:spPr>
        <p:txBody>
          <a:bodyPr spcFirstLastPara="1" wrap="square" lIns="0" tIns="0" rIns="0" bIns="108000" anchor="ctr" anchorCtr="0">
            <a:noAutofit/>
          </a:bodyPr>
          <a:lstStyle/>
          <a:p>
            <a:pPr algn="l"/>
            <a:br>
              <a:rPr lang="en-GB" sz="4800" b="0" i="0" u="none" strike="noStrike" baseline="0" dirty="0">
                <a:solidFill>
                  <a:srgbClr val="000000"/>
                </a:solidFill>
                <a:latin typeface="Raleway" pitchFamily="2" charset="0"/>
              </a:rPr>
            </a:br>
            <a:r>
              <a:rPr lang="en-GB" sz="4800" i="0" u="none" strike="noStrike" baseline="0" dirty="0">
                <a:solidFill>
                  <a:srgbClr val="000000"/>
                </a:solidFill>
                <a:latin typeface="Raleway" pitchFamily="2" charset="0"/>
              </a:rPr>
              <a:t> </a:t>
            </a:r>
            <a:r>
              <a:rPr lang="en-GB" sz="4400" b="1" i="0" u="none" strike="noStrike" baseline="0" dirty="0">
                <a:solidFill>
                  <a:srgbClr val="000000"/>
                </a:solidFill>
                <a:latin typeface="Raleway" pitchFamily="2" charset="0"/>
              </a:rPr>
              <a:t>FEANTSA Conference 2022 </a:t>
            </a:r>
            <a:br>
              <a:rPr lang="en-GB" sz="4400" i="0" u="none" strike="noStrike" baseline="0" dirty="0">
                <a:solidFill>
                  <a:srgbClr val="000000"/>
                </a:solidFill>
                <a:latin typeface="Raleway" pitchFamily="2" charset="0"/>
              </a:rPr>
            </a:br>
            <a:br>
              <a:rPr lang="en-GB" sz="4400" i="0" u="none" strike="noStrike" baseline="0" dirty="0">
                <a:solidFill>
                  <a:srgbClr val="000000"/>
                </a:solidFill>
                <a:latin typeface="Raleway" pitchFamily="2" charset="0"/>
              </a:rPr>
            </a:br>
            <a:r>
              <a:rPr lang="en-GB" sz="4000" b="1" i="0" u="none" strike="noStrike" baseline="0" dirty="0">
                <a:solidFill>
                  <a:srgbClr val="000000"/>
                </a:solidFill>
                <a:latin typeface="Raleway" pitchFamily="2" charset="0"/>
              </a:rPr>
              <a:t>Working with cities: housing solutions to specific urban challenges</a:t>
            </a:r>
            <a:br>
              <a:rPr lang="en-GB" sz="4000" b="1" i="0" u="none" strike="noStrike" baseline="0" dirty="0">
                <a:solidFill>
                  <a:srgbClr val="000000"/>
                </a:solidFill>
                <a:latin typeface="Raleway" pitchFamily="2" charset="0"/>
              </a:rPr>
            </a:br>
            <a:br>
              <a:rPr lang="en-GB" sz="4000" b="1" i="0" u="none" strike="noStrike" baseline="0" dirty="0">
                <a:solidFill>
                  <a:srgbClr val="000000"/>
                </a:solidFill>
                <a:latin typeface="Raleway" pitchFamily="2" charset="0"/>
              </a:rPr>
            </a:br>
            <a:r>
              <a:rPr lang="en-GB" sz="4000" b="1" dirty="0"/>
              <a:t>Newcastle’s rights based approach to preventing homelessness</a:t>
            </a:r>
            <a:endParaRPr sz="40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13"/>
        <p:cNvGrpSpPr/>
        <p:nvPr/>
      </p:nvGrpSpPr>
      <p:grpSpPr>
        <a:xfrm>
          <a:off x="0" y="0"/>
          <a:ext cx="0" cy="0"/>
          <a:chOff x="0" y="0"/>
          <a:chExt cx="0" cy="0"/>
        </a:xfrm>
      </p:grpSpPr>
      <p:sp>
        <p:nvSpPr>
          <p:cNvPr id="114" name="Google Shape;114;p10"/>
          <p:cNvSpPr txBox="1">
            <a:spLocks noGrp="1"/>
          </p:cNvSpPr>
          <p:nvPr>
            <p:ph type="body" idx="1"/>
          </p:nvPr>
        </p:nvSpPr>
        <p:spPr>
          <a:xfrm>
            <a:off x="720000" y="720000"/>
            <a:ext cx="16848000" cy="8667000"/>
          </a:xfrm>
          <a:prstGeom prst="rect">
            <a:avLst/>
          </a:prstGeom>
          <a:noFill/>
          <a:ln>
            <a:noFill/>
          </a:ln>
        </p:spPr>
        <p:txBody>
          <a:bodyPr spcFirstLastPara="1" wrap="square" lIns="0" tIns="0" rIns="0" bIns="0" anchor="ctr" anchorCtr="0">
            <a:noAutofit/>
          </a:bodyPr>
          <a:lstStyle/>
          <a:p>
            <a:pPr marL="457200" lvl="0" indent="-457200" algn="l" rtl="0">
              <a:lnSpc>
                <a:spcPct val="100000"/>
              </a:lnSpc>
              <a:spcBef>
                <a:spcPts val="0"/>
              </a:spcBef>
              <a:spcAft>
                <a:spcPts val="0"/>
              </a:spcAft>
              <a:buSzPts val="4400"/>
              <a:buFont typeface="Raleway Medium"/>
              <a:buAutoNum type="arabicPeriod"/>
            </a:pPr>
            <a:r>
              <a:rPr lang="en-GB" sz="4400" dirty="0">
                <a:latin typeface="Raleway Medium"/>
                <a:ea typeface="Raleway Medium"/>
                <a:cs typeface="Raleway Medium"/>
                <a:sym typeface="Raleway Medium"/>
              </a:rPr>
              <a:t>Committed political leadership</a:t>
            </a:r>
            <a:endParaRPr sz="4400" dirty="0">
              <a:latin typeface="Raleway Medium"/>
              <a:ea typeface="Raleway Medium"/>
              <a:cs typeface="Raleway Medium"/>
              <a:sym typeface="Raleway Medium"/>
            </a:endParaRPr>
          </a:p>
          <a:p>
            <a:pPr marL="457200" lvl="0" indent="-457200" algn="l" rtl="0">
              <a:lnSpc>
                <a:spcPct val="100000"/>
              </a:lnSpc>
              <a:spcBef>
                <a:spcPts val="1600"/>
              </a:spcBef>
              <a:spcAft>
                <a:spcPts val="0"/>
              </a:spcAft>
              <a:buSzPts val="4400"/>
              <a:buFont typeface="Raleway Medium"/>
              <a:buAutoNum type="arabicPeriod"/>
            </a:pPr>
            <a:r>
              <a:rPr lang="en-GB" sz="4400" dirty="0">
                <a:latin typeface="Raleway Medium"/>
                <a:ea typeface="Raleway Medium"/>
                <a:cs typeface="Raleway Medium"/>
                <a:sym typeface="Raleway Medium"/>
              </a:rPr>
              <a:t>Set the right conditions &amp; incentivise partnership working</a:t>
            </a:r>
            <a:endParaRPr sz="4400" dirty="0">
              <a:latin typeface="Raleway Medium"/>
              <a:ea typeface="Raleway Medium"/>
              <a:cs typeface="Raleway Medium"/>
              <a:sym typeface="Raleway Medium"/>
            </a:endParaRPr>
          </a:p>
          <a:p>
            <a:pPr marL="457200" lvl="0" indent="-457200" algn="l" rtl="0">
              <a:lnSpc>
                <a:spcPct val="100000"/>
              </a:lnSpc>
              <a:spcBef>
                <a:spcPts val="1600"/>
              </a:spcBef>
              <a:spcAft>
                <a:spcPts val="0"/>
              </a:spcAft>
              <a:buSzPts val="4400"/>
              <a:buFont typeface="Raleway Medium"/>
              <a:buAutoNum type="arabicPeriod"/>
            </a:pPr>
            <a:r>
              <a:rPr lang="en-GB" sz="4400" dirty="0">
                <a:solidFill>
                  <a:schemeClr val="dk1"/>
                </a:solidFill>
                <a:latin typeface="Raleway Medium"/>
                <a:ea typeface="Raleway Medium"/>
                <a:cs typeface="Raleway Medium"/>
                <a:sym typeface="Raleway Medium"/>
              </a:rPr>
              <a:t>Understand demand &amp; be guided by evidence</a:t>
            </a:r>
            <a:endParaRPr dirty="0"/>
          </a:p>
          <a:p>
            <a:pPr marL="457200" lvl="0" indent="-457200" algn="l" rtl="0">
              <a:lnSpc>
                <a:spcPct val="100000"/>
              </a:lnSpc>
              <a:spcBef>
                <a:spcPts val="1600"/>
              </a:spcBef>
              <a:spcAft>
                <a:spcPts val="0"/>
              </a:spcAft>
              <a:buSzPts val="4400"/>
              <a:buFont typeface="Raleway Medium"/>
              <a:buAutoNum type="arabicPeriod"/>
            </a:pPr>
            <a:r>
              <a:rPr lang="en-GB" sz="4400" dirty="0">
                <a:solidFill>
                  <a:schemeClr val="dk1"/>
                </a:solidFill>
                <a:latin typeface="Raleway Medium"/>
                <a:ea typeface="Raleway Medium"/>
                <a:cs typeface="Raleway Medium"/>
                <a:sym typeface="Raleway Medium"/>
              </a:rPr>
              <a:t>Deliver flexibly &amp; be proactive &amp; innovate </a:t>
            </a:r>
            <a:endParaRPr dirty="0"/>
          </a:p>
          <a:p>
            <a:pPr marL="457200" lvl="0" indent="-457200" algn="l" rtl="0">
              <a:lnSpc>
                <a:spcPct val="100000"/>
              </a:lnSpc>
              <a:spcBef>
                <a:spcPts val="1600"/>
              </a:spcBef>
              <a:spcAft>
                <a:spcPts val="1600"/>
              </a:spcAft>
              <a:buSzPts val="4400"/>
              <a:buFont typeface="Raleway Medium"/>
              <a:buAutoNum type="arabicPeriod"/>
            </a:pPr>
            <a:r>
              <a:rPr lang="en-GB" sz="4400" dirty="0">
                <a:solidFill>
                  <a:schemeClr val="dk1"/>
                </a:solidFill>
                <a:latin typeface="Raleway Medium"/>
                <a:ea typeface="Raleway Medium"/>
                <a:cs typeface="Raleway Medium"/>
                <a:sym typeface="Raleway Medium"/>
              </a:rPr>
              <a:t>Have a curious &amp; questioning mindset – focused on the best outcomes for people </a:t>
            </a:r>
            <a:endParaRPr dirty="0"/>
          </a:p>
        </p:txBody>
      </p:sp>
      <p:sp>
        <p:nvSpPr>
          <p:cNvPr id="115" name="Google Shape;115;p10"/>
          <p:cNvSpPr txBox="1">
            <a:spLocks noGrp="1"/>
          </p:cNvSpPr>
          <p:nvPr>
            <p:ph type="title"/>
          </p:nvPr>
        </p:nvSpPr>
        <p:spPr>
          <a:xfrm>
            <a:off x="720000" y="720000"/>
            <a:ext cx="12546000" cy="1145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4000"/>
              <a:buNone/>
            </a:pPr>
            <a:r>
              <a:rPr lang="en-GB" b="0" dirty="0"/>
              <a:t>How we </a:t>
            </a:r>
            <a:r>
              <a:rPr lang="en-GB" dirty="0"/>
              <a:t>do it</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19"/>
        <p:cNvGrpSpPr/>
        <p:nvPr/>
      </p:nvGrpSpPr>
      <p:grpSpPr>
        <a:xfrm>
          <a:off x="0" y="0"/>
          <a:ext cx="0" cy="0"/>
          <a:chOff x="0" y="0"/>
          <a:chExt cx="0" cy="0"/>
        </a:xfrm>
      </p:grpSpPr>
      <p:sp>
        <p:nvSpPr>
          <p:cNvPr id="120" name="Google Shape;120;p11"/>
          <p:cNvSpPr txBox="1">
            <a:spLocks noGrp="1"/>
          </p:cNvSpPr>
          <p:nvPr>
            <p:ph type="body" idx="1"/>
          </p:nvPr>
        </p:nvSpPr>
        <p:spPr>
          <a:xfrm>
            <a:off x="720000" y="720000"/>
            <a:ext cx="16848000" cy="8667000"/>
          </a:xfrm>
          <a:prstGeom prst="rect">
            <a:avLst/>
          </a:prstGeom>
          <a:noFill/>
          <a:ln>
            <a:noFill/>
          </a:ln>
        </p:spPr>
        <p:txBody>
          <a:bodyPr spcFirstLastPara="1" wrap="square" lIns="0" tIns="0" rIns="0" bIns="0" anchor="ctr" anchorCtr="0">
            <a:noAutofit/>
          </a:bodyPr>
          <a:lstStyle/>
          <a:p>
            <a:pPr marL="457200" lvl="0" indent="-457200" algn="l" rtl="0">
              <a:lnSpc>
                <a:spcPct val="100000"/>
              </a:lnSpc>
              <a:spcBef>
                <a:spcPts val="0"/>
              </a:spcBef>
              <a:spcAft>
                <a:spcPts val="0"/>
              </a:spcAft>
              <a:buClr>
                <a:schemeClr val="dk1"/>
              </a:buClr>
              <a:buSzPts val="4400"/>
              <a:buFont typeface="Raleway Medium"/>
              <a:buAutoNum type="arabicPeriod"/>
            </a:pPr>
            <a:r>
              <a:rPr lang="en-GB" sz="4400" dirty="0">
                <a:latin typeface="Raleway Medium"/>
                <a:ea typeface="Raleway Medium"/>
                <a:cs typeface="Raleway Medium"/>
                <a:sym typeface="Raleway Medium"/>
              </a:rPr>
              <a:t>Committed political leadership</a:t>
            </a:r>
            <a:endParaRPr sz="4400" dirty="0">
              <a:solidFill>
                <a:schemeClr val="dk1"/>
              </a:solidFill>
              <a:latin typeface="Raleway Medium"/>
              <a:ea typeface="Raleway Medium"/>
              <a:cs typeface="Raleway Medium"/>
              <a:sym typeface="Raleway Medium"/>
            </a:endParaRPr>
          </a:p>
          <a:p>
            <a:pPr marL="457200" lvl="0" indent="-457200" algn="l" rtl="0">
              <a:lnSpc>
                <a:spcPct val="100000"/>
              </a:lnSpc>
              <a:spcBef>
                <a:spcPts val="1600"/>
              </a:spcBef>
              <a:spcAft>
                <a:spcPts val="0"/>
              </a:spcAft>
              <a:buClr>
                <a:srgbClr val="45818E"/>
              </a:buClr>
              <a:buSzPts val="4400"/>
              <a:buFont typeface="Raleway Medium"/>
              <a:buAutoNum type="arabicPeriod"/>
            </a:pPr>
            <a:r>
              <a:rPr lang="en-GB" sz="4400" dirty="0">
                <a:solidFill>
                  <a:srgbClr val="45818E"/>
                </a:solidFill>
                <a:latin typeface="Raleway Medium"/>
                <a:ea typeface="Raleway Medium"/>
                <a:cs typeface="Raleway Medium"/>
                <a:sym typeface="Raleway Medium"/>
              </a:rPr>
              <a:t>Set the right conditions &amp;  incentivise partnership working</a:t>
            </a:r>
            <a:endParaRPr sz="4400" dirty="0">
              <a:solidFill>
                <a:srgbClr val="45818E"/>
              </a:solidFill>
              <a:latin typeface="Raleway Medium"/>
              <a:ea typeface="Raleway Medium"/>
              <a:cs typeface="Raleway Medium"/>
              <a:sym typeface="Raleway Medium"/>
            </a:endParaRPr>
          </a:p>
          <a:p>
            <a:pPr marL="457200" lvl="0" indent="-457200" algn="l" rtl="0">
              <a:lnSpc>
                <a:spcPct val="100000"/>
              </a:lnSpc>
              <a:spcBef>
                <a:spcPts val="1600"/>
              </a:spcBef>
              <a:spcAft>
                <a:spcPts val="0"/>
              </a:spcAft>
              <a:buClr>
                <a:srgbClr val="45818E"/>
              </a:buClr>
              <a:buSzPts val="4400"/>
              <a:buFont typeface="Raleway Medium"/>
              <a:buAutoNum type="arabicPeriod"/>
            </a:pPr>
            <a:r>
              <a:rPr lang="en-GB" sz="4400" dirty="0">
                <a:solidFill>
                  <a:srgbClr val="45818E"/>
                </a:solidFill>
                <a:latin typeface="Raleway Medium"/>
                <a:ea typeface="Raleway Medium"/>
                <a:cs typeface="Raleway Medium"/>
                <a:sym typeface="Raleway Medium"/>
              </a:rPr>
              <a:t>Understand demand &amp; be guided by evidence</a:t>
            </a:r>
            <a:endParaRPr sz="4400" dirty="0">
              <a:solidFill>
                <a:srgbClr val="45818E"/>
              </a:solidFill>
              <a:latin typeface="Raleway Medium"/>
              <a:ea typeface="Raleway Medium"/>
              <a:cs typeface="Raleway Medium"/>
              <a:sym typeface="Raleway Medium"/>
            </a:endParaRPr>
          </a:p>
          <a:p>
            <a:pPr marL="457200" lvl="0" indent="-457200" algn="l" rtl="0">
              <a:lnSpc>
                <a:spcPct val="100000"/>
              </a:lnSpc>
              <a:spcBef>
                <a:spcPts val="1600"/>
              </a:spcBef>
              <a:spcAft>
                <a:spcPts val="0"/>
              </a:spcAft>
              <a:buClr>
                <a:srgbClr val="45818E"/>
              </a:buClr>
              <a:buSzPts val="4400"/>
              <a:buFont typeface="Raleway Medium"/>
              <a:buAutoNum type="arabicPeriod"/>
            </a:pPr>
            <a:r>
              <a:rPr lang="en-GB" sz="4400" dirty="0">
                <a:solidFill>
                  <a:srgbClr val="45818E"/>
                </a:solidFill>
                <a:latin typeface="Raleway Medium"/>
                <a:ea typeface="Raleway Medium"/>
                <a:cs typeface="Raleway Medium"/>
                <a:sym typeface="Raleway Medium"/>
              </a:rPr>
              <a:t>Deliver flexibly &amp; be proactive &amp; innovate </a:t>
            </a:r>
            <a:endParaRPr dirty="0"/>
          </a:p>
          <a:p>
            <a:pPr marL="457200" lvl="0" indent="-457200" algn="l" rtl="0">
              <a:lnSpc>
                <a:spcPct val="100000"/>
              </a:lnSpc>
              <a:spcBef>
                <a:spcPts val="1600"/>
              </a:spcBef>
              <a:spcAft>
                <a:spcPts val="0"/>
              </a:spcAft>
              <a:buClr>
                <a:srgbClr val="45818E"/>
              </a:buClr>
              <a:buSzPts val="4400"/>
              <a:buFont typeface="Raleway Medium"/>
              <a:buAutoNum type="arabicPeriod"/>
            </a:pPr>
            <a:r>
              <a:rPr lang="en-GB" sz="4400" dirty="0">
                <a:solidFill>
                  <a:srgbClr val="45818E"/>
                </a:solidFill>
                <a:latin typeface="Raleway Medium"/>
                <a:ea typeface="Raleway Medium"/>
                <a:cs typeface="Raleway Medium"/>
                <a:sym typeface="Raleway Medium"/>
              </a:rPr>
              <a:t>Have a curious &amp; questioning mindset – focused on the best outcomes for people </a:t>
            </a:r>
            <a:endParaRPr dirty="0"/>
          </a:p>
        </p:txBody>
      </p:sp>
      <p:sp>
        <p:nvSpPr>
          <p:cNvPr id="121" name="Google Shape;121;p11"/>
          <p:cNvSpPr txBox="1">
            <a:spLocks noGrp="1"/>
          </p:cNvSpPr>
          <p:nvPr>
            <p:ph type="title"/>
          </p:nvPr>
        </p:nvSpPr>
        <p:spPr>
          <a:xfrm>
            <a:off x="720000" y="720000"/>
            <a:ext cx="12546000" cy="1145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4000"/>
              <a:buNone/>
            </a:pPr>
            <a:r>
              <a:rPr lang="en-GB" b="0" dirty="0"/>
              <a:t>How we </a:t>
            </a:r>
            <a:r>
              <a:rPr lang="en-GB" dirty="0"/>
              <a:t>do it</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2"/>
          <p:cNvSpPr txBox="1">
            <a:spLocks noGrp="1"/>
          </p:cNvSpPr>
          <p:nvPr>
            <p:ph type="body" idx="1"/>
          </p:nvPr>
        </p:nvSpPr>
        <p:spPr>
          <a:xfrm>
            <a:off x="720000" y="0"/>
            <a:ext cx="8244000" cy="102870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3200"/>
              <a:buNone/>
            </a:pPr>
            <a:r>
              <a:rPr lang="en-GB" sz="4800" dirty="0"/>
              <a:t>Committed political leadership &amp; resource allocation </a:t>
            </a:r>
            <a:endParaRPr dirty="0"/>
          </a:p>
          <a:p>
            <a:pPr marL="0" lvl="0" indent="0" algn="l" rtl="0">
              <a:lnSpc>
                <a:spcPct val="100000"/>
              </a:lnSpc>
              <a:spcBef>
                <a:spcPts val="0"/>
              </a:spcBef>
              <a:spcAft>
                <a:spcPts val="0"/>
              </a:spcAft>
              <a:buSzPts val="3200"/>
              <a:buNone/>
            </a:pPr>
            <a:endParaRPr sz="4800" dirty="0"/>
          </a:p>
          <a:p>
            <a:pPr marL="0" lvl="0" indent="0" algn="l" rtl="0">
              <a:lnSpc>
                <a:spcPct val="100000"/>
              </a:lnSpc>
              <a:spcBef>
                <a:spcPts val="0"/>
              </a:spcBef>
              <a:spcAft>
                <a:spcPts val="0"/>
              </a:spcAft>
              <a:buSzPts val="3200"/>
              <a:buNone/>
            </a:pPr>
            <a:r>
              <a:rPr lang="en-GB" sz="4800" dirty="0"/>
              <a:t>27,789 council homes, 764 supported housing rooms, 99 dedicated move on flats, daily outreach</a:t>
            </a:r>
            <a:endParaRPr dirty="0"/>
          </a:p>
          <a:p>
            <a:pPr marL="0" lvl="0" indent="0" algn="l" rtl="0">
              <a:lnSpc>
                <a:spcPct val="100000"/>
              </a:lnSpc>
              <a:spcBef>
                <a:spcPts val="0"/>
              </a:spcBef>
              <a:spcAft>
                <a:spcPts val="0"/>
              </a:spcAft>
              <a:buSzPts val="3200"/>
              <a:buNone/>
            </a:pPr>
            <a:endParaRPr sz="4800" dirty="0"/>
          </a:p>
          <a:p>
            <a:pPr marL="0" lvl="0" indent="0" algn="l" rtl="0">
              <a:lnSpc>
                <a:spcPct val="100000"/>
              </a:lnSpc>
              <a:spcBef>
                <a:spcPts val="0"/>
              </a:spcBef>
              <a:spcAft>
                <a:spcPts val="0"/>
              </a:spcAft>
              <a:buSzPts val="3200"/>
              <a:buNone/>
            </a:pPr>
            <a:r>
              <a:rPr lang="en-GB" sz="4800" dirty="0"/>
              <a:t>Clarity of purpose &amp; aims </a:t>
            </a:r>
            <a:endParaRPr dirty="0"/>
          </a:p>
        </p:txBody>
      </p:sp>
      <p:sp>
        <p:nvSpPr>
          <p:cNvPr id="127" name="Google Shape;127;p12"/>
          <p:cNvSpPr txBox="1">
            <a:spLocks noGrp="1"/>
          </p:cNvSpPr>
          <p:nvPr>
            <p:ph type="body" idx="1"/>
          </p:nvPr>
        </p:nvSpPr>
        <p:spPr>
          <a:xfrm>
            <a:off x="9948925" y="1278225"/>
            <a:ext cx="7522500" cy="2310900"/>
          </a:xfrm>
          <a:prstGeom prst="rect">
            <a:avLst/>
          </a:prstGeom>
          <a:solidFill>
            <a:srgbClr val="C00000"/>
          </a:solidFill>
          <a:ln>
            <a:noFill/>
          </a:ln>
        </p:spPr>
        <p:txBody>
          <a:bodyPr spcFirstLastPara="1" wrap="square" lIns="288000" tIns="288000" rIns="288000" bIns="288000" anchor="ctr" anchorCtr="0">
            <a:spAutoFit/>
          </a:bodyPr>
          <a:lstStyle/>
          <a:p>
            <a:pPr marL="0" lvl="0" indent="0" algn="l" rtl="0">
              <a:lnSpc>
                <a:spcPct val="100000"/>
              </a:lnSpc>
              <a:spcBef>
                <a:spcPts val="0"/>
              </a:spcBef>
              <a:spcAft>
                <a:spcPts val="0"/>
              </a:spcAft>
              <a:buSzPts val="3200"/>
              <a:buNone/>
            </a:pPr>
            <a:r>
              <a:rPr lang="en-GB" sz="4000" b="1" dirty="0">
                <a:solidFill>
                  <a:schemeClr val="dk2"/>
                </a:solidFill>
              </a:rPr>
              <a:t>Off the street</a:t>
            </a:r>
            <a:endParaRPr sz="4000" b="1" dirty="0">
              <a:solidFill>
                <a:schemeClr val="dk2"/>
              </a:solidFill>
            </a:endParaRPr>
          </a:p>
          <a:p>
            <a:pPr marL="0" lvl="0" indent="0" algn="l" rtl="0">
              <a:lnSpc>
                <a:spcPct val="100000"/>
              </a:lnSpc>
              <a:spcBef>
                <a:spcPts val="1000"/>
              </a:spcBef>
              <a:spcAft>
                <a:spcPts val="1000"/>
              </a:spcAft>
              <a:buSzPts val="3200"/>
              <a:buNone/>
            </a:pPr>
            <a:r>
              <a:rPr lang="en-GB" dirty="0">
                <a:solidFill>
                  <a:schemeClr val="dk2"/>
                </a:solidFill>
              </a:rPr>
              <a:t>Rare, no one sleeps rough or returns to the street</a:t>
            </a:r>
            <a:endParaRPr dirty="0">
              <a:solidFill>
                <a:schemeClr val="dk2"/>
              </a:solidFill>
            </a:endParaRPr>
          </a:p>
        </p:txBody>
      </p:sp>
      <p:sp>
        <p:nvSpPr>
          <p:cNvPr id="128" name="Google Shape;128;p12"/>
          <p:cNvSpPr txBox="1">
            <a:spLocks noGrp="1"/>
          </p:cNvSpPr>
          <p:nvPr>
            <p:ph type="body" idx="1"/>
          </p:nvPr>
        </p:nvSpPr>
        <p:spPr>
          <a:xfrm>
            <a:off x="9948925" y="3924228"/>
            <a:ext cx="7522500" cy="2438544"/>
          </a:xfrm>
          <a:prstGeom prst="rect">
            <a:avLst/>
          </a:prstGeom>
          <a:solidFill>
            <a:srgbClr val="E9AF00"/>
          </a:solidFill>
          <a:ln>
            <a:noFill/>
          </a:ln>
        </p:spPr>
        <p:txBody>
          <a:bodyPr spcFirstLastPara="1" wrap="square" lIns="288000" tIns="288000" rIns="288000" bIns="288000" anchor="ctr" anchorCtr="0">
            <a:spAutoFit/>
          </a:bodyPr>
          <a:lstStyle/>
          <a:p>
            <a:pPr marL="0" lvl="0" indent="0" algn="l" rtl="0">
              <a:lnSpc>
                <a:spcPct val="100000"/>
              </a:lnSpc>
              <a:spcBef>
                <a:spcPts val="0"/>
              </a:spcBef>
              <a:spcAft>
                <a:spcPts val="0"/>
              </a:spcAft>
              <a:buSzPts val="3200"/>
              <a:buNone/>
            </a:pPr>
            <a:r>
              <a:rPr lang="en-GB" sz="4000" b="1" dirty="0">
                <a:solidFill>
                  <a:schemeClr val="dk2"/>
                </a:solidFill>
              </a:rPr>
              <a:t>Into a home</a:t>
            </a:r>
            <a:endParaRPr sz="4000" b="1" dirty="0">
              <a:solidFill>
                <a:schemeClr val="dk2"/>
              </a:solidFill>
            </a:endParaRPr>
          </a:p>
          <a:p>
            <a:pPr marL="0" lvl="0" indent="0" algn="l" rtl="0">
              <a:lnSpc>
                <a:spcPct val="100000"/>
              </a:lnSpc>
              <a:spcBef>
                <a:spcPts val="1000"/>
              </a:spcBef>
              <a:spcAft>
                <a:spcPts val="1000"/>
              </a:spcAft>
              <a:buSzPts val="3200"/>
              <a:buNone/>
            </a:pPr>
            <a:r>
              <a:rPr lang="en-GB" dirty="0">
                <a:solidFill>
                  <a:schemeClr val="dk2"/>
                </a:solidFill>
              </a:rPr>
              <a:t>Brief, no B&amp;B, limited time in homelessness accommodation</a:t>
            </a:r>
            <a:endParaRPr dirty="0">
              <a:solidFill>
                <a:schemeClr val="dk2"/>
              </a:solidFill>
            </a:endParaRPr>
          </a:p>
        </p:txBody>
      </p:sp>
      <p:sp>
        <p:nvSpPr>
          <p:cNvPr id="129" name="Google Shape;129;p12"/>
          <p:cNvSpPr txBox="1">
            <a:spLocks noGrp="1"/>
          </p:cNvSpPr>
          <p:nvPr>
            <p:ph type="body" idx="1"/>
          </p:nvPr>
        </p:nvSpPr>
        <p:spPr>
          <a:xfrm>
            <a:off x="9948925" y="6697875"/>
            <a:ext cx="7522500" cy="2310900"/>
          </a:xfrm>
          <a:prstGeom prst="rect">
            <a:avLst/>
          </a:prstGeom>
          <a:solidFill>
            <a:srgbClr val="6AA84F"/>
          </a:solidFill>
          <a:ln>
            <a:noFill/>
          </a:ln>
        </p:spPr>
        <p:txBody>
          <a:bodyPr spcFirstLastPara="1" wrap="square" lIns="288000" tIns="288000" rIns="288000" bIns="288000" anchor="ctr" anchorCtr="0">
            <a:spAutoFit/>
          </a:bodyPr>
          <a:lstStyle/>
          <a:p>
            <a:pPr marL="0" lvl="0" indent="0" algn="l" rtl="0">
              <a:lnSpc>
                <a:spcPct val="100000"/>
              </a:lnSpc>
              <a:spcBef>
                <a:spcPts val="0"/>
              </a:spcBef>
              <a:spcAft>
                <a:spcPts val="0"/>
              </a:spcAft>
              <a:buSzPts val="3200"/>
              <a:buNone/>
            </a:pPr>
            <a:r>
              <a:rPr lang="en-GB" sz="4000" b="1" dirty="0">
                <a:solidFill>
                  <a:schemeClr val="dk2"/>
                </a:solidFill>
              </a:rPr>
              <a:t>Sustain a home</a:t>
            </a:r>
            <a:endParaRPr sz="4000" b="1" dirty="0">
              <a:solidFill>
                <a:schemeClr val="dk2"/>
              </a:solidFill>
            </a:endParaRPr>
          </a:p>
          <a:p>
            <a:pPr marL="0" lvl="0" indent="0" algn="l" rtl="0">
              <a:lnSpc>
                <a:spcPct val="100000"/>
              </a:lnSpc>
              <a:spcBef>
                <a:spcPts val="1000"/>
              </a:spcBef>
              <a:spcAft>
                <a:spcPts val="1000"/>
              </a:spcAft>
              <a:buSzPts val="3200"/>
              <a:buNone/>
            </a:pPr>
            <a:r>
              <a:rPr lang="en-GB" dirty="0">
                <a:solidFill>
                  <a:schemeClr val="dk2"/>
                </a:solidFill>
              </a:rPr>
              <a:t>Nonrecurring, no evictions into homelessness</a:t>
            </a:r>
            <a:endParaRPr dirty="0">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33"/>
        <p:cNvGrpSpPr/>
        <p:nvPr/>
      </p:nvGrpSpPr>
      <p:grpSpPr>
        <a:xfrm>
          <a:off x="0" y="0"/>
          <a:ext cx="0" cy="0"/>
          <a:chOff x="0" y="0"/>
          <a:chExt cx="0" cy="0"/>
        </a:xfrm>
      </p:grpSpPr>
      <p:sp>
        <p:nvSpPr>
          <p:cNvPr id="134" name="Google Shape;134;p13"/>
          <p:cNvSpPr txBox="1">
            <a:spLocks noGrp="1"/>
          </p:cNvSpPr>
          <p:nvPr>
            <p:ph type="body" idx="1"/>
          </p:nvPr>
        </p:nvSpPr>
        <p:spPr>
          <a:xfrm>
            <a:off x="720000" y="720000"/>
            <a:ext cx="16848000" cy="8667000"/>
          </a:xfrm>
          <a:prstGeom prst="rect">
            <a:avLst/>
          </a:prstGeom>
          <a:noFill/>
          <a:ln>
            <a:noFill/>
          </a:ln>
        </p:spPr>
        <p:txBody>
          <a:bodyPr spcFirstLastPara="1" wrap="square" lIns="0" tIns="0" rIns="0" bIns="0" anchor="ctr" anchorCtr="0">
            <a:noAutofit/>
          </a:bodyPr>
          <a:lstStyle/>
          <a:p>
            <a:pPr marL="457200" lvl="0" indent="-457200" algn="l" rtl="0">
              <a:lnSpc>
                <a:spcPct val="100000"/>
              </a:lnSpc>
              <a:spcBef>
                <a:spcPts val="0"/>
              </a:spcBef>
              <a:spcAft>
                <a:spcPts val="0"/>
              </a:spcAft>
              <a:buClr>
                <a:srgbClr val="45818E"/>
              </a:buClr>
              <a:buSzPts val="4400"/>
              <a:buFont typeface="Raleway Medium"/>
              <a:buAutoNum type="arabicPeriod"/>
            </a:pPr>
            <a:r>
              <a:rPr lang="en-GB" sz="4400" dirty="0">
                <a:solidFill>
                  <a:srgbClr val="45818E"/>
                </a:solidFill>
                <a:latin typeface="Raleway Medium"/>
                <a:ea typeface="Raleway Medium"/>
                <a:cs typeface="Raleway Medium"/>
                <a:sym typeface="Raleway Medium"/>
              </a:rPr>
              <a:t>Committed political leadership</a:t>
            </a:r>
            <a:endParaRPr sz="4400" dirty="0">
              <a:solidFill>
                <a:srgbClr val="45818E"/>
              </a:solidFill>
              <a:latin typeface="Raleway Medium"/>
              <a:ea typeface="Raleway Medium"/>
              <a:cs typeface="Raleway Medium"/>
              <a:sym typeface="Raleway Medium"/>
            </a:endParaRPr>
          </a:p>
          <a:p>
            <a:pPr marL="457200" lvl="0" indent="-457200" algn="l" rtl="0">
              <a:lnSpc>
                <a:spcPct val="100000"/>
              </a:lnSpc>
              <a:spcBef>
                <a:spcPts val="1600"/>
              </a:spcBef>
              <a:spcAft>
                <a:spcPts val="0"/>
              </a:spcAft>
              <a:buSzPts val="4400"/>
              <a:buFont typeface="Raleway Medium"/>
              <a:buAutoNum type="arabicPeriod"/>
            </a:pPr>
            <a:r>
              <a:rPr lang="en-GB" sz="4400" dirty="0">
                <a:latin typeface="Raleway Medium"/>
                <a:ea typeface="Raleway Medium"/>
                <a:cs typeface="Raleway Medium"/>
                <a:sym typeface="Raleway Medium"/>
              </a:rPr>
              <a:t>Set the right conditions &amp; incentivise partnership working</a:t>
            </a:r>
            <a:endParaRPr sz="4400" dirty="0">
              <a:latin typeface="Raleway Medium"/>
              <a:ea typeface="Raleway Medium"/>
              <a:cs typeface="Raleway Medium"/>
              <a:sym typeface="Raleway Medium"/>
            </a:endParaRPr>
          </a:p>
          <a:p>
            <a:pPr marL="457200" lvl="0" indent="-457200" algn="l" rtl="0">
              <a:lnSpc>
                <a:spcPct val="100000"/>
              </a:lnSpc>
              <a:spcBef>
                <a:spcPts val="1600"/>
              </a:spcBef>
              <a:spcAft>
                <a:spcPts val="0"/>
              </a:spcAft>
              <a:buClr>
                <a:srgbClr val="45818E"/>
              </a:buClr>
              <a:buSzPts val="4400"/>
              <a:buFont typeface="Raleway Medium"/>
              <a:buAutoNum type="arabicPeriod"/>
            </a:pPr>
            <a:r>
              <a:rPr lang="en-GB" sz="4400" dirty="0">
                <a:solidFill>
                  <a:srgbClr val="45818E"/>
                </a:solidFill>
                <a:latin typeface="Raleway Medium"/>
                <a:ea typeface="Raleway Medium"/>
                <a:cs typeface="Raleway Medium"/>
                <a:sym typeface="Raleway Medium"/>
              </a:rPr>
              <a:t>Understand demand &amp; be guided by evidence</a:t>
            </a:r>
            <a:endParaRPr sz="4400" dirty="0">
              <a:solidFill>
                <a:srgbClr val="45818E"/>
              </a:solidFill>
              <a:latin typeface="Raleway Medium"/>
              <a:ea typeface="Raleway Medium"/>
              <a:cs typeface="Raleway Medium"/>
              <a:sym typeface="Raleway Medium"/>
            </a:endParaRPr>
          </a:p>
          <a:p>
            <a:pPr marL="457200" lvl="0" indent="-457200" algn="l" rtl="0">
              <a:lnSpc>
                <a:spcPct val="100000"/>
              </a:lnSpc>
              <a:spcBef>
                <a:spcPts val="1600"/>
              </a:spcBef>
              <a:spcAft>
                <a:spcPts val="0"/>
              </a:spcAft>
              <a:buClr>
                <a:srgbClr val="45818E"/>
              </a:buClr>
              <a:buSzPts val="4400"/>
              <a:buFont typeface="Raleway Medium"/>
              <a:buAutoNum type="arabicPeriod"/>
            </a:pPr>
            <a:r>
              <a:rPr lang="en-GB" sz="4400" dirty="0">
                <a:solidFill>
                  <a:srgbClr val="45818E"/>
                </a:solidFill>
                <a:latin typeface="Raleway Medium"/>
                <a:ea typeface="Raleway Medium"/>
                <a:cs typeface="Raleway Medium"/>
                <a:sym typeface="Raleway Medium"/>
              </a:rPr>
              <a:t>Deliver flexibly, be proactive &amp; innovate </a:t>
            </a:r>
            <a:endParaRPr dirty="0"/>
          </a:p>
          <a:p>
            <a:pPr marL="457200" lvl="0" indent="-457200" algn="l" rtl="0">
              <a:lnSpc>
                <a:spcPct val="100000"/>
              </a:lnSpc>
              <a:spcBef>
                <a:spcPts val="1600"/>
              </a:spcBef>
              <a:spcAft>
                <a:spcPts val="0"/>
              </a:spcAft>
              <a:buClr>
                <a:srgbClr val="45818E"/>
              </a:buClr>
              <a:buSzPts val="4400"/>
              <a:buFont typeface="Raleway Medium"/>
              <a:buAutoNum type="arabicPeriod"/>
            </a:pPr>
            <a:r>
              <a:rPr lang="en-GB" sz="4400" dirty="0">
                <a:solidFill>
                  <a:srgbClr val="45818E"/>
                </a:solidFill>
                <a:latin typeface="Raleway Medium"/>
                <a:ea typeface="Raleway Medium"/>
                <a:cs typeface="Raleway Medium"/>
                <a:sym typeface="Raleway Medium"/>
              </a:rPr>
              <a:t>Have a curious &amp; questioning mindset – focused on the best outcomes for people </a:t>
            </a:r>
            <a:endParaRPr dirty="0"/>
          </a:p>
        </p:txBody>
      </p:sp>
      <p:sp>
        <p:nvSpPr>
          <p:cNvPr id="135" name="Google Shape;135;p13"/>
          <p:cNvSpPr txBox="1">
            <a:spLocks noGrp="1"/>
          </p:cNvSpPr>
          <p:nvPr>
            <p:ph type="title"/>
          </p:nvPr>
        </p:nvSpPr>
        <p:spPr>
          <a:xfrm>
            <a:off x="720000" y="720000"/>
            <a:ext cx="12546000" cy="1145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4000"/>
              <a:buNone/>
            </a:pPr>
            <a:r>
              <a:rPr lang="en-GB" b="0" dirty="0"/>
              <a:t>How we </a:t>
            </a:r>
            <a:r>
              <a:rPr lang="en-GB" dirty="0"/>
              <a:t>do it</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4"/>
          <p:cNvSpPr txBox="1">
            <a:spLocks noGrp="1"/>
          </p:cNvSpPr>
          <p:nvPr>
            <p:ph type="body" idx="1"/>
          </p:nvPr>
        </p:nvSpPr>
        <p:spPr>
          <a:xfrm>
            <a:off x="720000" y="0"/>
            <a:ext cx="8244000" cy="102870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3200"/>
              <a:buNone/>
            </a:pPr>
            <a:endParaRPr sz="4800" dirty="0"/>
          </a:p>
          <a:p>
            <a:pPr marL="0" lvl="0" indent="0" algn="l" rtl="0">
              <a:lnSpc>
                <a:spcPct val="100000"/>
              </a:lnSpc>
              <a:spcBef>
                <a:spcPts val="0"/>
              </a:spcBef>
              <a:spcAft>
                <a:spcPts val="0"/>
              </a:spcAft>
              <a:buSzPts val="3200"/>
              <a:buNone/>
            </a:pPr>
            <a:r>
              <a:rPr lang="en-GB" sz="4800" dirty="0"/>
              <a:t>Align budget process &amp; develop citywide consensus</a:t>
            </a:r>
          </a:p>
          <a:p>
            <a:pPr marL="0" lvl="0" indent="0" algn="l" rtl="0">
              <a:lnSpc>
                <a:spcPct val="100000"/>
              </a:lnSpc>
              <a:spcBef>
                <a:spcPts val="0"/>
              </a:spcBef>
              <a:spcAft>
                <a:spcPts val="0"/>
              </a:spcAft>
              <a:buSzPts val="3200"/>
              <a:buNone/>
            </a:pPr>
            <a:endParaRPr lang="en-GB" sz="4800" dirty="0"/>
          </a:p>
          <a:p>
            <a:pPr marL="0" lvl="0" indent="0" algn="l" rtl="0">
              <a:lnSpc>
                <a:spcPct val="100000"/>
              </a:lnSpc>
              <a:spcBef>
                <a:spcPts val="0"/>
              </a:spcBef>
              <a:spcAft>
                <a:spcPts val="0"/>
              </a:spcAft>
              <a:buSzPts val="3200"/>
              <a:buNone/>
            </a:pPr>
            <a:r>
              <a:rPr lang="en-GB" sz="4800" dirty="0"/>
              <a:t>Provide policies, protocols &amp;  infrastructure support</a:t>
            </a:r>
            <a:endParaRPr dirty="0"/>
          </a:p>
          <a:p>
            <a:pPr marL="0" lvl="0" indent="0" algn="l" rtl="0">
              <a:lnSpc>
                <a:spcPct val="100000"/>
              </a:lnSpc>
              <a:spcBef>
                <a:spcPts val="0"/>
              </a:spcBef>
              <a:spcAft>
                <a:spcPts val="0"/>
              </a:spcAft>
              <a:buSzPts val="3200"/>
              <a:buNone/>
            </a:pPr>
            <a:endParaRPr sz="4800" dirty="0"/>
          </a:p>
          <a:p>
            <a:pPr marL="0" lvl="0" indent="0" algn="l" rtl="0">
              <a:lnSpc>
                <a:spcPct val="100000"/>
              </a:lnSpc>
              <a:spcBef>
                <a:spcPts val="0"/>
              </a:spcBef>
              <a:spcAft>
                <a:spcPts val="0"/>
              </a:spcAft>
              <a:buSzPts val="3200"/>
              <a:buNone/>
            </a:pPr>
            <a:r>
              <a:rPr lang="en-GB" sz="4800" dirty="0"/>
              <a:t>Governance at the strategic, delivery &amp; case levels –panels for collective decisions, compromise &amp; learning</a:t>
            </a:r>
            <a:endParaRPr sz="4800" dirty="0"/>
          </a:p>
          <a:p>
            <a:pPr marL="0" lvl="0" indent="0" algn="l" rtl="0">
              <a:lnSpc>
                <a:spcPct val="100000"/>
              </a:lnSpc>
              <a:spcBef>
                <a:spcPts val="0"/>
              </a:spcBef>
              <a:spcAft>
                <a:spcPts val="0"/>
              </a:spcAft>
              <a:buSzPts val="3200"/>
              <a:buNone/>
            </a:pPr>
            <a:endParaRPr sz="4800" dirty="0"/>
          </a:p>
          <a:p>
            <a:pPr marL="0" lvl="0" indent="0" algn="l" rtl="0">
              <a:lnSpc>
                <a:spcPct val="100000"/>
              </a:lnSpc>
              <a:spcBef>
                <a:spcPts val="0"/>
              </a:spcBef>
              <a:spcAft>
                <a:spcPts val="0"/>
              </a:spcAft>
              <a:buSzPts val="3200"/>
              <a:buNone/>
            </a:pPr>
            <a:endParaRPr dirty="0"/>
          </a:p>
        </p:txBody>
      </p:sp>
      <p:sp>
        <p:nvSpPr>
          <p:cNvPr id="141" name="Google Shape;141;p14"/>
          <p:cNvSpPr txBox="1">
            <a:spLocks noGrp="1"/>
          </p:cNvSpPr>
          <p:nvPr>
            <p:ph type="body" idx="1"/>
          </p:nvPr>
        </p:nvSpPr>
        <p:spPr>
          <a:xfrm>
            <a:off x="9324000" y="4897200"/>
            <a:ext cx="8964000" cy="492600"/>
          </a:xfrm>
          <a:prstGeom prst="rect">
            <a:avLst/>
          </a:prstGeom>
          <a:noFill/>
          <a:ln>
            <a:noFill/>
          </a:ln>
        </p:spPr>
        <p:txBody>
          <a:bodyPr spcFirstLastPara="1" wrap="square" lIns="0" tIns="0" rIns="0" bIns="0" anchor="ctr" anchorCtr="0">
            <a:spAutoFit/>
          </a:bodyPr>
          <a:lstStyle/>
          <a:p>
            <a:pPr marL="0" lvl="0" indent="0" algn="ctr" rtl="0">
              <a:lnSpc>
                <a:spcPct val="100000"/>
              </a:lnSpc>
              <a:spcBef>
                <a:spcPts val="0"/>
              </a:spcBef>
              <a:spcAft>
                <a:spcPts val="0"/>
              </a:spcAft>
              <a:buSzPts val="3200"/>
              <a:buNone/>
            </a:pPr>
            <a:r>
              <a:rPr lang="en-GB" dirty="0"/>
              <a:t>[image goes here]</a:t>
            </a:r>
            <a:endParaRPr dirty="0"/>
          </a:p>
        </p:txBody>
      </p:sp>
      <p:pic>
        <p:nvPicPr>
          <p:cNvPr id="142" name="Google Shape;142;p14"/>
          <p:cNvPicPr preferRelativeResize="0"/>
          <p:nvPr/>
        </p:nvPicPr>
        <p:blipFill rotWithShape="1">
          <a:blip r:embed="rId3">
            <a:alphaModFix/>
          </a:blip>
          <a:srcRect/>
          <a:stretch/>
        </p:blipFill>
        <p:spPr>
          <a:xfrm>
            <a:off x="9144000" y="453300"/>
            <a:ext cx="9144000" cy="946560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46"/>
        <p:cNvGrpSpPr/>
        <p:nvPr/>
      </p:nvGrpSpPr>
      <p:grpSpPr>
        <a:xfrm>
          <a:off x="0" y="0"/>
          <a:ext cx="0" cy="0"/>
          <a:chOff x="0" y="0"/>
          <a:chExt cx="0" cy="0"/>
        </a:xfrm>
      </p:grpSpPr>
      <p:sp>
        <p:nvSpPr>
          <p:cNvPr id="147" name="Google Shape;147;p15"/>
          <p:cNvSpPr txBox="1">
            <a:spLocks noGrp="1"/>
          </p:cNvSpPr>
          <p:nvPr>
            <p:ph type="body" idx="1"/>
          </p:nvPr>
        </p:nvSpPr>
        <p:spPr>
          <a:xfrm>
            <a:off x="720000" y="720000"/>
            <a:ext cx="16848000" cy="8667000"/>
          </a:xfrm>
          <a:prstGeom prst="rect">
            <a:avLst/>
          </a:prstGeom>
          <a:noFill/>
          <a:ln>
            <a:noFill/>
          </a:ln>
        </p:spPr>
        <p:txBody>
          <a:bodyPr spcFirstLastPara="1" wrap="square" lIns="0" tIns="0" rIns="0" bIns="0" anchor="ctr" anchorCtr="0">
            <a:noAutofit/>
          </a:bodyPr>
          <a:lstStyle/>
          <a:p>
            <a:pPr marL="457200" lvl="0" indent="-457200" algn="l" rtl="0">
              <a:lnSpc>
                <a:spcPct val="100000"/>
              </a:lnSpc>
              <a:spcBef>
                <a:spcPts val="0"/>
              </a:spcBef>
              <a:spcAft>
                <a:spcPts val="0"/>
              </a:spcAft>
              <a:buClr>
                <a:srgbClr val="45818E"/>
              </a:buClr>
              <a:buSzPts val="4400"/>
              <a:buFont typeface="Raleway Medium"/>
              <a:buAutoNum type="arabicPeriod"/>
            </a:pPr>
            <a:r>
              <a:rPr lang="en-GB" sz="4400" dirty="0">
                <a:solidFill>
                  <a:srgbClr val="45818E"/>
                </a:solidFill>
                <a:latin typeface="Raleway Medium"/>
                <a:ea typeface="Raleway Medium"/>
                <a:cs typeface="Raleway Medium"/>
                <a:sym typeface="Raleway Medium"/>
              </a:rPr>
              <a:t>Committed political leadership</a:t>
            </a:r>
            <a:endParaRPr sz="4400" dirty="0">
              <a:solidFill>
                <a:srgbClr val="45818E"/>
              </a:solidFill>
              <a:latin typeface="Raleway Medium"/>
              <a:ea typeface="Raleway Medium"/>
              <a:cs typeface="Raleway Medium"/>
              <a:sym typeface="Raleway Medium"/>
            </a:endParaRPr>
          </a:p>
          <a:p>
            <a:pPr marL="457200" lvl="0" indent="-457200" algn="l" rtl="0">
              <a:lnSpc>
                <a:spcPct val="100000"/>
              </a:lnSpc>
              <a:spcBef>
                <a:spcPts val="1600"/>
              </a:spcBef>
              <a:spcAft>
                <a:spcPts val="0"/>
              </a:spcAft>
              <a:buClr>
                <a:srgbClr val="45818E"/>
              </a:buClr>
              <a:buSzPts val="4400"/>
              <a:buFont typeface="Raleway Medium"/>
              <a:buAutoNum type="arabicPeriod"/>
            </a:pPr>
            <a:r>
              <a:rPr lang="en-GB" sz="4400" dirty="0">
                <a:solidFill>
                  <a:srgbClr val="45818E"/>
                </a:solidFill>
                <a:latin typeface="Raleway Medium"/>
                <a:ea typeface="Raleway Medium"/>
                <a:cs typeface="Raleway Medium"/>
                <a:sym typeface="Raleway Medium"/>
              </a:rPr>
              <a:t>Set the right conditions &amp;  incentivise partnership working</a:t>
            </a:r>
            <a:endParaRPr sz="4400" dirty="0">
              <a:solidFill>
                <a:srgbClr val="45818E"/>
              </a:solidFill>
              <a:latin typeface="Raleway Medium"/>
              <a:ea typeface="Raleway Medium"/>
              <a:cs typeface="Raleway Medium"/>
              <a:sym typeface="Raleway Medium"/>
            </a:endParaRPr>
          </a:p>
          <a:p>
            <a:pPr marL="457200" lvl="0" indent="-457200" algn="l" rtl="0">
              <a:lnSpc>
                <a:spcPct val="100000"/>
              </a:lnSpc>
              <a:spcBef>
                <a:spcPts val="1600"/>
              </a:spcBef>
              <a:spcAft>
                <a:spcPts val="0"/>
              </a:spcAft>
              <a:buSzPts val="4400"/>
              <a:buFont typeface="Raleway Medium"/>
              <a:buAutoNum type="arabicPeriod"/>
            </a:pPr>
            <a:r>
              <a:rPr lang="en-GB" sz="4400" dirty="0">
                <a:latin typeface="Raleway Medium"/>
                <a:ea typeface="Raleway Medium"/>
                <a:cs typeface="Raleway Medium"/>
                <a:sym typeface="Raleway Medium"/>
              </a:rPr>
              <a:t>Understand demand &amp; be guided by evidence</a:t>
            </a:r>
            <a:endParaRPr sz="4400" dirty="0">
              <a:latin typeface="Raleway Medium"/>
              <a:ea typeface="Raleway Medium"/>
              <a:cs typeface="Raleway Medium"/>
              <a:sym typeface="Raleway Medium"/>
            </a:endParaRPr>
          </a:p>
          <a:p>
            <a:pPr marL="457200" lvl="0" indent="-457200" algn="l" rtl="0">
              <a:lnSpc>
                <a:spcPct val="100000"/>
              </a:lnSpc>
              <a:spcBef>
                <a:spcPts val="1600"/>
              </a:spcBef>
              <a:spcAft>
                <a:spcPts val="0"/>
              </a:spcAft>
              <a:buClr>
                <a:srgbClr val="45818E"/>
              </a:buClr>
              <a:buSzPts val="4400"/>
              <a:buFont typeface="Raleway Medium"/>
              <a:buAutoNum type="arabicPeriod"/>
            </a:pPr>
            <a:r>
              <a:rPr lang="en-GB" sz="4400" dirty="0">
                <a:solidFill>
                  <a:srgbClr val="45818E"/>
                </a:solidFill>
                <a:latin typeface="Raleway Medium"/>
                <a:ea typeface="Raleway Medium"/>
                <a:cs typeface="Raleway Medium"/>
                <a:sym typeface="Raleway Medium"/>
              </a:rPr>
              <a:t>Deliver flexibly, be proactive &amp; innovate </a:t>
            </a:r>
            <a:endParaRPr dirty="0"/>
          </a:p>
          <a:p>
            <a:pPr marL="457200" lvl="0" indent="-457200" algn="l" rtl="0">
              <a:lnSpc>
                <a:spcPct val="100000"/>
              </a:lnSpc>
              <a:spcBef>
                <a:spcPts val="1600"/>
              </a:spcBef>
              <a:spcAft>
                <a:spcPts val="0"/>
              </a:spcAft>
              <a:buClr>
                <a:srgbClr val="45818E"/>
              </a:buClr>
              <a:buSzPts val="4400"/>
              <a:buFont typeface="Raleway Medium"/>
              <a:buAutoNum type="arabicPeriod"/>
            </a:pPr>
            <a:r>
              <a:rPr lang="en-GB" sz="4400" dirty="0">
                <a:solidFill>
                  <a:srgbClr val="45818E"/>
                </a:solidFill>
                <a:latin typeface="Raleway Medium"/>
                <a:ea typeface="Raleway Medium"/>
                <a:cs typeface="Raleway Medium"/>
                <a:sym typeface="Raleway Medium"/>
              </a:rPr>
              <a:t>Have a curious &amp; questioning mindset – focused on the best outcomes for people </a:t>
            </a:r>
            <a:endParaRPr dirty="0"/>
          </a:p>
        </p:txBody>
      </p:sp>
      <p:sp>
        <p:nvSpPr>
          <p:cNvPr id="148" name="Google Shape;148;p15"/>
          <p:cNvSpPr txBox="1">
            <a:spLocks noGrp="1"/>
          </p:cNvSpPr>
          <p:nvPr>
            <p:ph type="title"/>
          </p:nvPr>
        </p:nvSpPr>
        <p:spPr>
          <a:xfrm>
            <a:off x="720000" y="720000"/>
            <a:ext cx="12546000" cy="1145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4000"/>
              <a:buNone/>
            </a:pPr>
            <a:r>
              <a:rPr lang="en-GB" b="0" dirty="0"/>
              <a:t>How we </a:t>
            </a:r>
            <a:r>
              <a:rPr lang="en-GB" dirty="0"/>
              <a:t>do it</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6"/>
          <p:cNvSpPr txBox="1">
            <a:spLocks noGrp="1"/>
          </p:cNvSpPr>
          <p:nvPr>
            <p:ph type="body" idx="1"/>
          </p:nvPr>
        </p:nvSpPr>
        <p:spPr>
          <a:xfrm>
            <a:off x="548640" y="0"/>
            <a:ext cx="8415360" cy="102870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3200"/>
              <a:buNone/>
            </a:pPr>
            <a:r>
              <a:rPr lang="en-GB" sz="4800" dirty="0"/>
              <a:t>Segment need to understand demand &amp; supply at the case, delivery &amp; strategic levels</a:t>
            </a:r>
            <a:endParaRPr sz="4800" dirty="0"/>
          </a:p>
          <a:p>
            <a:pPr marL="685800" lvl="0" indent="-482600" algn="l" rtl="0">
              <a:lnSpc>
                <a:spcPct val="100000"/>
              </a:lnSpc>
              <a:spcBef>
                <a:spcPts val="0"/>
              </a:spcBef>
              <a:spcAft>
                <a:spcPts val="0"/>
              </a:spcAft>
              <a:buSzPts val="3200"/>
              <a:buNone/>
            </a:pPr>
            <a:endParaRPr sz="4800" dirty="0"/>
          </a:p>
          <a:p>
            <a:pPr marL="0" lvl="0" indent="0" algn="l" rtl="0">
              <a:lnSpc>
                <a:spcPct val="100000"/>
              </a:lnSpc>
              <a:spcBef>
                <a:spcPts val="0"/>
              </a:spcBef>
              <a:spcAft>
                <a:spcPts val="0"/>
              </a:spcAft>
              <a:buSzPts val="3200"/>
              <a:buNone/>
            </a:pPr>
            <a:r>
              <a:rPr lang="en-GB" sz="4800" dirty="0"/>
              <a:t>Maximise the value of touch &amp; trigger points</a:t>
            </a:r>
            <a:endParaRPr dirty="0"/>
          </a:p>
          <a:p>
            <a:pPr marL="685800" lvl="0" indent="-482600" algn="l" rtl="0">
              <a:lnSpc>
                <a:spcPct val="100000"/>
              </a:lnSpc>
              <a:spcBef>
                <a:spcPts val="0"/>
              </a:spcBef>
              <a:spcAft>
                <a:spcPts val="0"/>
              </a:spcAft>
              <a:buSzPts val="3200"/>
              <a:buNone/>
            </a:pPr>
            <a:endParaRPr sz="4800" dirty="0"/>
          </a:p>
          <a:p>
            <a:pPr marL="0" lvl="0" indent="0" algn="l" rtl="0">
              <a:lnSpc>
                <a:spcPct val="100000"/>
              </a:lnSpc>
              <a:spcBef>
                <a:spcPts val="0"/>
              </a:spcBef>
              <a:spcAft>
                <a:spcPts val="0"/>
              </a:spcAft>
              <a:buSzPts val="3200"/>
              <a:buNone/>
            </a:pPr>
            <a:r>
              <a:rPr lang="en-GB" sz="4800" dirty="0"/>
              <a:t>Quarterly reviews &amp; feedback loops for learning to find prevention opportunities</a:t>
            </a:r>
            <a:endParaRPr dirty="0"/>
          </a:p>
        </p:txBody>
      </p:sp>
      <p:pic>
        <p:nvPicPr>
          <p:cNvPr id="154" name="Google Shape;154;p16"/>
          <p:cNvPicPr preferRelativeResize="0"/>
          <p:nvPr/>
        </p:nvPicPr>
        <p:blipFill>
          <a:blip r:embed="rId3">
            <a:alphaModFix/>
          </a:blip>
          <a:stretch>
            <a:fillRect/>
          </a:stretch>
        </p:blipFill>
        <p:spPr>
          <a:xfrm>
            <a:off x="9568025" y="1431337"/>
            <a:ext cx="8295950" cy="74243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17"/>
          <p:cNvSpPr txBox="1">
            <a:spLocks noGrp="1"/>
          </p:cNvSpPr>
          <p:nvPr>
            <p:ph type="title" idx="4294967295"/>
          </p:nvPr>
        </p:nvSpPr>
        <p:spPr>
          <a:xfrm>
            <a:off x="720000" y="720000"/>
            <a:ext cx="16848000" cy="11454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4000"/>
              <a:buNone/>
            </a:pPr>
            <a:r>
              <a:rPr lang="en-GB" dirty="0">
                <a:solidFill>
                  <a:srgbClr val="000000"/>
                </a:solidFill>
              </a:rPr>
              <a:t>Complex systems</a:t>
            </a:r>
            <a:endParaRPr dirty="0">
              <a:solidFill>
                <a:srgbClr val="000000"/>
              </a:solidFill>
            </a:endParaRPr>
          </a:p>
          <a:p>
            <a:pPr marL="0" lvl="0" indent="0" algn="l" rtl="0">
              <a:lnSpc>
                <a:spcPct val="115000"/>
              </a:lnSpc>
              <a:spcBef>
                <a:spcPts val="0"/>
              </a:spcBef>
              <a:spcAft>
                <a:spcPts val="0"/>
              </a:spcAft>
              <a:buSzPts val="4000"/>
              <a:buNone/>
            </a:pPr>
            <a:r>
              <a:rPr lang="en-GB" sz="2800" b="0" dirty="0"/>
              <a:t>Understanding &amp; connecting with residents' touch &amp; trigger points in 2021-22 </a:t>
            </a:r>
            <a:endParaRPr sz="2800" b="0" dirty="0"/>
          </a:p>
        </p:txBody>
      </p:sp>
      <p:sp>
        <p:nvSpPr>
          <p:cNvPr id="160" name="Google Shape;160;p17"/>
          <p:cNvSpPr txBox="1">
            <a:spLocks noGrp="1"/>
          </p:cNvSpPr>
          <p:nvPr>
            <p:ph type="title" idx="4294967295"/>
          </p:nvPr>
        </p:nvSpPr>
        <p:spPr>
          <a:xfrm>
            <a:off x="720000" y="2393450"/>
            <a:ext cx="3942000" cy="2945400"/>
          </a:xfrm>
          <a:prstGeom prst="rect">
            <a:avLst/>
          </a:prstGeom>
          <a:noFill/>
          <a:ln w="9525" cap="flat" cmpd="sng">
            <a:solidFill>
              <a:schemeClr val="lt1"/>
            </a:solidFill>
            <a:prstDash val="solid"/>
            <a:round/>
            <a:headEnd type="none" w="sm" len="sm"/>
            <a:tailEnd type="none" w="sm" len="sm"/>
          </a:ln>
        </p:spPr>
        <p:txBody>
          <a:bodyPr spcFirstLastPara="1" wrap="square" lIns="360000" tIns="360000" rIns="360000" bIns="360000" anchor="t" anchorCtr="0">
            <a:noAutofit/>
          </a:bodyPr>
          <a:lstStyle/>
          <a:p>
            <a:pPr marL="0" lvl="0" indent="0" algn="l" rtl="0">
              <a:lnSpc>
                <a:spcPct val="100000"/>
              </a:lnSpc>
              <a:spcBef>
                <a:spcPts val="0"/>
              </a:spcBef>
              <a:spcAft>
                <a:spcPts val="0"/>
              </a:spcAft>
              <a:buSzPts val="4000"/>
              <a:buNone/>
            </a:pPr>
            <a:r>
              <a:rPr lang="en-GB" sz="2400" dirty="0">
                <a:latin typeface="Lato"/>
                <a:ea typeface="Lato"/>
                <a:cs typeface="Lato"/>
                <a:sym typeface="Lato"/>
              </a:rPr>
              <a:t>Residents advised</a:t>
            </a:r>
            <a:endParaRPr sz="2400" dirty="0">
              <a:latin typeface="Lato"/>
              <a:ea typeface="Lato"/>
              <a:cs typeface="Lato"/>
              <a:sym typeface="Lato"/>
            </a:endParaRPr>
          </a:p>
          <a:p>
            <a:pPr marL="0" lvl="0" indent="0" algn="l" rtl="0">
              <a:lnSpc>
                <a:spcPct val="100000"/>
              </a:lnSpc>
              <a:spcBef>
                <a:spcPts val="0"/>
              </a:spcBef>
              <a:spcAft>
                <a:spcPts val="0"/>
              </a:spcAft>
              <a:buSzPts val="4000"/>
              <a:buNone/>
            </a:pPr>
            <a:endParaRPr sz="2400" dirty="0">
              <a:latin typeface="Lato"/>
              <a:ea typeface="Lato"/>
              <a:cs typeface="Lato"/>
              <a:sym typeface="Lato"/>
            </a:endParaRPr>
          </a:p>
          <a:p>
            <a:pPr marL="0" lvl="0" indent="0" algn="l" rtl="0">
              <a:lnSpc>
                <a:spcPct val="100000"/>
              </a:lnSpc>
              <a:spcBef>
                <a:spcPts val="0"/>
              </a:spcBef>
              <a:spcAft>
                <a:spcPts val="0"/>
              </a:spcAft>
              <a:buSzPts val="4000"/>
              <a:buNone/>
            </a:pPr>
            <a:endParaRPr sz="2400" dirty="0">
              <a:latin typeface="Lato"/>
              <a:ea typeface="Lato"/>
              <a:cs typeface="Lato"/>
              <a:sym typeface="Lato"/>
            </a:endParaRPr>
          </a:p>
          <a:p>
            <a:pPr marL="0" lvl="0" indent="0" algn="l" rtl="0">
              <a:lnSpc>
                <a:spcPct val="115000"/>
              </a:lnSpc>
              <a:spcBef>
                <a:spcPts val="0"/>
              </a:spcBef>
              <a:spcAft>
                <a:spcPts val="0"/>
              </a:spcAft>
              <a:buSzPts val="4000"/>
              <a:buNone/>
            </a:pPr>
            <a:r>
              <a:rPr lang="en-GB" sz="5600" dirty="0">
                <a:latin typeface="Lato"/>
                <a:ea typeface="Lato"/>
                <a:cs typeface="Lato"/>
                <a:sym typeface="Lato"/>
              </a:rPr>
              <a:t>27,555</a:t>
            </a:r>
            <a:endParaRPr sz="5600" dirty="0">
              <a:latin typeface="Lato"/>
              <a:ea typeface="Lato"/>
              <a:cs typeface="Lato"/>
              <a:sym typeface="Lato"/>
            </a:endParaRPr>
          </a:p>
          <a:p>
            <a:pPr marL="0" lvl="0" indent="0" algn="l" rtl="0">
              <a:lnSpc>
                <a:spcPct val="100000"/>
              </a:lnSpc>
              <a:spcBef>
                <a:spcPts val="0"/>
              </a:spcBef>
              <a:spcAft>
                <a:spcPts val="0"/>
              </a:spcAft>
              <a:buSzPts val="4000"/>
              <a:buNone/>
            </a:pPr>
            <a:endParaRPr sz="6000" dirty="0">
              <a:latin typeface="Lato"/>
              <a:ea typeface="Lato"/>
              <a:cs typeface="Lato"/>
              <a:sym typeface="Lato"/>
            </a:endParaRPr>
          </a:p>
        </p:txBody>
      </p:sp>
      <p:sp>
        <p:nvSpPr>
          <p:cNvPr id="161" name="Google Shape;161;p17"/>
          <p:cNvSpPr txBox="1">
            <a:spLocks noGrp="1"/>
          </p:cNvSpPr>
          <p:nvPr>
            <p:ph type="title" idx="4294967295"/>
          </p:nvPr>
        </p:nvSpPr>
        <p:spPr>
          <a:xfrm>
            <a:off x="9324000" y="2393450"/>
            <a:ext cx="3942000" cy="2945400"/>
          </a:xfrm>
          <a:prstGeom prst="rect">
            <a:avLst/>
          </a:prstGeom>
          <a:noFill/>
          <a:ln w="9525" cap="flat" cmpd="sng">
            <a:solidFill>
              <a:schemeClr val="lt1"/>
            </a:solidFill>
            <a:prstDash val="solid"/>
            <a:round/>
            <a:headEnd type="none" w="sm" len="sm"/>
            <a:tailEnd type="none" w="sm" len="sm"/>
          </a:ln>
        </p:spPr>
        <p:txBody>
          <a:bodyPr spcFirstLastPara="1" wrap="square" lIns="360000" tIns="360000" rIns="360000" bIns="360000" anchor="t" anchorCtr="0">
            <a:noAutofit/>
          </a:bodyPr>
          <a:lstStyle/>
          <a:p>
            <a:pPr marL="0" lvl="0" indent="0" algn="l" rtl="0">
              <a:lnSpc>
                <a:spcPct val="100000"/>
              </a:lnSpc>
              <a:spcBef>
                <a:spcPts val="0"/>
              </a:spcBef>
              <a:spcAft>
                <a:spcPts val="0"/>
              </a:spcAft>
              <a:buSzPts val="4000"/>
              <a:buNone/>
            </a:pPr>
            <a:r>
              <a:rPr lang="en-GB" sz="2400" dirty="0">
                <a:latin typeface="Lato"/>
                <a:ea typeface="Lato"/>
                <a:cs typeface="Lato"/>
                <a:sym typeface="Lato"/>
              </a:rPr>
              <a:t>Residents helped to secure funds</a:t>
            </a:r>
            <a:endParaRPr sz="2400" dirty="0">
              <a:latin typeface="Lato"/>
              <a:ea typeface="Lato"/>
              <a:cs typeface="Lato"/>
              <a:sym typeface="Lato"/>
            </a:endParaRPr>
          </a:p>
          <a:p>
            <a:pPr marL="0" lvl="0" indent="0" algn="l" rtl="0">
              <a:lnSpc>
                <a:spcPct val="100000"/>
              </a:lnSpc>
              <a:spcBef>
                <a:spcPts val="0"/>
              </a:spcBef>
              <a:spcAft>
                <a:spcPts val="0"/>
              </a:spcAft>
              <a:buSzPts val="4000"/>
              <a:buNone/>
            </a:pPr>
            <a:endParaRPr sz="2400" dirty="0">
              <a:latin typeface="Lato"/>
              <a:ea typeface="Lato"/>
              <a:cs typeface="Lato"/>
              <a:sym typeface="Lato"/>
            </a:endParaRPr>
          </a:p>
          <a:p>
            <a:pPr marL="0" lvl="0" indent="0" algn="l" rtl="0">
              <a:lnSpc>
                <a:spcPct val="115000"/>
              </a:lnSpc>
              <a:spcBef>
                <a:spcPts val="0"/>
              </a:spcBef>
              <a:spcAft>
                <a:spcPts val="0"/>
              </a:spcAft>
              <a:buSzPts val="4000"/>
              <a:buNone/>
            </a:pPr>
            <a:r>
              <a:rPr lang="en-GB" sz="5600" dirty="0">
                <a:latin typeface="Lato"/>
                <a:ea typeface="Lato"/>
                <a:cs typeface="Lato"/>
                <a:sym typeface="Lato"/>
              </a:rPr>
              <a:t>19,360</a:t>
            </a:r>
            <a:endParaRPr sz="5600" dirty="0">
              <a:latin typeface="Lato"/>
              <a:ea typeface="Lato"/>
              <a:cs typeface="Lato"/>
              <a:sym typeface="Lato"/>
            </a:endParaRPr>
          </a:p>
          <a:p>
            <a:pPr marL="0" lvl="0" indent="0" algn="l" rtl="0">
              <a:lnSpc>
                <a:spcPct val="100000"/>
              </a:lnSpc>
              <a:spcBef>
                <a:spcPts val="0"/>
              </a:spcBef>
              <a:spcAft>
                <a:spcPts val="0"/>
              </a:spcAft>
              <a:buSzPts val="4000"/>
              <a:buNone/>
            </a:pPr>
            <a:r>
              <a:rPr lang="en-GB" sz="2400" b="0" dirty="0">
                <a:latin typeface="Lato"/>
                <a:ea typeface="Lato"/>
                <a:cs typeface="Lato"/>
                <a:sym typeface="Lato"/>
              </a:rPr>
              <a:t>To secure £</a:t>
            </a:r>
            <a:r>
              <a:rPr lang="en-GB" sz="2400" b="0" dirty="0">
                <a:effectLst/>
                <a:latin typeface="Lato" panose="020F0502020204030203" pitchFamily="34" charset="0"/>
                <a:ea typeface="Lato" panose="020F0502020204030203" pitchFamily="34" charset="0"/>
                <a:cs typeface="Lato" panose="020F0502020204030203" pitchFamily="34" charset="0"/>
              </a:rPr>
              <a:t>20,276,427 </a:t>
            </a:r>
            <a:endParaRPr sz="2400" b="0" dirty="0">
              <a:latin typeface="Lato" panose="020F0502020204030203" pitchFamily="34" charset="0"/>
              <a:ea typeface="Lato" panose="020F0502020204030203" pitchFamily="34" charset="0"/>
              <a:cs typeface="Lato" panose="020F0502020204030203" pitchFamily="34" charset="0"/>
              <a:sym typeface="Lato"/>
            </a:endParaRPr>
          </a:p>
        </p:txBody>
      </p:sp>
      <p:sp>
        <p:nvSpPr>
          <p:cNvPr id="162" name="Google Shape;162;p17"/>
          <p:cNvSpPr txBox="1">
            <a:spLocks noGrp="1"/>
          </p:cNvSpPr>
          <p:nvPr>
            <p:ph type="title" idx="4294967295"/>
          </p:nvPr>
        </p:nvSpPr>
        <p:spPr>
          <a:xfrm>
            <a:off x="13626000" y="2393450"/>
            <a:ext cx="3942000" cy="2945400"/>
          </a:xfrm>
          <a:prstGeom prst="rect">
            <a:avLst/>
          </a:prstGeom>
          <a:noFill/>
          <a:ln w="9525" cap="flat" cmpd="sng">
            <a:solidFill>
              <a:schemeClr val="lt1"/>
            </a:solidFill>
            <a:prstDash val="solid"/>
            <a:round/>
            <a:headEnd type="none" w="sm" len="sm"/>
            <a:tailEnd type="none" w="sm" len="sm"/>
          </a:ln>
        </p:spPr>
        <p:txBody>
          <a:bodyPr spcFirstLastPara="1" wrap="square" lIns="360000" tIns="360000" rIns="360000" bIns="360000" anchor="t" anchorCtr="0">
            <a:noAutofit/>
          </a:bodyPr>
          <a:lstStyle/>
          <a:p>
            <a:pPr marL="0" lvl="0" indent="0" algn="l" rtl="0">
              <a:lnSpc>
                <a:spcPct val="100000"/>
              </a:lnSpc>
              <a:spcBef>
                <a:spcPts val="0"/>
              </a:spcBef>
              <a:spcAft>
                <a:spcPts val="0"/>
              </a:spcAft>
              <a:buSzPts val="4000"/>
              <a:buNone/>
            </a:pPr>
            <a:r>
              <a:rPr lang="en-GB" sz="2400" dirty="0">
                <a:latin typeface="Lato"/>
                <a:ea typeface="Lato"/>
                <a:cs typeface="Lato"/>
                <a:sym typeface="Lato"/>
              </a:rPr>
              <a:t>Debt advice cases</a:t>
            </a:r>
            <a:endParaRPr sz="2400" dirty="0">
              <a:latin typeface="Lato"/>
              <a:ea typeface="Lato"/>
              <a:cs typeface="Lato"/>
              <a:sym typeface="Lato"/>
            </a:endParaRPr>
          </a:p>
          <a:p>
            <a:pPr marL="0" lvl="0" indent="0" algn="l" rtl="0">
              <a:lnSpc>
                <a:spcPct val="100000"/>
              </a:lnSpc>
              <a:spcBef>
                <a:spcPts val="0"/>
              </a:spcBef>
              <a:spcAft>
                <a:spcPts val="0"/>
              </a:spcAft>
              <a:buSzPts val="4000"/>
              <a:buNone/>
            </a:pPr>
            <a:endParaRPr sz="2400" dirty="0">
              <a:latin typeface="Lato"/>
              <a:ea typeface="Lato"/>
              <a:cs typeface="Lato"/>
              <a:sym typeface="Lato"/>
            </a:endParaRPr>
          </a:p>
          <a:p>
            <a:pPr marL="0" lvl="0" indent="0" algn="l" rtl="0">
              <a:lnSpc>
                <a:spcPct val="100000"/>
              </a:lnSpc>
              <a:spcBef>
                <a:spcPts val="0"/>
              </a:spcBef>
              <a:spcAft>
                <a:spcPts val="0"/>
              </a:spcAft>
              <a:buSzPts val="4000"/>
              <a:buNone/>
            </a:pPr>
            <a:endParaRPr sz="2400" dirty="0">
              <a:latin typeface="Lato"/>
              <a:ea typeface="Lato"/>
              <a:cs typeface="Lato"/>
              <a:sym typeface="Lato"/>
            </a:endParaRPr>
          </a:p>
          <a:p>
            <a:pPr marL="0" lvl="0" indent="0" algn="l" rtl="0">
              <a:lnSpc>
                <a:spcPct val="115000"/>
              </a:lnSpc>
              <a:spcBef>
                <a:spcPts val="0"/>
              </a:spcBef>
              <a:spcAft>
                <a:spcPts val="0"/>
              </a:spcAft>
              <a:buSzPts val="4000"/>
              <a:buNone/>
            </a:pPr>
            <a:r>
              <a:rPr lang="en-GB" sz="5600" dirty="0">
                <a:latin typeface="Lato"/>
                <a:ea typeface="Lato"/>
                <a:cs typeface="Lato"/>
                <a:sym typeface="Lato"/>
              </a:rPr>
              <a:t>3,452</a:t>
            </a:r>
            <a:endParaRPr sz="5600" dirty="0">
              <a:latin typeface="Lato"/>
              <a:ea typeface="Lato"/>
              <a:cs typeface="Lato"/>
              <a:sym typeface="Lato"/>
            </a:endParaRPr>
          </a:p>
          <a:p>
            <a:pPr marL="0" lvl="0" indent="0" algn="l" rtl="0">
              <a:lnSpc>
                <a:spcPct val="100000"/>
              </a:lnSpc>
              <a:spcBef>
                <a:spcPts val="0"/>
              </a:spcBef>
              <a:spcAft>
                <a:spcPts val="0"/>
              </a:spcAft>
              <a:buSzPts val="4000"/>
              <a:buNone/>
            </a:pPr>
            <a:endParaRPr sz="6000" dirty="0">
              <a:latin typeface="Lato"/>
              <a:ea typeface="Lato"/>
              <a:cs typeface="Lato"/>
              <a:sym typeface="Lato"/>
            </a:endParaRPr>
          </a:p>
        </p:txBody>
      </p:sp>
      <p:sp>
        <p:nvSpPr>
          <p:cNvPr id="163" name="Google Shape;163;p17"/>
          <p:cNvSpPr txBox="1"/>
          <p:nvPr/>
        </p:nvSpPr>
        <p:spPr>
          <a:xfrm>
            <a:off x="720000" y="9310800"/>
            <a:ext cx="8424000" cy="908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000" b="1" i="0" u="none" strike="noStrike" cap="none" dirty="0">
              <a:solidFill>
                <a:schemeClr val="dk1"/>
              </a:solidFill>
              <a:latin typeface="Lato"/>
              <a:ea typeface="Lato"/>
              <a:cs typeface="Lato"/>
              <a:sym typeface="Lato"/>
            </a:endParaRPr>
          </a:p>
        </p:txBody>
      </p:sp>
      <p:sp>
        <p:nvSpPr>
          <p:cNvPr id="164" name="Google Shape;164;p17"/>
          <p:cNvSpPr txBox="1">
            <a:spLocks noGrp="1"/>
          </p:cNvSpPr>
          <p:nvPr>
            <p:ph type="title" idx="4294967295"/>
          </p:nvPr>
        </p:nvSpPr>
        <p:spPr>
          <a:xfrm>
            <a:off x="5022000" y="2393450"/>
            <a:ext cx="3942000" cy="2945400"/>
          </a:xfrm>
          <a:prstGeom prst="rect">
            <a:avLst/>
          </a:prstGeom>
          <a:noFill/>
          <a:ln w="9525" cap="flat" cmpd="sng">
            <a:solidFill>
              <a:schemeClr val="lt1"/>
            </a:solidFill>
            <a:prstDash val="solid"/>
            <a:round/>
            <a:headEnd type="none" w="sm" len="sm"/>
            <a:tailEnd type="none" w="sm" len="sm"/>
          </a:ln>
        </p:spPr>
        <p:txBody>
          <a:bodyPr spcFirstLastPara="1" wrap="square" lIns="360000" tIns="360000" rIns="360000" bIns="360000" anchor="t" anchorCtr="0">
            <a:noAutofit/>
          </a:bodyPr>
          <a:lstStyle/>
          <a:p>
            <a:pPr marL="0" lvl="0" indent="0" algn="l" rtl="0">
              <a:lnSpc>
                <a:spcPct val="100000"/>
              </a:lnSpc>
              <a:spcBef>
                <a:spcPts val="0"/>
              </a:spcBef>
              <a:spcAft>
                <a:spcPts val="0"/>
              </a:spcAft>
              <a:buClr>
                <a:schemeClr val="lt2"/>
              </a:buClr>
              <a:buSzPts val="1100"/>
              <a:buFont typeface="Arial"/>
              <a:buNone/>
            </a:pPr>
            <a:r>
              <a:rPr lang="en-GB" sz="2400" dirty="0">
                <a:latin typeface="Lato"/>
                <a:ea typeface="Lato"/>
                <a:cs typeface="Lato"/>
                <a:sym typeface="Lato"/>
              </a:rPr>
              <a:t>Homelessness prevention cases</a:t>
            </a:r>
            <a:endParaRPr sz="2400" dirty="0">
              <a:latin typeface="Lato"/>
              <a:ea typeface="Lato"/>
              <a:cs typeface="Lato"/>
              <a:sym typeface="Lato"/>
            </a:endParaRPr>
          </a:p>
          <a:p>
            <a:pPr marL="0" lvl="0" indent="0" algn="l" rtl="0">
              <a:lnSpc>
                <a:spcPct val="100000"/>
              </a:lnSpc>
              <a:spcBef>
                <a:spcPts val="0"/>
              </a:spcBef>
              <a:spcAft>
                <a:spcPts val="0"/>
              </a:spcAft>
              <a:buClr>
                <a:schemeClr val="lt2"/>
              </a:buClr>
              <a:buSzPts val="1100"/>
              <a:buFont typeface="Arial"/>
              <a:buNone/>
            </a:pPr>
            <a:endParaRPr sz="2400" dirty="0">
              <a:latin typeface="Lato"/>
              <a:ea typeface="Lato"/>
              <a:cs typeface="Lato"/>
              <a:sym typeface="Lato"/>
            </a:endParaRPr>
          </a:p>
          <a:p>
            <a:pPr marL="0" lvl="0" indent="0" algn="l" rtl="0">
              <a:lnSpc>
                <a:spcPct val="115000"/>
              </a:lnSpc>
              <a:spcBef>
                <a:spcPts val="0"/>
              </a:spcBef>
              <a:spcAft>
                <a:spcPts val="0"/>
              </a:spcAft>
              <a:buClr>
                <a:schemeClr val="lt2"/>
              </a:buClr>
              <a:buSzPts val="1100"/>
              <a:buFont typeface="Arial"/>
              <a:buNone/>
            </a:pPr>
            <a:r>
              <a:rPr lang="en-GB" sz="5600" dirty="0">
                <a:latin typeface="Lato"/>
                <a:ea typeface="Lato"/>
                <a:cs typeface="Lato"/>
                <a:sym typeface="Lato"/>
              </a:rPr>
              <a:t>4,569</a:t>
            </a:r>
            <a:endParaRPr sz="2400" dirty="0">
              <a:latin typeface="Lato"/>
              <a:ea typeface="Lato"/>
              <a:cs typeface="Lato"/>
              <a:sym typeface="Lato"/>
            </a:endParaRPr>
          </a:p>
          <a:p>
            <a:pPr marL="0" lvl="0" indent="0" algn="l" rtl="0">
              <a:lnSpc>
                <a:spcPct val="100000"/>
              </a:lnSpc>
              <a:spcBef>
                <a:spcPts val="0"/>
              </a:spcBef>
              <a:spcAft>
                <a:spcPts val="0"/>
              </a:spcAft>
              <a:buSzPts val="4000"/>
              <a:buNone/>
            </a:pPr>
            <a:endParaRPr sz="6000" dirty="0">
              <a:latin typeface="Lato"/>
              <a:ea typeface="Lato"/>
              <a:cs typeface="Lato"/>
              <a:sym typeface="Lato"/>
            </a:endParaRPr>
          </a:p>
        </p:txBody>
      </p:sp>
      <p:sp>
        <p:nvSpPr>
          <p:cNvPr id="165" name="Google Shape;165;p17"/>
          <p:cNvSpPr txBox="1">
            <a:spLocks noGrp="1"/>
          </p:cNvSpPr>
          <p:nvPr>
            <p:ph type="title" idx="4294967295"/>
          </p:nvPr>
        </p:nvSpPr>
        <p:spPr>
          <a:xfrm>
            <a:off x="720000" y="5741825"/>
            <a:ext cx="3942000" cy="2945400"/>
          </a:xfrm>
          <a:prstGeom prst="rect">
            <a:avLst/>
          </a:prstGeom>
          <a:noFill/>
          <a:ln w="9525" cap="flat" cmpd="sng">
            <a:solidFill>
              <a:schemeClr val="lt1"/>
            </a:solidFill>
            <a:prstDash val="solid"/>
            <a:round/>
            <a:headEnd type="none" w="sm" len="sm"/>
            <a:tailEnd type="none" w="sm" len="sm"/>
          </a:ln>
        </p:spPr>
        <p:txBody>
          <a:bodyPr spcFirstLastPara="1" wrap="square" lIns="360000" tIns="360000" rIns="360000" bIns="360000" anchor="t" anchorCtr="0">
            <a:noAutofit/>
          </a:bodyPr>
          <a:lstStyle/>
          <a:p>
            <a:pPr marL="0" lvl="0" indent="0" algn="l" rtl="0">
              <a:lnSpc>
                <a:spcPct val="100000"/>
              </a:lnSpc>
              <a:spcBef>
                <a:spcPts val="0"/>
              </a:spcBef>
              <a:spcAft>
                <a:spcPts val="0"/>
              </a:spcAft>
              <a:buSzPts val="4000"/>
              <a:buNone/>
            </a:pPr>
            <a:r>
              <a:rPr lang="en-GB" sz="2400" dirty="0">
                <a:latin typeface="Lato"/>
                <a:ea typeface="Lato"/>
                <a:cs typeface="Lato"/>
                <a:sym typeface="Lato"/>
              </a:rPr>
              <a:t>Website visits</a:t>
            </a:r>
            <a:endParaRPr sz="2400" dirty="0">
              <a:latin typeface="Lato"/>
              <a:ea typeface="Lato"/>
              <a:cs typeface="Lato"/>
              <a:sym typeface="Lato"/>
            </a:endParaRPr>
          </a:p>
          <a:p>
            <a:pPr marL="0" lvl="0" indent="0" algn="l" rtl="0">
              <a:lnSpc>
                <a:spcPct val="100000"/>
              </a:lnSpc>
              <a:spcBef>
                <a:spcPts val="0"/>
              </a:spcBef>
              <a:spcAft>
                <a:spcPts val="0"/>
              </a:spcAft>
              <a:buSzPts val="4000"/>
              <a:buNone/>
            </a:pPr>
            <a:endParaRPr sz="2400" dirty="0">
              <a:latin typeface="Lato"/>
              <a:ea typeface="Lato"/>
              <a:cs typeface="Lato"/>
              <a:sym typeface="Lato"/>
            </a:endParaRPr>
          </a:p>
          <a:p>
            <a:pPr marL="0" lvl="0" indent="0" algn="l" rtl="0">
              <a:lnSpc>
                <a:spcPct val="100000"/>
              </a:lnSpc>
              <a:spcBef>
                <a:spcPts val="0"/>
              </a:spcBef>
              <a:spcAft>
                <a:spcPts val="0"/>
              </a:spcAft>
              <a:buSzPts val="4000"/>
              <a:buNone/>
            </a:pPr>
            <a:endParaRPr sz="2400" dirty="0">
              <a:latin typeface="Lato"/>
              <a:ea typeface="Lato"/>
              <a:cs typeface="Lato"/>
              <a:sym typeface="Lato"/>
            </a:endParaRPr>
          </a:p>
          <a:p>
            <a:pPr marL="0" lvl="0" indent="0" algn="l" rtl="0">
              <a:lnSpc>
                <a:spcPct val="115000"/>
              </a:lnSpc>
              <a:spcBef>
                <a:spcPts val="0"/>
              </a:spcBef>
              <a:spcAft>
                <a:spcPts val="0"/>
              </a:spcAft>
              <a:buSzPts val="4000"/>
              <a:buNone/>
            </a:pPr>
            <a:r>
              <a:rPr lang="en-US" sz="5600" dirty="0">
                <a:effectLst/>
                <a:latin typeface="Lato" panose="020F0502020204030203" pitchFamily="34" charset="0"/>
                <a:ea typeface="Lato" panose="020F0502020204030203" pitchFamily="34" charset="0"/>
                <a:cs typeface="Lato" panose="020F0502020204030203" pitchFamily="34" charset="0"/>
              </a:rPr>
              <a:t>92,994</a:t>
            </a:r>
            <a:r>
              <a:rPr lang="en-US" sz="2800" dirty="0">
                <a:effectLst/>
                <a:latin typeface="Lato" panose="020F0502020204030203" pitchFamily="34" charset="0"/>
                <a:ea typeface="Lato" panose="020F0502020204030203" pitchFamily="34" charset="0"/>
                <a:cs typeface="Lato" panose="020F0502020204030203" pitchFamily="34" charset="0"/>
              </a:rPr>
              <a:t> </a:t>
            </a:r>
            <a:endParaRPr sz="2800" dirty="0">
              <a:latin typeface="Lato" panose="020F0502020204030203" pitchFamily="34" charset="0"/>
              <a:ea typeface="Lato" panose="020F0502020204030203" pitchFamily="34" charset="0"/>
              <a:cs typeface="Lato" panose="020F0502020204030203" pitchFamily="34" charset="0"/>
              <a:sym typeface="Lato"/>
            </a:endParaRPr>
          </a:p>
        </p:txBody>
      </p:sp>
      <p:sp>
        <p:nvSpPr>
          <p:cNvPr id="166" name="Google Shape;166;p17"/>
          <p:cNvSpPr txBox="1">
            <a:spLocks noGrp="1"/>
          </p:cNvSpPr>
          <p:nvPr>
            <p:ph type="title" idx="4294967295"/>
          </p:nvPr>
        </p:nvSpPr>
        <p:spPr>
          <a:xfrm>
            <a:off x="9324000" y="5741825"/>
            <a:ext cx="3942000" cy="2945400"/>
          </a:xfrm>
          <a:prstGeom prst="rect">
            <a:avLst/>
          </a:prstGeom>
          <a:noFill/>
          <a:ln w="9525" cap="flat" cmpd="sng">
            <a:solidFill>
              <a:schemeClr val="lt1"/>
            </a:solidFill>
            <a:prstDash val="solid"/>
            <a:round/>
            <a:headEnd type="none" w="sm" len="sm"/>
            <a:tailEnd type="none" w="sm" len="sm"/>
          </a:ln>
        </p:spPr>
        <p:txBody>
          <a:bodyPr spcFirstLastPara="1" wrap="square" lIns="360000" tIns="360000" rIns="360000" bIns="360000" anchor="t" anchorCtr="0">
            <a:noAutofit/>
          </a:bodyPr>
          <a:lstStyle/>
          <a:p>
            <a:pPr marL="0" lvl="0" indent="0" algn="l" rtl="0">
              <a:lnSpc>
                <a:spcPct val="100000"/>
              </a:lnSpc>
              <a:spcBef>
                <a:spcPts val="0"/>
              </a:spcBef>
              <a:spcAft>
                <a:spcPts val="0"/>
              </a:spcAft>
              <a:buSzPts val="4000"/>
              <a:buNone/>
            </a:pPr>
            <a:r>
              <a:rPr lang="en-GB" sz="2400" dirty="0">
                <a:latin typeface="Lato"/>
                <a:ea typeface="Lato"/>
                <a:cs typeface="Lato"/>
                <a:sym typeface="Lato"/>
              </a:rPr>
              <a:t>Individuals found sleeping rough</a:t>
            </a:r>
            <a:endParaRPr sz="2400" dirty="0">
              <a:latin typeface="Lato"/>
              <a:ea typeface="Lato"/>
              <a:cs typeface="Lato"/>
              <a:sym typeface="Lato"/>
            </a:endParaRPr>
          </a:p>
          <a:p>
            <a:pPr marL="0" lvl="0" indent="0" algn="l" rtl="0">
              <a:lnSpc>
                <a:spcPct val="100000"/>
              </a:lnSpc>
              <a:spcBef>
                <a:spcPts val="0"/>
              </a:spcBef>
              <a:spcAft>
                <a:spcPts val="0"/>
              </a:spcAft>
              <a:buSzPts val="4000"/>
              <a:buNone/>
            </a:pPr>
            <a:endParaRPr sz="2400" dirty="0">
              <a:latin typeface="Lato"/>
              <a:ea typeface="Lato"/>
              <a:cs typeface="Lato"/>
              <a:sym typeface="Lato"/>
            </a:endParaRPr>
          </a:p>
          <a:p>
            <a:pPr marL="0" lvl="0" indent="0" algn="l" rtl="0">
              <a:lnSpc>
                <a:spcPct val="115000"/>
              </a:lnSpc>
              <a:spcBef>
                <a:spcPts val="0"/>
              </a:spcBef>
              <a:spcAft>
                <a:spcPts val="0"/>
              </a:spcAft>
              <a:buSzPts val="4000"/>
              <a:buNone/>
            </a:pPr>
            <a:r>
              <a:rPr lang="en-GB" sz="5600" dirty="0">
                <a:latin typeface="Lato"/>
                <a:ea typeface="Lato"/>
                <a:cs typeface="Lato"/>
                <a:sym typeface="Lato"/>
              </a:rPr>
              <a:t>250</a:t>
            </a:r>
            <a:endParaRPr sz="5600" dirty="0">
              <a:latin typeface="Lato"/>
              <a:ea typeface="Lato"/>
              <a:cs typeface="Lato"/>
              <a:sym typeface="Lato"/>
            </a:endParaRPr>
          </a:p>
          <a:p>
            <a:pPr marL="0" lvl="0" indent="0" algn="l" rtl="0">
              <a:lnSpc>
                <a:spcPct val="100000"/>
              </a:lnSpc>
              <a:spcBef>
                <a:spcPts val="0"/>
              </a:spcBef>
              <a:spcAft>
                <a:spcPts val="0"/>
              </a:spcAft>
              <a:buSzPts val="4000"/>
              <a:buNone/>
            </a:pPr>
            <a:endParaRPr sz="2400" b="0" dirty="0">
              <a:latin typeface="Lato"/>
              <a:ea typeface="Lato"/>
              <a:cs typeface="Lato"/>
              <a:sym typeface="Lato"/>
            </a:endParaRPr>
          </a:p>
        </p:txBody>
      </p:sp>
      <p:sp>
        <p:nvSpPr>
          <p:cNvPr id="167" name="Google Shape;167;p17"/>
          <p:cNvSpPr txBox="1">
            <a:spLocks noGrp="1"/>
          </p:cNvSpPr>
          <p:nvPr>
            <p:ph type="title" idx="4294967295"/>
          </p:nvPr>
        </p:nvSpPr>
        <p:spPr>
          <a:xfrm>
            <a:off x="13626000" y="5741825"/>
            <a:ext cx="3942000" cy="2945400"/>
          </a:xfrm>
          <a:prstGeom prst="rect">
            <a:avLst/>
          </a:prstGeom>
          <a:noFill/>
          <a:ln w="9525" cap="flat" cmpd="sng">
            <a:solidFill>
              <a:schemeClr val="lt1"/>
            </a:solidFill>
            <a:prstDash val="solid"/>
            <a:round/>
            <a:headEnd type="none" w="sm" len="sm"/>
            <a:tailEnd type="none" w="sm" len="sm"/>
          </a:ln>
        </p:spPr>
        <p:txBody>
          <a:bodyPr spcFirstLastPara="1" wrap="square" lIns="360000" tIns="360000" rIns="360000" bIns="360000" anchor="t" anchorCtr="0">
            <a:noAutofit/>
          </a:bodyPr>
          <a:lstStyle/>
          <a:p>
            <a:pPr marL="0" lvl="0" indent="0" algn="l" rtl="0">
              <a:lnSpc>
                <a:spcPct val="100000"/>
              </a:lnSpc>
              <a:spcBef>
                <a:spcPts val="0"/>
              </a:spcBef>
              <a:spcAft>
                <a:spcPts val="0"/>
              </a:spcAft>
              <a:buSzPts val="4000"/>
              <a:buNone/>
            </a:pPr>
            <a:r>
              <a:rPr lang="en-GB" sz="2400" dirty="0">
                <a:solidFill>
                  <a:schemeClr val="accent1"/>
                </a:solidFill>
                <a:latin typeface="Lato"/>
                <a:ea typeface="Lato"/>
                <a:cs typeface="Lato"/>
                <a:sym typeface="Lato"/>
              </a:rPr>
              <a:t>YHN evictions from 27,000 tenancies</a:t>
            </a:r>
            <a:endParaRPr sz="2400" dirty="0">
              <a:solidFill>
                <a:schemeClr val="accent1"/>
              </a:solidFill>
              <a:latin typeface="Lato"/>
              <a:ea typeface="Lato"/>
              <a:cs typeface="Lato"/>
              <a:sym typeface="Lato"/>
            </a:endParaRPr>
          </a:p>
          <a:p>
            <a:pPr marL="0" lvl="0" indent="0" algn="l" rtl="0">
              <a:lnSpc>
                <a:spcPct val="100000"/>
              </a:lnSpc>
              <a:spcBef>
                <a:spcPts val="0"/>
              </a:spcBef>
              <a:spcAft>
                <a:spcPts val="0"/>
              </a:spcAft>
              <a:buSzPts val="4000"/>
              <a:buNone/>
            </a:pPr>
            <a:endParaRPr sz="2400" dirty="0">
              <a:solidFill>
                <a:schemeClr val="accent1"/>
              </a:solidFill>
              <a:latin typeface="Lato"/>
              <a:ea typeface="Lato"/>
              <a:cs typeface="Lato"/>
              <a:sym typeface="Lato"/>
            </a:endParaRPr>
          </a:p>
          <a:p>
            <a:pPr marL="0" lvl="0" indent="0" algn="l" rtl="0">
              <a:lnSpc>
                <a:spcPct val="115000"/>
              </a:lnSpc>
              <a:spcBef>
                <a:spcPts val="0"/>
              </a:spcBef>
              <a:spcAft>
                <a:spcPts val="0"/>
              </a:spcAft>
              <a:buSzPts val="4000"/>
              <a:buNone/>
            </a:pPr>
            <a:r>
              <a:rPr lang="en-GB" sz="5600" dirty="0">
                <a:solidFill>
                  <a:schemeClr val="accent1"/>
                </a:solidFill>
                <a:latin typeface="Lato"/>
                <a:ea typeface="Lato"/>
                <a:cs typeface="Lato"/>
                <a:sym typeface="Lato"/>
              </a:rPr>
              <a:t>0</a:t>
            </a:r>
            <a:endParaRPr sz="5600" dirty="0">
              <a:solidFill>
                <a:schemeClr val="accent1"/>
              </a:solidFill>
              <a:latin typeface="Lato"/>
              <a:ea typeface="Lato"/>
              <a:cs typeface="Lato"/>
              <a:sym typeface="Lato"/>
            </a:endParaRPr>
          </a:p>
          <a:p>
            <a:pPr marL="0" lvl="0" indent="0" algn="l" rtl="0">
              <a:lnSpc>
                <a:spcPct val="100000"/>
              </a:lnSpc>
              <a:spcBef>
                <a:spcPts val="0"/>
              </a:spcBef>
              <a:spcAft>
                <a:spcPts val="0"/>
              </a:spcAft>
              <a:buSzPts val="4000"/>
              <a:buNone/>
            </a:pPr>
            <a:endParaRPr sz="6000" dirty="0">
              <a:latin typeface="Lato"/>
              <a:ea typeface="Lato"/>
              <a:cs typeface="Lato"/>
              <a:sym typeface="Lato"/>
            </a:endParaRPr>
          </a:p>
        </p:txBody>
      </p:sp>
      <p:sp>
        <p:nvSpPr>
          <p:cNvPr id="168" name="Google Shape;168;p17"/>
          <p:cNvSpPr txBox="1">
            <a:spLocks noGrp="1"/>
          </p:cNvSpPr>
          <p:nvPr>
            <p:ph type="title" idx="4294967295"/>
          </p:nvPr>
        </p:nvSpPr>
        <p:spPr>
          <a:xfrm>
            <a:off x="5022000" y="5741825"/>
            <a:ext cx="3942000" cy="2945400"/>
          </a:xfrm>
          <a:prstGeom prst="rect">
            <a:avLst/>
          </a:prstGeom>
          <a:noFill/>
          <a:ln w="9525" cap="flat" cmpd="sng">
            <a:solidFill>
              <a:schemeClr val="lt1"/>
            </a:solidFill>
            <a:prstDash val="solid"/>
            <a:round/>
            <a:headEnd type="none" w="sm" len="sm"/>
            <a:tailEnd type="none" w="sm" len="sm"/>
          </a:ln>
        </p:spPr>
        <p:txBody>
          <a:bodyPr spcFirstLastPara="1" wrap="square" lIns="360000" tIns="360000" rIns="360000" bIns="360000" anchor="t" anchorCtr="0">
            <a:noAutofit/>
          </a:bodyPr>
          <a:lstStyle/>
          <a:p>
            <a:pPr marL="0" lvl="0" indent="0" algn="l" rtl="0">
              <a:lnSpc>
                <a:spcPct val="100000"/>
              </a:lnSpc>
              <a:spcBef>
                <a:spcPts val="0"/>
              </a:spcBef>
              <a:spcAft>
                <a:spcPts val="0"/>
              </a:spcAft>
              <a:buSzPts val="4000"/>
              <a:buNone/>
            </a:pPr>
            <a:r>
              <a:rPr lang="en-GB" sz="2400" dirty="0">
                <a:latin typeface="Lato"/>
                <a:ea typeface="Lato"/>
                <a:cs typeface="Lato"/>
                <a:sym typeface="Lato"/>
              </a:rPr>
              <a:t>Info  subscribers</a:t>
            </a:r>
            <a:endParaRPr sz="2400" dirty="0">
              <a:latin typeface="Lato"/>
              <a:ea typeface="Lato"/>
              <a:cs typeface="Lato"/>
              <a:sym typeface="Lato"/>
            </a:endParaRPr>
          </a:p>
          <a:p>
            <a:pPr marL="0" lvl="0" indent="0" algn="l" rtl="0">
              <a:lnSpc>
                <a:spcPct val="100000"/>
              </a:lnSpc>
              <a:spcBef>
                <a:spcPts val="0"/>
              </a:spcBef>
              <a:spcAft>
                <a:spcPts val="0"/>
              </a:spcAft>
              <a:buSzPts val="4000"/>
              <a:buNone/>
            </a:pPr>
            <a:endParaRPr sz="2400" dirty="0">
              <a:latin typeface="Lato"/>
              <a:ea typeface="Lato"/>
              <a:cs typeface="Lato"/>
              <a:sym typeface="Lato"/>
            </a:endParaRPr>
          </a:p>
          <a:p>
            <a:pPr marL="0" lvl="0" indent="0" algn="l" rtl="0">
              <a:lnSpc>
                <a:spcPct val="100000"/>
              </a:lnSpc>
              <a:spcBef>
                <a:spcPts val="0"/>
              </a:spcBef>
              <a:spcAft>
                <a:spcPts val="0"/>
              </a:spcAft>
              <a:buSzPts val="4000"/>
              <a:buNone/>
            </a:pPr>
            <a:endParaRPr sz="2400" dirty="0">
              <a:latin typeface="Lato"/>
              <a:ea typeface="Lato"/>
              <a:cs typeface="Lato"/>
              <a:sym typeface="Lato"/>
            </a:endParaRPr>
          </a:p>
          <a:p>
            <a:pPr marL="0" lvl="0" indent="0" algn="l" rtl="0">
              <a:lnSpc>
                <a:spcPct val="115000"/>
              </a:lnSpc>
              <a:spcBef>
                <a:spcPts val="0"/>
              </a:spcBef>
              <a:spcAft>
                <a:spcPts val="0"/>
              </a:spcAft>
              <a:buSzPts val="4000"/>
              <a:buNone/>
            </a:pPr>
            <a:r>
              <a:rPr lang="en-GB" sz="5600" dirty="0">
                <a:latin typeface="Lato"/>
                <a:ea typeface="Lato"/>
                <a:cs typeface="Lato"/>
                <a:sym typeface="Lato"/>
              </a:rPr>
              <a:t>3,586</a:t>
            </a:r>
            <a:endParaRPr sz="2400" dirty="0">
              <a:latin typeface="Lato"/>
              <a:ea typeface="Lato"/>
              <a:cs typeface="Lato"/>
              <a:sym typeface="Lato"/>
            </a:endParaRPr>
          </a:p>
          <a:p>
            <a:pPr marL="0" lvl="0" indent="0" algn="l" rtl="0">
              <a:lnSpc>
                <a:spcPct val="100000"/>
              </a:lnSpc>
              <a:spcBef>
                <a:spcPts val="0"/>
              </a:spcBef>
              <a:spcAft>
                <a:spcPts val="0"/>
              </a:spcAft>
              <a:buSzPts val="4000"/>
              <a:buNone/>
            </a:pPr>
            <a:endParaRPr sz="6000" dirty="0">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72"/>
        <p:cNvGrpSpPr/>
        <p:nvPr/>
      </p:nvGrpSpPr>
      <p:grpSpPr>
        <a:xfrm>
          <a:off x="0" y="0"/>
          <a:ext cx="0" cy="0"/>
          <a:chOff x="0" y="0"/>
          <a:chExt cx="0" cy="0"/>
        </a:xfrm>
      </p:grpSpPr>
      <p:sp>
        <p:nvSpPr>
          <p:cNvPr id="173" name="Google Shape;173;p18"/>
          <p:cNvSpPr txBox="1">
            <a:spLocks noGrp="1"/>
          </p:cNvSpPr>
          <p:nvPr>
            <p:ph type="body" idx="1"/>
          </p:nvPr>
        </p:nvSpPr>
        <p:spPr>
          <a:xfrm>
            <a:off x="720000" y="720000"/>
            <a:ext cx="16848000" cy="8667000"/>
          </a:xfrm>
          <a:prstGeom prst="rect">
            <a:avLst/>
          </a:prstGeom>
          <a:noFill/>
          <a:ln>
            <a:noFill/>
          </a:ln>
        </p:spPr>
        <p:txBody>
          <a:bodyPr spcFirstLastPara="1" wrap="square" lIns="0" tIns="0" rIns="0" bIns="0" anchor="ctr" anchorCtr="0">
            <a:noAutofit/>
          </a:bodyPr>
          <a:lstStyle/>
          <a:p>
            <a:pPr marL="457200" lvl="0" indent="-457200" algn="l" rtl="0">
              <a:lnSpc>
                <a:spcPct val="100000"/>
              </a:lnSpc>
              <a:spcBef>
                <a:spcPts val="0"/>
              </a:spcBef>
              <a:spcAft>
                <a:spcPts val="0"/>
              </a:spcAft>
              <a:buClr>
                <a:srgbClr val="45818E"/>
              </a:buClr>
              <a:buSzPts val="4400"/>
              <a:buFont typeface="Raleway Medium"/>
              <a:buAutoNum type="arabicPeriod"/>
            </a:pPr>
            <a:r>
              <a:rPr lang="en-GB" sz="4400" dirty="0">
                <a:solidFill>
                  <a:srgbClr val="45818E"/>
                </a:solidFill>
                <a:latin typeface="Raleway Medium"/>
                <a:ea typeface="Raleway Medium"/>
                <a:cs typeface="Raleway Medium"/>
                <a:sym typeface="Raleway Medium"/>
              </a:rPr>
              <a:t>Committed political leadership</a:t>
            </a:r>
            <a:endParaRPr sz="4400" dirty="0">
              <a:solidFill>
                <a:srgbClr val="45818E"/>
              </a:solidFill>
              <a:latin typeface="Raleway Medium"/>
              <a:ea typeface="Raleway Medium"/>
              <a:cs typeface="Raleway Medium"/>
              <a:sym typeface="Raleway Medium"/>
            </a:endParaRPr>
          </a:p>
          <a:p>
            <a:pPr marL="457200" lvl="0" indent="-457200" algn="l" rtl="0">
              <a:lnSpc>
                <a:spcPct val="100000"/>
              </a:lnSpc>
              <a:spcBef>
                <a:spcPts val="1600"/>
              </a:spcBef>
              <a:spcAft>
                <a:spcPts val="0"/>
              </a:spcAft>
              <a:buClr>
                <a:srgbClr val="45818E"/>
              </a:buClr>
              <a:buSzPts val="4400"/>
              <a:buFont typeface="Raleway Medium"/>
              <a:buAutoNum type="arabicPeriod"/>
            </a:pPr>
            <a:r>
              <a:rPr lang="en-GB" sz="4400" dirty="0">
                <a:solidFill>
                  <a:srgbClr val="45818E"/>
                </a:solidFill>
                <a:latin typeface="Raleway Medium"/>
                <a:ea typeface="Raleway Medium"/>
                <a:cs typeface="Raleway Medium"/>
                <a:sym typeface="Raleway Medium"/>
              </a:rPr>
              <a:t>Set the right conditions &amp;  incentivise partnership working</a:t>
            </a:r>
            <a:endParaRPr sz="4400" dirty="0">
              <a:solidFill>
                <a:srgbClr val="45818E"/>
              </a:solidFill>
              <a:latin typeface="Raleway Medium"/>
              <a:ea typeface="Raleway Medium"/>
              <a:cs typeface="Raleway Medium"/>
              <a:sym typeface="Raleway Medium"/>
            </a:endParaRPr>
          </a:p>
          <a:p>
            <a:pPr marL="457200" lvl="0" indent="-457200" algn="l" rtl="0">
              <a:lnSpc>
                <a:spcPct val="100000"/>
              </a:lnSpc>
              <a:spcBef>
                <a:spcPts val="1600"/>
              </a:spcBef>
              <a:spcAft>
                <a:spcPts val="0"/>
              </a:spcAft>
              <a:buClr>
                <a:srgbClr val="45818E"/>
              </a:buClr>
              <a:buSzPts val="4400"/>
              <a:buFont typeface="Raleway Medium"/>
              <a:buAutoNum type="arabicPeriod"/>
            </a:pPr>
            <a:r>
              <a:rPr lang="en-GB" sz="4400" dirty="0">
                <a:solidFill>
                  <a:srgbClr val="45818E"/>
                </a:solidFill>
                <a:latin typeface="Raleway Medium"/>
                <a:ea typeface="Raleway Medium"/>
                <a:cs typeface="Raleway Medium"/>
                <a:sym typeface="Raleway Medium"/>
              </a:rPr>
              <a:t>Understand demand &amp; be guided by evidence</a:t>
            </a:r>
            <a:endParaRPr sz="4400" dirty="0">
              <a:solidFill>
                <a:srgbClr val="45818E"/>
              </a:solidFill>
              <a:latin typeface="Raleway Medium"/>
              <a:ea typeface="Raleway Medium"/>
              <a:cs typeface="Raleway Medium"/>
              <a:sym typeface="Raleway Medium"/>
            </a:endParaRPr>
          </a:p>
          <a:p>
            <a:pPr marL="457200" lvl="0" indent="-457200" algn="l" rtl="0">
              <a:lnSpc>
                <a:spcPct val="100000"/>
              </a:lnSpc>
              <a:spcBef>
                <a:spcPts val="1600"/>
              </a:spcBef>
              <a:spcAft>
                <a:spcPts val="0"/>
              </a:spcAft>
              <a:buClr>
                <a:srgbClr val="45818E"/>
              </a:buClr>
              <a:buSzPts val="4400"/>
              <a:buFont typeface="Raleway Medium"/>
              <a:buAutoNum type="arabicPeriod"/>
            </a:pPr>
            <a:r>
              <a:rPr lang="en-GB" sz="4400" dirty="0">
                <a:solidFill>
                  <a:schemeClr val="dk1"/>
                </a:solidFill>
                <a:latin typeface="Raleway Medium"/>
                <a:ea typeface="Raleway Medium"/>
                <a:cs typeface="Raleway Medium"/>
                <a:sym typeface="Raleway Medium"/>
              </a:rPr>
              <a:t>Deliver flexibly, be proactive &amp; innovate </a:t>
            </a:r>
            <a:endParaRPr dirty="0"/>
          </a:p>
          <a:p>
            <a:pPr marL="457200" lvl="0" indent="-457200" algn="l" rtl="0">
              <a:lnSpc>
                <a:spcPct val="100000"/>
              </a:lnSpc>
              <a:spcBef>
                <a:spcPts val="1600"/>
              </a:spcBef>
              <a:spcAft>
                <a:spcPts val="0"/>
              </a:spcAft>
              <a:buClr>
                <a:srgbClr val="45818E"/>
              </a:buClr>
              <a:buSzPts val="4400"/>
              <a:buFont typeface="Raleway Medium"/>
              <a:buAutoNum type="arabicPeriod"/>
            </a:pPr>
            <a:r>
              <a:rPr lang="en-GB" sz="4400" dirty="0">
                <a:solidFill>
                  <a:srgbClr val="45818E"/>
                </a:solidFill>
                <a:latin typeface="Raleway Medium"/>
                <a:ea typeface="Raleway Medium"/>
                <a:cs typeface="Raleway Medium"/>
                <a:sym typeface="Raleway Medium"/>
              </a:rPr>
              <a:t>Have a curious &amp; questioning mindset – focused on the best outcomes for people </a:t>
            </a:r>
            <a:endParaRPr dirty="0"/>
          </a:p>
        </p:txBody>
      </p:sp>
      <p:sp>
        <p:nvSpPr>
          <p:cNvPr id="174" name="Google Shape;174;p18"/>
          <p:cNvSpPr txBox="1">
            <a:spLocks noGrp="1"/>
          </p:cNvSpPr>
          <p:nvPr>
            <p:ph type="title"/>
          </p:nvPr>
        </p:nvSpPr>
        <p:spPr>
          <a:xfrm>
            <a:off x="720000" y="720000"/>
            <a:ext cx="12546000" cy="1145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4000"/>
              <a:buNone/>
            </a:pPr>
            <a:r>
              <a:rPr lang="en-GB" b="0" dirty="0"/>
              <a:t>How we </a:t>
            </a:r>
            <a:r>
              <a:rPr lang="en-GB" dirty="0"/>
              <a:t>do it</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9"/>
          <p:cNvSpPr txBox="1">
            <a:spLocks noGrp="1"/>
          </p:cNvSpPr>
          <p:nvPr>
            <p:ph type="body" idx="1"/>
          </p:nvPr>
        </p:nvSpPr>
        <p:spPr>
          <a:xfrm>
            <a:off x="720000" y="0"/>
            <a:ext cx="8244000" cy="102870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3200"/>
              <a:buNone/>
            </a:pPr>
            <a:endParaRPr sz="4800" dirty="0">
              <a:solidFill>
                <a:srgbClr val="C00000"/>
              </a:solidFill>
              <a:latin typeface="Raleway Medium"/>
              <a:ea typeface="Raleway Medium"/>
              <a:cs typeface="Raleway Medium"/>
              <a:sym typeface="Raleway Medium"/>
            </a:endParaRPr>
          </a:p>
          <a:p>
            <a:pPr marL="0" lvl="0" indent="0" algn="l" rtl="0">
              <a:lnSpc>
                <a:spcPct val="100000"/>
              </a:lnSpc>
              <a:spcBef>
                <a:spcPts val="0"/>
              </a:spcBef>
              <a:spcAft>
                <a:spcPts val="0"/>
              </a:spcAft>
              <a:buSzPts val="3200"/>
              <a:buNone/>
            </a:pPr>
            <a:r>
              <a:rPr lang="en-GB" sz="4800" dirty="0"/>
              <a:t>Provide accessible, coordinated information &amp; advice services</a:t>
            </a:r>
            <a:endParaRPr sz="4800" dirty="0"/>
          </a:p>
          <a:p>
            <a:pPr marL="0" lvl="0" indent="0" algn="l" rtl="0">
              <a:lnSpc>
                <a:spcPct val="100000"/>
              </a:lnSpc>
              <a:spcBef>
                <a:spcPts val="0"/>
              </a:spcBef>
              <a:spcAft>
                <a:spcPts val="0"/>
              </a:spcAft>
              <a:buSzPts val="3200"/>
              <a:buNone/>
            </a:pPr>
            <a:r>
              <a:rPr lang="en-GB" sz="4800" dirty="0"/>
              <a:t> </a:t>
            </a:r>
            <a:endParaRPr sz="4800" dirty="0"/>
          </a:p>
          <a:p>
            <a:pPr marL="0" lvl="0" indent="0" algn="l" rtl="0">
              <a:lnSpc>
                <a:spcPct val="100000"/>
              </a:lnSpc>
              <a:spcBef>
                <a:spcPts val="0"/>
              </a:spcBef>
              <a:spcAft>
                <a:spcPts val="0"/>
              </a:spcAft>
              <a:buSzPts val="3200"/>
              <a:buNone/>
            </a:pPr>
            <a:r>
              <a:rPr lang="en-GB" sz="4800" dirty="0"/>
              <a:t>Adapt core council services &amp; provide targeted support</a:t>
            </a:r>
            <a:endParaRPr sz="4800" dirty="0"/>
          </a:p>
          <a:p>
            <a:pPr marL="0" lvl="0" indent="0" algn="l" rtl="0">
              <a:lnSpc>
                <a:spcPct val="100000"/>
              </a:lnSpc>
              <a:spcBef>
                <a:spcPts val="0"/>
              </a:spcBef>
              <a:spcAft>
                <a:spcPts val="0"/>
              </a:spcAft>
              <a:buSzPts val="3200"/>
              <a:buNone/>
            </a:pPr>
            <a:endParaRPr sz="4800" dirty="0"/>
          </a:p>
          <a:p>
            <a:pPr marL="0" lvl="0" indent="0" algn="l" rtl="0">
              <a:lnSpc>
                <a:spcPct val="100000"/>
              </a:lnSpc>
              <a:spcBef>
                <a:spcPts val="0"/>
              </a:spcBef>
              <a:spcAft>
                <a:spcPts val="0"/>
              </a:spcAft>
              <a:buSzPts val="3200"/>
              <a:buNone/>
            </a:pPr>
            <a:r>
              <a:rPr lang="en-GB" sz="4800" dirty="0"/>
              <a:t>Learn from crisis &amp; pilots, to find what works </a:t>
            </a:r>
            <a:endParaRPr sz="4800" dirty="0"/>
          </a:p>
          <a:p>
            <a:pPr marL="0" lvl="0" indent="0" algn="l" rtl="0">
              <a:lnSpc>
                <a:spcPct val="100000"/>
              </a:lnSpc>
              <a:spcBef>
                <a:spcPts val="0"/>
              </a:spcBef>
              <a:spcAft>
                <a:spcPts val="0"/>
              </a:spcAft>
              <a:buSzPts val="3200"/>
              <a:buNone/>
            </a:pPr>
            <a:endParaRPr sz="4800" dirty="0"/>
          </a:p>
        </p:txBody>
      </p:sp>
      <p:sp>
        <p:nvSpPr>
          <p:cNvPr id="180" name="Google Shape;180;p19"/>
          <p:cNvSpPr/>
          <p:nvPr/>
        </p:nvSpPr>
        <p:spPr>
          <a:xfrm>
            <a:off x="9510775" y="3944675"/>
            <a:ext cx="1974900" cy="2217600"/>
          </a:xfrm>
          <a:prstGeom prst="rect">
            <a:avLst/>
          </a:prstGeom>
          <a:solidFill>
            <a:schemeClr val="dk2"/>
          </a:solidFill>
          <a:ln w="19050" cap="flat" cmpd="sng">
            <a:solidFill>
              <a:srgbClr val="299198"/>
            </a:solidFill>
            <a:prstDash val="solid"/>
            <a:round/>
            <a:headEnd type="none" w="sm" len="sm"/>
            <a:tailEnd type="none" w="sm" len="sm"/>
          </a:ln>
        </p:spPr>
        <p:txBody>
          <a:bodyPr spcFirstLastPara="1" wrap="square" lIns="91425" tIns="270000" rIns="91425" bIns="91425" anchor="t" anchorCtr="0">
            <a:noAutofit/>
          </a:bodyPr>
          <a:lstStyle/>
          <a:p>
            <a:pPr marL="0" lvl="0" indent="0" algn="ctr" rtl="0">
              <a:spcBef>
                <a:spcPts val="0"/>
              </a:spcBef>
              <a:spcAft>
                <a:spcPts val="0"/>
              </a:spcAft>
              <a:buNone/>
            </a:pPr>
            <a:r>
              <a:rPr lang="en-GB" sz="1800" b="1" dirty="0">
                <a:latin typeface="Lato"/>
                <a:ea typeface="Lato"/>
                <a:cs typeface="Lato"/>
                <a:sym typeface="Lato"/>
              </a:rPr>
              <a:t>Housing Specialist</a:t>
            </a:r>
            <a:endParaRPr sz="1800" b="1" dirty="0">
              <a:latin typeface="Lato"/>
              <a:ea typeface="Lato"/>
              <a:cs typeface="Lato"/>
              <a:sym typeface="Lato"/>
            </a:endParaRPr>
          </a:p>
          <a:p>
            <a:pPr marL="0" lvl="0" indent="0" algn="ctr" rtl="0">
              <a:spcBef>
                <a:spcPts val="400"/>
              </a:spcBef>
              <a:spcAft>
                <a:spcPts val="400"/>
              </a:spcAft>
              <a:buNone/>
            </a:pPr>
            <a:r>
              <a:rPr lang="en-GB" sz="1800" dirty="0">
                <a:latin typeface="Lato"/>
                <a:ea typeface="Lato"/>
                <a:cs typeface="Lato"/>
                <a:sym typeface="Lato"/>
              </a:rPr>
              <a:t>Lucy L</a:t>
            </a:r>
            <a:endParaRPr sz="1800" dirty="0">
              <a:latin typeface="Lato"/>
              <a:ea typeface="Lato"/>
              <a:cs typeface="Lato"/>
              <a:sym typeface="Lato"/>
            </a:endParaRPr>
          </a:p>
        </p:txBody>
      </p:sp>
      <p:sp>
        <p:nvSpPr>
          <p:cNvPr id="181" name="Google Shape;181;p19"/>
          <p:cNvSpPr/>
          <p:nvPr/>
        </p:nvSpPr>
        <p:spPr>
          <a:xfrm>
            <a:off x="9510763" y="3231125"/>
            <a:ext cx="1974900" cy="713700"/>
          </a:xfrm>
          <a:prstGeom prst="rect">
            <a:avLst/>
          </a:prstGeom>
          <a:solidFill>
            <a:srgbClr val="299198"/>
          </a:solidFill>
          <a:ln w="9525" cap="flat" cmpd="sng">
            <a:solidFill>
              <a:srgbClr val="29919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dirty="0">
                <a:solidFill>
                  <a:schemeClr val="dk2"/>
                </a:solidFill>
                <a:latin typeface="Lato"/>
                <a:ea typeface="Lato"/>
                <a:cs typeface="Lato"/>
                <a:sym typeface="Lato"/>
              </a:rPr>
              <a:t>Somewhere </a:t>
            </a:r>
            <a:br>
              <a:rPr lang="en-GB" sz="1800" b="1" dirty="0">
                <a:solidFill>
                  <a:schemeClr val="dk2"/>
                </a:solidFill>
                <a:latin typeface="Lato"/>
                <a:ea typeface="Lato"/>
                <a:cs typeface="Lato"/>
                <a:sym typeface="Lato"/>
              </a:rPr>
            </a:br>
            <a:r>
              <a:rPr lang="en-GB" sz="1800" b="1" dirty="0">
                <a:solidFill>
                  <a:schemeClr val="dk2"/>
                </a:solidFill>
                <a:latin typeface="Lato"/>
                <a:ea typeface="Lato"/>
                <a:cs typeface="Lato"/>
                <a:sym typeface="Lato"/>
              </a:rPr>
              <a:t>to live</a:t>
            </a:r>
            <a:endParaRPr sz="1800" b="1" dirty="0">
              <a:solidFill>
                <a:schemeClr val="dk2"/>
              </a:solidFill>
              <a:latin typeface="Lato"/>
              <a:ea typeface="Lato"/>
              <a:cs typeface="Lato"/>
              <a:sym typeface="Lato"/>
            </a:endParaRPr>
          </a:p>
        </p:txBody>
      </p:sp>
      <p:sp>
        <p:nvSpPr>
          <p:cNvPr id="182" name="Google Shape;182;p19"/>
          <p:cNvSpPr/>
          <p:nvPr/>
        </p:nvSpPr>
        <p:spPr>
          <a:xfrm>
            <a:off x="11655959" y="3944675"/>
            <a:ext cx="1974900" cy="2217600"/>
          </a:xfrm>
          <a:prstGeom prst="rect">
            <a:avLst/>
          </a:prstGeom>
          <a:solidFill>
            <a:schemeClr val="dk2"/>
          </a:solidFill>
          <a:ln w="19050" cap="flat" cmpd="sng">
            <a:solidFill>
              <a:srgbClr val="299198"/>
            </a:solidFill>
            <a:prstDash val="solid"/>
            <a:round/>
            <a:headEnd type="none" w="sm" len="sm"/>
            <a:tailEnd type="none" w="sm" len="sm"/>
          </a:ln>
        </p:spPr>
        <p:txBody>
          <a:bodyPr spcFirstLastPara="1" wrap="square" lIns="91425" tIns="270000" rIns="91425" bIns="91425" anchor="t" anchorCtr="0">
            <a:noAutofit/>
          </a:bodyPr>
          <a:lstStyle/>
          <a:p>
            <a:pPr marL="0" lvl="0" indent="0" algn="ctr" rtl="0">
              <a:spcBef>
                <a:spcPts val="0"/>
              </a:spcBef>
              <a:spcAft>
                <a:spcPts val="0"/>
              </a:spcAft>
              <a:buNone/>
            </a:pPr>
            <a:r>
              <a:rPr lang="en-GB" sz="1800" b="1" dirty="0">
                <a:latin typeface="Lato"/>
                <a:ea typeface="Lato"/>
                <a:cs typeface="Lato"/>
                <a:sym typeface="Lato"/>
              </a:rPr>
              <a:t>Welfare Rights Specialist</a:t>
            </a:r>
            <a:endParaRPr sz="1800" b="1" dirty="0">
              <a:latin typeface="Lato"/>
              <a:ea typeface="Lato"/>
              <a:cs typeface="Lato"/>
              <a:sym typeface="Lato"/>
            </a:endParaRPr>
          </a:p>
          <a:p>
            <a:pPr marL="0" lvl="0" indent="0" algn="ctr" rtl="0">
              <a:spcBef>
                <a:spcPts val="400"/>
              </a:spcBef>
              <a:spcAft>
                <a:spcPts val="400"/>
              </a:spcAft>
              <a:buNone/>
            </a:pPr>
            <a:r>
              <a:rPr lang="en-GB" sz="1800" dirty="0">
                <a:latin typeface="Lato"/>
                <a:ea typeface="Lato"/>
                <a:cs typeface="Lato"/>
                <a:sym typeface="Lato"/>
              </a:rPr>
              <a:t>Jo</a:t>
            </a:r>
            <a:endParaRPr sz="1800" dirty="0">
              <a:latin typeface="Lato"/>
              <a:ea typeface="Lato"/>
              <a:cs typeface="Lato"/>
              <a:sym typeface="Lato"/>
            </a:endParaRPr>
          </a:p>
        </p:txBody>
      </p:sp>
      <p:sp>
        <p:nvSpPr>
          <p:cNvPr id="183" name="Google Shape;183;p19"/>
          <p:cNvSpPr/>
          <p:nvPr/>
        </p:nvSpPr>
        <p:spPr>
          <a:xfrm>
            <a:off x="11655954" y="3231125"/>
            <a:ext cx="1974900" cy="713700"/>
          </a:xfrm>
          <a:prstGeom prst="rect">
            <a:avLst/>
          </a:prstGeom>
          <a:solidFill>
            <a:srgbClr val="299198"/>
          </a:solidFill>
          <a:ln w="9525" cap="flat" cmpd="sng">
            <a:solidFill>
              <a:srgbClr val="29919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dirty="0">
                <a:solidFill>
                  <a:schemeClr val="dk2"/>
                </a:solidFill>
                <a:latin typeface="Lato"/>
                <a:ea typeface="Lato"/>
                <a:cs typeface="Lato"/>
                <a:sym typeface="Lato"/>
              </a:rPr>
              <a:t>An income</a:t>
            </a:r>
            <a:endParaRPr sz="1800" b="1" dirty="0">
              <a:solidFill>
                <a:schemeClr val="dk2"/>
              </a:solidFill>
              <a:latin typeface="Lato"/>
              <a:ea typeface="Lato"/>
              <a:cs typeface="Lato"/>
              <a:sym typeface="Lato"/>
            </a:endParaRPr>
          </a:p>
        </p:txBody>
      </p:sp>
      <p:sp>
        <p:nvSpPr>
          <p:cNvPr id="184" name="Google Shape;184;p19"/>
          <p:cNvSpPr/>
          <p:nvPr/>
        </p:nvSpPr>
        <p:spPr>
          <a:xfrm>
            <a:off x="13801143" y="3944675"/>
            <a:ext cx="1974900" cy="2217600"/>
          </a:xfrm>
          <a:prstGeom prst="rect">
            <a:avLst/>
          </a:prstGeom>
          <a:solidFill>
            <a:schemeClr val="dk2"/>
          </a:solidFill>
          <a:ln w="19050" cap="flat" cmpd="sng">
            <a:solidFill>
              <a:srgbClr val="299198"/>
            </a:solidFill>
            <a:prstDash val="solid"/>
            <a:round/>
            <a:headEnd type="none" w="sm" len="sm"/>
            <a:tailEnd type="none" w="sm" len="sm"/>
          </a:ln>
        </p:spPr>
        <p:txBody>
          <a:bodyPr spcFirstLastPara="1" wrap="square" lIns="91425" tIns="270000" rIns="91425" bIns="91425" anchor="t" anchorCtr="0">
            <a:noAutofit/>
          </a:bodyPr>
          <a:lstStyle/>
          <a:p>
            <a:pPr marL="0" lvl="0" indent="0" algn="ctr" rtl="0">
              <a:spcBef>
                <a:spcPts val="0"/>
              </a:spcBef>
              <a:spcAft>
                <a:spcPts val="0"/>
              </a:spcAft>
              <a:buNone/>
            </a:pPr>
            <a:r>
              <a:rPr lang="en-GB" sz="1800" b="1" dirty="0">
                <a:latin typeface="Lato"/>
                <a:ea typeface="Lato"/>
                <a:cs typeface="Lato"/>
                <a:sym typeface="Lato"/>
              </a:rPr>
              <a:t>Debt &amp; Budgeting Specialist</a:t>
            </a:r>
            <a:endParaRPr sz="1800" b="1" dirty="0">
              <a:latin typeface="Lato"/>
              <a:ea typeface="Lato"/>
              <a:cs typeface="Lato"/>
              <a:sym typeface="Lato"/>
            </a:endParaRPr>
          </a:p>
          <a:p>
            <a:pPr marL="0" lvl="0" indent="0" algn="ctr" rtl="0">
              <a:spcBef>
                <a:spcPts val="400"/>
              </a:spcBef>
              <a:spcAft>
                <a:spcPts val="400"/>
              </a:spcAft>
              <a:buNone/>
            </a:pPr>
            <a:r>
              <a:rPr lang="en-GB" sz="1800" dirty="0">
                <a:latin typeface="Lato"/>
                <a:ea typeface="Lato"/>
                <a:cs typeface="Lato"/>
                <a:sym typeface="Lato"/>
              </a:rPr>
              <a:t>Lucy K</a:t>
            </a:r>
            <a:endParaRPr sz="1800" dirty="0">
              <a:latin typeface="Lato"/>
              <a:ea typeface="Lato"/>
              <a:cs typeface="Lato"/>
              <a:sym typeface="Lato"/>
            </a:endParaRPr>
          </a:p>
        </p:txBody>
      </p:sp>
      <p:sp>
        <p:nvSpPr>
          <p:cNvPr id="185" name="Google Shape;185;p19"/>
          <p:cNvSpPr/>
          <p:nvPr/>
        </p:nvSpPr>
        <p:spPr>
          <a:xfrm>
            <a:off x="13801146" y="3231125"/>
            <a:ext cx="1974900" cy="713700"/>
          </a:xfrm>
          <a:prstGeom prst="rect">
            <a:avLst/>
          </a:prstGeom>
          <a:solidFill>
            <a:srgbClr val="299198"/>
          </a:solidFill>
          <a:ln w="9525" cap="flat" cmpd="sng">
            <a:solidFill>
              <a:srgbClr val="29919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dirty="0">
                <a:solidFill>
                  <a:schemeClr val="dk2"/>
                </a:solidFill>
                <a:latin typeface="Lato"/>
                <a:ea typeface="Lato"/>
                <a:cs typeface="Lato"/>
                <a:sym typeface="Lato"/>
              </a:rPr>
              <a:t>Financial inclusion</a:t>
            </a:r>
            <a:endParaRPr sz="1800" b="1" dirty="0">
              <a:solidFill>
                <a:schemeClr val="dk2"/>
              </a:solidFill>
              <a:latin typeface="Lato"/>
              <a:ea typeface="Lato"/>
              <a:cs typeface="Lato"/>
              <a:sym typeface="Lato"/>
            </a:endParaRPr>
          </a:p>
        </p:txBody>
      </p:sp>
      <p:sp>
        <p:nvSpPr>
          <p:cNvPr id="186" name="Google Shape;186;p19"/>
          <p:cNvSpPr/>
          <p:nvPr/>
        </p:nvSpPr>
        <p:spPr>
          <a:xfrm>
            <a:off x="15946326" y="3944675"/>
            <a:ext cx="1974900" cy="2217600"/>
          </a:xfrm>
          <a:prstGeom prst="rect">
            <a:avLst/>
          </a:prstGeom>
          <a:solidFill>
            <a:schemeClr val="dk2"/>
          </a:solidFill>
          <a:ln w="19050" cap="flat" cmpd="sng">
            <a:solidFill>
              <a:srgbClr val="299198"/>
            </a:solidFill>
            <a:prstDash val="solid"/>
            <a:round/>
            <a:headEnd type="none" w="sm" len="sm"/>
            <a:tailEnd type="none" w="sm" len="sm"/>
          </a:ln>
        </p:spPr>
        <p:txBody>
          <a:bodyPr spcFirstLastPara="1" wrap="square" lIns="91425" tIns="270000" rIns="91425" bIns="91425" anchor="t" anchorCtr="0">
            <a:noAutofit/>
          </a:bodyPr>
          <a:lstStyle/>
          <a:p>
            <a:pPr marL="0" lvl="0" indent="0" algn="ctr" rtl="0">
              <a:spcBef>
                <a:spcPts val="0"/>
              </a:spcBef>
              <a:spcAft>
                <a:spcPts val="0"/>
              </a:spcAft>
              <a:buNone/>
            </a:pPr>
            <a:r>
              <a:rPr lang="en-GB" sz="1800" b="1" dirty="0">
                <a:latin typeface="Lato"/>
                <a:ea typeface="Lato"/>
                <a:cs typeface="Lato"/>
                <a:sym typeface="Lato"/>
              </a:rPr>
              <a:t>Employment Specialist</a:t>
            </a:r>
            <a:endParaRPr sz="1800" b="1" dirty="0">
              <a:latin typeface="Lato"/>
              <a:ea typeface="Lato"/>
              <a:cs typeface="Lato"/>
              <a:sym typeface="Lato"/>
            </a:endParaRPr>
          </a:p>
          <a:p>
            <a:pPr marL="0" lvl="0" indent="0" algn="ctr" rtl="0">
              <a:spcBef>
                <a:spcPts val="400"/>
              </a:spcBef>
              <a:spcAft>
                <a:spcPts val="400"/>
              </a:spcAft>
              <a:buNone/>
            </a:pPr>
            <a:r>
              <a:rPr lang="en-GB" sz="1800" dirty="0">
                <a:latin typeface="Lato"/>
                <a:ea typeface="Lato"/>
                <a:cs typeface="Lato"/>
                <a:sym typeface="Lato"/>
              </a:rPr>
              <a:t>Denise</a:t>
            </a:r>
            <a:endParaRPr sz="1800" dirty="0">
              <a:latin typeface="Lato"/>
              <a:ea typeface="Lato"/>
              <a:cs typeface="Lato"/>
              <a:sym typeface="Lato"/>
            </a:endParaRPr>
          </a:p>
        </p:txBody>
      </p:sp>
      <p:sp>
        <p:nvSpPr>
          <p:cNvPr id="187" name="Google Shape;187;p19"/>
          <p:cNvSpPr/>
          <p:nvPr/>
        </p:nvSpPr>
        <p:spPr>
          <a:xfrm>
            <a:off x="15946337" y="3231125"/>
            <a:ext cx="1974900" cy="713700"/>
          </a:xfrm>
          <a:prstGeom prst="rect">
            <a:avLst/>
          </a:prstGeom>
          <a:solidFill>
            <a:srgbClr val="299198"/>
          </a:solidFill>
          <a:ln w="9525" cap="flat" cmpd="sng">
            <a:solidFill>
              <a:srgbClr val="29919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dirty="0">
                <a:solidFill>
                  <a:schemeClr val="dk2"/>
                </a:solidFill>
                <a:latin typeface="Lato"/>
                <a:ea typeface="Lato"/>
                <a:cs typeface="Lato"/>
                <a:sym typeface="Lato"/>
              </a:rPr>
              <a:t>Employment opportunities</a:t>
            </a:r>
            <a:endParaRPr sz="1800" b="1" dirty="0">
              <a:solidFill>
                <a:schemeClr val="dk2"/>
              </a:solidFill>
              <a:latin typeface="Lato"/>
              <a:ea typeface="Lato"/>
              <a:cs typeface="Lato"/>
              <a:sym typeface="Lato"/>
            </a:endParaRPr>
          </a:p>
        </p:txBody>
      </p:sp>
      <p:pic>
        <p:nvPicPr>
          <p:cNvPr id="188" name="Google Shape;188;p19"/>
          <p:cNvPicPr preferRelativeResize="0"/>
          <p:nvPr/>
        </p:nvPicPr>
        <p:blipFill>
          <a:blip r:embed="rId3">
            <a:alphaModFix/>
          </a:blip>
          <a:stretch>
            <a:fillRect/>
          </a:stretch>
        </p:blipFill>
        <p:spPr>
          <a:xfrm>
            <a:off x="11913950" y="5621177"/>
            <a:ext cx="1497176" cy="383646"/>
          </a:xfrm>
          <a:prstGeom prst="rect">
            <a:avLst/>
          </a:prstGeom>
          <a:noFill/>
          <a:ln>
            <a:noFill/>
          </a:ln>
        </p:spPr>
      </p:pic>
      <p:pic>
        <p:nvPicPr>
          <p:cNvPr id="189" name="Google Shape;189;p19"/>
          <p:cNvPicPr preferRelativeResize="0"/>
          <p:nvPr/>
        </p:nvPicPr>
        <p:blipFill>
          <a:blip r:embed="rId3">
            <a:alphaModFix/>
          </a:blip>
          <a:stretch>
            <a:fillRect/>
          </a:stretch>
        </p:blipFill>
        <p:spPr>
          <a:xfrm>
            <a:off x="14040000" y="5621177"/>
            <a:ext cx="1497176" cy="383646"/>
          </a:xfrm>
          <a:prstGeom prst="rect">
            <a:avLst/>
          </a:prstGeom>
          <a:noFill/>
          <a:ln>
            <a:noFill/>
          </a:ln>
        </p:spPr>
      </p:pic>
      <p:pic>
        <p:nvPicPr>
          <p:cNvPr id="190" name="Google Shape;190;p19"/>
          <p:cNvPicPr preferRelativeResize="0"/>
          <p:nvPr/>
        </p:nvPicPr>
        <p:blipFill>
          <a:blip r:embed="rId4">
            <a:alphaModFix/>
          </a:blip>
          <a:stretch>
            <a:fillRect/>
          </a:stretch>
        </p:blipFill>
        <p:spPr>
          <a:xfrm>
            <a:off x="9749625" y="5410409"/>
            <a:ext cx="1497175" cy="657687"/>
          </a:xfrm>
          <a:prstGeom prst="rect">
            <a:avLst/>
          </a:prstGeom>
          <a:noFill/>
          <a:ln>
            <a:noFill/>
          </a:ln>
        </p:spPr>
      </p:pic>
      <p:sp>
        <p:nvSpPr>
          <p:cNvPr id="191" name="Google Shape;191;p19"/>
          <p:cNvSpPr/>
          <p:nvPr/>
        </p:nvSpPr>
        <p:spPr>
          <a:xfrm>
            <a:off x="12728551" y="6486875"/>
            <a:ext cx="1974900" cy="2217600"/>
          </a:xfrm>
          <a:prstGeom prst="rect">
            <a:avLst/>
          </a:prstGeom>
          <a:solidFill>
            <a:schemeClr val="dk2"/>
          </a:solidFill>
          <a:ln w="19050" cap="flat" cmpd="sng">
            <a:solidFill>
              <a:srgbClr val="299198"/>
            </a:solidFill>
            <a:prstDash val="solid"/>
            <a:round/>
            <a:headEnd type="none" w="sm" len="sm"/>
            <a:tailEnd type="none" w="sm" len="sm"/>
          </a:ln>
        </p:spPr>
        <p:txBody>
          <a:bodyPr spcFirstLastPara="1" wrap="square" lIns="91425" tIns="270000" rIns="91425" bIns="91425" anchor="t" anchorCtr="0">
            <a:noAutofit/>
          </a:bodyPr>
          <a:lstStyle/>
          <a:p>
            <a:pPr marL="0" lvl="0" indent="0" algn="ctr" rtl="0">
              <a:spcBef>
                <a:spcPts val="0"/>
              </a:spcBef>
              <a:spcAft>
                <a:spcPts val="0"/>
              </a:spcAft>
              <a:buClr>
                <a:schemeClr val="lt2"/>
              </a:buClr>
              <a:buSzPts val="1100"/>
              <a:buFont typeface="Arial"/>
              <a:buNone/>
            </a:pPr>
            <a:r>
              <a:rPr lang="en-GB" sz="1800" b="1" dirty="0">
                <a:latin typeface="Lato"/>
                <a:ea typeface="Lato"/>
                <a:cs typeface="Lato"/>
                <a:sym typeface="Lato"/>
              </a:rPr>
              <a:t>Early Help Specialist</a:t>
            </a:r>
            <a:endParaRPr sz="1800" b="1" dirty="0">
              <a:latin typeface="Lato"/>
              <a:ea typeface="Lato"/>
              <a:cs typeface="Lato"/>
              <a:sym typeface="Lato"/>
            </a:endParaRPr>
          </a:p>
          <a:p>
            <a:pPr marL="0" lvl="0" indent="0" algn="ctr" rtl="0">
              <a:spcBef>
                <a:spcPts val="400"/>
              </a:spcBef>
              <a:spcAft>
                <a:spcPts val="400"/>
              </a:spcAft>
              <a:buNone/>
            </a:pPr>
            <a:r>
              <a:rPr lang="en-GB" sz="1800" dirty="0">
                <a:latin typeface="Lato"/>
                <a:ea typeface="Lato"/>
                <a:cs typeface="Lato"/>
                <a:sym typeface="Lato"/>
              </a:rPr>
              <a:t>Sultana</a:t>
            </a:r>
            <a:endParaRPr sz="1800" dirty="0">
              <a:latin typeface="Lato"/>
              <a:ea typeface="Lato"/>
              <a:cs typeface="Lato"/>
              <a:sym typeface="Lato"/>
            </a:endParaRPr>
          </a:p>
        </p:txBody>
      </p:sp>
      <p:pic>
        <p:nvPicPr>
          <p:cNvPr id="192" name="Google Shape;192;p19"/>
          <p:cNvPicPr preferRelativeResize="0"/>
          <p:nvPr/>
        </p:nvPicPr>
        <p:blipFill>
          <a:blip r:embed="rId3">
            <a:alphaModFix/>
          </a:blip>
          <a:stretch>
            <a:fillRect/>
          </a:stretch>
        </p:blipFill>
        <p:spPr>
          <a:xfrm>
            <a:off x="12967412" y="8146852"/>
            <a:ext cx="1497176" cy="383646"/>
          </a:xfrm>
          <a:prstGeom prst="rect">
            <a:avLst/>
          </a:prstGeom>
          <a:noFill/>
          <a:ln>
            <a:noFill/>
          </a:ln>
        </p:spPr>
      </p:pic>
      <p:pic>
        <p:nvPicPr>
          <p:cNvPr id="193" name="Google Shape;193;p19"/>
          <p:cNvPicPr preferRelativeResize="0"/>
          <p:nvPr/>
        </p:nvPicPr>
        <p:blipFill>
          <a:blip r:embed="rId5">
            <a:alphaModFix/>
          </a:blip>
          <a:stretch>
            <a:fillRect/>
          </a:stretch>
        </p:blipFill>
        <p:spPr>
          <a:xfrm>
            <a:off x="16588657" y="5416328"/>
            <a:ext cx="708813" cy="590100"/>
          </a:xfrm>
          <a:prstGeom prst="rect">
            <a:avLst/>
          </a:prstGeom>
          <a:noFill/>
          <a:ln>
            <a:noFill/>
          </a:ln>
        </p:spPr>
      </p:pic>
      <p:sp>
        <p:nvSpPr>
          <p:cNvPr id="194" name="Google Shape;194;p19"/>
          <p:cNvSpPr txBox="1">
            <a:spLocks noGrp="1"/>
          </p:cNvSpPr>
          <p:nvPr>
            <p:ph type="body" idx="1"/>
          </p:nvPr>
        </p:nvSpPr>
        <p:spPr>
          <a:xfrm>
            <a:off x="9594000" y="1698800"/>
            <a:ext cx="8244000" cy="492600"/>
          </a:xfrm>
          <a:prstGeom prst="rect">
            <a:avLst/>
          </a:prstGeom>
          <a:noFill/>
          <a:ln>
            <a:noFill/>
          </a:ln>
        </p:spPr>
        <p:txBody>
          <a:bodyPr spcFirstLastPara="1" wrap="square" lIns="0" tIns="0" rIns="0" bIns="0" anchor="ctr" anchorCtr="0">
            <a:spAutoFit/>
          </a:bodyPr>
          <a:lstStyle/>
          <a:p>
            <a:pPr marL="0" lvl="0" indent="0" algn="ctr" rtl="0">
              <a:lnSpc>
                <a:spcPct val="100000"/>
              </a:lnSpc>
              <a:spcBef>
                <a:spcPts val="0"/>
              </a:spcBef>
              <a:spcAft>
                <a:spcPts val="0"/>
              </a:spcAft>
              <a:buSzPts val="3200"/>
              <a:buNone/>
            </a:pPr>
            <a:r>
              <a:rPr lang="en-GB" dirty="0">
                <a:solidFill>
                  <a:srgbClr val="222222"/>
                </a:solidFill>
                <a:latin typeface="Raleway Medium"/>
                <a:ea typeface="Raleway Medium"/>
                <a:cs typeface="Raleway Medium"/>
                <a:sym typeface="Raleway Medium"/>
              </a:rPr>
              <a:t>The Active Inclusion multidisciplinary team</a:t>
            </a:r>
            <a:endParaRPr dirty="0">
              <a:solidFill>
                <a:srgbClr val="22222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Google Shape;42;p2"/>
          <p:cNvSpPr/>
          <p:nvPr/>
        </p:nvSpPr>
        <p:spPr>
          <a:xfrm>
            <a:off x="125" y="9387000"/>
            <a:ext cx="18288000" cy="930600"/>
          </a:xfrm>
          <a:prstGeom prst="rect">
            <a:avLst/>
          </a:prstGeom>
          <a:solidFill>
            <a:srgbClr val="44BA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3" name="Google Shape;43;p2"/>
          <p:cNvSpPr txBox="1">
            <a:spLocks noGrp="1"/>
          </p:cNvSpPr>
          <p:nvPr>
            <p:ph type="title"/>
          </p:nvPr>
        </p:nvSpPr>
        <p:spPr>
          <a:xfrm>
            <a:off x="2871000" y="3188207"/>
            <a:ext cx="12546000" cy="3447900"/>
          </a:xfrm>
          <a:prstGeom prst="rect">
            <a:avLst/>
          </a:prstGeom>
          <a:noFill/>
          <a:ln>
            <a:noFill/>
          </a:ln>
        </p:spPr>
        <p:txBody>
          <a:bodyPr spcFirstLastPara="1" wrap="square" lIns="0" tIns="0" rIns="0" bIns="0" anchor="ctr" anchorCtr="0">
            <a:spAutoFit/>
          </a:bodyPr>
          <a:lstStyle/>
          <a:p>
            <a:pPr marL="0" lvl="0" indent="0" algn="ctr" rtl="0">
              <a:lnSpc>
                <a:spcPct val="100000"/>
              </a:lnSpc>
              <a:spcBef>
                <a:spcPts val="0"/>
              </a:spcBef>
              <a:spcAft>
                <a:spcPts val="0"/>
              </a:spcAft>
              <a:buSzPts val="4800"/>
              <a:buNone/>
            </a:pPr>
            <a:r>
              <a:rPr lang="en-GB" b="0" dirty="0"/>
              <a:t>“Newcastle’s approach has prevented over 24,000 households from becoming homeless since 2014.” </a:t>
            </a:r>
            <a:endParaRPr b="0" dirty="0"/>
          </a:p>
          <a:p>
            <a:pPr marL="0" lvl="0" indent="0" algn="ctr" rtl="0">
              <a:lnSpc>
                <a:spcPct val="100000"/>
              </a:lnSpc>
              <a:spcBef>
                <a:spcPts val="0"/>
              </a:spcBef>
              <a:spcAft>
                <a:spcPts val="0"/>
              </a:spcAft>
              <a:buSzPts val="4800"/>
              <a:buNone/>
            </a:pPr>
            <a:endParaRPr b="0" dirty="0"/>
          </a:p>
          <a:p>
            <a:pPr marL="0" lvl="0" indent="0" algn="ctr" rtl="0">
              <a:lnSpc>
                <a:spcPct val="100000"/>
              </a:lnSpc>
              <a:spcBef>
                <a:spcPts val="0"/>
              </a:spcBef>
              <a:spcAft>
                <a:spcPts val="0"/>
              </a:spcAft>
              <a:buSzPts val="4800"/>
              <a:buNone/>
            </a:pPr>
            <a:r>
              <a:rPr lang="en-GB" sz="3200" b="0" dirty="0"/>
              <a:t>Judging panel, World Habitat Gold Award 2020</a:t>
            </a:r>
            <a:endParaRPr sz="3200" b="0" dirty="0"/>
          </a:p>
        </p:txBody>
      </p:sp>
      <p:pic>
        <p:nvPicPr>
          <p:cNvPr id="44" name="Google Shape;44;p2"/>
          <p:cNvPicPr preferRelativeResize="0"/>
          <p:nvPr/>
        </p:nvPicPr>
        <p:blipFill rotWithShape="1">
          <a:blip r:embed="rId3">
            <a:alphaModFix/>
          </a:blip>
          <a:srcRect/>
          <a:stretch/>
        </p:blipFill>
        <p:spPr>
          <a:xfrm>
            <a:off x="14569077" y="720727"/>
            <a:ext cx="3322475" cy="1648275"/>
          </a:xfrm>
          <a:prstGeom prst="rect">
            <a:avLst/>
          </a:prstGeom>
          <a:noFill/>
          <a:ln>
            <a:noFill/>
          </a:ln>
        </p:spPr>
      </p:pic>
      <p:pic>
        <p:nvPicPr>
          <p:cNvPr id="45" name="Google Shape;45;p2"/>
          <p:cNvPicPr preferRelativeResize="0"/>
          <p:nvPr/>
        </p:nvPicPr>
        <p:blipFill rotWithShape="1">
          <a:blip r:embed="rId4">
            <a:alphaModFix/>
          </a:blip>
          <a:srcRect/>
          <a:stretch/>
        </p:blipFill>
        <p:spPr>
          <a:xfrm>
            <a:off x="3386775" y="6928600"/>
            <a:ext cx="11514449" cy="33584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2824E-97E1-4A1B-A02C-BC0C8848BEB7}"/>
              </a:ext>
            </a:extLst>
          </p:cNvPr>
          <p:cNvSpPr>
            <a:spLocks noGrp="1"/>
          </p:cNvSpPr>
          <p:nvPr>
            <p:ph type="title"/>
          </p:nvPr>
        </p:nvSpPr>
        <p:spPr>
          <a:xfrm>
            <a:off x="511550" y="402500"/>
            <a:ext cx="8244000" cy="1145400"/>
          </a:xfrm>
        </p:spPr>
        <p:txBody>
          <a:bodyPr/>
          <a:lstStyle/>
          <a:p>
            <a:r>
              <a:rPr lang="en-GB" dirty="0"/>
              <a:t>Bringing back long term voids – ready for living  </a:t>
            </a:r>
          </a:p>
        </p:txBody>
      </p:sp>
      <p:pic>
        <p:nvPicPr>
          <p:cNvPr id="4" name="Picture 3">
            <a:extLst>
              <a:ext uri="{FF2B5EF4-FFF2-40B4-BE49-F238E27FC236}">
                <a16:creationId xmlns:a16="http://schemas.microsoft.com/office/drawing/2014/main" id="{F09506DC-C8D5-4DC2-91D4-F6B57E1D61F7}"/>
              </a:ext>
            </a:extLst>
          </p:cNvPr>
          <p:cNvPicPr>
            <a:picLocks noChangeAspect="1"/>
          </p:cNvPicPr>
          <p:nvPr/>
        </p:nvPicPr>
        <p:blipFill>
          <a:blip r:embed="rId2"/>
          <a:stretch>
            <a:fillRect/>
          </a:stretch>
        </p:blipFill>
        <p:spPr>
          <a:xfrm>
            <a:off x="9144000" y="0"/>
            <a:ext cx="9144000" cy="10287000"/>
          </a:xfrm>
          <a:prstGeom prst="rect">
            <a:avLst/>
          </a:prstGeom>
        </p:spPr>
      </p:pic>
      <p:sp>
        <p:nvSpPr>
          <p:cNvPr id="3" name="Text Placeholder 2">
            <a:extLst>
              <a:ext uri="{FF2B5EF4-FFF2-40B4-BE49-F238E27FC236}">
                <a16:creationId xmlns:a16="http://schemas.microsoft.com/office/drawing/2014/main" id="{F661E88F-732E-4FFF-9749-DA89C0A4D5DB}"/>
              </a:ext>
            </a:extLst>
          </p:cNvPr>
          <p:cNvSpPr>
            <a:spLocks noGrp="1"/>
          </p:cNvSpPr>
          <p:nvPr>
            <p:ph type="body" idx="1"/>
          </p:nvPr>
        </p:nvSpPr>
        <p:spPr>
          <a:xfrm>
            <a:off x="381000" y="2386100"/>
            <a:ext cx="8547100" cy="7138500"/>
          </a:xfrm>
        </p:spPr>
        <p:txBody>
          <a:bodyPr/>
          <a:lstStyle/>
          <a:p>
            <a:pPr marL="25400" indent="0">
              <a:buNone/>
            </a:pPr>
            <a:r>
              <a:rPr lang="en-GB" b="1" i="1" dirty="0">
                <a:effectLst/>
                <a:latin typeface="Lato" panose="020F0502020204030203" pitchFamily="34" charset="0"/>
                <a:ea typeface="Lato" panose="020F0502020204030203" pitchFamily="34" charset="0"/>
                <a:cs typeface="Lato" panose="020F0502020204030203" pitchFamily="34" charset="0"/>
              </a:rPr>
              <a:t>‘I feel like I have a home for the first time since I was 16 or 17’ </a:t>
            </a:r>
            <a:r>
              <a:rPr lang="en-GB" b="1" dirty="0">
                <a:effectLst/>
                <a:latin typeface="Lato" panose="020F0502020204030203" pitchFamily="34" charset="0"/>
                <a:ea typeface="Lato" panose="020F0502020204030203" pitchFamily="34" charset="0"/>
                <a:cs typeface="Lato" panose="020F0502020204030203" pitchFamily="34" charset="0"/>
              </a:rPr>
              <a:t>‘M’ age 35</a:t>
            </a:r>
          </a:p>
          <a:p>
            <a:pPr marL="25400" indent="0">
              <a:buNone/>
            </a:pPr>
            <a:endParaRPr lang="en-GB" sz="2400" dirty="0">
              <a:effectLst/>
              <a:latin typeface="Lato" panose="020F0502020204030203" pitchFamily="34" charset="0"/>
              <a:ea typeface="Lato" panose="020F0502020204030203" pitchFamily="34" charset="0"/>
              <a:cs typeface="Lato" panose="020F0502020204030203" pitchFamily="34" charset="0"/>
            </a:endParaRPr>
          </a:p>
          <a:p>
            <a:pPr>
              <a:spcBef>
                <a:spcPts val="1200"/>
              </a:spcBef>
            </a:pPr>
            <a:r>
              <a:rPr lang="en-GB" sz="3000" dirty="0">
                <a:latin typeface="Lato" panose="020F0502020204030203" pitchFamily="34" charset="0"/>
                <a:ea typeface="Lato" panose="020F0502020204030203" pitchFamily="34" charset="0"/>
                <a:cs typeface="Lato" panose="020F0502020204030203" pitchFamily="34" charset="0"/>
              </a:rPr>
              <a:t>Started Jan 2021</a:t>
            </a:r>
            <a:endParaRPr lang="en-GB" sz="3000" dirty="0">
              <a:effectLst/>
              <a:latin typeface="Lato" panose="020F0502020204030203" pitchFamily="34" charset="0"/>
              <a:ea typeface="Lato" panose="020F0502020204030203" pitchFamily="34" charset="0"/>
              <a:cs typeface="Lato" panose="020F0502020204030203" pitchFamily="34" charset="0"/>
            </a:endParaRPr>
          </a:p>
          <a:p>
            <a:pPr>
              <a:spcBef>
                <a:spcPts val="1200"/>
              </a:spcBef>
            </a:pPr>
            <a:r>
              <a:rPr lang="en-GB" sz="3000" dirty="0">
                <a:effectLst/>
                <a:latin typeface="Lato" panose="020F0502020204030203" pitchFamily="34" charset="0"/>
                <a:ea typeface="Lato" panose="020F0502020204030203" pitchFamily="34" charset="0"/>
                <a:cs typeface="Lato" panose="020F0502020204030203" pitchFamily="34" charset="0"/>
              </a:rPr>
              <a:t>Average void time 3.1 years, rent loss £647,732</a:t>
            </a:r>
          </a:p>
          <a:p>
            <a:pPr>
              <a:spcBef>
                <a:spcPts val="1200"/>
              </a:spcBef>
            </a:pPr>
            <a:r>
              <a:rPr lang="en-GB" sz="3000" dirty="0">
                <a:effectLst/>
                <a:latin typeface="Lato" panose="020F0502020204030203" pitchFamily="34" charset="0"/>
                <a:ea typeface="Lato" panose="020F0502020204030203" pitchFamily="34" charset="0"/>
                <a:cs typeface="Lato" panose="020F0502020204030203" pitchFamily="34" charset="0"/>
              </a:rPr>
              <a:t>40 voids, 38 in multistorey blocks &amp; 2 flats, 10 more planned </a:t>
            </a:r>
          </a:p>
          <a:p>
            <a:pPr>
              <a:spcBef>
                <a:spcPts val="1200"/>
              </a:spcBef>
            </a:pPr>
            <a:r>
              <a:rPr lang="en-GB" sz="3000" dirty="0">
                <a:effectLst/>
                <a:latin typeface="Lato" panose="020F0502020204030203" pitchFamily="34" charset="0"/>
                <a:ea typeface="Lato" panose="020F0502020204030203" pitchFamily="34" charset="0"/>
                <a:cs typeface="Lato" panose="020F0502020204030203" pitchFamily="34" charset="0"/>
              </a:rPr>
              <a:t>Weekly allocation meetings: shared </a:t>
            </a:r>
            <a:r>
              <a:rPr lang="en-GB" sz="3000" dirty="0">
                <a:latin typeface="Lato" panose="020F0502020204030203" pitchFamily="34" charset="0"/>
                <a:ea typeface="Lato" panose="020F0502020204030203" pitchFamily="34" charset="0"/>
                <a:cs typeface="Lato" panose="020F0502020204030203" pitchFamily="34" charset="0"/>
              </a:rPr>
              <a:t>decisions, compromises &amp; learning </a:t>
            </a:r>
            <a:r>
              <a:rPr lang="en-GB" sz="3000" dirty="0">
                <a:effectLst/>
                <a:latin typeface="Lato" panose="020F0502020204030203" pitchFamily="34" charset="0"/>
                <a:ea typeface="Lato" panose="020F0502020204030203" pitchFamily="34" charset="0"/>
                <a:cs typeface="Lato" panose="020F0502020204030203" pitchFamily="34" charset="0"/>
              </a:rPr>
              <a:t> </a:t>
            </a:r>
          </a:p>
          <a:p>
            <a:pPr>
              <a:spcBef>
                <a:spcPts val="1200"/>
              </a:spcBef>
            </a:pPr>
            <a:r>
              <a:rPr lang="en-GB" sz="3000" dirty="0">
                <a:latin typeface="Lato" panose="020F0502020204030203" pitchFamily="34" charset="0"/>
                <a:ea typeface="Lato" panose="020F0502020204030203" pitchFamily="34" charset="0"/>
                <a:cs typeface="Lato" panose="020F0502020204030203" pitchFamily="34" charset="0"/>
              </a:rPr>
              <a:t>1:10 r</a:t>
            </a:r>
            <a:r>
              <a:rPr lang="en-GB" sz="3000" dirty="0">
                <a:effectLst/>
                <a:latin typeface="Lato" panose="020F0502020204030203" pitchFamily="34" charset="0"/>
                <a:ea typeface="Lato" panose="020F0502020204030203" pitchFamily="34" charset="0"/>
                <a:cs typeface="Lato" panose="020F0502020204030203" pitchFamily="34" charset="0"/>
              </a:rPr>
              <a:t>atio of support workers to customers  </a:t>
            </a:r>
          </a:p>
          <a:p>
            <a:pPr>
              <a:spcBef>
                <a:spcPts val="1200"/>
              </a:spcBef>
            </a:pPr>
            <a:r>
              <a:rPr lang="en-GB" sz="3000" dirty="0">
                <a:effectLst/>
                <a:latin typeface="Lato" panose="020F0502020204030203" pitchFamily="34" charset="0"/>
                <a:ea typeface="Lato" panose="020F0502020204030203" pitchFamily="34" charset="0"/>
                <a:cs typeface="Lato" panose="020F0502020204030203" pitchFamily="34" charset="0"/>
              </a:rPr>
              <a:t>Client led </a:t>
            </a:r>
            <a:r>
              <a:rPr lang="en-GB" sz="3000" dirty="0">
                <a:latin typeface="Lato" panose="020F0502020204030203" pitchFamily="34" charset="0"/>
                <a:ea typeface="Lato" panose="020F0502020204030203" pitchFamily="34" charset="0"/>
                <a:cs typeface="Lato" panose="020F0502020204030203" pitchFamily="34" charset="0"/>
              </a:rPr>
              <a:t>&amp; psychologically informed </a:t>
            </a:r>
            <a:endParaRPr lang="en-GB" sz="3000" dirty="0">
              <a:effectLst/>
              <a:latin typeface="Lato" panose="020F0502020204030203" pitchFamily="34" charset="0"/>
              <a:ea typeface="Lato" panose="020F0502020204030203" pitchFamily="34" charset="0"/>
              <a:cs typeface="Lato" panose="020F0502020204030203" pitchFamily="34" charset="0"/>
            </a:endParaRPr>
          </a:p>
          <a:p>
            <a:pPr>
              <a:spcBef>
                <a:spcPts val="1200"/>
              </a:spcBef>
            </a:pPr>
            <a:r>
              <a:rPr lang="en-GB" sz="3000" dirty="0">
                <a:effectLst/>
                <a:latin typeface="Lato" panose="020F0502020204030203" pitchFamily="34" charset="0"/>
                <a:ea typeface="Lato" panose="020F0502020204030203" pitchFamily="34" charset="0"/>
                <a:cs typeface="Lato" panose="020F0502020204030203" pitchFamily="34" charset="0"/>
              </a:rPr>
              <a:t>Just 4 terminations from the project</a:t>
            </a:r>
            <a:endParaRPr lang="en-GB" sz="30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9637824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1"/>
          <p:cNvSpPr>
            <a:spLocks noGrp="1"/>
          </p:cNvSpPr>
          <p:nvPr>
            <p:ph type="subTitle" idx="4294967295"/>
          </p:nvPr>
        </p:nvSpPr>
        <p:spPr>
          <a:xfrm>
            <a:off x="260603" y="18453"/>
            <a:ext cx="16947359" cy="987849"/>
          </a:xfrm>
        </p:spPr>
        <p:txBody>
          <a:bodyPr>
            <a:noAutofit/>
          </a:bodyPr>
          <a:lstStyle/>
          <a:p>
            <a:pPr marL="0" indent="0">
              <a:lnSpc>
                <a:spcPct val="100000"/>
              </a:lnSpc>
              <a:spcBef>
                <a:spcPts val="0"/>
              </a:spcBef>
              <a:buNone/>
              <a:defRPr/>
            </a:pPr>
            <a:r>
              <a:rPr lang="en-GB" sz="3600" b="1" dirty="0">
                <a:latin typeface="Raleway" pitchFamily="2" charset="0"/>
                <a:ea typeface="Lato" panose="020F0502020204030203" pitchFamily="34" charset="0"/>
                <a:cs typeface="Lato" panose="020F0502020204030203" pitchFamily="34" charset="0"/>
              </a:rPr>
              <a:t>Rough sleeping: good quality homes &amp; support</a:t>
            </a:r>
          </a:p>
        </p:txBody>
      </p:sp>
      <p:sp>
        <p:nvSpPr>
          <p:cNvPr id="2" name="Oval 1"/>
          <p:cNvSpPr/>
          <p:nvPr/>
        </p:nvSpPr>
        <p:spPr>
          <a:xfrm>
            <a:off x="3914553" y="4061416"/>
            <a:ext cx="2386416" cy="2177267"/>
          </a:xfrm>
          <a:prstGeom prst="ellipse">
            <a:avLst/>
          </a:prstGeom>
          <a:solidFill>
            <a:schemeClr val="bg1"/>
          </a:solidFill>
          <a:ln>
            <a:solidFill>
              <a:srgbClr val="CF004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371600">
              <a:buClrTx/>
              <a:defRPr/>
            </a:pPr>
            <a:endParaRPr lang="en-US" sz="2700" kern="1200" dirty="0">
              <a:solidFill>
                <a:prstClr val="white"/>
              </a:solidFill>
              <a:latin typeface="Calibri"/>
            </a:endParaRPr>
          </a:p>
        </p:txBody>
      </p:sp>
      <p:cxnSp>
        <p:nvCxnSpPr>
          <p:cNvPr id="42" name="Straight Connector 41"/>
          <p:cNvCxnSpPr>
            <a:cxnSpLocks/>
          </p:cNvCxnSpPr>
          <p:nvPr/>
        </p:nvCxnSpPr>
        <p:spPr>
          <a:xfrm flipH="1" flipV="1">
            <a:off x="2809048" y="3882683"/>
            <a:ext cx="1252046" cy="702113"/>
          </a:xfrm>
          <a:prstGeom prst="line">
            <a:avLst/>
          </a:prstGeom>
          <a:ln>
            <a:solidFill>
              <a:srgbClr val="CF0044"/>
            </a:solidFill>
          </a:ln>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1AA252EF-431A-42D7-8730-A08758E4F084}"/>
              </a:ext>
            </a:extLst>
          </p:cNvPr>
          <p:cNvSpPr txBox="1"/>
          <p:nvPr/>
        </p:nvSpPr>
        <p:spPr>
          <a:xfrm>
            <a:off x="693152" y="4471415"/>
            <a:ext cx="2217281" cy="738664"/>
          </a:xfrm>
          <a:prstGeom prst="rect">
            <a:avLst/>
          </a:prstGeom>
          <a:noFill/>
        </p:spPr>
        <p:txBody>
          <a:bodyPr wrap="square" rtlCol="0">
            <a:spAutoFit/>
          </a:bodyPr>
          <a:lstStyle/>
          <a:p>
            <a:pPr defTabSz="1371600">
              <a:buClrTx/>
              <a:defRPr/>
            </a:pPr>
            <a:r>
              <a:rPr lang="en-GB" sz="2100" kern="1200" dirty="0">
                <a:latin typeface="Lato" panose="020F0502020204030203" pitchFamily="34" charset="0"/>
                <a:ea typeface="Lato" panose="020F0502020204030203" pitchFamily="34" charset="0"/>
                <a:cs typeface="Lato" panose="020F0502020204030203" pitchFamily="34" charset="0"/>
              </a:rPr>
              <a:t>Non qualifying for YHN </a:t>
            </a:r>
          </a:p>
        </p:txBody>
      </p:sp>
      <p:cxnSp>
        <p:nvCxnSpPr>
          <p:cNvPr id="57" name="Straight Connector 56"/>
          <p:cNvCxnSpPr>
            <a:cxnSpLocks/>
          </p:cNvCxnSpPr>
          <p:nvPr/>
        </p:nvCxnSpPr>
        <p:spPr>
          <a:xfrm>
            <a:off x="3170083" y="2938172"/>
            <a:ext cx="1452302" cy="1205253"/>
          </a:xfrm>
          <a:prstGeom prst="line">
            <a:avLst/>
          </a:prstGeom>
          <a:ln>
            <a:solidFill>
              <a:srgbClr val="CF0044"/>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cxnSpLocks/>
            <a:stCxn id="63" idx="2"/>
            <a:endCxn id="2" idx="0"/>
          </p:cNvCxnSpPr>
          <p:nvPr/>
        </p:nvCxnSpPr>
        <p:spPr>
          <a:xfrm>
            <a:off x="5101869" y="2724916"/>
            <a:ext cx="5892" cy="1336500"/>
          </a:xfrm>
          <a:prstGeom prst="line">
            <a:avLst/>
          </a:prstGeom>
          <a:ln>
            <a:solidFill>
              <a:srgbClr val="CF0044"/>
            </a:solidFill>
          </a:ln>
        </p:spPr>
        <p:style>
          <a:lnRef idx="2">
            <a:schemeClr val="accent1"/>
          </a:lnRef>
          <a:fillRef idx="0">
            <a:schemeClr val="accent1"/>
          </a:fillRef>
          <a:effectRef idx="1">
            <a:schemeClr val="accent1"/>
          </a:effectRef>
          <a:fontRef idx="minor">
            <a:schemeClr val="tx1"/>
          </a:fontRef>
        </p:style>
      </p:cxnSp>
      <p:sp>
        <p:nvSpPr>
          <p:cNvPr id="63" name="TextBox 62">
            <a:extLst>
              <a:ext uri="{FF2B5EF4-FFF2-40B4-BE49-F238E27FC236}">
                <a16:creationId xmlns:a16="http://schemas.microsoft.com/office/drawing/2014/main" id="{1AA252EF-431A-42D7-8730-A08758E4F084}"/>
              </a:ext>
            </a:extLst>
          </p:cNvPr>
          <p:cNvSpPr txBox="1"/>
          <p:nvPr/>
        </p:nvSpPr>
        <p:spPr>
          <a:xfrm>
            <a:off x="4003400" y="1339921"/>
            <a:ext cx="2196938" cy="1384995"/>
          </a:xfrm>
          <a:prstGeom prst="rect">
            <a:avLst/>
          </a:prstGeom>
          <a:noFill/>
        </p:spPr>
        <p:txBody>
          <a:bodyPr wrap="square" rtlCol="0">
            <a:spAutoFit/>
          </a:bodyPr>
          <a:lstStyle/>
          <a:p>
            <a:pPr defTabSz="1371600">
              <a:buClrTx/>
              <a:defRPr/>
            </a:pPr>
            <a:r>
              <a:rPr lang="en-GB" sz="2100" kern="1200" dirty="0">
                <a:latin typeface="Arial" panose="020B0604020202020204" pitchFamily="34" charset="0"/>
                <a:ea typeface="+mn-ea"/>
                <a:cs typeface="Arial" panose="020B0604020202020204" pitchFamily="34" charset="0"/>
              </a:rPr>
              <a:t>Unable to have contact with child due to accommodation </a:t>
            </a:r>
          </a:p>
        </p:txBody>
      </p:sp>
      <p:sp>
        <p:nvSpPr>
          <p:cNvPr id="70" name="TextBox 69">
            <a:extLst>
              <a:ext uri="{FF2B5EF4-FFF2-40B4-BE49-F238E27FC236}">
                <a16:creationId xmlns:a16="http://schemas.microsoft.com/office/drawing/2014/main" id="{1AA252EF-431A-42D7-8730-A08758E4F084}"/>
              </a:ext>
            </a:extLst>
          </p:cNvPr>
          <p:cNvSpPr txBox="1"/>
          <p:nvPr/>
        </p:nvSpPr>
        <p:spPr>
          <a:xfrm>
            <a:off x="1113649" y="1993093"/>
            <a:ext cx="2929022" cy="1061829"/>
          </a:xfrm>
          <a:prstGeom prst="rect">
            <a:avLst/>
          </a:prstGeom>
          <a:noFill/>
        </p:spPr>
        <p:txBody>
          <a:bodyPr wrap="square" rtlCol="0">
            <a:spAutoFit/>
          </a:bodyPr>
          <a:lstStyle/>
          <a:p>
            <a:pPr defTabSz="1371600">
              <a:buClrTx/>
              <a:defRPr/>
            </a:pPr>
            <a:r>
              <a:rPr lang="en-GB" sz="2100" kern="1200" dirty="0">
                <a:latin typeface="Lato" panose="020F0502020204030203" pitchFamily="34" charset="0"/>
                <a:ea typeface="Lato" panose="020F0502020204030203" pitchFamily="34" charset="0"/>
                <a:cs typeface="Lato" panose="020F0502020204030203" pitchFamily="34" charset="0"/>
              </a:rPr>
              <a:t>History of placements in short term relief  accommodation</a:t>
            </a:r>
          </a:p>
        </p:txBody>
      </p:sp>
      <p:sp>
        <p:nvSpPr>
          <p:cNvPr id="83" name="Right Triangle 82"/>
          <p:cNvSpPr/>
          <p:nvPr/>
        </p:nvSpPr>
        <p:spPr>
          <a:xfrm rot="13575060">
            <a:off x="10802597" y="3405842"/>
            <a:ext cx="843045" cy="856671"/>
          </a:xfrm>
          <a:prstGeom prst="rtTriangle">
            <a:avLst/>
          </a:prstGeom>
          <a:solidFill>
            <a:srgbClr val="FEC108"/>
          </a:solidFill>
          <a:ln>
            <a:solidFill>
              <a:srgbClr val="242A7D"/>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371600">
              <a:buClrTx/>
              <a:defRPr/>
            </a:pPr>
            <a:endParaRPr lang="en-US" sz="2700" kern="1200" dirty="0">
              <a:solidFill>
                <a:prstClr val="white"/>
              </a:solidFill>
              <a:latin typeface="Calibri"/>
            </a:endParaRPr>
          </a:p>
        </p:txBody>
      </p:sp>
      <p:sp>
        <p:nvSpPr>
          <p:cNvPr id="84" name="TextBox 83">
            <a:extLst>
              <a:ext uri="{FF2B5EF4-FFF2-40B4-BE49-F238E27FC236}">
                <a16:creationId xmlns:a16="http://schemas.microsoft.com/office/drawing/2014/main" id="{1AA252EF-431A-42D7-8730-A08758E4F084}"/>
              </a:ext>
            </a:extLst>
          </p:cNvPr>
          <p:cNvSpPr txBox="1"/>
          <p:nvPr/>
        </p:nvSpPr>
        <p:spPr>
          <a:xfrm>
            <a:off x="11094211" y="690449"/>
            <a:ext cx="6897879" cy="1200329"/>
          </a:xfrm>
          <a:prstGeom prst="rect">
            <a:avLst/>
          </a:prstGeom>
          <a:noFill/>
        </p:spPr>
        <p:txBody>
          <a:bodyPr wrap="square" rtlCol="0">
            <a:spAutoFit/>
          </a:bodyPr>
          <a:lstStyle/>
          <a:p>
            <a:pPr defTabSz="1371600">
              <a:buClrTx/>
              <a:defRPr/>
            </a:pPr>
            <a:r>
              <a:rPr lang="en-GB" sz="2400" kern="1200" dirty="0">
                <a:latin typeface="Lato" panose="020F0502020204030203" pitchFamily="34" charset="0"/>
                <a:ea typeface="Lato" panose="020F0502020204030203" pitchFamily="34" charset="0"/>
                <a:cs typeface="Lato" panose="020F0502020204030203" pitchFamily="34" charset="0"/>
              </a:rPr>
              <a:t>Hostel referred B to RSAP who believed that B would benefit from own accommodation </a:t>
            </a:r>
          </a:p>
          <a:p>
            <a:pPr defTabSz="1371600">
              <a:buClrTx/>
              <a:defRPr/>
            </a:pPr>
            <a:endParaRPr lang="en-GB" sz="2400" kern="1200" dirty="0">
              <a:latin typeface="Lato" panose="020F0502020204030203" pitchFamily="34" charset="0"/>
              <a:ea typeface="Lato" panose="020F0502020204030203" pitchFamily="34" charset="0"/>
              <a:cs typeface="Lato" panose="020F0502020204030203" pitchFamily="34" charset="0"/>
            </a:endParaRPr>
          </a:p>
        </p:txBody>
      </p:sp>
      <p:sp>
        <p:nvSpPr>
          <p:cNvPr id="85" name="TextBox 84">
            <a:extLst>
              <a:ext uri="{FF2B5EF4-FFF2-40B4-BE49-F238E27FC236}">
                <a16:creationId xmlns:a16="http://schemas.microsoft.com/office/drawing/2014/main" id="{1AA252EF-431A-42D7-8730-A08758E4F084}"/>
              </a:ext>
            </a:extLst>
          </p:cNvPr>
          <p:cNvSpPr txBox="1"/>
          <p:nvPr/>
        </p:nvSpPr>
        <p:spPr>
          <a:xfrm>
            <a:off x="821115" y="5536523"/>
            <a:ext cx="2323614" cy="738664"/>
          </a:xfrm>
          <a:prstGeom prst="rect">
            <a:avLst/>
          </a:prstGeom>
          <a:noFill/>
        </p:spPr>
        <p:txBody>
          <a:bodyPr wrap="square" rtlCol="0">
            <a:spAutoFit/>
          </a:bodyPr>
          <a:lstStyle/>
          <a:p>
            <a:pPr defTabSz="1371600">
              <a:buClrTx/>
              <a:defRPr/>
            </a:pPr>
            <a:r>
              <a:rPr lang="en-GB" sz="2100" kern="1200" dirty="0">
                <a:latin typeface="Lato" panose="020F0502020204030203" pitchFamily="34" charset="0"/>
                <a:ea typeface="Lato" panose="020F0502020204030203" pitchFamily="34" charset="0"/>
                <a:cs typeface="Lato" panose="020F0502020204030203" pitchFamily="34" charset="0"/>
              </a:rPr>
              <a:t>Mental health issues </a:t>
            </a:r>
          </a:p>
        </p:txBody>
      </p:sp>
      <p:cxnSp>
        <p:nvCxnSpPr>
          <p:cNvPr id="91" name="Straight Connector 90"/>
          <p:cNvCxnSpPr>
            <a:cxnSpLocks/>
          </p:cNvCxnSpPr>
          <p:nvPr/>
        </p:nvCxnSpPr>
        <p:spPr>
          <a:xfrm flipH="1" flipV="1">
            <a:off x="2607060" y="4772658"/>
            <a:ext cx="1307490" cy="186777"/>
          </a:xfrm>
          <a:prstGeom prst="line">
            <a:avLst/>
          </a:prstGeom>
          <a:ln>
            <a:solidFill>
              <a:srgbClr val="CF0044"/>
            </a:solidFill>
          </a:ln>
        </p:spPr>
        <p:style>
          <a:lnRef idx="2">
            <a:schemeClr val="accent1"/>
          </a:lnRef>
          <a:fillRef idx="0">
            <a:schemeClr val="accent1"/>
          </a:fillRef>
          <a:effectRef idx="1">
            <a:schemeClr val="accent1"/>
          </a:effectRef>
          <a:fontRef idx="minor">
            <a:schemeClr val="tx1"/>
          </a:fontRef>
        </p:style>
      </p:cxnSp>
      <p:sp>
        <p:nvSpPr>
          <p:cNvPr id="93" name="TextBox 92">
            <a:extLst>
              <a:ext uri="{FF2B5EF4-FFF2-40B4-BE49-F238E27FC236}">
                <a16:creationId xmlns:a16="http://schemas.microsoft.com/office/drawing/2014/main" id="{1AA252EF-431A-42D7-8730-A08758E4F084}"/>
              </a:ext>
            </a:extLst>
          </p:cNvPr>
          <p:cNvSpPr txBox="1"/>
          <p:nvPr/>
        </p:nvSpPr>
        <p:spPr>
          <a:xfrm>
            <a:off x="11651583" y="2294785"/>
            <a:ext cx="6412389" cy="5262979"/>
          </a:xfrm>
          <a:prstGeom prst="rect">
            <a:avLst/>
          </a:prstGeom>
          <a:noFill/>
        </p:spPr>
        <p:txBody>
          <a:bodyPr wrap="square" rtlCol="0">
            <a:spAutoFit/>
          </a:bodyPr>
          <a:lstStyle/>
          <a:p>
            <a:pPr defTabSz="1371600">
              <a:buClrTx/>
              <a:defRPr/>
            </a:pPr>
            <a:r>
              <a:rPr lang="en-GB" sz="2400" b="1" kern="1200" dirty="0">
                <a:solidFill>
                  <a:srgbClr val="4472C4">
                    <a:lumMod val="50000"/>
                  </a:srgbClr>
                </a:solidFill>
                <a:latin typeface="Lato" panose="020F0502020204030203" pitchFamily="34" charset="0"/>
                <a:ea typeface="Lato" panose="020F0502020204030203" pitchFamily="34" charset="0"/>
                <a:cs typeface="Lato" panose="020F0502020204030203" pitchFamily="34" charset="0"/>
              </a:rPr>
              <a:t>Motivational support </a:t>
            </a:r>
          </a:p>
          <a:p>
            <a:pPr defTabSz="1371600">
              <a:buClrTx/>
              <a:defRPr/>
            </a:pPr>
            <a:endParaRPr lang="en-GB" sz="2400" kern="1200" dirty="0">
              <a:latin typeface="Lato" panose="020F0502020204030203" pitchFamily="34" charset="0"/>
              <a:ea typeface="Lato" panose="020F0502020204030203" pitchFamily="34" charset="0"/>
              <a:cs typeface="Lato" panose="020F0502020204030203" pitchFamily="34" charset="0"/>
            </a:endParaRPr>
          </a:p>
          <a:p>
            <a:pPr marL="428625" indent="-428625" defTabSz="1371600">
              <a:buClrTx/>
              <a:buFont typeface="Arial"/>
              <a:buChar char="•"/>
              <a:defRPr/>
            </a:pPr>
            <a:r>
              <a:rPr lang="en-GB" sz="2400" kern="1200" dirty="0">
                <a:latin typeface="Lato" panose="020F0502020204030203" pitchFamily="34" charset="0"/>
                <a:ea typeface="Lato" panose="020F0502020204030203" pitchFamily="34" charset="0"/>
                <a:cs typeface="Lato" panose="020F0502020204030203" pitchFamily="34" charset="0"/>
              </a:rPr>
              <a:t>Contacted B to offer property, reluctantly agreed to view the property, seeing it furnished &amp; decorated reduced some of his concerns about moving in</a:t>
            </a:r>
          </a:p>
          <a:p>
            <a:pPr marL="428625" indent="-428625" defTabSz="1371600">
              <a:buClrTx/>
              <a:buFont typeface="Arial"/>
              <a:buChar char="•"/>
              <a:defRPr/>
            </a:pPr>
            <a:r>
              <a:rPr lang="en-GB" sz="2400" kern="1200" dirty="0">
                <a:latin typeface="Lato" panose="020F0502020204030203" pitchFamily="34" charset="0"/>
                <a:ea typeface="Lato" panose="020F0502020204030203" pitchFamily="34" charset="0"/>
                <a:cs typeface="Lato" panose="020F0502020204030203" pitchFamily="34" charset="0"/>
              </a:rPr>
              <a:t>Assisted B to set up the tenancy &amp; how to manage the bills now living independently </a:t>
            </a:r>
          </a:p>
          <a:p>
            <a:pPr marL="428625" indent="-428625" defTabSz="1371600">
              <a:buClrTx/>
              <a:buFont typeface="Arial"/>
              <a:buChar char="•"/>
              <a:defRPr/>
            </a:pPr>
            <a:r>
              <a:rPr lang="en-GB" sz="2400" b="1" kern="1200" dirty="0">
                <a:latin typeface="Lato" panose="020F0502020204030203" pitchFamily="34" charset="0"/>
                <a:ea typeface="Lato" panose="020F0502020204030203" pitchFamily="34" charset="0"/>
                <a:cs typeface="Lato" panose="020F0502020204030203" pitchFamily="34" charset="0"/>
              </a:rPr>
              <a:t>Supported B at child protection meetings where it was agreed contact with child could go ahead now he had a safe independent place to live</a:t>
            </a:r>
          </a:p>
          <a:p>
            <a:pPr marL="428625" indent="-428625" defTabSz="1371600">
              <a:buClrTx/>
              <a:buFont typeface="Arial"/>
              <a:buChar char="•"/>
              <a:defRPr/>
            </a:pPr>
            <a:r>
              <a:rPr lang="en-GB" sz="2400" kern="1200" dirty="0">
                <a:latin typeface="Lato" panose="020F0502020204030203" pitchFamily="34" charset="0"/>
                <a:ea typeface="Lato" panose="020F0502020204030203" pitchFamily="34" charset="0"/>
                <a:cs typeface="Lato" panose="020F0502020204030203" pitchFamily="34" charset="0"/>
              </a:rPr>
              <a:t>Enrolled on DWP Work Programme </a:t>
            </a:r>
          </a:p>
          <a:p>
            <a:pPr marL="428625" indent="-428625" defTabSz="1371600">
              <a:buClrTx/>
              <a:buFont typeface="Arial"/>
              <a:buChar char="•"/>
              <a:defRPr/>
            </a:pPr>
            <a:endParaRPr lang="en-GB" sz="2400" kern="1200" dirty="0">
              <a:latin typeface="Lato" panose="020F0502020204030203" pitchFamily="34" charset="0"/>
              <a:ea typeface="Lato" panose="020F0502020204030203" pitchFamily="34" charset="0"/>
              <a:cs typeface="Lato" panose="020F0502020204030203" pitchFamily="34" charset="0"/>
            </a:endParaRPr>
          </a:p>
        </p:txBody>
      </p:sp>
      <p:sp>
        <p:nvSpPr>
          <p:cNvPr id="124" name="TextBox 123">
            <a:extLst>
              <a:ext uri="{FF2B5EF4-FFF2-40B4-BE49-F238E27FC236}">
                <a16:creationId xmlns:a16="http://schemas.microsoft.com/office/drawing/2014/main" id="{1AA252EF-431A-42D7-8730-A08758E4F084}"/>
              </a:ext>
            </a:extLst>
          </p:cNvPr>
          <p:cNvSpPr txBox="1"/>
          <p:nvPr/>
        </p:nvSpPr>
        <p:spPr>
          <a:xfrm>
            <a:off x="1170012" y="6321353"/>
            <a:ext cx="2096679" cy="738664"/>
          </a:xfrm>
          <a:prstGeom prst="rect">
            <a:avLst/>
          </a:prstGeom>
          <a:noFill/>
        </p:spPr>
        <p:txBody>
          <a:bodyPr wrap="square" rtlCol="0">
            <a:spAutoFit/>
          </a:bodyPr>
          <a:lstStyle/>
          <a:p>
            <a:pPr defTabSz="1371600">
              <a:buClrTx/>
              <a:defRPr/>
            </a:pPr>
            <a:r>
              <a:rPr lang="en-GB" sz="2100" kern="1200" dirty="0">
                <a:latin typeface="Lato" panose="020F0502020204030203" pitchFamily="34" charset="0"/>
                <a:ea typeface="Lato" panose="020F0502020204030203" pitchFamily="34" charset="0"/>
                <a:cs typeface="Lato" panose="020F0502020204030203" pitchFamily="34" charset="0"/>
              </a:rPr>
              <a:t>Substance misuse issues </a:t>
            </a:r>
          </a:p>
        </p:txBody>
      </p:sp>
      <p:cxnSp>
        <p:nvCxnSpPr>
          <p:cNvPr id="132" name="Straight Connector 131"/>
          <p:cNvCxnSpPr>
            <a:cxnSpLocks/>
          </p:cNvCxnSpPr>
          <p:nvPr/>
        </p:nvCxnSpPr>
        <p:spPr>
          <a:xfrm flipH="1">
            <a:off x="2607060" y="5842763"/>
            <a:ext cx="1583595" cy="825548"/>
          </a:xfrm>
          <a:prstGeom prst="line">
            <a:avLst/>
          </a:prstGeom>
          <a:ln>
            <a:solidFill>
              <a:srgbClr val="CF0044"/>
            </a:solidFill>
          </a:ln>
        </p:spPr>
        <p:style>
          <a:lnRef idx="2">
            <a:schemeClr val="accent1"/>
          </a:lnRef>
          <a:fillRef idx="0">
            <a:schemeClr val="accent1"/>
          </a:fillRef>
          <a:effectRef idx="1">
            <a:schemeClr val="accent1"/>
          </a:effectRef>
          <a:fontRef idx="minor">
            <a:schemeClr val="tx1"/>
          </a:fontRef>
        </p:style>
      </p:cxnSp>
      <p:sp>
        <p:nvSpPr>
          <p:cNvPr id="178" name="Speech Bubble: Rectangle with Corners Rounded 22">
            <a:extLst>
              <a:ext uri="{FF2B5EF4-FFF2-40B4-BE49-F238E27FC236}">
                <a16:creationId xmlns:a16="http://schemas.microsoft.com/office/drawing/2014/main" id="{52721A16-BB23-4142-9085-6F40DC631E83}"/>
              </a:ext>
            </a:extLst>
          </p:cNvPr>
          <p:cNvSpPr/>
          <p:nvPr/>
        </p:nvSpPr>
        <p:spPr>
          <a:xfrm>
            <a:off x="6835187" y="1528050"/>
            <a:ext cx="4214387" cy="1234479"/>
          </a:xfrm>
          <a:prstGeom prst="wedgeRoundRectCallout">
            <a:avLst>
              <a:gd name="adj1" fmla="val -75754"/>
              <a:gd name="adj2" fmla="val 167420"/>
              <a:gd name="adj3" fmla="val 16667"/>
            </a:avLst>
          </a:prstGeom>
          <a:solidFill>
            <a:schemeClr val="bg1"/>
          </a:solidFill>
          <a:ln w="12700" cap="flat" cmpd="sng" algn="ctr">
            <a:solidFill>
              <a:srgbClr val="4EB2C2"/>
            </a:solidFill>
            <a:prstDash val="solid"/>
            <a:miter lim="800000"/>
          </a:ln>
          <a:effectLst/>
        </p:spPr>
        <p:txBody>
          <a:bodyPr rot="0" spcFirstLastPara="0" vert="horz" wrap="square" lIns="137160" tIns="68580" rIns="137160" bIns="68580" numCol="1" spcCol="0" rtlCol="0" fromWordArt="0" anchor="ctr" anchorCtr="0" forceAA="0" compatLnSpc="1">
            <a:prstTxWarp prst="textNoShape">
              <a:avLst/>
            </a:prstTxWarp>
            <a:noAutofit/>
          </a:bodyPr>
          <a:lstStyle/>
          <a:p>
            <a:pPr algn="ctr" defTabSz="1371600">
              <a:lnSpc>
                <a:spcPct val="107000"/>
              </a:lnSpc>
              <a:spcAft>
                <a:spcPts val="900"/>
              </a:spcAft>
              <a:buClrTx/>
              <a:defRPr/>
            </a:pPr>
            <a:r>
              <a:rPr lang="en-GB" sz="2100" b="1" i="1" kern="1200" dirty="0">
                <a:latin typeface="Lato" panose="020F0502020204030203" pitchFamily="34" charset="0"/>
                <a:ea typeface="Lato" panose="020F0502020204030203" pitchFamily="34" charset="0"/>
                <a:cs typeface="Lato" panose="020F0502020204030203" pitchFamily="34" charset="0"/>
              </a:rPr>
              <a:t>I just want a place of my own where I can see my child </a:t>
            </a:r>
          </a:p>
        </p:txBody>
      </p:sp>
      <p:sp>
        <p:nvSpPr>
          <p:cNvPr id="179" name="Speech Bubble: Rectangle with Corners Rounded 14">
            <a:extLst>
              <a:ext uri="{FF2B5EF4-FFF2-40B4-BE49-F238E27FC236}">
                <a16:creationId xmlns:a16="http://schemas.microsoft.com/office/drawing/2014/main" id="{0822CCE4-8F9D-483B-BA73-CECBBC58706C}"/>
              </a:ext>
            </a:extLst>
          </p:cNvPr>
          <p:cNvSpPr/>
          <p:nvPr/>
        </p:nvSpPr>
        <p:spPr>
          <a:xfrm>
            <a:off x="6989970" y="5257616"/>
            <a:ext cx="4025247" cy="1195416"/>
          </a:xfrm>
          <a:prstGeom prst="wedgeRoundRectCallout">
            <a:avLst>
              <a:gd name="adj1" fmla="val -68200"/>
              <a:gd name="adj2" fmla="val -32070"/>
              <a:gd name="adj3" fmla="val 16667"/>
            </a:avLst>
          </a:prstGeom>
          <a:solidFill>
            <a:schemeClr val="bg1"/>
          </a:solidFill>
          <a:ln w="12700" cap="flat" cmpd="sng" algn="ctr">
            <a:solidFill>
              <a:srgbClr val="4EB2C2"/>
            </a:solidFill>
            <a:prstDash val="solid"/>
            <a:miter lim="800000"/>
          </a:ln>
          <a:effectLst/>
        </p:spPr>
        <p:txBody>
          <a:bodyPr rot="0" spcFirstLastPara="0" vert="horz" wrap="square" lIns="137160" tIns="68580" rIns="137160" bIns="68580" numCol="1" spcCol="0" rtlCol="0" fromWordArt="0" anchor="ctr" anchorCtr="0" forceAA="0" compatLnSpc="1">
            <a:prstTxWarp prst="textNoShape">
              <a:avLst/>
            </a:prstTxWarp>
            <a:noAutofit/>
          </a:bodyPr>
          <a:lstStyle/>
          <a:p>
            <a:pPr algn="ctr" defTabSz="1371600">
              <a:lnSpc>
                <a:spcPct val="107000"/>
              </a:lnSpc>
              <a:spcAft>
                <a:spcPts val="900"/>
              </a:spcAft>
              <a:buClrTx/>
              <a:defRPr/>
            </a:pPr>
            <a:r>
              <a:rPr lang="en-GB" sz="2100" b="1" i="1" kern="1200" dirty="0">
                <a:latin typeface="Lato" panose="020F0502020204030203" pitchFamily="34" charset="0"/>
                <a:ea typeface="Lato" panose="020F0502020204030203" pitchFamily="34" charset="0"/>
                <a:cs typeface="Lato" panose="020F0502020204030203" pitchFamily="34" charset="0"/>
              </a:rPr>
              <a:t>Living in hostels is difficult as I’m trying not to drink / use drugs anymore </a:t>
            </a:r>
          </a:p>
        </p:txBody>
      </p:sp>
      <p:sp>
        <p:nvSpPr>
          <p:cNvPr id="181" name="Speech Bubble: Rectangle with Corners Rounded 31">
            <a:extLst>
              <a:ext uri="{FF2B5EF4-FFF2-40B4-BE49-F238E27FC236}">
                <a16:creationId xmlns:a16="http://schemas.microsoft.com/office/drawing/2014/main" id="{DB0A597B-F6A8-42C6-902D-972A9EAFF488}"/>
              </a:ext>
            </a:extLst>
          </p:cNvPr>
          <p:cNvSpPr/>
          <p:nvPr/>
        </p:nvSpPr>
        <p:spPr>
          <a:xfrm>
            <a:off x="7305091" y="3577242"/>
            <a:ext cx="3730430" cy="1195416"/>
          </a:xfrm>
          <a:prstGeom prst="wedgeRoundRectCallout">
            <a:avLst>
              <a:gd name="adj1" fmla="val -77227"/>
              <a:gd name="adj2" fmla="val 62671"/>
              <a:gd name="adj3" fmla="val 16667"/>
            </a:avLst>
          </a:prstGeom>
          <a:solidFill>
            <a:schemeClr val="bg1"/>
          </a:solidFill>
          <a:ln w="12700" cap="flat" cmpd="sng" algn="ctr">
            <a:solidFill>
              <a:srgbClr val="4EB2C2"/>
            </a:solidFill>
            <a:prstDash val="solid"/>
            <a:miter lim="800000"/>
          </a:ln>
          <a:effectLst/>
        </p:spPr>
        <p:txBody>
          <a:bodyPr rot="0" spcFirstLastPara="0" vert="horz" wrap="square" lIns="137160" tIns="68580" rIns="137160" bIns="68580" numCol="1" spcCol="0" rtlCol="0" fromWordArt="0" anchor="ctr" anchorCtr="0" forceAA="0" compatLnSpc="1">
            <a:prstTxWarp prst="textNoShape">
              <a:avLst/>
            </a:prstTxWarp>
            <a:noAutofit/>
          </a:bodyPr>
          <a:lstStyle/>
          <a:p>
            <a:pPr algn="ctr" defTabSz="1371600">
              <a:buClrTx/>
              <a:defRPr/>
            </a:pPr>
            <a:r>
              <a:rPr lang="en-GB" sz="2100" b="1" i="1" kern="1200" dirty="0">
                <a:solidFill>
                  <a:prstClr val="black"/>
                </a:solidFill>
                <a:latin typeface="Lato" panose="020F0502020204030203" pitchFamily="34" charset="0"/>
                <a:ea typeface="Lato" panose="020F0502020204030203" pitchFamily="34" charset="0"/>
                <a:cs typeface="Lato" panose="020F0502020204030203" pitchFamily="34" charset="0"/>
              </a:rPr>
              <a:t>I’m ready to live on my own, but nervous about coping </a:t>
            </a:r>
          </a:p>
        </p:txBody>
      </p:sp>
      <p:sp>
        <p:nvSpPr>
          <p:cNvPr id="216" name="TextBox 215">
            <a:extLst>
              <a:ext uri="{FF2B5EF4-FFF2-40B4-BE49-F238E27FC236}">
                <a16:creationId xmlns:a16="http://schemas.microsoft.com/office/drawing/2014/main" id="{1AA252EF-431A-42D7-8730-A08758E4F084}"/>
              </a:ext>
            </a:extLst>
          </p:cNvPr>
          <p:cNvSpPr txBox="1"/>
          <p:nvPr/>
        </p:nvSpPr>
        <p:spPr>
          <a:xfrm>
            <a:off x="11083931" y="1812419"/>
            <a:ext cx="6467099" cy="461665"/>
          </a:xfrm>
          <a:prstGeom prst="rect">
            <a:avLst/>
          </a:prstGeom>
          <a:noFill/>
        </p:spPr>
        <p:txBody>
          <a:bodyPr wrap="square" rtlCol="0">
            <a:spAutoFit/>
          </a:bodyPr>
          <a:lstStyle/>
          <a:p>
            <a:pPr defTabSz="1371600">
              <a:buClrTx/>
              <a:defRPr/>
            </a:pPr>
            <a:r>
              <a:rPr lang="en-GB" sz="2400" b="1" kern="1200" dirty="0">
                <a:solidFill>
                  <a:srgbClr val="002060"/>
                </a:solidFill>
                <a:latin typeface="Lato" panose="020F0502020204030203" pitchFamily="34" charset="0"/>
                <a:ea typeface="Lato" panose="020F0502020204030203" pitchFamily="34" charset="0"/>
                <a:cs typeface="Lato" panose="020F0502020204030203" pitchFamily="34" charset="0"/>
              </a:rPr>
              <a:t>YHN RSAP Support &amp; Progression Worker</a:t>
            </a:r>
          </a:p>
        </p:txBody>
      </p:sp>
      <p:sp>
        <p:nvSpPr>
          <p:cNvPr id="220" name="TextBox 219">
            <a:extLst>
              <a:ext uri="{FF2B5EF4-FFF2-40B4-BE49-F238E27FC236}">
                <a16:creationId xmlns:a16="http://schemas.microsoft.com/office/drawing/2014/main" id="{1AA252EF-431A-42D7-8730-A08758E4F084}"/>
              </a:ext>
            </a:extLst>
          </p:cNvPr>
          <p:cNvSpPr txBox="1"/>
          <p:nvPr/>
        </p:nvSpPr>
        <p:spPr>
          <a:xfrm>
            <a:off x="10995146" y="220711"/>
            <a:ext cx="6639854" cy="461665"/>
          </a:xfrm>
          <a:prstGeom prst="rect">
            <a:avLst/>
          </a:prstGeom>
          <a:noFill/>
          <a:ln>
            <a:noFill/>
          </a:ln>
        </p:spPr>
        <p:txBody>
          <a:bodyPr wrap="square" rtlCol="0">
            <a:spAutoFit/>
          </a:bodyPr>
          <a:lstStyle/>
          <a:p>
            <a:pPr defTabSz="1371600">
              <a:buClrTx/>
              <a:defRPr/>
            </a:pPr>
            <a:r>
              <a:rPr lang="en-GB" sz="2400" b="1" kern="1200" dirty="0">
                <a:solidFill>
                  <a:srgbClr val="242A7D"/>
                </a:solidFill>
                <a:latin typeface="Lato" panose="020F0502020204030203" pitchFamily="34" charset="0"/>
                <a:ea typeface="Lato" panose="020F0502020204030203" pitchFamily="34" charset="0"/>
                <a:cs typeface="Lato" panose="020F0502020204030203" pitchFamily="34" charset="0"/>
              </a:rPr>
              <a:t>Weekly Move On Panel </a:t>
            </a:r>
          </a:p>
        </p:txBody>
      </p:sp>
      <p:pic>
        <p:nvPicPr>
          <p:cNvPr id="7" name="Graphic 6" descr="Man">
            <a:extLst>
              <a:ext uri="{FF2B5EF4-FFF2-40B4-BE49-F238E27FC236}">
                <a16:creationId xmlns:a16="http://schemas.microsoft.com/office/drawing/2014/main" id="{912B7394-D5B4-4A53-B942-05E6C15FE0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26100" y="4417313"/>
            <a:ext cx="1371600" cy="1371600"/>
          </a:xfrm>
          <a:prstGeom prst="rect">
            <a:avLst/>
          </a:prstGeom>
        </p:spPr>
      </p:pic>
      <p:pic>
        <p:nvPicPr>
          <p:cNvPr id="51" name="Picture 50">
            <a:extLst>
              <a:ext uri="{FF2B5EF4-FFF2-40B4-BE49-F238E27FC236}">
                <a16:creationId xmlns:a16="http://schemas.microsoft.com/office/drawing/2014/main" id="{45909534-FB56-4780-AF0D-75AF82DAFAD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721004" y="7028198"/>
            <a:ext cx="2553317" cy="3474119"/>
          </a:xfrm>
          <a:prstGeom prst="rect">
            <a:avLst/>
          </a:prstGeom>
          <a:ln>
            <a:noFill/>
          </a:ln>
          <a:effectLst>
            <a:softEdge rad="112500"/>
          </a:effectLst>
        </p:spPr>
      </p:pic>
      <p:pic>
        <p:nvPicPr>
          <p:cNvPr id="52" name="Picture 51">
            <a:extLst>
              <a:ext uri="{FF2B5EF4-FFF2-40B4-BE49-F238E27FC236}">
                <a16:creationId xmlns:a16="http://schemas.microsoft.com/office/drawing/2014/main" id="{B3AE7210-A368-415A-9CA7-364244EC5F98}"/>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34722" y="7625413"/>
            <a:ext cx="3529994" cy="2416502"/>
          </a:xfrm>
          <a:prstGeom prst="rect">
            <a:avLst/>
          </a:prstGeom>
          <a:ln>
            <a:noFill/>
          </a:ln>
          <a:effectLst>
            <a:softEdge rad="112500"/>
          </a:effectLst>
        </p:spPr>
      </p:pic>
      <p:pic>
        <p:nvPicPr>
          <p:cNvPr id="53" name="Picture 52">
            <a:extLst>
              <a:ext uri="{FF2B5EF4-FFF2-40B4-BE49-F238E27FC236}">
                <a16:creationId xmlns:a16="http://schemas.microsoft.com/office/drawing/2014/main" id="{877B0F90-F8CA-4CE1-AFA8-282D51BD199B}"/>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8001536" y="6786352"/>
            <a:ext cx="2388734" cy="3722315"/>
          </a:xfrm>
          <a:prstGeom prst="rect">
            <a:avLst/>
          </a:prstGeom>
          <a:ln>
            <a:noFill/>
          </a:ln>
          <a:effectLst>
            <a:softEdge rad="112500"/>
          </a:effectLst>
        </p:spPr>
      </p:pic>
      <p:cxnSp>
        <p:nvCxnSpPr>
          <p:cNvPr id="31" name="Straight Connector 30">
            <a:extLst>
              <a:ext uri="{FF2B5EF4-FFF2-40B4-BE49-F238E27FC236}">
                <a16:creationId xmlns:a16="http://schemas.microsoft.com/office/drawing/2014/main" id="{97320F8C-A571-4424-92BE-DAF63BE30C46}"/>
              </a:ext>
            </a:extLst>
          </p:cNvPr>
          <p:cNvCxnSpPr>
            <a:cxnSpLocks/>
          </p:cNvCxnSpPr>
          <p:nvPr/>
        </p:nvCxnSpPr>
        <p:spPr>
          <a:xfrm flipH="1">
            <a:off x="2607060" y="5397453"/>
            <a:ext cx="1319262" cy="304755"/>
          </a:xfrm>
          <a:prstGeom prst="line">
            <a:avLst/>
          </a:prstGeom>
          <a:ln>
            <a:solidFill>
              <a:srgbClr val="CF0044"/>
            </a:solidFill>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0727CFCB-100F-4E72-9857-7267004FEBBE}"/>
              </a:ext>
            </a:extLst>
          </p:cNvPr>
          <p:cNvSpPr txBox="1"/>
          <p:nvPr/>
        </p:nvSpPr>
        <p:spPr>
          <a:xfrm>
            <a:off x="684302" y="3389776"/>
            <a:ext cx="2217281" cy="738664"/>
          </a:xfrm>
          <a:prstGeom prst="rect">
            <a:avLst/>
          </a:prstGeom>
          <a:noFill/>
        </p:spPr>
        <p:txBody>
          <a:bodyPr wrap="square" rtlCol="0">
            <a:spAutoFit/>
          </a:bodyPr>
          <a:lstStyle/>
          <a:p>
            <a:pPr defTabSz="1371600">
              <a:buClrTx/>
              <a:defRPr/>
            </a:pPr>
            <a:r>
              <a:rPr lang="en-GB" sz="2100" kern="1200" dirty="0">
                <a:latin typeface="Lato" panose="020F0502020204030203" pitchFamily="34" charset="0"/>
                <a:ea typeface="Lato" panose="020F0502020204030203" pitchFamily="34" charset="0"/>
                <a:cs typeface="Lato" panose="020F0502020204030203" pitchFamily="34" charset="0"/>
              </a:rPr>
              <a:t>History of rough sleeping </a:t>
            </a:r>
          </a:p>
        </p:txBody>
      </p:sp>
      <p:cxnSp>
        <p:nvCxnSpPr>
          <p:cNvPr id="37" name="Straight Connector 36">
            <a:extLst>
              <a:ext uri="{FF2B5EF4-FFF2-40B4-BE49-F238E27FC236}">
                <a16:creationId xmlns:a16="http://schemas.microsoft.com/office/drawing/2014/main" id="{4550C603-64C4-4EF2-A389-63E0E76B8911}"/>
              </a:ext>
            </a:extLst>
          </p:cNvPr>
          <p:cNvCxnSpPr>
            <a:cxnSpLocks/>
          </p:cNvCxnSpPr>
          <p:nvPr/>
        </p:nvCxnSpPr>
        <p:spPr>
          <a:xfrm flipH="1">
            <a:off x="4538964" y="6178856"/>
            <a:ext cx="123993" cy="543428"/>
          </a:xfrm>
          <a:prstGeom prst="line">
            <a:avLst/>
          </a:prstGeom>
          <a:ln>
            <a:solidFill>
              <a:srgbClr val="CF0044"/>
            </a:solidFill>
          </a:ln>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9FBC700B-C4A5-47F3-9219-510E61EB46EA}"/>
              </a:ext>
            </a:extLst>
          </p:cNvPr>
          <p:cNvSpPr txBox="1"/>
          <p:nvPr/>
        </p:nvSpPr>
        <p:spPr>
          <a:xfrm>
            <a:off x="3501150" y="6668311"/>
            <a:ext cx="2323614" cy="738664"/>
          </a:xfrm>
          <a:prstGeom prst="rect">
            <a:avLst/>
          </a:prstGeom>
          <a:noFill/>
        </p:spPr>
        <p:txBody>
          <a:bodyPr wrap="square" rtlCol="0">
            <a:spAutoFit/>
          </a:bodyPr>
          <a:lstStyle/>
          <a:p>
            <a:pPr defTabSz="1371600">
              <a:buClrTx/>
              <a:defRPr/>
            </a:pPr>
            <a:r>
              <a:rPr lang="en-GB" sz="2100" kern="1200" dirty="0">
                <a:latin typeface="Lato" panose="020F0502020204030203" pitchFamily="34" charset="0"/>
                <a:ea typeface="Lato" panose="020F0502020204030203" pitchFamily="34" charset="0"/>
                <a:cs typeface="Lato" panose="020F0502020204030203" pitchFamily="34" charset="0"/>
              </a:rPr>
              <a:t>Offending background </a:t>
            </a:r>
          </a:p>
        </p:txBody>
      </p:sp>
      <p:sp>
        <p:nvSpPr>
          <p:cNvPr id="40" name="TextBox 39">
            <a:extLst>
              <a:ext uri="{FF2B5EF4-FFF2-40B4-BE49-F238E27FC236}">
                <a16:creationId xmlns:a16="http://schemas.microsoft.com/office/drawing/2014/main" id="{50E0DAE8-6C62-459F-B7FF-EE1D1C57A92D}"/>
              </a:ext>
            </a:extLst>
          </p:cNvPr>
          <p:cNvSpPr txBox="1"/>
          <p:nvPr/>
        </p:nvSpPr>
        <p:spPr>
          <a:xfrm>
            <a:off x="11127089" y="7060018"/>
            <a:ext cx="5277699" cy="461665"/>
          </a:xfrm>
          <a:prstGeom prst="rect">
            <a:avLst/>
          </a:prstGeom>
          <a:noFill/>
        </p:spPr>
        <p:txBody>
          <a:bodyPr wrap="square" rtlCol="0">
            <a:spAutoFit/>
          </a:bodyPr>
          <a:lstStyle/>
          <a:p>
            <a:pPr defTabSz="1371600">
              <a:buClrTx/>
              <a:defRPr/>
            </a:pPr>
            <a:r>
              <a:rPr lang="en-GB" sz="2400" b="1" kern="1200" dirty="0">
                <a:solidFill>
                  <a:srgbClr val="002060"/>
                </a:solidFill>
                <a:latin typeface="Lato" panose="020F0502020204030203" pitchFamily="34" charset="0"/>
                <a:ea typeface="Lato" panose="020F0502020204030203" pitchFamily="34" charset="0"/>
                <a:cs typeface="Lato" panose="020F0502020204030203" pitchFamily="34" charset="0"/>
              </a:rPr>
              <a:t>4 months on </a:t>
            </a:r>
          </a:p>
        </p:txBody>
      </p:sp>
      <p:sp>
        <p:nvSpPr>
          <p:cNvPr id="41" name="TextBox 40">
            <a:extLst>
              <a:ext uri="{FF2B5EF4-FFF2-40B4-BE49-F238E27FC236}">
                <a16:creationId xmlns:a16="http://schemas.microsoft.com/office/drawing/2014/main" id="{432C3C69-010E-4C68-B942-21B2AFE29BC8}"/>
              </a:ext>
            </a:extLst>
          </p:cNvPr>
          <p:cNvSpPr txBox="1"/>
          <p:nvPr/>
        </p:nvSpPr>
        <p:spPr>
          <a:xfrm>
            <a:off x="11166093" y="7578465"/>
            <a:ext cx="6897879" cy="2308324"/>
          </a:xfrm>
          <a:prstGeom prst="rect">
            <a:avLst/>
          </a:prstGeom>
          <a:noFill/>
        </p:spPr>
        <p:txBody>
          <a:bodyPr wrap="square" rtlCol="0">
            <a:spAutoFit/>
          </a:bodyPr>
          <a:lstStyle/>
          <a:p>
            <a:pPr marL="428625" indent="-428625" defTabSz="1371600">
              <a:buClrTx/>
              <a:buFont typeface="Arial" panose="020B0604020202020204" pitchFamily="34" charset="0"/>
              <a:buChar char="•"/>
              <a:defRPr/>
            </a:pPr>
            <a:r>
              <a:rPr lang="en-GB" sz="2400" kern="1200" dirty="0">
                <a:latin typeface="Lato" panose="020F0502020204030203" pitchFamily="34" charset="0"/>
                <a:ea typeface="Lato" panose="020F0502020204030203" pitchFamily="34" charset="0"/>
                <a:cs typeface="Lato" panose="020F0502020204030203" pitchFamily="34" charset="0"/>
              </a:rPr>
              <a:t>Offered a job at the end of Work Programme </a:t>
            </a:r>
          </a:p>
          <a:p>
            <a:pPr marL="428625" indent="-428625" defTabSz="1371600">
              <a:buClrTx/>
              <a:buFont typeface="Arial" panose="020B0604020202020204" pitchFamily="34" charset="0"/>
              <a:buChar char="•"/>
              <a:defRPr/>
            </a:pPr>
            <a:r>
              <a:rPr lang="en-GB" sz="2400" kern="1200" dirty="0">
                <a:latin typeface="Lato" panose="020F0502020204030203" pitchFamily="34" charset="0"/>
                <a:ea typeface="Lato" panose="020F0502020204030203" pitchFamily="34" charset="0"/>
                <a:cs typeface="Lato" panose="020F0502020204030203" pitchFamily="34" charset="0"/>
              </a:rPr>
              <a:t>Opened first bank account &amp; obtained id </a:t>
            </a:r>
          </a:p>
          <a:p>
            <a:pPr marL="428625" indent="-428625" defTabSz="1371600">
              <a:buClrTx/>
              <a:buFont typeface="Arial" panose="020B0604020202020204" pitchFamily="34" charset="0"/>
              <a:buChar char="•"/>
              <a:defRPr/>
            </a:pPr>
            <a:r>
              <a:rPr lang="en-GB" sz="2400" kern="1200" dirty="0">
                <a:latin typeface="Lato" panose="020F0502020204030203" pitchFamily="34" charset="0"/>
                <a:ea typeface="Lato" panose="020F0502020204030203" pitchFamily="34" charset="0"/>
                <a:cs typeface="Lato" panose="020F0502020204030203" pitchFamily="34" charset="0"/>
              </a:rPr>
              <a:t>Mental health has stabilised </a:t>
            </a:r>
          </a:p>
          <a:p>
            <a:pPr marL="428625" indent="-428625" defTabSz="1371600">
              <a:buClrTx/>
              <a:buFont typeface="Arial" panose="020B0604020202020204" pitchFamily="34" charset="0"/>
              <a:buChar char="•"/>
              <a:defRPr/>
            </a:pPr>
            <a:r>
              <a:rPr lang="en-GB" sz="2400" kern="1200" dirty="0">
                <a:latin typeface="Lato" panose="020F0502020204030203" pitchFamily="34" charset="0"/>
                <a:ea typeface="Lato" panose="020F0502020204030203" pitchFamily="34" charset="0"/>
                <a:cs typeface="Lato" panose="020F0502020204030203" pitchFamily="34" charset="0"/>
              </a:rPr>
              <a:t>Has daily contact with child </a:t>
            </a:r>
          </a:p>
          <a:p>
            <a:pPr defTabSz="1371600">
              <a:buClrTx/>
              <a:defRPr/>
            </a:pPr>
            <a:r>
              <a:rPr lang="en-US" sz="2400" b="1" i="1" kern="1200" dirty="0">
                <a:latin typeface="Lato" panose="020F0502020204030203" pitchFamily="34" charset="0"/>
                <a:ea typeface="Lato" panose="020F0502020204030203" pitchFamily="34" charset="0"/>
                <a:cs typeface="Lato" panose="020F0502020204030203" pitchFamily="34" charset="0"/>
              </a:rPr>
              <a:t>“ his child coming home has been the motivation he needed &amp; RSAP has meant that this is now possible”</a:t>
            </a:r>
            <a:endParaRPr lang="en-GB" sz="2400" b="1" i="1" kern="12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120360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98"/>
        <p:cNvGrpSpPr/>
        <p:nvPr/>
      </p:nvGrpSpPr>
      <p:grpSpPr>
        <a:xfrm>
          <a:off x="0" y="0"/>
          <a:ext cx="0" cy="0"/>
          <a:chOff x="0" y="0"/>
          <a:chExt cx="0" cy="0"/>
        </a:xfrm>
      </p:grpSpPr>
      <p:sp>
        <p:nvSpPr>
          <p:cNvPr id="199" name="Google Shape;199;p20"/>
          <p:cNvSpPr txBox="1">
            <a:spLocks noGrp="1"/>
          </p:cNvSpPr>
          <p:nvPr>
            <p:ph type="body" idx="1"/>
          </p:nvPr>
        </p:nvSpPr>
        <p:spPr>
          <a:xfrm>
            <a:off x="720000" y="720000"/>
            <a:ext cx="16848000" cy="8667000"/>
          </a:xfrm>
          <a:prstGeom prst="rect">
            <a:avLst/>
          </a:prstGeom>
          <a:noFill/>
          <a:ln>
            <a:noFill/>
          </a:ln>
        </p:spPr>
        <p:txBody>
          <a:bodyPr spcFirstLastPara="1" wrap="square" lIns="0" tIns="0" rIns="0" bIns="0" anchor="ctr" anchorCtr="0">
            <a:noAutofit/>
          </a:bodyPr>
          <a:lstStyle/>
          <a:p>
            <a:pPr marL="457200" lvl="0" indent="-457200" algn="l" rtl="0">
              <a:lnSpc>
                <a:spcPct val="100000"/>
              </a:lnSpc>
              <a:spcBef>
                <a:spcPts val="0"/>
              </a:spcBef>
              <a:spcAft>
                <a:spcPts val="0"/>
              </a:spcAft>
              <a:buClr>
                <a:srgbClr val="45818E"/>
              </a:buClr>
              <a:buSzPts val="4400"/>
              <a:buFont typeface="Raleway Medium"/>
              <a:buAutoNum type="arabicPeriod"/>
            </a:pPr>
            <a:r>
              <a:rPr lang="en-GB" sz="4400" dirty="0">
                <a:solidFill>
                  <a:srgbClr val="45818E"/>
                </a:solidFill>
                <a:latin typeface="Raleway Medium"/>
                <a:ea typeface="Raleway Medium"/>
                <a:cs typeface="Raleway Medium"/>
                <a:sym typeface="Raleway Medium"/>
              </a:rPr>
              <a:t>Committed political leadership</a:t>
            </a:r>
            <a:endParaRPr sz="4400" dirty="0">
              <a:solidFill>
                <a:srgbClr val="45818E"/>
              </a:solidFill>
              <a:latin typeface="Raleway Medium"/>
              <a:ea typeface="Raleway Medium"/>
              <a:cs typeface="Raleway Medium"/>
              <a:sym typeface="Raleway Medium"/>
            </a:endParaRPr>
          </a:p>
          <a:p>
            <a:pPr marL="457200" lvl="0" indent="-457200" algn="l" rtl="0">
              <a:lnSpc>
                <a:spcPct val="100000"/>
              </a:lnSpc>
              <a:spcBef>
                <a:spcPts val="1600"/>
              </a:spcBef>
              <a:spcAft>
                <a:spcPts val="0"/>
              </a:spcAft>
              <a:buClr>
                <a:srgbClr val="45818E"/>
              </a:buClr>
              <a:buSzPts val="4400"/>
              <a:buFont typeface="Raleway Medium"/>
              <a:buAutoNum type="arabicPeriod"/>
            </a:pPr>
            <a:r>
              <a:rPr lang="en-GB" sz="4400" dirty="0">
                <a:solidFill>
                  <a:srgbClr val="45818E"/>
                </a:solidFill>
                <a:latin typeface="Raleway Medium"/>
                <a:ea typeface="Raleway Medium"/>
                <a:cs typeface="Raleway Medium"/>
                <a:sym typeface="Raleway Medium"/>
              </a:rPr>
              <a:t>Set the right conditions &amp;  incentivise partnership working</a:t>
            </a:r>
            <a:endParaRPr sz="4400" dirty="0">
              <a:solidFill>
                <a:srgbClr val="45818E"/>
              </a:solidFill>
              <a:latin typeface="Raleway Medium"/>
              <a:ea typeface="Raleway Medium"/>
              <a:cs typeface="Raleway Medium"/>
              <a:sym typeface="Raleway Medium"/>
            </a:endParaRPr>
          </a:p>
          <a:p>
            <a:pPr marL="457200" lvl="0" indent="-457200" algn="l" rtl="0">
              <a:lnSpc>
                <a:spcPct val="100000"/>
              </a:lnSpc>
              <a:spcBef>
                <a:spcPts val="1600"/>
              </a:spcBef>
              <a:spcAft>
                <a:spcPts val="0"/>
              </a:spcAft>
              <a:buClr>
                <a:srgbClr val="45818E"/>
              </a:buClr>
              <a:buSzPts val="4400"/>
              <a:buFont typeface="Raleway Medium"/>
              <a:buAutoNum type="arabicPeriod"/>
            </a:pPr>
            <a:r>
              <a:rPr lang="en-GB" sz="4400" dirty="0">
                <a:solidFill>
                  <a:srgbClr val="45818E"/>
                </a:solidFill>
                <a:latin typeface="Raleway Medium"/>
                <a:ea typeface="Raleway Medium"/>
                <a:cs typeface="Raleway Medium"/>
                <a:sym typeface="Raleway Medium"/>
              </a:rPr>
              <a:t>Understand demand &amp; be guided by evidence</a:t>
            </a:r>
            <a:endParaRPr sz="4400" dirty="0">
              <a:solidFill>
                <a:srgbClr val="45818E"/>
              </a:solidFill>
              <a:latin typeface="Raleway Medium"/>
              <a:ea typeface="Raleway Medium"/>
              <a:cs typeface="Raleway Medium"/>
              <a:sym typeface="Raleway Medium"/>
            </a:endParaRPr>
          </a:p>
          <a:p>
            <a:pPr marL="457200" lvl="0" indent="-457200" algn="l" rtl="0">
              <a:lnSpc>
                <a:spcPct val="100000"/>
              </a:lnSpc>
              <a:spcBef>
                <a:spcPts val="1600"/>
              </a:spcBef>
              <a:spcAft>
                <a:spcPts val="0"/>
              </a:spcAft>
              <a:buClr>
                <a:srgbClr val="45818E"/>
              </a:buClr>
              <a:buSzPts val="4400"/>
              <a:buFont typeface="Raleway Medium"/>
              <a:buAutoNum type="arabicPeriod"/>
            </a:pPr>
            <a:r>
              <a:rPr lang="en-GB" sz="4400" dirty="0">
                <a:solidFill>
                  <a:srgbClr val="45818E"/>
                </a:solidFill>
                <a:latin typeface="Raleway Medium"/>
                <a:ea typeface="Raleway Medium"/>
                <a:cs typeface="Raleway Medium"/>
                <a:sym typeface="Raleway Medium"/>
              </a:rPr>
              <a:t>Deliver flexibly, be proactive &amp; innovate </a:t>
            </a:r>
            <a:endParaRPr dirty="0"/>
          </a:p>
          <a:p>
            <a:pPr marL="457200" lvl="0" indent="-457200" algn="l" rtl="0">
              <a:lnSpc>
                <a:spcPct val="100000"/>
              </a:lnSpc>
              <a:spcBef>
                <a:spcPts val="1600"/>
              </a:spcBef>
              <a:spcAft>
                <a:spcPts val="0"/>
              </a:spcAft>
              <a:buClr>
                <a:srgbClr val="45818E"/>
              </a:buClr>
              <a:buSzPts val="4400"/>
              <a:buFont typeface="Raleway Medium"/>
              <a:buAutoNum type="arabicPeriod"/>
            </a:pPr>
            <a:r>
              <a:rPr lang="en-GB" sz="4400" dirty="0">
                <a:solidFill>
                  <a:schemeClr val="dk1"/>
                </a:solidFill>
                <a:latin typeface="Raleway Medium"/>
                <a:ea typeface="Raleway Medium"/>
                <a:cs typeface="Raleway Medium"/>
                <a:sym typeface="Raleway Medium"/>
              </a:rPr>
              <a:t>Have a curious &amp; questioning mindset – focused on the best outcomes for people </a:t>
            </a:r>
            <a:endParaRPr dirty="0"/>
          </a:p>
        </p:txBody>
      </p:sp>
      <p:sp>
        <p:nvSpPr>
          <p:cNvPr id="200" name="Google Shape;200;p20"/>
          <p:cNvSpPr txBox="1">
            <a:spLocks noGrp="1"/>
          </p:cNvSpPr>
          <p:nvPr>
            <p:ph type="title"/>
          </p:nvPr>
        </p:nvSpPr>
        <p:spPr>
          <a:xfrm>
            <a:off x="720000" y="720000"/>
            <a:ext cx="12546000" cy="1145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4000"/>
              <a:buNone/>
            </a:pPr>
            <a:r>
              <a:rPr lang="en-GB" b="0" dirty="0"/>
              <a:t>How we </a:t>
            </a:r>
            <a:r>
              <a:rPr lang="en-GB" dirty="0"/>
              <a:t>do it</a:t>
            </a: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CE33E-5EBE-44C0-AE53-F89B36F48B76}"/>
              </a:ext>
            </a:extLst>
          </p:cNvPr>
          <p:cNvSpPr>
            <a:spLocks noGrp="1"/>
          </p:cNvSpPr>
          <p:nvPr>
            <p:ph type="title"/>
          </p:nvPr>
        </p:nvSpPr>
        <p:spPr/>
        <p:txBody>
          <a:bodyPr/>
          <a:lstStyle/>
          <a:p>
            <a:r>
              <a:rPr lang="en-GB" dirty="0"/>
              <a:t>Abstract, distant &amp; contested to visible, timely &amp; consensual </a:t>
            </a:r>
          </a:p>
        </p:txBody>
      </p:sp>
      <p:sp>
        <p:nvSpPr>
          <p:cNvPr id="3" name="Text Placeholder 2">
            <a:extLst>
              <a:ext uri="{FF2B5EF4-FFF2-40B4-BE49-F238E27FC236}">
                <a16:creationId xmlns:a16="http://schemas.microsoft.com/office/drawing/2014/main" id="{870FD021-1AD6-4103-BBF2-9965F20CB98B}"/>
              </a:ext>
            </a:extLst>
          </p:cNvPr>
          <p:cNvSpPr>
            <a:spLocks noGrp="1"/>
          </p:cNvSpPr>
          <p:nvPr>
            <p:ph type="body" idx="1"/>
          </p:nvPr>
        </p:nvSpPr>
        <p:spPr>
          <a:xfrm>
            <a:off x="609600" y="3202600"/>
            <a:ext cx="8354400" cy="6364400"/>
          </a:xfrm>
        </p:spPr>
        <p:txBody>
          <a:bodyPr/>
          <a:lstStyle/>
          <a:p>
            <a:pPr>
              <a:spcAft>
                <a:spcPts val="1200"/>
              </a:spcAft>
            </a:pPr>
            <a:r>
              <a:rPr lang="en-GB" dirty="0"/>
              <a:t>Case based: named real people, in real time</a:t>
            </a:r>
          </a:p>
          <a:p>
            <a:pPr>
              <a:spcAft>
                <a:spcPts val="1200"/>
              </a:spcAft>
            </a:pPr>
            <a:r>
              <a:rPr lang="en-GB" dirty="0"/>
              <a:t>Conclusive </a:t>
            </a:r>
          </a:p>
          <a:p>
            <a:pPr>
              <a:spcAft>
                <a:spcPts val="1200"/>
              </a:spcAft>
            </a:pPr>
            <a:r>
              <a:rPr lang="en-GB" dirty="0"/>
              <a:t>Proactive </a:t>
            </a:r>
          </a:p>
          <a:p>
            <a:pPr>
              <a:spcAft>
                <a:spcPts val="1200"/>
              </a:spcAft>
            </a:pPr>
            <a:r>
              <a:rPr lang="en-GB" dirty="0"/>
              <a:t>Accountable</a:t>
            </a:r>
          </a:p>
          <a:p>
            <a:pPr>
              <a:spcAft>
                <a:spcPts val="1200"/>
              </a:spcAft>
            </a:pPr>
            <a:r>
              <a:rPr lang="en-GB" dirty="0"/>
              <a:t>Structured </a:t>
            </a:r>
          </a:p>
          <a:p>
            <a:pPr>
              <a:spcAft>
                <a:spcPts val="1200"/>
              </a:spcAft>
            </a:pPr>
            <a:r>
              <a:rPr lang="en-GB" dirty="0"/>
              <a:t>Learning loops not silver bullets</a:t>
            </a:r>
          </a:p>
          <a:p>
            <a:pPr>
              <a:spcAft>
                <a:spcPts val="1200"/>
              </a:spcAft>
            </a:pPr>
            <a:r>
              <a:rPr lang="en-GB" b="1" dirty="0"/>
              <a:t>Mindsets, policies &amp; services  </a:t>
            </a:r>
          </a:p>
          <a:p>
            <a:pPr marL="25400" indent="0">
              <a:buNone/>
            </a:pPr>
            <a:endParaRPr lang="en-GB" dirty="0"/>
          </a:p>
          <a:p>
            <a:endParaRPr lang="en-GB" dirty="0"/>
          </a:p>
        </p:txBody>
      </p:sp>
      <p:graphicFrame>
        <p:nvGraphicFramePr>
          <p:cNvPr id="4" name="Diagram 3">
            <a:extLst>
              <a:ext uri="{FF2B5EF4-FFF2-40B4-BE49-F238E27FC236}">
                <a16:creationId xmlns:a16="http://schemas.microsoft.com/office/drawing/2014/main" id="{D410CA74-0FD0-448F-AD64-757DBDA78C39}"/>
              </a:ext>
            </a:extLst>
          </p:cNvPr>
          <p:cNvGraphicFramePr/>
          <p:nvPr>
            <p:extLst>
              <p:ext uri="{D42A27DB-BD31-4B8C-83A1-F6EECF244321}">
                <p14:modId xmlns:p14="http://schemas.microsoft.com/office/powerpoint/2010/main" val="2589258217"/>
              </p:ext>
            </p:extLst>
          </p:nvPr>
        </p:nvGraphicFramePr>
        <p:xfrm>
          <a:off x="9613900" y="720000"/>
          <a:ext cx="8483600" cy="905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556600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1"/>
          <p:cNvSpPr/>
          <p:nvPr/>
        </p:nvSpPr>
        <p:spPr>
          <a:xfrm>
            <a:off x="12352486" y="738665"/>
            <a:ext cx="5643900" cy="877200"/>
          </a:xfrm>
          <a:prstGeom prst="rect">
            <a:avLst/>
          </a:prstGeom>
          <a:noFill/>
          <a:ln>
            <a:noFill/>
          </a:ln>
        </p:spPr>
        <p:txBody>
          <a:bodyPr spcFirstLastPara="1" wrap="square" lIns="137150" tIns="68550" rIns="137150" bIns="6855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GB" sz="4800" b="1" i="0" u="none" strike="noStrike" cap="none" dirty="0">
                <a:solidFill>
                  <a:srgbClr val="FFFFFF"/>
                </a:solidFill>
                <a:latin typeface="Arial"/>
                <a:ea typeface="Arial"/>
                <a:cs typeface="Arial"/>
                <a:sym typeface="Arial"/>
              </a:rPr>
              <a:t>Cherry Tree View </a:t>
            </a:r>
            <a:endParaRPr sz="2700" b="0" i="0" u="none" strike="noStrike" cap="none" dirty="0">
              <a:solidFill>
                <a:schemeClr val="dk1"/>
              </a:solidFill>
              <a:latin typeface="Calibri"/>
              <a:ea typeface="Calibri"/>
              <a:cs typeface="Calibri"/>
              <a:sym typeface="Calibri"/>
            </a:endParaRPr>
          </a:p>
        </p:txBody>
      </p:sp>
      <p:pic>
        <p:nvPicPr>
          <p:cNvPr id="206" name="Google Shape;206;p21"/>
          <p:cNvPicPr preferRelativeResize="0"/>
          <p:nvPr/>
        </p:nvPicPr>
        <p:blipFill rotWithShape="1">
          <a:blip r:embed="rId3">
            <a:alphaModFix/>
          </a:blip>
          <a:srcRect/>
          <a:stretch/>
        </p:blipFill>
        <p:spPr>
          <a:xfrm>
            <a:off x="0" y="0"/>
            <a:ext cx="18389700" cy="10287000"/>
          </a:xfrm>
          <a:prstGeom prst="rect">
            <a:avLst/>
          </a:prstGeom>
          <a:noFill/>
          <a:ln>
            <a:noFill/>
          </a:ln>
        </p:spPr>
      </p:pic>
      <p:sp>
        <p:nvSpPr>
          <p:cNvPr id="207" name="Google Shape;207;p21"/>
          <p:cNvSpPr/>
          <p:nvPr/>
        </p:nvSpPr>
        <p:spPr>
          <a:xfrm>
            <a:off x="14390866" y="427643"/>
            <a:ext cx="3762600"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GB" sz="3200" b="0" i="0" u="none" strike="noStrike" cap="none" dirty="0">
                <a:solidFill>
                  <a:srgbClr val="FFFFFF"/>
                </a:solidFill>
                <a:latin typeface="Raleway"/>
                <a:ea typeface="Raleway"/>
                <a:cs typeface="Raleway"/>
                <a:sym typeface="Raleway"/>
              </a:rPr>
              <a:t>Cherry Tree View </a:t>
            </a:r>
            <a:endParaRPr sz="1800" b="0" i="0" u="none" strike="noStrike" cap="none" dirty="0">
              <a:solidFill>
                <a:srgbClr val="000000"/>
              </a:solidFill>
              <a:latin typeface="Raleway"/>
              <a:ea typeface="Raleway"/>
              <a:cs typeface="Raleway"/>
              <a:sym typeface="Raleway"/>
            </a:endParaRPr>
          </a:p>
        </p:txBody>
      </p:sp>
      <p:sp>
        <p:nvSpPr>
          <p:cNvPr id="208" name="Google Shape;208;p21"/>
          <p:cNvSpPr/>
          <p:nvPr/>
        </p:nvSpPr>
        <p:spPr>
          <a:xfrm>
            <a:off x="6914275" y="8157250"/>
            <a:ext cx="11239200" cy="2694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700"/>
              <a:buFont typeface="Arial"/>
              <a:buNone/>
            </a:pPr>
            <a:r>
              <a:rPr lang="en-GB" sz="3700" b="0" i="0" u="none" strike="noStrike" cap="none" dirty="0">
                <a:solidFill>
                  <a:srgbClr val="FFFFFF"/>
                </a:solidFill>
                <a:latin typeface="Raleway"/>
                <a:ea typeface="Raleway"/>
                <a:cs typeface="Raleway"/>
                <a:sym typeface="Raleway"/>
              </a:rPr>
              <a:t>“A place of comfort &amp; kindness… the facilities were not shared &amp; I had freedom to be alone &amp; collect my mind &amp; thoughts”</a:t>
            </a:r>
            <a:endParaRPr sz="3700" b="0" i="0" u="none" strike="noStrike" cap="none" dirty="0">
              <a:solidFill>
                <a:srgbClr val="FFFFFF"/>
              </a:solidFill>
              <a:latin typeface="Raleway"/>
              <a:ea typeface="Raleway"/>
              <a:cs typeface="Raleway"/>
              <a:sym typeface="Raleway"/>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12"/>
        <p:cNvGrpSpPr/>
        <p:nvPr/>
      </p:nvGrpSpPr>
      <p:grpSpPr>
        <a:xfrm>
          <a:off x="0" y="0"/>
          <a:ext cx="0" cy="0"/>
          <a:chOff x="0" y="0"/>
          <a:chExt cx="0" cy="0"/>
        </a:xfrm>
      </p:grpSpPr>
      <p:pic>
        <p:nvPicPr>
          <p:cNvPr id="213" name="Google Shape;213;p22"/>
          <p:cNvPicPr preferRelativeResize="0"/>
          <p:nvPr/>
        </p:nvPicPr>
        <p:blipFill rotWithShape="1">
          <a:blip r:embed="rId3">
            <a:alphaModFix/>
          </a:blip>
          <a:srcRect l="11002" r="21900"/>
          <a:stretch/>
        </p:blipFill>
        <p:spPr>
          <a:xfrm>
            <a:off x="12004550" y="4180114"/>
            <a:ext cx="6283450" cy="6106886"/>
          </a:xfrm>
          <a:prstGeom prst="rect">
            <a:avLst/>
          </a:prstGeom>
          <a:noFill/>
          <a:ln>
            <a:noFill/>
          </a:ln>
        </p:spPr>
      </p:pic>
      <p:sp>
        <p:nvSpPr>
          <p:cNvPr id="214" name="Google Shape;214;p22"/>
          <p:cNvSpPr/>
          <p:nvPr/>
        </p:nvSpPr>
        <p:spPr>
          <a:xfrm>
            <a:off x="125" y="9387000"/>
            <a:ext cx="18288000" cy="9306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5" name="Google Shape;215;p22"/>
          <p:cNvSpPr txBox="1">
            <a:spLocks noGrp="1"/>
          </p:cNvSpPr>
          <p:nvPr>
            <p:ph type="title"/>
          </p:nvPr>
        </p:nvSpPr>
        <p:spPr>
          <a:xfrm>
            <a:off x="720000" y="720000"/>
            <a:ext cx="16848000" cy="1145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4000"/>
              <a:buNone/>
            </a:pPr>
            <a:r>
              <a:rPr lang="en-GB" dirty="0"/>
              <a:t>Newcastle’s rights based approach to preventing homelessness</a:t>
            </a:r>
            <a:endParaRPr dirty="0"/>
          </a:p>
          <a:p>
            <a:pPr marL="0" lvl="0" indent="0" algn="l" rtl="0">
              <a:lnSpc>
                <a:spcPct val="100000"/>
              </a:lnSpc>
              <a:spcBef>
                <a:spcPts val="0"/>
              </a:spcBef>
              <a:spcAft>
                <a:spcPts val="0"/>
              </a:spcAft>
              <a:buSzPts val="4000"/>
              <a:buNone/>
            </a:pPr>
            <a:endParaRPr dirty="0"/>
          </a:p>
        </p:txBody>
      </p:sp>
      <p:sp>
        <p:nvSpPr>
          <p:cNvPr id="216" name="Google Shape;216;p22"/>
          <p:cNvSpPr txBox="1">
            <a:spLocks noGrp="1"/>
          </p:cNvSpPr>
          <p:nvPr>
            <p:ph type="body" idx="1"/>
          </p:nvPr>
        </p:nvSpPr>
        <p:spPr>
          <a:xfrm>
            <a:off x="336822" y="1476000"/>
            <a:ext cx="13137878" cy="8091000"/>
          </a:xfrm>
          <a:prstGeom prst="rect">
            <a:avLst/>
          </a:prstGeom>
          <a:noFill/>
          <a:ln>
            <a:noFill/>
          </a:ln>
        </p:spPr>
        <p:txBody>
          <a:bodyPr spcFirstLastPara="1" wrap="square" lIns="0" tIns="0" rIns="0" bIns="0" anchor="ctr" anchorCtr="0">
            <a:noAutofit/>
          </a:bodyPr>
          <a:lstStyle/>
          <a:p>
            <a:pPr marL="457200" lvl="0" indent="-457200" algn="l" rtl="0">
              <a:lnSpc>
                <a:spcPct val="100000"/>
              </a:lnSpc>
              <a:spcBef>
                <a:spcPts val="0"/>
              </a:spcBef>
              <a:spcAft>
                <a:spcPts val="0"/>
              </a:spcAft>
              <a:buClr>
                <a:srgbClr val="45818E"/>
              </a:buClr>
              <a:buSzPts val="4400"/>
              <a:buFont typeface="Raleway Medium"/>
              <a:buAutoNum type="arabicPeriod"/>
            </a:pPr>
            <a:r>
              <a:rPr lang="en-GB" sz="3600" dirty="0">
                <a:solidFill>
                  <a:srgbClr val="45818E"/>
                </a:solidFill>
                <a:latin typeface="Raleway Medium"/>
                <a:ea typeface="Raleway Medium"/>
                <a:cs typeface="Raleway Medium"/>
                <a:sym typeface="Raleway Medium"/>
              </a:rPr>
              <a:t>Committed political leadership</a:t>
            </a:r>
            <a:endParaRPr dirty="0"/>
          </a:p>
          <a:p>
            <a:pPr marL="457200" lvl="0" indent="-457200" algn="l" rtl="0">
              <a:lnSpc>
                <a:spcPct val="100000"/>
              </a:lnSpc>
              <a:spcBef>
                <a:spcPts val="1600"/>
              </a:spcBef>
              <a:spcAft>
                <a:spcPts val="0"/>
              </a:spcAft>
              <a:buClr>
                <a:srgbClr val="45818E"/>
              </a:buClr>
              <a:buSzPts val="4400"/>
              <a:buFont typeface="Raleway Medium"/>
              <a:buAutoNum type="arabicPeriod"/>
            </a:pPr>
            <a:r>
              <a:rPr lang="en-GB" sz="3600" dirty="0">
                <a:solidFill>
                  <a:srgbClr val="45818E"/>
                </a:solidFill>
                <a:latin typeface="Raleway Medium"/>
                <a:ea typeface="Raleway Medium"/>
                <a:cs typeface="Raleway Medium"/>
                <a:sym typeface="Raleway Medium"/>
              </a:rPr>
              <a:t>Set the right conditions &amp; incentivise partnership working</a:t>
            </a:r>
            <a:endParaRPr dirty="0"/>
          </a:p>
          <a:p>
            <a:pPr marL="457200" lvl="0" indent="-457200" algn="l" rtl="0">
              <a:lnSpc>
                <a:spcPct val="100000"/>
              </a:lnSpc>
              <a:spcBef>
                <a:spcPts val="1600"/>
              </a:spcBef>
              <a:spcAft>
                <a:spcPts val="0"/>
              </a:spcAft>
              <a:buClr>
                <a:srgbClr val="45818E"/>
              </a:buClr>
              <a:buSzPts val="4400"/>
              <a:buFont typeface="Raleway Medium"/>
              <a:buAutoNum type="arabicPeriod"/>
            </a:pPr>
            <a:r>
              <a:rPr lang="en-GB" sz="3600" dirty="0">
                <a:solidFill>
                  <a:srgbClr val="45818E"/>
                </a:solidFill>
                <a:latin typeface="Raleway Medium"/>
                <a:ea typeface="Raleway Medium"/>
                <a:cs typeface="Raleway Medium"/>
                <a:sym typeface="Raleway Medium"/>
              </a:rPr>
              <a:t>Understand demand &amp; be guided by evidence</a:t>
            </a:r>
            <a:endParaRPr dirty="0"/>
          </a:p>
          <a:p>
            <a:pPr marL="457200" lvl="0" indent="-457200" algn="l" rtl="0">
              <a:lnSpc>
                <a:spcPct val="100000"/>
              </a:lnSpc>
              <a:spcBef>
                <a:spcPts val="1600"/>
              </a:spcBef>
              <a:spcAft>
                <a:spcPts val="0"/>
              </a:spcAft>
              <a:buClr>
                <a:srgbClr val="45818E"/>
              </a:buClr>
              <a:buSzPts val="4400"/>
              <a:buFont typeface="Raleway Medium"/>
              <a:buAutoNum type="arabicPeriod"/>
            </a:pPr>
            <a:r>
              <a:rPr lang="en-GB" sz="3600" dirty="0">
                <a:solidFill>
                  <a:srgbClr val="45818E"/>
                </a:solidFill>
                <a:latin typeface="Raleway Medium"/>
                <a:ea typeface="Raleway Medium"/>
                <a:cs typeface="Raleway Medium"/>
                <a:sym typeface="Raleway Medium"/>
              </a:rPr>
              <a:t>Deliver flexibly, be proactive &amp; innovate </a:t>
            </a:r>
            <a:endParaRPr dirty="0"/>
          </a:p>
          <a:p>
            <a:pPr marL="457200" lvl="0" indent="-457200" algn="l" rtl="0">
              <a:lnSpc>
                <a:spcPct val="100000"/>
              </a:lnSpc>
              <a:spcBef>
                <a:spcPts val="1600"/>
              </a:spcBef>
              <a:spcAft>
                <a:spcPts val="0"/>
              </a:spcAft>
              <a:buClr>
                <a:srgbClr val="45818E"/>
              </a:buClr>
              <a:buSzPts val="4400"/>
              <a:buFont typeface="Raleway Medium"/>
              <a:buAutoNum type="arabicPeriod"/>
            </a:pPr>
            <a:r>
              <a:rPr lang="en-GB" sz="3600" dirty="0">
                <a:solidFill>
                  <a:srgbClr val="45818E"/>
                </a:solidFill>
                <a:latin typeface="Raleway Medium"/>
                <a:ea typeface="Raleway Medium"/>
                <a:cs typeface="Raleway Medium"/>
                <a:sym typeface="Raleway Medium"/>
              </a:rPr>
              <a:t>Have a curious &amp; questioning mindset – focused on the best outcomes for people</a:t>
            </a:r>
            <a:endParaRPr dirty="0"/>
          </a:p>
          <a:p>
            <a:pPr marL="457200" lvl="0" indent="-177800" algn="l" rtl="0">
              <a:lnSpc>
                <a:spcPct val="100000"/>
              </a:lnSpc>
              <a:spcBef>
                <a:spcPts val="1600"/>
              </a:spcBef>
              <a:spcAft>
                <a:spcPts val="0"/>
              </a:spcAft>
              <a:buClr>
                <a:srgbClr val="45818E"/>
              </a:buClr>
              <a:buSzPts val="4400"/>
              <a:buFont typeface="Raleway Medium"/>
              <a:buNone/>
            </a:pPr>
            <a:endParaRPr sz="3600" dirty="0">
              <a:solidFill>
                <a:srgbClr val="45818E"/>
              </a:solidFill>
              <a:latin typeface="Raleway Medium"/>
              <a:ea typeface="Raleway Medium"/>
              <a:cs typeface="Raleway Medium"/>
              <a:sym typeface="Raleway Medium"/>
            </a:endParaRPr>
          </a:p>
          <a:p>
            <a:pPr marL="0" lvl="0" indent="0" algn="l" rtl="0">
              <a:lnSpc>
                <a:spcPct val="100000"/>
              </a:lnSpc>
              <a:spcBef>
                <a:spcPts val="1600"/>
              </a:spcBef>
              <a:spcAft>
                <a:spcPts val="0"/>
              </a:spcAft>
              <a:buClr>
                <a:srgbClr val="45818E"/>
              </a:buClr>
              <a:buSzPts val="4400"/>
              <a:buNone/>
            </a:pPr>
            <a:r>
              <a:rPr lang="en-GB" sz="3600" dirty="0">
                <a:solidFill>
                  <a:srgbClr val="45818E"/>
                </a:solidFill>
                <a:latin typeface="Raleway Medium"/>
                <a:ea typeface="Raleway Medium"/>
                <a:cs typeface="Raleway Medium"/>
                <a:sym typeface="Raleway Medium"/>
              </a:rPr>
              <a:t> </a:t>
            </a:r>
            <a:endParaRPr dirty="0"/>
          </a:p>
        </p:txBody>
      </p:sp>
      <p:pic>
        <p:nvPicPr>
          <p:cNvPr id="217" name="Google Shape;217;p22"/>
          <p:cNvPicPr preferRelativeResize="0"/>
          <p:nvPr/>
        </p:nvPicPr>
        <p:blipFill rotWithShape="1">
          <a:blip r:embed="rId4">
            <a:alphaModFix/>
          </a:blip>
          <a:srcRect/>
          <a:stretch/>
        </p:blipFill>
        <p:spPr>
          <a:xfrm>
            <a:off x="15647499" y="9590925"/>
            <a:ext cx="1920496" cy="4921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1223be6092e_1_29"/>
          <p:cNvSpPr/>
          <p:nvPr/>
        </p:nvSpPr>
        <p:spPr>
          <a:xfrm>
            <a:off x="0" y="8959650"/>
            <a:ext cx="18288000" cy="427200"/>
          </a:xfrm>
          <a:prstGeom prst="rect">
            <a:avLst/>
          </a:prstGeom>
          <a:solidFill>
            <a:srgbClr val="44B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23" name="Google Shape;223;g1223be6092e_1_29"/>
          <p:cNvPicPr preferRelativeResize="0"/>
          <p:nvPr/>
        </p:nvPicPr>
        <p:blipFill rotWithShape="1">
          <a:blip r:embed="rId3">
            <a:alphaModFix/>
          </a:blip>
          <a:srcRect l="-2620" t="30131" r="52620" b="17520"/>
          <a:stretch/>
        </p:blipFill>
        <p:spPr>
          <a:xfrm>
            <a:off x="9144002" y="4001975"/>
            <a:ext cx="9144000" cy="5385026"/>
          </a:xfrm>
          <a:prstGeom prst="rect">
            <a:avLst/>
          </a:prstGeom>
          <a:noFill/>
          <a:ln>
            <a:noFill/>
          </a:ln>
        </p:spPr>
      </p:pic>
      <p:sp>
        <p:nvSpPr>
          <p:cNvPr id="224" name="Google Shape;224;g1223be6092e_1_29"/>
          <p:cNvSpPr/>
          <p:nvPr/>
        </p:nvSpPr>
        <p:spPr>
          <a:xfrm>
            <a:off x="0" y="9387000"/>
            <a:ext cx="18288000" cy="900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225" name="Google Shape;225;g1223be6092e_1_29"/>
          <p:cNvPicPr preferRelativeResize="0"/>
          <p:nvPr/>
        </p:nvPicPr>
        <p:blipFill rotWithShape="1">
          <a:blip r:embed="rId4">
            <a:alphaModFix/>
          </a:blip>
          <a:srcRect/>
          <a:stretch/>
        </p:blipFill>
        <p:spPr>
          <a:xfrm>
            <a:off x="15647499" y="9590925"/>
            <a:ext cx="1920496" cy="492150"/>
          </a:xfrm>
          <a:prstGeom prst="rect">
            <a:avLst/>
          </a:prstGeom>
          <a:noFill/>
          <a:ln>
            <a:noFill/>
          </a:ln>
        </p:spPr>
      </p:pic>
      <p:sp>
        <p:nvSpPr>
          <p:cNvPr id="226" name="Google Shape;226;g1223be6092e_1_29"/>
          <p:cNvSpPr txBox="1"/>
          <p:nvPr/>
        </p:nvSpPr>
        <p:spPr>
          <a:xfrm>
            <a:off x="720000" y="9387000"/>
            <a:ext cx="8424000" cy="908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3000" b="1" i="0" u="none" strike="noStrike" cap="none" dirty="0">
                <a:solidFill>
                  <a:schemeClr val="dk2"/>
                </a:solidFill>
                <a:latin typeface="Lato"/>
                <a:ea typeface="Lato"/>
                <a:cs typeface="Lato"/>
                <a:sym typeface="Lato"/>
              </a:rPr>
              <a:t>Neil Munslow</a:t>
            </a:r>
            <a:endParaRPr sz="3000" b="1" i="0" u="none" strike="noStrike" cap="none" dirty="0">
              <a:solidFill>
                <a:schemeClr val="dk2"/>
              </a:solidFill>
              <a:latin typeface="Lato"/>
              <a:ea typeface="Lato"/>
              <a:cs typeface="Lato"/>
              <a:sym typeface="Lato"/>
            </a:endParaRPr>
          </a:p>
        </p:txBody>
      </p:sp>
      <p:sp>
        <p:nvSpPr>
          <p:cNvPr id="227" name="Google Shape;227;g1223be6092e_1_29"/>
          <p:cNvSpPr txBox="1">
            <a:spLocks noGrp="1"/>
          </p:cNvSpPr>
          <p:nvPr>
            <p:ph type="title" idx="4294967295"/>
          </p:nvPr>
        </p:nvSpPr>
        <p:spPr>
          <a:xfrm>
            <a:off x="1323850" y="720000"/>
            <a:ext cx="15924000" cy="3282000"/>
          </a:xfrm>
          <a:prstGeom prst="rect">
            <a:avLst/>
          </a:prstGeom>
          <a:noFill/>
          <a:ln>
            <a:noFill/>
          </a:ln>
        </p:spPr>
        <p:txBody>
          <a:bodyPr spcFirstLastPara="1" wrap="square" lIns="0" tIns="0" rIns="0" bIns="108000" anchor="ctr" anchorCtr="0">
            <a:noAutofit/>
          </a:bodyPr>
          <a:lstStyle/>
          <a:p>
            <a:pPr marL="0" lvl="0" indent="0" algn="ctr" rtl="0">
              <a:spcBef>
                <a:spcPts val="0"/>
              </a:spcBef>
              <a:spcAft>
                <a:spcPts val="0"/>
              </a:spcAft>
              <a:buClr>
                <a:schemeClr val="lt2"/>
              </a:buClr>
              <a:buSzPts val="4400"/>
              <a:buFont typeface="Arial"/>
              <a:buNone/>
            </a:pPr>
            <a:r>
              <a:rPr lang="en-GB" sz="6800" b="0" dirty="0"/>
              <a:t>Thank you.</a:t>
            </a:r>
            <a:endParaRPr sz="6800" b="0" dirty="0"/>
          </a:p>
          <a:p>
            <a:pPr marL="0" lvl="0" indent="0" algn="ctr" rtl="0">
              <a:spcBef>
                <a:spcPts val="0"/>
              </a:spcBef>
              <a:spcAft>
                <a:spcPts val="0"/>
              </a:spcAft>
              <a:buSzPts val="4400"/>
              <a:buNone/>
            </a:pPr>
            <a:r>
              <a:rPr lang="en-GB" sz="3250" b="0" dirty="0">
                <a:solidFill>
                  <a:srgbClr val="555555"/>
                </a:solidFill>
                <a:highlight>
                  <a:schemeClr val="dk2"/>
                </a:highlight>
              </a:rPr>
              <a:t>neil.munslow@newcastle.gov.uk</a:t>
            </a:r>
            <a:endParaRPr dirty="0"/>
          </a:p>
        </p:txBody>
      </p:sp>
      <p:sp>
        <p:nvSpPr>
          <p:cNvPr id="228" name="Google Shape;228;g1223be6092e_1_29"/>
          <p:cNvSpPr txBox="1">
            <a:spLocks noGrp="1"/>
          </p:cNvSpPr>
          <p:nvPr>
            <p:ph type="body" idx="4294967295"/>
          </p:nvPr>
        </p:nvSpPr>
        <p:spPr>
          <a:xfrm>
            <a:off x="628925" y="4553575"/>
            <a:ext cx="11685900" cy="3170700"/>
          </a:xfrm>
          <a:prstGeom prst="rect">
            <a:avLst/>
          </a:prstGeom>
          <a:noFill/>
          <a:ln>
            <a:noFill/>
          </a:ln>
        </p:spPr>
        <p:txBody>
          <a:bodyPr spcFirstLastPara="1" wrap="square" lIns="0" tIns="0" rIns="0" bIns="0" anchor="t" anchorCtr="0">
            <a:spAutoFit/>
          </a:bodyPr>
          <a:lstStyle/>
          <a:p>
            <a:pPr marL="0" lvl="0" indent="0" algn="l" rtl="0">
              <a:spcBef>
                <a:spcPts val="560"/>
              </a:spcBef>
              <a:spcAft>
                <a:spcPts val="0"/>
              </a:spcAft>
              <a:buClr>
                <a:srgbClr val="299198"/>
              </a:buClr>
              <a:buSzPts val="2800"/>
              <a:buFont typeface="Arial"/>
              <a:buNone/>
            </a:pPr>
            <a:r>
              <a:rPr lang="en-GB" sz="2800" dirty="0">
                <a:latin typeface="Raleway Medium"/>
                <a:ea typeface="Raleway Medium"/>
                <a:cs typeface="Raleway Medium"/>
                <a:sym typeface="Raleway Medium"/>
              </a:rPr>
              <a:t>Links: </a:t>
            </a:r>
            <a:endParaRPr sz="2800" dirty="0">
              <a:latin typeface="Raleway Medium"/>
              <a:ea typeface="Raleway Medium"/>
              <a:cs typeface="Raleway Medium"/>
              <a:sym typeface="Raleway Medium"/>
            </a:endParaRPr>
          </a:p>
          <a:p>
            <a:pPr marL="457200" lvl="0" indent="-406400" algn="l" rtl="0">
              <a:spcBef>
                <a:spcPts val="0"/>
              </a:spcBef>
              <a:spcAft>
                <a:spcPts val="0"/>
              </a:spcAft>
              <a:buSzPts val="2800"/>
              <a:buFont typeface="Raleway Medium"/>
              <a:buChar char="–"/>
            </a:pPr>
            <a:r>
              <a:rPr lang="en-GB" sz="2800" dirty="0">
                <a:latin typeface="Raleway Medium"/>
                <a:ea typeface="Raleway Medium"/>
                <a:cs typeface="Raleway Medium"/>
                <a:sym typeface="Raleway Medium"/>
              </a:rPr>
              <a:t>Heriot-Watt: </a:t>
            </a:r>
            <a:r>
              <a:rPr lang="en-GB" sz="2800" u="sng" dirty="0">
                <a:latin typeface="Raleway Medium"/>
                <a:ea typeface="Raleway Medium"/>
                <a:cs typeface="Raleway Medium"/>
                <a:sym typeface="Raleway Medium"/>
                <a:hlinkClick r:id="rId5"/>
              </a:rPr>
              <a:t>Homelessness Prevention in Newcastle</a:t>
            </a:r>
            <a:r>
              <a:rPr lang="en-GB" sz="2800" dirty="0">
                <a:latin typeface="Raleway Medium"/>
                <a:ea typeface="Raleway Medium"/>
                <a:cs typeface="Raleway Medium"/>
                <a:sym typeface="Raleway Medium"/>
              </a:rPr>
              <a:t> </a:t>
            </a:r>
            <a:endParaRPr sz="2800" dirty="0">
              <a:latin typeface="Raleway Medium"/>
              <a:ea typeface="Raleway Medium"/>
              <a:cs typeface="Raleway Medium"/>
              <a:sym typeface="Raleway Medium"/>
            </a:endParaRPr>
          </a:p>
          <a:p>
            <a:pPr marL="457200" lvl="0" indent="-406400" algn="l" rtl="0">
              <a:spcBef>
                <a:spcPts val="0"/>
              </a:spcBef>
              <a:spcAft>
                <a:spcPts val="0"/>
              </a:spcAft>
              <a:buSzPts val="2800"/>
              <a:buFont typeface="Raleway Medium"/>
              <a:buChar char="–"/>
            </a:pPr>
            <a:r>
              <a:rPr lang="en-GB" sz="2800" u="sng" dirty="0">
                <a:latin typeface="Raleway Medium"/>
                <a:ea typeface="Raleway Medium"/>
                <a:cs typeface="Raleway Medium"/>
                <a:sym typeface="Raleway Medium"/>
                <a:hlinkClick r:id="rId6"/>
              </a:rPr>
              <a:t>Homelessness &amp; Rough Sleeping Strategy</a:t>
            </a:r>
            <a:endParaRPr dirty="0"/>
          </a:p>
          <a:p>
            <a:pPr marL="457200" lvl="0" indent="-406400" algn="l" rtl="0">
              <a:spcBef>
                <a:spcPts val="0"/>
              </a:spcBef>
              <a:spcAft>
                <a:spcPts val="0"/>
              </a:spcAft>
              <a:buSzPts val="2800"/>
              <a:buFont typeface="Raleway Medium"/>
              <a:buChar char="–"/>
            </a:pPr>
            <a:r>
              <a:rPr lang="en-GB" sz="2800" u="sng" dirty="0">
                <a:latin typeface="Raleway Medium"/>
                <a:ea typeface="Raleway Medium"/>
                <a:cs typeface="Raleway Medium"/>
                <a:sym typeface="Raleway Medium"/>
                <a:hlinkClick r:id="rId7"/>
              </a:rPr>
              <a:t>Homelessness</a:t>
            </a:r>
            <a:endParaRPr dirty="0"/>
          </a:p>
          <a:p>
            <a:pPr marL="457200" lvl="0" indent="-406400" algn="l" rtl="0">
              <a:spcBef>
                <a:spcPts val="0"/>
              </a:spcBef>
              <a:spcAft>
                <a:spcPts val="0"/>
              </a:spcAft>
              <a:buSzPts val="2800"/>
              <a:buFont typeface="Raleway Medium"/>
              <a:buChar char="–"/>
            </a:pPr>
            <a:r>
              <a:rPr lang="en-GB" sz="2800" u="sng" dirty="0">
                <a:latin typeface="Raleway Medium"/>
                <a:ea typeface="Raleway Medium"/>
                <a:cs typeface="Raleway Medium"/>
                <a:sym typeface="Raleway Medium"/>
                <a:hlinkClick r:id="rId8"/>
              </a:rPr>
              <a:t>Financial Inclusion </a:t>
            </a:r>
            <a:endParaRPr sz="2800" u="sng" dirty="0">
              <a:latin typeface="Raleway Medium"/>
              <a:ea typeface="Raleway Medium"/>
              <a:cs typeface="Raleway Medium"/>
              <a:sym typeface="Raleway Medium"/>
            </a:endParaRPr>
          </a:p>
          <a:p>
            <a:pPr marL="0" lvl="0" indent="0" algn="l" rtl="0">
              <a:spcBef>
                <a:spcPts val="600"/>
              </a:spcBef>
              <a:spcAft>
                <a:spcPts val="0"/>
              </a:spcAft>
              <a:buClr>
                <a:srgbClr val="299198"/>
              </a:buClr>
              <a:buSzPts val="2800"/>
              <a:buNone/>
            </a:pPr>
            <a:endParaRPr sz="2800" dirty="0">
              <a:latin typeface="Raleway Medium"/>
              <a:ea typeface="Raleway Medium"/>
              <a:cs typeface="Raleway Medium"/>
              <a:sym typeface="Raleway Medium"/>
            </a:endParaRPr>
          </a:p>
          <a:p>
            <a:pPr marL="0" lvl="0" indent="0" algn="l" rtl="0">
              <a:spcBef>
                <a:spcPts val="600"/>
              </a:spcBef>
              <a:spcAft>
                <a:spcPts val="0"/>
              </a:spcAft>
              <a:buClr>
                <a:srgbClr val="299198"/>
              </a:buClr>
              <a:buSzPts val="2800"/>
              <a:buFont typeface="Arial"/>
              <a:buNone/>
            </a:pPr>
            <a:r>
              <a:rPr lang="en-GB" sz="2800" dirty="0">
                <a:latin typeface="Raleway Medium"/>
                <a:ea typeface="Raleway Medium"/>
                <a:cs typeface="Raleway Medium"/>
                <a:sym typeface="Raleway Medium"/>
              </a:rPr>
              <a:t>Email: </a:t>
            </a:r>
            <a:r>
              <a:rPr lang="en-GB" sz="2800" dirty="0">
                <a:uFill>
                  <a:noFill/>
                </a:uFill>
                <a:latin typeface="Raleway Medium"/>
                <a:ea typeface="Raleway Medium"/>
                <a:cs typeface="Raleway Medium"/>
                <a:sym typeface="Raleway Medium"/>
                <a:hlinkClick r:id="rId9"/>
              </a:rPr>
              <a:t>activeinclusion@newcastle.gov</a:t>
            </a:r>
            <a:r>
              <a:rPr lang="en-GB" sz="2800" b="1" dirty="0">
                <a:uFill>
                  <a:noFill/>
                </a:uFill>
                <a:latin typeface="Raleway Medium"/>
                <a:ea typeface="Raleway Medium"/>
                <a:cs typeface="Raleway Medium"/>
                <a:sym typeface="Raleway Medium"/>
                <a:hlinkClick r:id="rId9"/>
              </a:rPr>
              <a:t>.</a:t>
            </a:r>
            <a:r>
              <a:rPr lang="en-GB" sz="2800" dirty="0">
                <a:uFill>
                  <a:noFill/>
                </a:uFill>
                <a:latin typeface="Raleway Medium"/>
                <a:ea typeface="Raleway Medium"/>
                <a:cs typeface="Raleway Medium"/>
                <a:sym typeface="Raleway Medium"/>
                <a:hlinkClick r:id="rId9"/>
              </a:rPr>
              <a:t>uk</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3"/>
          <p:cNvSpPr/>
          <p:nvPr/>
        </p:nvSpPr>
        <p:spPr>
          <a:xfrm>
            <a:off x="125" y="9387000"/>
            <a:ext cx="18288000" cy="930600"/>
          </a:xfrm>
          <a:prstGeom prst="rect">
            <a:avLst/>
          </a:prstGeom>
          <a:solidFill>
            <a:srgbClr val="44BA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1" name="Google Shape;51;p3"/>
          <p:cNvSpPr txBox="1">
            <a:spLocks noGrp="1"/>
          </p:cNvSpPr>
          <p:nvPr>
            <p:ph type="title"/>
          </p:nvPr>
        </p:nvSpPr>
        <p:spPr>
          <a:xfrm>
            <a:off x="2752467" y="3188633"/>
            <a:ext cx="12546000" cy="2216400"/>
          </a:xfrm>
          <a:prstGeom prst="rect">
            <a:avLst/>
          </a:prstGeom>
          <a:noFill/>
          <a:ln>
            <a:noFill/>
          </a:ln>
        </p:spPr>
        <p:txBody>
          <a:bodyPr spcFirstLastPara="1" wrap="square" lIns="0" tIns="0" rIns="0" bIns="0" anchor="ctr" anchorCtr="0">
            <a:spAutoFit/>
          </a:bodyPr>
          <a:lstStyle/>
          <a:p>
            <a:pPr marL="0" lvl="0" indent="0" algn="ctr" rtl="0">
              <a:lnSpc>
                <a:spcPct val="100000"/>
              </a:lnSpc>
              <a:spcBef>
                <a:spcPts val="0"/>
              </a:spcBef>
              <a:spcAft>
                <a:spcPts val="0"/>
              </a:spcAft>
              <a:buSzPts val="4800"/>
              <a:buNone/>
            </a:pPr>
            <a:r>
              <a:rPr lang="en-GB" b="0" dirty="0"/>
              <a:t>We have not used B&amp;B to meet our statutory homeless duties since 2006 – </a:t>
            </a:r>
            <a:r>
              <a:rPr lang="en-GB" dirty="0"/>
              <a:t>prevention saves lives &amp; money</a:t>
            </a:r>
            <a:r>
              <a:rPr lang="en-GB" b="0" dirty="0"/>
              <a:t> </a:t>
            </a:r>
            <a:endParaRPr b="0" dirty="0"/>
          </a:p>
        </p:txBody>
      </p:sp>
      <p:pic>
        <p:nvPicPr>
          <p:cNvPr id="52" name="Google Shape;52;p3"/>
          <p:cNvPicPr preferRelativeResize="0"/>
          <p:nvPr/>
        </p:nvPicPr>
        <p:blipFill rotWithShape="1">
          <a:blip r:embed="rId3">
            <a:alphaModFix/>
          </a:blip>
          <a:srcRect/>
          <a:stretch/>
        </p:blipFill>
        <p:spPr>
          <a:xfrm>
            <a:off x="3386775" y="6928600"/>
            <a:ext cx="11514449" cy="3358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pic>
        <p:nvPicPr>
          <p:cNvPr id="57" name="Google Shape;57;p4"/>
          <p:cNvPicPr preferRelativeResize="0"/>
          <p:nvPr/>
        </p:nvPicPr>
        <p:blipFill rotWithShape="1">
          <a:blip r:embed="rId3">
            <a:alphaModFix/>
          </a:blip>
          <a:srcRect/>
          <a:stretch/>
        </p:blipFill>
        <p:spPr>
          <a:xfrm>
            <a:off x="10425988" y="10996025"/>
            <a:ext cx="17715379" cy="9982201"/>
          </a:xfrm>
          <a:prstGeom prst="rect">
            <a:avLst/>
          </a:prstGeom>
          <a:noFill/>
          <a:ln>
            <a:noFill/>
          </a:ln>
        </p:spPr>
      </p:pic>
      <p:sp>
        <p:nvSpPr>
          <p:cNvPr id="58" name="Google Shape;58;p4"/>
          <p:cNvSpPr txBox="1">
            <a:spLocks noGrp="1"/>
          </p:cNvSpPr>
          <p:nvPr>
            <p:ph type="title" idx="4294967295"/>
          </p:nvPr>
        </p:nvSpPr>
        <p:spPr>
          <a:xfrm>
            <a:off x="720000" y="720002"/>
            <a:ext cx="16848000" cy="11454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4000"/>
              <a:buNone/>
            </a:pPr>
            <a:r>
              <a:rPr lang="en-GB" b="0" dirty="0"/>
              <a:t>Newcastle</a:t>
            </a:r>
            <a:r>
              <a:rPr lang="en-GB" dirty="0"/>
              <a:t> </a:t>
            </a:r>
            <a:r>
              <a:rPr lang="en-GB" b="0" dirty="0"/>
              <a:t>context</a:t>
            </a:r>
            <a:endParaRPr sz="4400" b="0" dirty="0"/>
          </a:p>
          <a:p>
            <a:pPr marL="0" lvl="0" indent="0" algn="l" rtl="0">
              <a:lnSpc>
                <a:spcPct val="115000"/>
              </a:lnSpc>
              <a:spcBef>
                <a:spcPts val="0"/>
              </a:spcBef>
              <a:spcAft>
                <a:spcPts val="0"/>
              </a:spcAft>
              <a:buSzPts val="4000"/>
              <a:buNone/>
            </a:pPr>
            <a:r>
              <a:rPr lang="en-GB" sz="2800" b="0" dirty="0"/>
              <a:t>December 2021, children in temporary accommodation</a:t>
            </a:r>
            <a:endParaRPr sz="2800" b="0" dirty="0">
              <a:solidFill>
                <a:schemeClr val="dk1"/>
              </a:solidFill>
            </a:endParaRPr>
          </a:p>
        </p:txBody>
      </p:sp>
      <p:sp>
        <p:nvSpPr>
          <p:cNvPr id="59" name="Google Shape;59;p4"/>
          <p:cNvSpPr txBox="1">
            <a:spLocks noGrp="1"/>
          </p:cNvSpPr>
          <p:nvPr>
            <p:ph type="title" idx="4294967295"/>
          </p:nvPr>
        </p:nvSpPr>
        <p:spPr>
          <a:xfrm>
            <a:off x="720000" y="3423025"/>
            <a:ext cx="5376000" cy="4047300"/>
          </a:xfrm>
          <a:prstGeom prst="rect">
            <a:avLst/>
          </a:prstGeom>
          <a:noFill/>
          <a:ln w="9525" cap="flat" cmpd="sng">
            <a:solidFill>
              <a:schemeClr val="lt1"/>
            </a:solidFill>
            <a:prstDash val="solid"/>
            <a:round/>
            <a:headEnd type="none" w="sm" len="sm"/>
            <a:tailEnd type="none" w="sm" len="sm"/>
          </a:ln>
        </p:spPr>
        <p:txBody>
          <a:bodyPr spcFirstLastPara="1" wrap="square" lIns="360000" tIns="360000" rIns="360000" bIns="360000" anchor="t" anchorCtr="0">
            <a:spAutoFit/>
          </a:bodyPr>
          <a:lstStyle/>
          <a:p>
            <a:pPr marL="0" lvl="0" indent="0" algn="l" rtl="0">
              <a:lnSpc>
                <a:spcPct val="100000"/>
              </a:lnSpc>
              <a:spcBef>
                <a:spcPts val="0"/>
              </a:spcBef>
              <a:spcAft>
                <a:spcPts val="0"/>
              </a:spcAft>
              <a:buSzPts val="4000"/>
              <a:buNone/>
            </a:pPr>
            <a:r>
              <a:rPr lang="en-GB" sz="4200" dirty="0">
                <a:latin typeface="Lato"/>
                <a:ea typeface="Lato"/>
                <a:cs typeface="Lato"/>
                <a:sym typeface="Lato"/>
              </a:rPr>
              <a:t>Birmingham</a:t>
            </a:r>
            <a:endParaRPr sz="4200" dirty="0">
              <a:latin typeface="Lato"/>
              <a:ea typeface="Lato"/>
              <a:cs typeface="Lato"/>
              <a:sym typeface="Lato"/>
            </a:endParaRPr>
          </a:p>
          <a:p>
            <a:pPr marL="0" lvl="0" indent="0" algn="l" rtl="0">
              <a:lnSpc>
                <a:spcPct val="100000"/>
              </a:lnSpc>
              <a:spcBef>
                <a:spcPts val="0"/>
              </a:spcBef>
              <a:spcAft>
                <a:spcPts val="0"/>
              </a:spcAft>
              <a:buSzPts val="4000"/>
              <a:buNone/>
            </a:pPr>
            <a:endParaRPr sz="4200" dirty="0">
              <a:latin typeface="Lato"/>
              <a:ea typeface="Lato"/>
              <a:cs typeface="Lato"/>
              <a:sym typeface="Lato"/>
            </a:endParaRPr>
          </a:p>
          <a:p>
            <a:pPr marL="0" lvl="0" indent="0" algn="l" rtl="0">
              <a:lnSpc>
                <a:spcPct val="115000"/>
              </a:lnSpc>
              <a:spcBef>
                <a:spcPts val="0"/>
              </a:spcBef>
              <a:spcAft>
                <a:spcPts val="0"/>
              </a:spcAft>
              <a:buSzPts val="4000"/>
              <a:buNone/>
            </a:pPr>
            <a:r>
              <a:rPr lang="en-GB" sz="7800" dirty="0">
                <a:latin typeface="Lato"/>
                <a:ea typeface="Lato"/>
                <a:cs typeface="Lato"/>
                <a:sym typeface="Lato"/>
              </a:rPr>
              <a:t>7,735</a:t>
            </a:r>
            <a:endParaRPr sz="7800" dirty="0">
              <a:latin typeface="Lato"/>
              <a:ea typeface="Lato"/>
              <a:cs typeface="Lato"/>
              <a:sym typeface="Lato"/>
            </a:endParaRPr>
          </a:p>
          <a:p>
            <a:pPr marL="0" lvl="0" indent="0" algn="l" rtl="0">
              <a:lnSpc>
                <a:spcPct val="100000"/>
              </a:lnSpc>
              <a:spcBef>
                <a:spcPts val="0"/>
              </a:spcBef>
              <a:spcAft>
                <a:spcPts val="0"/>
              </a:spcAft>
              <a:buClr>
                <a:schemeClr val="lt2"/>
              </a:buClr>
              <a:buSzPts val="1100"/>
              <a:buFont typeface="Arial"/>
              <a:buNone/>
            </a:pPr>
            <a:r>
              <a:rPr lang="en-GB" sz="4200" b="0" dirty="0">
                <a:latin typeface="Lato"/>
                <a:ea typeface="Lato"/>
                <a:cs typeface="Lato"/>
                <a:sym typeface="Lato"/>
              </a:rPr>
              <a:t>0.6% of population</a:t>
            </a:r>
            <a:endParaRPr sz="7800" dirty="0">
              <a:latin typeface="Lato"/>
              <a:ea typeface="Lato"/>
              <a:cs typeface="Lato"/>
              <a:sym typeface="Lato"/>
            </a:endParaRPr>
          </a:p>
        </p:txBody>
      </p:sp>
      <p:sp>
        <p:nvSpPr>
          <p:cNvPr id="60" name="Google Shape;60;p4"/>
          <p:cNvSpPr txBox="1"/>
          <p:nvPr/>
        </p:nvSpPr>
        <p:spPr>
          <a:xfrm>
            <a:off x="720000" y="9387000"/>
            <a:ext cx="8424000" cy="908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000" b="1" i="0" u="none" strike="noStrike" cap="none" dirty="0">
              <a:solidFill>
                <a:schemeClr val="dk1"/>
              </a:solidFill>
              <a:latin typeface="Lato"/>
              <a:ea typeface="Lato"/>
              <a:cs typeface="Lato"/>
              <a:sym typeface="Lato"/>
            </a:endParaRPr>
          </a:p>
        </p:txBody>
      </p:sp>
      <p:sp>
        <p:nvSpPr>
          <p:cNvPr id="61" name="Google Shape;61;p4"/>
          <p:cNvSpPr txBox="1">
            <a:spLocks noGrp="1"/>
          </p:cNvSpPr>
          <p:nvPr>
            <p:ph type="title" idx="4294967295"/>
          </p:nvPr>
        </p:nvSpPr>
        <p:spPr>
          <a:xfrm>
            <a:off x="6456000" y="3423025"/>
            <a:ext cx="5376000" cy="4047300"/>
          </a:xfrm>
          <a:prstGeom prst="rect">
            <a:avLst/>
          </a:prstGeom>
          <a:noFill/>
          <a:ln w="9525" cap="flat" cmpd="sng">
            <a:solidFill>
              <a:schemeClr val="lt1"/>
            </a:solidFill>
            <a:prstDash val="solid"/>
            <a:round/>
            <a:headEnd type="none" w="sm" len="sm"/>
            <a:tailEnd type="none" w="sm" len="sm"/>
          </a:ln>
        </p:spPr>
        <p:txBody>
          <a:bodyPr spcFirstLastPara="1" wrap="square" lIns="360000" tIns="360000" rIns="360000" bIns="360000" anchor="t" anchorCtr="0">
            <a:spAutoFit/>
          </a:bodyPr>
          <a:lstStyle/>
          <a:p>
            <a:pPr marL="0" lvl="0" indent="0" algn="l" rtl="0">
              <a:lnSpc>
                <a:spcPct val="100000"/>
              </a:lnSpc>
              <a:spcBef>
                <a:spcPts val="0"/>
              </a:spcBef>
              <a:spcAft>
                <a:spcPts val="0"/>
              </a:spcAft>
              <a:buSzPts val="4000"/>
              <a:buNone/>
            </a:pPr>
            <a:r>
              <a:rPr lang="en-GB" sz="4200" dirty="0">
                <a:latin typeface="Lato"/>
                <a:ea typeface="Lato"/>
                <a:cs typeface="Lato"/>
                <a:sym typeface="Lato"/>
              </a:rPr>
              <a:t>Manchester</a:t>
            </a:r>
            <a:endParaRPr sz="4200" dirty="0">
              <a:latin typeface="Lato"/>
              <a:ea typeface="Lato"/>
              <a:cs typeface="Lato"/>
              <a:sym typeface="Lato"/>
            </a:endParaRPr>
          </a:p>
          <a:p>
            <a:pPr marL="0" lvl="0" indent="0" algn="l" rtl="0">
              <a:lnSpc>
                <a:spcPct val="100000"/>
              </a:lnSpc>
              <a:spcBef>
                <a:spcPts val="0"/>
              </a:spcBef>
              <a:spcAft>
                <a:spcPts val="0"/>
              </a:spcAft>
              <a:buSzPts val="4000"/>
              <a:buNone/>
            </a:pPr>
            <a:endParaRPr sz="4200" dirty="0">
              <a:latin typeface="Lato"/>
              <a:ea typeface="Lato"/>
              <a:cs typeface="Lato"/>
              <a:sym typeface="Lato"/>
            </a:endParaRPr>
          </a:p>
          <a:p>
            <a:pPr marL="0" lvl="0" indent="0" algn="l" rtl="0">
              <a:lnSpc>
                <a:spcPct val="115000"/>
              </a:lnSpc>
              <a:spcBef>
                <a:spcPts val="0"/>
              </a:spcBef>
              <a:spcAft>
                <a:spcPts val="0"/>
              </a:spcAft>
              <a:buSzPts val="4000"/>
              <a:buNone/>
            </a:pPr>
            <a:r>
              <a:rPr lang="en-GB" sz="7800" dirty="0">
                <a:latin typeface="Lato"/>
                <a:ea typeface="Lato"/>
                <a:cs typeface="Lato"/>
                <a:sym typeface="Lato"/>
              </a:rPr>
              <a:t>3,506</a:t>
            </a:r>
            <a:endParaRPr sz="7800" dirty="0">
              <a:latin typeface="Lato"/>
              <a:ea typeface="Lato"/>
              <a:cs typeface="Lato"/>
              <a:sym typeface="Lato"/>
            </a:endParaRPr>
          </a:p>
          <a:p>
            <a:pPr marL="0" lvl="0" indent="0" algn="l" rtl="0">
              <a:lnSpc>
                <a:spcPct val="100000"/>
              </a:lnSpc>
              <a:spcBef>
                <a:spcPts val="0"/>
              </a:spcBef>
              <a:spcAft>
                <a:spcPts val="0"/>
              </a:spcAft>
              <a:buClr>
                <a:schemeClr val="lt2"/>
              </a:buClr>
              <a:buSzPts val="1100"/>
              <a:buFont typeface="Arial"/>
              <a:buNone/>
            </a:pPr>
            <a:r>
              <a:rPr lang="en-GB" sz="4200" b="0" dirty="0">
                <a:latin typeface="Lato"/>
                <a:ea typeface="Lato"/>
                <a:cs typeface="Lato"/>
                <a:sym typeface="Lato"/>
              </a:rPr>
              <a:t>0.6% of population</a:t>
            </a:r>
            <a:endParaRPr sz="4200" b="0" dirty="0">
              <a:latin typeface="Lato"/>
              <a:ea typeface="Lato"/>
              <a:cs typeface="Lato"/>
              <a:sym typeface="Lato"/>
            </a:endParaRPr>
          </a:p>
        </p:txBody>
      </p:sp>
      <p:sp>
        <p:nvSpPr>
          <p:cNvPr id="62" name="Google Shape;62;p4"/>
          <p:cNvSpPr txBox="1">
            <a:spLocks noGrp="1"/>
          </p:cNvSpPr>
          <p:nvPr>
            <p:ph type="title" idx="4294967295"/>
          </p:nvPr>
        </p:nvSpPr>
        <p:spPr>
          <a:xfrm>
            <a:off x="12192000" y="3423025"/>
            <a:ext cx="5376000" cy="4047300"/>
          </a:xfrm>
          <a:prstGeom prst="rect">
            <a:avLst/>
          </a:prstGeom>
          <a:noFill/>
          <a:ln w="9525" cap="flat" cmpd="sng">
            <a:solidFill>
              <a:schemeClr val="lt1"/>
            </a:solidFill>
            <a:prstDash val="solid"/>
            <a:round/>
            <a:headEnd type="none" w="sm" len="sm"/>
            <a:tailEnd type="none" w="sm" len="sm"/>
          </a:ln>
        </p:spPr>
        <p:txBody>
          <a:bodyPr spcFirstLastPara="1" wrap="square" lIns="360000" tIns="360000" rIns="180000" bIns="360000" anchor="t" anchorCtr="0">
            <a:spAutoFit/>
          </a:bodyPr>
          <a:lstStyle/>
          <a:p>
            <a:pPr marL="0" lvl="0" indent="0" algn="l" rtl="0">
              <a:lnSpc>
                <a:spcPct val="100000"/>
              </a:lnSpc>
              <a:spcBef>
                <a:spcPts val="0"/>
              </a:spcBef>
              <a:spcAft>
                <a:spcPts val="0"/>
              </a:spcAft>
              <a:buSzPts val="4000"/>
              <a:buNone/>
            </a:pPr>
            <a:r>
              <a:rPr lang="en-GB" sz="4200" dirty="0">
                <a:solidFill>
                  <a:schemeClr val="accent1"/>
                </a:solidFill>
                <a:latin typeface="Lato"/>
                <a:ea typeface="Lato"/>
                <a:cs typeface="Lato"/>
                <a:sym typeface="Lato"/>
              </a:rPr>
              <a:t>Newcastle</a:t>
            </a:r>
            <a:endParaRPr sz="4200" dirty="0">
              <a:solidFill>
                <a:schemeClr val="accent1"/>
              </a:solidFill>
              <a:latin typeface="Lato"/>
              <a:ea typeface="Lato"/>
              <a:cs typeface="Lato"/>
              <a:sym typeface="Lato"/>
            </a:endParaRPr>
          </a:p>
          <a:p>
            <a:pPr marL="0" lvl="0" indent="0" algn="l" rtl="0">
              <a:lnSpc>
                <a:spcPct val="100000"/>
              </a:lnSpc>
              <a:spcBef>
                <a:spcPts val="0"/>
              </a:spcBef>
              <a:spcAft>
                <a:spcPts val="0"/>
              </a:spcAft>
              <a:buSzPts val="4000"/>
              <a:buNone/>
            </a:pPr>
            <a:endParaRPr sz="4200" dirty="0">
              <a:solidFill>
                <a:schemeClr val="accent1"/>
              </a:solidFill>
              <a:latin typeface="Lato"/>
              <a:ea typeface="Lato"/>
              <a:cs typeface="Lato"/>
              <a:sym typeface="Lato"/>
            </a:endParaRPr>
          </a:p>
          <a:p>
            <a:pPr marL="0" lvl="0" indent="0" algn="l" rtl="0">
              <a:lnSpc>
                <a:spcPct val="115000"/>
              </a:lnSpc>
              <a:spcBef>
                <a:spcPts val="0"/>
              </a:spcBef>
              <a:spcAft>
                <a:spcPts val="0"/>
              </a:spcAft>
              <a:buSzPts val="4000"/>
              <a:buNone/>
            </a:pPr>
            <a:r>
              <a:rPr lang="en-GB" sz="7800" dirty="0">
                <a:solidFill>
                  <a:schemeClr val="accent1"/>
                </a:solidFill>
                <a:latin typeface="Lato"/>
                <a:ea typeface="Lato"/>
                <a:cs typeface="Lato"/>
                <a:sym typeface="Lato"/>
              </a:rPr>
              <a:t>41</a:t>
            </a:r>
            <a:endParaRPr sz="7800" dirty="0">
              <a:solidFill>
                <a:schemeClr val="accent1"/>
              </a:solidFill>
              <a:latin typeface="Lato"/>
              <a:ea typeface="Lato"/>
              <a:cs typeface="Lato"/>
              <a:sym typeface="Lato"/>
            </a:endParaRPr>
          </a:p>
          <a:p>
            <a:pPr marL="0" lvl="0" indent="0" algn="l" rtl="0">
              <a:lnSpc>
                <a:spcPct val="100000"/>
              </a:lnSpc>
              <a:spcBef>
                <a:spcPts val="0"/>
              </a:spcBef>
              <a:spcAft>
                <a:spcPts val="0"/>
              </a:spcAft>
              <a:buClr>
                <a:schemeClr val="lt2"/>
              </a:buClr>
              <a:buSzPts val="1100"/>
              <a:buFont typeface="Arial"/>
              <a:buNone/>
            </a:pPr>
            <a:r>
              <a:rPr lang="en-GB" sz="4200" b="0" dirty="0">
                <a:solidFill>
                  <a:schemeClr val="accent1"/>
                </a:solidFill>
                <a:latin typeface="Lato"/>
                <a:ea typeface="Lato"/>
                <a:cs typeface="Lato"/>
                <a:sym typeface="Lato"/>
              </a:rPr>
              <a:t>0.01% of population</a:t>
            </a:r>
            <a:endParaRPr sz="4200" b="0" dirty="0">
              <a:solidFill>
                <a:schemeClr val="accent1"/>
              </a:solidFill>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5"/>
          <p:cNvSpPr txBox="1">
            <a:spLocks noGrp="1"/>
          </p:cNvSpPr>
          <p:nvPr>
            <p:ph type="title" idx="4294967295"/>
          </p:nvPr>
        </p:nvSpPr>
        <p:spPr>
          <a:xfrm>
            <a:off x="720000" y="720000"/>
            <a:ext cx="16848000" cy="11454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4000"/>
              <a:buNone/>
            </a:pPr>
            <a:r>
              <a:rPr lang="en-GB" b="0" dirty="0">
                <a:solidFill>
                  <a:srgbClr val="000000"/>
                </a:solidFill>
              </a:rPr>
              <a:t>Newcastle</a:t>
            </a:r>
            <a:r>
              <a:rPr lang="en-GB" dirty="0">
                <a:solidFill>
                  <a:srgbClr val="000000"/>
                </a:solidFill>
              </a:rPr>
              <a:t> </a:t>
            </a:r>
            <a:r>
              <a:rPr lang="en-GB" b="0" dirty="0">
                <a:solidFill>
                  <a:srgbClr val="000000"/>
                </a:solidFill>
              </a:rPr>
              <a:t>context</a:t>
            </a:r>
            <a:endParaRPr b="0" dirty="0">
              <a:solidFill>
                <a:srgbClr val="000000"/>
              </a:solidFill>
            </a:endParaRPr>
          </a:p>
          <a:p>
            <a:pPr marL="0" lvl="0" indent="0" algn="l" rtl="0">
              <a:lnSpc>
                <a:spcPct val="115000"/>
              </a:lnSpc>
              <a:spcBef>
                <a:spcPts val="0"/>
              </a:spcBef>
              <a:spcAft>
                <a:spcPts val="0"/>
              </a:spcAft>
              <a:buSzPts val="4000"/>
              <a:buNone/>
            </a:pPr>
            <a:r>
              <a:rPr lang="en-GB" sz="2800" b="0" dirty="0"/>
              <a:t>Why prevention matters to mitigate poverty &amp; trauma related crisis</a:t>
            </a:r>
            <a:endParaRPr sz="2800" b="0" dirty="0"/>
          </a:p>
        </p:txBody>
      </p:sp>
      <p:sp>
        <p:nvSpPr>
          <p:cNvPr id="68" name="Google Shape;68;p5"/>
          <p:cNvSpPr txBox="1">
            <a:spLocks noGrp="1"/>
          </p:cNvSpPr>
          <p:nvPr>
            <p:ph type="title" idx="4294967295"/>
          </p:nvPr>
        </p:nvSpPr>
        <p:spPr>
          <a:xfrm>
            <a:off x="720000" y="3360750"/>
            <a:ext cx="3942000" cy="4673700"/>
          </a:xfrm>
          <a:prstGeom prst="rect">
            <a:avLst/>
          </a:prstGeom>
          <a:noFill/>
          <a:ln w="9525" cap="flat" cmpd="sng">
            <a:solidFill>
              <a:schemeClr val="lt1"/>
            </a:solidFill>
            <a:prstDash val="solid"/>
            <a:round/>
            <a:headEnd type="none" w="sm" len="sm"/>
            <a:tailEnd type="none" w="sm" len="sm"/>
          </a:ln>
        </p:spPr>
        <p:txBody>
          <a:bodyPr spcFirstLastPara="1" wrap="square" lIns="360000" tIns="360000" rIns="360000" bIns="360000" anchor="t" anchorCtr="0">
            <a:noAutofit/>
          </a:bodyPr>
          <a:lstStyle/>
          <a:p>
            <a:pPr marL="0" lvl="0" indent="0" algn="l" rtl="0">
              <a:lnSpc>
                <a:spcPct val="100000"/>
              </a:lnSpc>
              <a:spcBef>
                <a:spcPts val="0"/>
              </a:spcBef>
              <a:spcAft>
                <a:spcPts val="0"/>
              </a:spcAft>
              <a:buSzPts val="4000"/>
              <a:buNone/>
            </a:pPr>
            <a:r>
              <a:rPr lang="en-GB" sz="2400" dirty="0">
                <a:latin typeface="Lato"/>
                <a:ea typeface="Lato"/>
                <a:cs typeface="Lato"/>
                <a:sym typeface="Lato"/>
              </a:rPr>
              <a:t>Annual loss in working age benefits </a:t>
            </a:r>
            <a:endParaRPr sz="2400" dirty="0">
              <a:latin typeface="Lato"/>
              <a:ea typeface="Lato"/>
              <a:cs typeface="Lato"/>
              <a:sym typeface="Lato"/>
            </a:endParaRPr>
          </a:p>
          <a:p>
            <a:pPr marL="0" lvl="0" indent="0" algn="l" rtl="0">
              <a:lnSpc>
                <a:spcPct val="100000"/>
              </a:lnSpc>
              <a:spcBef>
                <a:spcPts val="0"/>
              </a:spcBef>
              <a:spcAft>
                <a:spcPts val="0"/>
              </a:spcAft>
              <a:buSzPts val="4000"/>
              <a:buNone/>
            </a:pPr>
            <a:endParaRPr sz="2400" dirty="0">
              <a:latin typeface="Lato"/>
              <a:ea typeface="Lato"/>
              <a:cs typeface="Lato"/>
              <a:sym typeface="Lato"/>
            </a:endParaRPr>
          </a:p>
          <a:p>
            <a:pPr marL="0" lvl="0" indent="0" algn="l" rtl="0">
              <a:lnSpc>
                <a:spcPct val="115000"/>
              </a:lnSpc>
              <a:spcBef>
                <a:spcPts val="0"/>
              </a:spcBef>
              <a:spcAft>
                <a:spcPts val="0"/>
              </a:spcAft>
              <a:buSzPts val="4000"/>
              <a:buNone/>
            </a:pPr>
            <a:r>
              <a:rPr lang="en-GB" sz="5600" dirty="0">
                <a:latin typeface="Lato"/>
                <a:ea typeface="Lato"/>
                <a:cs typeface="Lato"/>
                <a:sym typeface="Lato"/>
              </a:rPr>
              <a:t>£105m</a:t>
            </a:r>
            <a:endParaRPr sz="5600" dirty="0">
              <a:latin typeface="Lato"/>
              <a:ea typeface="Lato"/>
              <a:cs typeface="Lato"/>
              <a:sym typeface="Lato"/>
            </a:endParaRPr>
          </a:p>
          <a:p>
            <a:pPr marL="0" lvl="0" indent="0" algn="l" rtl="0">
              <a:lnSpc>
                <a:spcPct val="100000"/>
              </a:lnSpc>
              <a:spcBef>
                <a:spcPts val="0"/>
              </a:spcBef>
              <a:spcAft>
                <a:spcPts val="0"/>
              </a:spcAft>
              <a:buSzPts val="4000"/>
              <a:buNone/>
            </a:pPr>
            <a:r>
              <a:rPr lang="en-GB" sz="2400" b="0" dirty="0">
                <a:latin typeface="Lato"/>
                <a:ea typeface="Lato"/>
                <a:cs typeface="Lato"/>
                <a:sym typeface="Lato"/>
              </a:rPr>
              <a:t>Estimated by the end of 2026-27</a:t>
            </a:r>
            <a:endParaRPr sz="6000" dirty="0">
              <a:latin typeface="Lato"/>
              <a:ea typeface="Lato"/>
              <a:cs typeface="Lato"/>
              <a:sym typeface="Lato"/>
            </a:endParaRPr>
          </a:p>
        </p:txBody>
      </p:sp>
      <p:sp>
        <p:nvSpPr>
          <p:cNvPr id="69" name="Google Shape;69;p5"/>
          <p:cNvSpPr txBox="1">
            <a:spLocks noGrp="1"/>
          </p:cNvSpPr>
          <p:nvPr>
            <p:ph type="title" idx="4294967295"/>
          </p:nvPr>
        </p:nvSpPr>
        <p:spPr>
          <a:xfrm>
            <a:off x="5022000" y="3360750"/>
            <a:ext cx="3942000" cy="4673700"/>
          </a:xfrm>
          <a:prstGeom prst="rect">
            <a:avLst/>
          </a:prstGeom>
          <a:noFill/>
          <a:ln w="9525" cap="flat" cmpd="sng">
            <a:solidFill>
              <a:schemeClr val="lt1"/>
            </a:solidFill>
            <a:prstDash val="solid"/>
            <a:round/>
            <a:headEnd type="none" w="sm" len="sm"/>
            <a:tailEnd type="none" w="sm" len="sm"/>
          </a:ln>
        </p:spPr>
        <p:txBody>
          <a:bodyPr spcFirstLastPara="1" wrap="square" lIns="360000" tIns="360000" rIns="360000" bIns="360000" anchor="t" anchorCtr="0">
            <a:spAutoFit/>
          </a:bodyPr>
          <a:lstStyle/>
          <a:p>
            <a:pPr marL="0" lvl="0" indent="0" algn="l" rtl="0">
              <a:lnSpc>
                <a:spcPct val="100000"/>
              </a:lnSpc>
              <a:spcBef>
                <a:spcPts val="0"/>
              </a:spcBef>
              <a:spcAft>
                <a:spcPts val="0"/>
              </a:spcAft>
              <a:buSzPts val="4000"/>
              <a:buNone/>
            </a:pPr>
            <a:r>
              <a:rPr lang="en-GB" sz="2400" dirty="0">
                <a:latin typeface="Lato"/>
                <a:ea typeface="Lato"/>
                <a:cs typeface="Lato"/>
                <a:sym typeface="Lato"/>
              </a:rPr>
              <a:t>Reduction in Newcastle City Council’s budget </a:t>
            </a:r>
            <a:endParaRPr sz="2400" dirty="0">
              <a:latin typeface="Lato"/>
              <a:ea typeface="Lato"/>
              <a:cs typeface="Lato"/>
              <a:sym typeface="Lato"/>
            </a:endParaRPr>
          </a:p>
          <a:p>
            <a:pPr marL="0" lvl="0" indent="0" algn="l" rtl="0">
              <a:lnSpc>
                <a:spcPct val="100000"/>
              </a:lnSpc>
              <a:spcBef>
                <a:spcPts val="0"/>
              </a:spcBef>
              <a:spcAft>
                <a:spcPts val="0"/>
              </a:spcAft>
              <a:buSzPts val="4000"/>
              <a:buNone/>
            </a:pPr>
            <a:endParaRPr sz="2400" dirty="0">
              <a:latin typeface="Lato"/>
              <a:ea typeface="Lato"/>
              <a:cs typeface="Lato"/>
              <a:sym typeface="Lato"/>
            </a:endParaRPr>
          </a:p>
          <a:p>
            <a:pPr marL="0" lvl="0" indent="0" algn="l" rtl="0">
              <a:lnSpc>
                <a:spcPct val="115000"/>
              </a:lnSpc>
              <a:spcBef>
                <a:spcPts val="0"/>
              </a:spcBef>
              <a:spcAft>
                <a:spcPts val="0"/>
              </a:spcAft>
              <a:buSzPts val="4000"/>
              <a:buNone/>
            </a:pPr>
            <a:r>
              <a:rPr lang="en-GB" sz="5600" dirty="0">
                <a:latin typeface="Lato"/>
                <a:ea typeface="Lato"/>
                <a:cs typeface="Lato"/>
                <a:sym typeface="Lato"/>
              </a:rPr>
              <a:t>£345m</a:t>
            </a:r>
            <a:endParaRPr sz="5600" dirty="0">
              <a:latin typeface="Lato"/>
              <a:ea typeface="Lato"/>
              <a:cs typeface="Lato"/>
              <a:sym typeface="Lato"/>
            </a:endParaRPr>
          </a:p>
          <a:p>
            <a:pPr marL="0" lvl="0" indent="0" algn="l" rtl="0">
              <a:lnSpc>
                <a:spcPct val="100000"/>
              </a:lnSpc>
              <a:spcBef>
                <a:spcPts val="0"/>
              </a:spcBef>
              <a:spcAft>
                <a:spcPts val="0"/>
              </a:spcAft>
              <a:buSzPts val="4000"/>
              <a:buNone/>
            </a:pPr>
            <a:r>
              <a:rPr lang="en-GB" sz="2400" b="0" dirty="0">
                <a:latin typeface="Lato"/>
                <a:ea typeface="Lato"/>
                <a:cs typeface="Lato"/>
                <a:sym typeface="Lato"/>
              </a:rPr>
              <a:t>Estimated by 2023</a:t>
            </a:r>
            <a:endParaRPr sz="2400" b="0" dirty="0">
              <a:latin typeface="Lato"/>
              <a:ea typeface="Lato"/>
              <a:cs typeface="Lato"/>
              <a:sym typeface="Lato"/>
            </a:endParaRPr>
          </a:p>
          <a:p>
            <a:pPr marL="0" lvl="0" indent="0" algn="l" rtl="0">
              <a:lnSpc>
                <a:spcPct val="100000"/>
              </a:lnSpc>
              <a:spcBef>
                <a:spcPts val="0"/>
              </a:spcBef>
              <a:spcAft>
                <a:spcPts val="0"/>
              </a:spcAft>
              <a:buSzPts val="4000"/>
              <a:buNone/>
            </a:pPr>
            <a:endParaRPr sz="2400" b="0" dirty="0">
              <a:latin typeface="Lato"/>
              <a:ea typeface="Lato"/>
              <a:cs typeface="Lato"/>
              <a:sym typeface="Lato"/>
            </a:endParaRPr>
          </a:p>
          <a:p>
            <a:pPr marL="0" lvl="0" indent="0" algn="l" rtl="0">
              <a:lnSpc>
                <a:spcPct val="100000"/>
              </a:lnSpc>
              <a:spcBef>
                <a:spcPts val="0"/>
              </a:spcBef>
              <a:spcAft>
                <a:spcPts val="0"/>
              </a:spcAft>
              <a:buSzPts val="4000"/>
              <a:buNone/>
            </a:pPr>
            <a:endParaRPr sz="2400" b="0" dirty="0">
              <a:latin typeface="Lato"/>
              <a:ea typeface="Lato"/>
              <a:cs typeface="Lato"/>
              <a:sym typeface="Lato"/>
            </a:endParaRPr>
          </a:p>
          <a:p>
            <a:pPr marL="0" lvl="0" indent="0" algn="l" rtl="0">
              <a:lnSpc>
                <a:spcPct val="100000"/>
              </a:lnSpc>
              <a:spcBef>
                <a:spcPts val="0"/>
              </a:spcBef>
              <a:spcAft>
                <a:spcPts val="0"/>
              </a:spcAft>
              <a:buSzPts val="4000"/>
              <a:buNone/>
            </a:pPr>
            <a:endParaRPr sz="2400" b="0" dirty="0">
              <a:latin typeface="Lato"/>
              <a:ea typeface="Lato"/>
              <a:cs typeface="Lato"/>
              <a:sym typeface="Lato"/>
            </a:endParaRPr>
          </a:p>
          <a:p>
            <a:pPr marL="0" lvl="0" indent="0" algn="l" rtl="0">
              <a:lnSpc>
                <a:spcPct val="100000"/>
              </a:lnSpc>
              <a:spcBef>
                <a:spcPts val="0"/>
              </a:spcBef>
              <a:spcAft>
                <a:spcPts val="0"/>
              </a:spcAft>
              <a:buSzPts val="4000"/>
              <a:buNone/>
            </a:pPr>
            <a:endParaRPr sz="2400" b="0" dirty="0">
              <a:latin typeface="Lato"/>
              <a:ea typeface="Lato"/>
              <a:cs typeface="Lato"/>
              <a:sym typeface="Lato"/>
            </a:endParaRPr>
          </a:p>
        </p:txBody>
      </p:sp>
      <p:sp>
        <p:nvSpPr>
          <p:cNvPr id="70" name="Google Shape;70;p5"/>
          <p:cNvSpPr txBox="1">
            <a:spLocks noGrp="1"/>
          </p:cNvSpPr>
          <p:nvPr>
            <p:ph type="title" idx="4294967295"/>
          </p:nvPr>
        </p:nvSpPr>
        <p:spPr>
          <a:xfrm>
            <a:off x="9324000" y="3360750"/>
            <a:ext cx="3942000" cy="4673700"/>
          </a:xfrm>
          <a:prstGeom prst="rect">
            <a:avLst/>
          </a:prstGeom>
          <a:noFill/>
          <a:ln w="9525" cap="flat" cmpd="sng">
            <a:solidFill>
              <a:schemeClr val="lt1"/>
            </a:solidFill>
            <a:prstDash val="solid"/>
            <a:round/>
            <a:headEnd type="none" w="sm" len="sm"/>
            <a:tailEnd type="none" w="sm" len="sm"/>
          </a:ln>
        </p:spPr>
        <p:txBody>
          <a:bodyPr spcFirstLastPara="1" wrap="square" lIns="360000" tIns="360000" rIns="360000" bIns="360000" anchor="t" anchorCtr="0">
            <a:noAutofit/>
          </a:bodyPr>
          <a:lstStyle/>
          <a:p>
            <a:pPr marL="0" lvl="0" indent="0" algn="l" rtl="0">
              <a:lnSpc>
                <a:spcPct val="100000"/>
              </a:lnSpc>
              <a:spcBef>
                <a:spcPts val="0"/>
              </a:spcBef>
              <a:spcAft>
                <a:spcPts val="0"/>
              </a:spcAft>
              <a:buSzPts val="4000"/>
              <a:buNone/>
            </a:pPr>
            <a:r>
              <a:rPr lang="en-GB" sz="2400" dirty="0">
                <a:latin typeface="Lato"/>
                <a:ea typeface="Lato"/>
                <a:cs typeface="Lato"/>
                <a:sym typeface="Lato"/>
              </a:rPr>
              <a:t>Residents fed by the West End Foodbank </a:t>
            </a:r>
            <a:endParaRPr sz="2400" dirty="0">
              <a:latin typeface="Lato"/>
              <a:ea typeface="Lato"/>
              <a:cs typeface="Lato"/>
              <a:sym typeface="Lato"/>
            </a:endParaRPr>
          </a:p>
          <a:p>
            <a:pPr marL="0" lvl="0" indent="0" algn="l" rtl="0">
              <a:lnSpc>
                <a:spcPct val="100000"/>
              </a:lnSpc>
              <a:spcBef>
                <a:spcPts val="0"/>
              </a:spcBef>
              <a:spcAft>
                <a:spcPts val="0"/>
              </a:spcAft>
              <a:buSzPts val="4000"/>
              <a:buNone/>
            </a:pPr>
            <a:endParaRPr sz="2400" dirty="0">
              <a:latin typeface="Lato"/>
              <a:ea typeface="Lato"/>
              <a:cs typeface="Lato"/>
              <a:sym typeface="Lato"/>
            </a:endParaRPr>
          </a:p>
          <a:p>
            <a:pPr marL="0" lvl="0" indent="0" algn="l" rtl="0">
              <a:lnSpc>
                <a:spcPct val="115000"/>
              </a:lnSpc>
              <a:spcBef>
                <a:spcPts val="0"/>
              </a:spcBef>
              <a:spcAft>
                <a:spcPts val="0"/>
              </a:spcAft>
              <a:buSzPts val="4000"/>
              <a:buNone/>
            </a:pPr>
            <a:r>
              <a:rPr lang="en-GB" sz="5600" dirty="0">
                <a:latin typeface="Lato"/>
                <a:ea typeface="Lato"/>
                <a:cs typeface="Lato"/>
                <a:sym typeface="Lato"/>
              </a:rPr>
              <a:t>51,371</a:t>
            </a:r>
            <a:endParaRPr sz="5600" dirty="0">
              <a:latin typeface="Lato"/>
              <a:ea typeface="Lato"/>
              <a:cs typeface="Lato"/>
              <a:sym typeface="Lato"/>
            </a:endParaRPr>
          </a:p>
          <a:p>
            <a:pPr marL="0" lvl="0" indent="0" algn="l" rtl="0">
              <a:lnSpc>
                <a:spcPct val="100000"/>
              </a:lnSpc>
              <a:spcBef>
                <a:spcPts val="0"/>
              </a:spcBef>
              <a:spcAft>
                <a:spcPts val="0"/>
              </a:spcAft>
              <a:buSzPts val="4000"/>
              <a:buNone/>
            </a:pPr>
            <a:r>
              <a:rPr lang="en-GB" sz="2400" b="0" dirty="0">
                <a:latin typeface="Lato"/>
                <a:ea typeface="Lato"/>
                <a:cs typeface="Lato"/>
                <a:sym typeface="Lato"/>
              </a:rPr>
              <a:t>2021</a:t>
            </a:r>
            <a:endParaRPr sz="2400" b="0" dirty="0">
              <a:latin typeface="Lato"/>
              <a:ea typeface="Lato"/>
              <a:cs typeface="Lato"/>
              <a:sym typeface="Lato"/>
            </a:endParaRPr>
          </a:p>
        </p:txBody>
      </p:sp>
      <p:sp>
        <p:nvSpPr>
          <p:cNvPr id="71" name="Google Shape;71;p5"/>
          <p:cNvSpPr txBox="1">
            <a:spLocks noGrp="1"/>
          </p:cNvSpPr>
          <p:nvPr>
            <p:ph type="title" idx="4294967295"/>
          </p:nvPr>
        </p:nvSpPr>
        <p:spPr>
          <a:xfrm>
            <a:off x="13626000" y="3360750"/>
            <a:ext cx="3942000" cy="4673700"/>
          </a:xfrm>
          <a:prstGeom prst="rect">
            <a:avLst/>
          </a:prstGeom>
          <a:noFill/>
          <a:ln w="9525" cap="flat" cmpd="sng">
            <a:solidFill>
              <a:schemeClr val="lt1"/>
            </a:solidFill>
            <a:prstDash val="solid"/>
            <a:round/>
            <a:headEnd type="none" w="sm" len="sm"/>
            <a:tailEnd type="none" w="sm" len="sm"/>
          </a:ln>
        </p:spPr>
        <p:txBody>
          <a:bodyPr spcFirstLastPara="1" wrap="square" lIns="360000" tIns="360000" rIns="360000" bIns="360000" anchor="t" anchorCtr="0">
            <a:noAutofit/>
          </a:bodyPr>
          <a:lstStyle/>
          <a:p>
            <a:pPr marL="0" lvl="0" indent="0" algn="l" rtl="0">
              <a:lnSpc>
                <a:spcPct val="100000"/>
              </a:lnSpc>
              <a:spcBef>
                <a:spcPts val="0"/>
              </a:spcBef>
              <a:spcAft>
                <a:spcPts val="0"/>
              </a:spcAft>
              <a:buSzPts val="4000"/>
              <a:buNone/>
            </a:pPr>
            <a:r>
              <a:rPr lang="en-GB" sz="2400" dirty="0">
                <a:latin typeface="Lato"/>
                <a:ea typeface="Lato"/>
                <a:cs typeface="Lato"/>
                <a:sym typeface="Lato"/>
              </a:rPr>
              <a:t>Residents on Universal Credit </a:t>
            </a:r>
            <a:endParaRPr sz="2400" dirty="0">
              <a:latin typeface="Lato"/>
              <a:ea typeface="Lato"/>
              <a:cs typeface="Lato"/>
              <a:sym typeface="Lato"/>
            </a:endParaRPr>
          </a:p>
          <a:p>
            <a:pPr marL="0" lvl="0" indent="0" algn="l" rtl="0">
              <a:lnSpc>
                <a:spcPct val="100000"/>
              </a:lnSpc>
              <a:spcBef>
                <a:spcPts val="0"/>
              </a:spcBef>
              <a:spcAft>
                <a:spcPts val="0"/>
              </a:spcAft>
              <a:buSzPts val="4000"/>
              <a:buNone/>
            </a:pPr>
            <a:endParaRPr sz="2400" dirty="0">
              <a:latin typeface="Lato"/>
              <a:ea typeface="Lato"/>
              <a:cs typeface="Lato"/>
              <a:sym typeface="Lato"/>
            </a:endParaRPr>
          </a:p>
          <a:p>
            <a:pPr marL="0" lvl="0" indent="0" algn="l" rtl="0">
              <a:lnSpc>
                <a:spcPct val="115000"/>
              </a:lnSpc>
              <a:spcBef>
                <a:spcPts val="0"/>
              </a:spcBef>
              <a:spcAft>
                <a:spcPts val="0"/>
              </a:spcAft>
              <a:buSzPts val="4000"/>
              <a:buNone/>
            </a:pPr>
            <a:r>
              <a:rPr lang="en-GB" sz="5600" dirty="0">
                <a:latin typeface="Lato"/>
                <a:ea typeface="Lato"/>
                <a:cs typeface="Lato"/>
                <a:sym typeface="Lato"/>
              </a:rPr>
              <a:t>33,869</a:t>
            </a:r>
            <a:endParaRPr sz="5600" dirty="0">
              <a:latin typeface="Lato"/>
              <a:ea typeface="Lato"/>
              <a:cs typeface="Lato"/>
              <a:sym typeface="Lato"/>
            </a:endParaRPr>
          </a:p>
          <a:p>
            <a:pPr marL="0" lvl="0" indent="0" algn="l" rtl="0">
              <a:lnSpc>
                <a:spcPct val="100000"/>
              </a:lnSpc>
              <a:spcBef>
                <a:spcPts val="0"/>
              </a:spcBef>
              <a:spcAft>
                <a:spcPts val="0"/>
              </a:spcAft>
              <a:buSzPts val="4000"/>
              <a:buNone/>
            </a:pPr>
            <a:r>
              <a:rPr lang="en-GB" sz="2400" b="0" dirty="0">
                <a:latin typeface="Lato"/>
                <a:ea typeface="Lato"/>
                <a:cs typeface="Lato"/>
                <a:sym typeface="Lato"/>
              </a:rPr>
              <a:t>47% increase from Mar 2020 to Feb 2022</a:t>
            </a:r>
            <a:endParaRPr sz="6000" dirty="0">
              <a:latin typeface="Lato"/>
              <a:ea typeface="Lato"/>
              <a:cs typeface="Lato"/>
              <a:sym typeface="Lato"/>
            </a:endParaRPr>
          </a:p>
        </p:txBody>
      </p:sp>
      <p:sp>
        <p:nvSpPr>
          <p:cNvPr id="72" name="Google Shape;72;p5"/>
          <p:cNvSpPr txBox="1"/>
          <p:nvPr/>
        </p:nvSpPr>
        <p:spPr>
          <a:xfrm>
            <a:off x="810000" y="9238175"/>
            <a:ext cx="8424000" cy="908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3000" b="1" i="0" u="none" strike="noStrike" cap="none" dirty="0">
              <a:solidFill>
                <a:schemeClr val="dk1"/>
              </a:solidFill>
              <a:latin typeface="Lato"/>
              <a:ea typeface="Lato"/>
              <a:cs typeface="Lato"/>
              <a:sym typeface="Lato"/>
            </a:endParaRPr>
          </a:p>
        </p:txBody>
      </p:sp>
      <p:pic>
        <p:nvPicPr>
          <p:cNvPr id="73" name="Google Shape;73;p5"/>
          <p:cNvPicPr preferRelativeResize="0"/>
          <p:nvPr/>
        </p:nvPicPr>
        <p:blipFill rotWithShape="1">
          <a:blip r:embed="rId3">
            <a:alphaModFix/>
          </a:blip>
          <a:srcRect/>
          <a:stretch/>
        </p:blipFill>
        <p:spPr>
          <a:xfrm>
            <a:off x="1767650" y="6707625"/>
            <a:ext cx="1536512" cy="1145400"/>
          </a:xfrm>
          <a:prstGeom prst="rect">
            <a:avLst/>
          </a:prstGeom>
          <a:noFill/>
          <a:ln>
            <a:noFill/>
          </a:ln>
        </p:spPr>
      </p:pic>
      <p:pic>
        <p:nvPicPr>
          <p:cNvPr id="74" name="Google Shape;74;p5"/>
          <p:cNvPicPr preferRelativeResize="0"/>
          <p:nvPr/>
        </p:nvPicPr>
        <p:blipFill rotWithShape="1">
          <a:blip r:embed="rId3">
            <a:alphaModFix/>
          </a:blip>
          <a:srcRect/>
          <a:stretch/>
        </p:blipFill>
        <p:spPr>
          <a:xfrm>
            <a:off x="6096000" y="6707625"/>
            <a:ext cx="1536512" cy="1145400"/>
          </a:xfrm>
          <a:prstGeom prst="rect">
            <a:avLst/>
          </a:prstGeom>
          <a:noFill/>
          <a:ln>
            <a:noFill/>
          </a:ln>
        </p:spPr>
      </p:pic>
      <p:pic>
        <p:nvPicPr>
          <p:cNvPr id="75" name="Google Shape;75;p5"/>
          <p:cNvPicPr preferRelativeResize="0"/>
          <p:nvPr/>
        </p:nvPicPr>
        <p:blipFill rotWithShape="1">
          <a:blip r:embed="rId3">
            <a:alphaModFix/>
          </a:blip>
          <a:srcRect/>
          <a:stretch/>
        </p:blipFill>
        <p:spPr>
          <a:xfrm rot="10800000">
            <a:off x="10424350" y="6707625"/>
            <a:ext cx="1536512" cy="1145400"/>
          </a:xfrm>
          <a:prstGeom prst="rect">
            <a:avLst/>
          </a:prstGeom>
          <a:noFill/>
          <a:ln>
            <a:noFill/>
          </a:ln>
        </p:spPr>
      </p:pic>
      <p:pic>
        <p:nvPicPr>
          <p:cNvPr id="76" name="Google Shape;76;p5"/>
          <p:cNvPicPr preferRelativeResize="0"/>
          <p:nvPr/>
        </p:nvPicPr>
        <p:blipFill rotWithShape="1">
          <a:blip r:embed="rId3">
            <a:alphaModFix/>
          </a:blip>
          <a:srcRect/>
          <a:stretch/>
        </p:blipFill>
        <p:spPr>
          <a:xfrm rot="10800000">
            <a:off x="14828750" y="6707625"/>
            <a:ext cx="1536512" cy="1145400"/>
          </a:xfrm>
          <a:prstGeom prst="rect">
            <a:avLst/>
          </a:prstGeom>
          <a:noFill/>
          <a:ln>
            <a:noFill/>
          </a:ln>
        </p:spPr>
      </p:pic>
      <p:sp>
        <p:nvSpPr>
          <p:cNvPr id="77" name="Google Shape;77;p5"/>
          <p:cNvSpPr txBox="1"/>
          <p:nvPr/>
        </p:nvSpPr>
        <p:spPr>
          <a:xfrm>
            <a:off x="661067" y="1980217"/>
            <a:ext cx="16653600" cy="70425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800"/>
              <a:buFont typeface="Arial"/>
              <a:buNone/>
            </a:pPr>
            <a:r>
              <a:rPr lang="en-GB" sz="2800" b="0" i="0" u="none" strike="noStrike" cap="none" dirty="0">
                <a:solidFill>
                  <a:schemeClr val="dk1"/>
                </a:solidFill>
                <a:latin typeface="Raleway"/>
                <a:ea typeface="Raleway"/>
                <a:cs typeface="Raleway"/>
                <a:sym typeface="Raleway"/>
              </a:rPr>
              <a:t>The challenges for a city of 300,000 &amp; the role of the local state as the national state withdraws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6"/>
          <p:cNvSpPr txBox="1">
            <a:spLocks noGrp="1"/>
          </p:cNvSpPr>
          <p:nvPr>
            <p:ph type="body" idx="1"/>
          </p:nvPr>
        </p:nvSpPr>
        <p:spPr>
          <a:xfrm>
            <a:off x="720000" y="0"/>
            <a:ext cx="8244000" cy="102870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3200"/>
              <a:buNone/>
            </a:pPr>
            <a:r>
              <a:rPr lang="en-GB" sz="4800" dirty="0"/>
              <a:t>We aim to </a:t>
            </a:r>
            <a:r>
              <a:rPr lang="en-GB" sz="4800" b="1" dirty="0"/>
              <a:t>make it everyone’s business</a:t>
            </a:r>
            <a:r>
              <a:rPr lang="en-GB" sz="4800" dirty="0"/>
              <a:t> to prevent homelessness &amp; financial exclusion</a:t>
            </a:r>
            <a:endParaRPr sz="4800" dirty="0"/>
          </a:p>
          <a:p>
            <a:pPr marL="0" lvl="0" indent="0" algn="l" rtl="0">
              <a:lnSpc>
                <a:spcPct val="100000"/>
              </a:lnSpc>
              <a:spcBef>
                <a:spcPts val="0"/>
              </a:spcBef>
              <a:spcAft>
                <a:spcPts val="0"/>
              </a:spcAft>
              <a:buSzPts val="3200"/>
              <a:buNone/>
            </a:pPr>
            <a:endParaRPr sz="4800" dirty="0"/>
          </a:p>
          <a:p>
            <a:pPr marL="0" lvl="0" indent="0" algn="l" rtl="0">
              <a:lnSpc>
                <a:spcPct val="100000"/>
              </a:lnSpc>
              <a:spcBef>
                <a:spcPts val="0"/>
              </a:spcBef>
              <a:spcAft>
                <a:spcPts val="0"/>
              </a:spcAft>
              <a:buSzPts val="3200"/>
              <a:buNone/>
            </a:pPr>
            <a:r>
              <a:rPr lang="en-GB" sz="4800" dirty="0"/>
              <a:t>By coordinating support for residents to have the foundations for a stable </a:t>
            </a:r>
            <a:r>
              <a:rPr lang="en-GB" sz="4800" dirty="0">
                <a:solidFill>
                  <a:schemeClr val="accent4"/>
                </a:solidFill>
              </a:rPr>
              <a:t>L</a:t>
            </a:r>
            <a:r>
              <a:rPr lang="en-GB" sz="4800" dirty="0">
                <a:solidFill>
                  <a:schemeClr val="accent1"/>
                </a:solidFill>
              </a:rPr>
              <a:t>I</a:t>
            </a:r>
            <a:r>
              <a:rPr lang="en-GB" sz="4800" dirty="0">
                <a:solidFill>
                  <a:schemeClr val="accent2"/>
                </a:solidFill>
              </a:rPr>
              <a:t>F</a:t>
            </a:r>
            <a:r>
              <a:rPr lang="en-GB" sz="4800" dirty="0">
                <a:solidFill>
                  <a:srgbClr val="FFC000"/>
                </a:solidFill>
              </a:rPr>
              <a:t>E</a:t>
            </a:r>
            <a:endParaRPr sz="4800" dirty="0">
              <a:solidFill>
                <a:srgbClr val="FFC000"/>
              </a:solidFill>
            </a:endParaRPr>
          </a:p>
          <a:p>
            <a:pPr marL="0" lvl="0" indent="0" algn="l" rtl="0">
              <a:lnSpc>
                <a:spcPct val="100000"/>
              </a:lnSpc>
              <a:spcBef>
                <a:spcPts val="0"/>
              </a:spcBef>
              <a:spcAft>
                <a:spcPts val="0"/>
              </a:spcAft>
              <a:buSzPts val="3200"/>
              <a:buNone/>
            </a:pPr>
            <a:endParaRPr sz="4800" dirty="0"/>
          </a:p>
          <a:p>
            <a:pPr marL="0" lvl="0" indent="0" algn="l" rtl="0">
              <a:lnSpc>
                <a:spcPct val="100000"/>
              </a:lnSpc>
              <a:spcBef>
                <a:spcPts val="0"/>
              </a:spcBef>
              <a:spcAft>
                <a:spcPts val="0"/>
              </a:spcAft>
              <a:buSzPts val="3200"/>
              <a:buNone/>
            </a:pPr>
            <a:endParaRPr dirty="0"/>
          </a:p>
        </p:txBody>
      </p:sp>
      <p:sp>
        <p:nvSpPr>
          <p:cNvPr id="83" name="Google Shape;83;p6"/>
          <p:cNvSpPr txBox="1"/>
          <p:nvPr/>
        </p:nvSpPr>
        <p:spPr>
          <a:xfrm>
            <a:off x="10283400" y="1182775"/>
            <a:ext cx="818400" cy="17238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0000"/>
              <a:buFont typeface="Arial"/>
              <a:buNone/>
            </a:pPr>
            <a:r>
              <a:rPr lang="en-GB" sz="10000" b="1" i="0" u="none" strike="noStrike" cap="none" dirty="0">
                <a:solidFill>
                  <a:schemeClr val="accent4"/>
                </a:solidFill>
                <a:latin typeface="Arial"/>
                <a:ea typeface="Arial"/>
                <a:cs typeface="Arial"/>
                <a:sym typeface="Arial"/>
              </a:rPr>
              <a:t>L</a:t>
            </a:r>
            <a:endParaRPr sz="10000" b="1" i="0" u="none" strike="noStrike" cap="none" dirty="0">
              <a:solidFill>
                <a:schemeClr val="accent4"/>
              </a:solidFill>
              <a:latin typeface="Arial"/>
              <a:ea typeface="Arial"/>
              <a:cs typeface="Arial"/>
              <a:sym typeface="Arial"/>
            </a:endParaRPr>
          </a:p>
        </p:txBody>
      </p:sp>
      <p:sp>
        <p:nvSpPr>
          <p:cNvPr id="84" name="Google Shape;84;p6"/>
          <p:cNvSpPr txBox="1"/>
          <p:nvPr/>
        </p:nvSpPr>
        <p:spPr>
          <a:xfrm>
            <a:off x="10283400" y="2906575"/>
            <a:ext cx="818400" cy="17238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0000"/>
              <a:buFont typeface="Arial"/>
              <a:buNone/>
            </a:pPr>
            <a:r>
              <a:rPr lang="en-GB" sz="10000" b="1" i="0" u="none" strike="noStrike" cap="none" dirty="0">
                <a:solidFill>
                  <a:schemeClr val="accent1"/>
                </a:solidFill>
                <a:latin typeface="Arial"/>
                <a:ea typeface="Arial"/>
                <a:cs typeface="Arial"/>
                <a:sym typeface="Arial"/>
              </a:rPr>
              <a:t>I</a:t>
            </a:r>
            <a:endParaRPr sz="10000" b="1" i="0" u="none" strike="noStrike" cap="none" dirty="0">
              <a:solidFill>
                <a:schemeClr val="accent1"/>
              </a:solidFill>
              <a:latin typeface="Arial"/>
              <a:ea typeface="Arial"/>
              <a:cs typeface="Arial"/>
              <a:sym typeface="Arial"/>
            </a:endParaRPr>
          </a:p>
        </p:txBody>
      </p:sp>
      <p:sp>
        <p:nvSpPr>
          <p:cNvPr id="85" name="Google Shape;85;p6"/>
          <p:cNvSpPr txBox="1"/>
          <p:nvPr/>
        </p:nvSpPr>
        <p:spPr>
          <a:xfrm>
            <a:off x="10283400" y="4749275"/>
            <a:ext cx="818400" cy="17238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0000"/>
              <a:buFont typeface="Arial"/>
              <a:buNone/>
            </a:pPr>
            <a:r>
              <a:rPr lang="en-GB" sz="10000" b="1" i="0" u="none" strike="noStrike" cap="none" dirty="0">
                <a:solidFill>
                  <a:schemeClr val="accent2"/>
                </a:solidFill>
                <a:latin typeface="Arial"/>
                <a:ea typeface="Arial"/>
                <a:cs typeface="Arial"/>
                <a:sym typeface="Arial"/>
              </a:rPr>
              <a:t>F</a:t>
            </a:r>
            <a:endParaRPr sz="10000" b="1" i="0" u="none" strike="noStrike" cap="none" dirty="0">
              <a:solidFill>
                <a:schemeClr val="accent2"/>
              </a:solidFill>
              <a:latin typeface="Arial"/>
              <a:ea typeface="Arial"/>
              <a:cs typeface="Arial"/>
              <a:sym typeface="Arial"/>
            </a:endParaRPr>
          </a:p>
        </p:txBody>
      </p:sp>
      <p:sp>
        <p:nvSpPr>
          <p:cNvPr id="86" name="Google Shape;86;p6"/>
          <p:cNvSpPr txBox="1"/>
          <p:nvPr/>
        </p:nvSpPr>
        <p:spPr>
          <a:xfrm>
            <a:off x="10283400" y="6639375"/>
            <a:ext cx="818400" cy="17238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0000"/>
              <a:buFont typeface="Arial"/>
              <a:buNone/>
            </a:pPr>
            <a:r>
              <a:rPr lang="en-GB" sz="10000" b="1" i="0" u="none" strike="noStrike" cap="none" dirty="0">
                <a:solidFill>
                  <a:schemeClr val="accent3"/>
                </a:solidFill>
                <a:latin typeface="Arial"/>
                <a:ea typeface="Arial"/>
                <a:cs typeface="Arial"/>
                <a:sym typeface="Arial"/>
              </a:rPr>
              <a:t>E</a:t>
            </a:r>
            <a:endParaRPr sz="10000" b="1" i="0" u="none" strike="noStrike" cap="none" dirty="0">
              <a:solidFill>
                <a:schemeClr val="accent3"/>
              </a:solidFill>
              <a:latin typeface="Arial"/>
              <a:ea typeface="Arial"/>
              <a:cs typeface="Arial"/>
              <a:sym typeface="Arial"/>
            </a:endParaRPr>
          </a:p>
        </p:txBody>
      </p:sp>
      <p:sp>
        <p:nvSpPr>
          <p:cNvPr id="87" name="Google Shape;87;p6"/>
          <p:cNvSpPr txBox="1"/>
          <p:nvPr/>
        </p:nvSpPr>
        <p:spPr>
          <a:xfrm>
            <a:off x="11766000" y="1562600"/>
            <a:ext cx="58020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dirty="0">
                <a:solidFill>
                  <a:schemeClr val="dk1"/>
                </a:solidFill>
                <a:latin typeface="Lato"/>
                <a:ea typeface="Lato"/>
                <a:cs typeface="Lato"/>
                <a:sym typeface="Lato"/>
              </a:rPr>
              <a:t>Somewhere to Live  </a:t>
            </a:r>
            <a:endParaRPr sz="2400" b="1" i="0" u="none" strike="noStrike" cap="none" dirty="0">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2400"/>
              <a:buFont typeface="Arial"/>
              <a:buNone/>
            </a:pPr>
            <a:r>
              <a:rPr lang="en-GB" sz="2400" b="0" i="0" u="none" strike="noStrike" cap="none" dirty="0">
                <a:solidFill>
                  <a:schemeClr val="dk1"/>
                </a:solidFill>
                <a:latin typeface="Lato"/>
                <a:ea typeface="Lato"/>
                <a:cs typeface="Lato"/>
                <a:sym typeface="Lato"/>
              </a:rPr>
              <a:t>Suitable &amp; sustainable homes</a:t>
            </a:r>
            <a:endParaRPr sz="1400" b="0" i="0" u="none" strike="noStrike" cap="none" dirty="0">
              <a:solidFill>
                <a:srgbClr val="000000"/>
              </a:solidFill>
              <a:latin typeface="Arial"/>
              <a:ea typeface="Arial"/>
              <a:cs typeface="Arial"/>
              <a:sym typeface="Arial"/>
            </a:endParaRPr>
          </a:p>
        </p:txBody>
      </p:sp>
      <p:sp>
        <p:nvSpPr>
          <p:cNvPr id="88" name="Google Shape;88;p6"/>
          <p:cNvSpPr txBox="1"/>
          <p:nvPr/>
        </p:nvSpPr>
        <p:spPr>
          <a:xfrm>
            <a:off x="11766000" y="3306775"/>
            <a:ext cx="58020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dirty="0">
                <a:solidFill>
                  <a:schemeClr val="dk1"/>
                </a:solidFill>
                <a:latin typeface="Lato"/>
                <a:ea typeface="Lato"/>
                <a:cs typeface="Lato"/>
                <a:sym typeface="Lato"/>
              </a:rPr>
              <a:t>An Income </a:t>
            </a:r>
            <a:endParaRPr sz="2400" b="1" i="0" u="none" strike="noStrike" cap="none" dirty="0">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2400"/>
              <a:buFont typeface="Arial"/>
              <a:buNone/>
            </a:pPr>
            <a:r>
              <a:rPr lang="en-GB" sz="2400" b="0" i="0" u="none" strike="noStrike" cap="none" dirty="0">
                <a:solidFill>
                  <a:schemeClr val="dk1"/>
                </a:solidFill>
                <a:latin typeface="Lato"/>
                <a:ea typeface="Lato"/>
                <a:cs typeface="Lato"/>
                <a:sym typeface="Lato"/>
              </a:rPr>
              <a:t>Financial stability</a:t>
            </a:r>
            <a:endParaRPr sz="2400" b="0" i="0" u="none" strike="noStrike" cap="none" dirty="0">
              <a:solidFill>
                <a:schemeClr val="dk1"/>
              </a:solidFill>
              <a:latin typeface="Lato"/>
              <a:ea typeface="Lato"/>
              <a:cs typeface="Lato"/>
              <a:sym typeface="Lato"/>
            </a:endParaRPr>
          </a:p>
        </p:txBody>
      </p:sp>
      <p:sp>
        <p:nvSpPr>
          <p:cNvPr id="89" name="Google Shape;89;p6"/>
          <p:cNvSpPr txBox="1"/>
          <p:nvPr/>
        </p:nvSpPr>
        <p:spPr>
          <a:xfrm>
            <a:off x="11766000" y="5149475"/>
            <a:ext cx="5802000" cy="1662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dirty="0">
                <a:solidFill>
                  <a:schemeClr val="dk1"/>
                </a:solidFill>
                <a:latin typeface="Lato"/>
                <a:ea typeface="Lato"/>
                <a:cs typeface="Lato"/>
                <a:sym typeface="Lato"/>
              </a:rPr>
              <a:t>Financial inclusion  </a:t>
            </a:r>
            <a:endParaRPr sz="2400" b="1" i="0" u="none" strike="noStrike" cap="none" dirty="0">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2400"/>
              <a:buFont typeface="Arial"/>
              <a:buNone/>
            </a:pPr>
            <a:r>
              <a:rPr lang="en-GB" sz="2400" b="0" i="0" u="none" strike="noStrike" cap="none" dirty="0">
                <a:solidFill>
                  <a:schemeClr val="dk1"/>
                </a:solidFill>
                <a:latin typeface="Lato"/>
                <a:ea typeface="Lato"/>
                <a:cs typeface="Lato"/>
                <a:sym typeface="Lato"/>
              </a:rPr>
              <a:t>Life without excessive debt</a:t>
            </a:r>
            <a:endParaRPr sz="2400" b="0" i="0" u="none" strike="noStrike" cap="none" dirty="0">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dirty="0">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dirty="0">
              <a:solidFill>
                <a:schemeClr val="dk1"/>
              </a:solidFill>
              <a:latin typeface="Lato"/>
              <a:ea typeface="Lato"/>
              <a:cs typeface="Lato"/>
              <a:sym typeface="Lato"/>
            </a:endParaRPr>
          </a:p>
        </p:txBody>
      </p:sp>
      <p:sp>
        <p:nvSpPr>
          <p:cNvPr id="90" name="Google Shape;90;p6"/>
          <p:cNvSpPr txBox="1"/>
          <p:nvPr/>
        </p:nvSpPr>
        <p:spPr>
          <a:xfrm>
            <a:off x="11766000" y="7039575"/>
            <a:ext cx="5802000" cy="1662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dirty="0">
                <a:solidFill>
                  <a:schemeClr val="dk1"/>
                </a:solidFill>
                <a:latin typeface="Lato"/>
                <a:ea typeface="Lato"/>
                <a:cs typeface="Lato"/>
                <a:sym typeface="Lato"/>
              </a:rPr>
              <a:t>Employment  </a:t>
            </a:r>
            <a:endParaRPr sz="2400" b="1" i="0" u="none" strike="noStrike" cap="none" dirty="0">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2400"/>
              <a:buFont typeface="Arial"/>
              <a:buNone/>
            </a:pPr>
            <a:r>
              <a:rPr lang="en-GB" sz="2400" b="0" i="0" u="none" strike="noStrike" cap="none" dirty="0">
                <a:solidFill>
                  <a:schemeClr val="dk1"/>
                </a:solidFill>
                <a:latin typeface="Lato"/>
                <a:ea typeface="Lato"/>
                <a:cs typeface="Lato"/>
                <a:sym typeface="Lato"/>
              </a:rPr>
              <a:t>Inclusive economy</a:t>
            </a:r>
            <a:endParaRPr sz="2400" b="0" i="0" u="none" strike="noStrike" cap="none" dirty="0">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dirty="0">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dirty="0">
              <a:solidFill>
                <a:schemeClr val="dk1"/>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7"/>
          <p:cNvSpPr/>
          <p:nvPr/>
        </p:nvSpPr>
        <p:spPr>
          <a:xfrm>
            <a:off x="125" y="9387000"/>
            <a:ext cx="18288000" cy="930600"/>
          </a:xfrm>
          <a:prstGeom prst="rect">
            <a:avLst/>
          </a:prstGeom>
          <a:solidFill>
            <a:srgbClr val="44BA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96" name="Google Shape;96;p7"/>
          <p:cNvSpPr txBox="1">
            <a:spLocks noGrp="1"/>
          </p:cNvSpPr>
          <p:nvPr>
            <p:ph type="title"/>
          </p:nvPr>
        </p:nvSpPr>
        <p:spPr>
          <a:xfrm>
            <a:off x="2361759" y="2490513"/>
            <a:ext cx="13564500" cy="4186800"/>
          </a:xfrm>
          <a:prstGeom prst="rect">
            <a:avLst/>
          </a:prstGeom>
          <a:noFill/>
          <a:ln>
            <a:noFill/>
          </a:ln>
        </p:spPr>
        <p:txBody>
          <a:bodyPr spcFirstLastPara="1" wrap="square" lIns="0" tIns="0" rIns="0" bIns="0" anchor="ctr" anchorCtr="0">
            <a:spAutoFit/>
          </a:bodyPr>
          <a:lstStyle/>
          <a:p>
            <a:pPr marL="0" lvl="0" indent="0" algn="ctr" rtl="0">
              <a:lnSpc>
                <a:spcPct val="100000"/>
              </a:lnSpc>
              <a:spcBef>
                <a:spcPts val="0"/>
              </a:spcBef>
              <a:spcAft>
                <a:spcPts val="0"/>
              </a:spcAft>
              <a:buSzPts val="4800"/>
              <a:buNone/>
            </a:pPr>
            <a:r>
              <a:rPr lang="en-GB" b="0" dirty="0"/>
              <a:t>“The lived experience of homelessness &amp; inadequate housing, challenges the very core of what it means to be human, assaulting dignity &amp; threatening life itself” </a:t>
            </a:r>
            <a:endParaRPr b="0" dirty="0"/>
          </a:p>
          <a:p>
            <a:pPr marL="0" lvl="0" indent="0" algn="ctr" rtl="0">
              <a:lnSpc>
                <a:spcPct val="100000"/>
              </a:lnSpc>
              <a:spcBef>
                <a:spcPts val="0"/>
              </a:spcBef>
              <a:spcAft>
                <a:spcPts val="0"/>
              </a:spcAft>
              <a:buSzPts val="4800"/>
              <a:buNone/>
            </a:pPr>
            <a:endParaRPr b="0" dirty="0"/>
          </a:p>
          <a:p>
            <a:pPr marL="0" lvl="0" indent="0" algn="ctr" rtl="0">
              <a:lnSpc>
                <a:spcPct val="100000"/>
              </a:lnSpc>
              <a:spcBef>
                <a:spcPts val="0"/>
              </a:spcBef>
              <a:spcAft>
                <a:spcPts val="0"/>
              </a:spcAft>
              <a:buSzPts val="4800"/>
              <a:buNone/>
            </a:pPr>
            <a:r>
              <a:rPr lang="en-GB" sz="3200" b="0" dirty="0"/>
              <a:t>- Leilani Farha</a:t>
            </a:r>
            <a:endParaRPr sz="3200" b="0" dirty="0"/>
          </a:p>
        </p:txBody>
      </p:sp>
      <p:pic>
        <p:nvPicPr>
          <p:cNvPr id="97" name="Google Shape;97;p7"/>
          <p:cNvPicPr preferRelativeResize="0"/>
          <p:nvPr/>
        </p:nvPicPr>
        <p:blipFill rotWithShape="1">
          <a:blip r:embed="rId3">
            <a:alphaModFix/>
          </a:blip>
          <a:srcRect/>
          <a:stretch/>
        </p:blipFill>
        <p:spPr>
          <a:xfrm>
            <a:off x="3386775" y="6928600"/>
            <a:ext cx="11514449" cy="3358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8"/>
          <p:cNvSpPr txBox="1">
            <a:spLocks noGrp="1"/>
          </p:cNvSpPr>
          <p:nvPr>
            <p:ph type="title"/>
          </p:nvPr>
        </p:nvSpPr>
        <p:spPr>
          <a:xfrm>
            <a:off x="720000" y="720000"/>
            <a:ext cx="12546000" cy="1145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4000"/>
              <a:buNone/>
            </a:pPr>
            <a:r>
              <a:rPr lang="en-GB" b="0" dirty="0"/>
              <a:t>A change in </a:t>
            </a:r>
            <a:r>
              <a:rPr lang="en-GB" dirty="0"/>
              <a:t>theory</a:t>
            </a:r>
            <a:endParaRPr dirty="0"/>
          </a:p>
        </p:txBody>
      </p:sp>
      <p:sp>
        <p:nvSpPr>
          <p:cNvPr id="103" name="Google Shape;103;p8"/>
          <p:cNvSpPr txBox="1">
            <a:spLocks noGrp="1"/>
          </p:cNvSpPr>
          <p:nvPr>
            <p:ph type="body" idx="1"/>
          </p:nvPr>
        </p:nvSpPr>
        <p:spPr>
          <a:xfrm>
            <a:off x="720000" y="2261563"/>
            <a:ext cx="16980171" cy="71385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3200"/>
              <a:buNone/>
            </a:pPr>
            <a:r>
              <a:rPr lang="en-GB" sz="4800" dirty="0"/>
              <a:t>From responding to current crisis  -&gt; Preventing a future crisis</a:t>
            </a:r>
            <a:endParaRPr dirty="0"/>
          </a:p>
          <a:p>
            <a:pPr marL="0" lvl="0" indent="0" algn="l" rtl="0">
              <a:lnSpc>
                <a:spcPct val="100000"/>
              </a:lnSpc>
              <a:spcBef>
                <a:spcPts val="0"/>
              </a:spcBef>
              <a:spcAft>
                <a:spcPts val="0"/>
              </a:spcAft>
              <a:buSzPts val="3200"/>
              <a:buNone/>
            </a:pPr>
            <a:endParaRPr sz="4800" dirty="0"/>
          </a:p>
          <a:p>
            <a:pPr marL="0" lvl="0" indent="0" algn="l" rtl="0">
              <a:lnSpc>
                <a:spcPct val="100000"/>
              </a:lnSpc>
              <a:spcBef>
                <a:spcPts val="0"/>
              </a:spcBef>
              <a:spcAft>
                <a:spcPts val="0"/>
              </a:spcAft>
              <a:buSzPts val="3200"/>
              <a:buNone/>
            </a:pPr>
            <a:r>
              <a:rPr lang="en-GB" sz="4800" dirty="0"/>
              <a:t>From a welfare safety net to catch people when they fall to preventing people from falling  </a:t>
            </a:r>
            <a:endParaRPr sz="4800" dirty="0"/>
          </a:p>
          <a:p>
            <a:pPr marL="0" lvl="0" indent="0" algn="l" rtl="0">
              <a:lnSpc>
                <a:spcPct val="100000"/>
              </a:lnSpc>
              <a:spcBef>
                <a:spcPts val="0"/>
              </a:spcBef>
              <a:spcAft>
                <a:spcPts val="0"/>
              </a:spcAft>
              <a:buClr>
                <a:schemeClr val="lt2"/>
              </a:buClr>
              <a:buSzPts val="1100"/>
              <a:buFont typeface="Arial"/>
              <a:buNone/>
            </a:pPr>
            <a:endParaRPr dirty="0"/>
          </a:p>
          <a:p>
            <a:pPr marL="0" lvl="0" indent="0" algn="l" rtl="0">
              <a:lnSpc>
                <a:spcPct val="100000"/>
              </a:lnSpc>
              <a:spcBef>
                <a:spcPts val="0"/>
              </a:spcBef>
              <a:spcAft>
                <a:spcPts val="0"/>
              </a:spcAft>
              <a:buSzPts val="3200"/>
              <a:buNone/>
            </a:pP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9"/>
          <p:cNvSpPr txBox="1">
            <a:spLocks noGrp="1"/>
          </p:cNvSpPr>
          <p:nvPr>
            <p:ph type="title"/>
          </p:nvPr>
        </p:nvSpPr>
        <p:spPr>
          <a:xfrm>
            <a:off x="720000" y="720000"/>
            <a:ext cx="12546000" cy="1145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4000"/>
              <a:buNone/>
            </a:pPr>
            <a:r>
              <a:rPr lang="en-GB" b="0" dirty="0"/>
              <a:t>A change in </a:t>
            </a:r>
            <a:r>
              <a:rPr lang="en-GB" dirty="0"/>
              <a:t>practice</a:t>
            </a:r>
            <a:endParaRPr dirty="0"/>
          </a:p>
        </p:txBody>
      </p:sp>
      <p:sp>
        <p:nvSpPr>
          <p:cNvPr id="109" name="Google Shape;109;p9"/>
          <p:cNvSpPr txBox="1">
            <a:spLocks noGrp="1"/>
          </p:cNvSpPr>
          <p:nvPr>
            <p:ph type="body" idx="1"/>
          </p:nvPr>
        </p:nvSpPr>
        <p:spPr>
          <a:xfrm>
            <a:off x="720000" y="2248500"/>
            <a:ext cx="15873000" cy="71385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2"/>
              </a:buClr>
              <a:buSzPts val="1100"/>
              <a:buFont typeface="Arial"/>
              <a:buNone/>
            </a:pPr>
            <a:r>
              <a:rPr lang="en-GB" sz="6000" b="1" dirty="0"/>
              <a:t>Make prevention visible, timely &amp; consensual</a:t>
            </a:r>
            <a:r>
              <a:rPr lang="en-GB" sz="6000" dirty="0"/>
              <a:t> </a:t>
            </a:r>
            <a:endParaRPr sz="6000" dirty="0"/>
          </a:p>
          <a:p>
            <a:pPr marL="0" lvl="0" indent="0" algn="l" rtl="0">
              <a:lnSpc>
                <a:spcPct val="100000"/>
              </a:lnSpc>
              <a:spcBef>
                <a:spcPts val="0"/>
              </a:spcBef>
              <a:spcAft>
                <a:spcPts val="0"/>
              </a:spcAft>
              <a:buClr>
                <a:schemeClr val="lt2"/>
              </a:buClr>
              <a:buSzPts val="1100"/>
              <a:buFont typeface="Arial"/>
              <a:buNone/>
            </a:pPr>
            <a:endParaRPr sz="6000" dirty="0"/>
          </a:p>
          <a:p>
            <a:pPr marL="0" lvl="0" indent="0" algn="l" rtl="0">
              <a:lnSpc>
                <a:spcPct val="100000"/>
              </a:lnSpc>
              <a:spcBef>
                <a:spcPts val="0"/>
              </a:spcBef>
              <a:spcAft>
                <a:spcPts val="0"/>
              </a:spcAft>
              <a:buClr>
                <a:schemeClr val="lt2"/>
              </a:buClr>
              <a:buSzPts val="1100"/>
              <a:buFont typeface="Arial"/>
              <a:buNone/>
            </a:pPr>
            <a:r>
              <a:rPr lang="en-GB" sz="4800" dirty="0"/>
              <a:t>Learning from every crisis, knowing people’s names, understanding their problems, incentivising prevention, matching supply to demand &amp; facilitating fairness </a:t>
            </a:r>
            <a:endParaRPr dirty="0"/>
          </a:p>
          <a:p>
            <a:pPr marL="0" lvl="0" indent="0" algn="l" rtl="0">
              <a:lnSpc>
                <a:spcPct val="100000"/>
              </a:lnSpc>
              <a:spcBef>
                <a:spcPts val="0"/>
              </a:spcBef>
              <a:spcAft>
                <a:spcPts val="0"/>
              </a:spcAft>
              <a:buClr>
                <a:schemeClr val="lt2"/>
              </a:buClr>
              <a:buSzPts val="1100"/>
              <a:buFont typeface="Arial"/>
              <a:buNone/>
            </a:pPr>
            <a:endParaRPr sz="4800" dirty="0"/>
          </a:p>
          <a:p>
            <a:pPr marL="0" lvl="0" indent="0" algn="l" rtl="0">
              <a:lnSpc>
                <a:spcPct val="100000"/>
              </a:lnSpc>
              <a:spcBef>
                <a:spcPts val="0"/>
              </a:spcBef>
              <a:spcAft>
                <a:spcPts val="0"/>
              </a:spcAft>
              <a:buClr>
                <a:schemeClr val="lt2"/>
              </a:buClr>
              <a:buSzPts val="1100"/>
              <a:buFont typeface="Arial"/>
              <a:buNone/>
            </a:pPr>
            <a:r>
              <a:rPr lang="en-GB" sz="4800" dirty="0"/>
              <a:t>Adopting local policy eg no evictions into homelessness &amp; Standard Financial Statement to meet local aims &amp; context </a:t>
            </a:r>
            <a:endParaRPr sz="4800" dirty="0"/>
          </a:p>
          <a:p>
            <a:pPr marL="0" lvl="0" indent="0" algn="l" rtl="0">
              <a:lnSpc>
                <a:spcPct val="100000"/>
              </a:lnSpc>
              <a:spcBef>
                <a:spcPts val="0"/>
              </a:spcBef>
              <a:spcAft>
                <a:spcPts val="0"/>
              </a:spcAft>
              <a:buSzPts val="3200"/>
              <a:buNone/>
            </a:pPr>
            <a:endParaRPr dirty="0"/>
          </a:p>
        </p:txBody>
      </p:sp>
    </p:spTree>
  </p:cSld>
  <p:clrMapOvr>
    <a:masterClrMapping/>
  </p:clrMapOvr>
</p:sld>
</file>

<file path=ppt/theme/theme1.xml><?xml version="1.0" encoding="utf-8"?>
<a:theme xmlns:a="http://schemas.openxmlformats.org/drawingml/2006/main" name="Newcastle City Council">
  <a:themeElements>
    <a:clrScheme name="Simple Light">
      <a:dk1>
        <a:srgbClr val="2C2C2C"/>
      </a:dk1>
      <a:lt1>
        <a:srgbClr val="999999"/>
      </a:lt1>
      <a:dk2>
        <a:srgbClr val="FFFFFF"/>
      </a:dk2>
      <a:lt2>
        <a:srgbClr val="000000"/>
      </a:lt2>
      <a:accent1>
        <a:srgbClr val="C40A65"/>
      </a:accent1>
      <a:accent2>
        <a:srgbClr val="3AC0C9"/>
      </a:accent2>
      <a:accent3>
        <a:srgbClr val="FDC028"/>
      </a:accent3>
      <a:accent4>
        <a:srgbClr val="2A48A0"/>
      </a:accent4>
      <a:accent5>
        <a:srgbClr val="000000"/>
      </a:accent5>
      <a:accent6>
        <a:srgbClr val="000000"/>
      </a:accent6>
      <a:hlink>
        <a:srgbClr val="2A48A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e12d9bd-ea3e-4137-9ea7-b65ad54deda4">
      <Terms xmlns="http://schemas.microsoft.com/office/infopath/2007/PartnerControls"/>
    </lcf76f155ced4ddcb4097134ff3c332f>
    <TaxCatchAll xmlns="97ff6bad-ea69-4c81-826a-bb0324ae1e3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10C49E8E779E44D8844BE7BFF36D096" ma:contentTypeVersion="16" ma:contentTypeDescription="Create a new document." ma:contentTypeScope="" ma:versionID="3cd6d71eb31930f2053e9e205eb13d80">
  <xsd:schema xmlns:xsd="http://www.w3.org/2001/XMLSchema" xmlns:xs="http://www.w3.org/2001/XMLSchema" xmlns:p="http://schemas.microsoft.com/office/2006/metadata/properties" xmlns:ns2="eb4defa2-306d-42f3-a45c-d773604bc3b6" xmlns:ns3="8e12d9bd-ea3e-4137-9ea7-b65ad54deda4" xmlns:ns4="97ff6bad-ea69-4c81-826a-bb0324ae1e36" targetNamespace="http://schemas.microsoft.com/office/2006/metadata/properties" ma:root="true" ma:fieldsID="e87bc6203fc8620a712b996371ed5ee1" ns2:_="" ns3:_="" ns4:_="">
    <xsd:import namespace="eb4defa2-306d-42f3-a45c-d773604bc3b6"/>
    <xsd:import namespace="8e12d9bd-ea3e-4137-9ea7-b65ad54deda4"/>
    <xsd:import namespace="97ff6bad-ea69-4c81-826a-bb0324ae1e3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4defa2-306d-42f3-a45c-d773604bc3b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e12d9bd-ea3e-4137-9ea7-b65ad54deda4"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005760b-5bc9-46b2-a7b5-dbc7377b682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7ff6bad-ea69-4c81-826a-bb0324ae1e3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2842be00-423f-4ee5-af92-00e24213efa5}" ma:internalName="TaxCatchAll" ma:showField="CatchAllData" ma:web="97ff6bad-ea69-4c81-826a-bb0324ae1e3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170427-23D5-4B50-8E0A-DF16BC8CCE72}">
  <ds:schemaRefs>
    <ds:schemaRef ds:uri="http://schemas.microsoft.com/sharepoint/v3/contenttype/forms"/>
  </ds:schemaRefs>
</ds:datastoreItem>
</file>

<file path=customXml/itemProps2.xml><?xml version="1.0" encoding="utf-8"?>
<ds:datastoreItem xmlns:ds="http://schemas.openxmlformats.org/officeDocument/2006/customXml" ds:itemID="{20E620ED-519E-4572-B424-0113138CB1F0}">
  <ds:schemaRefs>
    <ds:schemaRef ds:uri="http://schemas.microsoft.com/office/2006/metadata/properties"/>
    <ds:schemaRef ds:uri="http://schemas.microsoft.com/office/infopath/2007/PartnerControls"/>
    <ds:schemaRef ds:uri="8e12d9bd-ea3e-4137-9ea7-b65ad54deda4"/>
    <ds:schemaRef ds:uri="97ff6bad-ea69-4c81-826a-bb0324ae1e36"/>
  </ds:schemaRefs>
</ds:datastoreItem>
</file>

<file path=customXml/itemProps3.xml><?xml version="1.0" encoding="utf-8"?>
<ds:datastoreItem xmlns:ds="http://schemas.openxmlformats.org/officeDocument/2006/customXml" ds:itemID="{FDEBCFD0-98C0-44D5-9EA7-E97FC525A8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4defa2-306d-42f3-a45c-d773604bc3b6"/>
    <ds:schemaRef ds:uri="8e12d9bd-ea3e-4137-9ea7-b65ad54deda4"/>
    <ds:schemaRef ds:uri="97ff6bad-ea69-4c81-826a-bb0324ae1e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527</TotalTime>
  <Words>1757</Words>
  <Application>Microsoft Office PowerPoint</Application>
  <PresentationFormat>Custom</PresentationFormat>
  <Paragraphs>283</Paragraphs>
  <Slides>26</Slides>
  <Notes>24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Raleway</vt:lpstr>
      <vt:lpstr>Calibri</vt:lpstr>
      <vt:lpstr>Inter</vt:lpstr>
      <vt:lpstr>Calibri Light</vt:lpstr>
      <vt:lpstr>Arial</vt:lpstr>
      <vt:lpstr>Raleway Medium</vt:lpstr>
      <vt:lpstr>Lato</vt:lpstr>
      <vt:lpstr>Newcastle City Council</vt:lpstr>
      <vt:lpstr>2_Office Theme</vt:lpstr>
      <vt:lpstr>  FEANTSA Conference 2022   Working with cities: housing solutions to specific urban challenges  Newcastle’s rights based approach to preventing homelessness</vt:lpstr>
      <vt:lpstr>“Newcastle’s approach has prevented over 24,000 households from becoming homeless since 2014.”   Judging panel, World Habitat Gold Award 2020</vt:lpstr>
      <vt:lpstr>We have not used B&amp;B to meet our statutory homeless duties since 2006 – prevention saves lives &amp; money </vt:lpstr>
      <vt:lpstr>Newcastle context December 2021, children in temporary accommodation</vt:lpstr>
      <vt:lpstr>Newcastle context Why prevention matters to mitigate poverty &amp; trauma related crisis</vt:lpstr>
      <vt:lpstr>PowerPoint Presentation</vt:lpstr>
      <vt:lpstr>“The lived experience of homelessness &amp; inadequate housing, challenges the very core of what it means to be human, assaulting dignity &amp; threatening life itself”   - Leilani Farha</vt:lpstr>
      <vt:lpstr>A change in theory</vt:lpstr>
      <vt:lpstr>A change in practice</vt:lpstr>
      <vt:lpstr>How we do it</vt:lpstr>
      <vt:lpstr>How we do it</vt:lpstr>
      <vt:lpstr>PowerPoint Presentation</vt:lpstr>
      <vt:lpstr>How we do it</vt:lpstr>
      <vt:lpstr>PowerPoint Presentation</vt:lpstr>
      <vt:lpstr>How we do it</vt:lpstr>
      <vt:lpstr>PowerPoint Presentation</vt:lpstr>
      <vt:lpstr>Complex systems Understanding &amp; connecting with residents' touch &amp; trigger points in 2021-22 </vt:lpstr>
      <vt:lpstr>How we do it</vt:lpstr>
      <vt:lpstr>PowerPoint Presentation</vt:lpstr>
      <vt:lpstr>Bringing back long term voids – ready for living  </vt:lpstr>
      <vt:lpstr>PowerPoint Presentation</vt:lpstr>
      <vt:lpstr>How we do it</vt:lpstr>
      <vt:lpstr>Abstract, distant &amp; contested to visible, timely &amp; consensual </vt:lpstr>
      <vt:lpstr>PowerPoint Presentation</vt:lpstr>
      <vt:lpstr>Newcastle’s rights based approach to preventing homelessness </vt:lpstr>
      <vt:lpstr>Thank you. neil.munslow@newcastle.gov.uk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Newcastle’s rights based approach to preventing homelessness</dc:title>
  <dc:creator>Munslow, Neil</dc:creator>
  <cp:lastModifiedBy>Information</cp:lastModifiedBy>
  <cp:revision>20</cp:revision>
  <cp:lastPrinted>2022-05-31T08:52:03Z</cp:lastPrinted>
  <dcterms:modified xsi:type="dcterms:W3CDTF">2022-06-09T07:27:23Z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0x010100810C49E8E779E44D8844BE7BFF36D096</vt:lpwstr>
  </property>
</Properties>
</file>