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62" r:id="rId7"/>
    <p:sldId id="258" r:id="rId8"/>
    <p:sldId id="259" r:id="rId9"/>
    <p:sldId id="263" r:id="rId10"/>
    <p:sldId id="264" r:id="rId11"/>
    <p:sldId id="265" r:id="rId12"/>
    <p:sldId id="260" r:id="rId13"/>
    <p:sldId id="261" r:id="rId14"/>
    <p:sldId id="266" r:id="rId15"/>
    <p:sldId id="267" r:id="rId16"/>
    <p:sldId id="268" r:id="rId17"/>
    <p:sldId id="269" r:id="rId18"/>
    <p:sldId id="270" r:id="rId19"/>
    <p:sldId id="271" r:id="rId20"/>
  </p:sldIdLst>
  <p:sldSz cx="18288000" cy="10287000"/>
  <p:notesSz cx="6858000" cy="9144000"/>
  <p:embeddedFontLst>
    <p:embeddedFont>
      <p:font typeface="Calibri" panose="020F0502020204030204" pitchFamily="34" charset="0"/>
      <p:regular r:id="rId21"/>
      <p:bold r:id="rId22"/>
      <p:italic r:id="rId23"/>
      <p:boldItalic r:id="rId24"/>
    </p:embeddedFont>
    <p:embeddedFont>
      <p:font typeface="Gill Sans Ultra Bold" panose="020B0A02020104020203" pitchFamily="34" charset="0"/>
      <p:regular r:id="rId25"/>
    </p:embeddedFont>
    <p:embeddedFont>
      <p:font typeface="Glacial Indifference" panose="020B0604020202020204" charset="0"/>
      <p:regular r:id="rId26"/>
    </p:embeddedFont>
    <p:embeddedFont>
      <p:font typeface="Glacial Indifference Bold" panose="020B0604020202020204" charset="0"/>
      <p:regular r:id="rId27"/>
    </p:embeddedFont>
    <p:embeddedFont>
      <p:font typeface="League Spartan" panose="020B0604020202020204" charset="0"/>
      <p:regular r:id="rId28"/>
    </p:embeddedFont>
    <p:embeddedFont>
      <p:font typeface="Open Sans" panose="020B060603050402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3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F1A1AC-EB90-4132-8771-26E93E51882D}" v="3" dt="2022-05-31T08:32:22.9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2" autoAdjust="0"/>
  </p:normalViewPr>
  <p:slideViewPr>
    <p:cSldViewPr>
      <p:cViewPr varScale="1">
        <p:scale>
          <a:sx n="42" d="100"/>
          <a:sy n="42" d="100"/>
        </p:scale>
        <p:origin x="78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1354E"/>
        </a:solidFill>
        <a:effectLst/>
      </p:bgPr>
    </p:bg>
    <p:spTree>
      <p:nvGrpSpPr>
        <p:cNvPr id="1" name=""/>
        <p:cNvGrpSpPr/>
        <p:nvPr/>
      </p:nvGrpSpPr>
      <p:grpSpPr>
        <a:xfrm>
          <a:off x="0" y="0"/>
          <a:ext cx="0" cy="0"/>
          <a:chOff x="0" y="0"/>
          <a:chExt cx="0" cy="0"/>
        </a:xfrm>
      </p:grpSpPr>
      <p:sp>
        <p:nvSpPr>
          <p:cNvPr id="2" name="TextBox 2"/>
          <p:cNvSpPr txBox="1"/>
          <p:nvPr/>
        </p:nvSpPr>
        <p:spPr>
          <a:xfrm>
            <a:off x="3485755" y="3277878"/>
            <a:ext cx="11316491" cy="3231654"/>
          </a:xfrm>
          <a:prstGeom prst="rect">
            <a:avLst/>
          </a:prstGeom>
        </p:spPr>
        <p:txBody>
          <a:bodyPr lIns="0" tIns="0" rIns="0" bIns="0" rtlCol="0" anchor="t">
            <a:spAutoFit/>
          </a:bodyPr>
          <a:lstStyle/>
          <a:p>
            <a:pPr marL="0" lvl="0" indent="0" algn="ctr">
              <a:lnSpc>
                <a:spcPts val="8429"/>
              </a:lnSpc>
            </a:pPr>
            <a:endParaRPr lang="en-US" sz="8429" dirty="0">
              <a:solidFill>
                <a:srgbClr val="FFFFFF"/>
              </a:solidFill>
              <a:latin typeface="League Spartan Bold"/>
            </a:endParaRPr>
          </a:p>
          <a:p>
            <a:pPr marL="0" lvl="0" indent="0" algn="ctr">
              <a:lnSpc>
                <a:spcPts val="8429"/>
              </a:lnSpc>
            </a:pPr>
            <a:r>
              <a:rPr lang="en-US" sz="8429" dirty="0">
                <a:solidFill>
                  <a:srgbClr val="FFFFFF"/>
                </a:solidFill>
                <a:latin typeface="Glacial Indifference Bold" panose="020B0604020202020204" charset="0"/>
              </a:rPr>
              <a:t>Mental Wellbeing of Frontline Workers</a:t>
            </a:r>
          </a:p>
        </p:txBody>
      </p:sp>
      <p:grpSp>
        <p:nvGrpSpPr>
          <p:cNvPr id="3" name="Group 3"/>
          <p:cNvGrpSpPr/>
          <p:nvPr/>
        </p:nvGrpSpPr>
        <p:grpSpPr>
          <a:xfrm>
            <a:off x="0" y="8865552"/>
            <a:ext cx="18288000" cy="1488123"/>
            <a:chOff x="0" y="0"/>
            <a:chExt cx="6671512" cy="542871"/>
          </a:xfrm>
        </p:grpSpPr>
        <p:sp>
          <p:nvSpPr>
            <p:cNvPr id="4" name="Freeform 4"/>
            <p:cNvSpPr/>
            <p:nvPr/>
          </p:nvSpPr>
          <p:spPr>
            <a:xfrm>
              <a:off x="0" y="0"/>
              <a:ext cx="6671512" cy="542871"/>
            </a:xfrm>
            <a:custGeom>
              <a:avLst/>
              <a:gdLst/>
              <a:ahLst/>
              <a:cxnLst/>
              <a:rect l="l" t="t" r="r" b="b"/>
              <a:pathLst>
                <a:path w="6671512" h="542871">
                  <a:moveTo>
                    <a:pt x="0" y="0"/>
                  </a:moveTo>
                  <a:lnTo>
                    <a:pt x="6671512" y="0"/>
                  </a:lnTo>
                  <a:lnTo>
                    <a:pt x="6671512" y="542871"/>
                  </a:lnTo>
                  <a:lnTo>
                    <a:pt x="0" y="542871"/>
                  </a:lnTo>
                  <a:close/>
                </a:path>
              </a:pathLst>
            </a:custGeom>
            <a:solidFill>
              <a:srgbClr val="4B7BA5"/>
            </a:solidFill>
          </p:spPr>
        </p:sp>
      </p:grpSp>
      <p:pic>
        <p:nvPicPr>
          <p:cNvPr id="5" name="Picture 5"/>
          <p:cNvPicPr>
            <a:picLocks noChangeAspect="1"/>
          </p:cNvPicPr>
          <p:nvPr/>
        </p:nvPicPr>
        <p:blipFill>
          <a:blip r:embed="rId2"/>
          <a:srcRect/>
          <a:stretch>
            <a:fillRect/>
          </a:stretch>
        </p:blipFill>
        <p:spPr>
          <a:xfrm>
            <a:off x="15526430" y="7471817"/>
            <a:ext cx="2103462" cy="2243693"/>
          </a:xfrm>
          <a:prstGeom prst="rect">
            <a:avLst/>
          </a:prstGeom>
        </p:spPr>
      </p:pic>
      <p:sp>
        <p:nvSpPr>
          <p:cNvPr id="6" name="TextBox 6"/>
          <p:cNvSpPr txBox="1"/>
          <p:nvPr/>
        </p:nvSpPr>
        <p:spPr>
          <a:xfrm>
            <a:off x="1028700" y="8121285"/>
            <a:ext cx="14773935" cy="720138"/>
          </a:xfrm>
          <a:prstGeom prst="rect">
            <a:avLst/>
          </a:prstGeom>
        </p:spPr>
        <p:txBody>
          <a:bodyPr lIns="0" tIns="0" rIns="0" bIns="0" rtlCol="0" anchor="t">
            <a:spAutoFit/>
          </a:bodyPr>
          <a:lstStyle/>
          <a:p>
            <a:pPr marL="0" lvl="0" indent="0">
              <a:lnSpc>
                <a:spcPts val="5476"/>
              </a:lnSpc>
            </a:pPr>
            <a:r>
              <a:rPr lang="en-US" sz="5476" dirty="0">
                <a:solidFill>
                  <a:srgbClr val="FFFFFF"/>
                </a:solidFill>
                <a:latin typeface="Glacial Indifference Bold" panose="020B0604020202020204" charset="0"/>
              </a:rPr>
              <a:t>FEANTSA POLICY CONFERENCE 2022</a:t>
            </a:r>
          </a:p>
        </p:txBody>
      </p:sp>
      <p:sp>
        <p:nvSpPr>
          <p:cNvPr id="7" name="TextBox 7"/>
          <p:cNvSpPr txBox="1"/>
          <p:nvPr/>
        </p:nvSpPr>
        <p:spPr>
          <a:xfrm>
            <a:off x="819169" y="8770302"/>
            <a:ext cx="12062790" cy="804546"/>
          </a:xfrm>
          <a:prstGeom prst="rect">
            <a:avLst/>
          </a:prstGeom>
        </p:spPr>
        <p:txBody>
          <a:bodyPr lIns="0" tIns="0" rIns="0" bIns="0" rtlCol="0" anchor="t">
            <a:spAutoFit/>
          </a:bodyPr>
          <a:lstStyle/>
          <a:p>
            <a:pPr algn="r">
              <a:lnSpc>
                <a:spcPts val="6579"/>
              </a:lnSpc>
            </a:pPr>
            <a:r>
              <a:rPr lang="en-US" sz="4699" dirty="0">
                <a:solidFill>
                  <a:srgbClr val="FFFFFF"/>
                </a:solidFill>
                <a:latin typeface="Glacial Indifference Bold" panose="020B0604020202020204" charset="0"/>
              </a:rPr>
              <a:t>Towards a Vision for Ending Homelessness</a:t>
            </a:r>
          </a:p>
        </p:txBody>
      </p:sp>
      <p:grpSp>
        <p:nvGrpSpPr>
          <p:cNvPr id="8" name="Group 8"/>
          <p:cNvGrpSpPr/>
          <p:nvPr/>
        </p:nvGrpSpPr>
        <p:grpSpPr>
          <a:xfrm>
            <a:off x="0" y="-1"/>
            <a:ext cx="18288000" cy="1421197"/>
            <a:chOff x="0" y="0"/>
            <a:chExt cx="9078022" cy="707757"/>
          </a:xfrm>
        </p:grpSpPr>
        <p:sp>
          <p:nvSpPr>
            <p:cNvPr id="9" name="Freeform 9"/>
            <p:cNvSpPr/>
            <p:nvPr/>
          </p:nvSpPr>
          <p:spPr>
            <a:xfrm>
              <a:off x="0" y="0"/>
              <a:ext cx="9078022" cy="707757"/>
            </a:xfrm>
            <a:custGeom>
              <a:avLst/>
              <a:gdLst/>
              <a:ahLst/>
              <a:cxnLst/>
              <a:rect l="l" t="t" r="r" b="b"/>
              <a:pathLst>
                <a:path w="9078022" h="707757">
                  <a:moveTo>
                    <a:pt x="0" y="0"/>
                  </a:moveTo>
                  <a:lnTo>
                    <a:pt x="9078022" y="0"/>
                  </a:lnTo>
                  <a:lnTo>
                    <a:pt x="9078022" y="707757"/>
                  </a:lnTo>
                  <a:lnTo>
                    <a:pt x="0" y="707757"/>
                  </a:lnTo>
                  <a:close/>
                </a:path>
              </a:pathLst>
            </a:custGeom>
            <a:solidFill>
              <a:srgbClr val="FFFFFF"/>
            </a:solidFill>
          </p:spPr>
        </p:sp>
      </p:grpSp>
      <p:grpSp>
        <p:nvGrpSpPr>
          <p:cNvPr id="10" name="Group 10"/>
          <p:cNvGrpSpPr/>
          <p:nvPr/>
        </p:nvGrpSpPr>
        <p:grpSpPr>
          <a:xfrm>
            <a:off x="382846" y="133559"/>
            <a:ext cx="17522308" cy="1154076"/>
            <a:chOff x="0" y="0"/>
            <a:chExt cx="23363078" cy="1538768"/>
          </a:xfrm>
        </p:grpSpPr>
        <p:pic>
          <p:nvPicPr>
            <p:cNvPr id="11" name="Picture 11"/>
            <p:cNvPicPr>
              <a:picLocks noChangeAspect="1"/>
            </p:cNvPicPr>
            <p:nvPr/>
          </p:nvPicPr>
          <p:blipFill>
            <a:blip r:embed="rId3">
              <a:alphaModFix amt="47000"/>
            </a:blip>
            <a:srcRect t="39319" r="7661" b="4452"/>
            <a:stretch>
              <a:fillRect/>
            </a:stretch>
          </p:blipFill>
          <p:spPr>
            <a:xfrm>
              <a:off x="0" y="0"/>
              <a:ext cx="3105698" cy="1532627"/>
            </a:xfrm>
            <a:prstGeom prst="rect">
              <a:avLst/>
            </a:prstGeom>
          </p:spPr>
        </p:pic>
        <p:pic>
          <p:nvPicPr>
            <p:cNvPr id="12" name="Picture 12"/>
            <p:cNvPicPr>
              <a:picLocks noChangeAspect="1"/>
            </p:cNvPicPr>
            <p:nvPr/>
          </p:nvPicPr>
          <p:blipFill>
            <a:blip r:embed="rId4">
              <a:alphaModFix amt="55000"/>
            </a:blip>
            <a:srcRect l="3688" t="5725" b="22936"/>
            <a:stretch>
              <a:fillRect/>
            </a:stretch>
          </p:blipFill>
          <p:spPr>
            <a:xfrm>
              <a:off x="6719395" y="6140"/>
              <a:ext cx="3105698" cy="1532627"/>
            </a:xfrm>
            <a:prstGeom prst="rect">
              <a:avLst/>
            </a:prstGeom>
          </p:spPr>
        </p:pic>
        <p:pic>
          <p:nvPicPr>
            <p:cNvPr id="13" name="Picture 13"/>
            <p:cNvPicPr>
              <a:picLocks noChangeAspect="1"/>
            </p:cNvPicPr>
            <p:nvPr/>
          </p:nvPicPr>
          <p:blipFill>
            <a:blip r:embed="rId5">
              <a:alphaModFix amt="57000"/>
            </a:blip>
            <a:srcRect l="1601" t="13625" b="18850"/>
            <a:stretch>
              <a:fillRect/>
            </a:stretch>
          </p:blipFill>
          <p:spPr>
            <a:xfrm>
              <a:off x="10083311" y="12281"/>
              <a:ext cx="3105698" cy="1526487"/>
            </a:xfrm>
            <a:prstGeom prst="rect">
              <a:avLst/>
            </a:prstGeom>
          </p:spPr>
        </p:pic>
        <p:pic>
          <p:nvPicPr>
            <p:cNvPr id="14" name="Picture 14"/>
            <p:cNvPicPr>
              <a:picLocks noChangeAspect="1"/>
            </p:cNvPicPr>
            <p:nvPr/>
          </p:nvPicPr>
          <p:blipFill>
            <a:blip r:embed="rId6">
              <a:alphaModFix amt="70000"/>
            </a:blip>
            <a:srcRect l="13862" t="7368" b="7352"/>
            <a:stretch>
              <a:fillRect/>
            </a:stretch>
          </p:blipFill>
          <p:spPr>
            <a:xfrm>
              <a:off x="3359698" y="6140"/>
              <a:ext cx="3105698" cy="1526487"/>
            </a:xfrm>
            <a:prstGeom prst="rect">
              <a:avLst/>
            </a:prstGeom>
          </p:spPr>
        </p:pic>
        <p:pic>
          <p:nvPicPr>
            <p:cNvPr id="15" name="Picture 15"/>
            <p:cNvPicPr>
              <a:picLocks noChangeAspect="1"/>
            </p:cNvPicPr>
            <p:nvPr/>
          </p:nvPicPr>
          <p:blipFill>
            <a:blip r:embed="rId7">
              <a:alphaModFix amt="53000"/>
            </a:blip>
            <a:srcRect t="13136" b="13136"/>
            <a:stretch>
              <a:fillRect/>
            </a:stretch>
          </p:blipFill>
          <p:spPr>
            <a:xfrm>
              <a:off x="13443009" y="12281"/>
              <a:ext cx="3105698" cy="1526487"/>
            </a:xfrm>
            <a:prstGeom prst="rect">
              <a:avLst/>
            </a:prstGeom>
          </p:spPr>
        </p:pic>
        <p:pic>
          <p:nvPicPr>
            <p:cNvPr id="16" name="Picture 16"/>
            <p:cNvPicPr>
              <a:picLocks noChangeAspect="1"/>
            </p:cNvPicPr>
            <p:nvPr/>
          </p:nvPicPr>
          <p:blipFill>
            <a:blip r:embed="rId8">
              <a:alphaModFix amt="52000"/>
            </a:blip>
            <a:srcRect l="14126" t="38514" r="20573" b="13148"/>
            <a:stretch>
              <a:fillRect/>
            </a:stretch>
          </p:blipFill>
          <p:spPr>
            <a:xfrm>
              <a:off x="16802707" y="0"/>
              <a:ext cx="3105698" cy="1532627"/>
            </a:xfrm>
            <a:prstGeom prst="rect">
              <a:avLst/>
            </a:prstGeom>
          </p:spPr>
        </p:pic>
        <p:pic>
          <p:nvPicPr>
            <p:cNvPr id="17" name="Picture 17"/>
            <p:cNvPicPr>
              <a:picLocks noChangeAspect="1"/>
            </p:cNvPicPr>
            <p:nvPr/>
          </p:nvPicPr>
          <p:blipFill>
            <a:blip r:embed="rId9">
              <a:alphaModFix amt="65999"/>
            </a:blip>
            <a:srcRect l="1329" t="42558" b="18009"/>
            <a:stretch>
              <a:fillRect/>
            </a:stretch>
          </p:blipFill>
          <p:spPr>
            <a:xfrm>
              <a:off x="20257380" y="0"/>
              <a:ext cx="3105698" cy="1538768"/>
            </a:xfrm>
            <a:prstGeom prst="rect">
              <a:avLst/>
            </a:prstGeom>
          </p:spPr>
        </p:pic>
      </p:grpSp>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8600" y="1544386"/>
            <a:ext cx="3032188" cy="1270545"/>
          </a:xfrm>
          <a:prstGeom prst="rect">
            <a:avLst/>
          </a:prstGeom>
        </p:spPr>
      </p:pic>
      <p:pic>
        <p:nvPicPr>
          <p:cNvPr id="19" name="Picture 18"/>
          <p:cNvPicPr>
            <a:picLocks noChangeAspect="1"/>
          </p:cNvPicPr>
          <p:nvPr/>
        </p:nvPicPr>
        <p:blipFill rotWithShape="1">
          <a:blip r:embed="rId11" cstate="print">
            <a:extLst>
              <a:ext uri="{28A0092B-C50C-407E-A947-70E740481C1C}">
                <a14:useLocalDpi xmlns:a14="http://schemas.microsoft.com/office/drawing/2010/main" val="0"/>
              </a:ext>
            </a:extLst>
          </a:blip>
          <a:srcRect l="7704" t="25384" r="8047" b="20639"/>
          <a:stretch/>
        </p:blipFill>
        <p:spPr>
          <a:xfrm>
            <a:off x="3366836" y="1544386"/>
            <a:ext cx="3525281" cy="127054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E3653"/>
        </a:solidFill>
        <a:effectLst/>
      </p:bgPr>
    </p:bg>
    <p:spTree>
      <p:nvGrpSpPr>
        <p:cNvPr id="1" name=""/>
        <p:cNvGrpSpPr/>
        <p:nvPr/>
      </p:nvGrpSpPr>
      <p:grpSpPr>
        <a:xfrm>
          <a:off x="0" y="0"/>
          <a:ext cx="0" cy="0"/>
          <a:chOff x="0" y="0"/>
          <a:chExt cx="0" cy="0"/>
        </a:xfrm>
      </p:grpSpPr>
      <p:sp>
        <p:nvSpPr>
          <p:cNvPr id="2" name="AutoShape 2"/>
          <p:cNvSpPr/>
          <p:nvPr/>
        </p:nvSpPr>
        <p:spPr>
          <a:xfrm>
            <a:off x="0" y="0"/>
            <a:ext cx="5208785" cy="10287000"/>
          </a:xfrm>
          <a:prstGeom prst="rect">
            <a:avLst/>
          </a:prstGeom>
          <a:solidFill>
            <a:srgbClr val="4B7BA5"/>
          </a:solidFill>
        </p:spPr>
      </p:sp>
      <p:sp>
        <p:nvSpPr>
          <p:cNvPr id="3" name="TextBox 3"/>
          <p:cNvSpPr txBox="1"/>
          <p:nvPr/>
        </p:nvSpPr>
        <p:spPr>
          <a:xfrm>
            <a:off x="5638800" y="419100"/>
            <a:ext cx="12039600" cy="2165721"/>
          </a:xfrm>
          <a:prstGeom prst="rect">
            <a:avLst/>
          </a:prstGeom>
        </p:spPr>
        <p:txBody>
          <a:bodyPr wrap="square" lIns="0" tIns="0" rIns="0" bIns="0" rtlCol="0" anchor="t">
            <a:spAutoFit/>
          </a:bodyPr>
          <a:lstStyle/>
          <a:p>
            <a:pPr algn="ctr">
              <a:lnSpc>
                <a:spcPct val="150000"/>
              </a:lnSpc>
            </a:pPr>
            <a:r>
              <a:rPr lang="en-US" sz="5000" spc="-129" dirty="0">
                <a:solidFill>
                  <a:srgbClr val="ED3066"/>
                </a:solidFill>
                <a:latin typeface="Glacial Indifference Bold" panose="020B0604020202020204" charset="0"/>
              </a:rPr>
              <a:t>HOW DOES TIP IMPROVE STAFF WELLBEING?</a:t>
            </a:r>
          </a:p>
        </p:txBody>
      </p:sp>
      <p:sp>
        <p:nvSpPr>
          <p:cNvPr id="5" name="TextBox 4"/>
          <p:cNvSpPr txBox="1"/>
          <p:nvPr/>
        </p:nvSpPr>
        <p:spPr>
          <a:xfrm>
            <a:off x="5638800" y="3086100"/>
            <a:ext cx="12192000" cy="5909310"/>
          </a:xfrm>
          <a:prstGeom prst="rect">
            <a:avLst/>
          </a:prstGeom>
          <a:noFill/>
        </p:spPr>
        <p:txBody>
          <a:bodyPr wrap="square" rtlCol="0">
            <a:spAutoFit/>
          </a:bodyPr>
          <a:lstStyle/>
          <a:p>
            <a:pPr marL="285750" indent="-285750">
              <a:buFont typeface="Arial" panose="020B0604020202020204" pitchFamily="34" charset="0"/>
              <a:buChar char="•"/>
            </a:pPr>
            <a:r>
              <a:rPr lang="en-GB" sz="3000" dirty="0">
                <a:solidFill>
                  <a:schemeClr val="bg1"/>
                </a:solidFill>
                <a:latin typeface="Glacial Indifference" panose="020B0604020202020204" charset="0"/>
              </a:rPr>
              <a:t>Confidence to deal with challenging behaviour</a:t>
            </a:r>
          </a:p>
          <a:p>
            <a:pPr marL="285750" indent="-285750">
              <a:buFont typeface="Arial" panose="020B0604020202020204" pitchFamily="34" charset="0"/>
              <a:buChar char="•"/>
            </a:pPr>
            <a:r>
              <a:rPr lang="en-GB" sz="3000" dirty="0">
                <a:solidFill>
                  <a:schemeClr val="bg1"/>
                </a:solidFill>
                <a:latin typeface="Glacial Indifference" panose="020B0604020202020204" charset="0"/>
              </a:rPr>
              <a:t>Opportunity to recognise own trauma, ACE’s, triggers</a:t>
            </a:r>
          </a:p>
          <a:p>
            <a:pPr marL="285750" indent="-285750">
              <a:buFont typeface="Arial" panose="020B0604020202020204" pitchFamily="34" charset="0"/>
              <a:buChar char="•"/>
            </a:pPr>
            <a:r>
              <a:rPr lang="en-GB" sz="3000" dirty="0">
                <a:solidFill>
                  <a:schemeClr val="bg1"/>
                </a:solidFill>
                <a:latin typeface="Glacial Indifference" panose="020B0604020202020204" charset="0"/>
              </a:rPr>
              <a:t>Recognition of own windows of tolerance</a:t>
            </a:r>
          </a:p>
          <a:p>
            <a:pPr marL="285750" indent="-285750">
              <a:buFont typeface="Arial" panose="020B0604020202020204" pitchFamily="34" charset="0"/>
              <a:buChar char="•"/>
            </a:pPr>
            <a:r>
              <a:rPr lang="en-GB" sz="3000" dirty="0">
                <a:solidFill>
                  <a:schemeClr val="bg1"/>
                </a:solidFill>
                <a:latin typeface="Glacial Indifference" panose="020B0604020202020204" charset="0"/>
              </a:rPr>
              <a:t>Created a culture of reflection – post-shift, supervisions, team meetings, report </a:t>
            </a:r>
          </a:p>
          <a:p>
            <a:r>
              <a:rPr lang="en-GB" sz="3000" dirty="0">
                <a:solidFill>
                  <a:schemeClr val="bg1"/>
                </a:solidFill>
                <a:latin typeface="Glacial Indifference" panose="020B0604020202020204" charset="0"/>
              </a:rPr>
              <a:t>writing &amp; data collection</a:t>
            </a:r>
          </a:p>
          <a:p>
            <a:r>
              <a:rPr lang="en-GB" sz="3000" dirty="0">
                <a:solidFill>
                  <a:schemeClr val="bg1"/>
                </a:solidFill>
                <a:latin typeface="Glacial Indifference" panose="020B0604020202020204" charset="0"/>
              </a:rPr>
              <a:t>De-personalised behaviour of clients – understanding of trauma induced behaviours</a:t>
            </a:r>
          </a:p>
          <a:p>
            <a:pPr marL="285750" indent="-285750">
              <a:buFont typeface="Arial" panose="020B0604020202020204" pitchFamily="34" charset="0"/>
              <a:buChar char="•"/>
            </a:pPr>
            <a:r>
              <a:rPr lang="en-GB" sz="3000" dirty="0">
                <a:solidFill>
                  <a:schemeClr val="bg1"/>
                </a:solidFill>
                <a:latin typeface="Glacial Indifference" panose="020B0604020202020204" charset="0"/>
              </a:rPr>
              <a:t>Created a culture were other supports such as PFA, EAP, Supervisions (direct &amp; external clinical) &amp; </a:t>
            </a:r>
          </a:p>
          <a:p>
            <a:r>
              <a:rPr lang="en-GB" sz="3000" dirty="0">
                <a:solidFill>
                  <a:schemeClr val="bg1"/>
                </a:solidFill>
                <a:latin typeface="Glacial Indifference" panose="020B0604020202020204" charset="0"/>
              </a:rPr>
              <a:t>Peer Support are more readily accessed by staff</a:t>
            </a:r>
          </a:p>
          <a:p>
            <a:pPr marL="342900" indent="-342900">
              <a:buFont typeface="Arial" panose="020B0604020202020204" pitchFamily="34" charset="0"/>
              <a:buChar char="•"/>
            </a:pPr>
            <a:r>
              <a:rPr lang="en-GB" sz="3000" dirty="0">
                <a:solidFill>
                  <a:schemeClr val="bg1"/>
                </a:solidFill>
                <a:latin typeface="Glacial Indifference" panose="020B0604020202020204" charset="0"/>
              </a:rPr>
              <a:t>Reduced number &amp; severity of incidences in low-threshold services</a:t>
            </a:r>
            <a:endParaRPr lang="en-IE" sz="3000" dirty="0">
              <a:solidFill>
                <a:schemeClr val="bg1"/>
              </a:solidFill>
              <a:latin typeface="Glacial Indifference" panose="020B0604020202020204" charset="0"/>
            </a:endParaRPr>
          </a:p>
          <a:p>
            <a:endParaRPr lang="en-IE" dirty="0">
              <a:latin typeface="Glacial Indifference" panose="020B060402020202020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7563196"/>
            <a:ext cx="2837035" cy="118877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7704" t="25384" r="8047" b="20639"/>
          <a:stretch/>
        </p:blipFill>
        <p:spPr>
          <a:xfrm>
            <a:off x="304800" y="8851003"/>
            <a:ext cx="3127173" cy="112706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B7BA5"/>
        </a:solidFill>
        <a:effectLst/>
      </p:bgPr>
    </p:bg>
    <p:spTree>
      <p:nvGrpSpPr>
        <p:cNvPr id="1" name=""/>
        <p:cNvGrpSpPr/>
        <p:nvPr/>
      </p:nvGrpSpPr>
      <p:grpSpPr>
        <a:xfrm>
          <a:off x="0" y="0"/>
          <a:ext cx="0" cy="0"/>
          <a:chOff x="0" y="0"/>
          <a:chExt cx="0" cy="0"/>
        </a:xfrm>
      </p:grpSpPr>
      <p:sp>
        <p:nvSpPr>
          <p:cNvPr id="2" name="AutoShape 2"/>
          <p:cNvSpPr/>
          <p:nvPr/>
        </p:nvSpPr>
        <p:spPr>
          <a:xfrm>
            <a:off x="0" y="-186526"/>
            <a:ext cx="18288000" cy="3064187"/>
          </a:xfrm>
          <a:prstGeom prst="rect">
            <a:avLst/>
          </a:prstGeom>
          <a:solidFill>
            <a:srgbClr val="1E3653"/>
          </a:solidFill>
        </p:spPr>
      </p:sp>
      <p:sp>
        <p:nvSpPr>
          <p:cNvPr id="8" name="TextBox 8"/>
          <p:cNvSpPr txBox="1"/>
          <p:nvPr/>
        </p:nvSpPr>
        <p:spPr>
          <a:xfrm>
            <a:off x="228599" y="0"/>
            <a:ext cx="17602201" cy="2693045"/>
          </a:xfrm>
          <a:prstGeom prst="rect">
            <a:avLst/>
          </a:prstGeom>
        </p:spPr>
        <p:txBody>
          <a:bodyPr wrap="square" lIns="0" tIns="0" rIns="0" bIns="0" rtlCol="0" anchor="t">
            <a:spAutoFit/>
          </a:bodyPr>
          <a:lstStyle/>
          <a:p>
            <a:pPr algn="ctr">
              <a:lnSpc>
                <a:spcPts val="10500"/>
              </a:lnSpc>
            </a:pPr>
            <a:r>
              <a:rPr lang="en-US" sz="6600" spc="825" dirty="0">
                <a:solidFill>
                  <a:srgbClr val="FFFFFF"/>
                </a:solidFill>
                <a:latin typeface="Glacial Indifference Bold" panose="020B0604020202020204" charset="0"/>
              </a:rPr>
              <a:t>MCGARRY HOUSE INCIDENT LEVELS PRE AND POST TIP</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16" t="56437" r="1"/>
          <a:stretch/>
        </p:blipFill>
        <p:spPr>
          <a:xfrm>
            <a:off x="1600200" y="4914900"/>
            <a:ext cx="14834609" cy="231522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89925" y="7581900"/>
            <a:ext cx="2689768" cy="1127064"/>
          </a:xfrm>
          <a:prstGeom prst="rect">
            <a:avLst/>
          </a:prstGeom>
        </p:spPr>
      </p:pic>
      <p:pic>
        <p:nvPicPr>
          <p:cNvPr id="7" name="Picture 6"/>
          <p:cNvPicPr>
            <a:picLocks noChangeAspect="1"/>
          </p:cNvPicPr>
          <p:nvPr/>
        </p:nvPicPr>
        <p:blipFill>
          <a:blip r:embed="rId4"/>
          <a:stretch>
            <a:fillRect/>
          </a:stretch>
        </p:blipFill>
        <p:spPr>
          <a:xfrm>
            <a:off x="14401800" y="8818254"/>
            <a:ext cx="3767992" cy="1358828"/>
          </a:xfrm>
          <a:prstGeom prst="rect">
            <a:avLst/>
          </a:prstGeom>
        </p:spPr>
      </p:pic>
    </p:spTree>
    <p:extLst>
      <p:ext uri="{BB962C8B-B14F-4D97-AF65-F5344CB8AC3E}">
        <p14:creationId xmlns:p14="http://schemas.microsoft.com/office/powerpoint/2010/main" val="155838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B7BA5"/>
        </a:solidFill>
        <a:effectLst/>
      </p:bgPr>
    </p:bg>
    <p:spTree>
      <p:nvGrpSpPr>
        <p:cNvPr id="1" name=""/>
        <p:cNvGrpSpPr/>
        <p:nvPr/>
      </p:nvGrpSpPr>
      <p:grpSpPr>
        <a:xfrm>
          <a:off x="0" y="0"/>
          <a:ext cx="0" cy="0"/>
          <a:chOff x="0" y="0"/>
          <a:chExt cx="0" cy="0"/>
        </a:xfrm>
      </p:grpSpPr>
      <p:sp>
        <p:nvSpPr>
          <p:cNvPr id="2" name="AutoShape 2"/>
          <p:cNvSpPr/>
          <p:nvPr/>
        </p:nvSpPr>
        <p:spPr>
          <a:xfrm>
            <a:off x="0" y="-186526"/>
            <a:ext cx="18288000" cy="3064187"/>
          </a:xfrm>
          <a:prstGeom prst="rect">
            <a:avLst/>
          </a:prstGeom>
          <a:solidFill>
            <a:srgbClr val="1E3653"/>
          </a:solidFill>
        </p:spPr>
      </p:sp>
      <p:sp>
        <p:nvSpPr>
          <p:cNvPr id="8" name="TextBox 8"/>
          <p:cNvSpPr txBox="1"/>
          <p:nvPr/>
        </p:nvSpPr>
        <p:spPr>
          <a:xfrm>
            <a:off x="1600199" y="0"/>
            <a:ext cx="15163801" cy="2568011"/>
          </a:xfrm>
          <a:prstGeom prst="rect">
            <a:avLst/>
          </a:prstGeom>
        </p:spPr>
        <p:txBody>
          <a:bodyPr wrap="square" lIns="0" tIns="0" rIns="0" bIns="0" rtlCol="0" anchor="t">
            <a:spAutoFit/>
          </a:bodyPr>
          <a:lstStyle/>
          <a:p>
            <a:pPr algn="ctr">
              <a:lnSpc>
                <a:spcPts val="10500"/>
              </a:lnSpc>
            </a:pPr>
            <a:r>
              <a:rPr lang="en-US" sz="6600" spc="825" dirty="0">
                <a:solidFill>
                  <a:srgbClr val="FFFFFF"/>
                </a:solidFill>
                <a:latin typeface="Glacial Indifference Bold" panose="020B0604020202020204" charset="0"/>
              </a:rPr>
              <a:t>ABIGAIL WOMENS CENTRE PRE AND POST TIP</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5631"/>
          <a:stretch/>
        </p:blipFill>
        <p:spPr>
          <a:xfrm>
            <a:off x="3200400" y="3314700"/>
            <a:ext cx="11597936" cy="4953000"/>
          </a:xfrm>
          <a:prstGeom prst="rect">
            <a:avLst/>
          </a:prstGeom>
        </p:spPr>
      </p:pic>
      <p:sp>
        <p:nvSpPr>
          <p:cNvPr id="3" name="TextBox 2"/>
          <p:cNvSpPr txBox="1"/>
          <p:nvPr/>
        </p:nvSpPr>
        <p:spPr>
          <a:xfrm>
            <a:off x="990600" y="8724900"/>
            <a:ext cx="16383000" cy="984885"/>
          </a:xfrm>
          <a:prstGeom prst="rect">
            <a:avLst/>
          </a:prstGeom>
          <a:noFill/>
        </p:spPr>
        <p:txBody>
          <a:bodyPr wrap="square" rtlCol="0">
            <a:spAutoFit/>
          </a:bodyPr>
          <a:lstStyle/>
          <a:p>
            <a:pPr algn="ctr"/>
            <a:r>
              <a:rPr lang="en-GB" sz="2000" dirty="0">
                <a:latin typeface="Glacial Indifference Bold" panose="020B0604020202020204" charset="0"/>
              </a:rPr>
              <a:t>Third point of measurement of the implementation and efficacy of TIP, up to two years post training</a:t>
            </a:r>
          </a:p>
          <a:p>
            <a:pPr algn="ctr"/>
            <a:r>
              <a:rPr lang="en-GB" sz="2000" dirty="0">
                <a:latin typeface="Glacial Indifference Bold" panose="020B0604020202020204" charset="0"/>
              </a:rPr>
              <a:t>                                                                                                                                                         Q4 2020</a:t>
            </a:r>
            <a:endParaRPr lang="en-IE" sz="2000" dirty="0">
              <a:latin typeface="Glacial Indifference Bold" panose="020B0604020202020204" charset="0"/>
            </a:endParaRPr>
          </a:p>
          <a:p>
            <a:endParaRPr lang="en-IE"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16200" y="7851718"/>
            <a:ext cx="2689768" cy="1127064"/>
          </a:xfrm>
          <a:prstGeom prst="rect">
            <a:avLst/>
          </a:prstGeom>
        </p:spPr>
      </p:pic>
      <p:pic>
        <p:nvPicPr>
          <p:cNvPr id="9" name="Picture 8"/>
          <p:cNvPicPr>
            <a:picLocks noChangeAspect="1"/>
          </p:cNvPicPr>
          <p:nvPr/>
        </p:nvPicPr>
        <p:blipFill>
          <a:blip r:embed="rId4"/>
          <a:stretch>
            <a:fillRect/>
          </a:stretch>
        </p:blipFill>
        <p:spPr>
          <a:xfrm>
            <a:off x="14935200" y="9132860"/>
            <a:ext cx="3200400" cy="1154140"/>
          </a:xfrm>
          <a:prstGeom prst="rect">
            <a:avLst/>
          </a:prstGeom>
        </p:spPr>
      </p:pic>
    </p:spTree>
    <p:extLst>
      <p:ext uri="{BB962C8B-B14F-4D97-AF65-F5344CB8AC3E}">
        <p14:creationId xmlns:p14="http://schemas.microsoft.com/office/powerpoint/2010/main" val="2605991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B7BA5"/>
        </a:solidFill>
        <a:effectLst/>
      </p:bgPr>
    </p:bg>
    <p:spTree>
      <p:nvGrpSpPr>
        <p:cNvPr id="1" name=""/>
        <p:cNvGrpSpPr/>
        <p:nvPr/>
      </p:nvGrpSpPr>
      <p:grpSpPr>
        <a:xfrm>
          <a:off x="0" y="0"/>
          <a:ext cx="0" cy="0"/>
          <a:chOff x="0" y="0"/>
          <a:chExt cx="0" cy="0"/>
        </a:xfrm>
      </p:grpSpPr>
      <p:sp>
        <p:nvSpPr>
          <p:cNvPr id="2" name="AutoShape 2"/>
          <p:cNvSpPr/>
          <p:nvPr/>
        </p:nvSpPr>
        <p:spPr>
          <a:xfrm>
            <a:off x="13079215" y="0"/>
            <a:ext cx="5208785" cy="10374612"/>
          </a:xfrm>
          <a:prstGeom prst="rect">
            <a:avLst/>
          </a:prstGeom>
          <a:solidFill>
            <a:srgbClr val="1E3653"/>
          </a:solidFill>
        </p:spPr>
      </p:sp>
      <p:grpSp>
        <p:nvGrpSpPr>
          <p:cNvPr id="3" name="Group 3"/>
          <p:cNvGrpSpPr/>
          <p:nvPr/>
        </p:nvGrpSpPr>
        <p:grpSpPr>
          <a:xfrm>
            <a:off x="685800" y="114300"/>
            <a:ext cx="11627305" cy="2819401"/>
            <a:chOff x="-1321604" y="-625112"/>
            <a:chExt cx="15878645" cy="2780460"/>
          </a:xfrm>
        </p:grpSpPr>
        <p:sp>
          <p:nvSpPr>
            <p:cNvPr id="4" name="AutoShape 4"/>
            <p:cNvSpPr/>
            <p:nvPr/>
          </p:nvSpPr>
          <p:spPr>
            <a:xfrm>
              <a:off x="0" y="2110160"/>
              <a:ext cx="14142197" cy="45188"/>
            </a:xfrm>
            <a:prstGeom prst="rect">
              <a:avLst/>
            </a:prstGeom>
            <a:solidFill>
              <a:srgbClr val="1E3653"/>
            </a:solidFill>
          </p:spPr>
        </p:sp>
        <p:sp>
          <p:nvSpPr>
            <p:cNvPr id="5" name="TextBox 5"/>
            <p:cNvSpPr txBox="1"/>
            <p:nvPr/>
          </p:nvSpPr>
          <p:spPr>
            <a:xfrm>
              <a:off x="-1321604" y="-625112"/>
              <a:ext cx="15878645" cy="2529380"/>
            </a:xfrm>
            <a:prstGeom prst="rect">
              <a:avLst/>
            </a:prstGeom>
          </p:spPr>
          <p:txBody>
            <a:bodyPr wrap="square" lIns="0" tIns="0" rIns="0" bIns="0" rtlCol="0" anchor="t">
              <a:spAutoFit/>
            </a:bodyPr>
            <a:lstStyle/>
            <a:p>
              <a:pPr algn="ctr">
                <a:lnSpc>
                  <a:spcPts val="10500"/>
                </a:lnSpc>
              </a:pPr>
              <a:r>
                <a:rPr lang="en-US" sz="6500" spc="825" dirty="0">
                  <a:solidFill>
                    <a:srgbClr val="1E3653"/>
                  </a:solidFill>
                  <a:latin typeface="Glacial Indifference Bold" panose="020B0604020202020204" charset="0"/>
                </a:rPr>
                <a:t>RETROSPECTIVE OUTCOME EVALUATION</a:t>
              </a:r>
            </a:p>
          </p:txBody>
        </p:sp>
      </p:grpSp>
      <p:sp>
        <p:nvSpPr>
          <p:cNvPr id="7" name="TextBox 7"/>
          <p:cNvSpPr txBox="1"/>
          <p:nvPr/>
        </p:nvSpPr>
        <p:spPr>
          <a:xfrm>
            <a:off x="13395744" y="1779805"/>
            <a:ext cx="4575728" cy="538737"/>
          </a:xfrm>
          <a:prstGeom prst="rect">
            <a:avLst/>
          </a:prstGeom>
        </p:spPr>
        <p:txBody>
          <a:bodyPr lIns="0" tIns="0" rIns="0" bIns="0" rtlCol="0" anchor="t">
            <a:spAutoFit/>
          </a:bodyPr>
          <a:lstStyle/>
          <a:p>
            <a:pPr marL="345441" lvl="1" algn="just">
              <a:lnSpc>
                <a:spcPts val="4480"/>
              </a:lnSpc>
            </a:pPr>
            <a:endParaRPr lang="en-US" sz="3200" spc="384" dirty="0">
              <a:solidFill>
                <a:srgbClr val="FFFFFF"/>
              </a:solidFill>
              <a:latin typeface="Open Sans"/>
            </a:endParaRPr>
          </a:p>
        </p:txBody>
      </p:sp>
      <p:sp>
        <p:nvSpPr>
          <p:cNvPr id="10" name="TextBox 9"/>
          <p:cNvSpPr txBox="1"/>
          <p:nvPr/>
        </p:nvSpPr>
        <p:spPr>
          <a:xfrm>
            <a:off x="927053" y="3162300"/>
            <a:ext cx="11386052" cy="6771084"/>
          </a:xfrm>
          <a:prstGeom prst="rect">
            <a:avLst/>
          </a:prstGeom>
          <a:noFill/>
        </p:spPr>
        <p:txBody>
          <a:bodyPr wrap="square" rtlCol="0">
            <a:spAutoFit/>
          </a:bodyPr>
          <a:lstStyle/>
          <a:p>
            <a:r>
              <a:rPr lang="en-GB" sz="3200" b="1" u="sng" dirty="0">
                <a:solidFill>
                  <a:schemeClr val="bg1"/>
                </a:solidFill>
                <a:latin typeface="Glacial Indifference" panose="020B0604020202020204" charset="0"/>
              </a:rPr>
              <a:t>At least 70% reduction in:</a:t>
            </a:r>
          </a:p>
          <a:p>
            <a:pPr marL="285750" lvl="0" indent="-285750">
              <a:buFont typeface="Arial" panose="020B0604020202020204" pitchFamily="34" charset="0"/>
              <a:buChar char="•"/>
            </a:pPr>
            <a:r>
              <a:rPr lang="en-GB" sz="3200" dirty="0">
                <a:solidFill>
                  <a:schemeClr val="bg1"/>
                </a:solidFill>
                <a:latin typeface="Glacial Indifference" panose="020B0604020202020204" charset="0"/>
              </a:rPr>
              <a:t>Reduction in taking client-related difficulties personally (71%)</a:t>
            </a:r>
            <a:endParaRPr lang="en-IE" sz="3200" dirty="0">
              <a:solidFill>
                <a:schemeClr val="bg1"/>
              </a:solidFill>
              <a:latin typeface="Glacial Indifference" panose="020B0604020202020204" charset="0"/>
            </a:endParaRPr>
          </a:p>
          <a:p>
            <a:pPr marL="285750" lvl="0" indent="-285750">
              <a:buFont typeface="Arial" panose="020B0604020202020204" pitchFamily="34" charset="0"/>
              <a:buChar char="•"/>
            </a:pPr>
            <a:r>
              <a:rPr lang="en-GB" sz="3200" dirty="0">
                <a:solidFill>
                  <a:schemeClr val="bg1"/>
                </a:solidFill>
                <a:latin typeface="Glacial Indifference" panose="020B0604020202020204" charset="0"/>
              </a:rPr>
              <a:t>Increased confidence in working with service users in distress (86%)</a:t>
            </a:r>
            <a:endParaRPr lang="en-IE" sz="3200" dirty="0">
              <a:solidFill>
                <a:schemeClr val="bg1"/>
              </a:solidFill>
              <a:latin typeface="Glacial Indifference" panose="020B0604020202020204" charset="0"/>
            </a:endParaRPr>
          </a:p>
          <a:p>
            <a:pPr marL="285750" lvl="0" indent="-285750">
              <a:buFont typeface="Arial" panose="020B0604020202020204" pitchFamily="34" charset="0"/>
              <a:buChar char="•"/>
            </a:pPr>
            <a:r>
              <a:rPr lang="en-GB" sz="3200" dirty="0">
                <a:solidFill>
                  <a:schemeClr val="bg1"/>
                </a:solidFill>
                <a:latin typeface="Glacial Indifference" panose="020B0604020202020204" charset="0"/>
              </a:rPr>
              <a:t>Increased ability to connect with service users in distress (91%)</a:t>
            </a:r>
            <a:endParaRPr lang="en-IE" sz="3200" dirty="0">
              <a:solidFill>
                <a:schemeClr val="bg1"/>
              </a:solidFill>
              <a:latin typeface="Glacial Indifference" panose="020B0604020202020204" charset="0"/>
            </a:endParaRPr>
          </a:p>
          <a:p>
            <a:pPr marL="285750" lvl="0" indent="-285750">
              <a:buFont typeface="Arial" panose="020B0604020202020204" pitchFamily="34" charset="0"/>
              <a:buChar char="•"/>
            </a:pPr>
            <a:r>
              <a:rPr lang="en-GB" sz="3200" dirty="0">
                <a:solidFill>
                  <a:schemeClr val="bg1"/>
                </a:solidFill>
                <a:latin typeface="Glacial Indifference" panose="020B0604020202020204" charset="0"/>
              </a:rPr>
              <a:t>Increased feelings of compassion towards service users (79%)</a:t>
            </a:r>
            <a:endParaRPr lang="en-IE" sz="3200" dirty="0">
              <a:solidFill>
                <a:schemeClr val="bg1"/>
              </a:solidFill>
              <a:latin typeface="Glacial Indifference" panose="020B0604020202020204" charset="0"/>
            </a:endParaRPr>
          </a:p>
          <a:p>
            <a:pPr marL="285750" lvl="0" indent="-285750">
              <a:buFont typeface="Arial" panose="020B0604020202020204" pitchFamily="34" charset="0"/>
              <a:buChar char="•"/>
            </a:pPr>
            <a:r>
              <a:rPr lang="en-GB" sz="3200" dirty="0">
                <a:solidFill>
                  <a:schemeClr val="bg1"/>
                </a:solidFill>
                <a:latin typeface="Glacial Indifference" panose="020B0604020202020204" charset="0"/>
              </a:rPr>
              <a:t>Increased ability to separate difficult behaviours from the person (86%)</a:t>
            </a:r>
            <a:endParaRPr lang="en-IE" sz="3200" dirty="0">
              <a:solidFill>
                <a:schemeClr val="bg1"/>
              </a:solidFill>
              <a:latin typeface="Glacial Indifference" panose="020B0604020202020204" charset="0"/>
            </a:endParaRPr>
          </a:p>
          <a:p>
            <a:pPr marL="285750" lvl="0" indent="-285750">
              <a:buFont typeface="Arial" panose="020B0604020202020204" pitchFamily="34" charset="0"/>
              <a:buChar char="•"/>
            </a:pPr>
            <a:r>
              <a:rPr lang="en-GB" sz="3200" dirty="0">
                <a:solidFill>
                  <a:schemeClr val="bg1"/>
                </a:solidFill>
                <a:latin typeface="Glacial Indifference" panose="020B0604020202020204" charset="0"/>
              </a:rPr>
              <a:t>Increase in feelings of self-compassion (86%)</a:t>
            </a:r>
            <a:endParaRPr lang="en-IE" sz="3200" dirty="0">
              <a:solidFill>
                <a:schemeClr val="bg1"/>
              </a:solidFill>
              <a:latin typeface="Glacial Indifference" panose="020B0604020202020204" charset="0"/>
            </a:endParaRPr>
          </a:p>
          <a:p>
            <a:pPr marL="285750" lvl="0" indent="-285750">
              <a:buFont typeface="Arial" panose="020B0604020202020204" pitchFamily="34" charset="0"/>
              <a:buChar char="•"/>
            </a:pPr>
            <a:r>
              <a:rPr lang="en-GB" sz="3200" dirty="0">
                <a:solidFill>
                  <a:schemeClr val="bg1"/>
                </a:solidFill>
                <a:latin typeface="Glacial Indifference" panose="020B0604020202020204" charset="0"/>
              </a:rPr>
              <a:t>Increase in being able to pause and reflect (87%)</a:t>
            </a:r>
            <a:endParaRPr lang="en-IE" sz="3200" dirty="0">
              <a:solidFill>
                <a:schemeClr val="bg1"/>
              </a:solidFill>
              <a:latin typeface="Glacial Indifference" panose="020B0604020202020204" charset="0"/>
            </a:endParaRPr>
          </a:p>
          <a:p>
            <a:pPr marL="285750" lvl="0" indent="-285750">
              <a:buFont typeface="Arial" panose="020B0604020202020204" pitchFamily="34" charset="0"/>
              <a:buChar char="•"/>
            </a:pPr>
            <a:r>
              <a:rPr lang="en-GB" sz="3200" dirty="0">
                <a:solidFill>
                  <a:schemeClr val="bg1"/>
                </a:solidFill>
                <a:latin typeface="Glacial Indifference" panose="020B0604020202020204" charset="0"/>
              </a:rPr>
              <a:t>Increased ability to stop and think before responding (80%)</a:t>
            </a:r>
            <a:endParaRPr lang="en-IE" sz="3200" dirty="0">
              <a:solidFill>
                <a:schemeClr val="bg1"/>
              </a:solidFill>
              <a:latin typeface="Glacial Indifference" panose="020B0604020202020204" charset="0"/>
            </a:endParaRPr>
          </a:p>
          <a:p>
            <a:pPr marL="285750" lvl="0" indent="-285750">
              <a:buFont typeface="Arial" panose="020B0604020202020204" pitchFamily="34" charset="0"/>
              <a:buChar char="•"/>
            </a:pPr>
            <a:r>
              <a:rPr lang="en-GB" sz="3200" dirty="0">
                <a:solidFill>
                  <a:schemeClr val="bg1"/>
                </a:solidFill>
                <a:latin typeface="Glacial Indifference" panose="020B0604020202020204" charset="0"/>
              </a:rPr>
              <a:t>Increased trust in own instincts / gut (80%)</a:t>
            </a:r>
            <a:endParaRPr lang="en-IE" sz="3200" dirty="0">
              <a:solidFill>
                <a:schemeClr val="bg1"/>
              </a:solidFill>
              <a:latin typeface="Glacial Indifference" panose="020B0604020202020204" charset="0"/>
            </a:endParaRPr>
          </a:p>
          <a:p>
            <a:pPr marL="285750" lvl="0" indent="-285750">
              <a:buFont typeface="Arial" panose="020B0604020202020204" pitchFamily="34" charset="0"/>
              <a:buChar char="•"/>
            </a:pPr>
            <a:r>
              <a:rPr lang="en-GB" sz="3200" dirty="0">
                <a:solidFill>
                  <a:schemeClr val="bg1"/>
                </a:solidFill>
                <a:latin typeface="Glacial Indifference" panose="020B0604020202020204" charset="0"/>
              </a:rPr>
              <a:t>Increased respect for service users by the team (70%)</a:t>
            </a:r>
          </a:p>
          <a:p>
            <a:endParaRPr lang="en-IE" dirty="0">
              <a:solidFill>
                <a:schemeClr val="bg1"/>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63001" y="7505700"/>
            <a:ext cx="2689768" cy="1127064"/>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7704" t="25384" r="8047" b="20639"/>
          <a:stretch/>
        </p:blipFill>
        <p:spPr>
          <a:xfrm>
            <a:off x="14844299" y="8886101"/>
            <a:ext cx="3127173" cy="1127064"/>
          </a:xfrm>
          <a:prstGeom prst="rect">
            <a:avLst/>
          </a:prstGeom>
        </p:spPr>
      </p:pic>
    </p:spTree>
    <p:extLst>
      <p:ext uri="{BB962C8B-B14F-4D97-AF65-F5344CB8AC3E}">
        <p14:creationId xmlns:p14="http://schemas.microsoft.com/office/powerpoint/2010/main" val="2016984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B7BA5"/>
        </a:solidFill>
        <a:effectLst/>
      </p:bgPr>
    </p:bg>
    <p:spTree>
      <p:nvGrpSpPr>
        <p:cNvPr id="1" name=""/>
        <p:cNvGrpSpPr/>
        <p:nvPr/>
      </p:nvGrpSpPr>
      <p:grpSpPr>
        <a:xfrm>
          <a:off x="0" y="0"/>
          <a:ext cx="0" cy="0"/>
          <a:chOff x="0" y="0"/>
          <a:chExt cx="0" cy="0"/>
        </a:xfrm>
      </p:grpSpPr>
      <p:sp>
        <p:nvSpPr>
          <p:cNvPr id="2" name="AutoShape 2"/>
          <p:cNvSpPr/>
          <p:nvPr/>
        </p:nvSpPr>
        <p:spPr>
          <a:xfrm>
            <a:off x="0" y="-186526"/>
            <a:ext cx="18288000" cy="3064187"/>
          </a:xfrm>
          <a:prstGeom prst="rect">
            <a:avLst/>
          </a:prstGeom>
          <a:solidFill>
            <a:srgbClr val="1E3653"/>
          </a:solidFill>
        </p:spPr>
      </p:sp>
      <p:sp>
        <p:nvSpPr>
          <p:cNvPr id="8" name="TextBox 8"/>
          <p:cNvSpPr txBox="1"/>
          <p:nvPr/>
        </p:nvSpPr>
        <p:spPr>
          <a:xfrm>
            <a:off x="-685800" y="0"/>
            <a:ext cx="19430999" cy="2568011"/>
          </a:xfrm>
          <a:prstGeom prst="rect">
            <a:avLst/>
          </a:prstGeom>
        </p:spPr>
        <p:txBody>
          <a:bodyPr wrap="square" lIns="0" tIns="0" rIns="0" bIns="0" rtlCol="0" anchor="t">
            <a:spAutoFit/>
          </a:bodyPr>
          <a:lstStyle/>
          <a:p>
            <a:pPr algn="ctr">
              <a:lnSpc>
                <a:spcPts val="10500"/>
              </a:lnSpc>
            </a:pPr>
            <a:r>
              <a:rPr lang="en-US" sz="6000" spc="825" dirty="0">
                <a:solidFill>
                  <a:srgbClr val="FFFFFF"/>
                </a:solidFill>
                <a:latin typeface="Glacial Indifference Bold" panose="020B0604020202020204" charset="0"/>
              </a:rPr>
              <a:t>PERCEIVED CHANGES IN ONES FEELINGS ABOUT ONESELF</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3954676"/>
            <a:ext cx="11277599" cy="5070044"/>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55212" y="7658100"/>
            <a:ext cx="2689768" cy="1127064"/>
          </a:xfrm>
          <a:prstGeom prst="rect">
            <a:avLst/>
          </a:prstGeom>
        </p:spPr>
      </p:pic>
      <p:pic>
        <p:nvPicPr>
          <p:cNvPr id="10" name="Picture 9"/>
          <p:cNvPicPr>
            <a:picLocks noChangeAspect="1"/>
          </p:cNvPicPr>
          <p:nvPr/>
        </p:nvPicPr>
        <p:blipFill>
          <a:blip r:embed="rId4"/>
          <a:stretch>
            <a:fillRect/>
          </a:stretch>
        </p:blipFill>
        <p:spPr>
          <a:xfrm>
            <a:off x="14782800" y="8993877"/>
            <a:ext cx="3234592" cy="1166471"/>
          </a:xfrm>
          <a:prstGeom prst="rect">
            <a:avLst/>
          </a:prstGeom>
        </p:spPr>
      </p:pic>
    </p:spTree>
    <p:extLst>
      <p:ext uri="{BB962C8B-B14F-4D97-AF65-F5344CB8AC3E}">
        <p14:creationId xmlns:p14="http://schemas.microsoft.com/office/powerpoint/2010/main" val="1216136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B7BA5"/>
        </a:solidFill>
        <a:effectLst/>
      </p:bgPr>
    </p:bg>
    <p:spTree>
      <p:nvGrpSpPr>
        <p:cNvPr id="1" name=""/>
        <p:cNvGrpSpPr/>
        <p:nvPr/>
      </p:nvGrpSpPr>
      <p:grpSpPr>
        <a:xfrm>
          <a:off x="0" y="0"/>
          <a:ext cx="0" cy="0"/>
          <a:chOff x="0" y="0"/>
          <a:chExt cx="0" cy="0"/>
        </a:xfrm>
      </p:grpSpPr>
      <p:sp>
        <p:nvSpPr>
          <p:cNvPr id="2" name="AutoShape 2"/>
          <p:cNvSpPr/>
          <p:nvPr/>
        </p:nvSpPr>
        <p:spPr>
          <a:xfrm>
            <a:off x="0" y="-186526"/>
            <a:ext cx="18288000" cy="3064187"/>
          </a:xfrm>
          <a:prstGeom prst="rect">
            <a:avLst/>
          </a:prstGeom>
          <a:solidFill>
            <a:srgbClr val="1E3653"/>
          </a:solidFill>
        </p:spPr>
      </p:sp>
      <p:sp>
        <p:nvSpPr>
          <p:cNvPr id="8" name="TextBox 8"/>
          <p:cNvSpPr txBox="1"/>
          <p:nvPr/>
        </p:nvSpPr>
        <p:spPr>
          <a:xfrm>
            <a:off x="-685800" y="0"/>
            <a:ext cx="19430999" cy="2537426"/>
          </a:xfrm>
          <a:prstGeom prst="rect">
            <a:avLst/>
          </a:prstGeom>
        </p:spPr>
        <p:txBody>
          <a:bodyPr wrap="square" lIns="0" tIns="0" rIns="0" bIns="0" rtlCol="0" anchor="t">
            <a:spAutoFit/>
          </a:bodyPr>
          <a:lstStyle/>
          <a:p>
            <a:pPr algn="ctr">
              <a:lnSpc>
                <a:spcPts val="10500"/>
              </a:lnSpc>
            </a:pPr>
            <a:r>
              <a:rPr lang="en-US" sz="5200" spc="825" dirty="0">
                <a:solidFill>
                  <a:srgbClr val="FFFFFF"/>
                </a:solidFill>
                <a:latin typeface="Glacial Indifference Bold" panose="020B0604020202020204" charset="0"/>
              </a:rPr>
              <a:t>PERCEIVED CHANGES IN RELATION TO STAFF RELATIONSHIPS WITH CLIENTS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4076700"/>
            <a:ext cx="11901431" cy="480831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49500" y="7581900"/>
            <a:ext cx="2689768" cy="1127064"/>
          </a:xfrm>
          <a:prstGeom prst="rect">
            <a:avLst/>
          </a:prstGeom>
        </p:spPr>
      </p:pic>
      <p:pic>
        <p:nvPicPr>
          <p:cNvPr id="7" name="Picture 6"/>
          <p:cNvPicPr>
            <a:picLocks noChangeAspect="1"/>
          </p:cNvPicPr>
          <p:nvPr/>
        </p:nvPicPr>
        <p:blipFill>
          <a:blip r:embed="rId4"/>
          <a:stretch>
            <a:fillRect/>
          </a:stretch>
        </p:blipFill>
        <p:spPr>
          <a:xfrm>
            <a:off x="14859000" y="8865057"/>
            <a:ext cx="3070768" cy="1107392"/>
          </a:xfrm>
          <a:prstGeom prst="rect">
            <a:avLst/>
          </a:prstGeom>
        </p:spPr>
      </p:pic>
    </p:spTree>
    <p:extLst>
      <p:ext uri="{BB962C8B-B14F-4D97-AF65-F5344CB8AC3E}">
        <p14:creationId xmlns:p14="http://schemas.microsoft.com/office/powerpoint/2010/main" val="2849127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1354E"/>
        </a:solidFill>
        <a:effectLst/>
      </p:bgPr>
    </p:bg>
    <p:spTree>
      <p:nvGrpSpPr>
        <p:cNvPr id="1" name=""/>
        <p:cNvGrpSpPr/>
        <p:nvPr/>
      </p:nvGrpSpPr>
      <p:grpSpPr>
        <a:xfrm>
          <a:off x="0" y="0"/>
          <a:ext cx="0" cy="0"/>
          <a:chOff x="0" y="0"/>
          <a:chExt cx="0" cy="0"/>
        </a:xfrm>
      </p:grpSpPr>
      <p:sp>
        <p:nvSpPr>
          <p:cNvPr id="10" name="TextBox 9"/>
          <p:cNvSpPr txBox="1"/>
          <p:nvPr/>
        </p:nvSpPr>
        <p:spPr>
          <a:xfrm>
            <a:off x="1676400" y="2933700"/>
            <a:ext cx="14782800" cy="4154984"/>
          </a:xfrm>
          <a:prstGeom prst="rect">
            <a:avLst/>
          </a:prstGeom>
          <a:noFill/>
        </p:spPr>
        <p:txBody>
          <a:bodyPr wrap="square" rtlCol="0">
            <a:spAutoFit/>
          </a:bodyPr>
          <a:lstStyle/>
          <a:p>
            <a:pPr algn="ctr"/>
            <a:r>
              <a:rPr lang="en-IE" sz="6600" dirty="0">
                <a:solidFill>
                  <a:srgbClr val="ED3066"/>
                </a:solidFill>
                <a:latin typeface="Gill Sans Ultra Bold" panose="020B0A02020104020203" pitchFamily="34" charset="0"/>
              </a:rPr>
              <a:t>THANK YOU FOR YOUR TIME!</a:t>
            </a:r>
          </a:p>
          <a:p>
            <a:pPr algn="ctr"/>
            <a:endParaRPr lang="en-IE" sz="6600" dirty="0">
              <a:solidFill>
                <a:srgbClr val="ED3066"/>
              </a:solidFill>
              <a:latin typeface="Gill Sans Ultra Bold" panose="020B0A02020104020203" pitchFamily="34" charset="0"/>
            </a:endParaRPr>
          </a:p>
          <a:p>
            <a:pPr algn="ctr"/>
            <a:r>
              <a:rPr lang="en-IE" sz="6600" dirty="0">
                <a:solidFill>
                  <a:srgbClr val="ED3066"/>
                </a:solidFill>
                <a:latin typeface="Gill Sans Ultra Bold" panose="020B0A02020104020203" pitchFamily="34" charset="0"/>
              </a:rPr>
              <a:t>ANYONE HAVE ANY QUESTIONS?</a:t>
            </a:r>
            <a:endParaRPr lang="en-IE" sz="6600" dirty="0">
              <a:solidFill>
                <a:schemeClr val="bg1"/>
              </a:solidFill>
              <a:latin typeface="Gill Sans Ultra Bold" panose="020B0A02020104020203"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23596" y="6591300"/>
            <a:ext cx="3505200" cy="1468746"/>
          </a:xfrm>
          <a:prstGeom prst="rect">
            <a:avLst/>
          </a:prstGeom>
        </p:spPr>
      </p:pic>
      <p:pic>
        <p:nvPicPr>
          <p:cNvPr id="12" name="Picture 11"/>
          <p:cNvPicPr>
            <a:picLocks noChangeAspect="1"/>
          </p:cNvPicPr>
          <p:nvPr/>
        </p:nvPicPr>
        <p:blipFill>
          <a:blip r:embed="rId3"/>
          <a:stretch>
            <a:fillRect/>
          </a:stretch>
        </p:blipFill>
        <p:spPr>
          <a:xfrm>
            <a:off x="13639800" y="8343900"/>
            <a:ext cx="4072792" cy="1468746"/>
          </a:xfrm>
          <a:prstGeom prst="rect">
            <a:avLst/>
          </a:prstGeom>
        </p:spPr>
      </p:pic>
    </p:spTree>
    <p:extLst>
      <p:ext uri="{BB962C8B-B14F-4D97-AF65-F5344CB8AC3E}">
        <p14:creationId xmlns:p14="http://schemas.microsoft.com/office/powerpoint/2010/main" val="1153620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B7BA5"/>
        </a:solidFill>
        <a:effectLst/>
      </p:bgPr>
    </p:bg>
    <p:spTree>
      <p:nvGrpSpPr>
        <p:cNvPr id="1" name=""/>
        <p:cNvGrpSpPr/>
        <p:nvPr/>
      </p:nvGrpSpPr>
      <p:grpSpPr>
        <a:xfrm>
          <a:off x="0" y="0"/>
          <a:ext cx="0" cy="0"/>
          <a:chOff x="0" y="0"/>
          <a:chExt cx="0" cy="0"/>
        </a:xfrm>
      </p:grpSpPr>
      <p:sp>
        <p:nvSpPr>
          <p:cNvPr id="2" name="AutoShape 2"/>
          <p:cNvSpPr/>
          <p:nvPr/>
        </p:nvSpPr>
        <p:spPr>
          <a:xfrm>
            <a:off x="13079215" y="-77945"/>
            <a:ext cx="5208785" cy="10374612"/>
          </a:xfrm>
          <a:prstGeom prst="rect">
            <a:avLst/>
          </a:prstGeom>
          <a:solidFill>
            <a:srgbClr val="1E3653"/>
          </a:solidFill>
        </p:spPr>
      </p:sp>
      <p:grpSp>
        <p:nvGrpSpPr>
          <p:cNvPr id="3" name="Group 3"/>
          <p:cNvGrpSpPr/>
          <p:nvPr/>
        </p:nvGrpSpPr>
        <p:grpSpPr>
          <a:xfrm>
            <a:off x="927053" y="169291"/>
            <a:ext cx="11386052" cy="2764410"/>
            <a:chOff x="-126102" y="-625112"/>
            <a:chExt cx="14683143" cy="2780460"/>
          </a:xfrm>
        </p:grpSpPr>
        <p:sp>
          <p:nvSpPr>
            <p:cNvPr id="4" name="AutoShape 4"/>
            <p:cNvSpPr/>
            <p:nvPr/>
          </p:nvSpPr>
          <p:spPr>
            <a:xfrm>
              <a:off x="0" y="2110160"/>
              <a:ext cx="14142197" cy="45188"/>
            </a:xfrm>
            <a:prstGeom prst="rect">
              <a:avLst/>
            </a:prstGeom>
            <a:solidFill>
              <a:srgbClr val="1E3653"/>
            </a:solidFill>
          </p:spPr>
        </p:sp>
        <p:sp>
          <p:nvSpPr>
            <p:cNvPr id="5" name="TextBox 5"/>
            <p:cNvSpPr txBox="1"/>
            <p:nvPr/>
          </p:nvSpPr>
          <p:spPr>
            <a:xfrm>
              <a:off x="-126102" y="-625112"/>
              <a:ext cx="14683143" cy="2611942"/>
            </a:xfrm>
            <a:prstGeom prst="rect">
              <a:avLst/>
            </a:prstGeom>
          </p:spPr>
          <p:txBody>
            <a:bodyPr wrap="square" lIns="0" tIns="0" rIns="0" bIns="0" rtlCol="0" anchor="t">
              <a:spAutoFit/>
            </a:bodyPr>
            <a:lstStyle/>
            <a:p>
              <a:pPr algn="ctr">
                <a:lnSpc>
                  <a:spcPts val="10500"/>
                </a:lnSpc>
              </a:pPr>
              <a:r>
                <a:rPr lang="en-US" sz="7500" spc="825" dirty="0">
                  <a:solidFill>
                    <a:srgbClr val="1E3653"/>
                  </a:solidFill>
                  <a:latin typeface="Glacial Indifference Bold" panose="020B0604020202020204" charset="0"/>
                </a:rPr>
                <a:t>What is Trauma Informed Practice?</a:t>
              </a:r>
            </a:p>
          </p:txBody>
        </p:sp>
      </p:grpSp>
      <p:sp>
        <p:nvSpPr>
          <p:cNvPr id="7" name="TextBox 7"/>
          <p:cNvSpPr txBox="1"/>
          <p:nvPr/>
        </p:nvSpPr>
        <p:spPr>
          <a:xfrm>
            <a:off x="13395744" y="1779805"/>
            <a:ext cx="4575728" cy="538737"/>
          </a:xfrm>
          <a:prstGeom prst="rect">
            <a:avLst/>
          </a:prstGeom>
        </p:spPr>
        <p:txBody>
          <a:bodyPr lIns="0" tIns="0" rIns="0" bIns="0" rtlCol="0" anchor="t">
            <a:spAutoFit/>
          </a:bodyPr>
          <a:lstStyle/>
          <a:p>
            <a:pPr marL="345441" lvl="1" algn="just">
              <a:lnSpc>
                <a:spcPts val="4480"/>
              </a:lnSpc>
            </a:pPr>
            <a:endParaRPr lang="en-US" sz="3200" spc="384" dirty="0">
              <a:solidFill>
                <a:srgbClr val="FFFFFF"/>
              </a:solidFill>
              <a:latin typeface="Open Sans"/>
            </a:endParaRPr>
          </a:p>
        </p:txBody>
      </p:sp>
      <p:sp>
        <p:nvSpPr>
          <p:cNvPr id="10" name="TextBox 9"/>
          <p:cNvSpPr txBox="1"/>
          <p:nvPr/>
        </p:nvSpPr>
        <p:spPr>
          <a:xfrm>
            <a:off x="927053" y="3162300"/>
            <a:ext cx="11386052" cy="6093976"/>
          </a:xfrm>
          <a:prstGeom prst="rect">
            <a:avLst/>
          </a:prstGeom>
          <a:noFill/>
        </p:spPr>
        <p:txBody>
          <a:bodyPr wrap="square" rtlCol="0">
            <a:spAutoFit/>
          </a:bodyPr>
          <a:lstStyle/>
          <a:p>
            <a:r>
              <a:rPr lang="en-IE" sz="3400" dirty="0">
                <a:solidFill>
                  <a:schemeClr val="bg1"/>
                </a:solidFill>
                <a:latin typeface="Glacial Indifference Bold" panose="020B0604020202020204" charset="0"/>
              </a:rPr>
              <a:t>Trauma-informed care practice training attempts to reframe client behaviour relative to trauma and its impact, while increasing staff awareness of their behaviours, attitudes and values. </a:t>
            </a:r>
          </a:p>
          <a:p>
            <a:endParaRPr lang="en-IE" sz="3200" dirty="0">
              <a:solidFill>
                <a:schemeClr val="bg1"/>
              </a:solidFill>
              <a:latin typeface="Glacial Indifference Bold" panose="020B0604020202020204" charset="0"/>
            </a:endParaRPr>
          </a:p>
          <a:p>
            <a:r>
              <a:rPr lang="en-IE" sz="3400" dirty="0">
                <a:solidFill>
                  <a:schemeClr val="bg1"/>
                </a:solidFill>
                <a:latin typeface="Glacial Indifference Bold" panose="020B0604020202020204" charset="0"/>
              </a:rPr>
              <a:t>Trauma-informed services understand the widespread impact of trauma, including the individual psychological changes that trauma survivors may endure, and such services incorporate this understanding and awareness into daily working practices and organisational standards. </a:t>
            </a:r>
          </a:p>
          <a:p>
            <a:endParaRPr lang="en-IE"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81704" y="7581900"/>
            <a:ext cx="2689768" cy="1127064"/>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7704" t="25384" r="8047" b="20639"/>
          <a:stretch/>
        </p:blipFill>
        <p:spPr>
          <a:xfrm>
            <a:off x="14844299" y="8886101"/>
            <a:ext cx="3127173" cy="112706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B7BA5"/>
        </a:solidFill>
        <a:effectLst/>
      </p:bgPr>
    </p:bg>
    <p:spTree>
      <p:nvGrpSpPr>
        <p:cNvPr id="1" name=""/>
        <p:cNvGrpSpPr/>
        <p:nvPr/>
      </p:nvGrpSpPr>
      <p:grpSpPr>
        <a:xfrm>
          <a:off x="0" y="0"/>
          <a:ext cx="0" cy="0"/>
          <a:chOff x="0" y="0"/>
          <a:chExt cx="0" cy="0"/>
        </a:xfrm>
      </p:grpSpPr>
      <p:sp>
        <p:nvSpPr>
          <p:cNvPr id="2" name="AutoShape 2"/>
          <p:cNvSpPr/>
          <p:nvPr/>
        </p:nvSpPr>
        <p:spPr>
          <a:xfrm>
            <a:off x="0" y="-186526"/>
            <a:ext cx="18288000" cy="3064187"/>
          </a:xfrm>
          <a:prstGeom prst="rect">
            <a:avLst/>
          </a:prstGeom>
          <a:solidFill>
            <a:srgbClr val="1E3653"/>
          </a:solidFill>
        </p:spPr>
      </p:sp>
      <p:sp>
        <p:nvSpPr>
          <p:cNvPr id="8" name="TextBox 8"/>
          <p:cNvSpPr txBox="1"/>
          <p:nvPr/>
        </p:nvSpPr>
        <p:spPr>
          <a:xfrm>
            <a:off x="1828801" y="190500"/>
            <a:ext cx="14431062" cy="2385268"/>
          </a:xfrm>
          <a:prstGeom prst="rect">
            <a:avLst/>
          </a:prstGeom>
        </p:spPr>
        <p:txBody>
          <a:bodyPr wrap="square" lIns="0" tIns="0" rIns="0" bIns="0" rtlCol="0" anchor="t">
            <a:spAutoFit/>
          </a:bodyPr>
          <a:lstStyle/>
          <a:p>
            <a:pPr algn="ctr">
              <a:lnSpc>
                <a:spcPts val="9295"/>
              </a:lnSpc>
            </a:pPr>
            <a:r>
              <a:rPr lang="en-US" sz="6500" spc="65" dirty="0">
                <a:solidFill>
                  <a:srgbClr val="FFFFFF"/>
                </a:solidFill>
                <a:latin typeface="Glacial Indifference Bold" panose="020B0604020202020204" charset="0"/>
              </a:rPr>
              <a:t>WHAT IS TRAUMA INFORMED PRACTICE?</a:t>
            </a:r>
          </a:p>
        </p:txBody>
      </p:sp>
      <p:pic>
        <p:nvPicPr>
          <p:cNvPr id="10" name="Picture 2" descr="Image p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7208" y="3267387"/>
            <a:ext cx="9754247" cy="64224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76216" y="7448343"/>
            <a:ext cx="2689768" cy="1127064"/>
          </a:xfrm>
          <a:prstGeom prst="rect">
            <a:avLst/>
          </a:prstGeom>
        </p:spPr>
      </p:pic>
      <p:pic>
        <p:nvPicPr>
          <p:cNvPr id="6" name="Picture 5"/>
          <p:cNvPicPr>
            <a:picLocks noChangeAspect="1"/>
          </p:cNvPicPr>
          <p:nvPr/>
        </p:nvPicPr>
        <p:blipFill>
          <a:blip r:embed="rId4"/>
          <a:stretch>
            <a:fillRect/>
          </a:stretch>
        </p:blipFill>
        <p:spPr>
          <a:xfrm>
            <a:off x="14706600" y="8877300"/>
            <a:ext cx="3429000" cy="1236579"/>
          </a:xfrm>
          <a:prstGeom prst="rect">
            <a:avLst/>
          </a:prstGeom>
        </p:spPr>
      </p:pic>
    </p:spTree>
    <p:extLst>
      <p:ext uri="{BB962C8B-B14F-4D97-AF65-F5344CB8AC3E}">
        <p14:creationId xmlns:p14="http://schemas.microsoft.com/office/powerpoint/2010/main" val="148149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1354E"/>
        </a:solidFill>
        <a:effectLst/>
      </p:bgPr>
    </p:bg>
    <p:spTree>
      <p:nvGrpSpPr>
        <p:cNvPr id="1" name=""/>
        <p:cNvGrpSpPr/>
        <p:nvPr/>
      </p:nvGrpSpPr>
      <p:grpSpPr>
        <a:xfrm>
          <a:off x="0" y="0"/>
          <a:ext cx="0" cy="0"/>
          <a:chOff x="0" y="0"/>
          <a:chExt cx="0" cy="0"/>
        </a:xfrm>
      </p:grpSpPr>
      <p:sp>
        <p:nvSpPr>
          <p:cNvPr id="2" name="AutoShape 2"/>
          <p:cNvSpPr/>
          <p:nvPr/>
        </p:nvSpPr>
        <p:spPr>
          <a:xfrm>
            <a:off x="0" y="0"/>
            <a:ext cx="5208785" cy="10287000"/>
          </a:xfrm>
          <a:prstGeom prst="rect">
            <a:avLst/>
          </a:prstGeom>
          <a:solidFill>
            <a:srgbClr val="4B7BA5"/>
          </a:solidFill>
        </p:spPr>
      </p:sp>
      <p:grpSp>
        <p:nvGrpSpPr>
          <p:cNvPr id="3" name="Group 3"/>
          <p:cNvGrpSpPr/>
          <p:nvPr/>
        </p:nvGrpSpPr>
        <p:grpSpPr>
          <a:xfrm>
            <a:off x="7315200" y="0"/>
            <a:ext cx="10972800" cy="2693045"/>
            <a:chOff x="0" y="-1371600"/>
            <a:chExt cx="19682869" cy="3590727"/>
          </a:xfrm>
        </p:grpSpPr>
        <p:sp>
          <p:nvSpPr>
            <p:cNvPr id="4" name="AutoShape 4"/>
            <p:cNvSpPr/>
            <p:nvPr/>
          </p:nvSpPr>
          <p:spPr>
            <a:xfrm>
              <a:off x="0" y="2110160"/>
              <a:ext cx="14142197" cy="45188"/>
            </a:xfrm>
            <a:prstGeom prst="rect">
              <a:avLst/>
            </a:prstGeom>
            <a:solidFill>
              <a:srgbClr val="FFFFFF"/>
            </a:solidFill>
          </p:spPr>
        </p:sp>
        <p:sp>
          <p:nvSpPr>
            <p:cNvPr id="5" name="TextBox 5"/>
            <p:cNvSpPr txBox="1"/>
            <p:nvPr/>
          </p:nvSpPr>
          <p:spPr>
            <a:xfrm>
              <a:off x="0" y="-1371600"/>
              <a:ext cx="19682869" cy="3590727"/>
            </a:xfrm>
            <a:prstGeom prst="rect">
              <a:avLst/>
            </a:prstGeom>
          </p:spPr>
          <p:txBody>
            <a:bodyPr wrap="square" lIns="0" tIns="0" rIns="0" bIns="0" rtlCol="0" anchor="t">
              <a:spAutoFit/>
            </a:bodyPr>
            <a:lstStyle/>
            <a:p>
              <a:pPr>
                <a:lnSpc>
                  <a:spcPts val="10500"/>
                </a:lnSpc>
              </a:pPr>
              <a:r>
                <a:rPr lang="en-US" sz="7500" spc="825" dirty="0">
                  <a:solidFill>
                    <a:srgbClr val="FFFFFF"/>
                  </a:solidFill>
                  <a:latin typeface="Glacial Indifference Bold" panose="020B0604020202020204" charset="0"/>
                </a:rPr>
                <a:t>WHY DID NOVAS IMPLEMENT TIP?</a:t>
              </a:r>
            </a:p>
          </p:txBody>
        </p:sp>
      </p:grpSp>
      <p:sp>
        <p:nvSpPr>
          <p:cNvPr id="10" name="TextBox 9"/>
          <p:cNvSpPr txBox="1"/>
          <p:nvPr/>
        </p:nvSpPr>
        <p:spPr>
          <a:xfrm>
            <a:off x="6047593" y="3390900"/>
            <a:ext cx="12011807" cy="4278094"/>
          </a:xfrm>
          <a:prstGeom prst="rect">
            <a:avLst/>
          </a:prstGeom>
          <a:noFill/>
        </p:spPr>
        <p:txBody>
          <a:bodyPr wrap="square" rtlCol="0">
            <a:spAutoFit/>
          </a:bodyPr>
          <a:lstStyle/>
          <a:p>
            <a:r>
              <a:rPr lang="en-US" sz="3400" b="1" dirty="0">
                <a:solidFill>
                  <a:srgbClr val="ED3066"/>
                </a:solidFill>
                <a:latin typeface="Glacial Indifference" panose="020B0604020202020204" charset="0"/>
              </a:rPr>
              <a:t>ACES, Trauma and Irish people in homeless and drugs services</a:t>
            </a:r>
          </a:p>
          <a:p>
            <a:pPr marL="457200" indent="-457200">
              <a:buFont typeface="Arial" panose="020B0604020202020204" pitchFamily="34" charset="0"/>
              <a:buChar char="•"/>
            </a:pPr>
            <a:r>
              <a:rPr lang="en-GB" sz="3400" dirty="0">
                <a:solidFill>
                  <a:schemeClr val="bg1"/>
                </a:solidFill>
                <a:latin typeface="Glacial Indifference" panose="020B0604020202020204" charset="0"/>
              </a:rPr>
              <a:t>13% of people in general population have 4 or more ACESs but </a:t>
            </a:r>
            <a:r>
              <a:rPr lang="en-GB" sz="3400" b="1" dirty="0">
                <a:solidFill>
                  <a:schemeClr val="bg1"/>
                </a:solidFill>
                <a:latin typeface="Glacial Indifference" panose="020B0604020202020204" charset="0"/>
              </a:rPr>
              <a:t>77% of homeless population in research</a:t>
            </a:r>
            <a:endParaRPr lang="en-IE" sz="3400" b="1" dirty="0">
              <a:solidFill>
                <a:schemeClr val="bg1"/>
              </a:solidFill>
              <a:latin typeface="Glacial Indifference" panose="020B0604020202020204" charset="0"/>
            </a:endParaRPr>
          </a:p>
          <a:p>
            <a:pPr marL="457200" indent="-457200">
              <a:buFont typeface="Arial" panose="020B0604020202020204" pitchFamily="34" charset="0"/>
              <a:buChar char="•"/>
            </a:pPr>
            <a:r>
              <a:rPr lang="en-GB" sz="3400" dirty="0">
                <a:solidFill>
                  <a:schemeClr val="bg1"/>
                </a:solidFill>
                <a:latin typeface="Glacial Indifference" panose="020B0604020202020204" charset="0"/>
              </a:rPr>
              <a:t>35% - 42% childhood sexual abuse</a:t>
            </a:r>
            <a:endParaRPr lang="en-IE" sz="3400" dirty="0">
              <a:solidFill>
                <a:schemeClr val="bg1"/>
              </a:solidFill>
              <a:latin typeface="Glacial Indifference" panose="020B0604020202020204" charset="0"/>
            </a:endParaRPr>
          </a:p>
          <a:p>
            <a:pPr marL="457200" indent="-457200">
              <a:buFont typeface="Arial" panose="020B0604020202020204" pitchFamily="34" charset="0"/>
              <a:buChar char="•"/>
            </a:pPr>
            <a:r>
              <a:rPr lang="en-GB" sz="3400" dirty="0">
                <a:solidFill>
                  <a:schemeClr val="bg1"/>
                </a:solidFill>
                <a:latin typeface="Glacial Indifference" panose="020B0604020202020204" charset="0"/>
              </a:rPr>
              <a:t>71% - 74% substance misuse in the family home</a:t>
            </a:r>
          </a:p>
          <a:p>
            <a:pPr marL="457200" indent="-457200">
              <a:buFont typeface="Arial" panose="020B0604020202020204" pitchFamily="34" charset="0"/>
              <a:buChar char="•"/>
            </a:pPr>
            <a:r>
              <a:rPr lang="en-GB" sz="3400" dirty="0">
                <a:solidFill>
                  <a:schemeClr val="bg1"/>
                </a:solidFill>
                <a:latin typeface="Glacial Indifference" panose="020B0604020202020204" charset="0"/>
              </a:rPr>
              <a:t>Significant levels of adult domestic violence survival (96%) among women using services</a:t>
            </a:r>
            <a:endParaRPr lang="en-IE" sz="3400" dirty="0">
              <a:solidFill>
                <a:schemeClr val="bg1"/>
              </a:solidFill>
              <a:latin typeface="Glacial Indifference" panose="020B060402020202020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7605366"/>
            <a:ext cx="2689768" cy="1127064"/>
          </a:xfrm>
          <a:prstGeom prst="rect">
            <a:avLst/>
          </a:prstGeom>
        </p:spPr>
      </p:pic>
      <p:pic>
        <p:nvPicPr>
          <p:cNvPr id="12" name="Picture 11"/>
          <p:cNvPicPr>
            <a:picLocks noChangeAspect="1"/>
          </p:cNvPicPr>
          <p:nvPr/>
        </p:nvPicPr>
        <p:blipFill>
          <a:blip r:embed="rId3"/>
          <a:stretch>
            <a:fillRect/>
          </a:stretch>
        </p:blipFill>
        <p:spPr>
          <a:xfrm>
            <a:off x="228600" y="8928006"/>
            <a:ext cx="3127519" cy="112785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B7BA5"/>
        </a:solidFill>
        <a:effectLst/>
      </p:bgPr>
    </p:bg>
    <p:spTree>
      <p:nvGrpSpPr>
        <p:cNvPr id="1" name=""/>
        <p:cNvGrpSpPr/>
        <p:nvPr/>
      </p:nvGrpSpPr>
      <p:grpSpPr>
        <a:xfrm>
          <a:off x="0" y="0"/>
          <a:ext cx="0" cy="0"/>
          <a:chOff x="0" y="0"/>
          <a:chExt cx="0" cy="0"/>
        </a:xfrm>
      </p:grpSpPr>
      <p:sp>
        <p:nvSpPr>
          <p:cNvPr id="2" name="AutoShape 2"/>
          <p:cNvSpPr/>
          <p:nvPr/>
        </p:nvSpPr>
        <p:spPr>
          <a:xfrm>
            <a:off x="0" y="-186526"/>
            <a:ext cx="18288000" cy="3064187"/>
          </a:xfrm>
          <a:prstGeom prst="rect">
            <a:avLst/>
          </a:prstGeom>
          <a:solidFill>
            <a:srgbClr val="1E3653"/>
          </a:solidFill>
        </p:spPr>
      </p:sp>
      <p:sp>
        <p:nvSpPr>
          <p:cNvPr id="8" name="TextBox 8"/>
          <p:cNvSpPr txBox="1"/>
          <p:nvPr/>
        </p:nvSpPr>
        <p:spPr>
          <a:xfrm>
            <a:off x="1447800" y="647700"/>
            <a:ext cx="17297399" cy="1221488"/>
          </a:xfrm>
          <a:prstGeom prst="rect">
            <a:avLst/>
          </a:prstGeom>
        </p:spPr>
        <p:txBody>
          <a:bodyPr wrap="square" lIns="0" tIns="0" rIns="0" bIns="0" rtlCol="0" anchor="t">
            <a:spAutoFit/>
          </a:bodyPr>
          <a:lstStyle/>
          <a:p>
            <a:pPr>
              <a:lnSpc>
                <a:spcPts val="10500"/>
              </a:lnSpc>
            </a:pPr>
            <a:r>
              <a:rPr lang="en-US" sz="6600" spc="825" dirty="0">
                <a:solidFill>
                  <a:srgbClr val="FFFFFF"/>
                </a:solidFill>
                <a:latin typeface="Glacial Indifference Bold" panose="020B0604020202020204" charset="0"/>
              </a:rPr>
              <a:t>WHY DID NOVAS IMPLEMENT TIP</a:t>
            </a:r>
          </a:p>
        </p:txBody>
      </p:sp>
      <p:sp>
        <p:nvSpPr>
          <p:cNvPr id="3" name="TextBox 2"/>
          <p:cNvSpPr txBox="1"/>
          <p:nvPr/>
        </p:nvSpPr>
        <p:spPr>
          <a:xfrm>
            <a:off x="1600200" y="4229100"/>
            <a:ext cx="15240000" cy="3939540"/>
          </a:xfrm>
          <a:prstGeom prst="rect">
            <a:avLst/>
          </a:prstGeom>
          <a:noFill/>
        </p:spPr>
        <p:txBody>
          <a:bodyPr wrap="square" rtlCol="0">
            <a:spAutoFit/>
          </a:bodyPr>
          <a:lstStyle/>
          <a:p>
            <a:pPr algn="ctr">
              <a:buClr>
                <a:srgbClr val="D6A401"/>
              </a:buClr>
            </a:pPr>
            <a:r>
              <a:rPr lang="en-US" sz="5000" dirty="0">
                <a:solidFill>
                  <a:schemeClr val="bg1"/>
                </a:solidFill>
                <a:latin typeface="Glacial Indifference" panose="020B0604020202020204" charset="0"/>
              </a:rPr>
              <a:t>Why, despite our best intentions, and desire to heal, do we still get it wrong so often?</a:t>
            </a:r>
          </a:p>
          <a:p>
            <a:pPr algn="ctr">
              <a:buClr>
                <a:srgbClr val="D6A401"/>
              </a:buClr>
            </a:pPr>
            <a:endParaRPr lang="en-US" sz="5000" dirty="0">
              <a:solidFill>
                <a:schemeClr val="bg1"/>
              </a:solidFill>
              <a:latin typeface="Glacial Indifference" panose="020B0604020202020204" charset="0"/>
            </a:endParaRPr>
          </a:p>
          <a:p>
            <a:pPr algn="ctr">
              <a:buClr>
                <a:srgbClr val="D6A401"/>
              </a:buClr>
            </a:pPr>
            <a:r>
              <a:rPr lang="en-US" sz="5000" dirty="0">
                <a:solidFill>
                  <a:schemeClr val="bg1"/>
                </a:solidFill>
                <a:latin typeface="Glacial Indifference" panose="020B0604020202020204" charset="0"/>
              </a:rPr>
              <a:t>How do we miss trauma triggers and so fail service users with the most needs?</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54075" y="7605108"/>
            <a:ext cx="2689768" cy="1127064"/>
          </a:xfrm>
          <a:prstGeom prst="rect">
            <a:avLst/>
          </a:prstGeom>
        </p:spPr>
      </p:pic>
      <p:pic>
        <p:nvPicPr>
          <p:cNvPr id="11" name="Picture 10"/>
          <p:cNvPicPr>
            <a:picLocks noChangeAspect="1"/>
          </p:cNvPicPr>
          <p:nvPr/>
        </p:nvPicPr>
        <p:blipFill>
          <a:blip r:embed="rId3"/>
          <a:stretch>
            <a:fillRect/>
          </a:stretch>
        </p:blipFill>
        <p:spPr>
          <a:xfrm>
            <a:off x="14935200" y="8877300"/>
            <a:ext cx="3127519" cy="112785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B7BA5"/>
        </a:solidFill>
        <a:effectLst/>
      </p:bgPr>
    </p:bg>
    <p:spTree>
      <p:nvGrpSpPr>
        <p:cNvPr id="1" name=""/>
        <p:cNvGrpSpPr/>
        <p:nvPr/>
      </p:nvGrpSpPr>
      <p:grpSpPr>
        <a:xfrm>
          <a:off x="0" y="0"/>
          <a:ext cx="0" cy="0"/>
          <a:chOff x="0" y="0"/>
          <a:chExt cx="0" cy="0"/>
        </a:xfrm>
      </p:grpSpPr>
      <p:sp>
        <p:nvSpPr>
          <p:cNvPr id="2" name="AutoShape 2"/>
          <p:cNvSpPr/>
          <p:nvPr/>
        </p:nvSpPr>
        <p:spPr>
          <a:xfrm>
            <a:off x="0" y="-186526"/>
            <a:ext cx="18288000" cy="3064187"/>
          </a:xfrm>
          <a:prstGeom prst="rect">
            <a:avLst/>
          </a:prstGeom>
          <a:solidFill>
            <a:srgbClr val="1E3653"/>
          </a:solidFill>
        </p:spPr>
      </p:sp>
      <p:sp>
        <p:nvSpPr>
          <p:cNvPr id="8" name="TextBox 8"/>
          <p:cNvSpPr txBox="1"/>
          <p:nvPr/>
        </p:nvSpPr>
        <p:spPr>
          <a:xfrm>
            <a:off x="762000" y="647700"/>
            <a:ext cx="17983199" cy="1221488"/>
          </a:xfrm>
          <a:prstGeom prst="rect">
            <a:avLst/>
          </a:prstGeom>
        </p:spPr>
        <p:txBody>
          <a:bodyPr wrap="square" lIns="0" tIns="0" rIns="0" bIns="0" rtlCol="0" anchor="t">
            <a:spAutoFit/>
          </a:bodyPr>
          <a:lstStyle/>
          <a:p>
            <a:pPr>
              <a:lnSpc>
                <a:spcPts val="10500"/>
              </a:lnSpc>
            </a:pPr>
            <a:r>
              <a:rPr lang="en-US" sz="6600" spc="825" dirty="0">
                <a:solidFill>
                  <a:srgbClr val="FFFFFF"/>
                </a:solidFill>
                <a:latin typeface="Glacial Indifference Bold" panose="020B0604020202020204" charset="0"/>
              </a:rPr>
              <a:t>RISK ASSOCIATED WITH 4+ ACES</a:t>
            </a:r>
          </a:p>
        </p:txBody>
      </p:sp>
      <p:pic>
        <p:nvPicPr>
          <p:cNvPr id="7" name="Content Placeholder 4">
            <a:extLst>
              <a:ext uri="{FF2B5EF4-FFF2-40B4-BE49-F238E27FC236}">
                <a16:creationId xmlns:a16="http://schemas.microsoft.com/office/drawing/2014/main" id="{86F1ACD3-4B87-B14F-9553-5AC0A911844B}"/>
              </a:ext>
            </a:extLst>
          </p:cNvPr>
          <p:cNvPicPr>
            <a:picLocks noChangeAspect="1"/>
          </p:cNvPicPr>
          <p:nvPr/>
        </p:nvPicPr>
        <p:blipFill rotWithShape="1">
          <a:blip r:embed="rId2"/>
          <a:srcRect t="11067"/>
          <a:stretch/>
        </p:blipFill>
        <p:spPr>
          <a:xfrm>
            <a:off x="1524000" y="3711887"/>
            <a:ext cx="12649200" cy="581373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81704" y="7581900"/>
            <a:ext cx="2689768" cy="1127064"/>
          </a:xfrm>
          <a:prstGeom prst="rect">
            <a:avLst/>
          </a:prstGeom>
        </p:spPr>
      </p:pic>
      <p:pic>
        <p:nvPicPr>
          <p:cNvPr id="6" name="Picture 5"/>
          <p:cNvPicPr>
            <a:picLocks noChangeAspect="1"/>
          </p:cNvPicPr>
          <p:nvPr/>
        </p:nvPicPr>
        <p:blipFill>
          <a:blip r:embed="rId4"/>
          <a:stretch>
            <a:fillRect/>
          </a:stretch>
        </p:blipFill>
        <p:spPr>
          <a:xfrm>
            <a:off x="14750143" y="8890323"/>
            <a:ext cx="3523343" cy="1270602"/>
          </a:xfrm>
          <a:prstGeom prst="rect">
            <a:avLst/>
          </a:prstGeom>
        </p:spPr>
      </p:pic>
    </p:spTree>
    <p:extLst>
      <p:ext uri="{BB962C8B-B14F-4D97-AF65-F5344CB8AC3E}">
        <p14:creationId xmlns:p14="http://schemas.microsoft.com/office/powerpoint/2010/main" val="3800222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B7BA5"/>
        </a:solidFill>
        <a:effectLst/>
      </p:bgPr>
    </p:bg>
    <p:spTree>
      <p:nvGrpSpPr>
        <p:cNvPr id="1" name=""/>
        <p:cNvGrpSpPr/>
        <p:nvPr/>
      </p:nvGrpSpPr>
      <p:grpSpPr>
        <a:xfrm>
          <a:off x="0" y="0"/>
          <a:ext cx="0" cy="0"/>
          <a:chOff x="0" y="0"/>
          <a:chExt cx="0" cy="0"/>
        </a:xfrm>
      </p:grpSpPr>
      <p:sp>
        <p:nvSpPr>
          <p:cNvPr id="2" name="AutoShape 2"/>
          <p:cNvSpPr/>
          <p:nvPr/>
        </p:nvSpPr>
        <p:spPr>
          <a:xfrm>
            <a:off x="0" y="-186526"/>
            <a:ext cx="18288000" cy="3064187"/>
          </a:xfrm>
          <a:prstGeom prst="rect">
            <a:avLst/>
          </a:prstGeom>
          <a:solidFill>
            <a:srgbClr val="1E3653"/>
          </a:solidFill>
        </p:spPr>
      </p:sp>
      <p:sp>
        <p:nvSpPr>
          <p:cNvPr id="8" name="TextBox 8"/>
          <p:cNvSpPr txBox="1"/>
          <p:nvPr/>
        </p:nvSpPr>
        <p:spPr>
          <a:xfrm>
            <a:off x="1752600" y="647700"/>
            <a:ext cx="16992599" cy="1221488"/>
          </a:xfrm>
          <a:prstGeom prst="rect">
            <a:avLst/>
          </a:prstGeom>
        </p:spPr>
        <p:txBody>
          <a:bodyPr wrap="square" lIns="0" tIns="0" rIns="0" bIns="0" rtlCol="0" anchor="t">
            <a:spAutoFit/>
          </a:bodyPr>
          <a:lstStyle/>
          <a:p>
            <a:pPr>
              <a:lnSpc>
                <a:spcPts val="10500"/>
              </a:lnSpc>
            </a:pPr>
            <a:r>
              <a:rPr lang="en-US" sz="6600" spc="825" dirty="0">
                <a:solidFill>
                  <a:srgbClr val="FFFFFF"/>
                </a:solidFill>
                <a:latin typeface="Glacial Indifference Bold" panose="020B0604020202020204" charset="0"/>
              </a:rPr>
              <a:t>ADDING THE TRAUMA FILTER</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3467100"/>
            <a:ext cx="8869358" cy="616171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81704" y="7581900"/>
            <a:ext cx="2689768" cy="1127064"/>
          </a:xfrm>
          <a:prstGeom prst="rect">
            <a:avLst/>
          </a:prstGeom>
        </p:spPr>
      </p:pic>
      <p:pic>
        <p:nvPicPr>
          <p:cNvPr id="6" name="Picture 5"/>
          <p:cNvPicPr>
            <a:picLocks noChangeAspect="1"/>
          </p:cNvPicPr>
          <p:nvPr/>
        </p:nvPicPr>
        <p:blipFill>
          <a:blip r:embed="rId4"/>
          <a:stretch>
            <a:fillRect/>
          </a:stretch>
        </p:blipFill>
        <p:spPr>
          <a:xfrm>
            <a:off x="14940922" y="8877300"/>
            <a:ext cx="3310792" cy="1193951"/>
          </a:xfrm>
          <a:prstGeom prst="rect">
            <a:avLst/>
          </a:prstGeom>
        </p:spPr>
      </p:pic>
    </p:spTree>
    <p:extLst>
      <p:ext uri="{BB962C8B-B14F-4D97-AF65-F5344CB8AC3E}">
        <p14:creationId xmlns:p14="http://schemas.microsoft.com/office/powerpoint/2010/main" val="3331330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B7BA5"/>
        </a:solidFill>
        <a:effectLst/>
      </p:bgPr>
    </p:bg>
    <p:spTree>
      <p:nvGrpSpPr>
        <p:cNvPr id="1" name=""/>
        <p:cNvGrpSpPr/>
        <p:nvPr/>
      </p:nvGrpSpPr>
      <p:grpSpPr>
        <a:xfrm>
          <a:off x="0" y="0"/>
          <a:ext cx="0" cy="0"/>
          <a:chOff x="0" y="0"/>
          <a:chExt cx="0" cy="0"/>
        </a:xfrm>
      </p:grpSpPr>
      <p:sp>
        <p:nvSpPr>
          <p:cNvPr id="2" name="AutoShape 2"/>
          <p:cNvSpPr/>
          <p:nvPr/>
        </p:nvSpPr>
        <p:spPr>
          <a:xfrm>
            <a:off x="0" y="-186526"/>
            <a:ext cx="18288000" cy="3064187"/>
          </a:xfrm>
          <a:prstGeom prst="rect">
            <a:avLst/>
          </a:prstGeom>
          <a:solidFill>
            <a:srgbClr val="1E3653"/>
          </a:solidFill>
        </p:spPr>
      </p:sp>
      <p:sp>
        <p:nvSpPr>
          <p:cNvPr id="8" name="TextBox 8"/>
          <p:cNvSpPr txBox="1"/>
          <p:nvPr/>
        </p:nvSpPr>
        <p:spPr>
          <a:xfrm>
            <a:off x="1752600" y="647700"/>
            <a:ext cx="16992599" cy="1221488"/>
          </a:xfrm>
          <a:prstGeom prst="rect">
            <a:avLst/>
          </a:prstGeom>
        </p:spPr>
        <p:txBody>
          <a:bodyPr wrap="square" lIns="0" tIns="0" rIns="0" bIns="0" rtlCol="0" anchor="t">
            <a:spAutoFit/>
          </a:bodyPr>
          <a:lstStyle/>
          <a:p>
            <a:pPr>
              <a:lnSpc>
                <a:spcPts val="10500"/>
              </a:lnSpc>
            </a:pPr>
            <a:r>
              <a:rPr lang="en-US" sz="6600" spc="825" dirty="0">
                <a:solidFill>
                  <a:srgbClr val="FFFFFF"/>
                </a:solidFill>
                <a:latin typeface="Glacial Indifference Bold" panose="020B0604020202020204" charset="0"/>
              </a:rPr>
              <a:t>ADDING THE TRAUMA FILTER</a:t>
            </a:r>
          </a:p>
        </p:txBody>
      </p:sp>
      <p:pic>
        <p:nvPicPr>
          <p:cNvPr id="7" name="Content Placeholder 3" descr="../../Online%20Training%20Content/Additional%20Images%202/Trauma%20Informed%20care%20-Additional%20Slides%202-v0312.jpg">
            <a:extLst>
              <a:ext uri="{FF2B5EF4-FFF2-40B4-BE49-F238E27FC236}">
                <a16:creationId xmlns:a16="http://schemas.microsoft.com/office/drawing/2014/main" id="{A5D78E7B-7604-C04C-8821-DA32E1F62E95}"/>
              </a:ext>
            </a:extLst>
          </p:cNvPr>
          <p:cNvPicPr>
            <a:picLocks/>
          </p:cNvPicPr>
          <p:nvPr/>
        </p:nvPicPr>
        <p:blipFill rotWithShape="1">
          <a:blip r:embed="rId2" cstate="print">
            <a:extLst>
              <a:ext uri="{28A0092B-C50C-407E-A947-70E740481C1C}">
                <a14:useLocalDpi xmlns:a14="http://schemas.microsoft.com/office/drawing/2010/main" val="0"/>
              </a:ext>
            </a:extLst>
          </a:blip>
          <a:srcRect l="6741" t="5816" r="4169"/>
          <a:stretch/>
        </p:blipFill>
        <p:spPr bwMode="auto">
          <a:xfrm>
            <a:off x="2819400" y="3619500"/>
            <a:ext cx="11289382" cy="5877560"/>
          </a:xfrm>
          <a:prstGeom prst="rect">
            <a:avLst/>
          </a:prstGeom>
          <a:noFill/>
          <a:ln>
            <a:noFill/>
          </a:ln>
          <a:extLst>
            <a:ext uri="{53640926-AAD7-44D8-BBD7-CCE9431645EC}">
              <a14:shadowObscured xmlns:a14="http://schemas.microsoft.com/office/drawing/2010/main"/>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81704" y="7581900"/>
            <a:ext cx="2689768" cy="1127064"/>
          </a:xfrm>
          <a:prstGeom prst="rect">
            <a:avLst/>
          </a:prstGeom>
        </p:spPr>
      </p:pic>
      <p:pic>
        <p:nvPicPr>
          <p:cNvPr id="6" name="Picture 5"/>
          <p:cNvPicPr>
            <a:picLocks noChangeAspect="1"/>
          </p:cNvPicPr>
          <p:nvPr/>
        </p:nvPicPr>
        <p:blipFill>
          <a:blip r:embed="rId4"/>
          <a:stretch>
            <a:fillRect/>
          </a:stretch>
        </p:blipFill>
        <p:spPr>
          <a:xfrm>
            <a:off x="14871979" y="8886345"/>
            <a:ext cx="3386992" cy="1221430"/>
          </a:xfrm>
          <a:prstGeom prst="rect">
            <a:avLst/>
          </a:prstGeom>
        </p:spPr>
      </p:pic>
    </p:spTree>
    <p:extLst>
      <p:ext uri="{BB962C8B-B14F-4D97-AF65-F5344CB8AC3E}">
        <p14:creationId xmlns:p14="http://schemas.microsoft.com/office/powerpoint/2010/main" val="1808620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B7BA5"/>
        </a:solidFill>
        <a:effectLst/>
      </p:bgPr>
    </p:bg>
    <p:spTree>
      <p:nvGrpSpPr>
        <p:cNvPr id="1" name=""/>
        <p:cNvGrpSpPr/>
        <p:nvPr/>
      </p:nvGrpSpPr>
      <p:grpSpPr>
        <a:xfrm>
          <a:off x="0" y="0"/>
          <a:ext cx="0" cy="0"/>
          <a:chOff x="0" y="0"/>
          <a:chExt cx="0" cy="0"/>
        </a:xfrm>
      </p:grpSpPr>
      <p:sp>
        <p:nvSpPr>
          <p:cNvPr id="2" name="AutoShape 2"/>
          <p:cNvSpPr/>
          <p:nvPr/>
        </p:nvSpPr>
        <p:spPr>
          <a:xfrm>
            <a:off x="1" y="7620"/>
            <a:ext cx="9067800" cy="10287000"/>
          </a:xfrm>
          <a:prstGeom prst="rect">
            <a:avLst/>
          </a:prstGeom>
          <a:solidFill>
            <a:srgbClr val="11354E"/>
          </a:solidFill>
        </p:spPr>
      </p:sp>
      <p:grpSp>
        <p:nvGrpSpPr>
          <p:cNvPr id="3" name="Group 3"/>
          <p:cNvGrpSpPr/>
          <p:nvPr/>
        </p:nvGrpSpPr>
        <p:grpSpPr>
          <a:xfrm>
            <a:off x="152400" y="3771900"/>
            <a:ext cx="8763000" cy="8227893"/>
            <a:chOff x="0" y="-57150"/>
            <a:chExt cx="12014141" cy="9901364"/>
          </a:xfrm>
        </p:grpSpPr>
        <p:sp>
          <p:nvSpPr>
            <p:cNvPr id="4" name="TextBox 4"/>
            <p:cNvSpPr txBox="1"/>
            <p:nvPr/>
          </p:nvSpPr>
          <p:spPr>
            <a:xfrm>
              <a:off x="0" y="-57150"/>
              <a:ext cx="12014141" cy="9901364"/>
            </a:xfrm>
            <a:prstGeom prst="rect">
              <a:avLst/>
            </a:prstGeom>
          </p:spPr>
          <p:txBody>
            <a:bodyPr lIns="0" tIns="0" rIns="0" bIns="0" rtlCol="0" anchor="t">
              <a:spAutoFit/>
            </a:bodyPr>
            <a:lstStyle/>
            <a:p>
              <a:pPr marL="285750" indent="-285750">
                <a:buFont typeface="Arial" panose="020B0604020202020204" pitchFamily="34" charset="0"/>
                <a:buChar char="•"/>
              </a:pPr>
              <a:r>
                <a:rPr lang="en-GB" sz="3200" dirty="0">
                  <a:solidFill>
                    <a:srgbClr val="ED3066"/>
                  </a:solidFill>
                  <a:latin typeface="Glacial Indifference" panose="020B0604020202020204" charset="0"/>
                </a:rPr>
                <a:t>2017</a:t>
              </a:r>
              <a:r>
                <a:rPr lang="en-GB" sz="3200" dirty="0">
                  <a:solidFill>
                    <a:schemeClr val="bg1"/>
                  </a:solidFill>
                  <a:latin typeface="Glacial Indifference" panose="020B0604020202020204" charset="0"/>
                </a:rPr>
                <a:t> – Trauma Informed Practice social enterprise &amp; training development</a:t>
              </a:r>
            </a:p>
            <a:p>
              <a:endParaRPr lang="en-GB" sz="3200" dirty="0">
                <a:solidFill>
                  <a:schemeClr val="bg1"/>
                </a:solidFill>
                <a:latin typeface="Glacial Indifference" panose="020B0604020202020204" charset="0"/>
              </a:endParaRPr>
            </a:p>
            <a:p>
              <a:pPr marL="285750" indent="-285750">
                <a:buFont typeface="Arial" panose="020B0604020202020204" pitchFamily="34" charset="0"/>
                <a:buChar char="•"/>
              </a:pPr>
              <a:r>
                <a:rPr lang="en-GB" sz="3200" dirty="0">
                  <a:solidFill>
                    <a:srgbClr val="ED3066"/>
                  </a:solidFill>
                  <a:latin typeface="Glacial Indifference" panose="020B0604020202020204" charset="0"/>
                </a:rPr>
                <a:t>2018/2019</a:t>
              </a:r>
              <a:r>
                <a:rPr lang="en-GB" sz="3200" dirty="0">
                  <a:solidFill>
                    <a:schemeClr val="bg1"/>
                  </a:solidFill>
                  <a:latin typeface="Glacial Indifference" panose="020B0604020202020204" charset="0"/>
                </a:rPr>
                <a:t> – All NOVAS staff trained in TIP.</a:t>
              </a:r>
            </a:p>
            <a:p>
              <a:endParaRPr lang="en-GB" sz="3200" dirty="0">
                <a:solidFill>
                  <a:schemeClr val="bg1"/>
                </a:solidFill>
                <a:latin typeface="Glacial Indifference" panose="020B0604020202020204" charset="0"/>
              </a:endParaRPr>
            </a:p>
            <a:p>
              <a:pPr marL="285750" indent="-285750">
                <a:buFont typeface="Arial" panose="020B0604020202020204" pitchFamily="34" charset="0"/>
                <a:buChar char="•"/>
              </a:pPr>
              <a:r>
                <a:rPr lang="en-GB" sz="3200" dirty="0">
                  <a:solidFill>
                    <a:srgbClr val="ED3066"/>
                  </a:solidFill>
                  <a:latin typeface="Glacial Indifference" panose="020B0604020202020204" charset="0"/>
                </a:rPr>
                <a:t>2020</a:t>
              </a:r>
              <a:r>
                <a:rPr lang="en-GB" sz="3200" dirty="0">
                  <a:solidFill>
                    <a:schemeClr val="bg1"/>
                  </a:solidFill>
                  <a:latin typeface="Glacial Indifference" panose="020B0604020202020204" charset="0"/>
                </a:rPr>
                <a:t> – </a:t>
              </a:r>
            </a:p>
            <a:p>
              <a:pPr marL="742950" lvl="1" indent="-285750">
                <a:buFont typeface="Wingdings" panose="05000000000000000000" pitchFamily="2" charset="2"/>
                <a:buChar char="q"/>
              </a:pPr>
              <a:r>
                <a:rPr lang="en-GB" sz="3200" dirty="0">
                  <a:solidFill>
                    <a:schemeClr val="bg1"/>
                  </a:solidFill>
                  <a:latin typeface="Glacial Indifference" panose="020B0604020202020204" charset="0"/>
                </a:rPr>
                <a:t>NOVAS TIP training developed and delivered online</a:t>
              </a:r>
            </a:p>
            <a:p>
              <a:pPr marL="742950" lvl="1" indent="-285750">
                <a:buFont typeface="Wingdings" panose="05000000000000000000" pitchFamily="2" charset="2"/>
                <a:buChar char="q"/>
              </a:pPr>
              <a:r>
                <a:rPr lang="en-GB" sz="3200" dirty="0">
                  <a:solidFill>
                    <a:schemeClr val="bg1"/>
                  </a:solidFill>
                  <a:latin typeface="Glacial Indifference" panose="020B0604020202020204" charset="0"/>
                </a:rPr>
                <a:t>TIP Steering Committee established</a:t>
              </a:r>
            </a:p>
            <a:p>
              <a:pPr>
                <a:lnSpc>
                  <a:spcPts val="3703"/>
                </a:lnSpc>
              </a:pPr>
              <a:endParaRPr lang="en-US" sz="3200" spc="317" dirty="0">
                <a:solidFill>
                  <a:schemeClr val="bg1"/>
                </a:solidFill>
                <a:latin typeface="League Spartan" panose="020B0604020202020204" charset="0"/>
              </a:endParaRPr>
            </a:p>
            <a:p>
              <a:pPr>
                <a:lnSpc>
                  <a:spcPts val="3703"/>
                </a:lnSpc>
              </a:pPr>
              <a:endParaRPr lang="en-US" sz="3200" spc="317" dirty="0">
                <a:solidFill>
                  <a:schemeClr val="bg1"/>
                </a:solidFill>
                <a:latin typeface="League Spartan" panose="020B0604020202020204" charset="0"/>
              </a:endParaRPr>
            </a:p>
            <a:p>
              <a:pPr>
                <a:lnSpc>
                  <a:spcPts val="3703"/>
                </a:lnSpc>
              </a:pPr>
              <a:endParaRPr lang="en-US" sz="2645" spc="317" dirty="0">
                <a:solidFill>
                  <a:srgbClr val="FFFFFF"/>
                </a:solidFill>
                <a:latin typeface="Glacial Indifference"/>
              </a:endParaRPr>
            </a:p>
            <a:p>
              <a:pPr>
                <a:lnSpc>
                  <a:spcPts val="3703"/>
                </a:lnSpc>
              </a:pPr>
              <a:endParaRPr lang="en-US" sz="2645" spc="317" dirty="0">
                <a:solidFill>
                  <a:srgbClr val="FFFFFF"/>
                </a:solidFill>
                <a:latin typeface="Glacial Indifference"/>
              </a:endParaRPr>
            </a:p>
            <a:p>
              <a:pPr>
                <a:lnSpc>
                  <a:spcPts val="3703"/>
                </a:lnSpc>
              </a:pPr>
              <a:endParaRPr lang="en-US" sz="2645" spc="317" dirty="0">
                <a:solidFill>
                  <a:srgbClr val="FFFFFF"/>
                </a:solidFill>
                <a:latin typeface="Glacial Indifference"/>
              </a:endParaRPr>
            </a:p>
            <a:p>
              <a:pPr>
                <a:lnSpc>
                  <a:spcPts val="3703"/>
                </a:lnSpc>
              </a:pPr>
              <a:endParaRPr lang="en-US" sz="2645" spc="317" dirty="0">
                <a:solidFill>
                  <a:srgbClr val="FFFFFF"/>
                </a:solidFill>
                <a:latin typeface="Glacial Indifference"/>
              </a:endParaRPr>
            </a:p>
            <a:p>
              <a:pPr>
                <a:lnSpc>
                  <a:spcPts val="3703"/>
                </a:lnSpc>
              </a:pPr>
              <a:endParaRPr lang="en-US" sz="2645" spc="317" dirty="0">
                <a:solidFill>
                  <a:srgbClr val="FFFFFF"/>
                </a:solidFill>
                <a:latin typeface="Glacial Indifference"/>
              </a:endParaRPr>
            </a:p>
            <a:p>
              <a:pPr>
                <a:lnSpc>
                  <a:spcPts val="3703"/>
                </a:lnSpc>
              </a:pPr>
              <a:endParaRPr lang="en-US" sz="2645" spc="317" dirty="0">
                <a:solidFill>
                  <a:srgbClr val="FFFFFF"/>
                </a:solidFill>
                <a:latin typeface="Glacial Indifference"/>
              </a:endParaRPr>
            </a:p>
          </p:txBody>
        </p:sp>
        <p:sp>
          <p:nvSpPr>
            <p:cNvPr id="5" name="TextBox 5"/>
            <p:cNvSpPr txBox="1"/>
            <p:nvPr/>
          </p:nvSpPr>
          <p:spPr>
            <a:xfrm>
              <a:off x="0" y="5660566"/>
              <a:ext cx="12014141" cy="613539"/>
            </a:xfrm>
            <a:prstGeom prst="rect">
              <a:avLst/>
            </a:prstGeom>
          </p:spPr>
          <p:txBody>
            <a:bodyPr lIns="0" tIns="0" rIns="0" bIns="0" rtlCol="0" anchor="t">
              <a:spAutoFit/>
            </a:bodyPr>
            <a:lstStyle/>
            <a:p>
              <a:pPr>
                <a:lnSpc>
                  <a:spcPts val="3840"/>
                </a:lnSpc>
              </a:pPr>
              <a:endParaRPr/>
            </a:p>
          </p:txBody>
        </p:sp>
      </p:grpSp>
      <p:sp>
        <p:nvSpPr>
          <p:cNvPr id="6" name="TextBox 6"/>
          <p:cNvSpPr txBox="1"/>
          <p:nvPr/>
        </p:nvSpPr>
        <p:spPr>
          <a:xfrm>
            <a:off x="304800" y="266700"/>
            <a:ext cx="8610600" cy="2824027"/>
          </a:xfrm>
          <a:prstGeom prst="rect">
            <a:avLst/>
          </a:prstGeom>
        </p:spPr>
        <p:txBody>
          <a:bodyPr wrap="square" lIns="0" tIns="0" rIns="0" bIns="0" rtlCol="0" anchor="t">
            <a:spAutoFit/>
          </a:bodyPr>
          <a:lstStyle/>
          <a:p>
            <a:pPr>
              <a:lnSpc>
                <a:spcPts val="7280"/>
              </a:lnSpc>
            </a:pPr>
            <a:r>
              <a:rPr lang="en-US" sz="4800" spc="416" dirty="0">
                <a:solidFill>
                  <a:schemeClr val="bg1"/>
                </a:solidFill>
                <a:latin typeface="Glacial Indifference Bold" panose="020B0604020202020204" charset="0"/>
              </a:rPr>
              <a:t>TRAUMA INFORMED PRATICE DEVELOPMENT TIMELINE</a:t>
            </a:r>
          </a:p>
        </p:txBody>
      </p:sp>
      <p:sp>
        <p:nvSpPr>
          <p:cNvPr id="10" name="TextBox 9"/>
          <p:cNvSpPr txBox="1"/>
          <p:nvPr/>
        </p:nvSpPr>
        <p:spPr>
          <a:xfrm>
            <a:off x="9083039" y="630782"/>
            <a:ext cx="8747761" cy="7417415"/>
          </a:xfrm>
          <a:prstGeom prst="rect">
            <a:avLst/>
          </a:prstGeom>
          <a:noFill/>
        </p:spPr>
        <p:txBody>
          <a:bodyPr wrap="square" rtlCol="0">
            <a:spAutoFit/>
          </a:bodyPr>
          <a:lstStyle/>
          <a:p>
            <a:pPr marL="285750" indent="-285750">
              <a:buFont typeface="Arial" panose="020B0604020202020204" pitchFamily="34" charset="0"/>
              <a:buChar char="•"/>
            </a:pPr>
            <a:r>
              <a:rPr lang="en-GB" sz="3200" dirty="0">
                <a:solidFill>
                  <a:srgbClr val="ED3066"/>
                </a:solidFill>
                <a:latin typeface="Glacial Indifference" panose="020B0604020202020204" charset="0"/>
              </a:rPr>
              <a:t>2021</a:t>
            </a:r>
            <a:r>
              <a:rPr lang="en-GB" sz="3200" dirty="0">
                <a:solidFill>
                  <a:schemeClr val="bg1"/>
                </a:solidFill>
                <a:latin typeface="Glacial Indifference" panose="020B0604020202020204" charset="0"/>
              </a:rPr>
              <a:t> – </a:t>
            </a:r>
          </a:p>
          <a:p>
            <a:pPr marL="742950" lvl="1" indent="-285750">
              <a:buFont typeface="Wingdings" panose="05000000000000000000" pitchFamily="2" charset="2"/>
              <a:buChar char="q"/>
            </a:pPr>
            <a:r>
              <a:rPr lang="en-GB" sz="3200" dirty="0">
                <a:solidFill>
                  <a:schemeClr val="bg1"/>
                </a:solidFill>
                <a:latin typeface="Glacial Indifference" panose="020B0604020202020204" charset="0"/>
              </a:rPr>
              <a:t>TIP Refresher training developed for frontline staff</a:t>
            </a:r>
          </a:p>
          <a:p>
            <a:pPr marL="742950" lvl="1" indent="-285750">
              <a:buFont typeface="Wingdings" panose="05000000000000000000" pitchFamily="2" charset="2"/>
              <a:buChar char="q"/>
            </a:pPr>
            <a:r>
              <a:rPr lang="en-GB" sz="3200" dirty="0">
                <a:solidFill>
                  <a:schemeClr val="bg1"/>
                </a:solidFill>
                <a:latin typeface="Glacial Indifference" panose="020B0604020202020204" charset="0"/>
              </a:rPr>
              <a:t>TIP Service Champions recruited</a:t>
            </a:r>
          </a:p>
          <a:p>
            <a:pPr marL="742950" lvl="1" indent="-285750">
              <a:buFont typeface="Wingdings" panose="05000000000000000000" pitchFamily="2" charset="2"/>
              <a:buChar char="q"/>
            </a:pPr>
            <a:endParaRPr lang="en-GB" sz="3200" dirty="0">
              <a:solidFill>
                <a:schemeClr val="bg1"/>
              </a:solidFill>
              <a:latin typeface="Glacial Indifference" panose="020B0604020202020204" charset="0"/>
            </a:endParaRPr>
          </a:p>
          <a:p>
            <a:pPr marL="285750" indent="-285750">
              <a:buFont typeface="Arial" panose="020B0604020202020204" pitchFamily="34" charset="0"/>
              <a:buChar char="•"/>
            </a:pPr>
            <a:r>
              <a:rPr lang="en-GB" sz="3200" dirty="0">
                <a:solidFill>
                  <a:srgbClr val="ED3066"/>
                </a:solidFill>
                <a:latin typeface="Glacial Indifference" panose="020B0604020202020204" charset="0"/>
              </a:rPr>
              <a:t>2022</a:t>
            </a:r>
            <a:r>
              <a:rPr lang="en-GB" sz="3200" dirty="0">
                <a:solidFill>
                  <a:schemeClr val="bg1"/>
                </a:solidFill>
                <a:latin typeface="Glacial Indifference" panose="020B0604020202020204" charset="0"/>
              </a:rPr>
              <a:t> – </a:t>
            </a:r>
          </a:p>
          <a:p>
            <a:pPr marL="742950" lvl="1" indent="-285750">
              <a:buFont typeface="Wingdings" panose="05000000000000000000" pitchFamily="2" charset="2"/>
              <a:buChar char="q"/>
            </a:pPr>
            <a:r>
              <a:rPr lang="en-GB" sz="3200" dirty="0">
                <a:solidFill>
                  <a:schemeClr val="bg1"/>
                </a:solidFill>
                <a:latin typeface="Glacial Indifference" panose="020B0604020202020204" charset="0"/>
              </a:rPr>
              <a:t>TIP service champions trained and programme rolled out (ongoing)</a:t>
            </a:r>
          </a:p>
          <a:p>
            <a:pPr marL="742950" lvl="1" indent="-285750">
              <a:buFont typeface="Wingdings" panose="05000000000000000000" pitchFamily="2" charset="2"/>
              <a:buChar char="q"/>
            </a:pPr>
            <a:r>
              <a:rPr lang="en-GB" sz="3200" dirty="0">
                <a:solidFill>
                  <a:schemeClr val="bg1"/>
                </a:solidFill>
                <a:latin typeface="Glacial Indifference" panose="020B0604020202020204" charset="0"/>
              </a:rPr>
              <a:t>TIP manager training development (Summer 2022)</a:t>
            </a:r>
          </a:p>
          <a:p>
            <a:pPr marL="742950" lvl="1" indent="-285750">
              <a:buFont typeface="Wingdings" panose="05000000000000000000" pitchFamily="2" charset="2"/>
              <a:buChar char="q"/>
            </a:pPr>
            <a:r>
              <a:rPr lang="en-GB" sz="3200" dirty="0">
                <a:solidFill>
                  <a:schemeClr val="bg1"/>
                </a:solidFill>
                <a:latin typeface="Glacial Indifference" panose="020B0604020202020204" charset="0"/>
              </a:rPr>
              <a:t>Development and ratification of TIP standards (ongoing, close to completion)</a:t>
            </a:r>
          </a:p>
          <a:p>
            <a:pPr marL="742950" lvl="1" indent="-285750">
              <a:buFont typeface="Wingdings" panose="05000000000000000000" pitchFamily="2" charset="2"/>
              <a:buChar char="q"/>
            </a:pPr>
            <a:r>
              <a:rPr lang="en-GB" sz="3200" dirty="0">
                <a:solidFill>
                  <a:schemeClr val="bg1"/>
                </a:solidFill>
                <a:latin typeface="Glacial Indifference" panose="020B0604020202020204" charset="0"/>
              </a:rPr>
              <a:t>First service Audit (July 2022)</a:t>
            </a:r>
          </a:p>
          <a:p>
            <a:pPr lvl="1"/>
            <a:endParaRPr lang="en-GB" sz="2400" dirty="0">
              <a:solidFill>
                <a:srgbClr val="071E40"/>
              </a:solidFill>
            </a:endParaRPr>
          </a:p>
          <a:p>
            <a:endParaRPr lang="en-IE" dirty="0"/>
          </a:p>
          <a:p>
            <a:endParaRPr lang="en-IE"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13895" y="7641173"/>
            <a:ext cx="2689768" cy="1127064"/>
          </a:xfrm>
          <a:prstGeom prst="rect">
            <a:avLst/>
          </a:prstGeom>
        </p:spPr>
      </p:pic>
      <p:pic>
        <p:nvPicPr>
          <p:cNvPr id="9" name="Picture 8"/>
          <p:cNvPicPr>
            <a:picLocks noChangeAspect="1"/>
          </p:cNvPicPr>
          <p:nvPr/>
        </p:nvPicPr>
        <p:blipFill>
          <a:blip r:embed="rId3"/>
          <a:stretch>
            <a:fillRect/>
          </a:stretch>
        </p:blipFill>
        <p:spPr>
          <a:xfrm>
            <a:off x="14782800" y="8877300"/>
            <a:ext cx="3351958" cy="12087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e12d9bd-ea3e-4137-9ea7-b65ad54deda4">
      <Terms xmlns="http://schemas.microsoft.com/office/infopath/2007/PartnerControls"/>
    </lcf76f155ced4ddcb4097134ff3c332f>
    <TaxCatchAll xmlns="97ff6bad-ea69-4c81-826a-bb0324ae1e3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10C49E8E779E44D8844BE7BFF36D096" ma:contentTypeVersion="16" ma:contentTypeDescription="Create a new document." ma:contentTypeScope="" ma:versionID="3cd6d71eb31930f2053e9e205eb13d80">
  <xsd:schema xmlns:xsd="http://www.w3.org/2001/XMLSchema" xmlns:xs="http://www.w3.org/2001/XMLSchema" xmlns:p="http://schemas.microsoft.com/office/2006/metadata/properties" xmlns:ns2="eb4defa2-306d-42f3-a45c-d773604bc3b6" xmlns:ns3="8e12d9bd-ea3e-4137-9ea7-b65ad54deda4" xmlns:ns4="97ff6bad-ea69-4c81-826a-bb0324ae1e36" targetNamespace="http://schemas.microsoft.com/office/2006/metadata/properties" ma:root="true" ma:fieldsID="e87bc6203fc8620a712b996371ed5ee1" ns2:_="" ns3:_="" ns4:_="">
    <xsd:import namespace="eb4defa2-306d-42f3-a45c-d773604bc3b6"/>
    <xsd:import namespace="8e12d9bd-ea3e-4137-9ea7-b65ad54deda4"/>
    <xsd:import namespace="97ff6bad-ea69-4c81-826a-bb0324ae1e3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4defa2-306d-42f3-a45c-d773604bc3b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e12d9bd-ea3e-4137-9ea7-b65ad54deda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005760b-5bc9-46b2-a7b5-dbc7377b682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7ff6bad-ea69-4c81-826a-bb0324ae1e36"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2842be00-423f-4ee5-af92-00e24213efa5}" ma:internalName="TaxCatchAll" ma:showField="CatchAllData" ma:web="97ff6bad-ea69-4c81-826a-bb0324ae1e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5C5D5E-90D1-4CD9-8316-1440ADA69B5D}">
  <ds:schemaRefs>
    <ds:schemaRef ds:uri="80cdcf76-6000-4c59-b235-b572c95c12f7"/>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 ds:uri="8e12d9bd-ea3e-4137-9ea7-b65ad54deda4"/>
    <ds:schemaRef ds:uri="97ff6bad-ea69-4c81-826a-bb0324ae1e36"/>
  </ds:schemaRefs>
</ds:datastoreItem>
</file>

<file path=customXml/itemProps2.xml><?xml version="1.0" encoding="utf-8"?>
<ds:datastoreItem xmlns:ds="http://schemas.openxmlformats.org/officeDocument/2006/customXml" ds:itemID="{2869BC1A-A147-4DBC-A42F-81B2EB585DDD}">
  <ds:schemaRefs>
    <ds:schemaRef ds:uri="http://schemas.microsoft.com/sharepoint/v3/contenttype/forms"/>
  </ds:schemaRefs>
</ds:datastoreItem>
</file>

<file path=customXml/itemProps3.xml><?xml version="1.0" encoding="utf-8"?>
<ds:datastoreItem xmlns:ds="http://schemas.openxmlformats.org/officeDocument/2006/customXml" ds:itemID="{BCAC1EED-CF40-4C09-AF5E-3B8D8D10A8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4defa2-306d-42f3-a45c-d773604bc3b6"/>
    <ds:schemaRef ds:uri="8e12d9bd-ea3e-4137-9ea7-b65ad54deda4"/>
    <ds:schemaRef ds:uri="97ff6bad-ea69-4c81-826a-bb0324ae1e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175</TotalTime>
  <Words>580</Words>
  <Application>Microsoft Office PowerPoint</Application>
  <PresentationFormat>Custom</PresentationFormat>
  <Paragraphs>77</Paragraphs>
  <Slides>16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League Spartan Bold</vt:lpstr>
      <vt:lpstr>Glacial Indifference</vt:lpstr>
      <vt:lpstr>League Spartan</vt:lpstr>
      <vt:lpstr>Calibri</vt:lpstr>
      <vt:lpstr>Glacial Indifference Bold</vt:lpstr>
      <vt:lpstr>Open Sans</vt:lpstr>
      <vt:lpstr>Arial</vt:lpstr>
      <vt:lpstr>Gill Sans Ultra 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Policy Conference 2022 - Presentation for speakers</dc:title>
  <dc:creator>user</dc:creator>
  <cp:lastModifiedBy>Information</cp:lastModifiedBy>
  <cp:revision>15</cp:revision>
  <dcterms:created xsi:type="dcterms:W3CDTF">2006-08-16T00:00:00Z</dcterms:created>
  <dcterms:modified xsi:type="dcterms:W3CDTF">2022-06-09T10:35:15Z</dcterms:modified>
  <dc:identifier>DAE_ogjTSas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0x010100810C49E8E779E44D8844BE7BFF36D096</vt:lpwstr>
  </property>
</Properties>
</file>