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Glacial Indifference Bold" panose="020B0604020202020204" charset="0"/>
      <p:regular r:id="rId20"/>
      <p:bold r:id="rId21"/>
    </p:embeddedFont>
    <p:embeddedFont>
      <p:font typeface="League Spartan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5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77878"/>
            <a:ext cx="16601192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429"/>
              </a:lnSpc>
            </a:pPr>
            <a:r>
              <a:rPr lang="en-US" sz="5400" dirty="0">
                <a:solidFill>
                  <a:srgbClr val="FFFFFF"/>
                </a:solidFill>
                <a:latin typeface="League Spartan Bold"/>
              </a:rPr>
              <a:t>Obstacles to access to housing for irregularly-residing migrants with Housing First profiles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865552"/>
            <a:ext cx="18288000" cy="1488123"/>
            <a:chOff x="0" y="0"/>
            <a:chExt cx="6671512" cy="542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542871"/>
            </a:xfrm>
            <a:custGeom>
              <a:avLst/>
              <a:gdLst/>
              <a:ahLst/>
              <a:cxnLst/>
              <a:rect l="l" t="t" r="r" b="b"/>
              <a:pathLst>
                <a:path w="6671512" h="542871">
                  <a:moveTo>
                    <a:pt x="0" y="0"/>
                  </a:moveTo>
                  <a:lnTo>
                    <a:pt x="6671512" y="0"/>
                  </a:lnTo>
                  <a:lnTo>
                    <a:pt x="6671512" y="542871"/>
                  </a:lnTo>
                  <a:lnTo>
                    <a:pt x="0" y="542871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6430" y="7471817"/>
            <a:ext cx="2103462" cy="22436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121285"/>
            <a:ext cx="14773935" cy="72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76"/>
              </a:lnSpc>
            </a:pPr>
            <a:r>
              <a:rPr lang="en-US" sz="5476">
                <a:solidFill>
                  <a:srgbClr val="FFFFFF"/>
                </a:solidFill>
                <a:latin typeface="League Spartan Bold"/>
              </a:rPr>
              <a:t>FEANTSA POLICY CONFERENCE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69" y="8770302"/>
            <a:ext cx="12062790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79"/>
              </a:lnSpc>
            </a:pPr>
            <a:r>
              <a:rPr lang="en-US" sz="4699" dirty="0">
                <a:solidFill>
                  <a:srgbClr val="FFFFFF"/>
                </a:solidFill>
                <a:latin typeface="Glacial Indifference Bold"/>
              </a:rPr>
              <a:t>Towards a Vision for Ending Homelessness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1"/>
            <a:ext cx="18288000" cy="1421197"/>
            <a:chOff x="0" y="0"/>
            <a:chExt cx="9078022" cy="70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78022" cy="707757"/>
            </a:xfrm>
            <a:custGeom>
              <a:avLst/>
              <a:gdLst/>
              <a:ahLst/>
              <a:cxnLst/>
              <a:rect l="l" t="t" r="r" b="b"/>
              <a:pathLst>
                <a:path w="9078022" h="707757">
                  <a:moveTo>
                    <a:pt x="0" y="0"/>
                  </a:moveTo>
                  <a:lnTo>
                    <a:pt x="9078022" y="0"/>
                  </a:lnTo>
                  <a:lnTo>
                    <a:pt x="9078022" y="707757"/>
                  </a:lnTo>
                  <a:lnTo>
                    <a:pt x="0" y="7077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846" y="131258"/>
            <a:ext cx="17522308" cy="1154076"/>
            <a:chOff x="0" y="0"/>
            <a:chExt cx="23363078" cy="15387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47000"/>
            </a:blip>
            <a:srcRect t="39319" r="7661" b="4452"/>
            <a:stretch>
              <a:fillRect/>
            </a:stretch>
          </p:blipFill>
          <p:spPr>
            <a:xfrm>
              <a:off x="0" y="0"/>
              <a:ext cx="3105698" cy="1532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rcRect l="3688" t="5725" b="22936"/>
            <a:stretch>
              <a:fillRect/>
            </a:stretch>
          </p:blipFill>
          <p:spPr>
            <a:xfrm>
              <a:off x="6719395" y="6140"/>
              <a:ext cx="3105698" cy="153262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57000"/>
            </a:blip>
            <a:srcRect l="1601" t="13625" b="18850"/>
            <a:stretch>
              <a:fillRect/>
            </a:stretch>
          </p:blipFill>
          <p:spPr>
            <a:xfrm>
              <a:off x="10083311" y="12281"/>
              <a:ext cx="3105698" cy="1526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rcRect l="13862" t="7368" b="7352"/>
            <a:stretch>
              <a:fillRect/>
            </a:stretch>
          </p:blipFill>
          <p:spPr>
            <a:xfrm>
              <a:off x="3359698" y="6140"/>
              <a:ext cx="3105698" cy="15264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alphaModFix amt="53000"/>
            </a:blip>
            <a:srcRect t="13136" b="13136"/>
            <a:stretch>
              <a:fillRect/>
            </a:stretch>
          </p:blipFill>
          <p:spPr>
            <a:xfrm>
              <a:off x="13443009" y="12281"/>
              <a:ext cx="3105698" cy="152648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>
              <a:alphaModFix amt="52000"/>
            </a:blip>
            <a:srcRect l="14126" t="38514" r="20573" b="13148"/>
            <a:stretch>
              <a:fillRect/>
            </a:stretch>
          </p:blipFill>
          <p:spPr>
            <a:xfrm>
              <a:off x="16802707" y="0"/>
              <a:ext cx="3105698" cy="1532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alphaModFix amt="65999"/>
            </a:blip>
            <a:srcRect l="1329" t="42558" b="18009"/>
            <a:stretch>
              <a:fillRect/>
            </a:stretch>
          </p:blipFill>
          <p:spPr>
            <a:xfrm>
              <a:off x="20257380" y="0"/>
              <a:ext cx="3105698" cy="1538768"/>
            </a:xfrm>
            <a:prstGeom prst="rect">
              <a:avLst/>
            </a:prstGeom>
          </p:spPr>
        </p:pic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25918D45-1D21-9440-99F5-BE8725BB473F}"/>
              </a:ext>
            </a:extLst>
          </p:cNvPr>
          <p:cNvSpPr txBox="1"/>
          <p:nvPr/>
        </p:nvSpPr>
        <p:spPr>
          <a:xfrm>
            <a:off x="924024" y="5872289"/>
            <a:ext cx="870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Mauro </a:t>
            </a:r>
            <a:r>
              <a:rPr lang="fr-FR" sz="3200" dirty="0" err="1">
                <a:solidFill>
                  <a:schemeClr val="bg1"/>
                </a:solidFill>
              </a:rPr>
              <a:t>Striano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  <a:r>
              <a:rPr lang="fr-FR" sz="3200" dirty="0" err="1">
                <a:solidFill>
                  <a:schemeClr val="bg1"/>
                </a:solidFill>
              </a:rPr>
              <a:t>Outreach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Worker</a:t>
            </a:r>
            <a:r>
              <a:rPr lang="fr-FR" sz="3200" dirty="0">
                <a:solidFill>
                  <a:schemeClr val="bg1"/>
                </a:solidFill>
              </a:rPr>
              <a:t>, Infirmiers de Rue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2028137" y="861532"/>
            <a:ext cx="14231725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rPr>
              <a:t>Conclusions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539BC3C-2E31-0048-AA1F-A503BCDD634E}"/>
              </a:ext>
            </a:extLst>
          </p:cNvPr>
          <p:cNvSpPr txBox="1"/>
          <p:nvPr/>
        </p:nvSpPr>
        <p:spPr>
          <a:xfrm>
            <a:off x="1143000" y="3534313"/>
            <a:ext cx="14935200" cy="4578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marR="0" lvl="1" indent="-345440" algn="just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Available housing solutions are not adequate to irregularly-residing migrants with Housing First profiles</a:t>
            </a:r>
          </a:p>
          <a:p>
            <a:pPr marL="690881" marR="0" lvl="1" indent="-345440" algn="just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Regularisation is key to provide housing to our patients</a:t>
            </a:r>
          </a:p>
          <a:p>
            <a:pPr marL="690881" marR="0" lvl="1" indent="-345440" algn="just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Available regularisation procedures do not fit with the profiles of our patients</a:t>
            </a:r>
          </a:p>
          <a:p>
            <a:pPr marL="690881" marR="0" lvl="1" indent="-345440" algn="just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Need to reflect at EU level about ways to provide solutions for irregularly-residing migrants with very vulnerable profiles in EU migration law and in EU free movement law </a:t>
            </a:r>
          </a:p>
        </p:txBody>
      </p:sp>
    </p:spTree>
    <p:extLst>
      <p:ext uri="{BB962C8B-B14F-4D97-AF65-F5344CB8AC3E}">
        <p14:creationId xmlns:p14="http://schemas.microsoft.com/office/powerpoint/2010/main" val="290654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1E3653"/>
                  </a:solidFill>
                  <a:latin typeface="League Spartan Italics"/>
                </a:rPr>
                <a:t>Street Nurses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06288" y="2933700"/>
            <a:ext cx="16555571" cy="6886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Social and health organisation that uses hygiene and health as entry doors to access to housing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Multidisciplinary team: nurses, social assistants, social workers, a general practitioner, and a management team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1 of the 5 Brussels Housing First providers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Field work: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Outreach department: intensive health, social and administrative support of people sleeping rough in order to find stable housing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Housing department: creation of housing solutions and Housing First support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My way: social reintegration and well-being for patients who are stabilised and prevention of homelessness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F8DDDD9B-4F2D-824E-9B4E-44A198524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9600" y="560070"/>
            <a:ext cx="5364394" cy="1999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018011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FFFFFF"/>
                  </a:solidFill>
                  <a:latin typeface="League Spartan Italics"/>
                </a:rPr>
                <a:t>Which profiles?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1000" y="3257753"/>
            <a:ext cx="9296400" cy="5732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Flagging </a:t>
            </a:r>
            <a:r>
              <a:rPr lang="en-US" sz="2800" spc="384" dirty="0">
                <a:solidFill>
                  <a:srgbClr val="FFFFFF"/>
                </a:solidFill>
                <a:latin typeface="Open Sans"/>
                <a:sym typeface="Wingdings" pitchFamily="2" charset="2"/>
              </a:rPr>
              <a:t> pre-support  support</a:t>
            </a:r>
            <a:endParaRPr lang="en-US" sz="2800" spc="384" dirty="0">
              <a:solidFill>
                <a:srgbClr val="FFFFFF"/>
              </a:solidFill>
              <a:latin typeface="Open Sans"/>
            </a:endParaRP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Vulnerability criteria used to identify the most vulnerable: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Gender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Age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Hygienic conditions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Presence of a chronic disease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Presence of a mental health issue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Addiction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800" spc="384" dirty="0">
                <a:solidFill>
                  <a:srgbClr val="FFFFFF"/>
                </a:solidFill>
                <a:latin typeface="Open Sans"/>
              </a:rPr>
              <a:t>Number of years in the street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358451-4559-1E4F-8725-185627F2C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619498"/>
            <a:ext cx="7185953" cy="5008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2028137" y="861532"/>
            <a:ext cx="14231725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</a:pPr>
            <a:r>
              <a:rPr lang="en-US" sz="6500" spc="65" dirty="0">
                <a:solidFill>
                  <a:srgbClr val="FFFFFF"/>
                </a:solidFill>
                <a:latin typeface="League Spartan Italics"/>
              </a:rPr>
              <a:t>Homeless migrants and housing solutions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539BC3C-2E31-0048-AA1F-A503BCDD634E}"/>
              </a:ext>
            </a:extLst>
          </p:cNvPr>
          <p:cNvSpPr txBox="1"/>
          <p:nvPr/>
        </p:nvSpPr>
        <p:spPr>
          <a:xfrm>
            <a:off x="1143000" y="3534313"/>
            <a:ext cx="14935200" cy="4578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Affordable housing solutions captured mainly through social rental agencies and social housing providers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It depends on the administrative status: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Third-country nationals and mobile EU citizens with a residence permit: same possibilities as Belgian citizens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spc="384" dirty="0">
                <a:solidFill>
                  <a:srgbClr val="FFFFFF"/>
                </a:solidFill>
                <a:latin typeface="Open Sans"/>
              </a:rPr>
              <a:t>Third-country nationals and mobile EU citizens without a residence permit (max 30% of our patients): emergency accommodation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911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2836177"/>
            <a:ext cx="9010606" cy="9930475"/>
            <a:chOff x="0" y="-652982"/>
            <a:chExt cx="12014141" cy="13240633"/>
          </a:xfrm>
        </p:grpSpPr>
        <p:sp>
          <p:nvSpPr>
            <p:cNvPr id="4" name="TextBox 4"/>
            <p:cNvSpPr txBox="1"/>
            <p:nvPr/>
          </p:nvSpPr>
          <p:spPr>
            <a:xfrm>
              <a:off x="0" y="-652982"/>
              <a:ext cx="12014141" cy="13240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3600" spc="317" dirty="0">
                  <a:solidFill>
                    <a:srgbClr val="FFFFFF"/>
                  </a:solidFill>
                  <a:latin typeface="Glacial Indifference"/>
                </a:rPr>
                <a:t>Third-country nationals: mainly rejected asylum seekers or people who entered irregularly. Ways to regularize: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3600" spc="317" dirty="0">
                  <a:solidFill>
                    <a:srgbClr val="FFFFFF"/>
                  </a:solidFill>
                  <a:latin typeface="Glacial Indifference"/>
                </a:rPr>
                <a:t>For exceptional reasons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3600" spc="317" dirty="0">
                  <a:solidFill>
                    <a:srgbClr val="FFFFFF"/>
                  </a:solidFill>
                  <a:latin typeface="Glacial Indifference"/>
                </a:rPr>
                <a:t>For serious health reasons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3600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3600" spc="317" dirty="0">
                  <a:solidFill>
                    <a:srgbClr val="FFFFFF"/>
                  </a:solidFill>
                  <a:latin typeface="Glacial Indifference"/>
                </a:rPr>
                <a:t>EU nationals: in theory simpler because of EU free movement law but in practice, for IdR patients, difficult to fulfil the 2004/38 directive criteria </a:t>
              </a:r>
              <a:r>
                <a:rPr lang="en-US" sz="3600" spc="317" dirty="0">
                  <a:solidFill>
                    <a:srgbClr val="FFFFFF"/>
                  </a:solidFill>
                  <a:latin typeface="Glacial Indifference"/>
                  <a:sym typeface="Wingdings" pitchFamily="2" charset="2"/>
                </a:rPr>
                <a:t> same ways than for TCNs</a:t>
              </a:r>
              <a:endParaRPr lang="en-US" sz="3600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Regularisation is the key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34800" y="917762"/>
            <a:ext cx="6172200" cy="8253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2844" b="1" u="sng" spc="34" dirty="0">
                <a:solidFill>
                  <a:srgbClr val="FFFFFF"/>
                </a:solidFill>
                <a:latin typeface="Glacial Indifference"/>
              </a:rPr>
              <a:t>Case study: Tadeusz</a:t>
            </a:r>
          </a:p>
          <a:p>
            <a:pPr algn="just">
              <a:lnSpc>
                <a:spcPts val="3840"/>
              </a:lnSpc>
            </a:pPr>
            <a:r>
              <a:rPr lang="en-US" sz="2844" spc="34" dirty="0">
                <a:solidFill>
                  <a:srgbClr val="FFFFFF"/>
                </a:solidFill>
                <a:latin typeface="Glacial Indifference"/>
              </a:rPr>
              <a:t>More than 70 years old, arrived in Belgium in 1984, registered in a municipality for almost 5 years, his asylum demand was rejected. First order to leave the territory in 1989. </a:t>
            </a:r>
          </a:p>
          <a:p>
            <a:pPr algn="just">
              <a:lnSpc>
                <a:spcPts val="3840"/>
              </a:lnSpc>
            </a:pPr>
            <a:r>
              <a:rPr lang="en-US" sz="2844" spc="34" dirty="0">
                <a:solidFill>
                  <a:srgbClr val="FFFFFF"/>
                </a:solidFill>
                <a:latin typeface="Glacial Indifference"/>
              </a:rPr>
              <a:t>Worked in Belgium several years without a contract. Lived in an apartment but did not register, then homeless since 2007. </a:t>
            </a:r>
          </a:p>
          <a:p>
            <a:pPr algn="just">
              <a:lnSpc>
                <a:spcPts val="3840"/>
              </a:lnSpc>
            </a:pPr>
            <a:r>
              <a:rPr lang="en-US" sz="2844" spc="34" dirty="0">
                <a:solidFill>
                  <a:srgbClr val="FFFFFF"/>
                </a:solidFill>
                <a:latin typeface="Glacial Indifference"/>
              </a:rPr>
              <a:t>Demand of regularisation in 2009, rejected in 2015. </a:t>
            </a:r>
          </a:p>
          <a:p>
            <a:pPr algn="just">
              <a:lnSpc>
                <a:spcPts val="3840"/>
              </a:lnSpc>
            </a:pPr>
            <a:r>
              <a:rPr lang="en-US" sz="2844" spc="34" dirty="0">
                <a:solidFill>
                  <a:srgbClr val="FFFFFF"/>
                </a:solidFill>
                <a:latin typeface="Glacial Indifference"/>
              </a:rPr>
              <a:t>He could register as EU citizen but lack of address. And even if he had an address: difficult to be registered as job seeker, given his age. </a:t>
            </a:r>
          </a:p>
          <a:p>
            <a:pPr algn="just">
              <a:lnSpc>
                <a:spcPts val="3840"/>
              </a:lnSpc>
            </a:pPr>
            <a:r>
              <a:rPr lang="en-US" sz="2844" spc="34" dirty="0">
                <a:solidFill>
                  <a:srgbClr val="FFFFFF"/>
                </a:solidFill>
                <a:latin typeface="Glacial Indifference"/>
              </a:rPr>
              <a:t>Regularisation for health reasons?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1295400" y="0"/>
            <a:ext cx="17221200" cy="1723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79"/>
              </a:lnSpc>
            </a:pPr>
            <a:r>
              <a:rPr lang="en-US" sz="8000" spc="-129" dirty="0">
                <a:solidFill>
                  <a:srgbClr val="4B7BA5"/>
                </a:solidFill>
                <a:latin typeface="League Spartan Italics"/>
              </a:rPr>
              <a:t>Use of hotel rooms during COVID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" y="1892330"/>
            <a:ext cx="9906000" cy="8394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z="2400" spc="355" dirty="0">
                <a:solidFill>
                  <a:srgbClr val="FFFFFF"/>
                </a:solidFill>
                <a:latin typeface="Open Sans Bold"/>
              </a:rPr>
              <a:t>Because of the pandemic, use of hotels to host homeless people</a:t>
            </a:r>
          </a:p>
          <a:p>
            <a:pPr marL="457200" indent="-4572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z="2400" spc="355" dirty="0">
                <a:solidFill>
                  <a:srgbClr val="FFFFFF"/>
                </a:solidFill>
                <a:latin typeface="Open Sans Bold"/>
              </a:rPr>
              <a:t>June 2020: at least 800 people. One year later 700 people. </a:t>
            </a:r>
          </a:p>
          <a:p>
            <a:pPr marL="457200" indent="-4572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z="2400" spc="355" dirty="0">
                <a:solidFill>
                  <a:srgbClr val="FFFFFF"/>
                </a:solidFill>
                <a:latin typeface="Open Sans Bold"/>
              </a:rPr>
              <a:t>In the beginning, low threshold access: no need for an income nor for a residence permit </a:t>
            </a:r>
            <a:r>
              <a:rPr lang="en-US" sz="2400" spc="355" dirty="0">
                <a:solidFill>
                  <a:srgbClr val="FFFFFF"/>
                </a:solidFill>
                <a:latin typeface="Open Sans Bold"/>
                <a:sym typeface="Wingdings" pitchFamily="2" charset="2"/>
              </a:rPr>
              <a:t> accessible to irregularly-residing migrants</a:t>
            </a:r>
          </a:p>
          <a:p>
            <a:pPr marL="457200" indent="-4572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z="2400" spc="355" dirty="0">
                <a:solidFill>
                  <a:srgbClr val="FFFFFF"/>
                </a:solidFill>
                <a:latin typeface="Open Sans Bold"/>
              </a:rPr>
              <a:t>Positive impact on living conditions and easier for professionals</a:t>
            </a:r>
          </a:p>
          <a:p>
            <a:pPr marL="457200" indent="-4572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z="2400" spc="355" dirty="0">
                <a:solidFill>
                  <a:srgbClr val="FFFFFF"/>
                </a:solidFill>
                <a:latin typeface="Open Sans Bold"/>
              </a:rPr>
              <a:t>But no way to register in the hotels –&gt; not possible to regularise the administrative status</a:t>
            </a:r>
          </a:p>
          <a:p>
            <a:pPr marL="457200" indent="-4572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endParaRPr lang="en-US" sz="3236" spc="355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0DEDB2-A570-3B4F-A58C-5BE93DCA9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1858712"/>
            <a:ext cx="5461000" cy="80056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20B2A5-954E-C048-A260-F75B5B22CEB7}"/>
              </a:ext>
            </a:extLst>
          </p:cNvPr>
          <p:cNvSpPr txBox="1"/>
          <p:nvPr/>
        </p:nvSpPr>
        <p:spPr>
          <a:xfrm>
            <a:off x="11591365" y="986436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Photo: Chloé </a:t>
            </a:r>
            <a:r>
              <a:rPr lang="fr-FR" dirty="0" err="1">
                <a:solidFill>
                  <a:schemeClr val="bg1"/>
                </a:solidFill>
              </a:rPr>
              <a:t>Thôme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4800" y="571500"/>
            <a:ext cx="17221200" cy="1723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29" normalizeH="0" baseline="0" noProof="0" dirty="0">
                <a:ln>
                  <a:noFill/>
                </a:ln>
                <a:solidFill>
                  <a:srgbClr val="4B7BA5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rPr>
              <a:t>Use of hotel rooms during COVID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3086100"/>
            <a:ext cx="16649701" cy="5573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36" b="0" i="0" u="none" strike="noStrike" kern="1200" cap="none" spc="3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Tendency for irregularly-residing migrants to stay for longer periods in the hotels and no way out 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36" b="0" i="0" u="none" strike="noStrike" kern="1200" cap="none" spc="3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Moreover, very challenging to </a:t>
            </a:r>
            <a:r>
              <a:rPr lang="en-US" sz="3236" spc="355" dirty="0">
                <a:solidFill>
                  <a:srgbClr val="FFFFFF"/>
                </a:solidFill>
                <a:latin typeface="Open Sans Bold"/>
              </a:rPr>
              <a:t>provide support for beneficiaries with Housing First profiles</a:t>
            </a:r>
            <a:endParaRPr kumimoji="0" lang="en-US" sz="3236" b="0" i="0" u="none" strike="noStrike" kern="1200" cap="none" spc="35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36" b="0" i="0" u="none" strike="noStrike" kern="1200" cap="none" spc="3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In June 2021 policy change to get access to hotels: need for an income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36" b="0" i="0" u="none" strike="noStrike" kern="1200" cap="none" spc="3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Nuanced impact of </a:t>
            </a:r>
            <a:r>
              <a:rPr lang="en-US" sz="3236" spc="355" dirty="0">
                <a:solidFill>
                  <a:srgbClr val="FFFFFF"/>
                </a:solidFill>
                <a:latin typeface="Open Sans Bold"/>
              </a:rPr>
              <a:t>use of hotel rooms for irregularly-residing migrants, particularly those with Housing First profiles</a:t>
            </a:r>
            <a:endParaRPr kumimoji="0" lang="en-US" sz="3236" b="0" i="0" u="none" strike="noStrike" kern="1200" cap="none" spc="35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72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1E3653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Transit housing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62000" y="3619500"/>
            <a:ext cx="16555571" cy="4578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marR="0" lvl="1" indent="-345440" algn="just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3200" i="1" spc="384" dirty="0">
                <a:solidFill>
                  <a:srgbClr val="FFFFFF"/>
                </a:solidFill>
                <a:latin typeface="Open Sans"/>
              </a:rPr>
              <a:t>Issue</a:t>
            </a: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 project: in the first phase, use of social housing that needed renovation and was provided for free</a:t>
            </a:r>
          </a:p>
          <a:p>
            <a:pPr marL="690881" marR="0" lvl="1" indent="-345440" algn="just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3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One of the target group</a:t>
            </a:r>
            <a:r>
              <a:rPr lang="en-GB" sz="3200" spc="384" dirty="0">
                <a:solidFill>
                  <a:srgbClr val="FFFFFF"/>
                </a:solidFill>
                <a:latin typeface="Open Sans"/>
              </a:rPr>
              <a:t>: beneficiaries with no income, including EU nationals and TCNs with no residence permit</a:t>
            </a:r>
          </a:p>
          <a:p>
            <a:pPr marL="690881" marR="0" lvl="1" indent="-345440" algn="just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3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Useful particularly for mobile EU citizens to access social rights</a:t>
            </a:r>
          </a:p>
          <a:p>
            <a:pPr marL="690881" marR="0" lvl="1" indent="-345440" algn="just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3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But: would that fit with people with different kinds of vulnerabilities and who do not qualify within the scope of directive 2004/38? </a:t>
            </a:r>
          </a:p>
        </p:txBody>
      </p:sp>
    </p:spTree>
    <p:extLst>
      <p:ext uri="{BB962C8B-B14F-4D97-AF65-F5344CB8AC3E}">
        <p14:creationId xmlns:p14="http://schemas.microsoft.com/office/powerpoint/2010/main" val="158755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7200" y="233722"/>
            <a:ext cx="10611535" cy="1752600"/>
            <a:chOff x="0" y="-142875"/>
            <a:chExt cx="14148713" cy="2336800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1176000" cy="8376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Modular housing?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609600" y="6591300"/>
            <a:ext cx="10744200" cy="3424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400" spc="384" dirty="0">
                <a:solidFill>
                  <a:srgbClr val="FFFFFF"/>
                </a:solidFill>
                <a:latin typeface="Open Sans"/>
              </a:rPr>
              <a:t>Owned or managed by IdR </a:t>
            </a:r>
            <a:r>
              <a:rPr lang="en-US" sz="2400" spc="384" dirty="0">
                <a:solidFill>
                  <a:srgbClr val="FFFFFF"/>
                </a:solidFill>
                <a:latin typeface="Open Sans"/>
                <a:sym typeface="Wingdings" pitchFamily="2" charset="2"/>
              </a:rPr>
              <a:t> possibilities to make derogations for irregularly-residing migrants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400" spc="384" dirty="0">
                <a:solidFill>
                  <a:srgbClr val="FFFFFF"/>
                </a:solidFill>
                <a:latin typeface="Open Sans"/>
                <a:sym typeface="Wingdings" pitchFamily="2" charset="2"/>
              </a:rPr>
              <a:t>Small rent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r>
              <a:rPr lang="en-US" sz="2400" spc="384" dirty="0">
                <a:solidFill>
                  <a:srgbClr val="FFFFFF"/>
                </a:solidFill>
                <a:latin typeface="Open Sans"/>
                <a:sym typeface="Wingdings" pitchFamily="2" charset="2"/>
              </a:rPr>
              <a:t>Same problem than transit housing: which profile can benefit from this housing solution? </a:t>
            </a:r>
          </a:p>
          <a:p>
            <a:pPr marL="1148081" lvl="2" indent="-345440" algn="just">
              <a:lnSpc>
                <a:spcPts val="4480"/>
              </a:lnSpc>
              <a:buFont typeface="Arial"/>
              <a:buChar char="•"/>
            </a:pPr>
            <a:endParaRPr kumimoji="0" lang="en-US" sz="3200" b="0" i="0" u="none" strike="noStrike" kern="1200" cap="none" spc="38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F2E626-9CA0-2F4A-B49C-800AAF50E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71500"/>
            <a:ext cx="6522302" cy="9226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3AEF56-694D-004E-852F-9BC43749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71700"/>
            <a:ext cx="6027754" cy="42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C5D5E-90D1-4CD9-8316-1440ADA69B5D}">
  <ds:schemaRefs>
    <ds:schemaRef ds:uri="http://schemas.microsoft.com/office/2006/metadata/properties"/>
    <ds:schemaRef ds:uri="http://purl.org/dc/elements/1.1/"/>
    <ds:schemaRef ds:uri="80cdcf76-6000-4c59-b235-b572c95c12f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8e12d9bd-ea3e-4137-9ea7-b65ad54deda4"/>
    <ds:schemaRef ds:uri="97ff6bad-ea69-4c81-826a-bb0324ae1e36"/>
  </ds:schemaRefs>
</ds:datastoreItem>
</file>

<file path=customXml/itemProps2.xml><?xml version="1.0" encoding="utf-8"?>
<ds:datastoreItem xmlns:ds="http://schemas.openxmlformats.org/officeDocument/2006/customXml" ds:itemID="{2869BC1A-A147-4DBC-A42F-81B2EB585D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948A73-A25A-47C1-9678-B6DF233E8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719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League Spartan Italics</vt:lpstr>
      <vt:lpstr>Open Sans</vt:lpstr>
      <vt:lpstr>Calibri</vt:lpstr>
      <vt:lpstr>Open Sans Bold</vt:lpstr>
      <vt:lpstr>League Spartan Bold</vt:lpstr>
      <vt:lpstr>Glacial Indifference Bold</vt:lpstr>
      <vt:lpstr>Glacial Indifference</vt:lpstr>
      <vt:lpstr>League Spartan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Conference 2022 - Presentation for speakers</dc:title>
  <dc:creator>Information</dc:creator>
  <cp:lastModifiedBy>Information</cp:lastModifiedBy>
  <cp:revision>30</cp:revision>
  <dcterms:created xsi:type="dcterms:W3CDTF">2006-08-16T00:00:00Z</dcterms:created>
  <dcterms:modified xsi:type="dcterms:W3CDTF">2022-06-09T08:57:04Z</dcterms:modified>
  <dc:identifier>DAE_ogjTSas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