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8" r:id="rId6"/>
    <p:sldId id="262" r:id="rId7"/>
    <p:sldId id="257" r:id="rId8"/>
    <p:sldId id="259" r:id="rId9"/>
    <p:sldId id="266" r:id="rId10"/>
    <p:sldId id="264" r:id="rId11"/>
    <p:sldId id="263" r:id="rId12"/>
    <p:sldId id="265" r:id="rId13"/>
    <p:sldId id="260" r:id="rId14"/>
    <p:sldId id="261"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Glacial Indifference" panose="020B0604020202020204" charset="0"/>
      <p:regular r:id="rId21"/>
    </p:embeddedFont>
    <p:embeddedFont>
      <p:font typeface="Glacial Indifference Bold" panose="020B0604020202020204" charset="0"/>
      <p:regular r:id="rId22"/>
    </p:embeddedFont>
    <p:embeddedFont>
      <p:font typeface="League Spartan" panose="020B0604020202020204" charset="0"/>
      <p:regular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Hayes" initials="MH" lastIdx="1" clrIdx="0">
    <p:extLst>
      <p:ext uri="{19B8F6BF-5375-455C-9EA6-DF929625EA0E}">
        <p15:presenceInfo xmlns:p15="http://schemas.microsoft.com/office/powerpoint/2012/main" userId="S-1-5-21-3858862585-2398086350-1714196595-58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1A1AC-EB90-4132-8771-26E93E51882D}" v="3" dt="2022-05-31T08:32:22.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31T20:27:44.492" idx="1">
    <p:pos x="10" y="10"/>
    <p:text>Redo this slide... too busy.... Go into each and list contribution.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7DB20-6A53-4D4B-A6FF-A6FE2CF59D1D}" type="datetimeFigureOut">
              <a:rPr lang="en-IE" smtClean="0"/>
              <a:t>09/06/2022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D0C31-0330-4782-9150-727AC88B89C6}" type="slidenum">
              <a:rPr lang="en-IE" smtClean="0"/>
              <a:t>‹#›</a:t>
            </a:fld>
            <a:endParaRPr lang="en-IE"/>
          </a:p>
        </p:txBody>
      </p:sp>
    </p:spTree>
    <p:extLst>
      <p:ext uri="{BB962C8B-B14F-4D97-AF65-F5344CB8AC3E}">
        <p14:creationId xmlns:p14="http://schemas.microsoft.com/office/powerpoint/2010/main" val="350013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F1D0C31-0330-4782-9150-727AC88B89C6}" type="slidenum">
              <a:rPr lang="en-IE" smtClean="0"/>
              <a:t>7</a:t>
            </a:fld>
            <a:endParaRPr lang="en-IE"/>
          </a:p>
        </p:txBody>
      </p:sp>
    </p:spTree>
    <p:extLst>
      <p:ext uri="{BB962C8B-B14F-4D97-AF65-F5344CB8AC3E}">
        <p14:creationId xmlns:p14="http://schemas.microsoft.com/office/powerpoint/2010/main" val="109647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F1D0C31-0330-4782-9150-727AC88B89C6}" type="slidenum">
              <a:rPr lang="en-IE" smtClean="0"/>
              <a:t>8</a:t>
            </a:fld>
            <a:endParaRPr lang="en-IE"/>
          </a:p>
        </p:txBody>
      </p:sp>
    </p:spTree>
    <p:extLst>
      <p:ext uri="{BB962C8B-B14F-4D97-AF65-F5344CB8AC3E}">
        <p14:creationId xmlns:p14="http://schemas.microsoft.com/office/powerpoint/2010/main" val="81600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4</a:t>
            </a:r>
            <a:r>
              <a:rPr lang="en-IE" baseline="0" dirty="0"/>
              <a:t> Dublin Local Authorities – this includes only </a:t>
            </a:r>
            <a:r>
              <a:rPr lang="en-IE" u="sng" baseline="0" dirty="0"/>
              <a:t>Dublin City Council.  </a:t>
            </a:r>
            <a:endParaRPr lang="en-IE" u="sng" dirty="0"/>
          </a:p>
        </p:txBody>
      </p:sp>
      <p:sp>
        <p:nvSpPr>
          <p:cNvPr id="4" name="Slide Number Placeholder 3"/>
          <p:cNvSpPr>
            <a:spLocks noGrp="1"/>
          </p:cNvSpPr>
          <p:nvPr>
            <p:ph type="sldNum" sz="quarter" idx="10"/>
          </p:nvPr>
        </p:nvSpPr>
        <p:spPr/>
        <p:txBody>
          <a:bodyPr/>
          <a:lstStyle/>
          <a:p>
            <a:fld id="{8F1D0C31-0330-4782-9150-727AC88B89C6}" type="slidenum">
              <a:rPr lang="en-IE" smtClean="0"/>
              <a:t>9</a:t>
            </a:fld>
            <a:endParaRPr lang="en-IE"/>
          </a:p>
        </p:txBody>
      </p:sp>
    </p:spTree>
    <p:extLst>
      <p:ext uri="{BB962C8B-B14F-4D97-AF65-F5344CB8AC3E}">
        <p14:creationId xmlns:p14="http://schemas.microsoft.com/office/powerpoint/2010/main" val="306307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TextBox 2"/>
          <p:cNvSpPr txBox="1"/>
          <p:nvPr/>
        </p:nvSpPr>
        <p:spPr>
          <a:xfrm>
            <a:off x="3485755" y="3277878"/>
            <a:ext cx="11316491" cy="3231654"/>
          </a:xfrm>
          <a:prstGeom prst="rect">
            <a:avLst/>
          </a:prstGeom>
        </p:spPr>
        <p:txBody>
          <a:bodyPr lIns="0" tIns="0" rIns="0" bIns="0" rtlCol="0" anchor="t">
            <a:spAutoFit/>
          </a:bodyPr>
          <a:lstStyle/>
          <a:p>
            <a:pPr marL="0" lvl="0" indent="0" algn="ctr">
              <a:lnSpc>
                <a:spcPts val="8429"/>
              </a:lnSpc>
            </a:pPr>
            <a:r>
              <a:rPr lang="en-US" sz="8429" dirty="0">
                <a:solidFill>
                  <a:srgbClr val="FFFFFF"/>
                </a:solidFill>
                <a:latin typeface="League Spartan Bold"/>
              </a:rPr>
              <a:t>Working with Cities Housing Solutions to Urban Challenges</a:t>
            </a:r>
          </a:p>
        </p:txBody>
      </p:sp>
      <p:grpSp>
        <p:nvGrpSpPr>
          <p:cNvPr id="3" name="Group 3"/>
          <p:cNvGrpSpPr/>
          <p:nvPr/>
        </p:nvGrpSpPr>
        <p:grpSpPr>
          <a:xfrm>
            <a:off x="0" y="8865552"/>
            <a:ext cx="18288000" cy="1488123"/>
            <a:chOff x="0" y="0"/>
            <a:chExt cx="6671512" cy="542871"/>
          </a:xfrm>
        </p:grpSpPr>
        <p:sp>
          <p:nvSpPr>
            <p:cNvPr id="4" name="Freeform 4"/>
            <p:cNvSpPr/>
            <p:nvPr/>
          </p:nvSpPr>
          <p:spPr>
            <a:xfrm>
              <a:off x="0" y="0"/>
              <a:ext cx="6671512" cy="542871"/>
            </a:xfrm>
            <a:custGeom>
              <a:avLst/>
              <a:gdLst/>
              <a:ahLst/>
              <a:cxnLst/>
              <a:rect l="l" t="t" r="r" b="b"/>
              <a:pathLst>
                <a:path w="6671512" h="542871">
                  <a:moveTo>
                    <a:pt x="0" y="0"/>
                  </a:moveTo>
                  <a:lnTo>
                    <a:pt x="6671512" y="0"/>
                  </a:lnTo>
                  <a:lnTo>
                    <a:pt x="6671512" y="542871"/>
                  </a:lnTo>
                  <a:lnTo>
                    <a:pt x="0" y="542871"/>
                  </a:lnTo>
                  <a:close/>
                </a:path>
              </a:pathLst>
            </a:custGeom>
            <a:solidFill>
              <a:srgbClr val="4B7BA5"/>
            </a:solidFill>
          </p:spPr>
        </p:sp>
      </p:grpSp>
      <p:pic>
        <p:nvPicPr>
          <p:cNvPr id="5" name="Picture 5"/>
          <p:cNvPicPr>
            <a:picLocks noChangeAspect="1"/>
          </p:cNvPicPr>
          <p:nvPr/>
        </p:nvPicPr>
        <p:blipFill>
          <a:blip r:embed="rId2"/>
          <a:srcRect/>
          <a:stretch>
            <a:fillRect/>
          </a:stretch>
        </p:blipFill>
        <p:spPr>
          <a:xfrm>
            <a:off x="15526430" y="7471817"/>
            <a:ext cx="2103462" cy="2243693"/>
          </a:xfrm>
          <a:prstGeom prst="rect">
            <a:avLst/>
          </a:prstGeom>
        </p:spPr>
      </p:pic>
      <p:sp>
        <p:nvSpPr>
          <p:cNvPr id="6" name="TextBox 6"/>
          <p:cNvSpPr txBox="1"/>
          <p:nvPr/>
        </p:nvSpPr>
        <p:spPr>
          <a:xfrm>
            <a:off x="1028700" y="8121285"/>
            <a:ext cx="14773935" cy="720138"/>
          </a:xfrm>
          <a:prstGeom prst="rect">
            <a:avLst/>
          </a:prstGeom>
        </p:spPr>
        <p:txBody>
          <a:bodyPr lIns="0" tIns="0" rIns="0" bIns="0" rtlCol="0" anchor="t">
            <a:spAutoFit/>
          </a:bodyPr>
          <a:lstStyle/>
          <a:p>
            <a:pPr marL="0" lvl="0" indent="0">
              <a:lnSpc>
                <a:spcPts val="5476"/>
              </a:lnSpc>
            </a:pPr>
            <a:r>
              <a:rPr lang="en-US" sz="5476">
                <a:solidFill>
                  <a:srgbClr val="FFFFFF"/>
                </a:solidFill>
                <a:latin typeface="League Spartan Bold"/>
              </a:rPr>
              <a:t>FEANTSA POLICY CONFERENCE 2022</a:t>
            </a:r>
          </a:p>
        </p:txBody>
      </p:sp>
      <p:sp>
        <p:nvSpPr>
          <p:cNvPr id="7" name="TextBox 7"/>
          <p:cNvSpPr txBox="1"/>
          <p:nvPr/>
        </p:nvSpPr>
        <p:spPr>
          <a:xfrm>
            <a:off x="819169" y="8770302"/>
            <a:ext cx="12062790" cy="804546"/>
          </a:xfrm>
          <a:prstGeom prst="rect">
            <a:avLst/>
          </a:prstGeom>
        </p:spPr>
        <p:txBody>
          <a:bodyPr lIns="0" tIns="0" rIns="0" bIns="0" rtlCol="0" anchor="t">
            <a:spAutoFit/>
          </a:bodyPr>
          <a:lstStyle/>
          <a:p>
            <a:pPr algn="r">
              <a:lnSpc>
                <a:spcPts val="6579"/>
              </a:lnSpc>
            </a:pPr>
            <a:r>
              <a:rPr lang="en-US" sz="4699">
                <a:solidFill>
                  <a:srgbClr val="FFFFFF"/>
                </a:solidFill>
                <a:latin typeface="Glacial Indifference Bold"/>
              </a:rPr>
              <a:t>Towards a Vision for Ending Homelessness</a:t>
            </a:r>
          </a:p>
        </p:txBody>
      </p:sp>
      <p:grpSp>
        <p:nvGrpSpPr>
          <p:cNvPr id="8" name="Group 8"/>
          <p:cNvGrpSpPr/>
          <p:nvPr/>
        </p:nvGrpSpPr>
        <p:grpSpPr>
          <a:xfrm>
            <a:off x="0" y="-1"/>
            <a:ext cx="18288000" cy="1421197"/>
            <a:chOff x="0" y="0"/>
            <a:chExt cx="9078022" cy="707757"/>
          </a:xfrm>
        </p:grpSpPr>
        <p:sp>
          <p:nvSpPr>
            <p:cNvPr id="9" name="Freeform 9"/>
            <p:cNvSpPr/>
            <p:nvPr/>
          </p:nvSpPr>
          <p:spPr>
            <a:xfrm>
              <a:off x="0" y="0"/>
              <a:ext cx="9078022" cy="707757"/>
            </a:xfrm>
            <a:custGeom>
              <a:avLst/>
              <a:gdLst/>
              <a:ahLst/>
              <a:cxnLst/>
              <a:rect l="l" t="t" r="r" b="b"/>
              <a:pathLst>
                <a:path w="9078022" h="707757">
                  <a:moveTo>
                    <a:pt x="0" y="0"/>
                  </a:moveTo>
                  <a:lnTo>
                    <a:pt x="9078022" y="0"/>
                  </a:lnTo>
                  <a:lnTo>
                    <a:pt x="9078022" y="707757"/>
                  </a:lnTo>
                  <a:lnTo>
                    <a:pt x="0" y="707757"/>
                  </a:lnTo>
                  <a:close/>
                </a:path>
              </a:pathLst>
            </a:custGeom>
            <a:solidFill>
              <a:srgbClr val="FFFFFF"/>
            </a:solidFill>
          </p:spPr>
        </p:sp>
      </p:grpSp>
      <p:grpSp>
        <p:nvGrpSpPr>
          <p:cNvPr id="10" name="Group 10"/>
          <p:cNvGrpSpPr/>
          <p:nvPr/>
        </p:nvGrpSpPr>
        <p:grpSpPr>
          <a:xfrm>
            <a:off x="382846" y="131258"/>
            <a:ext cx="17522308" cy="1154076"/>
            <a:chOff x="0" y="0"/>
            <a:chExt cx="23363078" cy="1538768"/>
          </a:xfrm>
        </p:grpSpPr>
        <p:pic>
          <p:nvPicPr>
            <p:cNvPr id="11" name="Picture 11"/>
            <p:cNvPicPr>
              <a:picLocks noChangeAspect="1"/>
            </p:cNvPicPr>
            <p:nvPr/>
          </p:nvPicPr>
          <p:blipFill>
            <a:blip r:embed="rId3">
              <a:alphaModFix amt="47000"/>
            </a:blip>
            <a:srcRect t="39319" r="7661" b="4452"/>
            <a:stretch>
              <a:fillRect/>
            </a:stretch>
          </p:blipFill>
          <p:spPr>
            <a:xfrm>
              <a:off x="0" y="0"/>
              <a:ext cx="3105698" cy="1532627"/>
            </a:xfrm>
            <a:prstGeom prst="rect">
              <a:avLst/>
            </a:prstGeom>
          </p:spPr>
        </p:pic>
        <p:pic>
          <p:nvPicPr>
            <p:cNvPr id="12" name="Picture 12"/>
            <p:cNvPicPr>
              <a:picLocks noChangeAspect="1"/>
            </p:cNvPicPr>
            <p:nvPr/>
          </p:nvPicPr>
          <p:blipFill>
            <a:blip r:embed="rId4">
              <a:alphaModFix amt="55000"/>
            </a:blip>
            <a:srcRect l="3688" t="5725" b="22936"/>
            <a:stretch>
              <a:fillRect/>
            </a:stretch>
          </p:blipFill>
          <p:spPr>
            <a:xfrm>
              <a:off x="6719395" y="6140"/>
              <a:ext cx="3105698" cy="1532627"/>
            </a:xfrm>
            <a:prstGeom prst="rect">
              <a:avLst/>
            </a:prstGeom>
          </p:spPr>
        </p:pic>
        <p:pic>
          <p:nvPicPr>
            <p:cNvPr id="13" name="Picture 13"/>
            <p:cNvPicPr>
              <a:picLocks noChangeAspect="1"/>
            </p:cNvPicPr>
            <p:nvPr/>
          </p:nvPicPr>
          <p:blipFill>
            <a:blip r:embed="rId5">
              <a:alphaModFix amt="57000"/>
            </a:blip>
            <a:srcRect l="1601" t="13625" b="18850"/>
            <a:stretch>
              <a:fillRect/>
            </a:stretch>
          </p:blipFill>
          <p:spPr>
            <a:xfrm>
              <a:off x="10083311" y="12281"/>
              <a:ext cx="3105698" cy="1526487"/>
            </a:xfrm>
            <a:prstGeom prst="rect">
              <a:avLst/>
            </a:prstGeom>
          </p:spPr>
        </p:pic>
        <p:pic>
          <p:nvPicPr>
            <p:cNvPr id="14" name="Picture 14"/>
            <p:cNvPicPr>
              <a:picLocks noChangeAspect="1"/>
            </p:cNvPicPr>
            <p:nvPr/>
          </p:nvPicPr>
          <p:blipFill>
            <a:blip r:embed="rId6">
              <a:alphaModFix amt="70000"/>
            </a:blip>
            <a:srcRect l="13862" t="7368" b="7352"/>
            <a:stretch>
              <a:fillRect/>
            </a:stretch>
          </p:blipFill>
          <p:spPr>
            <a:xfrm>
              <a:off x="3359698" y="6140"/>
              <a:ext cx="3105698" cy="1526487"/>
            </a:xfrm>
            <a:prstGeom prst="rect">
              <a:avLst/>
            </a:prstGeom>
          </p:spPr>
        </p:pic>
        <p:pic>
          <p:nvPicPr>
            <p:cNvPr id="15" name="Picture 15"/>
            <p:cNvPicPr>
              <a:picLocks noChangeAspect="1"/>
            </p:cNvPicPr>
            <p:nvPr/>
          </p:nvPicPr>
          <p:blipFill>
            <a:blip r:embed="rId7">
              <a:alphaModFix amt="53000"/>
            </a:blip>
            <a:srcRect t="13136" b="13136"/>
            <a:stretch>
              <a:fillRect/>
            </a:stretch>
          </p:blipFill>
          <p:spPr>
            <a:xfrm>
              <a:off x="13443009" y="12281"/>
              <a:ext cx="3105698" cy="1526487"/>
            </a:xfrm>
            <a:prstGeom prst="rect">
              <a:avLst/>
            </a:prstGeom>
          </p:spPr>
        </p:pic>
        <p:pic>
          <p:nvPicPr>
            <p:cNvPr id="16" name="Picture 16"/>
            <p:cNvPicPr>
              <a:picLocks noChangeAspect="1"/>
            </p:cNvPicPr>
            <p:nvPr/>
          </p:nvPicPr>
          <p:blipFill>
            <a:blip r:embed="rId8">
              <a:alphaModFix amt="52000"/>
            </a:blip>
            <a:srcRect l="14126" t="38514" r="20573" b="13148"/>
            <a:stretch>
              <a:fillRect/>
            </a:stretch>
          </p:blipFill>
          <p:spPr>
            <a:xfrm>
              <a:off x="16802707" y="0"/>
              <a:ext cx="3105698" cy="1532627"/>
            </a:xfrm>
            <a:prstGeom prst="rect">
              <a:avLst/>
            </a:prstGeom>
          </p:spPr>
        </p:pic>
        <p:pic>
          <p:nvPicPr>
            <p:cNvPr id="17" name="Picture 17"/>
            <p:cNvPicPr>
              <a:picLocks noChangeAspect="1"/>
            </p:cNvPicPr>
            <p:nvPr/>
          </p:nvPicPr>
          <p:blipFill>
            <a:blip r:embed="rId9">
              <a:alphaModFix amt="65999"/>
            </a:blip>
            <a:srcRect l="1329" t="42558" b="18009"/>
            <a:stretch>
              <a:fillRect/>
            </a:stretch>
          </p:blipFill>
          <p:spPr>
            <a:xfrm>
              <a:off x="20257380" y="0"/>
              <a:ext cx="3105698" cy="153876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 y="114300"/>
            <a:ext cx="9829799" cy="9906000"/>
          </a:xfrm>
          <a:prstGeom prst="rect">
            <a:avLst/>
          </a:prstGeom>
          <a:solidFill>
            <a:srgbClr val="11354E"/>
          </a:solidFill>
        </p:spPr>
        <p: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pPr marL="285750" indent="-285750">
              <a:buFont typeface="Arial" panose="020B0604020202020204" pitchFamily="34" charset="0"/>
              <a:buChar char="•"/>
            </a:pPr>
            <a:endParaRPr lang="en-IE" dirty="0"/>
          </a:p>
          <a:p>
            <a:endParaRPr lang="en-IE" sz="2400" dirty="0">
              <a:solidFill>
                <a:schemeClr val="bg1"/>
              </a:solidFill>
            </a:endParaRPr>
          </a:p>
          <a:p>
            <a:pPr marL="1257300" lvl="2" indent="-342900">
              <a:buFont typeface="Arial" panose="020B0604020202020204" pitchFamily="34" charset="0"/>
              <a:buChar char="•"/>
            </a:pPr>
            <a:endParaRPr lang="en-IE" sz="2400" dirty="0">
              <a:solidFill>
                <a:schemeClr val="bg1"/>
              </a:solidFill>
            </a:endParaRPr>
          </a:p>
          <a:p>
            <a:endParaRPr lang="en-IE" dirty="0"/>
          </a:p>
        </p:txBody>
      </p:sp>
      <p:grpSp>
        <p:nvGrpSpPr>
          <p:cNvPr id="3" name="Group 3"/>
          <p:cNvGrpSpPr/>
          <p:nvPr/>
        </p:nvGrpSpPr>
        <p:grpSpPr>
          <a:xfrm>
            <a:off x="726306" y="3283050"/>
            <a:ext cx="9010606" cy="4748442"/>
            <a:chOff x="0" y="-57151"/>
            <a:chExt cx="12014141" cy="6331256"/>
          </a:xfrm>
        </p:grpSpPr>
        <p:sp>
          <p:nvSpPr>
            <p:cNvPr id="4" name="TextBox 4"/>
            <p:cNvSpPr txBox="1"/>
            <p:nvPr/>
          </p:nvSpPr>
          <p:spPr>
            <a:xfrm>
              <a:off x="0" y="-57151"/>
              <a:ext cx="12014141" cy="3795911"/>
            </a:xfrm>
            <a:prstGeom prst="rect">
              <a:avLst/>
            </a:prstGeom>
          </p:spPr>
          <p:txBody>
            <a:bodyPr lIns="0" tIns="0" rIns="0" bIns="0" rtlCol="0" anchor="t">
              <a:spAutoFit/>
            </a:bodyPr>
            <a:lstStyle/>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p:txBody>
        </p:sp>
        <p:sp>
          <p:nvSpPr>
            <p:cNvPr id="5" name="TextBox 5"/>
            <p:cNvSpPr txBox="1"/>
            <p:nvPr/>
          </p:nvSpPr>
          <p:spPr>
            <a:xfrm>
              <a:off x="0" y="5660566"/>
              <a:ext cx="12014141" cy="613539"/>
            </a:xfrm>
            <a:prstGeom prst="rect">
              <a:avLst/>
            </a:prstGeom>
          </p:spPr>
          <p:txBody>
            <a:bodyPr lIns="0" tIns="0" rIns="0" bIns="0" rtlCol="0" anchor="t">
              <a:spAutoFit/>
            </a:bodyPr>
            <a:lstStyle/>
            <a:p>
              <a:pPr>
                <a:lnSpc>
                  <a:spcPts val="3840"/>
                </a:lnSpc>
              </a:pPr>
              <a:endParaRPr/>
            </a:p>
          </p:txBody>
        </p:sp>
      </p:grpSp>
      <p:sp>
        <p:nvSpPr>
          <p:cNvPr id="6" name="TextBox 6"/>
          <p:cNvSpPr txBox="1"/>
          <p:nvPr/>
        </p:nvSpPr>
        <p:spPr>
          <a:xfrm>
            <a:off x="726306" y="933450"/>
            <a:ext cx="9955613" cy="902170"/>
          </a:xfrm>
          <a:prstGeom prst="rect">
            <a:avLst/>
          </a:prstGeom>
        </p:spPr>
        <p:txBody>
          <a:bodyPr lIns="0" tIns="0" rIns="0" bIns="0" rtlCol="0" anchor="t">
            <a:spAutoFit/>
          </a:bodyPr>
          <a:lstStyle/>
          <a:p>
            <a:pPr>
              <a:lnSpc>
                <a:spcPts val="7280"/>
              </a:lnSpc>
            </a:pPr>
            <a:r>
              <a:rPr lang="en-US" sz="5200" spc="416" dirty="0">
                <a:solidFill>
                  <a:srgbClr val="FFFFFF"/>
                </a:solidFill>
                <a:latin typeface="League Spartan"/>
              </a:rPr>
              <a:t>Challenges</a:t>
            </a:r>
          </a:p>
        </p:txBody>
      </p:sp>
      <p:sp>
        <p:nvSpPr>
          <p:cNvPr id="7" name="TextBox 7"/>
          <p:cNvSpPr txBox="1"/>
          <p:nvPr/>
        </p:nvSpPr>
        <p:spPr>
          <a:xfrm>
            <a:off x="12257463" y="1246298"/>
            <a:ext cx="5001837" cy="2436564"/>
          </a:xfrm>
          <a:prstGeom prst="rect">
            <a:avLst/>
          </a:prstGeom>
        </p:spPr>
        <p:txBody>
          <a:bodyPr lIns="0" tIns="0" rIns="0" bIns="0" rtlCol="0" anchor="t">
            <a:spAutoFit/>
          </a:bodyPr>
          <a:lstStyle/>
          <a:p>
            <a:pPr algn="just">
              <a:lnSpc>
                <a:spcPts val="3840"/>
              </a:lnSpc>
            </a:pPr>
            <a:r>
              <a:rPr lang="en-US" sz="5400" spc="34" dirty="0">
                <a:solidFill>
                  <a:srgbClr val="FFFFFF"/>
                </a:solidFill>
                <a:latin typeface="League Spartan" panose="020B0604020202020204" charset="0"/>
              </a:rPr>
              <a:t>Opportunities</a:t>
            </a:r>
          </a:p>
          <a:p>
            <a:pPr algn="just">
              <a:lnSpc>
                <a:spcPts val="3840"/>
              </a:lnSpc>
            </a:pPr>
            <a:endParaRPr lang="en-US" sz="2844" spc="34" dirty="0">
              <a:solidFill>
                <a:srgbClr val="FFFFFF"/>
              </a:solidFill>
              <a:latin typeface="Glacial Indifference"/>
            </a:endParaRPr>
          </a:p>
          <a:p>
            <a:pPr algn="just">
              <a:lnSpc>
                <a:spcPts val="3840"/>
              </a:lnSpc>
            </a:pPr>
            <a:endParaRPr lang="en-US" sz="2844" spc="34" dirty="0">
              <a:solidFill>
                <a:srgbClr val="FFFFFF"/>
              </a:solidFill>
              <a:latin typeface="Glacial Indifference"/>
            </a:endParaRPr>
          </a:p>
          <a:p>
            <a:pPr algn="just">
              <a:lnSpc>
                <a:spcPts val="3840"/>
              </a:lnSpc>
            </a:pPr>
            <a:endParaRPr lang="en-US" sz="2844" spc="34" dirty="0">
              <a:solidFill>
                <a:srgbClr val="FFFFFF"/>
              </a:solidFill>
              <a:latin typeface="Glacial Indifference"/>
            </a:endParaRPr>
          </a:p>
          <a:p>
            <a:pPr algn="just">
              <a:lnSpc>
                <a:spcPts val="3840"/>
              </a:lnSpc>
            </a:pPr>
            <a:endParaRPr lang="en-US" sz="2844" spc="34" dirty="0">
              <a:solidFill>
                <a:srgbClr val="FFFFFF"/>
              </a:solidFill>
              <a:latin typeface="Glacial Indifference"/>
            </a:endParaRPr>
          </a:p>
        </p:txBody>
      </p:sp>
      <p:sp>
        <p:nvSpPr>
          <p:cNvPr id="9" name="TextBox 8"/>
          <p:cNvSpPr txBox="1"/>
          <p:nvPr/>
        </p:nvSpPr>
        <p:spPr>
          <a:xfrm>
            <a:off x="609600" y="1866900"/>
            <a:ext cx="10058400" cy="646331"/>
          </a:xfrm>
          <a:prstGeom prst="rect">
            <a:avLst/>
          </a:prstGeom>
          <a:noFill/>
        </p:spPr>
        <p:txBody>
          <a:bodyPr wrap="square" rtlCol="0">
            <a:spAutoFit/>
          </a:bodyPr>
          <a:lstStyle/>
          <a:p>
            <a:endParaRPr lang="en-IE" dirty="0"/>
          </a:p>
          <a:p>
            <a:endParaRPr lang="en-IE" dirty="0"/>
          </a:p>
        </p:txBody>
      </p:sp>
      <p:sp>
        <p:nvSpPr>
          <p:cNvPr id="8" name="TextBox 7"/>
          <p:cNvSpPr txBox="1"/>
          <p:nvPr/>
        </p:nvSpPr>
        <p:spPr>
          <a:xfrm>
            <a:off x="1371600" y="2857500"/>
            <a:ext cx="6248400" cy="6093976"/>
          </a:xfrm>
          <a:prstGeom prst="rect">
            <a:avLst/>
          </a:prstGeom>
          <a:noFill/>
        </p:spPr>
        <p:txBody>
          <a:bodyPr wrap="square" rtlCol="0">
            <a:spAutoFit/>
          </a:bodyPr>
          <a:lstStyle/>
          <a:p>
            <a:pPr marL="285750" indent="-285750">
              <a:buFont typeface="Wingdings" panose="05000000000000000000" pitchFamily="2" charset="2"/>
              <a:buChar char="q"/>
            </a:pPr>
            <a:r>
              <a:rPr lang="en-IE" sz="2400" dirty="0">
                <a:solidFill>
                  <a:schemeClr val="bg1"/>
                </a:solidFill>
              </a:rPr>
              <a:t>Establishing Vacancy can be complex (unoccupied for 6 months or longer)</a:t>
            </a:r>
          </a:p>
          <a:p>
            <a:r>
              <a:rPr lang="en-IE" sz="2400" dirty="0">
                <a:solidFill>
                  <a:schemeClr val="bg1"/>
                </a:solidFill>
              </a:rPr>
              <a:t>	- if the property is not registered with the Land Registry 	- the vacancy is disputed</a:t>
            </a:r>
          </a:p>
          <a:p>
            <a:pPr marL="285750" indent="-285750">
              <a:buFont typeface="Wingdings" panose="05000000000000000000" pitchFamily="2" charset="2"/>
              <a:buChar char="q"/>
            </a:pPr>
            <a:r>
              <a:rPr lang="en-IE" sz="2400" dirty="0">
                <a:solidFill>
                  <a:schemeClr val="bg1"/>
                </a:solidFill>
              </a:rPr>
              <a:t>In an urban context much less vacancy. </a:t>
            </a:r>
          </a:p>
          <a:p>
            <a:pPr marL="285750" indent="-285750">
              <a:buFont typeface="Wingdings" panose="05000000000000000000" pitchFamily="2" charset="2"/>
              <a:buChar char="q"/>
            </a:pPr>
            <a:r>
              <a:rPr lang="en-IE" sz="2400" dirty="0">
                <a:solidFill>
                  <a:schemeClr val="bg1"/>
                </a:solidFill>
              </a:rPr>
              <a:t>The majority of the properties inspected require considerable resources to return to use ( time, finance, labour)</a:t>
            </a:r>
          </a:p>
          <a:p>
            <a:pPr marL="285750" indent="-285750">
              <a:buFont typeface="Wingdings" panose="05000000000000000000" pitchFamily="2" charset="2"/>
              <a:buChar char="q"/>
            </a:pPr>
            <a:r>
              <a:rPr lang="en-IE" sz="2400" dirty="0">
                <a:solidFill>
                  <a:schemeClr val="bg1"/>
                </a:solidFill>
              </a:rPr>
              <a:t>Properties may be subject to probate/legal disputes</a:t>
            </a:r>
          </a:p>
          <a:p>
            <a:pPr marL="285750" indent="-285750">
              <a:buFont typeface="Wingdings" panose="05000000000000000000" pitchFamily="2" charset="2"/>
              <a:buChar char="q"/>
            </a:pPr>
            <a:r>
              <a:rPr lang="en-IE" sz="2400" dirty="0">
                <a:solidFill>
                  <a:schemeClr val="bg1"/>
                </a:solidFill>
              </a:rPr>
              <a:t>Long term Care/Nursing home &amp; Lien on Property Title– this is being addressed.</a:t>
            </a:r>
          </a:p>
          <a:p>
            <a:pPr marL="285750" indent="-285750">
              <a:buFont typeface="Wingdings" panose="05000000000000000000" pitchFamily="2" charset="2"/>
              <a:buChar char="q"/>
            </a:pPr>
            <a:r>
              <a:rPr lang="en-IE" sz="2400" dirty="0">
                <a:solidFill>
                  <a:schemeClr val="bg1"/>
                </a:solidFill>
              </a:rPr>
              <a:t>Owner intends to sell on open market and is waiting for opportune time to sell. </a:t>
            </a:r>
          </a:p>
          <a:p>
            <a:endParaRPr lang="en-IE" dirty="0">
              <a:solidFill>
                <a:schemeClr val="bg1"/>
              </a:solidFill>
            </a:endParaRPr>
          </a:p>
          <a:p>
            <a:endParaRPr lang="en-IE" dirty="0">
              <a:solidFill>
                <a:schemeClr val="bg1"/>
              </a:solidFill>
            </a:endParaRPr>
          </a:p>
          <a:p>
            <a:endParaRPr lang="en-IE" dirty="0">
              <a:solidFill>
                <a:schemeClr val="bg1"/>
              </a:solidFill>
            </a:endParaRPr>
          </a:p>
        </p:txBody>
      </p:sp>
      <p:sp>
        <p:nvSpPr>
          <p:cNvPr id="10" name="TextBox 9"/>
          <p:cNvSpPr txBox="1"/>
          <p:nvPr/>
        </p:nvSpPr>
        <p:spPr>
          <a:xfrm>
            <a:off x="11201400" y="2933700"/>
            <a:ext cx="6248400" cy="8956298"/>
          </a:xfrm>
          <a:prstGeom prst="rect">
            <a:avLst/>
          </a:prstGeom>
          <a:noFill/>
        </p:spPr>
        <p:txBody>
          <a:bodyPr wrap="square" rtlCol="0">
            <a:spAutoFit/>
          </a:bodyPr>
          <a:lstStyle/>
          <a:p>
            <a:pPr marL="342900" indent="-342900">
              <a:buFont typeface="Wingdings" panose="05000000000000000000" pitchFamily="2" charset="2"/>
              <a:buChar char="q"/>
            </a:pPr>
            <a:r>
              <a:rPr lang="en-IE" sz="3200" dirty="0">
                <a:solidFill>
                  <a:schemeClr val="bg1"/>
                </a:solidFill>
              </a:rPr>
              <a:t>Increase the Supply of homes to Households who are experiencing homelessness.</a:t>
            </a:r>
          </a:p>
          <a:p>
            <a:pPr marL="342900" indent="-342900">
              <a:buFont typeface="Wingdings" panose="05000000000000000000" pitchFamily="2" charset="2"/>
              <a:buChar char="q"/>
            </a:pPr>
            <a:r>
              <a:rPr lang="en-IE" sz="3200" dirty="0">
                <a:solidFill>
                  <a:schemeClr val="bg1"/>
                </a:solidFill>
              </a:rPr>
              <a:t>Human and Financial Cost to Each and Every Household in Emergency Accommodation.</a:t>
            </a:r>
          </a:p>
          <a:p>
            <a:pPr marL="342900" indent="-342900">
              <a:buFont typeface="Wingdings" panose="05000000000000000000" pitchFamily="2" charset="2"/>
              <a:buChar char="q"/>
            </a:pPr>
            <a:r>
              <a:rPr lang="en-IE" sz="3200" dirty="0">
                <a:solidFill>
                  <a:schemeClr val="bg1"/>
                </a:solidFill>
              </a:rPr>
              <a:t>Revitalise derelict and neglected buildings in cities/town centres. </a:t>
            </a:r>
          </a:p>
          <a:p>
            <a:pPr marL="342900" indent="-342900">
              <a:buFont typeface="Wingdings" panose="05000000000000000000" pitchFamily="2" charset="2"/>
              <a:buChar char="q"/>
            </a:pPr>
            <a:r>
              <a:rPr lang="en-IE" sz="3200" dirty="0">
                <a:solidFill>
                  <a:schemeClr val="bg1"/>
                </a:solidFill>
              </a:rPr>
              <a:t>Skilling of Staff in Administrative Process becomes easier over time</a:t>
            </a:r>
          </a:p>
          <a:p>
            <a:pPr marL="342900" indent="-342900">
              <a:buFont typeface="Wingdings" panose="05000000000000000000" pitchFamily="2" charset="2"/>
              <a:buChar char="q"/>
            </a:pPr>
            <a:r>
              <a:rPr lang="en-IE" sz="3200" dirty="0">
                <a:solidFill>
                  <a:schemeClr val="bg1"/>
                </a:solidFill>
              </a:rPr>
              <a:t>Development Plan &amp; National Policy Support</a:t>
            </a:r>
          </a:p>
          <a:p>
            <a:endParaRPr lang="en-IE" sz="3200" dirty="0">
              <a:solidFill>
                <a:schemeClr val="bg1"/>
              </a:solidFill>
            </a:endParaRPr>
          </a:p>
          <a:p>
            <a:pPr marL="342900" indent="-342900">
              <a:buFont typeface="+mj-lt"/>
              <a:buAutoNum type="arabicPeriod"/>
            </a:pPr>
            <a:endParaRPr lang="en-IE" sz="3200" dirty="0">
              <a:solidFill>
                <a:schemeClr val="bg1"/>
              </a:solidFill>
            </a:endParaRPr>
          </a:p>
          <a:p>
            <a:pPr marL="342900" indent="-342900">
              <a:buFont typeface="+mj-lt"/>
              <a:buAutoNum type="arabicPeriod"/>
            </a:pPr>
            <a:endParaRPr lang="en-IE" sz="3200" dirty="0">
              <a:solidFill>
                <a:schemeClr val="bg1"/>
              </a:solidFill>
            </a:endParaRPr>
          </a:p>
          <a:p>
            <a:pPr marL="342900" indent="-342900">
              <a:buFont typeface="+mj-lt"/>
              <a:buAutoNum type="arabicPeriod"/>
            </a:pPr>
            <a:endParaRPr lang="en-IE" sz="3200" dirty="0">
              <a:solidFill>
                <a:schemeClr val="bg1"/>
              </a:solidFill>
            </a:endParaRPr>
          </a:p>
          <a:p>
            <a:endParaRPr lang="en-IE" sz="3200" dirty="0">
              <a:solidFill>
                <a:schemeClr val="bg1"/>
              </a:solidFill>
            </a:endParaRPr>
          </a:p>
          <a:p>
            <a:endParaRPr lang="en-IE" sz="32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sp>
        <p:nvSpPr>
          <p:cNvPr id="2" name="AutoShape 2"/>
          <p:cNvSpPr/>
          <p:nvPr/>
        </p:nvSpPr>
        <p:spPr>
          <a:xfrm>
            <a:off x="0" y="0"/>
            <a:ext cx="6858000" cy="10287000"/>
          </a:xfrm>
          <a:prstGeom prst="rect">
            <a:avLst/>
          </a:prstGeom>
          <a:solidFill>
            <a:srgbClr val="4B7BA5"/>
          </a:solidFill>
        </p:spPr>
      </p:sp>
      <p:sp>
        <p:nvSpPr>
          <p:cNvPr id="3" name="TextBox 3"/>
          <p:cNvSpPr txBox="1"/>
          <p:nvPr/>
        </p:nvSpPr>
        <p:spPr>
          <a:xfrm>
            <a:off x="5414572" y="1817086"/>
            <a:ext cx="11844728" cy="5809283"/>
          </a:xfrm>
          <a:prstGeom prst="rect">
            <a:avLst/>
          </a:prstGeom>
        </p:spPr>
        <p:txBody>
          <a:bodyPr lIns="0" tIns="0" rIns="0" bIns="0" rtlCol="0" anchor="t">
            <a:spAutoFit/>
          </a:bodyPr>
          <a:lstStyle/>
          <a:p>
            <a:pPr algn="r">
              <a:lnSpc>
                <a:spcPts val="15079"/>
              </a:lnSpc>
            </a:pPr>
            <a:r>
              <a:rPr lang="en-US" sz="4400" spc="-129" dirty="0">
                <a:solidFill>
                  <a:schemeClr val="bg1"/>
                </a:solidFill>
                <a:latin typeface="League Spartan Italics"/>
              </a:rPr>
              <a:t>Mary Hayes</a:t>
            </a:r>
          </a:p>
          <a:p>
            <a:pPr algn="r">
              <a:lnSpc>
                <a:spcPts val="15079"/>
              </a:lnSpc>
            </a:pPr>
            <a:r>
              <a:rPr lang="en-US" sz="4400" spc="-129" dirty="0">
                <a:solidFill>
                  <a:schemeClr val="bg1"/>
                </a:solidFill>
                <a:latin typeface="League Spartan Italics"/>
              </a:rPr>
              <a:t>Director – DRHE</a:t>
            </a:r>
          </a:p>
          <a:p>
            <a:pPr algn="r">
              <a:lnSpc>
                <a:spcPts val="15079"/>
              </a:lnSpc>
            </a:pPr>
            <a:r>
              <a:rPr lang="en-US" sz="4400" spc="-129" dirty="0">
                <a:solidFill>
                  <a:schemeClr val="bg1"/>
                </a:solidFill>
                <a:latin typeface="League Spartan Italics"/>
              </a:rPr>
              <a:t>mary.hayes@dublincity.ie</a:t>
            </a:r>
          </a:p>
        </p:txBody>
      </p:sp>
      <p:pic>
        <p:nvPicPr>
          <p:cNvPr id="5" name="Picture 4"/>
          <p:cNvPicPr>
            <a:picLocks noChangeAspect="1"/>
          </p:cNvPicPr>
          <p:nvPr/>
        </p:nvPicPr>
        <p:blipFill>
          <a:blip r:embed="rId2"/>
          <a:stretch>
            <a:fillRect/>
          </a:stretch>
        </p:blipFill>
        <p:spPr>
          <a:xfrm>
            <a:off x="0" y="8935971"/>
            <a:ext cx="6858000" cy="13319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419100"/>
            <a:ext cx="4876799" cy="10287000"/>
          </a:xfrm>
          <a:prstGeom prst="rect">
            <a:avLst/>
          </a:prstGeom>
          <a:solidFill>
            <a:srgbClr val="4B7BA5"/>
          </a:solidFill>
        </p:spPr>
      </p:sp>
      <p:grpSp>
        <p:nvGrpSpPr>
          <p:cNvPr id="3" name="Group 3"/>
          <p:cNvGrpSpPr/>
          <p:nvPr/>
        </p:nvGrpSpPr>
        <p:grpSpPr>
          <a:xfrm>
            <a:off x="5638800" y="266701"/>
            <a:ext cx="11734800" cy="1676399"/>
            <a:chOff x="-505615" y="-1016001"/>
            <a:chExt cx="14647812" cy="3313130"/>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505615" y="-1016001"/>
              <a:ext cx="14429585" cy="3313130"/>
            </a:xfrm>
            <a:prstGeom prst="rect">
              <a:avLst/>
            </a:prstGeom>
          </p:spPr>
          <p:txBody>
            <a:bodyPr wrap="square" lIns="0" tIns="0" rIns="0" bIns="0" rtlCol="0" anchor="t">
              <a:spAutoFit/>
            </a:bodyPr>
            <a:lstStyle/>
            <a:p>
              <a:pPr algn="ctr">
                <a:lnSpc>
                  <a:spcPts val="10500"/>
                </a:lnSpc>
              </a:pPr>
              <a:r>
                <a:rPr lang="en-US" sz="4400" spc="825" dirty="0">
                  <a:solidFill>
                    <a:srgbClr val="FFFFFF"/>
                  </a:solidFill>
                  <a:latin typeface="League Spartan Italics"/>
                </a:rPr>
                <a:t>Family Homelessness – </a:t>
              </a:r>
            </a:p>
            <a:p>
              <a:pPr algn="ctr">
                <a:lnSpc>
                  <a:spcPts val="10500"/>
                </a:lnSpc>
              </a:pPr>
              <a:r>
                <a:rPr lang="en-US" sz="4400" spc="825" dirty="0">
                  <a:solidFill>
                    <a:srgbClr val="FFFFFF"/>
                  </a:solidFill>
                  <a:latin typeface="League Spartan Italics"/>
                </a:rPr>
                <a:t>Dublin Region</a:t>
              </a:r>
            </a:p>
          </p:txBody>
        </p:sp>
      </p:grpSp>
      <p:sp>
        <p:nvSpPr>
          <p:cNvPr id="7" name="TextBox 7"/>
          <p:cNvSpPr txBox="1"/>
          <p:nvPr/>
        </p:nvSpPr>
        <p:spPr>
          <a:xfrm>
            <a:off x="316528" y="1867417"/>
            <a:ext cx="4636472" cy="8656216"/>
          </a:xfrm>
          <a:prstGeom prst="rect">
            <a:avLst/>
          </a:prstGeom>
        </p:spPr>
        <p:txBody>
          <a:bodyPr wrap="square" lIns="0" tIns="0" rIns="0" bIns="0" rtlCol="0" anchor="t">
            <a:spAutoFit/>
          </a:bodyPr>
          <a:lstStyle/>
          <a:p>
            <a:pPr marL="690881" lvl="1" indent="-345440">
              <a:lnSpc>
                <a:spcPts val="4480"/>
              </a:lnSpc>
              <a:buFont typeface="Arial"/>
              <a:buChar char="•"/>
            </a:pPr>
            <a:r>
              <a:rPr lang="en-US" sz="3200" b="1" spc="384" dirty="0">
                <a:solidFill>
                  <a:srgbClr val="FFFFFF"/>
                </a:solidFill>
                <a:latin typeface="Open Sans"/>
              </a:rPr>
              <a:t>Peak</a:t>
            </a:r>
            <a:r>
              <a:rPr lang="en-US" sz="3200" spc="384" dirty="0">
                <a:solidFill>
                  <a:srgbClr val="FFFFFF"/>
                </a:solidFill>
                <a:latin typeface="Open Sans"/>
              </a:rPr>
              <a:t> Family Homelessness: 1,367 July 2018</a:t>
            </a:r>
          </a:p>
          <a:p>
            <a:pPr marL="690881" lvl="1" indent="-345440">
              <a:lnSpc>
                <a:spcPts val="4480"/>
              </a:lnSpc>
              <a:buFont typeface="Arial"/>
              <a:buChar char="•"/>
            </a:pPr>
            <a:r>
              <a:rPr lang="en-US" sz="3200" b="1" spc="384" dirty="0">
                <a:solidFill>
                  <a:srgbClr val="FFFFFF"/>
                </a:solidFill>
                <a:latin typeface="Open Sans"/>
              </a:rPr>
              <a:t>Lowest</a:t>
            </a:r>
            <a:r>
              <a:rPr lang="en-US" sz="3200" spc="384" dirty="0">
                <a:solidFill>
                  <a:srgbClr val="FFFFFF"/>
                </a:solidFill>
                <a:latin typeface="Open Sans"/>
              </a:rPr>
              <a:t> Number of Families in Emergency Accommodation 681 May 2021</a:t>
            </a:r>
          </a:p>
          <a:p>
            <a:pPr marL="690881" lvl="1" indent="-345440">
              <a:lnSpc>
                <a:spcPts val="4480"/>
              </a:lnSpc>
              <a:buFont typeface="Arial"/>
              <a:buChar char="•"/>
            </a:pPr>
            <a:r>
              <a:rPr lang="en-US" sz="3200" b="1" spc="384" dirty="0">
                <a:solidFill>
                  <a:srgbClr val="FFFFFF"/>
                </a:solidFill>
                <a:latin typeface="Open Sans"/>
              </a:rPr>
              <a:t>COVID Effect </a:t>
            </a:r>
            <a:r>
              <a:rPr lang="en-US" sz="3200" spc="384" dirty="0">
                <a:solidFill>
                  <a:srgbClr val="FFFFFF"/>
                </a:solidFill>
                <a:latin typeface="Open Sans"/>
              </a:rPr>
              <a:t>– Moratoria on evictions, Short Term Lets, Lettings</a:t>
            </a:r>
          </a:p>
          <a:p>
            <a:pPr marL="690881" lvl="1" indent="-345440" algn="ctr">
              <a:lnSpc>
                <a:spcPts val="4480"/>
              </a:lnSpc>
              <a:buFont typeface="Arial"/>
              <a:buChar char="•"/>
            </a:pPr>
            <a:endParaRPr lang="en-US" sz="3200" spc="384" dirty="0">
              <a:solidFill>
                <a:srgbClr val="FFFFFF"/>
              </a:solidFill>
              <a:latin typeface="Open Sans"/>
            </a:endParaRPr>
          </a:p>
          <a:p>
            <a:pPr marL="690881" lvl="1" indent="-345440" algn="ctr">
              <a:lnSpc>
                <a:spcPts val="4480"/>
              </a:lnSpc>
              <a:buFont typeface="Arial"/>
              <a:buChar char="•"/>
            </a:pPr>
            <a:endParaRPr lang="en-US" sz="3200" spc="384" dirty="0">
              <a:solidFill>
                <a:srgbClr val="FFFFFF"/>
              </a:solidFill>
              <a:latin typeface="Open Sans"/>
            </a:endParaRPr>
          </a:p>
        </p:txBody>
      </p:sp>
      <p:sp>
        <p:nvSpPr>
          <p:cNvPr id="8" name="TextBox 8"/>
          <p:cNvSpPr txBox="1"/>
          <p:nvPr/>
        </p:nvSpPr>
        <p:spPr>
          <a:xfrm>
            <a:off x="1155337" y="7080466"/>
            <a:ext cx="2995040" cy="629920"/>
          </a:xfrm>
          <a:prstGeom prst="rect">
            <a:avLst/>
          </a:prstGeom>
        </p:spPr>
        <p:txBody>
          <a:bodyPr lIns="0" tIns="0" rIns="0" bIns="0" rtlCol="0" anchor="t">
            <a:spAutoFit/>
          </a:bodyPr>
          <a:lstStyle/>
          <a:p>
            <a:pPr algn="ctr">
              <a:lnSpc>
                <a:spcPts val="5180"/>
              </a:lnSpc>
            </a:pPr>
            <a:endParaRPr lang="en-US" sz="3700" spc="443" dirty="0">
              <a:solidFill>
                <a:srgbClr val="FFFFFF"/>
              </a:solidFill>
              <a:latin typeface="League Spartan Italics"/>
            </a:endParaRPr>
          </a:p>
        </p:txBody>
      </p:sp>
      <p:sp>
        <p:nvSpPr>
          <p:cNvPr id="9" name="TextBox 9"/>
          <p:cNvSpPr txBox="1"/>
          <p:nvPr/>
        </p:nvSpPr>
        <p:spPr>
          <a:xfrm>
            <a:off x="340761" y="8022071"/>
            <a:ext cx="4575728" cy="538737"/>
          </a:xfrm>
          <a:prstGeom prst="rect">
            <a:avLst/>
          </a:prstGeom>
        </p:spPr>
        <p:txBody>
          <a:bodyPr lIns="0" tIns="0" rIns="0" bIns="0" rtlCol="0" anchor="t">
            <a:spAutoFit/>
          </a:bodyPr>
          <a:lstStyle/>
          <a:p>
            <a:pPr marL="690881" lvl="1" indent="-345440">
              <a:lnSpc>
                <a:spcPts val="4480"/>
              </a:lnSpc>
              <a:buFont typeface="Arial"/>
              <a:buChar char="•"/>
            </a:pPr>
            <a:endParaRPr lang="en-US" sz="3200" spc="384" dirty="0">
              <a:solidFill>
                <a:srgbClr val="FFFFFF"/>
              </a:solidFill>
              <a:latin typeface="Open Sans"/>
            </a:endParaRPr>
          </a:p>
        </p:txBody>
      </p:sp>
      <p:pic>
        <p:nvPicPr>
          <p:cNvPr id="10" name="Picture 9"/>
          <p:cNvPicPr>
            <a:picLocks noChangeAspect="1"/>
          </p:cNvPicPr>
          <p:nvPr/>
        </p:nvPicPr>
        <p:blipFill>
          <a:blip r:embed="rId2"/>
          <a:stretch>
            <a:fillRect/>
          </a:stretch>
        </p:blipFill>
        <p:spPr>
          <a:xfrm>
            <a:off x="5486400" y="2939605"/>
            <a:ext cx="11430000" cy="66996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190500"/>
            <a:ext cx="5208785" cy="10287000"/>
          </a:xfrm>
          <a:prstGeom prst="rect">
            <a:avLst/>
          </a:prstGeom>
          <a:solidFill>
            <a:srgbClr val="4B7BA5"/>
          </a:solidFill>
        </p:spPr>
      </p:sp>
      <p:grpSp>
        <p:nvGrpSpPr>
          <p:cNvPr id="3" name="Group 3"/>
          <p:cNvGrpSpPr/>
          <p:nvPr/>
        </p:nvGrpSpPr>
        <p:grpSpPr>
          <a:xfrm>
            <a:off x="5867400" y="0"/>
            <a:ext cx="11734799" cy="2484847"/>
            <a:chOff x="-505613" y="-142875"/>
            <a:chExt cx="14654328" cy="3313130"/>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505613" y="-142875"/>
              <a:ext cx="14654328" cy="3313130"/>
            </a:xfrm>
            <a:prstGeom prst="rect">
              <a:avLst/>
            </a:prstGeom>
          </p:spPr>
          <p:txBody>
            <a:bodyPr wrap="square" lIns="0" tIns="0" rIns="0" bIns="0" rtlCol="0" anchor="t">
              <a:spAutoFit/>
            </a:bodyPr>
            <a:lstStyle/>
            <a:p>
              <a:pPr algn="ctr">
                <a:lnSpc>
                  <a:spcPts val="10500"/>
                </a:lnSpc>
              </a:pPr>
              <a:r>
                <a:rPr lang="en-US" sz="4400" spc="825" dirty="0">
                  <a:solidFill>
                    <a:srgbClr val="FFFFFF"/>
                  </a:solidFill>
                  <a:latin typeface="League Spartan Italics"/>
                </a:rPr>
                <a:t>Single Person Homelessness – Dublin Region</a:t>
              </a:r>
            </a:p>
          </p:txBody>
        </p:sp>
      </p:grpSp>
      <p:sp>
        <p:nvSpPr>
          <p:cNvPr id="7" name="TextBox 7"/>
          <p:cNvSpPr txBox="1"/>
          <p:nvPr/>
        </p:nvSpPr>
        <p:spPr>
          <a:xfrm>
            <a:off x="316528" y="1867417"/>
            <a:ext cx="4575728" cy="6347892"/>
          </a:xfrm>
          <a:prstGeom prst="rect">
            <a:avLst/>
          </a:prstGeom>
        </p:spPr>
        <p:txBody>
          <a:bodyPr lIns="0" tIns="0" rIns="0" bIns="0" rtlCol="0" anchor="t">
            <a:spAutoFit/>
          </a:bodyPr>
          <a:lstStyle/>
          <a:p>
            <a:pPr marL="345441" lvl="1" algn="ctr">
              <a:lnSpc>
                <a:spcPts val="4480"/>
              </a:lnSpc>
            </a:pPr>
            <a:r>
              <a:rPr lang="en-US" sz="3200" spc="384" dirty="0">
                <a:solidFill>
                  <a:srgbClr val="FFFFFF"/>
                </a:solidFill>
                <a:latin typeface="Open Sans"/>
              </a:rPr>
              <a:t>Steady Increase- Not affected By COVID </a:t>
            </a:r>
          </a:p>
          <a:p>
            <a:pPr marL="802641" lvl="1" indent="-457200" algn="ctr">
              <a:lnSpc>
                <a:spcPts val="4480"/>
              </a:lnSpc>
              <a:buFontTx/>
              <a:buChar char="-"/>
            </a:pPr>
            <a:r>
              <a:rPr lang="en-US" sz="3200" spc="384" dirty="0">
                <a:solidFill>
                  <a:srgbClr val="FFFFFF"/>
                </a:solidFill>
                <a:latin typeface="Open Sans"/>
              </a:rPr>
              <a:t>More Presentations from Family Home</a:t>
            </a:r>
          </a:p>
          <a:p>
            <a:pPr marL="802641" lvl="1" indent="-457200" algn="ctr">
              <a:lnSpc>
                <a:spcPts val="4480"/>
              </a:lnSpc>
              <a:buFontTx/>
              <a:buChar char="-"/>
            </a:pPr>
            <a:r>
              <a:rPr lang="en-US" sz="3200" spc="384" dirty="0">
                <a:solidFill>
                  <a:srgbClr val="FFFFFF"/>
                </a:solidFill>
                <a:latin typeface="Open Sans"/>
              </a:rPr>
              <a:t>General Unaffordability of 1 bedroom Accommodation</a:t>
            </a:r>
          </a:p>
        </p:txBody>
      </p:sp>
      <p:pic>
        <p:nvPicPr>
          <p:cNvPr id="6" name="Picture 5"/>
          <p:cNvPicPr>
            <a:picLocks noChangeAspect="1"/>
          </p:cNvPicPr>
          <p:nvPr/>
        </p:nvPicPr>
        <p:blipFill>
          <a:blip r:embed="rId2"/>
          <a:stretch>
            <a:fillRect/>
          </a:stretch>
        </p:blipFill>
        <p:spPr>
          <a:xfrm>
            <a:off x="5617158" y="3049342"/>
            <a:ext cx="11680242" cy="6935459"/>
          </a:xfrm>
          <a:prstGeom prst="rect">
            <a:avLst/>
          </a:prstGeom>
        </p:spPr>
      </p:pic>
    </p:spTree>
    <p:extLst>
      <p:ext uri="{BB962C8B-B14F-4D97-AF65-F5344CB8AC3E}">
        <p14:creationId xmlns:p14="http://schemas.microsoft.com/office/powerpoint/2010/main" val="411935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2306300" y="19050"/>
            <a:ext cx="5943600" cy="10374612"/>
          </a:xfrm>
          <a:prstGeom prst="rect">
            <a:avLst/>
          </a:prstGeom>
          <a:solidFill>
            <a:srgbClr val="1E3653"/>
          </a:solidFill>
        </p:spPr>
        <p:txBody>
          <a:bodyPr/>
          <a:lstStyle/>
          <a:p>
            <a:r>
              <a:rPr lang="en-IE" dirty="0"/>
              <a:t>3</a:t>
            </a:r>
          </a:p>
        </p:txBody>
      </p:sp>
      <p:grpSp>
        <p:nvGrpSpPr>
          <p:cNvPr id="3" name="Group 3"/>
          <p:cNvGrpSpPr/>
          <p:nvPr/>
        </p:nvGrpSpPr>
        <p:grpSpPr>
          <a:xfrm>
            <a:off x="990600" y="0"/>
            <a:ext cx="10644748" cy="2473178"/>
            <a:chOff x="-50800" y="-1117600"/>
            <a:chExt cx="14192997" cy="3297571"/>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50800" y="-1117600"/>
              <a:ext cx="14148713" cy="3297571"/>
            </a:xfrm>
            <a:prstGeom prst="rect">
              <a:avLst/>
            </a:prstGeom>
          </p:spPr>
          <p:txBody>
            <a:bodyPr lIns="0" tIns="0" rIns="0" bIns="0" rtlCol="0" anchor="t">
              <a:spAutoFit/>
            </a:bodyPr>
            <a:lstStyle/>
            <a:p>
              <a:pPr algn="ctr">
                <a:lnSpc>
                  <a:spcPts val="10500"/>
                </a:lnSpc>
              </a:pPr>
              <a:r>
                <a:rPr lang="en-US" sz="4000" spc="825" dirty="0">
                  <a:solidFill>
                    <a:srgbClr val="1E3653"/>
                  </a:solidFill>
                  <a:latin typeface="League Spartan Italics"/>
                </a:rPr>
                <a:t>Scale of Homelessness in Dublin</a:t>
              </a:r>
            </a:p>
          </p:txBody>
        </p:sp>
      </p:grpSp>
      <p:sp>
        <p:nvSpPr>
          <p:cNvPr id="6" name="TextBox 6"/>
          <p:cNvSpPr txBox="1"/>
          <p:nvPr/>
        </p:nvSpPr>
        <p:spPr>
          <a:xfrm>
            <a:off x="12573000" y="962025"/>
            <a:ext cx="5181600" cy="4667945"/>
          </a:xfrm>
          <a:prstGeom prst="rect">
            <a:avLst/>
          </a:prstGeom>
        </p:spPr>
        <p:txBody>
          <a:bodyPr wrap="square" lIns="0" tIns="0" rIns="0" bIns="0" rtlCol="0" anchor="t">
            <a:spAutoFit/>
          </a:bodyPr>
          <a:lstStyle/>
          <a:p>
            <a:pPr algn="ctr">
              <a:lnSpc>
                <a:spcPts val="5180"/>
              </a:lnSpc>
            </a:pPr>
            <a:r>
              <a:rPr lang="en-US" sz="3700" b="1" spc="443" dirty="0">
                <a:solidFill>
                  <a:srgbClr val="FFFFFF"/>
                </a:solidFill>
                <a:latin typeface="League Spartan Italics"/>
              </a:rPr>
              <a:t>Families in EA – April 2022:</a:t>
            </a:r>
          </a:p>
          <a:p>
            <a:pPr algn="ctr">
              <a:lnSpc>
                <a:spcPts val="5180"/>
              </a:lnSpc>
            </a:pPr>
            <a:r>
              <a:rPr lang="en-US" sz="3700" spc="443" dirty="0">
                <a:solidFill>
                  <a:srgbClr val="FFFFFF"/>
                </a:solidFill>
                <a:latin typeface="League Spartan Italics"/>
              </a:rPr>
              <a:t>956 families (1,626 adults and 2,209 children) </a:t>
            </a:r>
          </a:p>
          <a:p>
            <a:pPr marL="571500" indent="-571500" algn="ctr">
              <a:lnSpc>
                <a:spcPts val="5180"/>
              </a:lnSpc>
              <a:buFont typeface="Arial" panose="020B0604020202020204" pitchFamily="34" charset="0"/>
              <a:buChar char="•"/>
            </a:pPr>
            <a:endParaRPr lang="en-US" sz="3700" spc="443" dirty="0">
              <a:solidFill>
                <a:srgbClr val="FFFFFF"/>
              </a:solidFill>
              <a:latin typeface="League Spartan Italics"/>
            </a:endParaRPr>
          </a:p>
          <a:p>
            <a:pPr marL="571500" indent="-571500" algn="ctr">
              <a:lnSpc>
                <a:spcPts val="5180"/>
              </a:lnSpc>
              <a:buFont typeface="Arial" panose="020B0604020202020204" pitchFamily="34" charset="0"/>
              <a:buChar char="•"/>
            </a:pPr>
            <a:endParaRPr lang="en-US" sz="3700" spc="443" dirty="0">
              <a:solidFill>
                <a:srgbClr val="FFFFFF"/>
              </a:solidFill>
              <a:latin typeface="League Spartan Italics"/>
            </a:endParaRPr>
          </a:p>
        </p:txBody>
      </p:sp>
      <p:sp>
        <p:nvSpPr>
          <p:cNvPr id="8" name="TextBox 8"/>
          <p:cNvSpPr txBox="1"/>
          <p:nvPr/>
        </p:nvSpPr>
        <p:spPr>
          <a:xfrm>
            <a:off x="13792200" y="5600700"/>
            <a:ext cx="2995040" cy="4001095"/>
          </a:xfrm>
          <a:prstGeom prst="rect">
            <a:avLst/>
          </a:prstGeom>
        </p:spPr>
        <p:txBody>
          <a:bodyPr lIns="0" tIns="0" rIns="0" bIns="0" rtlCol="0" anchor="t">
            <a:spAutoFit/>
          </a:bodyPr>
          <a:lstStyle/>
          <a:p>
            <a:pPr algn="ctr">
              <a:lnSpc>
                <a:spcPts val="5180"/>
              </a:lnSpc>
            </a:pPr>
            <a:r>
              <a:rPr lang="en-US" sz="3700" b="1" spc="443" dirty="0">
                <a:solidFill>
                  <a:srgbClr val="FFFFFF"/>
                </a:solidFill>
                <a:latin typeface="League Spartan Italics"/>
              </a:rPr>
              <a:t>Single Adults in EA – April 2022:</a:t>
            </a:r>
          </a:p>
          <a:p>
            <a:pPr algn="ctr">
              <a:lnSpc>
                <a:spcPts val="5180"/>
              </a:lnSpc>
            </a:pPr>
            <a:r>
              <a:rPr lang="en-US" sz="3700" spc="443" dirty="0">
                <a:solidFill>
                  <a:srgbClr val="FFFFFF"/>
                </a:solidFill>
                <a:latin typeface="League Spartan Italics"/>
              </a:rPr>
              <a:t>3,365</a:t>
            </a:r>
          </a:p>
          <a:p>
            <a:pPr algn="ctr">
              <a:lnSpc>
                <a:spcPts val="5180"/>
              </a:lnSpc>
            </a:pPr>
            <a:endParaRPr lang="en-US" sz="3700" b="1" spc="443" dirty="0">
              <a:solidFill>
                <a:srgbClr val="FFFFFF"/>
              </a:solidFill>
              <a:latin typeface="League Spartan Italics"/>
            </a:endParaRPr>
          </a:p>
        </p:txBody>
      </p:sp>
      <p:graphicFrame>
        <p:nvGraphicFramePr>
          <p:cNvPr id="10" name="Table 9"/>
          <p:cNvGraphicFramePr>
            <a:graphicFrameLocks noGrp="1"/>
          </p:cNvGraphicFramePr>
          <p:nvPr>
            <p:extLst>
              <p:ext uri="{D42A27DB-BD31-4B8C-83A1-F6EECF244321}">
                <p14:modId xmlns:p14="http://schemas.microsoft.com/office/powerpoint/2010/main" val="1409594278"/>
              </p:ext>
            </p:extLst>
          </p:nvPr>
        </p:nvGraphicFramePr>
        <p:xfrm>
          <a:off x="685800" y="2933700"/>
          <a:ext cx="11506199" cy="6616476"/>
        </p:xfrm>
        <a:graphic>
          <a:graphicData uri="http://schemas.openxmlformats.org/drawingml/2006/table">
            <a:tbl>
              <a:tblPr firstRow="1" bandRow="1">
                <a:tableStyleId>{5C22544A-7EE6-4342-B048-85BDC9FD1C3A}</a:tableStyleId>
              </a:tblPr>
              <a:tblGrid>
                <a:gridCol w="1960316">
                  <a:extLst>
                    <a:ext uri="{9D8B030D-6E8A-4147-A177-3AD203B41FA5}">
                      <a16:colId xmlns:a16="http://schemas.microsoft.com/office/drawing/2014/main" val="2854094504"/>
                    </a:ext>
                  </a:extLst>
                </a:gridCol>
                <a:gridCol w="2812626">
                  <a:extLst>
                    <a:ext uri="{9D8B030D-6E8A-4147-A177-3AD203B41FA5}">
                      <a16:colId xmlns:a16="http://schemas.microsoft.com/office/drawing/2014/main" val="2115743848"/>
                    </a:ext>
                  </a:extLst>
                </a:gridCol>
                <a:gridCol w="2130777">
                  <a:extLst>
                    <a:ext uri="{9D8B030D-6E8A-4147-A177-3AD203B41FA5}">
                      <a16:colId xmlns:a16="http://schemas.microsoft.com/office/drawing/2014/main" val="1521374999"/>
                    </a:ext>
                  </a:extLst>
                </a:gridCol>
                <a:gridCol w="2697481">
                  <a:extLst>
                    <a:ext uri="{9D8B030D-6E8A-4147-A177-3AD203B41FA5}">
                      <a16:colId xmlns:a16="http://schemas.microsoft.com/office/drawing/2014/main" val="534550735"/>
                    </a:ext>
                  </a:extLst>
                </a:gridCol>
                <a:gridCol w="1904999">
                  <a:extLst>
                    <a:ext uri="{9D8B030D-6E8A-4147-A177-3AD203B41FA5}">
                      <a16:colId xmlns:a16="http://schemas.microsoft.com/office/drawing/2014/main" val="3519482765"/>
                    </a:ext>
                  </a:extLst>
                </a:gridCol>
              </a:tblGrid>
              <a:tr h="2623000">
                <a:tc>
                  <a:txBody>
                    <a:bodyPr/>
                    <a:lstStyle/>
                    <a:p>
                      <a:r>
                        <a:rPr lang="en-IE" sz="3200" dirty="0"/>
                        <a:t>Dublin Region</a:t>
                      </a:r>
                    </a:p>
                  </a:txBody>
                  <a:tcPr/>
                </a:tc>
                <a:tc>
                  <a:txBody>
                    <a:bodyPr/>
                    <a:lstStyle/>
                    <a:p>
                      <a:r>
                        <a:rPr lang="en-IE" sz="3200" i="1" u="sng" dirty="0"/>
                        <a:t>New</a:t>
                      </a:r>
                      <a:r>
                        <a:rPr lang="en-IE" sz="3200" dirty="0"/>
                        <a:t> Family Presentations</a:t>
                      </a:r>
                    </a:p>
                  </a:txBody>
                  <a:tcPr/>
                </a:tc>
                <a:tc>
                  <a:txBody>
                    <a:bodyPr/>
                    <a:lstStyle/>
                    <a:p>
                      <a:r>
                        <a:rPr lang="en-IE" sz="3200" dirty="0"/>
                        <a:t>Family Exits to Tenancies</a:t>
                      </a:r>
                    </a:p>
                  </a:txBody>
                  <a:tcPr/>
                </a:tc>
                <a:tc>
                  <a:txBody>
                    <a:bodyPr/>
                    <a:lstStyle/>
                    <a:p>
                      <a:r>
                        <a:rPr lang="en-IE" sz="3200" i="1" u="sng" dirty="0"/>
                        <a:t>New</a:t>
                      </a:r>
                      <a:r>
                        <a:rPr lang="en-IE" sz="3200" dirty="0"/>
                        <a:t> Single Presentations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dirty="0"/>
                        <a:t>Single Adults to Tenancies</a:t>
                      </a:r>
                    </a:p>
                    <a:p>
                      <a:endParaRPr lang="en-IE" sz="3200" dirty="0"/>
                    </a:p>
                  </a:txBody>
                  <a:tcPr/>
                </a:tc>
                <a:extLst>
                  <a:ext uri="{0D108BD9-81ED-4DB2-BD59-A6C34878D82A}">
                    <a16:rowId xmlns:a16="http://schemas.microsoft.com/office/drawing/2014/main" val="2984282360"/>
                  </a:ext>
                </a:extLst>
              </a:tr>
              <a:tr h="757800">
                <a:tc>
                  <a:txBody>
                    <a:bodyPr/>
                    <a:lstStyle/>
                    <a:p>
                      <a:r>
                        <a:rPr lang="en-IE" sz="3200" dirty="0"/>
                        <a:t>2018</a:t>
                      </a:r>
                    </a:p>
                  </a:txBody>
                  <a:tcPr/>
                </a:tc>
                <a:tc>
                  <a:txBody>
                    <a:bodyPr/>
                    <a:lstStyle/>
                    <a:p>
                      <a:r>
                        <a:rPr lang="en-IE" sz="3200" dirty="0"/>
                        <a:t>1,112</a:t>
                      </a:r>
                    </a:p>
                  </a:txBody>
                  <a:tcPr/>
                </a:tc>
                <a:tc>
                  <a:txBody>
                    <a:bodyPr/>
                    <a:lstStyle/>
                    <a:p>
                      <a:r>
                        <a:rPr lang="en-IE" sz="3200" dirty="0"/>
                        <a:t>780</a:t>
                      </a:r>
                    </a:p>
                  </a:txBody>
                  <a:tcPr/>
                </a:tc>
                <a:tc>
                  <a:txBody>
                    <a:bodyPr/>
                    <a:lstStyle/>
                    <a:p>
                      <a:endParaRPr lang="en-IE" sz="3200" dirty="0"/>
                    </a:p>
                  </a:txBody>
                  <a:tcPr/>
                </a:tc>
                <a:tc>
                  <a:txBody>
                    <a:bodyPr/>
                    <a:lstStyle/>
                    <a:p>
                      <a:endParaRPr lang="en-IE" sz="3200" dirty="0"/>
                    </a:p>
                  </a:txBody>
                  <a:tcPr/>
                </a:tc>
                <a:extLst>
                  <a:ext uri="{0D108BD9-81ED-4DB2-BD59-A6C34878D82A}">
                    <a16:rowId xmlns:a16="http://schemas.microsoft.com/office/drawing/2014/main" val="122967855"/>
                  </a:ext>
                </a:extLst>
              </a:tr>
              <a:tr h="653276">
                <a:tc>
                  <a:txBody>
                    <a:bodyPr/>
                    <a:lstStyle/>
                    <a:p>
                      <a:r>
                        <a:rPr lang="en-IE" sz="3200" dirty="0"/>
                        <a:t>2019</a:t>
                      </a:r>
                    </a:p>
                  </a:txBody>
                  <a:tcPr/>
                </a:tc>
                <a:tc>
                  <a:txBody>
                    <a:bodyPr/>
                    <a:lstStyle/>
                    <a:p>
                      <a:r>
                        <a:rPr lang="en-IE" sz="3200" dirty="0"/>
                        <a:t>1,031</a:t>
                      </a:r>
                    </a:p>
                  </a:txBody>
                  <a:tcPr/>
                </a:tc>
                <a:tc>
                  <a:txBody>
                    <a:bodyPr/>
                    <a:lstStyle/>
                    <a:p>
                      <a:r>
                        <a:rPr lang="en-IE" sz="3200" dirty="0"/>
                        <a:t>1,137</a:t>
                      </a:r>
                    </a:p>
                  </a:txBody>
                  <a:tcPr/>
                </a:tc>
                <a:tc>
                  <a:txBody>
                    <a:bodyPr/>
                    <a:lstStyle/>
                    <a:p>
                      <a:r>
                        <a:rPr lang="en-IE" sz="3200" dirty="0"/>
                        <a:t>1,870</a:t>
                      </a:r>
                    </a:p>
                  </a:txBody>
                  <a:tcPr/>
                </a:tc>
                <a:tc>
                  <a:txBody>
                    <a:bodyPr/>
                    <a:lstStyle/>
                    <a:p>
                      <a:r>
                        <a:rPr lang="en-IE" sz="3200" dirty="0"/>
                        <a:t>575</a:t>
                      </a:r>
                    </a:p>
                  </a:txBody>
                  <a:tcPr/>
                </a:tc>
                <a:extLst>
                  <a:ext uri="{0D108BD9-81ED-4DB2-BD59-A6C34878D82A}">
                    <a16:rowId xmlns:a16="http://schemas.microsoft.com/office/drawing/2014/main" val="1773477741"/>
                  </a:ext>
                </a:extLst>
              </a:tr>
              <a:tr h="757800">
                <a:tc>
                  <a:txBody>
                    <a:bodyPr/>
                    <a:lstStyle/>
                    <a:p>
                      <a:r>
                        <a:rPr lang="en-IE" sz="3200" dirty="0"/>
                        <a:t>2020</a:t>
                      </a:r>
                    </a:p>
                  </a:txBody>
                  <a:tcPr/>
                </a:tc>
                <a:tc>
                  <a:txBody>
                    <a:bodyPr/>
                    <a:lstStyle/>
                    <a:p>
                      <a:r>
                        <a:rPr lang="en-IE" sz="3200" dirty="0"/>
                        <a:t>699</a:t>
                      </a:r>
                    </a:p>
                  </a:txBody>
                  <a:tcPr/>
                </a:tc>
                <a:tc>
                  <a:txBody>
                    <a:bodyPr/>
                    <a:lstStyle/>
                    <a:p>
                      <a:r>
                        <a:rPr lang="en-IE" sz="3200" dirty="0"/>
                        <a:t>1,220</a:t>
                      </a:r>
                    </a:p>
                  </a:txBody>
                  <a:tcPr/>
                </a:tc>
                <a:tc>
                  <a:txBody>
                    <a:bodyPr/>
                    <a:lstStyle/>
                    <a:p>
                      <a:r>
                        <a:rPr lang="en-IE" sz="3200" dirty="0"/>
                        <a:t>1,660</a:t>
                      </a:r>
                    </a:p>
                  </a:txBody>
                  <a:tcPr/>
                </a:tc>
                <a:tc>
                  <a:txBody>
                    <a:bodyPr/>
                    <a:lstStyle/>
                    <a:p>
                      <a:r>
                        <a:rPr lang="en-IE" sz="3200" dirty="0"/>
                        <a:t>1,006</a:t>
                      </a:r>
                    </a:p>
                  </a:txBody>
                  <a:tcPr/>
                </a:tc>
                <a:extLst>
                  <a:ext uri="{0D108BD9-81ED-4DB2-BD59-A6C34878D82A}">
                    <a16:rowId xmlns:a16="http://schemas.microsoft.com/office/drawing/2014/main" val="3323859553"/>
                  </a:ext>
                </a:extLst>
              </a:tr>
              <a:tr h="757800">
                <a:tc>
                  <a:txBody>
                    <a:bodyPr/>
                    <a:lstStyle/>
                    <a:p>
                      <a:r>
                        <a:rPr lang="en-IE" sz="3200" dirty="0"/>
                        <a:t>2021</a:t>
                      </a:r>
                    </a:p>
                  </a:txBody>
                  <a:tcPr/>
                </a:tc>
                <a:tc>
                  <a:txBody>
                    <a:bodyPr/>
                    <a:lstStyle/>
                    <a:p>
                      <a:r>
                        <a:rPr lang="en-IE" sz="3200" dirty="0"/>
                        <a:t>749</a:t>
                      </a:r>
                    </a:p>
                  </a:txBody>
                  <a:tcPr/>
                </a:tc>
                <a:tc>
                  <a:txBody>
                    <a:bodyPr/>
                    <a:lstStyle/>
                    <a:p>
                      <a:r>
                        <a:rPr lang="en-IE" sz="3200" dirty="0"/>
                        <a:t>695</a:t>
                      </a:r>
                    </a:p>
                  </a:txBody>
                  <a:tcPr/>
                </a:tc>
                <a:tc>
                  <a:txBody>
                    <a:bodyPr/>
                    <a:lstStyle/>
                    <a:p>
                      <a:r>
                        <a:rPr lang="en-IE" sz="3200" dirty="0"/>
                        <a:t>1,827</a:t>
                      </a:r>
                    </a:p>
                  </a:txBody>
                  <a:tcPr/>
                </a:tc>
                <a:tc>
                  <a:txBody>
                    <a:bodyPr/>
                    <a:lstStyle/>
                    <a:p>
                      <a:r>
                        <a:rPr lang="en-IE" sz="3200" dirty="0"/>
                        <a:t>950</a:t>
                      </a:r>
                    </a:p>
                  </a:txBody>
                  <a:tcPr/>
                </a:tc>
                <a:extLst>
                  <a:ext uri="{0D108BD9-81ED-4DB2-BD59-A6C34878D82A}">
                    <a16:rowId xmlns:a16="http://schemas.microsoft.com/office/drawing/2014/main" val="149855599"/>
                  </a:ext>
                </a:extLst>
              </a:tr>
              <a:tr h="927323">
                <a:tc>
                  <a:txBody>
                    <a:bodyPr/>
                    <a:lstStyle/>
                    <a:p>
                      <a:r>
                        <a:rPr lang="en-IE" sz="3200" dirty="0"/>
                        <a:t>2022 to April 30</a:t>
                      </a:r>
                      <a:r>
                        <a:rPr lang="en-IE" sz="3200" baseline="30000" dirty="0"/>
                        <a:t>th</a:t>
                      </a:r>
                      <a:endParaRPr lang="en-IE" sz="3200" dirty="0"/>
                    </a:p>
                  </a:txBody>
                  <a:tcPr/>
                </a:tc>
                <a:tc>
                  <a:txBody>
                    <a:bodyPr/>
                    <a:lstStyle/>
                    <a:p>
                      <a:r>
                        <a:rPr lang="en-IE" sz="3200" dirty="0"/>
                        <a:t>325</a:t>
                      </a:r>
                    </a:p>
                  </a:txBody>
                  <a:tcPr/>
                </a:tc>
                <a:tc>
                  <a:txBody>
                    <a:bodyPr/>
                    <a:lstStyle/>
                    <a:p>
                      <a:r>
                        <a:rPr lang="en-IE" sz="3200" dirty="0"/>
                        <a:t>129</a:t>
                      </a:r>
                    </a:p>
                  </a:txBody>
                  <a:tcPr/>
                </a:tc>
                <a:tc>
                  <a:txBody>
                    <a:bodyPr/>
                    <a:lstStyle/>
                    <a:p>
                      <a:r>
                        <a:rPr lang="en-IE" sz="3200" dirty="0"/>
                        <a:t>678</a:t>
                      </a:r>
                    </a:p>
                  </a:txBody>
                  <a:tcPr/>
                </a:tc>
                <a:tc>
                  <a:txBody>
                    <a:bodyPr/>
                    <a:lstStyle/>
                    <a:p>
                      <a:r>
                        <a:rPr lang="en-IE" sz="3200" dirty="0"/>
                        <a:t>195</a:t>
                      </a:r>
                    </a:p>
                  </a:txBody>
                  <a:tcPr/>
                </a:tc>
                <a:extLst>
                  <a:ext uri="{0D108BD9-81ED-4DB2-BD59-A6C34878D82A}">
                    <a16:rowId xmlns:a16="http://schemas.microsoft.com/office/drawing/2014/main" val="219763486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1981200" y="342900"/>
            <a:ext cx="14231725" cy="2385268"/>
          </a:xfrm>
          <a:prstGeom prst="rect">
            <a:avLst/>
          </a:prstGeom>
        </p:spPr>
        <p:txBody>
          <a:bodyPr lIns="0" tIns="0" rIns="0" bIns="0" rtlCol="0" anchor="t">
            <a:spAutoFit/>
          </a:bodyPr>
          <a:lstStyle/>
          <a:p>
            <a:pPr algn="ctr">
              <a:lnSpc>
                <a:spcPts val="9295"/>
              </a:lnSpc>
            </a:pPr>
            <a:r>
              <a:rPr lang="en-US" sz="6500" spc="65" dirty="0">
                <a:solidFill>
                  <a:srgbClr val="FFFFFF"/>
                </a:solidFill>
                <a:latin typeface="League Spartan Italics"/>
              </a:rPr>
              <a:t>Primary Housing Solutions for People Experiencing Homelessness in DCC</a:t>
            </a:r>
          </a:p>
        </p:txBody>
      </p:sp>
      <p:sp>
        <p:nvSpPr>
          <p:cNvPr id="9" name="TextBox 9"/>
          <p:cNvSpPr txBox="1"/>
          <p:nvPr/>
        </p:nvSpPr>
        <p:spPr>
          <a:xfrm>
            <a:off x="0" y="4914900"/>
            <a:ext cx="9067800" cy="2154436"/>
          </a:xfrm>
          <a:prstGeom prst="rect">
            <a:avLst/>
          </a:prstGeom>
          <a:ln/>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algn="ctr">
              <a:lnSpc>
                <a:spcPts val="4200"/>
              </a:lnSpc>
            </a:pPr>
            <a:r>
              <a:rPr lang="en-US" sz="3000" b="1" u="sng" spc="450" dirty="0">
                <a:solidFill>
                  <a:srgbClr val="FFFFFF"/>
                </a:solidFill>
                <a:latin typeface="Glacial Indifference"/>
              </a:rPr>
              <a:t>Local Authority Stock </a:t>
            </a:r>
            <a:r>
              <a:rPr lang="en-US" sz="3000" b="1" spc="450" dirty="0">
                <a:solidFill>
                  <a:srgbClr val="FFFFFF"/>
                </a:solidFill>
                <a:latin typeface="Glacial Indifference"/>
              </a:rPr>
              <a:t>– </a:t>
            </a:r>
          </a:p>
          <a:p>
            <a:pPr marL="457200" indent="-457200" algn="ctr">
              <a:lnSpc>
                <a:spcPts val="4200"/>
              </a:lnSpc>
              <a:buFont typeface="Arial" panose="020B0604020202020204" pitchFamily="34" charset="0"/>
              <a:buChar char="•"/>
            </a:pPr>
            <a:r>
              <a:rPr lang="en-US" sz="3000" spc="450" dirty="0">
                <a:solidFill>
                  <a:srgbClr val="FFFFFF"/>
                </a:solidFill>
                <a:latin typeface="Glacial Indifference"/>
              </a:rPr>
              <a:t>Target turnaround of Void Properties</a:t>
            </a:r>
          </a:p>
          <a:p>
            <a:pPr marL="457200" indent="-457200" algn="ctr">
              <a:lnSpc>
                <a:spcPts val="4200"/>
              </a:lnSpc>
              <a:buFont typeface="Arial" panose="020B0604020202020204" pitchFamily="34" charset="0"/>
              <a:buChar char="•"/>
            </a:pPr>
            <a:r>
              <a:rPr lang="en-US" sz="3000" spc="450" dirty="0">
                <a:solidFill>
                  <a:srgbClr val="FFFFFF"/>
                </a:solidFill>
                <a:latin typeface="Glacial Indifference"/>
              </a:rPr>
              <a:t>Increased CBL</a:t>
            </a:r>
          </a:p>
          <a:p>
            <a:pPr marL="457200" indent="-457200" algn="ctr">
              <a:lnSpc>
                <a:spcPts val="4200"/>
              </a:lnSpc>
              <a:buFont typeface="Arial" panose="020B0604020202020204" pitchFamily="34" charset="0"/>
              <a:buChar char="•"/>
            </a:pPr>
            <a:r>
              <a:rPr lang="en-US" sz="3000" spc="450" dirty="0">
                <a:solidFill>
                  <a:srgbClr val="FFFFFF"/>
                </a:solidFill>
                <a:latin typeface="Glacial Indifference"/>
              </a:rPr>
              <a:t>Prevention Lettings to Older Persons</a:t>
            </a:r>
          </a:p>
        </p:txBody>
      </p:sp>
      <p:sp>
        <p:nvSpPr>
          <p:cNvPr id="17" name="TextBox 17"/>
          <p:cNvSpPr txBox="1"/>
          <p:nvPr/>
        </p:nvSpPr>
        <p:spPr>
          <a:xfrm>
            <a:off x="9067800" y="2857500"/>
            <a:ext cx="8839200" cy="4308872"/>
          </a:xfrm>
          <a:prstGeom prst="rect">
            <a:avLst/>
          </a:prstGeom>
          <a:ln/>
          <a:effectLst>
            <a:glow rad="228600">
              <a:schemeClr val="accent6">
                <a:satMod val="175000"/>
                <a:alpha val="40000"/>
              </a:schemeClr>
            </a:glow>
            <a:outerShdw blurRad="40000" dist="23000" dir="5400000" rotWithShape="0">
              <a:srgbClr val="000000">
                <a:alpha val="35000"/>
              </a:srgbClr>
            </a:outerShdw>
          </a:effectLst>
          <a:scene3d>
            <a:camera prst="orthographicFron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algn="ctr">
              <a:lnSpc>
                <a:spcPts val="4200"/>
              </a:lnSpc>
            </a:pPr>
            <a:r>
              <a:rPr lang="en-US" sz="3000" b="1" u="sng" spc="450" dirty="0">
                <a:solidFill>
                  <a:srgbClr val="FFFFFF"/>
                </a:solidFill>
                <a:latin typeface="Glacial Indifference"/>
              </a:rPr>
              <a:t>Private Rental with </a:t>
            </a:r>
            <a:r>
              <a:rPr lang="en-US" sz="3000" u="sng" spc="450" dirty="0">
                <a:solidFill>
                  <a:srgbClr val="FFFFFF"/>
                </a:solidFill>
                <a:latin typeface="Glacial Indifference"/>
              </a:rPr>
              <a:t>Support of (</a:t>
            </a:r>
            <a:r>
              <a:rPr lang="en-US" sz="3000" b="1" u="sng" spc="450" dirty="0">
                <a:solidFill>
                  <a:srgbClr val="FFFFFF"/>
                </a:solidFill>
                <a:latin typeface="Glacial Indifference"/>
              </a:rPr>
              <a:t>Homeless) Housing Assistance Payment:</a:t>
            </a:r>
          </a:p>
          <a:p>
            <a:pPr marL="457200" indent="-457200" algn="ctr">
              <a:lnSpc>
                <a:spcPts val="4200"/>
              </a:lnSpc>
              <a:buFont typeface="Arial" panose="020B0604020202020204" pitchFamily="34" charset="0"/>
              <a:buChar char="•"/>
            </a:pPr>
            <a:r>
              <a:rPr lang="en-US" sz="3000" spc="450" dirty="0">
                <a:solidFill>
                  <a:srgbClr val="FFFFFF"/>
                </a:solidFill>
                <a:latin typeface="Glacial Indifference"/>
              </a:rPr>
              <a:t>Upfront payment of Deposit &amp; 2 months’ in advance to Landlord</a:t>
            </a:r>
          </a:p>
          <a:p>
            <a:pPr marL="457200" indent="-457200" algn="ctr">
              <a:lnSpc>
                <a:spcPts val="4200"/>
              </a:lnSpc>
              <a:buFont typeface="Arial" panose="020B0604020202020204" pitchFamily="34" charset="0"/>
              <a:buChar char="•"/>
            </a:pPr>
            <a:r>
              <a:rPr lang="en-US" sz="3000" spc="450" dirty="0" err="1">
                <a:solidFill>
                  <a:srgbClr val="FFFFFF"/>
                </a:solidFill>
                <a:latin typeface="Glacial Indifference"/>
              </a:rPr>
              <a:t>Placefinders</a:t>
            </a:r>
            <a:r>
              <a:rPr lang="en-US" sz="3000" spc="450" dirty="0">
                <a:solidFill>
                  <a:srgbClr val="FFFFFF"/>
                </a:solidFill>
                <a:latin typeface="Glacial Indifference"/>
              </a:rPr>
              <a:t>’ Fee</a:t>
            </a:r>
          </a:p>
          <a:p>
            <a:pPr marL="457200" indent="-457200" algn="ctr">
              <a:lnSpc>
                <a:spcPts val="4200"/>
              </a:lnSpc>
              <a:buFont typeface="Arial" panose="020B0604020202020204" pitchFamily="34" charset="0"/>
              <a:buChar char="•"/>
            </a:pPr>
            <a:r>
              <a:rPr lang="en-US" sz="3000" spc="450" dirty="0">
                <a:solidFill>
                  <a:srgbClr val="FFFFFF"/>
                </a:solidFill>
                <a:latin typeface="Glacial Indifference"/>
              </a:rPr>
              <a:t>Up to 50% discretion to increase level of housing supports offered. </a:t>
            </a:r>
          </a:p>
        </p:txBody>
      </p:sp>
      <p:sp>
        <p:nvSpPr>
          <p:cNvPr id="13" name="TextBox 18"/>
          <p:cNvSpPr txBox="1"/>
          <p:nvPr/>
        </p:nvSpPr>
        <p:spPr>
          <a:xfrm>
            <a:off x="0" y="7034991"/>
            <a:ext cx="9067800" cy="3231654"/>
          </a:xfrm>
          <a:prstGeom prst="rect">
            <a:avLst/>
          </a:prstGeom>
          <a:ln/>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ts val="4200"/>
              </a:lnSpc>
              <a:spcBef>
                <a:spcPts val="0"/>
              </a:spcBef>
              <a:spcAft>
                <a:spcPts val="0"/>
              </a:spcAft>
              <a:buClrTx/>
              <a:buSzTx/>
              <a:buFontTx/>
              <a:buNone/>
              <a:tabLst/>
              <a:defRPr/>
            </a:pPr>
            <a:r>
              <a:rPr kumimoji="0" lang="en-US" sz="3000" b="1" i="0" u="sng" strike="noStrike" kern="1200" cap="none" spc="450" normalizeH="0" baseline="0" noProof="0" dirty="0">
                <a:ln>
                  <a:noFill/>
                </a:ln>
                <a:solidFill>
                  <a:srgbClr val="FFFFFF"/>
                </a:solidFill>
                <a:effectLst/>
                <a:uLnTx/>
                <a:uFillTx/>
                <a:latin typeface="Glacial Indifference"/>
                <a:ea typeface="+mn-ea"/>
                <a:cs typeface="+mn-cs"/>
              </a:rPr>
              <a:t>CAS &amp; Acquisitions</a:t>
            </a:r>
          </a:p>
          <a:p>
            <a:pPr marL="0" marR="0" lvl="0" indent="0" algn="ct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450" normalizeH="0" baseline="0" noProof="0" dirty="0">
                <a:ln>
                  <a:noFill/>
                </a:ln>
                <a:solidFill>
                  <a:srgbClr val="FFFFFF"/>
                </a:solidFill>
                <a:effectLst/>
                <a:uLnTx/>
                <a:uFillTx/>
                <a:latin typeface="Glacial Indifference"/>
                <a:ea typeface="+mn-ea"/>
                <a:cs typeface="+mn-cs"/>
              </a:rPr>
              <a:t>Special Purpose Capital Assistance to Approved Housing Bodies e.g. Young People Leaving Care and LA/ AHB acquisitions for Homeless, Traveller, Disability</a:t>
            </a:r>
          </a:p>
        </p:txBody>
      </p:sp>
      <p:sp>
        <p:nvSpPr>
          <p:cNvPr id="14" name="TextBox 16"/>
          <p:cNvSpPr txBox="1"/>
          <p:nvPr/>
        </p:nvSpPr>
        <p:spPr>
          <a:xfrm>
            <a:off x="9067800" y="7200900"/>
            <a:ext cx="8915400" cy="2154436"/>
          </a:xfrm>
          <a:prstGeom prst="rect">
            <a:avLst/>
          </a:prstGeom>
          <a:ln/>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ts val="4200"/>
              </a:lnSpc>
              <a:spcBef>
                <a:spcPts val="0"/>
              </a:spcBef>
              <a:spcAft>
                <a:spcPts val="0"/>
              </a:spcAft>
              <a:buClrTx/>
              <a:buSzTx/>
              <a:buFontTx/>
              <a:buNone/>
              <a:tabLst/>
              <a:defRPr/>
            </a:pPr>
            <a:r>
              <a:rPr kumimoji="0" lang="en-US" sz="3000" b="1" i="0" u="sng" strike="noStrike" kern="1200" cap="none" spc="450" normalizeH="0" baseline="0" noProof="0" dirty="0">
                <a:ln>
                  <a:noFill/>
                </a:ln>
                <a:solidFill>
                  <a:srgbClr val="FFFFFF"/>
                </a:solidFill>
                <a:effectLst/>
                <a:uLnTx/>
                <a:uFillTx/>
                <a:latin typeface="Glacial Indifference"/>
                <a:ea typeface="+mn-ea"/>
                <a:cs typeface="+mn-cs"/>
              </a:rPr>
              <a:t>Long-Term Leasing</a:t>
            </a:r>
          </a:p>
          <a:p>
            <a:pPr marL="457200" marR="0" lvl="0" indent="-457200" algn="ctr" defTabSz="914400" rtl="0" eaLnBrk="1" fontAlgn="auto" latinLnBrk="0" hangingPunct="1">
              <a:lnSpc>
                <a:spcPts val="4200"/>
              </a:lnSpc>
              <a:spcBef>
                <a:spcPts val="0"/>
              </a:spcBef>
              <a:spcAft>
                <a:spcPts val="0"/>
              </a:spcAft>
              <a:buClrTx/>
              <a:buSzTx/>
              <a:buFont typeface="Arial" panose="020B0604020202020204" pitchFamily="34" charset="0"/>
              <a:buChar char="•"/>
              <a:tabLst/>
              <a:defRPr/>
            </a:pPr>
            <a:r>
              <a:rPr lang="en-US" sz="3000" spc="450" noProof="0" dirty="0">
                <a:solidFill>
                  <a:srgbClr val="FFFFFF"/>
                </a:solidFill>
                <a:latin typeface="Glacial Indifference"/>
              </a:rPr>
              <a:t>Different views on VFM but EA comparison – Human and Financial Benefits </a:t>
            </a:r>
            <a:endParaRPr kumimoji="0" lang="en-US" sz="3000" b="0" i="0" u="none" strike="noStrike" kern="1200" cap="none" spc="450" normalizeH="0" baseline="0" noProof="0" dirty="0">
              <a:ln>
                <a:noFill/>
              </a:ln>
              <a:solidFill>
                <a:srgbClr val="FFFFFF"/>
              </a:solidFill>
              <a:effectLst/>
              <a:uLnTx/>
              <a:uFillTx/>
              <a:latin typeface="Glacial Indifference"/>
              <a:ea typeface="+mn-ea"/>
              <a:cs typeface="+mn-cs"/>
            </a:endParaRPr>
          </a:p>
        </p:txBody>
      </p:sp>
      <p:sp>
        <p:nvSpPr>
          <p:cNvPr id="10" name="TextBox 16"/>
          <p:cNvSpPr txBox="1"/>
          <p:nvPr/>
        </p:nvSpPr>
        <p:spPr>
          <a:xfrm>
            <a:off x="35490" y="2857500"/>
            <a:ext cx="9032310" cy="2154436"/>
          </a:xfrm>
          <a:prstGeom prst="rect">
            <a:avLst/>
          </a:prstGeom>
          <a:ln/>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ts val="4200"/>
              </a:lnSpc>
              <a:spcBef>
                <a:spcPts val="0"/>
              </a:spcBef>
              <a:spcAft>
                <a:spcPts val="0"/>
              </a:spcAft>
              <a:buClrTx/>
              <a:buSzTx/>
              <a:buFontTx/>
              <a:buNone/>
              <a:tabLst/>
              <a:defRPr/>
            </a:pPr>
            <a:r>
              <a:rPr kumimoji="0" lang="en-US" sz="3000" b="1" i="0" u="sng" strike="noStrike" kern="1200" cap="none" spc="450" normalizeH="0" baseline="0" noProof="0" dirty="0">
                <a:ln>
                  <a:noFill/>
                </a:ln>
                <a:solidFill>
                  <a:srgbClr val="FFFFFF"/>
                </a:solidFill>
                <a:effectLst/>
                <a:uLnTx/>
                <a:uFillTx/>
                <a:latin typeface="Glacial Indifference"/>
                <a:ea typeface="+mn-ea"/>
                <a:cs typeface="+mn-cs"/>
              </a:rPr>
              <a:t>Approved Housing Bodies</a:t>
            </a:r>
          </a:p>
          <a:p>
            <a:pPr marL="457200" marR="0" lvl="0" indent="-457200" algn="ctr" defTabSz="914400" rtl="0" eaLnBrk="1" fontAlgn="auto" latinLnBrk="0" hangingPunct="1">
              <a:lnSpc>
                <a:spcPts val="4200"/>
              </a:lnSpc>
              <a:spcBef>
                <a:spcPts val="0"/>
              </a:spcBef>
              <a:spcAft>
                <a:spcPts val="0"/>
              </a:spcAft>
              <a:buClrTx/>
              <a:buSzTx/>
              <a:buFont typeface="Arial" panose="020B0604020202020204" pitchFamily="34" charset="0"/>
              <a:buChar char="•"/>
              <a:tabLst/>
              <a:defRPr/>
            </a:pPr>
            <a:r>
              <a:rPr lang="en-US" sz="3000" spc="450" noProof="0" dirty="0">
                <a:solidFill>
                  <a:srgbClr val="FFFFFF"/>
                </a:solidFill>
                <a:latin typeface="Glacial Indifference"/>
              </a:rPr>
              <a:t>Stock acquired or built by not for profit sector, regulated. </a:t>
            </a:r>
          </a:p>
          <a:p>
            <a:pPr marL="457200" marR="0" lvl="0" indent="-457200" algn="ctr" defTabSz="914400" rtl="0" eaLnBrk="1" fontAlgn="auto" latinLnBrk="0" hangingPunct="1">
              <a:lnSpc>
                <a:spcPts val="4200"/>
              </a:lnSpc>
              <a:spcBef>
                <a:spcPts val="0"/>
              </a:spcBef>
              <a:spcAft>
                <a:spcPts val="0"/>
              </a:spcAft>
              <a:buClrTx/>
              <a:buSzTx/>
              <a:buFont typeface="Arial" panose="020B0604020202020204" pitchFamily="34" charset="0"/>
              <a:buChar char="•"/>
              <a:tabLst/>
              <a:defRPr/>
            </a:pPr>
            <a:r>
              <a:rPr kumimoji="0" lang="en-US" sz="3000" i="0" strike="noStrike" kern="1200" cap="none" spc="450" normalizeH="0" baseline="0" dirty="0">
                <a:ln>
                  <a:noFill/>
                </a:ln>
                <a:solidFill>
                  <a:srgbClr val="FFFFFF"/>
                </a:solidFill>
                <a:effectLst/>
                <a:uLnTx/>
                <a:uFillTx/>
                <a:latin typeface="Glacial Indifference"/>
              </a:rPr>
              <a:t>Nominations from SH lists</a:t>
            </a:r>
            <a:endParaRPr kumimoji="0" lang="en-US" sz="3000" i="0" strike="noStrike" kern="1200" cap="none" spc="450" normalizeH="0" baseline="0" noProof="0" dirty="0">
              <a:ln>
                <a:noFill/>
              </a:ln>
              <a:solidFill>
                <a:srgbClr val="FFFFFF"/>
              </a:solidFill>
              <a:effectLst/>
              <a:uLnTx/>
              <a:uFillTx/>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5" y="-190500"/>
            <a:ext cx="18289585" cy="2359356"/>
          </a:xfrm>
          <a:prstGeom prst="rect">
            <a:avLst/>
          </a:prstGeom>
        </p:spPr>
      </p:pic>
      <p:sp>
        <p:nvSpPr>
          <p:cNvPr id="3" name="TextBox 2"/>
          <p:cNvSpPr txBox="1"/>
          <p:nvPr/>
        </p:nvSpPr>
        <p:spPr>
          <a:xfrm>
            <a:off x="3227631" y="876300"/>
            <a:ext cx="12777472" cy="1446550"/>
          </a:xfrm>
          <a:prstGeom prst="rect">
            <a:avLst/>
          </a:prstGeom>
          <a:noFill/>
        </p:spPr>
        <p:txBody>
          <a:bodyPr wrap="none" rtlCol="0">
            <a:spAutoFit/>
          </a:bodyPr>
          <a:lstStyle/>
          <a:p>
            <a:pPr algn="ctr"/>
            <a:r>
              <a:rPr lang="en-IE" sz="4400" dirty="0">
                <a:solidFill>
                  <a:schemeClr val="bg1"/>
                </a:solidFill>
              </a:rPr>
              <a:t>How Families Exit Homelessness to Tenancies in Dublin</a:t>
            </a:r>
          </a:p>
          <a:p>
            <a:pPr algn="ctr"/>
            <a:endParaRPr lang="en-IE" sz="44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58845030"/>
              </p:ext>
            </p:extLst>
          </p:nvPr>
        </p:nvGraphicFramePr>
        <p:xfrm>
          <a:off x="1295400" y="3086102"/>
          <a:ext cx="13030200" cy="5519263"/>
        </p:xfrm>
        <a:graphic>
          <a:graphicData uri="http://schemas.openxmlformats.org/drawingml/2006/table">
            <a:tbl>
              <a:tblPr firstRow="1" bandRow="1">
                <a:tableStyleId>{5C22544A-7EE6-4342-B048-85BDC9FD1C3A}</a:tableStyleId>
              </a:tblPr>
              <a:tblGrid>
                <a:gridCol w="2486734">
                  <a:extLst>
                    <a:ext uri="{9D8B030D-6E8A-4147-A177-3AD203B41FA5}">
                      <a16:colId xmlns:a16="http://schemas.microsoft.com/office/drawing/2014/main" val="629255831"/>
                    </a:ext>
                  </a:extLst>
                </a:gridCol>
                <a:gridCol w="1865051">
                  <a:extLst>
                    <a:ext uri="{9D8B030D-6E8A-4147-A177-3AD203B41FA5}">
                      <a16:colId xmlns:a16="http://schemas.microsoft.com/office/drawing/2014/main" val="1174829358"/>
                    </a:ext>
                  </a:extLst>
                </a:gridCol>
                <a:gridCol w="2486734">
                  <a:extLst>
                    <a:ext uri="{9D8B030D-6E8A-4147-A177-3AD203B41FA5}">
                      <a16:colId xmlns:a16="http://schemas.microsoft.com/office/drawing/2014/main" val="265749418"/>
                    </a:ext>
                  </a:extLst>
                </a:gridCol>
                <a:gridCol w="1709631">
                  <a:extLst>
                    <a:ext uri="{9D8B030D-6E8A-4147-A177-3AD203B41FA5}">
                      <a16:colId xmlns:a16="http://schemas.microsoft.com/office/drawing/2014/main" val="782141003"/>
                    </a:ext>
                  </a:extLst>
                </a:gridCol>
                <a:gridCol w="2551174">
                  <a:extLst>
                    <a:ext uri="{9D8B030D-6E8A-4147-A177-3AD203B41FA5}">
                      <a16:colId xmlns:a16="http://schemas.microsoft.com/office/drawing/2014/main" val="4070875144"/>
                    </a:ext>
                  </a:extLst>
                </a:gridCol>
                <a:gridCol w="1930876">
                  <a:extLst>
                    <a:ext uri="{9D8B030D-6E8A-4147-A177-3AD203B41FA5}">
                      <a16:colId xmlns:a16="http://schemas.microsoft.com/office/drawing/2014/main" val="1831240558"/>
                    </a:ext>
                  </a:extLst>
                </a:gridCol>
              </a:tblGrid>
              <a:tr h="909353">
                <a:tc>
                  <a:txBody>
                    <a:bodyPr/>
                    <a:lstStyle/>
                    <a:p>
                      <a:r>
                        <a:rPr lang="en-IE" dirty="0"/>
                        <a:t>FAMILIES</a:t>
                      </a:r>
                    </a:p>
                  </a:txBody>
                  <a:tcPr/>
                </a:tc>
                <a:tc>
                  <a:txBody>
                    <a:bodyPr/>
                    <a:lstStyle/>
                    <a:p>
                      <a:r>
                        <a:rPr lang="en-IE" dirty="0"/>
                        <a:t>HAP / PR</a:t>
                      </a:r>
                    </a:p>
                  </a:txBody>
                  <a:tcPr/>
                </a:tc>
                <a:tc>
                  <a:txBody>
                    <a:bodyPr/>
                    <a:lstStyle/>
                    <a:p>
                      <a:r>
                        <a:rPr lang="en-IE" dirty="0"/>
                        <a:t>LA (</a:t>
                      </a:r>
                      <a:r>
                        <a:rPr lang="en-IE" dirty="0" err="1"/>
                        <a:t>incl</a:t>
                      </a:r>
                      <a:r>
                        <a:rPr lang="en-IE" dirty="0"/>
                        <a:t> LTL) </a:t>
                      </a:r>
                    </a:p>
                  </a:txBody>
                  <a:tcPr/>
                </a:tc>
                <a:tc>
                  <a:txBody>
                    <a:bodyPr/>
                    <a:lstStyle/>
                    <a:p>
                      <a:r>
                        <a:rPr lang="en-IE" dirty="0"/>
                        <a:t>AHB</a:t>
                      </a:r>
                    </a:p>
                  </a:txBody>
                  <a:tcPr/>
                </a:tc>
                <a:tc>
                  <a:txBody>
                    <a:bodyPr/>
                    <a:lstStyle/>
                    <a:p>
                      <a:r>
                        <a:rPr lang="en-IE" dirty="0"/>
                        <a:t>LTA – Families</a:t>
                      </a:r>
                    </a:p>
                  </a:txBody>
                  <a:tcPr/>
                </a:tc>
                <a:tc>
                  <a:txBody>
                    <a:bodyPr/>
                    <a:lstStyle/>
                    <a:p>
                      <a:r>
                        <a:rPr lang="en-IE" dirty="0"/>
                        <a:t>Total</a:t>
                      </a:r>
                    </a:p>
                  </a:txBody>
                  <a:tcPr/>
                </a:tc>
                <a:extLst>
                  <a:ext uri="{0D108BD9-81ED-4DB2-BD59-A6C34878D82A}">
                    <a16:rowId xmlns:a16="http://schemas.microsoft.com/office/drawing/2014/main" val="2547581169"/>
                  </a:ext>
                </a:extLst>
              </a:tr>
              <a:tr h="921982">
                <a:tc>
                  <a:txBody>
                    <a:bodyPr/>
                    <a:lstStyle/>
                    <a:p>
                      <a:r>
                        <a:rPr lang="en-IE" dirty="0"/>
                        <a:t>2018</a:t>
                      </a:r>
                    </a:p>
                  </a:txBody>
                  <a:tcPr/>
                </a:tc>
                <a:tc>
                  <a:txBody>
                    <a:bodyPr/>
                    <a:lstStyle/>
                    <a:p>
                      <a:r>
                        <a:rPr lang="en-IE" dirty="0"/>
                        <a:t>450</a:t>
                      </a:r>
                    </a:p>
                  </a:txBody>
                  <a:tcPr/>
                </a:tc>
                <a:tc>
                  <a:txBody>
                    <a:bodyPr/>
                    <a:lstStyle/>
                    <a:p>
                      <a:r>
                        <a:rPr lang="en-IE" dirty="0"/>
                        <a:t>183</a:t>
                      </a:r>
                    </a:p>
                  </a:txBody>
                  <a:tcPr/>
                </a:tc>
                <a:tc>
                  <a:txBody>
                    <a:bodyPr/>
                    <a:lstStyle/>
                    <a:p>
                      <a:r>
                        <a:rPr lang="en-IE" dirty="0"/>
                        <a:t>143</a:t>
                      </a:r>
                    </a:p>
                  </a:txBody>
                  <a:tcPr/>
                </a:tc>
                <a:tc>
                  <a:txBody>
                    <a:bodyPr/>
                    <a:lstStyle/>
                    <a:p>
                      <a:r>
                        <a:rPr lang="en-IE" dirty="0"/>
                        <a:t>4</a:t>
                      </a:r>
                    </a:p>
                  </a:txBody>
                  <a:tcPr/>
                </a:tc>
                <a:tc>
                  <a:txBody>
                    <a:bodyPr/>
                    <a:lstStyle/>
                    <a:p>
                      <a:r>
                        <a:rPr lang="en-IE" dirty="0"/>
                        <a:t>780</a:t>
                      </a:r>
                    </a:p>
                  </a:txBody>
                  <a:tcPr/>
                </a:tc>
                <a:extLst>
                  <a:ext uri="{0D108BD9-81ED-4DB2-BD59-A6C34878D82A}">
                    <a16:rowId xmlns:a16="http://schemas.microsoft.com/office/drawing/2014/main" val="259322957"/>
                  </a:ext>
                </a:extLst>
              </a:tr>
              <a:tr h="921982">
                <a:tc>
                  <a:txBody>
                    <a:bodyPr/>
                    <a:lstStyle/>
                    <a:p>
                      <a:r>
                        <a:rPr lang="en-IE" dirty="0"/>
                        <a:t>2019</a:t>
                      </a:r>
                    </a:p>
                  </a:txBody>
                  <a:tcPr/>
                </a:tc>
                <a:tc>
                  <a:txBody>
                    <a:bodyPr/>
                    <a:lstStyle/>
                    <a:p>
                      <a:r>
                        <a:rPr lang="en-IE" dirty="0"/>
                        <a:t>468</a:t>
                      </a:r>
                    </a:p>
                  </a:txBody>
                  <a:tcPr/>
                </a:tc>
                <a:tc>
                  <a:txBody>
                    <a:bodyPr/>
                    <a:lstStyle/>
                    <a:p>
                      <a:r>
                        <a:rPr lang="en-IE" dirty="0"/>
                        <a:t>416</a:t>
                      </a:r>
                    </a:p>
                  </a:txBody>
                  <a:tcPr/>
                </a:tc>
                <a:tc>
                  <a:txBody>
                    <a:bodyPr/>
                    <a:lstStyle/>
                    <a:p>
                      <a:r>
                        <a:rPr lang="en-IE" dirty="0"/>
                        <a:t>236</a:t>
                      </a:r>
                    </a:p>
                  </a:txBody>
                  <a:tcPr/>
                </a:tc>
                <a:tc>
                  <a:txBody>
                    <a:bodyPr/>
                    <a:lstStyle/>
                    <a:p>
                      <a:r>
                        <a:rPr lang="en-IE" dirty="0"/>
                        <a:t>15</a:t>
                      </a:r>
                    </a:p>
                  </a:txBody>
                  <a:tcPr/>
                </a:tc>
                <a:tc>
                  <a:txBody>
                    <a:bodyPr/>
                    <a:lstStyle/>
                    <a:p>
                      <a:r>
                        <a:rPr lang="en-IE" dirty="0"/>
                        <a:t>1,135</a:t>
                      </a:r>
                    </a:p>
                  </a:txBody>
                  <a:tcPr/>
                </a:tc>
                <a:extLst>
                  <a:ext uri="{0D108BD9-81ED-4DB2-BD59-A6C34878D82A}">
                    <a16:rowId xmlns:a16="http://schemas.microsoft.com/office/drawing/2014/main" val="3701175024"/>
                  </a:ext>
                </a:extLst>
              </a:tr>
              <a:tr h="921982">
                <a:tc>
                  <a:txBody>
                    <a:bodyPr/>
                    <a:lstStyle/>
                    <a:p>
                      <a:r>
                        <a:rPr lang="en-IE" dirty="0"/>
                        <a:t>2020</a:t>
                      </a:r>
                    </a:p>
                  </a:txBody>
                  <a:tcPr/>
                </a:tc>
                <a:tc>
                  <a:txBody>
                    <a:bodyPr/>
                    <a:lstStyle/>
                    <a:p>
                      <a:r>
                        <a:rPr lang="en-IE" dirty="0"/>
                        <a:t>727</a:t>
                      </a:r>
                    </a:p>
                  </a:txBody>
                  <a:tcPr/>
                </a:tc>
                <a:tc>
                  <a:txBody>
                    <a:bodyPr/>
                    <a:lstStyle/>
                    <a:p>
                      <a:r>
                        <a:rPr lang="en-IE" dirty="0"/>
                        <a:t>222</a:t>
                      </a:r>
                    </a:p>
                  </a:txBody>
                  <a:tcPr/>
                </a:tc>
                <a:tc>
                  <a:txBody>
                    <a:bodyPr/>
                    <a:lstStyle/>
                    <a:p>
                      <a:r>
                        <a:rPr lang="en-IE" dirty="0"/>
                        <a:t>184</a:t>
                      </a:r>
                    </a:p>
                  </a:txBody>
                  <a:tcPr/>
                </a:tc>
                <a:tc>
                  <a:txBody>
                    <a:bodyPr/>
                    <a:lstStyle/>
                    <a:p>
                      <a:r>
                        <a:rPr lang="en-IE" dirty="0"/>
                        <a:t>87</a:t>
                      </a:r>
                    </a:p>
                  </a:txBody>
                  <a:tcPr/>
                </a:tc>
                <a:tc>
                  <a:txBody>
                    <a:bodyPr/>
                    <a:lstStyle/>
                    <a:p>
                      <a:r>
                        <a:rPr lang="en-IE" dirty="0"/>
                        <a:t>1,220</a:t>
                      </a:r>
                    </a:p>
                  </a:txBody>
                  <a:tcPr/>
                </a:tc>
                <a:extLst>
                  <a:ext uri="{0D108BD9-81ED-4DB2-BD59-A6C34878D82A}">
                    <a16:rowId xmlns:a16="http://schemas.microsoft.com/office/drawing/2014/main" val="1417915219"/>
                  </a:ext>
                </a:extLst>
              </a:tr>
              <a:tr h="921982">
                <a:tc>
                  <a:txBody>
                    <a:bodyPr/>
                    <a:lstStyle/>
                    <a:p>
                      <a:r>
                        <a:rPr lang="en-IE" dirty="0"/>
                        <a:t>2021</a:t>
                      </a:r>
                    </a:p>
                  </a:txBody>
                  <a:tcPr/>
                </a:tc>
                <a:tc>
                  <a:txBody>
                    <a:bodyPr/>
                    <a:lstStyle/>
                    <a:p>
                      <a:r>
                        <a:rPr lang="en-IE" dirty="0"/>
                        <a:t>479</a:t>
                      </a:r>
                    </a:p>
                  </a:txBody>
                  <a:tcPr/>
                </a:tc>
                <a:tc>
                  <a:txBody>
                    <a:bodyPr/>
                    <a:lstStyle/>
                    <a:p>
                      <a:r>
                        <a:rPr lang="en-IE" dirty="0"/>
                        <a:t>85</a:t>
                      </a:r>
                    </a:p>
                  </a:txBody>
                  <a:tcPr/>
                </a:tc>
                <a:tc>
                  <a:txBody>
                    <a:bodyPr/>
                    <a:lstStyle/>
                    <a:p>
                      <a:r>
                        <a:rPr lang="en-IE" dirty="0"/>
                        <a:t>122</a:t>
                      </a:r>
                    </a:p>
                  </a:txBody>
                  <a:tcPr/>
                </a:tc>
                <a:tc>
                  <a:txBody>
                    <a:bodyPr/>
                    <a:lstStyle/>
                    <a:p>
                      <a:r>
                        <a:rPr lang="en-IE" dirty="0"/>
                        <a:t>8</a:t>
                      </a:r>
                    </a:p>
                  </a:txBody>
                  <a:tcPr/>
                </a:tc>
                <a:tc>
                  <a:txBody>
                    <a:bodyPr/>
                    <a:lstStyle/>
                    <a:p>
                      <a:r>
                        <a:rPr lang="en-IE" dirty="0"/>
                        <a:t>695</a:t>
                      </a:r>
                    </a:p>
                  </a:txBody>
                  <a:tcPr/>
                </a:tc>
                <a:extLst>
                  <a:ext uri="{0D108BD9-81ED-4DB2-BD59-A6C34878D82A}">
                    <a16:rowId xmlns:a16="http://schemas.microsoft.com/office/drawing/2014/main" val="3555180794"/>
                  </a:ext>
                </a:extLst>
              </a:tr>
              <a:tr h="921982">
                <a:tc>
                  <a:txBody>
                    <a:bodyPr/>
                    <a:lstStyle/>
                    <a:p>
                      <a:r>
                        <a:rPr lang="en-IE" b="1" dirty="0"/>
                        <a:t>%</a:t>
                      </a:r>
                    </a:p>
                  </a:txBody>
                  <a:tcPr/>
                </a:tc>
                <a:tc>
                  <a:txBody>
                    <a:bodyPr/>
                    <a:lstStyle/>
                    <a:p>
                      <a:r>
                        <a:rPr lang="en-IE" b="1" dirty="0"/>
                        <a:t>56% 2,124</a:t>
                      </a:r>
                    </a:p>
                  </a:txBody>
                  <a:tcPr/>
                </a:tc>
                <a:tc>
                  <a:txBody>
                    <a:bodyPr/>
                    <a:lstStyle/>
                    <a:p>
                      <a:r>
                        <a:rPr lang="en-IE" b="1" dirty="0"/>
                        <a:t>23% 706</a:t>
                      </a:r>
                    </a:p>
                    <a:p>
                      <a:endParaRPr lang="en-IE" b="1" dirty="0"/>
                    </a:p>
                  </a:txBody>
                  <a:tcPr/>
                </a:tc>
                <a:tc>
                  <a:txBody>
                    <a:bodyPr/>
                    <a:lstStyle/>
                    <a:p>
                      <a:r>
                        <a:rPr lang="en-IE" b="1" dirty="0"/>
                        <a:t>18% 685</a:t>
                      </a:r>
                    </a:p>
                  </a:txBody>
                  <a:tcPr/>
                </a:tc>
                <a:tc>
                  <a:txBody>
                    <a:bodyPr/>
                    <a:lstStyle/>
                    <a:p>
                      <a:r>
                        <a:rPr lang="en-IE" b="1" dirty="0"/>
                        <a:t>3% 114</a:t>
                      </a:r>
                    </a:p>
                  </a:txBody>
                  <a:tcPr/>
                </a:tc>
                <a:tc>
                  <a:txBody>
                    <a:bodyPr/>
                    <a:lstStyle/>
                    <a:p>
                      <a:r>
                        <a:rPr lang="en-IE" b="1" dirty="0"/>
                        <a:t>3,816 </a:t>
                      </a:r>
                    </a:p>
                  </a:txBody>
                  <a:tcPr/>
                </a:tc>
                <a:extLst>
                  <a:ext uri="{0D108BD9-81ED-4DB2-BD59-A6C34878D82A}">
                    <a16:rowId xmlns:a16="http://schemas.microsoft.com/office/drawing/2014/main" val="345872656"/>
                  </a:ext>
                </a:extLst>
              </a:tr>
            </a:tbl>
          </a:graphicData>
        </a:graphic>
      </p:graphicFrame>
      <p:sp>
        <p:nvSpPr>
          <p:cNvPr id="4" name="TextBox 3"/>
          <p:cNvSpPr txBox="1"/>
          <p:nvPr/>
        </p:nvSpPr>
        <p:spPr>
          <a:xfrm>
            <a:off x="2667000" y="8953500"/>
            <a:ext cx="1158240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IE" b="1" dirty="0">
                <a:effectLst>
                  <a:outerShdw blurRad="38100" dist="38100" dir="2700000" algn="tl">
                    <a:srgbClr val="000000">
                      <a:alpha val="43137"/>
                    </a:srgbClr>
                  </a:outerShdw>
                </a:effectLst>
              </a:rPr>
              <a:t>SINCE THE BEGINNING OF 2022 FOR EVERY FAMILY EXITING HOMELESS SERVICES TO A TENANCY THERE ARE 3 FAMILIES ENTERING HOMELESSNESS AND OVER A MUCH LONGER PERIOD OF TIME, FOR EACH SINGLE ADULT WHO EXITS HOMELESSNESS TO A TENANCY NEARLY 4 NEW PEOPLE ENTER EMERGENCY ACCOMMODATION FOR THE FIRST TIME. </a:t>
            </a:r>
          </a:p>
        </p:txBody>
      </p:sp>
    </p:spTree>
    <p:extLst>
      <p:ext uri="{BB962C8B-B14F-4D97-AF65-F5344CB8AC3E}">
        <p14:creationId xmlns:p14="http://schemas.microsoft.com/office/powerpoint/2010/main" val="49373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5316200" cy="1143000"/>
          </a:xfrm>
        </p:spPr>
        <p:txBody>
          <a:bodyPr/>
          <a:lstStyle/>
          <a:p>
            <a:r>
              <a:rPr lang="en-IE" dirty="0"/>
              <a:t>Can Vacant Properties be part of Ending Homelessness?</a:t>
            </a:r>
          </a:p>
        </p:txBody>
      </p:sp>
      <p:pic>
        <p:nvPicPr>
          <p:cNvPr id="4" name="Content Placeholder 3"/>
          <p:cNvPicPr>
            <a:picLocks noGrp="1" noChangeAspect="1"/>
          </p:cNvPicPr>
          <p:nvPr>
            <p:ph idx="1"/>
          </p:nvPr>
        </p:nvPicPr>
        <p:blipFill>
          <a:blip r:embed="rId3"/>
          <a:stretch>
            <a:fillRect/>
          </a:stretch>
        </p:blipFill>
        <p:spPr>
          <a:xfrm>
            <a:off x="457200" y="3290158"/>
            <a:ext cx="8229600" cy="1146047"/>
          </a:xfrm>
          <a:prstGeom prst="rect">
            <a:avLst/>
          </a:prstGeom>
        </p:spPr>
      </p:pic>
      <p:pic>
        <p:nvPicPr>
          <p:cNvPr id="5" name="Picture 4"/>
          <p:cNvPicPr>
            <a:picLocks noChangeAspect="1"/>
          </p:cNvPicPr>
          <p:nvPr/>
        </p:nvPicPr>
        <p:blipFill>
          <a:blip r:embed="rId4"/>
          <a:stretch>
            <a:fillRect/>
          </a:stretch>
        </p:blipFill>
        <p:spPr>
          <a:xfrm>
            <a:off x="914400" y="1562100"/>
            <a:ext cx="14859000" cy="8558034"/>
          </a:xfrm>
          <a:prstGeom prst="rect">
            <a:avLst/>
          </a:prstGeom>
        </p:spPr>
      </p:pic>
    </p:spTree>
    <p:extLst>
      <p:ext uri="{BB962C8B-B14F-4D97-AF65-F5344CB8AC3E}">
        <p14:creationId xmlns:p14="http://schemas.microsoft.com/office/powerpoint/2010/main" val="351737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313" y="114300"/>
            <a:ext cx="18288000" cy="2358226"/>
          </a:xfrm>
          <a:prstGeom prst="rect">
            <a:avLst/>
          </a:prstGeom>
          <a:solidFill>
            <a:srgbClr val="1E3653"/>
          </a:solidFill>
        </p:spPr>
      </p:sp>
      <p:sp>
        <p:nvSpPr>
          <p:cNvPr id="8" name="TextBox 8"/>
          <p:cNvSpPr txBox="1"/>
          <p:nvPr/>
        </p:nvSpPr>
        <p:spPr>
          <a:xfrm>
            <a:off x="1981200" y="342900"/>
            <a:ext cx="14231725" cy="2385268"/>
          </a:xfrm>
          <a:prstGeom prst="rect">
            <a:avLst/>
          </a:prstGeom>
        </p:spPr>
        <p:txBody>
          <a:bodyPr lIns="0" tIns="0" rIns="0" bIns="0" rtlCol="0" anchor="t">
            <a:spAutoFit/>
          </a:bodyPr>
          <a:lstStyle/>
          <a:p>
            <a:pPr marL="0" marR="0" lvl="0" indent="0" algn="ctr" defTabSz="914400" rtl="0" eaLnBrk="1" fontAlgn="auto" latinLnBrk="0" hangingPunct="1">
              <a:lnSpc>
                <a:spcPts val="9295"/>
              </a:lnSpc>
              <a:spcBef>
                <a:spcPts val="0"/>
              </a:spcBef>
              <a:spcAft>
                <a:spcPts val="0"/>
              </a:spcAft>
              <a:buClrTx/>
              <a:buSzTx/>
              <a:buFontTx/>
              <a:buNone/>
              <a:tabLst/>
              <a:defRPr/>
            </a:pPr>
            <a:r>
              <a:rPr lang="en-US" sz="6500" spc="65" dirty="0">
                <a:solidFill>
                  <a:srgbClr val="FFFFFF"/>
                </a:solidFill>
                <a:latin typeface="League Spartan Italics"/>
              </a:rPr>
              <a:t>Bringing Vacant Stock Back into Use – National Policy</a:t>
            </a:r>
            <a:endParaRPr kumimoji="0" lang="en-US" sz="6500" b="0" i="0" u="none" strike="noStrike" kern="1200" cap="none" spc="65" normalizeH="0" baseline="0" noProof="0" dirty="0">
              <a:ln>
                <a:noFill/>
              </a:ln>
              <a:solidFill>
                <a:srgbClr val="FFFFFF"/>
              </a:solidFill>
              <a:effectLst/>
              <a:uLnTx/>
              <a:uFillTx/>
              <a:latin typeface="League Spartan Italics"/>
              <a:ea typeface="+mn-ea"/>
              <a:cs typeface="+mn-cs"/>
            </a:endParaRPr>
          </a:p>
        </p:txBody>
      </p:sp>
      <p:sp>
        <p:nvSpPr>
          <p:cNvPr id="26" name="Content Placeholder 25"/>
          <p:cNvSpPr>
            <a:spLocks noGrp="1"/>
          </p:cNvSpPr>
          <p:nvPr>
            <p:ph idx="1"/>
          </p:nvPr>
        </p:nvSpPr>
        <p:spPr>
          <a:xfrm>
            <a:off x="1600200" y="3238500"/>
            <a:ext cx="15392400" cy="6019800"/>
          </a:xfrm>
        </p:spPr>
        <p:txBody>
          <a:bodyPr>
            <a:normAutofit fontScale="92500"/>
          </a:bodyPr>
          <a:lstStyle/>
          <a:p>
            <a:pPr marL="0" indent="0">
              <a:buNone/>
            </a:pPr>
            <a:r>
              <a:rPr lang="en-IE" b="1" u="sng" dirty="0"/>
              <a:t>Housing For All:  Pathway 4 Addressing Vacancy and Efficient Use of existing Stock: </a:t>
            </a:r>
          </a:p>
          <a:p>
            <a:pPr lvl="1">
              <a:buFont typeface="Wingdings" panose="05000000000000000000" pitchFamily="2" charset="2"/>
              <a:buChar char="q"/>
            </a:pPr>
            <a:r>
              <a:rPr lang="en-IE" b="1" dirty="0"/>
              <a:t>Repair &amp; Lease </a:t>
            </a:r>
            <a:r>
              <a:rPr lang="en-IE" dirty="0"/>
              <a:t>– Targeted at owners who cannot afford/can’t access funding to bring up to standard for rental. Repairs paid for upfront, made available for social housing for a minimum of 10 years, cost 80% market rent. A ‘loan’ rather than grant. (DCC: &gt;5). </a:t>
            </a:r>
          </a:p>
          <a:p>
            <a:pPr lvl="1">
              <a:buFont typeface="Wingdings" panose="05000000000000000000" pitchFamily="2" charset="2"/>
              <a:buChar char="q"/>
            </a:pPr>
            <a:r>
              <a:rPr lang="en-IE" b="1" dirty="0"/>
              <a:t>Buy &amp; Renew </a:t>
            </a:r>
            <a:r>
              <a:rPr lang="en-IE" dirty="0"/>
              <a:t>-  Capital programme to bring properties back to residential use. DCC acquired 68 between 2018 – 2021, 32 currently in process and 27 under refurbishment.  Excellent response to dereliction. </a:t>
            </a:r>
          </a:p>
          <a:p>
            <a:pPr lvl="1">
              <a:buFont typeface="Wingdings" panose="05000000000000000000" pitchFamily="2" charset="2"/>
              <a:buChar char="q"/>
            </a:pPr>
            <a:r>
              <a:rPr lang="en-IE" b="1" dirty="0"/>
              <a:t>CPO </a:t>
            </a:r>
            <a:r>
              <a:rPr lang="en-IE" dirty="0"/>
              <a:t>(Housing Agency to support  Local Authorities – Templates, training) Main use is for Derelict sites/properties. (May include missing roof or floor structures, boarded up window openings, damage (Fire/ASB)</a:t>
            </a:r>
          </a:p>
          <a:p>
            <a:pPr lvl="1">
              <a:buFont typeface="Wingdings" panose="05000000000000000000" pitchFamily="2" charset="2"/>
              <a:buChar char="q"/>
            </a:pPr>
            <a:r>
              <a:rPr lang="en-IE" b="1" dirty="0"/>
              <a:t>Fair Deal </a:t>
            </a:r>
            <a:r>
              <a:rPr lang="en-IE" dirty="0"/>
              <a:t>(caps, rental income exemptions) </a:t>
            </a:r>
          </a:p>
          <a:p>
            <a:pPr lvl="1">
              <a:buFont typeface="Wingdings" panose="05000000000000000000" pitchFamily="2" charset="2"/>
              <a:buChar char="q"/>
            </a:pPr>
            <a:r>
              <a:rPr lang="en-IE" b="1" dirty="0"/>
              <a:t>Vacant Property Tax </a:t>
            </a:r>
            <a:r>
              <a:rPr lang="en-IE" dirty="0"/>
              <a:t>under consideration, not for revenue yield but for activation of housing. </a:t>
            </a:r>
          </a:p>
          <a:p>
            <a:pPr lvl="1">
              <a:buFont typeface="Wingdings" panose="05000000000000000000" pitchFamily="2" charset="2"/>
              <a:buChar char="q"/>
            </a:pPr>
            <a:r>
              <a:rPr lang="en-IE" b="1" dirty="0"/>
              <a:t>Extension of Planning Regulations </a:t>
            </a:r>
            <a:r>
              <a:rPr lang="en-IE" dirty="0"/>
              <a:t>to exempt certain vacant commercial premises from 	requiring planning permission to change of use for residential purposes to 2025. </a:t>
            </a:r>
            <a:r>
              <a:rPr lang="en-IE" dirty="0" err="1"/>
              <a:t>e.g.Pubs</a:t>
            </a:r>
            <a:r>
              <a:rPr lang="en-IE" dirty="0"/>
              <a:t>.</a:t>
            </a:r>
          </a:p>
          <a:p>
            <a:pPr marL="0" indent="0">
              <a:buNone/>
            </a:pPr>
            <a:endParaRPr lang="en-IE" dirty="0"/>
          </a:p>
          <a:p>
            <a:pPr marL="0" indent="0">
              <a:buNone/>
            </a:pPr>
            <a:endParaRPr lang="en-IE" dirty="0"/>
          </a:p>
        </p:txBody>
      </p:sp>
    </p:spTree>
    <p:extLst>
      <p:ext uri="{BB962C8B-B14F-4D97-AF65-F5344CB8AC3E}">
        <p14:creationId xmlns:p14="http://schemas.microsoft.com/office/powerpoint/2010/main" val="170426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09600" y="266700"/>
            <a:ext cx="18288000" cy="2358226"/>
          </a:xfrm>
          <a:prstGeom prst="rect">
            <a:avLst/>
          </a:prstGeom>
          <a:solidFill>
            <a:srgbClr val="1E3653"/>
          </a:solidFill>
        </p:spPr>
      </p:sp>
      <p:sp>
        <p:nvSpPr>
          <p:cNvPr id="8" name="TextBox 8"/>
          <p:cNvSpPr txBox="1"/>
          <p:nvPr/>
        </p:nvSpPr>
        <p:spPr>
          <a:xfrm>
            <a:off x="1981200" y="342900"/>
            <a:ext cx="14231725" cy="2276842"/>
          </a:xfrm>
          <a:prstGeom prst="rect">
            <a:avLst/>
          </a:prstGeom>
        </p:spPr>
        <p:txBody>
          <a:bodyPr lIns="0" tIns="0" rIns="0" bIns="0" rtlCol="0" anchor="t">
            <a:spAutoFit/>
          </a:bodyPr>
          <a:lstStyle/>
          <a:p>
            <a:pPr marL="0" marR="0" lvl="0" indent="0" algn="ctr" defTabSz="914400" rtl="0" eaLnBrk="1" fontAlgn="auto" latinLnBrk="0" hangingPunct="1">
              <a:lnSpc>
                <a:spcPts val="9295"/>
              </a:lnSpc>
              <a:spcBef>
                <a:spcPts val="0"/>
              </a:spcBef>
              <a:spcAft>
                <a:spcPts val="0"/>
              </a:spcAft>
              <a:buClrTx/>
              <a:buSzTx/>
              <a:buFontTx/>
              <a:buNone/>
              <a:tabLst/>
              <a:defRPr/>
            </a:pPr>
            <a:r>
              <a:rPr lang="en-US" sz="6500" spc="65" dirty="0">
                <a:solidFill>
                  <a:srgbClr val="FFFFFF"/>
                </a:solidFill>
                <a:latin typeface="League Spartan Italics"/>
              </a:rPr>
              <a:t>Bringing Vacant Stock Back into Use – Dublin City Council</a:t>
            </a:r>
            <a:endParaRPr kumimoji="0" lang="en-US" sz="6500" b="0" i="0" u="none" strike="noStrike" kern="1200" cap="none" spc="65" normalizeH="0" baseline="0" noProof="0" dirty="0">
              <a:ln>
                <a:noFill/>
              </a:ln>
              <a:solidFill>
                <a:srgbClr val="FFFFFF"/>
              </a:solidFill>
              <a:effectLst/>
              <a:uLnTx/>
              <a:uFillTx/>
              <a:latin typeface="League Spartan Italics"/>
              <a:ea typeface="+mn-ea"/>
              <a:cs typeface="+mn-cs"/>
            </a:endParaRPr>
          </a:p>
        </p:txBody>
      </p:sp>
      <p:sp>
        <p:nvSpPr>
          <p:cNvPr id="26" name="Content Placeholder 25"/>
          <p:cNvSpPr>
            <a:spLocks noGrp="1"/>
          </p:cNvSpPr>
          <p:nvPr>
            <p:ph idx="1"/>
          </p:nvPr>
        </p:nvSpPr>
        <p:spPr>
          <a:xfrm>
            <a:off x="1600200" y="3238500"/>
            <a:ext cx="15392400" cy="6019800"/>
          </a:xfrm>
        </p:spPr>
        <p:txBody>
          <a:bodyPr>
            <a:noAutofit/>
          </a:bodyPr>
          <a:lstStyle/>
          <a:p>
            <a:pPr>
              <a:buFont typeface="Wingdings" panose="05000000000000000000" pitchFamily="2" charset="2"/>
              <a:buChar char="q"/>
            </a:pPr>
            <a:r>
              <a:rPr lang="en-IE" sz="2600" b="1" dirty="0"/>
              <a:t>       Vacant Homes Officers </a:t>
            </a:r>
            <a:r>
              <a:rPr lang="en-IE" sz="2600" dirty="0"/>
              <a:t>in each Local Authority</a:t>
            </a:r>
          </a:p>
          <a:p>
            <a:pPr marL="0" indent="0">
              <a:buNone/>
            </a:pPr>
            <a:r>
              <a:rPr lang="en-IE" sz="2600" dirty="0"/>
              <a:t>	Establishing Level of Vacancy – Different measures used: CSO, </a:t>
            </a:r>
            <a:r>
              <a:rPr lang="en-IE" sz="2600" dirty="0" err="1"/>
              <a:t>Geodirectory</a:t>
            </a:r>
            <a:r>
              <a:rPr lang="en-IE" sz="2600" dirty="0"/>
              <a:t>, Vacanthomes.ie and 	Local information. </a:t>
            </a:r>
          </a:p>
          <a:p>
            <a:pPr marL="0" indent="0">
              <a:buNone/>
            </a:pPr>
            <a:r>
              <a:rPr lang="en-IE" sz="2600" dirty="0"/>
              <a:t>	Record of 783 based on analysis of data sources Dublin City Council’s Housing 	Department has 	undertaken </a:t>
            </a:r>
            <a:r>
              <a:rPr lang="en-IE" sz="2600" b="1" dirty="0"/>
              <a:t>427</a:t>
            </a:r>
            <a:r>
              <a:rPr lang="en-IE" sz="2600" dirty="0"/>
              <a:t> site 	inspections with a further 36 inspections 	scheduled and </a:t>
            </a:r>
            <a:r>
              <a:rPr lang="en-IE" sz="2600" b="1" dirty="0"/>
              <a:t>17 </a:t>
            </a:r>
            <a:r>
              <a:rPr lang="en-IE" sz="2600" dirty="0"/>
              <a:t>title searches 	currently in progress.</a:t>
            </a:r>
          </a:p>
          <a:p>
            <a:pPr>
              <a:buFont typeface="Wingdings" panose="05000000000000000000" pitchFamily="2" charset="2"/>
              <a:buChar char="q"/>
            </a:pPr>
            <a:r>
              <a:rPr lang="en-IE" sz="2600" dirty="0"/>
              <a:t>	A recurring pattern each year is the high volume of Planning permissions in comparison with sites 	under construction. 	E.g. Q1 2021 Planning Permission for 22,972 residential units in the city and 5,316 	under construction. (DCC CDP)</a:t>
            </a:r>
          </a:p>
          <a:p>
            <a:pPr>
              <a:buFont typeface="Wingdings" panose="05000000000000000000" pitchFamily="2" charset="2"/>
              <a:buChar char="q"/>
            </a:pPr>
            <a:r>
              <a:rPr lang="en-US" sz="2600" dirty="0"/>
              <a:t>       	Living Over the Shop DCC will actively encourage the development of residential accommodation over 	existing commercial 	premises. There is a considerable amount of vacancy and </a:t>
            </a:r>
            <a:r>
              <a:rPr lang="en-US" sz="2600" dirty="0" err="1"/>
              <a:t>underutilised</a:t>
            </a:r>
            <a:r>
              <a:rPr lang="en-US" sz="2600" dirty="0"/>
              <a:t> </a:t>
            </a:r>
            <a:r>
              <a:rPr lang="en-US" sz="2600" dirty="0" err="1"/>
              <a:t>floorspace</a:t>
            </a:r>
            <a:r>
              <a:rPr lang="en-US" sz="2600" dirty="0"/>
              <a:t>    	on the upper floors of commercial 	premises that have the capacity to contribute significantly to the 	housing stock of the city. Residential accommodation 	should seek comply with the relevant 	standards 	for apartments. However, in certain instances and where a building is 	a protected structure, 	relaxations of these standards will be considered. (DCC CDP)</a:t>
            </a:r>
            <a:endParaRPr lang="en-IE" sz="2600" dirty="0"/>
          </a:p>
        </p:txBody>
      </p:sp>
    </p:spTree>
    <p:extLst>
      <p:ext uri="{BB962C8B-B14F-4D97-AF65-F5344CB8AC3E}">
        <p14:creationId xmlns:p14="http://schemas.microsoft.com/office/powerpoint/2010/main" val="3081339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Props1.xml><?xml version="1.0" encoding="utf-8"?>
<ds:datastoreItem xmlns:ds="http://schemas.openxmlformats.org/officeDocument/2006/customXml" ds:itemID="{21D39DF4-E5BE-48E4-94B3-0E58BABEEE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defa2-306d-42f3-a45c-d773604bc3b6"/>
    <ds:schemaRef ds:uri="8e12d9bd-ea3e-4137-9ea7-b65ad54deda4"/>
    <ds:schemaRef ds:uri="97ff6bad-ea69-4c81-826a-bb0324ae1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69BC1A-A147-4DBC-A42F-81B2EB585DDD}">
  <ds:schemaRefs>
    <ds:schemaRef ds:uri="http://schemas.microsoft.com/sharepoint/v3/contenttype/forms"/>
  </ds:schemaRefs>
</ds:datastoreItem>
</file>

<file path=customXml/itemProps3.xml><?xml version="1.0" encoding="utf-8"?>
<ds:datastoreItem xmlns:ds="http://schemas.openxmlformats.org/officeDocument/2006/customXml" ds:itemID="{475C5D5E-90D1-4CD9-8316-1440ADA69B5D}">
  <ds:schemaRefs>
    <ds:schemaRef ds:uri="http://schemas.microsoft.com/office/infopath/2007/PartnerControls"/>
    <ds:schemaRef ds:uri="http://purl.org/dc/elements/1.1/"/>
    <ds:schemaRef ds:uri="http://schemas.microsoft.com/office/2006/metadata/properties"/>
    <ds:schemaRef ds:uri="80cdcf76-6000-4c59-b235-b572c95c12f7"/>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8e12d9bd-ea3e-4137-9ea7-b65ad54deda4"/>
    <ds:schemaRef ds:uri="97ff6bad-ea69-4c81-826a-bb0324ae1e36"/>
  </ds:schemaRefs>
</ds:datastoreItem>
</file>

<file path=docProps/app.xml><?xml version="1.0" encoding="utf-8"?>
<Properties xmlns="http://schemas.openxmlformats.org/officeDocument/2006/extended-properties" xmlns:vt="http://schemas.openxmlformats.org/officeDocument/2006/docPropsVTypes">
  <TotalTime>776</TotalTime>
  <Words>1021</Words>
  <Application>Microsoft Office PowerPoint</Application>
  <PresentationFormat>Custom</PresentationFormat>
  <Paragraphs>158</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Glacial Indifference</vt:lpstr>
      <vt:lpstr>League Spartan Bold</vt:lpstr>
      <vt:lpstr>League Spartan</vt:lpstr>
      <vt:lpstr>Glacial Indifference Bold</vt:lpstr>
      <vt:lpstr>Calibri</vt:lpstr>
      <vt:lpstr>Open Sans</vt:lpstr>
      <vt:lpstr>League Spartan Italics</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Can Vacant Properties be part of Ending Homelessness?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Conference 2022 - Presentation for speakers</dc:title>
  <dc:creator>user</dc:creator>
  <cp:lastModifiedBy>Information</cp:lastModifiedBy>
  <cp:revision>45</cp:revision>
  <dcterms:created xsi:type="dcterms:W3CDTF">2006-08-16T00:00:00Z</dcterms:created>
  <dcterms:modified xsi:type="dcterms:W3CDTF">2022-06-09T07:26:35Z</dcterms:modified>
  <dc:identifier>DAE_ogjTSas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