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2" r:id="rId4"/>
  </p:sldMasterIdLst>
  <p:notesMasterIdLst>
    <p:notesMasterId r:id="rId17"/>
  </p:notesMasterIdLst>
  <p:handoutMasterIdLst>
    <p:handoutMasterId r:id="rId18"/>
  </p:handoutMasterIdLst>
  <p:sldIdLst>
    <p:sldId id="509" r:id="rId5"/>
    <p:sldId id="520" r:id="rId6"/>
    <p:sldId id="526" r:id="rId7"/>
    <p:sldId id="518" r:id="rId8"/>
    <p:sldId id="529" r:id="rId9"/>
    <p:sldId id="531" r:id="rId10"/>
    <p:sldId id="532" r:id="rId11"/>
    <p:sldId id="533" r:id="rId12"/>
    <p:sldId id="534" r:id="rId13"/>
    <p:sldId id="535" r:id="rId14"/>
    <p:sldId id="536" r:id="rId15"/>
    <p:sldId id="537" r:id="rId16"/>
  </p:sldIdLst>
  <p:sldSz cx="24384000" cy="13716000"/>
  <p:notesSz cx="6858000" cy="9144000"/>
  <p:embeddedFontLst>
    <p:embeddedFont>
      <p:font typeface="Inter" panose="020B0604020202020204" charset="0"/>
      <p:regular r:id="rId19"/>
      <p:bold r:id="rId20"/>
      <p:italic r:id="rId21"/>
      <p:boldItalic r:id="rId22"/>
    </p:embeddedFont>
    <p:embeddedFont>
      <p:font typeface="Inter Light" panose="020B0604020202020204" charset="0"/>
      <p:regular r:id="rId23"/>
      <p:italic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1pPr>
    <a:lvl2pPr marL="0" marR="0" indent="2286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2pPr>
    <a:lvl3pPr marL="0" marR="0" indent="4572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3pPr>
    <a:lvl4pPr marL="0" marR="0" indent="6858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4pPr>
    <a:lvl5pPr marL="0" marR="0" indent="9144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5pPr>
    <a:lvl6pPr marL="0" marR="0" indent="11430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6pPr>
    <a:lvl7pPr marL="0" marR="0" indent="13716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7pPr>
    <a:lvl8pPr marL="0" marR="0" indent="16002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8pPr>
    <a:lvl9pPr marL="0" marR="0" indent="18288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Inter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FE2"/>
    <a:srgbClr val="004F9B"/>
    <a:srgbClr val="EFEFEF"/>
    <a:srgbClr val="BF1D30"/>
    <a:srgbClr val="FFFFFF"/>
    <a:srgbClr val="6C94C0"/>
    <a:srgbClr val="E3767E"/>
    <a:srgbClr val="6D6D6D"/>
    <a:srgbClr val="212121"/>
    <a:srgbClr val="9B9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671" autoAdjust="0"/>
  </p:normalViewPr>
  <p:slideViewPr>
    <p:cSldViewPr snapToGrid="0" snapToObjects="1">
      <p:cViewPr varScale="1">
        <p:scale>
          <a:sx n="33" d="100"/>
          <a:sy n="33" d="100"/>
        </p:scale>
        <p:origin x="66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4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Homeless people, week 6</a:t>
            </a:r>
          </a:p>
        </c:rich>
      </c:tx>
      <c:layout>
        <c:manualLayout>
          <c:xMode val="edge"/>
          <c:yMode val="edge"/>
          <c:x val="0.22268757360640185"/>
          <c:y val="2.4353118575717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'Ark1'!$D$3</c:f>
              <c:strCache>
                <c:ptCount val="1"/>
                <c:pt idx="0">
                  <c:v>Rough sleeper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'Ark1'!$C$4:$C$9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'Ark1'!$D$4:$D$9</c:f>
              <c:numCache>
                <c:formatCode>General</c:formatCode>
                <c:ptCount val="6"/>
                <c:pt idx="0">
                  <c:v>506</c:v>
                </c:pt>
                <c:pt idx="1">
                  <c:v>426</c:v>
                </c:pt>
                <c:pt idx="2">
                  <c:v>595</c:v>
                </c:pt>
                <c:pt idx="3">
                  <c:v>609</c:v>
                </c:pt>
                <c:pt idx="4">
                  <c:v>648</c:v>
                </c:pt>
                <c:pt idx="5">
                  <c:v>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2-4186-A2D6-5CE1301CD3A8}"/>
            </c:ext>
          </c:extLst>
        </c:ser>
        <c:ser>
          <c:idx val="1"/>
          <c:order val="1"/>
          <c:tx>
            <c:strRef>
              <c:f>'Ark1'!$E$3</c:f>
              <c:strCache>
                <c:ptCount val="1"/>
                <c:pt idx="0">
                  <c:v>Emergency Night Shelter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'Ark1'!$C$4:$C$9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'Ark1'!$E$4:$E$9</c:f>
              <c:numCache>
                <c:formatCode>General</c:formatCode>
                <c:ptCount val="6"/>
                <c:pt idx="0">
                  <c:v>355</c:v>
                </c:pt>
                <c:pt idx="1">
                  <c:v>283</c:v>
                </c:pt>
                <c:pt idx="2">
                  <c:v>349</c:v>
                </c:pt>
                <c:pt idx="3">
                  <c:v>345</c:v>
                </c:pt>
                <c:pt idx="4">
                  <c:v>305</c:v>
                </c:pt>
                <c:pt idx="5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2-4186-A2D6-5CE1301CD3A8}"/>
            </c:ext>
          </c:extLst>
        </c:ser>
        <c:ser>
          <c:idx val="2"/>
          <c:order val="2"/>
          <c:tx>
            <c:strRef>
              <c:f>'Ark1'!$F$3</c:f>
              <c:strCache>
                <c:ptCount val="1"/>
                <c:pt idx="0">
                  <c:v>Homeless Shelter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'Ark1'!$C$4:$C$9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'Ark1'!$F$4:$F$9</c:f>
              <c:numCache>
                <c:formatCode>General</c:formatCode>
                <c:ptCount val="6"/>
                <c:pt idx="0">
                  <c:v>1952</c:v>
                </c:pt>
                <c:pt idx="1">
                  <c:v>1874</c:v>
                </c:pt>
                <c:pt idx="2">
                  <c:v>2015</c:v>
                </c:pt>
                <c:pt idx="3">
                  <c:v>2102</c:v>
                </c:pt>
                <c:pt idx="4">
                  <c:v>2217</c:v>
                </c:pt>
                <c:pt idx="5">
                  <c:v>2290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A2-4186-A2D6-5CE1301CD3A8}"/>
            </c:ext>
          </c:extLst>
        </c:ser>
        <c:ser>
          <c:idx val="3"/>
          <c:order val="3"/>
          <c:tx>
            <c:strRef>
              <c:f>'Ark1'!$G$3</c:f>
              <c:strCache>
                <c:ptCount val="1"/>
                <c:pt idx="0">
                  <c:v>Family and friends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'Ark1'!$C$4:$C$9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'Ark1'!$G$4:$G$9</c:f>
              <c:numCache>
                <c:formatCode>General</c:formatCode>
                <c:ptCount val="6"/>
                <c:pt idx="0">
                  <c:v>1086</c:v>
                </c:pt>
                <c:pt idx="1">
                  <c:v>1433</c:v>
                </c:pt>
                <c:pt idx="2">
                  <c:v>1653</c:v>
                </c:pt>
                <c:pt idx="3">
                  <c:v>1876</c:v>
                </c:pt>
                <c:pt idx="4">
                  <c:v>2177</c:v>
                </c:pt>
                <c:pt idx="5">
                  <c:v>1630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A2-4186-A2D6-5CE1301CD3A8}"/>
            </c:ext>
          </c:extLst>
        </c:ser>
        <c:ser>
          <c:idx val="4"/>
          <c:order val="4"/>
          <c:tx>
            <c:strRef>
              <c:f>'Ark1'!$H$3</c:f>
              <c:strCache>
                <c:ptCount val="1"/>
                <c:pt idx="0">
                  <c:v>Short term transitional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'Ark1'!$C$4:$C$9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'Ark1'!$H$4:$H$9</c:f>
              <c:numCache>
                <c:formatCode>General</c:formatCode>
                <c:ptCount val="6"/>
                <c:pt idx="0">
                  <c:v>164</c:v>
                </c:pt>
                <c:pt idx="1">
                  <c:v>227</c:v>
                </c:pt>
                <c:pt idx="2">
                  <c:v>211</c:v>
                </c:pt>
                <c:pt idx="3">
                  <c:v>178</c:v>
                </c:pt>
                <c:pt idx="4">
                  <c:v>169</c:v>
                </c:pt>
                <c:pt idx="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A2-4186-A2D6-5CE1301CD3A8}"/>
            </c:ext>
          </c:extLst>
        </c:ser>
        <c:ser>
          <c:idx val="5"/>
          <c:order val="5"/>
          <c:tx>
            <c:strRef>
              <c:f>'Ark1'!$I$3</c:f>
              <c:strCache>
                <c:ptCount val="1"/>
                <c:pt idx="0">
                  <c:v>Hotels, Institutional release/discharge and other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'Ark1'!$C$4:$C$9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'Ark1'!$I$4:$I$9</c:f>
              <c:numCache>
                <c:formatCode>General</c:formatCode>
                <c:ptCount val="6"/>
                <c:pt idx="0">
                  <c:v>935</c:v>
                </c:pt>
                <c:pt idx="1">
                  <c:v>1047</c:v>
                </c:pt>
                <c:pt idx="2">
                  <c:v>997</c:v>
                </c:pt>
                <c:pt idx="3">
                  <c:v>1028</c:v>
                </c:pt>
                <c:pt idx="4">
                  <c:v>1119</c:v>
                </c:pt>
                <c:pt idx="5">
                  <c:v>1154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A2-4186-A2D6-5CE1301CD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497112"/>
        <c:axId val="462500720"/>
      </c:areaChart>
      <c:catAx>
        <c:axId val="46249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62500720"/>
        <c:crosses val="autoZero"/>
        <c:auto val="1"/>
        <c:lblAlgn val="ctr"/>
        <c:lblOffset val="100"/>
        <c:noMultiLvlLbl val="0"/>
      </c:catAx>
      <c:valAx>
        <c:axId val="46250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462497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Number of shelter users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'Ark1'!$B$1:$W$1</c:f>
              <c:numCache>
                <c:formatCode>General</c:formatCode>
                <c:ptCount val="2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numCache>
            </c:numRef>
          </c:cat>
          <c:val>
            <c:numRef>
              <c:f>'Ark1'!$B$2:$W$2</c:f>
              <c:numCache>
                <c:formatCode>General</c:formatCode>
                <c:ptCount val="22"/>
                <c:pt idx="0">
                  <c:v>6660</c:v>
                </c:pt>
                <c:pt idx="1">
                  <c:v>6937</c:v>
                </c:pt>
                <c:pt idx="2">
                  <c:v>7252</c:v>
                </c:pt>
                <c:pt idx="3">
                  <c:v>6950</c:v>
                </c:pt>
                <c:pt idx="4">
                  <c:v>6955</c:v>
                </c:pt>
                <c:pt idx="5">
                  <c:v>7008</c:v>
                </c:pt>
                <c:pt idx="6">
                  <c:v>7071</c:v>
                </c:pt>
                <c:pt idx="7">
                  <c:v>6801</c:v>
                </c:pt>
                <c:pt idx="8">
                  <c:v>6485</c:v>
                </c:pt>
                <c:pt idx="9">
                  <c:v>6353</c:v>
                </c:pt>
                <c:pt idx="10">
                  <c:v>6301</c:v>
                </c:pt>
                <c:pt idx="11">
                  <c:v>6323</c:v>
                </c:pt>
                <c:pt idx="12">
                  <c:v>6274</c:v>
                </c:pt>
                <c:pt idx="13">
                  <c:v>6272</c:v>
                </c:pt>
                <c:pt idx="14">
                  <c:v>6265</c:v>
                </c:pt>
                <c:pt idx="15">
                  <c:v>6376</c:v>
                </c:pt>
                <c:pt idx="16">
                  <c:v>6223</c:v>
                </c:pt>
                <c:pt idx="17">
                  <c:v>6442</c:v>
                </c:pt>
                <c:pt idx="18">
                  <c:v>6421</c:v>
                </c:pt>
                <c:pt idx="19">
                  <c:v>6626</c:v>
                </c:pt>
                <c:pt idx="20">
                  <c:v>6679</c:v>
                </c:pt>
                <c:pt idx="21">
                  <c:v>6640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4B-4DC2-853F-DB249EE58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4699584"/>
        <c:axId val="554700896"/>
      </c:lineChart>
      <c:catAx>
        <c:axId val="5546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554700896"/>
        <c:crosses val="autoZero"/>
        <c:auto val="1"/>
        <c:lblAlgn val="ctr"/>
        <c:lblOffset val="100"/>
        <c:noMultiLvlLbl val="0"/>
      </c:catAx>
      <c:valAx>
        <c:axId val="5547008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5546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6952C61-4ACE-41ED-9412-6AD110EEE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A78F513-8F51-4519-840F-BEC41237F0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D5B3-1270-4011-8C73-8401B5803063}" type="datetimeFigureOut">
              <a:rPr lang="da-DK" smtClean="0">
                <a:solidFill>
                  <a:schemeClr val="bg2"/>
                </a:solidFill>
              </a:rPr>
              <a:t>09-06-2022</a:t>
            </a:fld>
            <a:endParaRPr lang="da-DK">
              <a:solidFill>
                <a:schemeClr val="bg2"/>
              </a:solidFill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F34B479-D744-4D76-A53D-FDE75A6DC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>
              <a:solidFill>
                <a:schemeClr val="bg2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47ED2B4-0183-4217-A28E-C19196AA2C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85480-010C-4BE6-B6F7-C20370C656FC}" type="slidenum">
              <a:rPr lang="da-DK" smtClean="0">
                <a:solidFill>
                  <a:schemeClr val="bg2"/>
                </a:solidFill>
              </a:rPr>
              <a:t>‹#›</a:t>
            </a:fld>
            <a:endParaRPr lang="da-DK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27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050" name="Shape 10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82374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Inter"/>
        <a:cs typeface="Inter"/>
        <a:sym typeface="Inter"/>
      </a:defRPr>
    </a:lvl1pPr>
    <a:lvl2pPr indent="228600" defTabSz="457200" latinLnBrk="0">
      <a:defRPr sz="2200">
        <a:latin typeface="Inter"/>
        <a:ea typeface="Inter"/>
        <a:cs typeface="Inter"/>
        <a:sym typeface="Inter"/>
      </a:defRPr>
    </a:lvl2pPr>
    <a:lvl3pPr indent="457200" defTabSz="457200" latinLnBrk="0">
      <a:defRPr sz="2200">
        <a:latin typeface="Inter"/>
        <a:ea typeface="Inter"/>
        <a:cs typeface="Inter"/>
        <a:sym typeface="Inter"/>
      </a:defRPr>
    </a:lvl3pPr>
    <a:lvl4pPr indent="685800" defTabSz="457200" latinLnBrk="0">
      <a:defRPr sz="2200">
        <a:latin typeface="Inter"/>
        <a:ea typeface="Inter"/>
        <a:cs typeface="Inter"/>
        <a:sym typeface="Inter"/>
      </a:defRPr>
    </a:lvl4pPr>
    <a:lvl5pPr indent="914400" defTabSz="457200" latinLnBrk="0">
      <a:defRPr sz="2200">
        <a:latin typeface="Inter"/>
        <a:ea typeface="Inter"/>
        <a:cs typeface="Inter"/>
        <a:sym typeface="Inter"/>
      </a:defRPr>
    </a:lvl5pPr>
    <a:lvl6pPr indent="1143000" defTabSz="457200" latinLnBrk="0">
      <a:defRPr sz="2200">
        <a:latin typeface="Inter"/>
        <a:ea typeface="Inter"/>
        <a:cs typeface="Inter"/>
        <a:sym typeface="Inter"/>
      </a:defRPr>
    </a:lvl6pPr>
    <a:lvl7pPr indent="1371600" defTabSz="457200" latinLnBrk="0">
      <a:defRPr sz="2200">
        <a:latin typeface="Inter"/>
        <a:ea typeface="Inter"/>
        <a:cs typeface="Inter"/>
        <a:sym typeface="Inter"/>
      </a:defRPr>
    </a:lvl7pPr>
    <a:lvl8pPr indent="1600200" defTabSz="457200" latinLnBrk="0">
      <a:defRPr sz="2200">
        <a:latin typeface="Inter"/>
        <a:ea typeface="Inter"/>
        <a:cs typeface="Inter"/>
        <a:sym typeface="Inter"/>
      </a:defRPr>
    </a:lvl8pPr>
    <a:lvl9pPr indent="1828800" defTabSz="457200" latinLnBrk="0">
      <a:defRPr sz="2200">
        <a:latin typeface="Inter"/>
        <a:ea typeface="Inter"/>
        <a:cs typeface="Inter"/>
        <a:sym typeface="Inte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606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B6C3A4-A093-A549-A327-065F87752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18BBC1-6776-44C9-9B76-645209AD6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520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t logo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96" y="3122016"/>
            <a:ext cx="1663700" cy="1270000"/>
          </a:xfrm>
          <a:prstGeom prst="rect">
            <a:avLst/>
          </a:prstGeom>
        </p:spPr>
      </p:pic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77B2E16E-59F3-5048-9CC5-40F4F2A301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2644" y="5995736"/>
            <a:ext cx="10242717" cy="63232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E7CEB7D3-3554-274B-84D2-4109C2BC7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2643" y="13970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0FC86AB-13ED-6F47-A81A-66B763240835}"/>
              </a:ext>
            </a:extLst>
          </p:cNvPr>
          <p:cNvSpPr/>
          <p:nvPr/>
        </p:nvSpPr>
        <p:spPr>
          <a:xfrm>
            <a:off x="0" y="0"/>
            <a:ext cx="10927080" cy="13716000"/>
          </a:xfrm>
          <a:prstGeom prst="rect">
            <a:avLst/>
          </a:prstGeom>
          <a:solidFill>
            <a:srgbClr val="EFEFE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1E835C-5B79-FF45-B9AF-CC1A66264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563" y="3951148"/>
            <a:ext cx="8484866" cy="581370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8D5ADAD-A202-4F0C-A0A3-37D4E35B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2596" y="3122016"/>
            <a:ext cx="1663700" cy="1270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26FD02F-0434-4F13-845C-4D8E05DA4DCC}"/>
              </a:ext>
            </a:extLst>
          </p:cNvPr>
          <p:cNvSpPr/>
          <p:nvPr userDrawn="1"/>
        </p:nvSpPr>
        <p:spPr>
          <a:xfrm>
            <a:off x="0" y="0"/>
            <a:ext cx="10927080" cy="13716000"/>
          </a:xfrm>
          <a:prstGeom prst="rect">
            <a:avLst/>
          </a:prstGeom>
          <a:solidFill>
            <a:srgbClr val="EFEFE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C3839F3-3666-4DCB-91DB-814EE65BFC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563" y="3951148"/>
            <a:ext cx="8484866" cy="58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9795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tal/fak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A3853F2B-062E-C841-B82F-A21F2FA848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5195" y="1296737"/>
            <a:ext cx="20809794" cy="30346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EE213B68-C58B-8F4C-82A2-9DFD24642E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5195" y="5551908"/>
            <a:ext cx="6520862" cy="196783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0" b="1" spc="-300">
                <a:solidFill>
                  <a:srgbClr val="BF1D30"/>
                </a:solidFill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Tal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741B2397-4A26-3B43-9940-FAB3D25C5D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9311" y="5609391"/>
            <a:ext cx="6520862" cy="191034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0" b="1" spc="-300">
                <a:solidFill>
                  <a:srgbClr val="BF1D30"/>
                </a:solidFill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/>
              <a:t>Tal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90FA035B-1B1D-FE4C-983D-E17E5178C2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089678" y="5551906"/>
            <a:ext cx="6520861" cy="19678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0" b="1" spc="-300">
                <a:solidFill>
                  <a:srgbClr val="BF1D30"/>
                </a:solidFill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/>
              <a:t>Tal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C5A31D1E-1397-A742-925B-9594E1168C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5196" y="7724272"/>
            <a:ext cx="5385310" cy="30346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buFontTx/>
              <a:buNone/>
              <a:defRPr sz="2000"/>
            </a:lvl3pPr>
            <a:lvl4pPr marL="1905000" indent="0">
              <a:buFontTx/>
              <a:buNone/>
              <a:defRPr sz="2000"/>
            </a:lvl4pPr>
            <a:lvl5pPr marL="2540000" indent="0">
              <a:buFontTx/>
              <a:buNone/>
              <a:defRPr sz="20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39CF3494-CFDB-9A4C-AA65-419FFD8017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9311" y="7724272"/>
            <a:ext cx="5385310" cy="30346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buFontTx/>
              <a:buNone/>
              <a:defRPr sz="2000"/>
            </a:lvl3pPr>
            <a:lvl4pPr marL="1905000" indent="0">
              <a:buFontTx/>
              <a:buNone/>
              <a:defRPr sz="2000"/>
            </a:lvl4pPr>
            <a:lvl5pPr marL="2540000" indent="0">
              <a:buFontTx/>
              <a:buNone/>
              <a:defRPr sz="20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2" name="Pladsholder til tekst 2">
            <a:extLst>
              <a:ext uri="{FF2B5EF4-FFF2-40B4-BE49-F238E27FC236}">
                <a16:creationId xmlns:a16="http://schemas.microsoft.com/office/drawing/2014/main" id="{00DE92BF-5DE6-9A42-B001-5C17881AD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089679" y="7724272"/>
            <a:ext cx="5385310" cy="303463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buFontTx/>
              <a:buNone/>
              <a:defRPr sz="2000"/>
            </a:lvl3pPr>
            <a:lvl4pPr marL="1905000" indent="0">
              <a:buFontTx/>
              <a:buNone/>
              <a:defRPr sz="2000"/>
            </a:lvl4pPr>
            <a:lvl5pPr marL="2540000" indent="0">
              <a:buFontTx/>
              <a:buNone/>
              <a:defRPr sz="20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5ED8AFA-07B8-8249-AEB5-07DDF2E0D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7CDD353-B6C3-4F18-8852-A95A3CAC3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8238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825F6FF2-3A9A-46B6-9438-0648EB9D10EA}"/>
              </a:ext>
            </a:extLst>
          </p:cNvPr>
          <p:cNvSpPr/>
          <p:nvPr userDrawn="1"/>
        </p:nvSpPr>
        <p:spPr>
          <a:xfrm>
            <a:off x="0" y="0"/>
            <a:ext cx="11959031" cy="13716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EBEAAF8-4580-D14E-81EB-745438C1B408}"/>
              </a:ext>
            </a:extLst>
          </p:cNvPr>
          <p:cNvSpPr/>
          <p:nvPr/>
        </p:nvSpPr>
        <p:spPr>
          <a:xfrm>
            <a:off x="0" y="0"/>
            <a:ext cx="11959031" cy="13716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B12C65F-DFF7-A34C-A544-6951E74C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639" y="1613256"/>
            <a:ext cx="1547391" cy="118121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596" y="1613256"/>
            <a:ext cx="1663700" cy="1270000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AE0C3AE-9D98-754E-953D-3A08E6C35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7075" y="3700830"/>
            <a:ext cx="8193088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09341" y="3700830"/>
            <a:ext cx="8193088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E1C44A7D-D1D7-3346-A219-2FD991B9BD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60692" y="9776193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6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53433" y="9776192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B7987DD-FE0C-C64F-84EA-7EBDF3D16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A4E975A-1D33-46CD-ADE7-83949C529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34639" y="1613256"/>
            <a:ext cx="1547391" cy="118121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F8C83D4-1114-407B-BC85-F3964753A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2596" y="1613256"/>
            <a:ext cx="1663700" cy="127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3329870-E640-4857-B661-2654DB4517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468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citat inkl teks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B12C65F-DFF7-A34C-A544-6951E74C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639" y="2036166"/>
            <a:ext cx="1547391" cy="118121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596" y="3122016"/>
            <a:ext cx="1663700" cy="1270000"/>
          </a:xfrm>
          <a:prstGeom prst="rect">
            <a:avLst/>
          </a:prstGeom>
        </p:spPr>
      </p:pic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09341" y="4014885"/>
            <a:ext cx="8193088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6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53433" y="10090247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77B2E16E-59F3-5048-9CC5-40F4F2A301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2597" y="5995736"/>
            <a:ext cx="10242717" cy="63232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E7CEB7D3-3554-274B-84D2-4109C2BC7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2596" y="13970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645C317-1370-E445-AFAA-9E7F198801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A601C22B-39EF-443A-A28D-19593B16A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34639" y="2036166"/>
            <a:ext cx="1547391" cy="11812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68C337C-CFAB-4EEE-9646-239D185677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24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citat fuld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B12C65F-DFF7-A34C-A544-6951E74C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604" y="2056913"/>
            <a:ext cx="1897162" cy="1448216"/>
          </a:xfrm>
          <a:prstGeom prst="rect">
            <a:avLst/>
          </a:prstGeom>
        </p:spPr>
      </p:pic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1955B6B8-6351-CA4D-99A6-041DE82D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66" y="3956409"/>
            <a:ext cx="15066467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6" name="Pladsholder til tekst 9">
            <a:extLst>
              <a:ext uri="{FF2B5EF4-FFF2-40B4-BE49-F238E27FC236}">
                <a16:creationId xmlns:a16="http://schemas.microsoft.com/office/drawing/2014/main" id="{E62AFFDE-48D9-2A4D-B496-F373C1FEE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126" y="10483051"/>
            <a:ext cx="12043107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645C317-1370-E445-AFAA-9E7F19880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F5BB4A9-39F7-491E-8878-4BCB7B972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1604" y="2056913"/>
            <a:ext cx="1897162" cy="14482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3645C9-B701-464F-A6B5-680C5BB54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2520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citat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EBEAAF8-4580-D14E-81EB-745438C1B408}"/>
              </a:ext>
            </a:extLst>
          </p:cNvPr>
          <p:cNvSpPr/>
          <p:nvPr/>
        </p:nvSpPr>
        <p:spPr>
          <a:xfrm>
            <a:off x="0" y="0"/>
            <a:ext cx="11959031" cy="13716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96" y="1918056"/>
            <a:ext cx="1663700" cy="1270000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AE0C3AE-9D98-754E-953D-3A08E6C35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7075" y="4005630"/>
            <a:ext cx="8193088" cy="60753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E1C44A7D-D1D7-3346-A219-2FD991B9BD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0692" y="10080993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09C92F7-76CE-0B4D-A7E8-FF7F7D402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627" y="5863147"/>
            <a:ext cx="9612511" cy="600892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FE8FE282-C685-AC4F-81C1-BAC03297A9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626" y="1349989"/>
            <a:ext cx="9612511" cy="434415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5827F75-33EF-B449-A845-9F6B0DBAC8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7C3A654-7A29-4F79-A83F-BFA98B63C322}"/>
              </a:ext>
            </a:extLst>
          </p:cNvPr>
          <p:cNvSpPr/>
          <p:nvPr userDrawn="1"/>
        </p:nvSpPr>
        <p:spPr>
          <a:xfrm>
            <a:off x="0" y="0"/>
            <a:ext cx="11959031" cy="13716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C4756BF-C93F-41F4-B97F-8F984FEBB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2596" y="1918056"/>
            <a:ext cx="1663700" cy="127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2C079A0-BF73-449D-88BB-79A84D530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1779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inkl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EBEAAF8-4580-D14E-81EB-745438C1B408}"/>
              </a:ext>
            </a:extLst>
          </p:cNvPr>
          <p:cNvSpPr/>
          <p:nvPr/>
        </p:nvSpPr>
        <p:spPr>
          <a:xfrm>
            <a:off x="-1" y="0"/>
            <a:ext cx="11959031" cy="7239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A4820CB-DDF5-0A4F-A393-ACAFC311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3" y="924673"/>
            <a:ext cx="1114328" cy="850632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AE0C3AE-9D98-754E-953D-3A08E6C35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6686" y="1775305"/>
            <a:ext cx="8193088" cy="36448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36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E1C44A7D-D1D7-3346-A219-2FD991B9BD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40778" y="5420155"/>
            <a:ext cx="6548996" cy="1389021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None/>
              <a:defRPr sz="2400" i="0" spc="0">
                <a:solidFill>
                  <a:schemeClr val="tx1"/>
                </a:solidFill>
              </a:defRPr>
            </a:lvl1pPr>
            <a:lvl2pPr marL="63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2pPr>
            <a:lvl3pPr marL="127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3pPr>
            <a:lvl4pPr marL="1905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4pPr>
            <a:lvl5pPr marL="2540000" indent="0">
              <a:lnSpc>
                <a:spcPct val="100000"/>
              </a:lnSpc>
              <a:buNone/>
              <a:defRPr sz="2400" i="1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809C92F7-76CE-0B4D-A7E8-FF7F7D402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6687" y="8021860"/>
            <a:ext cx="19868880" cy="391883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3600"/>
            </a:lvl1pPr>
            <a:lvl2pPr marL="635000" indent="0">
              <a:buFontTx/>
              <a:buNone/>
              <a:defRPr sz="3600"/>
            </a:lvl2pPr>
            <a:lvl3pPr marL="1270000" indent="0">
              <a:buFontTx/>
              <a:buNone/>
              <a:defRPr sz="3600"/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29C249C9-13A6-A94B-B473-79E3DE353A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958638" y="0"/>
            <a:ext cx="12425362" cy="7239000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F4060F-C113-F044-B8B0-C000857401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ADE350E-F45F-4746-ADF9-614D87154149}"/>
              </a:ext>
            </a:extLst>
          </p:cNvPr>
          <p:cNvSpPr/>
          <p:nvPr userDrawn="1"/>
        </p:nvSpPr>
        <p:spPr>
          <a:xfrm>
            <a:off x="-1" y="0"/>
            <a:ext cx="11959031" cy="7239000"/>
          </a:xfrm>
          <a:prstGeom prst="rect">
            <a:avLst/>
          </a:prstGeom>
          <a:solidFill>
            <a:srgbClr val="BF1D3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Inter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5601FB5-978F-4227-B300-0F204951B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3" y="924673"/>
            <a:ext cx="1114328" cy="85063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6875C5C-B9F4-42EE-AF1F-982FDB360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086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ndbillede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pic" sz="half" idx="13" hasCustomPrompt="1"/>
          </p:nvPr>
        </p:nvSpPr>
        <p:spPr>
          <a:xfrm>
            <a:off x="-1" y="9148384"/>
            <a:ext cx="24384199" cy="45676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F7E11F-8BBD-8B41-8B62-7874A92A0F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86975" y="7371541"/>
            <a:ext cx="2157163" cy="147805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11D3D-DDBD-C94F-9AA3-4432C9E1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0" y="0"/>
            <a:ext cx="10752138" cy="761598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4" y="0"/>
            <a:ext cx="8342539" cy="761598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2C3611-314D-490F-B0ED-D18F39CCE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86975" y="7371541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45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x 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11D3D-DDBD-C94F-9AA3-4432C9E1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4463" y="1528011"/>
            <a:ext cx="11587422" cy="4567618"/>
          </a:xfrm>
        </p:spPr>
        <p:txBody>
          <a:bodyPr numCol="1"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1528010"/>
            <a:ext cx="8324850" cy="456761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34049D45-D6C1-9C41-8791-4333483666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81175" y="7237318"/>
            <a:ext cx="3870325" cy="3080162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noProof="0"/>
              <a:t>Logo</a:t>
            </a:r>
          </a:p>
        </p:txBody>
      </p:sp>
      <p:sp>
        <p:nvSpPr>
          <p:cNvPr id="10" name="Pladsholder til billede 3">
            <a:extLst>
              <a:ext uri="{FF2B5EF4-FFF2-40B4-BE49-F238E27FC236}">
                <a16:creationId xmlns:a16="http://schemas.microsoft.com/office/drawing/2014/main" id="{61289691-A219-2942-B2B2-B96322C82A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17970" y="7237319"/>
            <a:ext cx="3870325" cy="3080162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noProof="0"/>
              <a:t>Logo</a:t>
            </a:r>
          </a:p>
        </p:txBody>
      </p:sp>
      <p:sp>
        <p:nvSpPr>
          <p:cNvPr id="11" name="Pladsholder til billede 3">
            <a:extLst>
              <a:ext uri="{FF2B5EF4-FFF2-40B4-BE49-F238E27FC236}">
                <a16:creationId xmlns:a16="http://schemas.microsoft.com/office/drawing/2014/main" id="{13A1039C-C693-9846-8ADC-41BDF687913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454765" y="7237319"/>
            <a:ext cx="3870325" cy="3080162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noProof="0"/>
              <a:t>Logo</a:t>
            </a:r>
          </a:p>
        </p:txBody>
      </p:sp>
      <p:sp>
        <p:nvSpPr>
          <p:cNvPr id="12" name="Pladsholder til billede 3">
            <a:extLst>
              <a:ext uri="{FF2B5EF4-FFF2-40B4-BE49-F238E27FC236}">
                <a16:creationId xmlns:a16="http://schemas.microsoft.com/office/drawing/2014/main" id="{9F73B865-7BC6-2441-8568-C365A38BD9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9291560" y="7237318"/>
            <a:ext cx="3870325" cy="3080162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 noProof="0"/>
              <a:t>Logo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4D993BB-0B92-C741-BEE4-4E02CA1E45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8BFFB5D-0A7C-4636-9369-2D4DA42872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3022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pbillede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pic" sz="half" idx="13" hasCustomPrompt="1"/>
          </p:nvPr>
        </p:nvSpPr>
        <p:spPr>
          <a:xfrm>
            <a:off x="-1" y="-35262"/>
            <a:ext cx="24384199" cy="45676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11D3D-DDBD-C94F-9AA3-4432C9E1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4463" y="5762688"/>
            <a:ext cx="11194097" cy="6087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762688"/>
            <a:ext cx="8324850" cy="6087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892C5F-5B50-744E-BFEF-CEEF34C5AA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F6022A-9D1A-499C-98BE-57A6E8914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183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4005D5-500C-2547-B140-067EB39CC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7040" y="4388400"/>
            <a:ext cx="20317222" cy="7300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  <a:lvl2pPr marL="635000" indent="0">
              <a:lnSpc>
                <a:spcPct val="100000"/>
              </a:lnSpc>
              <a:buNone/>
              <a:defRPr sz="3200"/>
            </a:lvl2pPr>
            <a:lvl3pPr marL="1270000" indent="0">
              <a:lnSpc>
                <a:spcPct val="100000"/>
              </a:lnSpc>
              <a:buNone/>
              <a:defRPr sz="2800"/>
            </a:lvl3pPr>
            <a:lvl4pPr marL="1905000" indent="0">
              <a:lnSpc>
                <a:spcPct val="100000"/>
              </a:lnSpc>
              <a:buNone/>
              <a:defRPr sz="3600"/>
            </a:lvl4pPr>
            <a:lvl5pPr marL="2540000" indent="0">
              <a:lnSpc>
                <a:spcPct val="100000"/>
              </a:lnSpc>
              <a:buNone/>
              <a:defRPr sz="360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9B5B2C-967D-4D4C-8C4E-A006AFE808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AEA8B1A-B6FD-47BB-B18D-0BF723B0D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767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pbillede blå bg">
    <p:bg>
      <p:bgPr>
        <a:solidFill>
          <a:srgbClr val="004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pic" sz="half" idx="13" hasCustomPrompt="1"/>
          </p:nvPr>
        </p:nvSpPr>
        <p:spPr>
          <a:xfrm>
            <a:off x="-1" y="-35261"/>
            <a:ext cx="24384199" cy="34642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911D3D-DDBD-C94F-9AA3-4432C9E16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4463" y="5198808"/>
            <a:ext cx="11194097" cy="6087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198808"/>
            <a:ext cx="8324850" cy="60879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solidFill>
                  <a:srgbClr val="EFEFE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27B2473-E55F-CB4B-A6AE-F9C25D3607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84BAD3-8D0F-4B9C-BBA3-86C0242CD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917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rød">
    <p:bg>
      <p:bgPr>
        <a:solidFill>
          <a:srgbClr val="BF1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29F0774-8D55-EC4E-A487-FF50EA7739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6E9038A7-8A2F-2C49-ADD6-8A569374B7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4" y="3095691"/>
            <a:ext cx="18707101" cy="454859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9600" b="1" spc="-150">
                <a:solidFill>
                  <a:srgbClr val="FFFFF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30FE3656-0BE5-F546-BFC1-A5E7AE968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81174" y="7644281"/>
            <a:ext cx="16029748" cy="314008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4877DB-ACD5-4D80-8B4C-718B4337C9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3998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lå">
    <p:bg>
      <p:bgPr>
        <a:solidFill>
          <a:srgbClr val="004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C1AE130-65CC-A94E-B37E-44ADE80714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174" y="3095691"/>
            <a:ext cx="18707101" cy="454859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9600" b="1" spc="-150">
                <a:solidFill>
                  <a:srgbClr val="FFFFF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5BEFF0-F101-3D46-803B-8651BC08B7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5ED7F8F1-02B6-3546-A24A-CC85B482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81174" y="7644281"/>
            <a:ext cx="16029748" cy="314008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EFEFE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D09EBE-5BE4-43F2-816F-A355DCAE45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5957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reaker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pic" idx="13" hasCustomPrompt="1"/>
          </p:nvPr>
        </p:nvSpPr>
        <p:spPr>
          <a:xfrm>
            <a:off x="4763" y="0"/>
            <a:ext cx="24374375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299D5D-A6BC-C94C-B887-74AFD825D9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06F066C-424E-459C-9F0D-F8FA9ACE3D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337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nstrebillede ink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86345" cy="137159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BC49947-8D74-B04A-9F34-8E6DFC0D7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8546" y="5462336"/>
            <a:ext cx="10242717" cy="68566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lnSpc>
                <a:spcPct val="100000"/>
              </a:lnSpc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071BD3D3-F715-5B41-9155-BD43B6104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8545" y="8636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5D01EC-A99D-2F44-BDD1-C969550201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058C95-595B-4908-9200-20DF79FAB8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565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billeder inkl tekst">
    <p:bg>
      <p:bgPr>
        <a:solidFill>
          <a:srgbClr val="F5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BC49947-8D74-B04A-9F34-8E6DFC0D7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6314" y="5462336"/>
            <a:ext cx="10242717" cy="614060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071BD3D3-F715-5B41-9155-BD43B6104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6313" y="8636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1E3D2B1-5AF9-FA40-9767-287429373AA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188123" y="0"/>
            <a:ext cx="4983797" cy="7818438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9" name="Pladsholder til billede 2">
            <a:extLst>
              <a:ext uri="{FF2B5EF4-FFF2-40B4-BE49-F238E27FC236}">
                <a16:creationId xmlns:a16="http://schemas.microsoft.com/office/drawing/2014/main" id="{76203527-8C98-204F-9EBE-78E0B2896152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4142403" y="8082948"/>
            <a:ext cx="5029517" cy="5654040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AD8F4916-9B79-B640-BAF6-80655DE288D8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9400203" y="0"/>
            <a:ext cx="4983797" cy="5425440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11" name="Pladsholder til billede 2">
            <a:extLst>
              <a:ext uri="{FF2B5EF4-FFF2-40B4-BE49-F238E27FC236}">
                <a16:creationId xmlns:a16="http://schemas.microsoft.com/office/drawing/2014/main" id="{31E2A49D-4A48-B247-99AF-0D133485ACB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400203" y="5654040"/>
            <a:ext cx="4983797" cy="8082948"/>
          </a:xfrm>
          <a:solidFill>
            <a:schemeClr val="tx2">
              <a:lumMod val="10000"/>
              <a:lumOff val="90000"/>
            </a:schemeClr>
          </a:solidFill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4E26655-E869-0744-A212-AB1C6A5578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5195" y="11602944"/>
            <a:ext cx="2157163" cy="147805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CE0E154-AD47-48F7-AC59-3B2D7F340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5195" y="11602944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028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nstrebillede ink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>
            <a:spLocks noGrp="1"/>
          </p:cNvSpPr>
          <p:nvPr>
            <p:ph type="pic" idx="13" hasCustomPrompt="1"/>
          </p:nvPr>
        </p:nvSpPr>
        <p:spPr>
          <a:xfrm>
            <a:off x="1" y="0"/>
            <a:ext cx="10407316" cy="137159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071BD3D3-F715-5B41-9155-BD43B6104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93808" y="863600"/>
            <a:ext cx="12179803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623B87F2-CF2D-4440-80E0-47E2F956761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1272838" y="5822950"/>
            <a:ext cx="12272962" cy="6049122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34D207C-BA12-A14D-A7E1-FC0EC86693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2CACC0B-DD71-4535-AC0C-1E28EA760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914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leder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/>
          </p:cNvSpPr>
          <p:nvPr>
            <p:ph type="pic" sz="half" idx="13" hasCustomPrompt="1"/>
          </p:nvPr>
        </p:nvSpPr>
        <p:spPr>
          <a:xfrm>
            <a:off x="12192000" y="0"/>
            <a:ext cx="12192100" cy="68578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582" name="Shape 582"/>
          <p:cNvSpPr>
            <a:spLocks noGrp="1"/>
          </p:cNvSpPr>
          <p:nvPr>
            <p:ph type="pic" sz="half" idx="14" hasCustomPrompt="1"/>
          </p:nvPr>
        </p:nvSpPr>
        <p:spPr>
          <a:xfrm>
            <a:off x="0" y="6858000"/>
            <a:ext cx="12192001" cy="68578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7" name="Pladsholder til tekst 7">
            <a:extLst>
              <a:ext uri="{FF2B5EF4-FFF2-40B4-BE49-F238E27FC236}">
                <a16:creationId xmlns:a16="http://schemas.microsoft.com/office/drawing/2014/main" id="{7D34B417-0399-774E-93C4-A12462413D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4641" y="1140326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D6EFF149-9F79-024A-9BC0-7341DE9991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98546" y="7531767"/>
            <a:ext cx="10066253" cy="434030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ED0C304-EBAC-8944-8871-BEA59B556F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F0AB93-9078-4EA9-85B3-22A639BF04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7146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billeder /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>
            <a:spLocks noGrp="1"/>
          </p:cNvSpPr>
          <p:nvPr>
            <p:ph type="pic" sz="quarter" idx="13" hasCustomPrompt="1"/>
          </p:nvPr>
        </p:nvSpPr>
        <p:spPr>
          <a:xfrm>
            <a:off x="12189420" y="2025848"/>
            <a:ext cx="5037039" cy="47751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921" name="Shape 921"/>
          <p:cNvSpPr>
            <a:spLocks noGrp="1"/>
          </p:cNvSpPr>
          <p:nvPr>
            <p:ph type="pic" sz="quarter" idx="14" hasCustomPrompt="1"/>
          </p:nvPr>
        </p:nvSpPr>
        <p:spPr>
          <a:xfrm>
            <a:off x="17332523" y="2025848"/>
            <a:ext cx="5037039" cy="47751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922" name="Shape 922"/>
          <p:cNvSpPr>
            <a:spLocks noGrp="1"/>
          </p:cNvSpPr>
          <p:nvPr>
            <p:ph type="pic" sz="quarter" idx="15" hasCustomPrompt="1"/>
          </p:nvPr>
        </p:nvSpPr>
        <p:spPr>
          <a:xfrm>
            <a:off x="17332523" y="6920011"/>
            <a:ext cx="5037038" cy="47751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923" name="Shape 923"/>
          <p:cNvSpPr>
            <a:spLocks noGrp="1"/>
          </p:cNvSpPr>
          <p:nvPr>
            <p:ph type="pic" sz="quarter" idx="16" hasCustomPrompt="1"/>
          </p:nvPr>
        </p:nvSpPr>
        <p:spPr>
          <a:xfrm>
            <a:off x="12189420" y="6920011"/>
            <a:ext cx="5037039" cy="47751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8BB8AD52-0BB3-CA4D-99E1-CE03F92CC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2597" y="5995736"/>
            <a:ext cx="10242717" cy="60518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C1C27963-2EDF-0240-9936-AB5D1B79B1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2596" y="1397000"/>
            <a:ext cx="10242717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EB291E8-C86A-DB4D-8044-70B520A068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D5DD509-C427-46A9-BD87-F122FEC47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3125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idt billede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/>
          </p:cNvSpPr>
          <p:nvPr>
            <p:ph type="pic" sz="half" idx="13" hasCustomPrompt="1"/>
          </p:nvPr>
        </p:nvSpPr>
        <p:spPr>
          <a:xfrm>
            <a:off x="1373339" y="1142249"/>
            <a:ext cx="10154345" cy="105351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245FB58D-B2F3-BA40-9602-67C2C09C0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8546" y="5740985"/>
            <a:ext cx="10242717" cy="593640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78E6655-4C45-9B4C-A48F-F225099BC5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8545" y="1142249"/>
            <a:ext cx="10242717" cy="444931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6CD551-6055-9A4A-90BB-C7A787F777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95B3632-47A3-4C69-ACF5-69113777A2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229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5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Overskrift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9B5B2C-967D-4D4C-8C4E-A006AFE808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AEC0B7-5ECA-4C10-8850-91862FADF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EFC7BB6-9278-46D3-84A7-346EDA7CB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7040" y="4389344"/>
            <a:ext cx="20317222" cy="7300808"/>
          </a:xfrm>
        </p:spPr>
        <p:txBody>
          <a:bodyPr anchor="t">
            <a:noAutofit/>
          </a:bodyPr>
          <a:lstStyle>
            <a:lvl1pPr marL="571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4"/>
              </a:buBlip>
              <a:defRPr sz="3600">
                <a:solidFill>
                  <a:schemeClr val="tx1"/>
                </a:solidFill>
              </a:defRPr>
            </a:lvl1pPr>
            <a:lvl2pPr marL="1206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4"/>
              </a:buBlip>
              <a:defRPr sz="3200">
                <a:solidFill>
                  <a:schemeClr val="tx1"/>
                </a:solidFill>
              </a:defRPr>
            </a:lvl2pPr>
            <a:lvl3pPr marL="1841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4"/>
              </a:buBlip>
              <a:defRPr sz="2800">
                <a:solidFill>
                  <a:schemeClr val="tx1"/>
                </a:solidFill>
              </a:defRPr>
            </a:lvl3pPr>
            <a:lvl4pPr marL="2476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4"/>
              </a:buBlip>
              <a:defRPr sz="2400">
                <a:solidFill>
                  <a:schemeClr val="tx1"/>
                </a:solidFill>
              </a:defRPr>
            </a:lvl4pPr>
            <a:lvl5pPr marL="3111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4"/>
              </a:buBlip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5049494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x Midt billede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/>
          </p:cNvSpPr>
          <p:nvPr>
            <p:ph type="pic" sz="half" idx="13" hasCustomPrompt="1"/>
          </p:nvPr>
        </p:nvSpPr>
        <p:spPr>
          <a:xfrm>
            <a:off x="1373339" y="1550868"/>
            <a:ext cx="5408461" cy="96388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245FB58D-B2F3-BA40-9602-67C2C09C0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15999" y="6248401"/>
            <a:ext cx="9442383" cy="493776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78E6655-4C45-9B4C-A48F-F225099BC5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5999" y="1550868"/>
            <a:ext cx="9442383" cy="444931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7" name="Shape 960">
            <a:extLst>
              <a:ext uri="{FF2B5EF4-FFF2-40B4-BE49-F238E27FC236}">
                <a16:creationId xmlns:a16="http://schemas.microsoft.com/office/drawing/2014/main" id="{9509E857-DDD7-BB48-A63D-EA5EC6828B41}"/>
              </a:ext>
            </a:extLst>
          </p:cNvPr>
          <p:cNvSpPr>
            <a:spLocks noGrp="1"/>
          </p:cNvSpPr>
          <p:nvPr>
            <p:ph type="pic" sz="half" idx="16" hasCustomPrompt="1"/>
          </p:nvPr>
        </p:nvSpPr>
        <p:spPr>
          <a:xfrm>
            <a:off x="7003808" y="1550868"/>
            <a:ext cx="5408461" cy="46975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sp>
        <p:nvSpPr>
          <p:cNvPr id="8" name="Shape 960">
            <a:extLst>
              <a:ext uri="{FF2B5EF4-FFF2-40B4-BE49-F238E27FC236}">
                <a16:creationId xmlns:a16="http://schemas.microsoft.com/office/drawing/2014/main" id="{AABAD7F1-5C12-0045-BC2B-87EE445B1F48}"/>
              </a:ext>
            </a:extLst>
          </p:cNvPr>
          <p:cNvSpPr>
            <a:spLocks noGrp="1"/>
          </p:cNvSpPr>
          <p:nvPr>
            <p:ph type="pic" sz="half" idx="17" hasCustomPrompt="1"/>
          </p:nvPr>
        </p:nvSpPr>
        <p:spPr>
          <a:xfrm>
            <a:off x="7003808" y="6488628"/>
            <a:ext cx="5408461" cy="46975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/>
              <a:t>Billede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2A010A5-FA5B-9941-8B29-87BCBB8AC5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24ED81B-52C3-4581-866B-49F762BEA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524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gram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DCDA8C03-65BF-4A42-8302-013B2FB0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8546" y="5584575"/>
            <a:ext cx="10242717" cy="601837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2464AD8-BDCB-A149-B2B3-79FB794E2E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8545" y="985838"/>
            <a:ext cx="10242717" cy="444931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6D19D23E-E365-DD47-8C2E-349616675CC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74725" y="985839"/>
            <a:ext cx="11645900" cy="10617106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BF62C76-C899-9449-96F4-CCCB8E6455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714E73-4BBE-43F3-A425-B55928699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847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gram ink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DCDA8C03-65BF-4A42-8302-013B2FB0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5589" y="5584575"/>
            <a:ext cx="10242717" cy="601837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/>
            </a:lvl1pPr>
            <a:lvl2pPr marL="635000" indent="0">
              <a:lnSpc>
                <a:spcPct val="100000"/>
              </a:lnSpc>
              <a:buFontTx/>
              <a:buNone/>
              <a:defRPr sz="3600"/>
            </a:lvl2pPr>
            <a:lvl3pPr marL="1270000" indent="0">
              <a:lnSpc>
                <a:spcPct val="100000"/>
              </a:lnSpc>
              <a:buFontTx/>
              <a:buNone/>
              <a:defRPr sz="3600"/>
            </a:lvl3pPr>
            <a:lvl4pPr marL="1905000" indent="0">
              <a:lnSpc>
                <a:spcPct val="100000"/>
              </a:lnSpc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2464AD8-BDCB-A149-B2B3-79FB794E2E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588" y="985838"/>
            <a:ext cx="10242717" cy="444931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6D19D23E-E365-DD47-8C2E-349616675CC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2157404" y="985839"/>
            <a:ext cx="11645900" cy="10617106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35BD9D-EA64-8447-8EB6-810D36D97A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882FECA-F22D-4867-A8F3-589F795AE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3182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risontal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DCDA8C03-65BF-4A42-8302-013B2FB0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3425" y="985839"/>
            <a:ext cx="10774987" cy="39070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2464AD8-BDCB-A149-B2B3-79FB794E2E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588" y="985838"/>
            <a:ext cx="10242717" cy="39070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3" name="Pladsholder til diagram 2">
            <a:extLst>
              <a:ext uri="{FF2B5EF4-FFF2-40B4-BE49-F238E27FC236}">
                <a16:creationId xmlns:a16="http://schemas.microsoft.com/office/drawing/2014/main" id="{6D19D23E-E365-DD47-8C2E-349616675CC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405588" y="5221705"/>
            <a:ext cx="21572824" cy="6223535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F8AC84-D7A2-DC45-8AE5-9109A67BC6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7C095E-78B4-42E1-85F9-348782CF2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0751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Horisontal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DCDA8C03-65BF-4A42-8302-013B2FB0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3426" y="985839"/>
            <a:ext cx="10869300" cy="39070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chemeClr val="bg1"/>
                </a:solidFill>
              </a:defRPr>
            </a:lvl3pPr>
            <a:lvl4pPr marL="1905000" indent="0">
              <a:buFontTx/>
              <a:buNone/>
              <a:defRPr sz="3600"/>
            </a:lvl4pPr>
            <a:lvl5pPr marL="2540000" indent="0">
              <a:buFontTx/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7">
            <a:extLst>
              <a:ext uri="{FF2B5EF4-FFF2-40B4-BE49-F238E27FC236}">
                <a16:creationId xmlns:a16="http://schemas.microsoft.com/office/drawing/2014/main" id="{42464AD8-BDCB-A149-B2B3-79FB794E2E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588" y="985838"/>
            <a:ext cx="10242717" cy="39070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" name="Pladsholder til tabel 3">
            <a:extLst>
              <a:ext uri="{FF2B5EF4-FFF2-40B4-BE49-F238E27FC236}">
                <a16:creationId xmlns:a16="http://schemas.microsoft.com/office/drawing/2014/main" id="{3E829910-14C2-7F42-9192-B822384AB90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404938" y="5220000"/>
            <a:ext cx="21667787" cy="6309360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en tabel</a:t>
            </a:r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0B89F7-920F-564D-BFCE-69E6ECD269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2865B8-8F9A-484E-B027-526D0AF8A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18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ktopstilling 5 elemen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dirty="0"/>
              <a:t>Overskrift	</a:t>
            </a:r>
            <a:endParaRPr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4005D5-500C-2547-B140-067EB39CC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7040" y="4389344"/>
            <a:ext cx="20317222" cy="7300808"/>
          </a:xfrm>
        </p:spPr>
        <p:txBody>
          <a:bodyPr anchor="t">
            <a:noAutofit/>
          </a:bodyPr>
          <a:lstStyle>
            <a:lvl1pPr marL="571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1206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2pPr>
            <a:lvl3pPr marL="1841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3pPr>
            <a:lvl4pPr marL="2476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4pPr>
            <a:lvl5pPr marL="3111500" indent="-571500">
              <a:lnSpc>
                <a:spcPct val="100000"/>
              </a:lnSpc>
              <a:spcBef>
                <a:spcPts val="2000"/>
              </a:spcBef>
              <a:buClr>
                <a:schemeClr val="bg1"/>
              </a:buClr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9B5B2C-967D-4D4C-8C4E-A006AFE80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B8AAA9-B92B-40E3-89E6-0C9A2EC502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8417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dirty="0"/>
              <a:t>Overskrift	</a:t>
            </a:r>
            <a:endParaRPr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3558F5-EBAE-6648-ABED-DCED00FA23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027238" y="4388400"/>
            <a:ext cx="20331112" cy="73008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  <a:lvl2pPr marL="635000" indent="0">
              <a:lnSpc>
                <a:spcPct val="100000"/>
              </a:lnSpc>
              <a:buNone/>
              <a:defRPr sz="3600"/>
            </a:lvl2pPr>
            <a:lvl3pPr marL="1270000" indent="0">
              <a:lnSpc>
                <a:spcPct val="100000"/>
              </a:lnSpc>
              <a:buNone/>
              <a:defRPr sz="3600"/>
            </a:lvl3pPr>
            <a:lvl4pPr marL="1905000" indent="0">
              <a:lnSpc>
                <a:spcPct val="100000"/>
              </a:lnSpc>
              <a:buNone/>
              <a:defRPr sz="3600"/>
            </a:lvl4pPr>
            <a:lvl5pPr marL="2540000" indent="0">
              <a:lnSpc>
                <a:spcPct val="100000"/>
              </a:lnSpc>
              <a:buNone/>
              <a:defRPr sz="3600"/>
            </a:lvl5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414795-02BD-964B-AA74-A6AD1F27C2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3BFD10-4C94-4D2B-8D00-5F2A1F531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8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2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/>
          </p:cNvSpPr>
          <p:nvPr>
            <p:ph type="title" hasCustomPrompt="1"/>
          </p:nvPr>
        </p:nvSpPr>
        <p:spPr>
          <a:xfrm>
            <a:off x="2026800" y="2026800"/>
            <a:ext cx="20317222" cy="17827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7200" b="1" i="0"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da-DK" dirty="0"/>
              <a:t>Overskrift	</a:t>
            </a:r>
            <a:endParaRPr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6F6B6B0-61C0-3541-9DE1-2AC08F2260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3BA9285-1264-45E2-AB9B-E59F57679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2D21C2-766D-4173-9868-4BFFE16D8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7238" y="4388400"/>
            <a:ext cx="9683499" cy="7300800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635000" indent="0">
              <a:buFontTx/>
              <a:buNone/>
              <a:defRPr/>
            </a:lvl2pPr>
            <a:lvl3pPr marL="1270000" indent="0">
              <a:buFontTx/>
              <a:buNone/>
              <a:defRPr/>
            </a:lvl3pPr>
            <a:lvl4pPr marL="1905000" indent="0">
              <a:buFontTx/>
              <a:buNone/>
              <a:defRPr/>
            </a:lvl4pPr>
            <a:lvl5pPr marL="2540000" indent="0">
              <a:buFontTx/>
              <a:buNone/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E79EA4DC-8CEB-44F2-A296-C879D0B476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60022" y="4388400"/>
            <a:ext cx="9684000" cy="7300800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635000" indent="0">
              <a:buFontTx/>
              <a:buNone/>
              <a:defRPr/>
            </a:lvl2pPr>
            <a:lvl3pPr marL="1270000" indent="0">
              <a:buFontTx/>
              <a:buNone/>
              <a:defRPr/>
            </a:lvl3pPr>
            <a:lvl4pPr marL="1905000" indent="0">
              <a:buFontTx/>
              <a:buNone/>
              <a:defRPr/>
            </a:lvl4pPr>
            <a:lvl5pPr marL="2540000" indent="0">
              <a:buFontTx/>
              <a:buNone/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7835624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inkl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11172396" y="0"/>
            <a:ext cx="13211604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Tx/>
              <a:buNone/>
              <a:defRPr b="0" i="0" baseline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4" name="Pladsholder til tekst 7">
            <a:extLst>
              <a:ext uri="{FF2B5EF4-FFF2-40B4-BE49-F238E27FC236}">
                <a16:creationId xmlns:a16="http://schemas.microsoft.com/office/drawing/2014/main" id="{B299DC9B-F123-9243-A733-7693C30CA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8284" y="3438273"/>
            <a:ext cx="9385892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solidFill>
                  <a:schemeClr val="tx1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603E00D8-5F1B-924E-87D4-4FF40B647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284" y="7773067"/>
            <a:ext cx="9385892" cy="4034620"/>
          </a:xfrm>
        </p:spPr>
        <p:txBody>
          <a:bodyPr lIns="50400" tIns="50400" rIns="50400" numCol="1" spcCol="684000" anchor="t">
            <a:noAutofit/>
          </a:bodyPr>
          <a:lstStyle>
            <a:lvl1pPr marL="0" indent="0">
              <a:lnSpc>
                <a:spcPct val="100000"/>
              </a:lnSpc>
              <a:buNone/>
              <a:defRPr sz="3600" b="0" spc="0">
                <a:latin typeface="+mn-lt"/>
              </a:defRPr>
            </a:lvl1pPr>
            <a:lvl2pPr marL="635000" indent="0">
              <a:lnSpc>
                <a:spcPct val="100000"/>
              </a:lnSpc>
              <a:buNone/>
              <a:defRPr sz="3600" b="0" spc="0">
                <a:latin typeface="+mn-lt"/>
              </a:defRPr>
            </a:lvl2pPr>
            <a:lvl3pPr marL="1270000" indent="0">
              <a:lnSpc>
                <a:spcPct val="100000"/>
              </a:lnSpc>
              <a:buNone/>
              <a:defRPr sz="3600" b="0" spc="0">
                <a:latin typeface="+mn-lt"/>
              </a:defRPr>
            </a:lvl3pPr>
            <a:lvl4pPr marL="1905000" indent="0">
              <a:lnSpc>
                <a:spcPct val="100000"/>
              </a:lnSpc>
              <a:buNone/>
              <a:defRPr sz="3600" spc="0"/>
            </a:lvl4pPr>
            <a:lvl5pPr marL="2540000" indent="0">
              <a:lnSpc>
                <a:spcPct val="100000"/>
              </a:lnSpc>
              <a:buNone/>
              <a:defRPr sz="3600" spc="0"/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BC776EE-7B73-1442-BC6B-258BEEAB22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284" y="11872072"/>
            <a:ext cx="2157163" cy="1478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040B764-5504-4C6E-B3A8-FAD912C806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284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243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øjrebillede inkl tekst rød bg">
    <p:bg>
      <p:bgPr>
        <a:solidFill>
          <a:srgbClr val="BF1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11172396" y="0"/>
            <a:ext cx="13211604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Tx/>
              <a:buNone/>
              <a:defRPr b="0" i="0" baseline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82BECF1A-E566-764A-8530-25CC511C9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0138" y="5462336"/>
            <a:ext cx="9049702" cy="68566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8496DD26-EDBB-9F43-B80C-77F28A7886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137" y="863600"/>
            <a:ext cx="9049702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solidFill>
                  <a:srgbClr val="FFFFF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67738635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øjrebillede inkl tekst blå bg">
    <p:bg>
      <p:bgPr>
        <a:solidFill>
          <a:srgbClr val="004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11172396" y="0"/>
            <a:ext cx="13211604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91439" tIns="45719" rIns="91439" bIns="45719" anchor="t">
            <a:noAutofit/>
          </a:bodyPr>
          <a:lstStyle>
            <a:lvl1pPr marL="0" indent="0">
              <a:buFontTx/>
              <a:buNone/>
              <a:defRPr b="0" i="0" baseline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da-DK" noProof="0" dirty="0"/>
              <a:t>Billede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82BECF1A-E566-764A-8530-25CC511C9F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0138" y="5462336"/>
            <a:ext cx="8897302" cy="655549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1pPr>
            <a:lvl2pPr marL="635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2pPr>
            <a:lvl3pPr marL="1270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3pPr>
            <a:lvl4pPr marL="1905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4pPr>
            <a:lvl5pPr marL="2540000" indent="0">
              <a:lnSpc>
                <a:spcPct val="100000"/>
              </a:lnSpc>
              <a:buFontTx/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 noProof="0" dirty="0"/>
              <a:t>Tekst</a:t>
            </a:r>
          </a:p>
        </p:txBody>
      </p:sp>
      <p:sp>
        <p:nvSpPr>
          <p:cNvPr id="5" name="Pladsholder til tekst 7">
            <a:extLst>
              <a:ext uri="{FF2B5EF4-FFF2-40B4-BE49-F238E27FC236}">
                <a16:creationId xmlns:a16="http://schemas.microsoft.com/office/drawing/2014/main" id="{8496DD26-EDBB-9F43-B80C-77F28A7886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137" y="863600"/>
            <a:ext cx="8897302" cy="433479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7200" b="1" spc="-150">
                <a:solidFill>
                  <a:srgbClr val="FFFFFF"/>
                </a:solidFill>
                <a:latin typeface="+mj-lt"/>
              </a:defRPr>
            </a:lvl1pPr>
            <a:lvl2pPr marL="635000" indent="0">
              <a:buNone/>
              <a:defRPr sz="4600" b="1"/>
            </a:lvl2pPr>
            <a:lvl3pPr marL="1270000" indent="0">
              <a:buNone/>
              <a:defRPr sz="4600" b="1"/>
            </a:lvl3pPr>
            <a:lvl4pPr marL="1905000" indent="0">
              <a:buNone/>
              <a:defRPr sz="4600" b="1"/>
            </a:lvl4pPr>
            <a:lvl5pPr marL="2540000" indent="0">
              <a:buNone/>
              <a:defRPr sz="4600" b="1"/>
            </a:lvl5pPr>
          </a:lstStyle>
          <a:p>
            <a:pPr lvl="0"/>
            <a:r>
              <a:rPr lang="da-DK" noProof="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7825849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2026800" y="1980000"/>
            <a:ext cx="21005800" cy="17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 anchorCtr="0">
            <a:normAutofit/>
          </a:bodyPr>
          <a:lstStyle/>
          <a:p>
            <a:r>
              <a:rPr lang="da-DK" noProof="0" dirty="0" err="1"/>
              <a:t>Titeltext</a:t>
            </a:r>
            <a:endParaRPr lang="da-DK" noProof="0" dirty="0"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2026800" y="4392000"/>
            <a:ext cx="21005800" cy="734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 anchorCtr="0">
            <a:noAutofit/>
          </a:bodyPr>
          <a:lstStyle/>
          <a:p>
            <a:r>
              <a:rPr lang="da-DK" noProof="0" dirty="0" err="1"/>
              <a:t>Textebene</a:t>
            </a:r>
            <a:r>
              <a:rPr lang="da-DK" noProof="0" dirty="0"/>
              <a:t> 1</a:t>
            </a:r>
          </a:p>
          <a:p>
            <a:pPr lvl="1"/>
            <a:r>
              <a:rPr lang="da-DK" noProof="0" dirty="0" err="1"/>
              <a:t>Textebene</a:t>
            </a:r>
            <a:r>
              <a:rPr lang="da-DK" noProof="0" dirty="0"/>
              <a:t> 2</a:t>
            </a:r>
          </a:p>
          <a:p>
            <a:pPr lvl="2"/>
            <a:r>
              <a:rPr lang="da-DK" noProof="0" dirty="0" err="1"/>
              <a:t>Textebene</a:t>
            </a:r>
            <a:r>
              <a:rPr lang="da-DK" noProof="0" dirty="0"/>
              <a:t> 3</a:t>
            </a:r>
          </a:p>
          <a:p>
            <a:pPr lvl="3"/>
            <a:r>
              <a:rPr lang="da-DK" noProof="0" dirty="0" err="1"/>
              <a:t>Textebene</a:t>
            </a:r>
            <a:r>
              <a:rPr lang="da-DK" noProof="0" dirty="0"/>
              <a:t> 4</a:t>
            </a:r>
          </a:p>
          <a:p>
            <a:pPr lvl="4"/>
            <a:r>
              <a:rPr lang="da-DK" noProof="0" dirty="0" err="1"/>
              <a:t>Textebene</a:t>
            </a:r>
            <a:r>
              <a:rPr lang="da-DK" noProof="0" dirty="0"/>
              <a:t> 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101266-EA59-4E43-AF57-D193C56B77C7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AB6D1B-E6F1-442C-8826-04F27B62A265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1388637" y="11872072"/>
            <a:ext cx="2157163" cy="1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99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  <p:sldLayoutId id="2147483836" r:id="rId33"/>
    <p:sldLayoutId id="2147483837" r:id="rId34"/>
  </p:sldLayoutIdLst>
  <p:transition spd="med"/>
  <p:hf hdr="0" ftr="0" dt="0"/>
  <p:txStyles>
    <p:titleStyle>
      <a:lvl1pPr marL="0" marR="0" indent="0" algn="l" defTabSz="8255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chemeClr val="tx1"/>
          </a:solidFill>
          <a:uFillTx/>
          <a:latin typeface="+mj-lt"/>
          <a:ea typeface="Inter" panose="020B0502030000000004" pitchFamily="34" charset="0"/>
          <a:cs typeface="+mj-cs"/>
          <a:sym typeface="Inter"/>
        </a:defRPr>
      </a:lvl1pPr>
      <a:lvl2pPr marL="0" marR="0" indent="2286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2pPr>
      <a:lvl3pPr marL="0" marR="0" indent="4572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3pPr>
      <a:lvl4pPr marL="0" marR="0" indent="6858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4pPr>
      <a:lvl5pPr marL="0" marR="0" indent="9144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5pPr>
      <a:lvl6pPr marL="0" marR="0" indent="11430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6pPr>
      <a:lvl7pPr marL="0" marR="0" indent="13716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7pPr>
      <a:lvl8pPr marL="0" marR="0" indent="16002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8pPr>
      <a:lvl9pPr marL="0" marR="0" indent="18288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Inter"/>
        </a:defRPr>
      </a:lvl9pPr>
    </p:titleStyle>
    <p:bodyStyle>
      <a:lvl1pPr marL="366346" marR="0" indent="-366346" algn="l" defTabSz="82550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Inter Light"/>
        </a:defRPr>
      </a:lvl1pPr>
      <a:lvl2pPr marL="801688" marR="0" indent="-449263" algn="l" defTabSz="82550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Inter Light"/>
        </a:defRPr>
      </a:lvl2pPr>
      <a:lvl3pPr marL="1074738" marR="0" indent="-352425" algn="l" defTabSz="82550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Inter Light"/>
        </a:defRPr>
      </a:lvl3pPr>
      <a:lvl4pPr marL="1427163" marR="0" indent="-352425" algn="l" defTabSz="82550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Inter Light"/>
        </a:defRPr>
      </a:lvl4pPr>
      <a:lvl5pPr marL="1797050" marR="0" indent="-369888" algn="l" defTabSz="82550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Inter" panose="020B0502030000000004" pitchFamily="34" charset="0"/>
          <a:cs typeface="Inter" panose="020B0502030000000004" pitchFamily="34" charset="0"/>
          <a:sym typeface="Inter Light"/>
        </a:defRPr>
      </a:lvl5pPr>
      <a:lvl6pPr marL="14165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Inter Light"/>
          <a:ea typeface="Inter Light"/>
          <a:cs typeface="Inter Light"/>
          <a:sym typeface="Inter Light"/>
        </a:defRPr>
      </a:lvl6pPr>
      <a:lvl7pPr marL="14800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Inter Light"/>
          <a:ea typeface="Inter Light"/>
          <a:cs typeface="Inter Light"/>
          <a:sym typeface="Inter Light"/>
        </a:defRPr>
      </a:lvl7pPr>
      <a:lvl8pPr marL="15435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Inter Light"/>
          <a:ea typeface="Inter Light"/>
          <a:cs typeface="Inter Light"/>
          <a:sym typeface="Inter Light"/>
        </a:defRPr>
      </a:lvl8pPr>
      <a:lvl9pPr marL="16070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Inter Light"/>
          <a:ea typeface="Inter Light"/>
          <a:cs typeface="Inter Light"/>
          <a:sym typeface="Inter Light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billede 10">
            <a:extLst>
              <a:ext uri="{FF2B5EF4-FFF2-40B4-BE49-F238E27FC236}">
                <a16:creationId xmlns:a16="http://schemas.microsoft.com/office/drawing/2014/main" id="{EC1C77E4-FC80-446A-B14F-A002F6A747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396" y="2380596"/>
            <a:ext cx="13211604" cy="8954807"/>
          </a:xfr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6EC63C-8121-404E-9F9B-58D0544044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 err="1"/>
              <a:t>Measuring</a:t>
            </a:r>
            <a:r>
              <a:rPr lang="da-DK" dirty="0"/>
              <a:t> </a:t>
            </a:r>
            <a:r>
              <a:rPr lang="da-DK" dirty="0" err="1"/>
              <a:t>homelessness</a:t>
            </a:r>
            <a:r>
              <a:rPr lang="da-DK" dirty="0"/>
              <a:t> – </a:t>
            </a:r>
            <a:r>
              <a:rPr lang="da-DK" dirty="0" err="1"/>
              <a:t>experiences</a:t>
            </a:r>
            <a:r>
              <a:rPr lang="da-DK" dirty="0"/>
              <a:t> from Denmark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574F64C-61AD-3B43-8649-415A9EFFE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Lars Benjaminsen</a:t>
            </a:r>
          </a:p>
          <a:p>
            <a:r>
              <a:rPr lang="da-DK" dirty="0"/>
              <a:t>The Danish Center for Social Science Research</a:t>
            </a:r>
          </a:p>
          <a:p>
            <a:r>
              <a:rPr lang="da-DK" dirty="0"/>
              <a:t>FEANTSA Policy Conference Dublin 2022</a:t>
            </a:r>
          </a:p>
        </p:txBody>
      </p:sp>
    </p:spTree>
    <p:extLst>
      <p:ext uri="{BB962C8B-B14F-4D97-AF65-F5344CB8AC3E}">
        <p14:creationId xmlns:p14="http://schemas.microsoft.com/office/powerpoint/2010/main" val="180037079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Trend in </a:t>
            </a:r>
            <a:r>
              <a:rPr lang="da-DK" dirty="0" err="1"/>
              <a:t>shelter</a:t>
            </a:r>
            <a:r>
              <a:rPr lang="da-DK" dirty="0"/>
              <a:t> </a:t>
            </a:r>
            <a:r>
              <a:rPr lang="da-DK" dirty="0" err="1"/>
              <a:t>use</a:t>
            </a:r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87614572"/>
              </p:ext>
            </p:extLst>
          </p:nvPr>
        </p:nvGraphicFramePr>
        <p:xfrm>
          <a:off x="2027238" y="4387850"/>
          <a:ext cx="20331112" cy="730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02677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Important</a:t>
            </a:r>
            <a:r>
              <a:rPr lang="da-DK" dirty="0"/>
              <a:t> </a:t>
            </a:r>
            <a:r>
              <a:rPr lang="da-DK" dirty="0" err="1"/>
              <a:t>learnings</a:t>
            </a:r>
            <a:r>
              <a:rPr lang="da-DK" dirty="0"/>
              <a:t> from </a:t>
            </a:r>
            <a:r>
              <a:rPr lang="da-DK" dirty="0" err="1"/>
              <a:t>using</a:t>
            </a:r>
            <a:r>
              <a:rPr lang="da-DK" dirty="0"/>
              <a:t> multiple data </a:t>
            </a:r>
            <a:r>
              <a:rPr lang="da-DK" dirty="0" err="1"/>
              <a:t>sources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4400" dirty="0"/>
              <a:t>By </a:t>
            </a:r>
            <a:r>
              <a:rPr lang="da-DK" sz="4400" dirty="0" err="1"/>
              <a:t>only</a:t>
            </a:r>
            <a:r>
              <a:rPr lang="da-DK" sz="4400" dirty="0"/>
              <a:t> </a:t>
            </a:r>
            <a:r>
              <a:rPr lang="da-DK" sz="4400" dirty="0" err="1"/>
              <a:t>counting</a:t>
            </a:r>
            <a:r>
              <a:rPr lang="da-DK" sz="4400" dirty="0"/>
              <a:t> </a:t>
            </a:r>
            <a:r>
              <a:rPr lang="da-DK" sz="4400" dirty="0" err="1"/>
              <a:t>shelter</a:t>
            </a:r>
            <a:r>
              <a:rPr lang="da-DK" sz="4400" dirty="0"/>
              <a:t> </a:t>
            </a:r>
            <a:r>
              <a:rPr lang="da-DK" sz="4400" dirty="0" err="1"/>
              <a:t>users</a:t>
            </a:r>
            <a:r>
              <a:rPr lang="da-DK" sz="4400" dirty="0"/>
              <a:t> </a:t>
            </a:r>
            <a:r>
              <a:rPr lang="da-DK" sz="4400" dirty="0" err="1"/>
              <a:t>we</a:t>
            </a:r>
            <a:r>
              <a:rPr lang="da-DK" sz="4400" dirty="0"/>
              <a:t> miss out more </a:t>
            </a:r>
            <a:r>
              <a:rPr lang="da-DK" sz="4400" dirty="0" err="1"/>
              <a:t>than</a:t>
            </a:r>
            <a:r>
              <a:rPr lang="da-DK" sz="4400" dirty="0"/>
              <a:t> </a:t>
            </a:r>
            <a:r>
              <a:rPr lang="da-DK" sz="4400" dirty="0" err="1"/>
              <a:t>half</a:t>
            </a:r>
            <a:r>
              <a:rPr lang="da-DK" sz="4400" dirty="0"/>
              <a:t> of the </a:t>
            </a:r>
            <a:r>
              <a:rPr lang="da-DK" sz="4400" dirty="0" err="1"/>
              <a:t>people</a:t>
            </a:r>
            <a:r>
              <a:rPr lang="da-DK" sz="4400" dirty="0"/>
              <a:t> in </a:t>
            </a:r>
            <a:r>
              <a:rPr lang="da-DK" sz="4400" dirty="0" err="1"/>
              <a:t>homelessness</a:t>
            </a:r>
            <a:endParaRPr lang="da-DK" sz="4400" dirty="0"/>
          </a:p>
          <a:p>
            <a:r>
              <a:rPr lang="da-DK" sz="4400" dirty="0" err="1"/>
              <a:t>Almost</a:t>
            </a:r>
            <a:r>
              <a:rPr lang="da-DK" sz="4400" dirty="0"/>
              <a:t> 3 times as </a:t>
            </a:r>
            <a:r>
              <a:rPr lang="da-DK" sz="4400" dirty="0" err="1"/>
              <a:t>many</a:t>
            </a:r>
            <a:r>
              <a:rPr lang="da-DK" sz="4400" dirty="0"/>
              <a:t> </a:t>
            </a:r>
            <a:r>
              <a:rPr lang="da-DK" sz="4400" dirty="0" err="1"/>
              <a:t>shelter</a:t>
            </a:r>
            <a:r>
              <a:rPr lang="da-DK" sz="4400" dirty="0"/>
              <a:t> </a:t>
            </a:r>
            <a:r>
              <a:rPr lang="da-DK" sz="4400" dirty="0" err="1"/>
              <a:t>users</a:t>
            </a:r>
            <a:r>
              <a:rPr lang="da-DK" sz="4400" dirty="0"/>
              <a:t> over a </a:t>
            </a:r>
            <a:r>
              <a:rPr lang="da-DK" sz="4400" dirty="0" err="1"/>
              <a:t>whole</a:t>
            </a:r>
            <a:r>
              <a:rPr lang="da-DK" sz="4400" dirty="0"/>
              <a:t> </a:t>
            </a:r>
            <a:r>
              <a:rPr lang="da-DK" sz="4400" dirty="0" err="1"/>
              <a:t>year</a:t>
            </a:r>
            <a:r>
              <a:rPr lang="da-DK" sz="4400" dirty="0"/>
              <a:t> </a:t>
            </a:r>
            <a:r>
              <a:rPr lang="da-DK" sz="4400" dirty="0" err="1"/>
              <a:t>than</a:t>
            </a:r>
            <a:r>
              <a:rPr lang="da-DK" sz="4400" dirty="0"/>
              <a:t> in a </a:t>
            </a:r>
            <a:r>
              <a:rPr lang="da-DK" sz="4400" dirty="0" err="1"/>
              <a:t>week</a:t>
            </a:r>
            <a:endParaRPr lang="da-DK" sz="4400" dirty="0"/>
          </a:p>
          <a:p>
            <a:r>
              <a:rPr lang="da-DK" sz="4400" dirty="0" err="1"/>
              <a:t>There</a:t>
            </a:r>
            <a:r>
              <a:rPr lang="da-DK" sz="4400" dirty="0"/>
              <a:t> is a </a:t>
            </a:r>
            <a:r>
              <a:rPr lang="da-DK" sz="4400" dirty="0" err="1"/>
              <a:t>considerable</a:t>
            </a:r>
            <a:r>
              <a:rPr lang="da-DK" sz="4400" dirty="0"/>
              <a:t> </a:t>
            </a:r>
            <a:r>
              <a:rPr lang="da-DK" sz="4400" dirty="0" err="1"/>
              <a:t>turn</a:t>
            </a:r>
            <a:r>
              <a:rPr lang="da-DK" sz="4400" dirty="0"/>
              <a:t>-over in </a:t>
            </a:r>
            <a:r>
              <a:rPr lang="da-DK" sz="4400" dirty="0" err="1"/>
              <a:t>shelter</a:t>
            </a:r>
            <a:r>
              <a:rPr lang="da-DK" sz="4400" dirty="0"/>
              <a:t> </a:t>
            </a:r>
            <a:r>
              <a:rPr lang="da-DK" sz="4400" dirty="0" err="1"/>
              <a:t>users</a:t>
            </a:r>
            <a:r>
              <a:rPr lang="da-DK" sz="4400" dirty="0"/>
              <a:t> </a:t>
            </a:r>
            <a:r>
              <a:rPr lang="da-DK" sz="4400" dirty="0" err="1"/>
              <a:t>during</a:t>
            </a:r>
            <a:r>
              <a:rPr lang="da-DK" sz="4400" dirty="0"/>
              <a:t> a </a:t>
            </a:r>
            <a:r>
              <a:rPr lang="da-DK" sz="4400" dirty="0" err="1"/>
              <a:t>year</a:t>
            </a:r>
            <a:endParaRPr lang="da-DK" sz="4400" dirty="0"/>
          </a:p>
          <a:p>
            <a:r>
              <a:rPr lang="da-DK" sz="4400" dirty="0" err="1"/>
              <a:t>We</a:t>
            </a:r>
            <a:r>
              <a:rPr lang="da-DK" sz="4400" dirty="0"/>
              <a:t> have </a:t>
            </a:r>
            <a:r>
              <a:rPr lang="da-DK" sz="4400" dirty="0" err="1"/>
              <a:t>no</a:t>
            </a:r>
            <a:r>
              <a:rPr lang="da-DK" sz="4400" dirty="0"/>
              <a:t> </a:t>
            </a:r>
            <a:r>
              <a:rPr lang="da-DK" sz="4400" dirty="0" err="1"/>
              <a:t>yearly</a:t>
            </a:r>
            <a:r>
              <a:rPr lang="da-DK" sz="4400" dirty="0"/>
              <a:t> </a:t>
            </a:r>
            <a:r>
              <a:rPr lang="da-DK" sz="4400" dirty="0" err="1"/>
              <a:t>figure</a:t>
            </a:r>
            <a:r>
              <a:rPr lang="da-DK" sz="4400" dirty="0"/>
              <a:t> </a:t>
            </a:r>
            <a:r>
              <a:rPr lang="da-DK" sz="4400" dirty="0" err="1"/>
              <a:t>that</a:t>
            </a:r>
            <a:r>
              <a:rPr lang="da-DK" sz="4400" dirty="0"/>
              <a:t> </a:t>
            </a:r>
            <a:r>
              <a:rPr lang="da-DK" sz="4400" dirty="0" err="1"/>
              <a:t>includes</a:t>
            </a:r>
            <a:r>
              <a:rPr lang="da-DK" sz="4400" dirty="0"/>
              <a:t> all </a:t>
            </a:r>
            <a:r>
              <a:rPr lang="da-DK" sz="4400" dirty="0" err="1"/>
              <a:t>homelessness</a:t>
            </a:r>
            <a:r>
              <a:rPr lang="da-DK" sz="4400" dirty="0"/>
              <a:t> </a:t>
            </a:r>
            <a:r>
              <a:rPr lang="da-DK" sz="4400" dirty="0" err="1"/>
              <a:t>categories</a:t>
            </a:r>
            <a:r>
              <a:rPr lang="da-DK" sz="4400" dirty="0"/>
              <a:t>….</a:t>
            </a:r>
            <a:r>
              <a:rPr lang="da-DK" sz="4400" dirty="0" err="1"/>
              <a:t>since</a:t>
            </a:r>
            <a:r>
              <a:rPr lang="da-DK" sz="4400" dirty="0"/>
              <a:t> </a:t>
            </a:r>
            <a:r>
              <a:rPr lang="da-DK" sz="4400" dirty="0" err="1"/>
              <a:t>we</a:t>
            </a:r>
            <a:r>
              <a:rPr lang="da-DK" sz="4400" dirty="0"/>
              <a:t> </a:t>
            </a:r>
            <a:r>
              <a:rPr lang="da-DK" sz="4400" dirty="0" err="1"/>
              <a:t>cannot</a:t>
            </a:r>
            <a:r>
              <a:rPr lang="da-DK" sz="4400" dirty="0"/>
              <a:t> </a:t>
            </a:r>
            <a:r>
              <a:rPr lang="da-DK" sz="4400" dirty="0" err="1"/>
              <a:t>count</a:t>
            </a:r>
            <a:r>
              <a:rPr lang="da-DK" sz="4400" dirty="0"/>
              <a:t> </a:t>
            </a:r>
            <a:r>
              <a:rPr lang="da-DK" sz="4400" dirty="0" err="1"/>
              <a:t>homelessness</a:t>
            </a:r>
            <a:r>
              <a:rPr lang="da-DK" sz="4400" dirty="0"/>
              <a:t> all </a:t>
            </a:r>
            <a:r>
              <a:rPr lang="da-DK" sz="4400" dirty="0" err="1"/>
              <a:t>year</a:t>
            </a:r>
            <a:r>
              <a:rPr lang="da-DK" sz="4400" dirty="0"/>
              <a:t> </a:t>
            </a:r>
            <a:r>
              <a:rPr lang="da-DK" sz="4400" dirty="0" err="1"/>
              <a:t>around</a:t>
            </a:r>
            <a:r>
              <a:rPr lang="da-DK" sz="4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8793385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is missing in the Danish data </a:t>
            </a:r>
            <a:r>
              <a:rPr lang="da-DK" dirty="0" err="1"/>
              <a:t>collection</a:t>
            </a:r>
            <a:r>
              <a:rPr lang="da-DK" dirty="0"/>
              <a:t>? 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4400" dirty="0" err="1"/>
              <a:t>Individual</a:t>
            </a:r>
            <a:r>
              <a:rPr lang="da-DK" sz="4400" dirty="0"/>
              <a:t> flow/</a:t>
            </a:r>
            <a:r>
              <a:rPr lang="da-DK" sz="4400" dirty="0" err="1"/>
              <a:t>tracking</a:t>
            </a:r>
            <a:r>
              <a:rPr lang="da-DK" sz="4400" dirty="0"/>
              <a:t> data </a:t>
            </a:r>
            <a:r>
              <a:rPr lang="da-DK" sz="4400" dirty="0" err="1"/>
              <a:t>across</a:t>
            </a:r>
            <a:r>
              <a:rPr lang="da-DK" sz="4400" dirty="0"/>
              <a:t> services/the </a:t>
            </a:r>
            <a:r>
              <a:rPr lang="da-DK" sz="4400" dirty="0" err="1"/>
              <a:t>welfare</a:t>
            </a:r>
            <a:r>
              <a:rPr lang="da-DK" sz="4400" dirty="0"/>
              <a:t> system</a:t>
            </a:r>
          </a:p>
          <a:p>
            <a:r>
              <a:rPr lang="da-DK" sz="4400" dirty="0" err="1"/>
              <a:t>E.g</a:t>
            </a:r>
            <a:r>
              <a:rPr lang="da-DK" sz="4400" dirty="0"/>
              <a:t>. data on </a:t>
            </a:r>
            <a:r>
              <a:rPr lang="da-DK" sz="4400" dirty="0" err="1"/>
              <a:t>what</a:t>
            </a:r>
            <a:r>
              <a:rPr lang="da-DK" sz="4400" dirty="0"/>
              <a:t> </a:t>
            </a:r>
            <a:r>
              <a:rPr lang="da-DK" sz="4400" dirty="0" err="1"/>
              <a:t>happens</a:t>
            </a:r>
            <a:r>
              <a:rPr lang="da-DK" sz="4400" dirty="0"/>
              <a:t> to </a:t>
            </a:r>
            <a:r>
              <a:rPr lang="da-DK" sz="4400" dirty="0" err="1"/>
              <a:t>people</a:t>
            </a:r>
            <a:r>
              <a:rPr lang="da-DK" sz="4400" dirty="0"/>
              <a:t> </a:t>
            </a:r>
            <a:r>
              <a:rPr lang="da-DK" sz="4400" dirty="0" err="1"/>
              <a:t>after</a:t>
            </a:r>
            <a:r>
              <a:rPr lang="da-DK" sz="4400" dirty="0"/>
              <a:t> a </a:t>
            </a:r>
            <a:r>
              <a:rPr lang="da-DK" sz="4400" dirty="0" err="1"/>
              <a:t>shelter</a:t>
            </a:r>
            <a:r>
              <a:rPr lang="da-DK" sz="4400" dirty="0"/>
              <a:t> </a:t>
            </a:r>
            <a:r>
              <a:rPr lang="da-DK" sz="4400" dirty="0" err="1"/>
              <a:t>stay</a:t>
            </a:r>
            <a:r>
              <a:rPr lang="da-DK" sz="4400" dirty="0"/>
              <a:t> – is </a:t>
            </a:r>
            <a:r>
              <a:rPr lang="da-DK" sz="4400" dirty="0" err="1"/>
              <a:t>their</a:t>
            </a:r>
            <a:r>
              <a:rPr lang="da-DK" sz="4400" dirty="0"/>
              <a:t> situation </a:t>
            </a:r>
            <a:r>
              <a:rPr lang="da-DK" sz="4400" dirty="0" err="1"/>
              <a:t>solved</a:t>
            </a:r>
            <a:r>
              <a:rPr lang="da-DK" sz="4400" dirty="0"/>
              <a:t> – or not?</a:t>
            </a:r>
          </a:p>
          <a:p>
            <a:r>
              <a:rPr lang="da-DK" sz="4400" dirty="0" err="1"/>
              <a:t>Some</a:t>
            </a:r>
            <a:r>
              <a:rPr lang="da-DK" sz="4400" dirty="0"/>
              <a:t> data </a:t>
            </a:r>
            <a:r>
              <a:rPr lang="da-DK" sz="4400" dirty="0" err="1"/>
              <a:t>exists</a:t>
            </a:r>
            <a:r>
              <a:rPr lang="da-DK" sz="4400" dirty="0"/>
              <a:t> on </a:t>
            </a:r>
            <a:r>
              <a:rPr lang="da-DK" sz="4400" dirty="0" err="1"/>
              <a:t>local</a:t>
            </a:r>
            <a:r>
              <a:rPr lang="da-DK" sz="4400" dirty="0"/>
              <a:t> </a:t>
            </a:r>
            <a:r>
              <a:rPr lang="da-DK" sz="4400" dirty="0" err="1"/>
              <a:t>level</a:t>
            </a:r>
            <a:r>
              <a:rPr lang="da-DK" sz="4400" dirty="0"/>
              <a:t> – but it is not </a:t>
            </a:r>
            <a:r>
              <a:rPr lang="da-DK" sz="4400" dirty="0" err="1"/>
              <a:t>systematic</a:t>
            </a:r>
            <a:r>
              <a:rPr lang="da-DK" sz="4400" dirty="0"/>
              <a:t>, </a:t>
            </a:r>
            <a:r>
              <a:rPr lang="da-DK" sz="4400" dirty="0" err="1"/>
              <a:t>standardised</a:t>
            </a:r>
            <a:r>
              <a:rPr lang="da-DK" sz="4400" dirty="0"/>
              <a:t> and </a:t>
            </a:r>
            <a:r>
              <a:rPr lang="da-DK" sz="4400" dirty="0" err="1"/>
              <a:t>centralised</a:t>
            </a:r>
            <a:r>
              <a:rPr lang="da-DK" sz="4400" dirty="0"/>
              <a:t> – it is not </a:t>
            </a:r>
            <a:r>
              <a:rPr lang="da-DK" sz="4400" dirty="0" err="1"/>
              <a:t>collected</a:t>
            </a:r>
            <a:r>
              <a:rPr lang="da-DK" sz="4400" dirty="0"/>
              <a:t>/</a:t>
            </a:r>
            <a:r>
              <a:rPr lang="da-DK" sz="4400" dirty="0" err="1"/>
              <a:t>available</a:t>
            </a:r>
            <a:r>
              <a:rPr lang="da-DK" sz="4400" dirty="0"/>
              <a:t> on national </a:t>
            </a:r>
            <a:r>
              <a:rPr lang="da-DK" sz="4400" dirty="0" err="1"/>
              <a:t>level</a:t>
            </a:r>
            <a:r>
              <a:rPr lang="da-DK" sz="4400" dirty="0"/>
              <a:t> </a:t>
            </a:r>
          </a:p>
          <a:p>
            <a:r>
              <a:rPr lang="da-DK" sz="4400" dirty="0"/>
              <a:t>This is a missing link to </a:t>
            </a:r>
            <a:r>
              <a:rPr lang="da-DK" sz="4400" dirty="0" err="1"/>
              <a:t>understanding</a:t>
            </a:r>
            <a:r>
              <a:rPr lang="da-DK" sz="4400" dirty="0"/>
              <a:t> interventions and a missing </a:t>
            </a:r>
            <a:r>
              <a:rPr lang="da-DK" sz="4400" dirty="0" err="1"/>
              <a:t>piece</a:t>
            </a:r>
            <a:r>
              <a:rPr lang="da-DK" sz="4400" dirty="0"/>
              <a:t> of information in </a:t>
            </a:r>
            <a:r>
              <a:rPr lang="da-DK" sz="4400" dirty="0" err="1"/>
              <a:t>solving</a:t>
            </a:r>
            <a:r>
              <a:rPr lang="da-DK" sz="4400" dirty="0"/>
              <a:t> </a:t>
            </a:r>
            <a:r>
              <a:rPr lang="da-DK" sz="4400" dirty="0" err="1"/>
              <a:t>homelessness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21029021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028AD-720E-C64A-B69C-E2885BE4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Key</a:t>
            </a:r>
            <a:r>
              <a:rPr lang="da-DK" dirty="0"/>
              <a:t> </a:t>
            </a:r>
            <a:r>
              <a:rPr lang="da-DK" dirty="0" err="1"/>
              <a:t>aspects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92E334E-8F0E-FF4F-BC08-FF53A7D7AD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4800" dirty="0"/>
              <a:t>The </a:t>
            </a:r>
            <a:r>
              <a:rPr lang="da-DK" sz="4800" dirty="0" err="1"/>
              <a:t>connection</a:t>
            </a:r>
            <a:r>
              <a:rPr lang="da-DK" sz="4800" dirty="0"/>
              <a:t> </a:t>
            </a:r>
            <a:r>
              <a:rPr lang="da-DK" sz="4800" dirty="0" err="1"/>
              <a:t>between</a:t>
            </a:r>
            <a:r>
              <a:rPr lang="da-DK" sz="4800" dirty="0"/>
              <a:t> the definition of </a:t>
            </a:r>
            <a:r>
              <a:rPr lang="da-DK" sz="4800" dirty="0" err="1"/>
              <a:t>homelessness</a:t>
            </a:r>
            <a:r>
              <a:rPr lang="da-DK" sz="4800" dirty="0"/>
              <a:t> and the </a:t>
            </a:r>
            <a:r>
              <a:rPr lang="da-DK" sz="4800" dirty="0" err="1"/>
              <a:t>measurement</a:t>
            </a:r>
            <a:r>
              <a:rPr lang="da-DK" sz="4800" dirty="0"/>
              <a:t> – </a:t>
            </a:r>
            <a:r>
              <a:rPr lang="da-DK" sz="4800" dirty="0" err="1"/>
              <a:t>how</a:t>
            </a:r>
            <a:r>
              <a:rPr lang="da-DK" sz="4800" dirty="0"/>
              <a:t> </a:t>
            </a:r>
            <a:r>
              <a:rPr lang="da-DK" sz="4800" dirty="0" err="1"/>
              <a:t>can</a:t>
            </a:r>
            <a:r>
              <a:rPr lang="da-DK" sz="4800" dirty="0"/>
              <a:t> </a:t>
            </a:r>
            <a:r>
              <a:rPr lang="da-DK" sz="4800" dirty="0" err="1"/>
              <a:t>we</a:t>
            </a:r>
            <a:r>
              <a:rPr lang="da-DK" sz="4800" dirty="0"/>
              <a:t> measure </a:t>
            </a:r>
            <a:r>
              <a:rPr lang="da-DK" sz="4800" dirty="0" err="1"/>
              <a:t>different</a:t>
            </a:r>
            <a:r>
              <a:rPr lang="da-DK" sz="4800" dirty="0"/>
              <a:t> </a:t>
            </a:r>
            <a:r>
              <a:rPr lang="da-DK" sz="4800" dirty="0" err="1"/>
              <a:t>homelessness</a:t>
            </a:r>
            <a:r>
              <a:rPr lang="da-DK" sz="4800" dirty="0"/>
              <a:t> situations?</a:t>
            </a:r>
          </a:p>
          <a:p>
            <a:r>
              <a:rPr lang="da-DK" sz="4800" dirty="0"/>
              <a:t>How do </a:t>
            </a:r>
            <a:r>
              <a:rPr lang="da-DK" sz="4800" dirty="0" err="1"/>
              <a:t>we</a:t>
            </a:r>
            <a:r>
              <a:rPr lang="da-DK" sz="4800" dirty="0"/>
              <a:t> </a:t>
            </a:r>
            <a:r>
              <a:rPr lang="da-DK" sz="4800" dirty="0" err="1"/>
              <a:t>collect</a:t>
            </a:r>
            <a:r>
              <a:rPr lang="da-DK" sz="4800" dirty="0"/>
              <a:t> data on ‘</a:t>
            </a:r>
            <a:r>
              <a:rPr lang="da-DK" sz="4800" dirty="0" err="1"/>
              <a:t>hidden</a:t>
            </a:r>
            <a:r>
              <a:rPr lang="da-DK" sz="4800" dirty="0"/>
              <a:t> </a:t>
            </a:r>
            <a:r>
              <a:rPr lang="da-DK" sz="4800" dirty="0" err="1"/>
              <a:t>homelessness</a:t>
            </a:r>
            <a:r>
              <a:rPr lang="da-DK" sz="4800" dirty="0"/>
              <a:t>’?</a:t>
            </a:r>
          </a:p>
          <a:p>
            <a:r>
              <a:rPr lang="da-DK" sz="4800" dirty="0" err="1"/>
              <a:t>What</a:t>
            </a:r>
            <a:r>
              <a:rPr lang="da-DK" sz="4800" dirty="0"/>
              <a:t> </a:t>
            </a:r>
            <a:r>
              <a:rPr lang="da-DK" sz="4800" dirty="0" err="1"/>
              <a:t>are</a:t>
            </a:r>
            <a:r>
              <a:rPr lang="da-DK" sz="4800" dirty="0"/>
              <a:t> the </a:t>
            </a:r>
            <a:r>
              <a:rPr lang="da-DK" sz="4800" dirty="0" err="1"/>
              <a:t>implications</a:t>
            </a:r>
            <a:r>
              <a:rPr lang="da-DK" sz="4800" dirty="0"/>
              <a:t> of ‘time’ – point in time </a:t>
            </a:r>
            <a:r>
              <a:rPr lang="da-DK" sz="4800" dirty="0" err="1"/>
              <a:t>counts</a:t>
            </a:r>
            <a:r>
              <a:rPr lang="da-DK" sz="4800" dirty="0"/>
              <a:t> vs. </a:t>
            </a:r>
            <a:r>
              <a:rPr lang="da-DK" sz="4800" dirty="0" err="1"/>
              <a:t>continuous</a:t>
            </a:r>
            <a:r>
              <a:rPr lang="da-DK" sz="4800" dirty="0"/>
              <a:t> </a:t>
            </a:r>
            <a:r>
              <a:rPr lang="da-DK" sz="4800" dirty="0" err="1"/>
              <a:t>measurement</a:t>
            </a:r>
            <a:r>
              <a:rPr lang="da-DK" sz="4800" dirty="0"/>
              <a:t>?</a:t>
            </a:r>
          </a:p>
          <a:p>
            <a:r>
              <a:rPr lang="da-DK" sz="4800" dirty="0" err="1"/>
              <a:t>What</a:t>
            </a:r>
            <a:r>
              <a:rPr lang="da-DK" sz="4800" dirty="0"/>
              <a:t> information do </a:t>
            </a:r>
            <a:r>
              <a:rPr lang="da-DK" sz="4800" dirty="0" err="1"/>
              <a:t>we</a:t>
            </a:r>
            <a:r>
              <a:rPr lang="da-DK" sz="4800" dirty="0"/>
              <a:t> </a:t>
            </a:r>
            <a:r>
              <a:rPr lang="da-DK" sz="4800" dirty="0" err="1"/>
              <a:t>get</a:t>
            </a:r>
            <a:r>
              <a:rPr lang="da-DK" sz="4800" dirty="0"/>
              <a:t> from </a:t>
            </a:r>
            <a:r>
              <a:rPr lang="da-DK" sz="4800" dirty="0" err="1"/>
              <a:t>different</a:t>
            </a:r>
            <a:r>
              <a:rPr lang="da-DK" sz="4800" dirty="0"/>
              <a:t> types of data – and from </a:t>
            </a:r>
            <a:r>
              <a:rPr lang="da-DK" sz="4800" dirty="0" err="1"/>
              <a:t>combining</a:t>
            </a:r>
            <a:r>
              <a:rPr lang="da-DK" sz="4800" dirty="0"/>
              <a:t> </a:t>
            </a:r>
            <a:r>
              <a:rPr lang="da-DK" sz="4800" dirty="0" err="1"/>
              <a:t>different</a:t>
            </a:r>
            <a:r>
              <a:rPr lang="da-DK" sz="4800" dirty="0"/>
              <a:t> types of </a:t>
            </a:r>
            <a:r>
              <a:rPr lang="da-DK" sz="4800" dirty="0" err="1"/>
              <a:t>measurement</a:t>
            </a:r>
            <a:r>
              <a:rPr lang="da-DK" sz="4800" dirty="0"/>
              <a:t>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97896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42FDBF6-0282-4A08-A1C5-508C21F6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Danish </a:t>
            </a:r>
            <a:r>
              <a:rPr lang="da-DK" dirty="0" err="1"/>
              <a:t>example</a:t>
            </a:r>
            <a:r>
              <a:rPr lang="da-DK" dirty="0"/>
              <a:t> –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main</a:t>
            </a:r>
            <a:r>
              <a:rPr lang="da-DK" dirty="0"/>
              <a:t> data </a:t>
            </a:r>
            <a:r>
              <a:rPr lang="da-DK" dirty="0" err="1"/>
              <a:t>sources</a:t>
            </a:r>
            <a:r>
              <a:rPr lang="da-DK" dirty="0"/>
              <a:t> on </a:t>
            </a:r>
            <a:r>
              <a:rPr lang="da-DK" dirty="0" err="1"/>
              <a:t>homelessness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4800" dirty="0"/>
              <a:t>National </a:t>
            </a:r>
            <a:r>
              <a:rPr lang="da-DK" sz="4800" dirty="0" err="1"/>
              <a:t>homelessness</a:t>
            </a:r>
            <a:r>
              <a:rPr lang="da-DK" sz="4800" dirty="0"/>
              <a:t> </a:t>
            </a:r>
            <a:r>
              <a:rPr lang="da-DK" sz="4800" dirty="0" err="1"/>
              <a:t>counts</a:t>
            </a:r>
            <a:r>
              <a:rPr lang="da-DK" sz="4800" dirty="0"/>
              <a:t> – point-in-time </a:t>
            </a:r>
            <a:r>
              <a:rPr lang="da-DK" sz="4800" dirty="0" err="1"/>
              <a:t>count</a:t>
            </a:r>
            <a:r>
              <a:rPr lang="da-DK" sz="4800" dirty="0"/>
              <a:t> </a:t>
            </a:r>
            <a:r>
              <a:rPr lang="da-DK" sz="4800" dirty="0" err="1"/>
              <a:t>during</a:t>
            </a:r>
            <a:r>
              <a:rPr lang="da-DK" sz="4800" dirty="0"/>
              <a:t> a ‘</a:t>
            </a:r>
            <a:r>
              <a:rPr lang="da-DK" sz="4800" dirty="0" err="1"/>
              <a:t>count</a:t>
            </a:r>
            <a:r>
              <a:rPr lang="da-DK" sz="4800" dirty="0"/>
              <a:t> </a:t>
            </a:r>
            <a:r>
              <a:rPr lang="da-DK" sz="4800" dirty="0" err="1"/>
              <a:t>week</a:t>
            </a:r>
            <a:r>
              <a:rPr lang="da-DK" sz="4800" dirty="0"/>
              <a:t>’ – </a:t>
            </a:r>
            <a:r>
              <a:rPr lang="da-DK" sz="4800" dirty="0" err="1"/>
              <a:t>week</a:t>
            </a:r>
            <a:r>
              <a:rPr lang="da-DK" sz="4800" dirty="0"/>
              <a:t> 6 in </a:t>
            </a:r>
            <a:r>
              <a:rPr lang="da-DK" sz="4800" dirty="0" err="1"/>
              <a:t>february</a:t>
            </a:r>
            <a:r>
              <a:rPr lang="da-DK" sz="4800" dirty="0"/>
              <a:t> </a:t>
            </a:r>
            <a:r>
              <a:rPr lang="da-DK" sz="4800" dirty="0" err="1"/>
              <a:t>every</a:t>
            </a:r>
            <a:r>
              <a:rPr lang="da-DK" sz="4800" dirty="0"/>
              <a:t> </a:t>
            </a:r>
            <a:r>
              <a:rPr lang="da-DK" sz="4800" dirty="0" err="1"/>
              <a:t>second</a:t>
            </a:r>
            <a:r>
              <a:rPr lang="da-DK" sz="4800" dirty="0"/>
              <a:t> </a:t>
            </a:r>
            <a:r>
              <a:rPr lang="da-DK" sz="4800" dirty="0" err="1"/>
              <a:t>year</a:t>
            </a:r>
            <a:r>
              <a:rPr lang="da-DK" sz="4800" dirty="0"/>
              <a:t> </a:t>
            </a:r>
            <a:r>
              <a:rPr lang="da-DK" sz="4800" dirty="0" err="1"/>
              <a:t>since</a:t>
            </a:r>
            <a:r>
              <a:rPr lang="da-DK" sz="4800" dirty="0"/>
              <a:t> 2007</a:t>
            </a:r>
          </a:p>
          <a:p>
            <a:r>
              <a:rPr lang="da-DK" sz="4800" dirty="0"/>
              <a:t>National </a:t>
            </a:r>
            <a:r>
              <a:rPr lang="da-DK" sz="4800" dirty="0" err="1"/>
              <a:t>statistics</a:t>
            </a:r>
            <a:r>
              <a:rPr lang="da-DK" sz="4800" dirty="0"/>
              <a:t> on </a:t>
            </a:r>
            <a:r>
              <a:rPr lang="da-DK" sz="4800" dirty="0" err="1"/>
              <a:t>shelter</a:t>
            </a:r>
            <a:r>
              <a:rPr lang="da-DK" sz="4800" dirty="0"/>
              <a:t> </a:t>
            </a:r>
            <a:r>
              <a:rPr lang="da-DK" sz="4800" dirty="0" err="1"/>
              <a:t>use</a:t>
            </a:r>
            <a:r>
              <a:rPr lang="da-DK" sz="4800" dirty="0"/>
              <a:t> – </a:t>
            </a:r>
            <a:r>
              <a:rPr lang="da-DK" sz="4800" dirty="0" err="1"/>
              <a:t>continuous</a:t>
            </a:r>
            <a:r>
              <a:rPr lang="da-DK" sz="4800" dirty="0"/>
              <a:t> </a:t>
            </a:r>
            <a:r>
              <a:rPr lang="da-DK" sz="4800" dirty="0" err="1"/>
              <a:t>registration</a:t>
            </a:r>
            <a:r>
              <a:rPr lang="da-DK" sz="4800" dirty="0"/>
              <a:t> of all </a:t>
            </a:r>
            <a:r>
              <a:rPr lang="da-DK" sz="4800" dirty="0" err="1"/>
              <a:t>shelter</a:t>
            </a:r>
            <a:r>
              <a:rPr lang="da-DK" sz="4800" dirty="0"/>
              <a:t> </a:t>
            </a:r>
            <a:r>
              <a:rPr lang="da-DK" sz="4800" dirty="0" err="1"/>
              <a:t>users</a:t>
            </a:r>
            <a:r>
              <a:rPr lang="da-DK" sz="4800" dirty="0"/>
              <a:t> </a:t>
            </a:r>
            <a:r>
              <a:rPr lang="da-DK" sz="4800" dirty="0" err="1"/>
              <a:t>nationwide</a:t>
            </a:r>
            <a:r>
              <a:rPr lang="da-DK" sz="4800" dirty="0"/>
              <a:t> </a:t>
            </a:r>
            <a:r>
              <a:rPr lang="da-DK" sz="4800" dirty="0" err="1"/>
              <a:t>throughout</a:t>
            </a:r>
            <a:r>
              <a:rPr lang="da-DK" sz="4800" dirty="0"/>
              <a:t> the </a:t>
            </a:r>
            <a:r>
              <a:rPr lang="da-DK" sz="4800" dirty="0" err="1"/>
              <a:t>year</a:t>
            </a:r>
            <a:r>
              <a:rPr lang="da-DK" sz="4800" dirty="0"/>
              <a:t> – </a:t>
            </a:r>
            <a:r>
              <a:rPr lang="da-DK" sz="4800" dirty="0" err="1"/>
              <a:t>since</a:t>
            </a:r>
            <a:r>
              <a:rPr lang="da-DK" sz="4800" dirty="0"/>
              <a:t> 1999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8617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13FBC-9101-D146-B41F-84C274BF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Danish </a:t>
            </a:r>
            <a:r>
              <a:rPr lang="da-DK" dirty="0" err="1"/>
              <a:t>homelessness</a:t>
            </a:r>
            <a:r>
              <a:rPr lang="da-DK" dirty="0"/>
              <a:t> </a:t>
            </a:r>
            <a:r>
              <a:rPr lang="da-DK" dirty="0" err="1"/>
              <a:t>count</a:t>
            </a:r>
            <a:r>
              <a:rPr lang="da-DK" dirty="0"/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950E22-2613-E545-92AF-03091251D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4000" dirty="0"/>
              <a:t>Definition of </a:t>
            </a:r>
            <a:r>
              <a:rPr lang="da-DK" sz="4000" dirty="0" err="1"/>
              <a:t>homelessness</a:t>
            </a:r>
            <a:r>
              <a:rPr lang="da-DK" sz="4000" dirty="0"/>
              <a:t>: </a:t>
            </a:r>
          </a:p>
          <a:p>
            <a:r>
              <a:rPr lang="da-DK" sz="4000" dirty="0" err="1"/>
              <a:t>Conceptual</a:t>
            </a:r>
            <a:r>
              <a:rPr lang="da-DK" sz="4000" dirty="0"/>
              <a:t> definition: </a:t>
            </a:r>
          </a:p>
          <a:p>
            <a:r>
              <a:rPr lang="da-DK" sz="4000" dirty="0"/>
              <a:t>As </a:t>
            </a:r>
            <a:r>
              <a:rPr lang="da-DK" sz="4000" dirty="0" err="1"/>
              <a:t>homeless</a:t>
            </a:r>
            <a:r>
              <a:rPr lang="da-DK" sz="4000" dirty="0"/>
              <a:t> </a:t>
            </a:r>
            <a:r>
              <a:rPr lang="da-DK" sz="4000" dirty="0" err="1"/>
              <a:t>are</a:t>
            </a:r>
            <a:r>
              <a:rPr lang="da-DK" sz="4000" dirty="0"/>
              <a:t> </a:t>
            </a:r>
            <a:r>
              <a:rPr lang="da-DK" sz="4000" dirty="0" err="1"/>
              <a:t>regarded</a:t>
            </a:r>
            <a:r>
              <a:rPr lang="da-DK" sz="4000" dirty="0"/>
              <a:t> </a:t>
            </a:r>
            <a:r>
              <a:rPr lang="da-DK" sz="4000" dirty="0" err="1"/>
              <a:t>people</a:t>
            </a:r>
            <a:r>
              <a:rPr lang="da-DK" sz="4000" dirty="0"/>
              <a:t> </a:t>
            </a:r>
            <a:r>
              <a:rPr lang="da-DK" sz="4000" dirty="0" err="1"/>
              <a:t>who</a:t>
            </a:r>
            <a:r>
              <a:rPr lang="da-DK" sz="4000" dirty="0"/>
              <a:t> do not have </a:t>
            </a:r>
            <a:r>
              <a:rPr lang="da-DK" sz="4000" dirty="0" err="1"/>
              <a:t>their</a:t>
            </a:r>
            <a:r>
              <a:rPr lang="da-DK" sz="4000" dirty="0"/>
              <a:t> </a:t>
            </a:r>
            <a:r>
              <a:rPr lang="da-DK" sz="4000" dirty="0" err="1"/>
              <a:t>own</a:t>
            </a:r>
            <a:r>
              <a:rPr lang="da-DK" sz="4000" dirty="0"/>
              <a:t> (</a:t>
            </a:r>
            <a:r>
              <a:rPr lang="da-DK" sz="4000" dirty="0" err="1"/>
              <a:t>owner</a:t>
            </a:r>
            <a:r>
              <a:rPr lang="da-DK" sz="4000" dirty="0"/>
              <a:t> or </a:t>
            </a:r>
            <a:r>
              <a:rPr lang="da-DK" sz="4000" dirty="0" err="1"/>
              <a:t>rented</a:t>
            </a:r>
            <a:r>
              <a:rPr lang="da-DK" sz="4000" dirty="0"/>
              <a:t>) </a:t>
            </a:r>
            <a:r>
              <a:rPr lang="da-DK" sz="4000" dirty="0" err="1"/>
              <a:t>dwelling</a:t>
            </a:r>
            <a:r>
              <a:rPr lang="da-DK" sz="4000" dirty="0"/>
              <a:t> or </a:t>
            </a:r>
            <a:r>
              <a:rPr lang="da-DK" sz="4000" dirty="0" err="1"/>
              <a:t>room</a:t>
            </a:r>
            <a:r>
              <a:rPr lang="da-DK" sz="4000" dirty="0"/>
              <a:t>, but </a:t>
            </a:r>
            <a:r>
              <a:rPr lang="da-DK" sz="4000" dirty="0" err="1"/>
              <a:t>who</a:t>
            </a:r>
            <a:r>
              <a:rPr lang="da-DK" sz="4000" dirty="0"/>
              <a:t> </a:t>
            </a:r>
            <a:r>
              <a:rPr lang="da-DK" sz="4000" dirty="0" err="1"/>
              <a:t>stay</a:t>
            </a:r>
            <a:r>
              <a:rPr lang="da-DK" sz="4000" dirty="0"/>
              <a:t> in </a:t>
            </a:r>
            <a:r>
              <a:rPr lang="da-DK" sz="4000" dirty="0" err="1"/>
              <a:t>temporary</a:t>
            </a:r>
            <a:r>
              <a:rPr lang="da-DK" sz="4000" dirty="0"/>
              <a:t> </a:t>
            </a:r>
            <a:r>
              <a:rPr lang="da-DK" sz="4000" dirty="0" err="1"/>
              <a:t>housing</a:t>
            </a:r>
            <a:r>
              <a:rPr lang="da-DK" sz="4000" dirty="0"/>
              <a:t> arrangements, or </a:t>
            </a:r>
            <a:r>
              <a:rPr lang="da-DK" sz="4000" dirty="0" err="1"/>
              <a:t>stay</a:t>
            </a:r>
            <a:r>
              <a:rPr lang="da-DK" sz="4000" dirty="0"/>
              <a:t> </a:t>
            </a:r>
            <a:r>
              <a:rPr lang="da-DK" sz="4000" dirty="0" err="1"/>
              <a:t>temporarily</a:t>
            </a:r>
            <a:r>
              <a:rPr lang="da-DK" sz="4000" dirty="0"/>
              <a:t> and </a:t>
            </a:r>
            <a:r>
              <a:rPr lang="da-DK" sz="4000" dirty="0" err="1"/>
              <a:t>without</a:t>
            </a:r>
            <a:r>
              <a:rPr lang="da-DK" sz="4000" dirty="0"/>
              <a:t> a </a:t>
            </a:r>
            <a:r>
              <a:rPr lang="da-DK" sz="4000" dirty="0" err="1"/>
              <a:t>contract</a:t>
            </a:r>
            <a:r>
              <a:rPr lang="da-DK" sz="4000" dirty="0"/>
              <a:t> with </a:t>
            </a:r>
            <a:r>
              <a:rPr lang="da-DK" sz="4000" dirty="0" err="1"/>
              <a:t>family</a:t>
            </a:r>
            <a:r>
              <a:rPr lang="da-DK" sz="4000" dirty="0"/>
              <a:t>, </a:t>
            </a:r>
            <a:r>
              <a:rPr lang="da-DK" sz="4000" dirty="0" err="1"/>
              <a:t>friends</a:t>
            </a:r>
            <a:r>
              <a:rPr lang="da-DK" sz="4000" dirty="0"/>
              <a:t> or </a:t>
            </a:r>
            <a:r>
              <a:rPr lang="da-DK" sz="4000" dirty="0" err="1"/>
              <a:t>acquaintances</a:t>
            </a:r>
            <a:r>
              <a:rPr lang="da-DK" sz="4000" dirty="0"/>
              <a:t>. As </a:t>
            </a:r>
            <a:r>
              <a:rPr lang="da-DK" sz="4000" dirty="0" err="1"/>
              <a:t>homeless</a:t>
            </a:r>
            <a:r>
              <a:rPr lang="da-DK" sz="4000" dirty="0"/>
              <a:t> </a:t>
            </a:r>
            <a:r>
              <a:rPr lang="da-DK" sz="4000" dirty="0" err="1"/>
              <a:t>are</a:t>
            </a:r>
            <a:r>
              <a:rPr lang="da-DK" sz="4000" dirty="0"/>
              <a:t> </a:t>
            </a:r>
            <a:r>
              <a:rPr lang="da-DK" sz="4000" dirty="0" err="1"/>
              <a:t>also</a:t>
            </a:r>
            <a:r>
              <a:rPr lang="da-DK" sz="4000" dirty="0"/>
              <a:t> </a:t>
            </a:r>
            <a:r>
              <a:rPr lang="da-DK" sz="4000" dirty="0" err="1"/>
              <a:t>regarded</a:t>
            </a:r>
            <a:r>
              <a:rPr lang="da-DK" sz="4000" dirty="0"/>
              <a:t> </a:t>
            </a:r>
            <a:r>
              <a:rPr lang="da-DK" sz="4000" dirty="0" err="1"/>
              <a:t>people</a:t>
            </a:r>
            <a:r>
              <a:rPr lang="da-DK" sz="4000" dirty="0"/>
              <a:t> </a:t>
            </a:r>
            <a:r>
              <a:rPr lang="da-DK" sz="4000" dirty="0" err="1"/>
              <a:t>without</a:t>
            </a:r>
            <a:r>
              <a:rPr lang="da-DK" sz="4000" dirty="0"/>
              <a:t> a </a:t>
            </a:r>
            <a:r>
              <a:rPr lang="da-DK" sz="4000" dirty="0" err="1"/>
              <a:t>place</a:t>
            </a:r>
            <a:r>
              <a:rPr lang="da-DK" sz="4000" dirty="0"/>
              <a:t> to </a:t>
            </a:r>
            <a:r>
              <a:rPr lang="da-DK" sz="4000" dirty="0" err="1"/>
              <a:t>stay</a:t>
            </a:r>
            <a:r>
              <a:rPr lang="da-DK" sz="4000" dirty="0"/>
              <a:t> on the </a:t>
            </a:r>
            <a:r>
              <a:rPr lang="da-DK" sz="4000" dirty="0" err="1"/>
              <a:t>following</a:t>
            </a:r>
            <a:r>
              <a:rPr lang="da-DK" sz="4000" dirty="0"/>
              <a:t> </a:t>
            </a:r>
            <a:r>
              <a:rPr lang="da-DK" sz="4000" dirty="0" err="1"/>
              <a:t>night</a:t>
            </a:r>
            <a:r>
              <a:rPr lang="da-DK" sz="4000" dirty="0"/>
              <a:t>. 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16772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Operational definition – </a:t>
            </a:r>
            <a:r>
              <a:rPr lang="da-DK" dirty="0" err="1"/>
              <a:t>homelessness</a:t>
            </a:r>
            <a:r>
              <a:rPr lang="da-DK" dirty="0"/>
              <a:t> situations</a:t>
            </a:r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77079987"/>
              </p:ext>
            </p:extLst>
          </p:nvPr>
        </p:nvGraphicFramePr>
        <p:xfrm>
          <a:off x="2027238" y="4387850"/>
          <a:ext cx="20331112" cy="627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3773">
                  <a:extLst>
                    <a:ext uri="{9D8B030D-6E8A-4147-A177-3AD203B41FA5}">
                      <a16:colId xmlns:a16="http://schemas.microsoft.com/office/drawing/2014/main" val="3621677941"/>
                    </a:ext>
                  </a:extLst>
                </a:gridCol>
                <a:gridCol w="15877339">
                  <a:extLst>
                    <a:ext uri="{9D8B030D-6E8A-4147-A177-3AD203B41FA5}">
                      <a16:colId xmlns:a16="http://schemas.microsoft.com/office/drawing/2014/main" val="3097681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3200" dirty="0" err="1"/>
                        <a:t>Category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3200" dirty="0" err="1"/>
                        <a:t>Homelessness</a:t>
                      </a:r>
                      <a:r>
                        <a:rPr lang="da-DK" sz="3200" dirty="0"/>
                        <a:t> situation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34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3200" dirty="0" err="1"/>
                        <a:t>Stay</a:t>
                      </a:r>
                      <a:r>
                        <a:rPr lang="da-DK" sz="3200" dirty="0"/>
                        <a:t> </a:t>
                      </a:r>
                      <a:r>
                        <a:rPr lang="da-DK" sz="3200" dirty="0" err="1"/>
                        <a:t>overnight</a:t>
                      </a:r>
                      <a:r>
                        <a:rPr lang="da-DK" sz="3200" dirty="0"/>
                        <a:t> in the </a:t>
                      </a:r>
                      <a:r>
                        <a:rPr lang="da-DK" sz="3200" dirty="0" err="1"/>
                        <a:t>street</a:t>
                      </a:r>
                      <a:r>
                        <a:rPr lang="da-DK" sz="3200" dirty="0"/>
                        <a:t>, a </a:t>
                      </a:r>
                      <a:r>
                        <a:rPr lang="da-DK" sz="3200" dirty="0" err="1"/>
                        <a:t>stairway</a:t>
                      </a:r>
                      <a:r>
                        <a:rPr lang="da-DK" sz="3200" dirty="0"/>
                        <a:t>, a </a:t>
                      </a:r>
                      <a:r>
                        <a:rPr lang="da-DK" sz="3200" dirty="0" err="1"/>
                        <a:t>shed</a:t>
                      </a:r>
                      <a:r>
                        <a:rPr lang="da-DK" sz="3200" dirty="0"/>
                        <a:t> or the </a:t>
                      </a:r>
                      <a:r>
                        <a:rPr lang="da-DK" sz="3200" dirty="0" err="1"/>
                        <a:t>like</a:t>
                      </a:r>
                      <a:endParaRPr lang="da-D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45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3200" dirty="0" err="1"/>
                        <a:t>Stay</a:t>
                      </a:r>
                      <a:r>
                        <a:rPr lang="da-DK" sz="3200" dirty="0"/>
                        <a:t> </a:t>
                      </a:r>
                      <a:r>
                        <a:rPr lang="da-DK" sz="3200" dirty="0" err="1"/>
                        <a:t>overnight</a:t>
                      </a:r>
                      <a:r>
                        <a:rPr lang="da-DK" sz="3200" dirty="0"/>
                        <a:t> in an </a:t>
                      </a:r>
                      <a:r>
                        <a:rPr lang="da-DK" sz="3200" dirty="0" err="1"/>
                        <a:t>emergency</a:t>
                      </a:r>
                      <a:r>
                        <a:rPr lang="da-DK" sz="3200" dirty="0"/>
                        <a:t> </a:t>
                      </a:r>
                      <a:r>
                        <a:rPr lang="da-DK" sz="3200" dirty="0" err="1"/>
                        <a:t>night</a:t>
                      </a:r>
                      <a:r>
                        <a:rPr lang="da-DK" sz="3200" dirty="0"/>
                        <a:t> </a:t>
                      </a:r>
                      <a:r>
                        <a:rPr lang="da-DK" sz="3200" dirty="0" err="1"/>
                        <a:t>shelter</a:t>
                      </a:r>
                      <a:endParaRPr lang="da-D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072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3200" dirty="0" err="1"/>
                        <a:t>Stay</a:t>
                      </a:r>
                      <a:r>
                        <a:rPr lang="da-DK" sz="3200" dirty="0"/>
                        <a:t> </a:t>
                      </a:r>
                      <a:r>
                        <a:rPr lang="da-DK" sz="3200" dirty="0" err="1"/>
                        <a:t>overnight</a:t>
                      </a:r>
                      <a:r>
                        <a:rPr lang="da-DK" sz="3200" dirty="0"/>
                        <a:t> in a </a:t>
                      </a:r>
                      <a:r>
                        <a:rPr lang="da-DK" sz="3200" dirty="0" err="1"/>
                        <a:t>homeless</a:t>
                      </a:r>
                      <a:r>
                        <a:rPr lang="da-DK" sz="3200" baseline="0" dirty="0"/>
                        <a:t> </a:t>
                      </a:r>
                      <a:r>
                        <a:rPr lang="da-DK" sz="3200" baseline="0" dirty="0" err="1"/>
                        <a:t>shelter</a:t>
                      </a:r>
                      <a:endParaRPr lang="da-D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71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3200" dirty="0" err="1"/>
                        <a:t>Stay</a:t>
                      </a:r>
                      <a:r>
                        <a:rPr lang="da-DK" sz="3200" dirty="0"/>
                        <a:t> in</a:t>
                      </a:r>
                      <a:r>
                        <a:rPr lang="da-DK" sz="3200" baseline="0" dirty="0"/>
                        <a:t> a hotel due to </a:t>
                      </a:r>
                      <a:r>
                        <a:rPr lang="da-DK" sz="3200" baseline="0" dirty="0" err="1"/>
                        <a:t>homelessness</a:t>
                      </a:r>
                      <a:endParaRPr lang="da-D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61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3200" dirty="0" err="1"/>
                        <a:t>Stay</a:t>
                      </a:r>
                      <a:r>
                        <a:rPr lang="da-DK" sz="3200" baseline="0" dirty="0"/>
                        <a:t> </a:t>
                      </a:r>
                      <a:r>
                        <a:rPr lang="da-DK" sz="3200" baseline="0" dirty="0" err="1"/>
                        <a:t>temporarily</a:t>
                      </a:r>
                      <a:r>
                        <a:rPr lang="da-DK" sz="3200" baseline="0" dirty="0"/>
                        <a:t> and </a:t>
                      </a:r>
                      <a:r>
                        <a:rPr lang="da-DK" sz="3200" baseline="0" dirty="0" err="1"/>
                        <a:t>without</a:t>
                      </a:r>
                      <a:r>
                        <a:rPr lang="da-DK" sz="3200" baseline="0" dirty="0"/>
                        <a:t> a </a:t>
                      </a:r>
                      <a:r>
                        <a:rPr lang="da-DK" sz="3200" baseline="0" dirty="0" err="1"/>
                        <a:t>contract</a:t>
                      </a:r>
                      <a:r>
                        <a:rPr lang="da-DK" sz="3200" baseline="0" dirty="0"/>
                        <a:t> at </a:t>
                      </a:r>
                      <a:r>
                        <a:rPr lang="da-DK" sz="3200" baseline="0" dirty="0" err="1"/>
                        <a:t>family</a:t>
                      </a:r>
                      <a:r>
                        <a:rPr lang="da-DK" sz="3200" baseline="0" dirty="0"/>
                        <a:t>, </a:t>
                      </a:r>
                      <a:r>
                        <a:rPr lang="da-DK" sz="3200" baseline="0" dirty="0" err="1"/>
                        <a:t>friends</a:t>
                      </a:r>
                      <a:r>
                        <a:rPr lang="da-DK" sz="3200" baseline="0" dirty="0"/>
                        <a:t> or </a:t>
                      </a:r>
                      <a:r>
                        <a:rPr lang="da-DK" sz="3200" baseline="0" dirty="0" err="1"/>
                        <a:t>acquaintences</a:t>
                      </a:r>
                      <a:endParaRPr lang="da-D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93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dirty="0" err="1"/>
                        <a:t>Stay</a:t>
                      </a:r>
                      <a:r>
                        <a:rPr lang="da-DK" sz="3200" dirty="0"/>
                        <a:t> in </a:t>
                      </a:r>
                      <a:r>
                        <a:rPr lang="da-DK" sz="3200" dirty="0" err="1"/>
                        <a:t>temporary</a:t>
                      </a:r>
                      <a:r>
                        <a:rPr lang="da-DK" sz="3200" dirty="0"/>
                        <a:t> </a:t>
                      </a:r>
                      <a:r>
                        <a:rPr lang="da-DK" sz="3200" dirty="0" err="1"/>
                        <a:t>transitional</a:t>
                      </a:r>
                      <a:r>
                        <a:rPr lang="da-DK" sz="3200" dirty="0"/>
                        <a:t> </a:t>
                      </a:r>
                      <a:r>
                        <a:rPr lang="da-DK" sz="3200" dirty="0" err="1"/>
                        <a:t>housing</a:t>
                      </a:r>
                      <a:r>
                        <a:rPr lang="da-DK" sz="3200" dirty="0"/>
                        <a:t> </a:t>
                      </a:r>
                      <a:r>
                        <a:rPr lang="da-DK" sz="3200" dirty="0" err="1"/>
                        <a:t>without</a:t>
                      </a:r>
                      <a:r>
                        <a:rPr lang="da-DK" sz="3200" dirty="0"/>
                        <a:t> a permanent </a:t>
                      </a:r>
                      <a:r>
                        <a:rPr lang="da-DK" sz="3200" dirty="0" err="1"/>
                        <a:t>contract</a:t>
                      </a:r>
                      <a:endParaRPr lang="da-D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1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3200" dirty="0"/>
                        <a:t>Release from </a:t>
                      </a:r>
                      <a:r>
                        <a:rPr lang="da-DK" sz="3200" dirty="0" err="1"/>
                        <a:t>prison</a:t>
                      </a:r>
                      <a:r>
                        <a:rPr lang="da-DK" sz="3200" dirty="0"/>
                        <a:t> </a:t>
                      </a:r>
                      <a:r>
                        <a:rPr lang="da-DK" sz="3200" dirty="0" err="1"/>
                        <a:t>within</a:t>
                      </a:r>
                      <a:r>
                        <a:rPr lang="da-DK" sz="3200" dirty="0"/>
                        <a:t> a </a:t>
                      </a:r>
                      <a:r>
                        <a:rPr lang="da-DK" sz="3200" dirty="0" err="1"/>
                        <a:t>month</a:t>
                      </a:r>
                      <a:r>
                        <a:rPr lang="da-DK" sz="3200" dirty="0"/>
                        <a:t> </a:t>
                      </a:r>
                      <a:r>
                        <a:rPr lang="da-DK" sz="3200" dirty="0" err="1"/>
                        <a:t>without</a:t>
                      </a:r>
                      <a:r>
                        <a:rPr lang="da-DK" sz="3200" dirty="0"/>
                        <a:t> a </a:t>
                      </a:r>
                      <a:r>
                        <a:rPr lang="da-DK" sz="3200" dirty="0" err="1"/>
                        <a:t>housing</a:t>
                      </a:r>
                      <a:r>
                        <a:rPr lang="da-DK" sz="3200" dirty="0"/>
                        <a:t>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643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3200" dirty="0"/>
                        <a:t>Discharge</a:t>
                      </a:r>
                      <a:r>
                        <a:rPr lang="da-DK" sz="3200" baseline="0" dirty="0"/>
                        <a:t> from hospital or </a:t>
                      </a:r>
                      <a:r>
                        <a:rPr lang="da-DK" sz="3200" baseline="0" dirty="0" err="1"/>
                        <a:t>treatment</a:t>
                      </a:r>
                      <a:r>
                        <a:rPr lang="da-DK" sz="3200" baseline="0" dirty="0"/>
                        <a:t> facility </a:t>
                      </a:r>
                      <a:r>
                        <a:rPr lang="en-US" sz="3200" baseline="0" dirty="0"/>
                        <a:t>within a month without a housing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3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3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3200" dirty="0" err="1"/>
                        <a:t>Other</a:t>
                      </a:r>
                      <a:endParaRPr lang="da-D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6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8100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Count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Extended service </a:t>
            </a:r>
            <a:r>
              <a:rPr lang="da-DK" dirty="0" err="1"/>
              <a:t>based</a:t>
            </a:r>
            <a:r>
              <a:rPr lang="da-DK" dirty="0"/>
              <a:t> </a:t>
            </a:r>
            <a:r>
              <a:rPr lang="da-DK" dirty="0" err="1"/>
              <a:t>count</a:t>
            </a:r>
            <a:endParaRPr lang="da-DK" dirty="0"/>
          </a:p>
          <a:p>
            <a:r>
              <a:rPr lang="da-DK" dirty="0"/>
              <a:t>Not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homeless</a:t>
            </a:r>
            <a:r>
              <a:rPr lang="da-DK" dirty="0"/>
              <a:t> services but </a:t>
            </a:r>
            <a:r>
              <a:rPr lang="da-DK" dirty="0" err="1"/>
              <a:t>also</a:t>
            </a:r>
            <a:r>
              <a:rPr lang="da-DK" dirty="0"/>
              <a:t> a </a:t>
            </a:r>
            <a:r>
              <a:rPr lang="da-DK" dirty="0" err="1"/>
              <a:t>wide</a:t>
            </a:r>
            <a:r>
              <a:rPr lang="da-DK" dirty="0"/>
              <a:t> range of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welfare</a:t>
            </a:r>
            <a:r>
              <a:rPr lang="da-DK" dirty="0"/>
              <a:t> services</a:t>
            </a:r>
          </a:p>
          <a:p>
            <a:r>
              <a:rPr lang="da-DK" dirty="0" err="1"/>
              <a:t>Homeless</a:t>
            </a:r>
            <a:r>
              <a:rPr lang="da-DK" dirty="0"/>
              <a:t> </a:t>
            </a:r>
            <a:r>
              <a:rPr lang="da-DK" dirty="0" err="1"/>
              <a:t>shelters</a:t>
            </a:r>
            <a:r>
              <a:rPr lang="da-DK" dirty="0"/>
              <a:t>, </a:t>
            </a:r>
            <a:r>
              <a:rPr lang="da-DK" dirty="0" err="1"/>
              <a:t>street</a:t>
            </a:r>
            <a:r>
              <a:rPr lang="da-DK" dirty="0"/>
              <a:t> </a:t>
            </a:r>
            <a:r>
              <a:rPr lang="da-DK" dirty="0" err="1"/>
              <a:t>outreach</a:t>
            </a:r>
            <a:r>
              <a:rPr lang="da-DK" dirty="0"/>
              <a:t> teams, </a:t>
            </a:r>
            <a:r>
              <a:rPr lang="da-DK" dirty="0" err="1"/>
              <a:t>psychiatric</a:t>
            </a:r>
            <a:r>
              <a:rPr lang="da-DK" dirty="0"/>
              <a:t> </a:t>
            </a:r>
            <a:r>
              <a:rPr lang="da-DK" dirty="0" err="1"/>
              <a:t>treatment</a:t>
            </a:r>
            <a:r>
              <a:rPr lang="da-DK" dirty="0"/>
              <a:t> </a:t>
            </a:r>
            <a:r>
              <a:rPr lang="da-DK" dirty="0" err="1"/>
              <a:t>facilities</a:t>
            </a:r>
            <a:r>
              <a:rPr lang="da-DK" dirty="0"/>
              <a:t>, </a:t>
            </a:r>
            <a:r>
              <a:rPr lang="da-DK" dirty="0" err="1"/>
              <a:t>addiction</a:t>
            </a:r>
            <a:r>
              <a:rPr lang="da-DK" dirty="0"/>
              <a:t> centres, </a:t>
            </a:r>
            <a:r>
              <a:rPr lang="da-DK" dirty="0" err="1"/>
              <a:t>municpal</a:t>
            </a:r>
            <a:r>
              <a:rPr lang="da-DK" dirty="0"/>
              <a:t> social centres, jobcentres, </a:t>
            </a:r>
            <a:r>
              <a:rPr lang="da-DK" dirty="0" err="1"/>
              <a:t>emergency</a:t>
            </a:r>
            <a:r>
              <a:rPr lang="da-DK" dirty="0"/>
              <a:t> </a:t>
            </a:r>
            <a:r>
              <a:rPr lang="da-DK" dirty="0" err="1"/>
              <a:t>departments</a:t>
            </a:r>
            <a:r>
              <a:rPr lang="da-DK" dirty="0"/>
              <a:t>, </a:t>
            </a:r>
            <a:r>
              <a:rPr lang="da-DK" dirty="0" err="1"/>
              <a:t>counceling</a:t>
            </a:r>
            <a:r>
              <a:rPr lang="da-DK" dirty="0"/>
              <a:t> services, etc. </a:t>
            </a:r>
          </a:p>
          <a:p>
            <a:r>
              <a:rPr lang="da-DK" dirty="0" err="1"/>
              <a:t>Two</a:t>
            </a:r>
            <a:r>
              <a:rPr lang="da-DK" dirty="0"/>
              <a:t>-page </a:t>
            </a:r>
            <a:r>
              <a:rPr lang="da-DK" dirty="0" err="1"/>
              <a:t>individual</a:t>
            </a:r>
            <a:r>
              <a:rPr lang="da-DK" dirty="0"/>
              <a:t> </a:t>
            </a:r>
            <a:r>
              <a:rPr lang="da-DK" dirty="0" err="1"/>
              <a:t>questionnare</a:t>
            </a:r>
            <a:r>
              <a:rPr lang="da-DK" dirty="0"/>
              <a:t> (</a:t>
            </a:r>
            <a:r>
              <a:rPr lang="da-DK" dirty="0" err="1"/>
              <a:t>paper</a:t>
            </a:r>
            <a:r>
              <a:rPr lang="da-DK" dirty="0"/>
              <a:t> or </a:t>
            </a:r>
            <a:r>
              <a:rPr lang="da-DK" dirty="0" err="1"/>
              <a:t>electronic</a:t>
            </a:r>
            <a:r>
              <a:rPr lang="da-DK" dirty="0"/>
              <a:t> version) for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homeless</a:t>
            </a:r>
            <a:r>
              <a:rPr lang="da-DK" dirty="0"/>
              <a:t> person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these</a:t>
            </a:r>
            <a:r>
              <a:rPr lang="da-DK" dirty="0"/>
              <a:t> services </a:t>
            </a:r>
            <a:r>
              <a:rPr lang="da-DK" dirty="0" err="1"/>
              <a:t>are</a:t>
            </a:r>
            <a:r>
              <a:rPr lang="da-DK" dirty="0"/>
              <a:t> in </a:t>
            </a:r>
            <a:r>
              <a:rPr lang="da-DK" dirty="0" err="1"/>
              <a:t>contact</a:t>
            </a:r>
            <a:r>
              <a:rPr lang="da-DK" dirty="0"/>
              <a:t> with or </a:t>
            </a:r>
            <a:r>
              <a:rPr lang="da-DK" dirty="0" err="1"/>
              <a:t>otherwise</a:t>
            </a:r>
            <a:r>
              <a:rPr lang="da-DK" dirty="0"/>
              <a:t> know is </a:t>
            </a:r>
            <a:r>
              <a:rPr lang="da-DK" dirty="0" err="1"/>
              <a:t>homeless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</a:t>
            </a:r>
            <a:r>
              <a:rPr lang="da-DK" dirty="0" err="1"/>
              <a:t>week</a:t>
            </a:r>
            <a:r>
              <a:rPr lang="da-DK" dirty="0"/>
              <a:t> 6. </a:t>
            </a:r>
          </a:p>
          <a:p>
            <a:r>
              <a:rPr lang="da-DK" dirty="0"/>
              <a:t>Unique </a:t>
            </a:r>
            <a:r>
              <a:rPr lang="da-DK" dirty="0" err="1"/>
              <a:t>identifiers</a:t>
            </a:r>
            <a:r>
              <a:rPr lang="da-DK" dirty="0"/>
              <a:t>: ”Personal </a:t>
            </a:r>
            <a:r>
              <a:rPr lang="da-DK" dirty="0" err="1"/>
              <a:t>numbers</a:t>
            </a:r>
            <a:r>
              <a:rPr lang="da-DK" dirty="0"/>
              <a:t>” (Central Person Register </a:t>
            </a:r>
            <a:r>
              <a:rPr lang="da-DK" dirty="0" err="1"/>
              <a:t>identification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) and initials, </a:t>
            </a:r>
            <a:r>
              <a:rPr lang="da-DK" dirty="0" err="1"/>
              <a:t>birthdates</a:t>
            </a:r>
            <a:r>
              <a:rPr lang="da-DK" dirty="0"/>
              <a:t> – </a:t>
            </a:r>
            <a:r>
              <a:rPr lang="da-DK" dirty="0" err="1"/>
              <a:t>control</a:t>
            </a:r>
            <a:r>
              <a:rPr lang="da-DK" dirty="0"/>
              <a:t> for double </a:t>
            </a:r>
            <a:r>
              <a:rPr lang="da-DK" dirty="0" err="1"/>
              <a:t>counts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42320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Overall trend, </a:t>
            </a:r>
            <a:r>
              <a:rPr lang="da-DK" dirty="0" err="1"/>
              <a:t>count</a:t>
            </a:r>
            <a:r>
              <a:rPr lang="da-DK" dirty="0"/>
              <a:t> data</a:t>
            </a:r>
          </a:p>
        </p:txBody>
      </p:sp>
      <p:graphicFrame>
        <p:nvGraphicFramePr>
          <p:cNvPr id="6" name="Pladsholder til indhold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23714596"/>
              </p:ext>
            </p:extLst>
          </p:nvPr>
        </p:nvGraphicFramePr>
        <p:xfrm>
          <a:off x="2027238" y="4387850"/>
          <a:ext cx="20331112" cy="730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61277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Profiling of </a:t>
            </a:r>
            <a:r>
              <a:rPr lang="da-DK" dirty="0" err="1"/>
              <a:t>people</a:t>
            </a:r>
            <a:r>
              <a:rPr lang="da-DK" dirty="0"/>
              <a:t> in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homelessness</a:t>
            </a:r>
            <a:r>
              <a:rPr lang="da-DK" dirty="0"/>
              <a:t> situations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59696638"/>
              </p:ext>
            </p:extLst>
          </p:nvPr>
        </p:nvGraphicFramePr>
        <p:xfrm>
          <a:off x="2027238" y="4387850"/>
          <a:ext cx="20331110" cy="832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6222">
                  <a:extLst>
                    <a:ext uri="{9D8B030D-6E8A-4147-A177-3AD203B41FA5}">
                      <a16:colId xmlns:a16="http://schemas.microsoft.com/office/drawing/2014/main" val="565162324"/>
                    </a:ext>
                  </a:extLst>
                </a:gridCol>
                <a:gridCol w="4066222">
                  <a:extLst>
                    <a:ext uri="{9D8B030D-6E8A-4147-A177-3AD203B41FA5}">
                      <a16:colId xmlns:a16="http://schemas.microsoft.com/office/drawing/2014/main" val="1030532573"/>
                    </a:ext>
                  </a:extLst>
                </a:gridCol>
                <a:gridCol w="4066222">
                  <a:extLst>
                    <a:ext uri="{9D8B030D-6E8A-4147-A177-3AD203B41FA5}">
                      <a16:colId xmlns:a16="http://schemas.microsoft.com/office/drawing/2014/main" val="4290197343"/>
                    </a:ext>
                  </a:extLst>
                </a:gridCol>
                <a:gridCol w="4066222">
                  <a:extLst>
                    <a:ext uri="{9D8B030D-6E8A-4147-A177-3AD203B41FA5}">
                      <a16:colId xmlns:a16="http://schemas.microsoft.com/office/drawing/2014/main" val="1350995178"/>
                    </a:ext>
                  </a:extLst>
                </a:gridCol>
                <a:gridCol w="4066222">
                  <a:extLst>
                    <a:ext uri="{9D8B030D-6E8A-4147-A177-3AD203B41FA5}">
                      <a16:colId xmlns:a16="http://schemas.microsoft.com/office/drawing/2014/main" val="1757159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/>
                        <a:t>Mental </a:t>
                      </a:r>
                      <a:r>
                        <a:rPr lang="da-DK" sz="3200" dirty="0" err="1"/>
                        <a:t>illness</a:t>
                      </a:r>
                      <a:r>
                        <a:rPr lang="da-DK" sz="3200" dirty="0"/>
                        <a:t> (Pct.)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 err="1"/>
                        <a:t>Substance</a:t>
                      </a:r>
                      <a:r>
                        <a:rPr lang="da-DK" sz="3200" dirty="0"/>
                        <a:t> </a:t>
                      </a:r>
                      <a:r>
                        <a:rPr lang="da-DK" sz="3200" dirty="0" err="1"/>
                        <a:t>abuse</a:t>
                      </a:r>
                      <a:endParaRPr lang="da-DK" sz="3200" dirty="0"/>
                    </a:p>
                    <a:p>
                      <a:r>
                        <a:rPr lang="da-DK" sz="3200" dirty="0"/>
                        <a:t>(Pct.)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 err="1"/>
                        <a:t>Either</a:t>
                      </a:r>
                      <a:r>
                        <a:rPr lang="da-DK" sz="3200" dirty="0"/>
                        <a:t>/or</a:t>
                      </a:r>
                    </a:p>
                    <a:p>
                      <a:endParaRPr lang="da-DK" sz="3200" dirty="0"/>
                    </a:p>
                    <a:p>
                      <a:r>
                        <a:rPr lang="da-DK" sz="3200" dirty="0"/>
                        <a:t>(Pct.)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 err="1"/>
                        <a:t>Both</a:t>
                      </a:r>
                      <a:endParaRPr lang="da-DK" sz="3200" dirty="0"/>
                    </a:p>
                    <a:p>
                      <a:endParaRPr lang="da-DK" sz="3200" dirty="0"/>
                    </a:p>
                    <a:p>
                      <a:r>
                        <a:rPr lang="da-DK" sz="3200" dirty="0"/>
                        <a:t>(Pct.)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67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200" dirty="0"/>
                        <a:t>Rough</a:t>
                      </a:r>
                      <a:r>
                        <a:rPr lang="da-DK" sz="3200" baseline="0" dirty="0"/>
                        <a:t> </a:t>
                      </a:r>
                      <a:r>
                        <a:rPr lang="da-DK" sz="3200" baseline="0" dirty="0" err="1"/>
                        <a:t>sleepers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35610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marL="0" marR="435610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457200" marR="540385" lvl="1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0" marR="10795" marT="36195" marB="0" anchor="b"/>
                </a:tc>
                <a:extLst>
                  <a:ext uri="{0D108BD9-81ED-4DB2-BD59-A6C34878D82A}">
                    <a16:rowId xmlns:a16="http://schemas.microsoft.com/office/drawing/2014/main" val="406299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200" dirty="0" err="1"/>
                        <a:t>Night</a:t>
                      </a:r>
                      <a:r>
                        <a:rPr lang="da-DK" sz="3200" baseline="0" dirty="0"/>
                        <a:t> </a:t>
                      </a:r>
                      <a:r>
                        <a:rPr lang="da-DK" sz="3200" baseline="0" dirty="0" err="1"/>
                        <a:t>shelter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35610" algn="ctr">
                        <a:spcAft>
                          <a:spcPts val="200"/>
                        </a:spcAft>
                      </a:pPr>
                      <a:r>
                        <a:rPr lang="da-DK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marL="0" marR="435610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457200" marR="540385" lvl="1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0" marR="10795" marT="36195" marB="0" anchor="b"/>
                </a:tc>
                <a:extLst>
                  <a:ext uri="{0D108BD9-81ED-4DB2-BD59-A6C34878D82A}">
                    <a16:rowId xmlns:a16="http://schemas.microsoft.com/office/drawing/2014/main" val="18953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200" dirty="0" err="1"/>
                        <a:t>Homeless</a:t>
                      </a:r>
                      <a:r>
                        <a:rPr lang="da-DK" sz="3200" dirty="0"/>
                        <a:t> </a:t>
                      </a:r>
                      <a:r>
                        <a:rPr lang="da-DK" sz="3200" dirty="0" err="1"/>
                        <a:t>shelter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35610" algn="ctr">
                        <a:spcAft>
                          <a:spcPts val="200"/>
                        </a:spcAft>
                      </a:pPr>
                      <a:r>
                        <a:rPr lang="da-DK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marL="0" marR="435610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457200" marR="540385" lvl="1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10795" marT="36195" marB="0" anchor="b"/>
                </a:tc>
                <a:extLst>
                  <a:ext uri="{0D108BD9-81ED-4DB2-BD59-A6C34878D82A}">
                    <a16:rowId xmlns:a16="http://schemas.microsoft.com/office/drawing/2014/main" val="2721238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200" dirty="0"/>
                        <a:t>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35610" algn="ctr">
                        <a:spcAft>
                          <a:spcPts val="200"/>
                        </a:spcAft>
                      </a:pPr>
                      <a:r>
                        <a:rPr lang="da-DK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marL="0" marR="435610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457200" marR="540385" lvl="1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10795" marT="36195" marB="0" anchor="b"/>
                </a:tc>
                <a:extLst>
                  <a:ext uri="{0D108BD9-81ED-4DB2-BD59-A6C34878D82A}">
                    <a16:rowId xmlns:a16="http://schemas.microsoft.com/office/drawing/2014/main" val="80649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200" dirty="0"/>
                        <a:t>Family</a:t>
                      </a:r>
                      <a:r>
                        <a:rPr lang="da-DK" sz="3200" baseline="0" dirty="0"/>
                        <a:t> and </a:t>
                      </a:r>
                      <a:r>
                        <a:rPr lang="da-DK" sz="3200" baseline="0" dirty="0" err="1"/>
                        <a:t>friends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35610" algn="ctr">
                        <a:spcAft>
                          <a:spcPts val="200"/>
                        </a:spcAft>
                      </a:pPr>
                      <a:r>
                        <a:rPr lang="da-DK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marL="0" marR="435610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457200" marR="540385" lvl="1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10795" marT="36195" marB="0" anchor="b"/>
                </a:tc>
                <a:extLst>
                  <a:ext uri="{0D108BD9-81ED-4DB2-BD59-A6C34878D82A}">
                    <a16:rowId xmlns:a16="http://schemas.microsoft.com/office/drawing/2014/main" val="136141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200" dirty="0"/>
                        <a:t>Short</a:t>
                      </a:r>
                      <a:r>
                        <a:rPr lang="da-DK" sz="3200" baseline="0" dirty="0"/>
                        <a:t> term </a:t>
                      </a:r>
                      <a:r>
                        <a:rPr lang="da-DK" sz="3200" baseline="0" dirty="0" err="1"/>
                        <a:t>transitional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35610" algn="ctr">
                        <a:spcAft>
                          <a:spcPts val="200"/>
                        </a:spcAft>
                      </a:pPr>
                      <a:r>
                        <a:rPr lang="da-DK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marL="0" marR="435610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457200" marR="540385" lvl="1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10795" marT="36195" marB="0" anchor="b"/>
                </a:tc>
                <a:extLst>
                  <a:ext uri="{0D108BD9-81ED-4DB2-BD59-A6C34878D82A}">
                    <a16:rowId xmlns:a16="http://schemas.microsoft.com/office/drawing/2014/main" val="422795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200" dirty="0"/>
                        <a:t>Release from </a:t>
                      </a:r>
                      <a:r>
                        <a:rPr lang="da-DK" sz="3200" dirty="0" err="1"/>
                        <a:t>prison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35610" algn="ctr">
                        <a:spcAft>
                          <a:spcPts val="200"/>
                        </a:spcAft>
                      </a:pPr>
                      <a:r>
                        <a:rPr lang="da-DK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marL="0" marR="435610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457200" marR="540385" lvl="1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10795" marT="36195" marB="0" anchor="b"/>
                </a:tc>
                <a:extLst>
                  <a:ext uri="{0D108BD9-81ED-4DB2-BD59-A6C34878D82A}">
                    <a16:rowId xmlns:a16="http://schemas.microsoft.com/office/drawing/2014/main" val="361547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200" dirty="0"/>
                        <a:t>Discharge</a:t>
                      </a:r>
                      <a:r>
                        <a:rPr lang="da-DK" sz="3200" baseline="0" dirty="0"/>
                        <a:t> from hospital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35610" algn="ctr">
                        <a:spcAft>
                          <a:spcPts val="200"/>
                        </a:spcAft>
                      </a:pPr>
                      <a:r>
                        <a:rPr lang="da-DK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marL="0" marR="435610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457200" marR="540385" lvl="1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10795" marT="36195" marB="0" anchor="b"/>
                </a:tc>
                <a:extLst>
                  <a:ext uri="{0D108BD9-81ED-4DB2-BD59-A6C34878D82A}">
                    <a16:rowId xmlns:a16="http://schemas.microsoft.com/office/drawing/2014/main" val="407067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200" dirty="0" err="1"/>
                        <a:t>Other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35610" algn="ctr">
                        <a:spcAft>
                          <a:spcPts val="200"/>
                        </a:spcAft>
                      </a:pPr>
                      <a:r>
                        <a:rPr lang="da-DK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marL="0" marR="435610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da-DK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642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3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35610" algn="ctr">
                        <a:spcAft>
                          <a:spcPts val="200"/>
                        </a:spcAft>
                      </a:pPr>
                      <a:r>
                        <a:rPr lang="da-DK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0" marR="10795" marT="36195" marB="0" anchor="b"/>
                </a:tc>
                <a:tc>
                  <a:txBody>
                    <a:bodyPr/>
                    <a:lstStyle/>
                    <a:p>
                      <a:pPr marL="0" marR="435610" algn="ctr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da-DK" sz="3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da-DK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29839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5829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Second data source: </a:t>
            </a:r>
            <a:r>
              <a:rPr lang="da-DK" dirty="0" err="1"/>
              <a:t>Shelter</a:t>
            </a:r>
            <a:r>
              <a:rPr lang="da-DK" dirty="0"/>
              <a:t> data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4800" dirty="0" err="1"/>
              <a:t>Continous</a:t>
            </a:r>
            <a:r>
              <a:rPr lang="da-DK" sz="4800" dirty="0"/>
              <a:t> </a:t>
            </a:r>
            <a:r>
              <a:rPr lang="da-DK" sz="4800" dirty="0" err="1"/>
              <a:t>registration</a:t>
            </a:r>
            <a:r>
              <a:rPr lang="da-DK" sz="4800" dirty="0"/>
              <a:t> of </a:t>
            </a:r>
            <a:r>
              <a:rPr lang="da-DK" sz="4800" dirty="0" err="1"/>
              <a:t>shelter</a:t>
            </a:r>
            <a:r>
              <a:rPr lang="da-DK" sz="4800" dirty="0"/>
              <a:t> </a:t>
            </a:r>
            <a:r>
              <a:rPr lang="da-DK" sz="4800" dirty="0" err="1"/>
              <a:t>users</a:t>
            </a:r>
            <a:r>
              <a:rPr lang="da-DK" sz="4800" dirty="0"/>
              <a:t> all </a:t>
            </a:r>
            <a:r>
              <a:rPr lang="da-DK" sz="4800" dirty="0" err="1"/>
              <a:t>year</a:t>
            </a:r>
            <a:r>
              <a:rPr lang="da-DK" sz="4800" dirty="0"/>
              <a:t> </a:t>
            </a:r>
            <a:r>
              <a:rPr lang="da-DK" sz="4800" dirty="0" err="1"/>
              <a:t>round</a:t>
            </a:r>
            <a:endParaRPr lang="da-DK" sz="4800" dirty="0"/>
          </a:p>
          <a:p>
            <a:r>
              <a:rPr lang="da-DK" sz="4800" dirty="0"/>
              <a:t>Mandatory </a:t>
            </a:r>
            <a:r>
              <a:rPr lang="da-DK" sz="4800" dirty="0" err="1"/>
              <a:t>across</a:t>
            </a:r>
            <a:r>
              <a:rPr lang="da-DK" sz="4800" dirty="0"/>
              <a:t> all </a:t>
            </a:r>
            <a:r>
              <a:rPr lang="da-DK" sz="4800" dirty="0" err="1"/>
              <a:t>homeless</a:t>
            </a:r>
            <a:r>
              <a:rPr lang="da-DK" sz="4800" dirty="0"/>
              <a:t> </a:t>
            </a:r>
            <a:r>
              <a:rPr lang="da-DK" sz="4800" dirty="0" err="1"/>
              <a:t>shelters</a:t>
            </a:r>
            <a:r>
              <a:rPr lang="da-DK" sz="4800" dirty="0"/>
              <a:t> operating under § 110 in the Social Service Act.</a:t>
            </a:r>
          </a:p>
          <a:p>
            <a:r>
              <a:rPr lang="da-DK" sz="4800" dirty="0"/>
              <a:t>Nationwide database in </a:t>
            </a:r>
            <a:r>
              <a:rPr lang="da-DK" sz="4800" dirty="0" err="1"/>
              <a:t>Statistics</a:t>
            </a:r>
            <a:r>
              <a:rPr lang="da-DK" sz="4800" dirty="0"/>
              <a:t> Denmark</a:t>
            </a:r>
          </a:p>
          <a:p>
            <a:r>
              <a:rPr lang="da-DK" sz="4800" dirty="0" err="1"/>
              <a:t>Additional</a:t>
            </a:r>
            <a:r>
              <a:rPr lang="da-DK" sz="4800" dirty="0"/>
              <a:t> information on situation upon </a:t>
            </a:r>
            <a:r>
              <a:rPr lang="da-DK" sz="4800" dirty="0" err="1"/>
              <a:t>discharge</a:t>
            </a:r>
            <a:r>
              <a:rPr lang="da-DK" sz="4800" dirty="0"/>
              <a:t> etc.</a:t>
            </a:r>
          </a:p>
          <a:p>
            <a:r>
              <a:rPr lang="da-DK" sz="4800" dirty="0"/>
              <a:t>No profiling information – but </a:t>
            </a:r>
            <a:r>
              <a:rPr lang="da-DK" sz="4800" dirty="0" err="1"/>
              <a:t>linking</a:t>
            </a:r>
            <a:r>
              <a:rPr lang="da-DK" sz="4800" dirty="0"/>
              <a:t> to </a:t>
            </a:r>
            <a:r>
              <a:rPr lang="da-DK" sz="4800" dirty="0" err="1"/>
              <a:t>other</a:t>
            </a:r>
            <a:r>
              <a:rPr lang="da-DK" sz="4800" dirty="0"/>
              <a:t> administrative data </a:t>
            </a:r>
            <a:r>
              <a:rPr lang="da-DK" sz="4800" dirty="0" err="1"/>
              <a:t>possible</a:t>
            </a:r>
            <a:endParaRPr lang="da-DK" sz="4800" dirty="0"/>
          </a:p>
        </p:txBody>
      </p:sp>
    </p:spTree>
    <p:extLst>
      <p:ext uri="{BB962C8B-B14F-4D97-AF65-F5344CB8AC3E}">
        <p14:creationId xmlns:p14="http://schemas.microsoft.com/office/powerpoint/2010/main" val="3827249868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theme/theme1.xml><?xml version="1.0" encoding="utf-8"?>
<a:theme xmlns:a="http://schemas.openxmlformats.org/drawingml/2006/main" name="VIVE PowerPoint">
  <a:themeElements>
    <a:clrScheme name="VIVE farver">
      <a:dk1>
        <a:srgbClr val="FFFFFF"/>
      </a:dk1>
      <a:lt1>
        <a:srgbClr val="000000"/>
      </a:lt1>
      <a:dk2>
        <a:srgbClr val="F3AE06"/>
      </a:dk2>
      <a:lt2>
        <a:srgbClr val="6E6E6E"/>
      </a:lt2>
      <a:accent1>
        <a:srgbClr val="BF1D30"/>
      </a:accent1>
      <a:accent2>
        <a:srgbClr val="E7A6AB"/>
      </a:accent2>
      <a:accent3>
        <a:srgbClr val="004F9B"/>
      </a:accent3>
      <a:accent4>
        <a:srgbClr val="4780B2"/>
      </a:accent4>
      <a:accent5>
        <a:srgbClr val="F6935B"/>
      </a:accent5>
      <a:accent6>
        <a:srgbClr val="9B9C4D"/>
      </a:accent6>
      <a:hlink>
        <a:srgbClr val="000000"/>
      </a:hlink>
      <a:folHlink>
        <a:srgbClr val="000000"/>
      </a:folHlink>
    </a:clrScheme>
    <a:fontScheme name="VIVE PowerPoint">
      <a:majorFont>
        <a:latin typeface="Inter"/>
        <a:ea typeface="Inter"/>
        <a:cs typeface="Inter"/>
      </a:majorFont>
      <a:minorFont>
        <a:latin typeface="Inter"/>
        <a:ea typeface="Inter"/>
        <a:cs typeface="In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Inter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no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 dirty="0" smtClean="0">
            <a:ln>
              <a:noFill/>
            </a:ln>
            <a:solidFill>
              <a:schemeClr val="tx1"/>
            </a:solidFill>
            <a:effectLst/>
            <a:uFillTx/>
            <a:latin typeface="Inter" panose="020B0502030000000004" pitchFamily="34" charset="0"/>
            <a:ea typeface="Inter" panose="020B0502030000000004" pitchFamily="34" charset="0"/>
            <a:sym typeface="Inter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IVE præsentation MASTER_Cleaned.potx" id="{5BF5C954-2AF8-4912-9AA2-6F1344102FD7}" vid="{F3D5B61D-4245-4239-B270-C29C7CC40BF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VIVE PowerPoint">
      <a:majorFont>
        <a:latin typeface="Inter"/>
        <a:ea typeface="Inter"/>
        <a:cs typeface="Inter"/>
      </a:majorFont>
      <a:minorFont>
        <a:latin typeface="Inter"/>
        <a:ea typeface="Inter"/>
        <a:cs typeface="In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9193"/>
            </a:solidFill>
            <a:effectLst/>
            <a:uFillTx/>
            <a:latin typeface="+mn-lt"/>
            <a:ea typeface="+mn-ea"/>
            <a:cs typeface="+mn-cs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VIVE PowerPoint">
      <a:dk1>
        <a:sysClr val="windowText" lastClr="000000"/>
      </a:dk1>
      <a:lt1>
        <a:sysClr val="window" lastClr="FFFFFF"/>
      </a:lt1>
      <a:dk2>
        <a:srgbClr val="F3AE06"/>
      </a:dk2>
      <a:lt2>
        <a:srgbClr val="0B0B0B"/>
      </a:lt2>
      <a:accent1>
        <a:srgbClr val="BF1D30"/>
      </a:accent1>
      <a:accent2>
        <a:srgbClr val="E7A6AB"/>
      </a:accent2>
      <a:accent3>
        <a:srgbClr val="004F9B"/>
      </a:accent3>
      <a:accent4>
        <a:srgbClr val="4780B2"/>
      </a:accent4>
      <a:accent5>
        <a:srgbClr val="F6935B"/>
      </a:accent5>
      <a:accent6>
        <a:srgbClr val="9B9C4D"/>
      </a:accent6>
      <a:hlink>
        <a:srgbClr val="000000"/>
      </a:hlink>
      <a:folHlink>
        <a:srgbClr val="000000"/>
      </a:folHlink>
    </a:clrScheme>
    <a:fontScheme name="VIVE PowerPoint">
      <a:majorFont>
        <a:latin typeface="Inter"/>
        <a:ea typeface="Inter"/>
        <a:cs typeface="Inter"/>
      </a:majorFont>
      <a:minorFont>
        <a:latin typeface="Inter"/>
        <a:ea typeface="Inter"/>
        <a:cs typeface="Inte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579A6E-6D1A-4311-BC51-BB6A32C15B8A}">
  <ds:schemaRefs>
    <ds:schemaRef ds:uri="http://schemas.microsoft.com/office/2006/metadata/properties"/>
    <ds:schemaRef ds:uri="http://schemas.microsoft.com/office/infopath/2007/PartnerControls"/>
    <ds:schemaRef ds:uri="8e12d9bd-ea3e-4137-9ea7-b65ad54deda4"/>
    <ds:schemaRef ds:uri="97ff6bad-ea69-4c81-826a-bb0324ae1e36"/>
  </ds:schemaRefs>
</ds:datastoreItem>
</file>

<file path=customXml/itemProps2.xml><?xml version="1.0" encoding="utf-8"?>
<ds:datastoreItem xmlns:ds="http://schemas.openxmlformats.org/officeDocument/2006/customXml" ds:itemID="{5F5DC2B8-4D80-433B-9799-FABA1D1E6E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2D567-C7D6-4F82-8760-8234B8B06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defa2-306d-42f3-a45c-d773604bc3b6"/>
    <ds:schemaRef ds:uri="8e12d9bd-ea3e-4137-9ea7-b65ad54deda4"/>
    <ds:schemaRef ds:uri="97ff6bad-ea69-4c81-826a-bb0324ae1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Powerpoint-skabelon</Template>
  <TotalTime>89</TotalTime>
  <Words>715</Words>
  <Application>Microsoft Office PowerPoint</Application>
  <PresentationFormat>Custom</PresentationFormat>
  <Paragraphs>126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Inter Light</vt:lpstr>
      <vt:lpstr>Inter</vt:lpstr>
      <vt:lpstr>Arial</vt:lpstr>
      <vt:lpstr>VIVE PowerPoint</vt:lpstr>
      <vt:lpstr>PowerPoint Presentation</vt:lpstr>
      <vt:lpstr>Key aspects</vt:lpstr>
      <vt:lpstr>The Danish example – two main data sources on homelessness</vt:lpstr>
      <vt:lpstr>The Danish homelessness count </vt:lpstr>
      <vt:lpstr>Operational definition – homelessness situations</vt:lpstr>
      <vt:lpstr>Count methodology</vt:lpstr>
      <vt:lpstr>Overall trend, count data</vt:lpstr>
      <vt:lpstr>Profiling of people in different homelessness situations</vt:lpstr>
      <vt:lpstr>Second data source: Shelter data</vt:lpstr>
      <vt:lpstr>Trend in shelter use</vt:lpstr>
      <vt:lpstr>Important learnings from using multiple data sources</vt:lpstr>
      <vt:lpstr>What is missing in the Danish data collection? 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Lars Benjaminsen</dc:creator>
  <cp:lastModifiedBy>Information</cp:lastModifiedBy>
  <cp:revision>15</cp:revision>
  <dcterms:created xsi:type="dcterms:W3CDTF">2022-05-31T20:12:34Z</dcterms:created>
  <dcterms:modified xsi:type="dcterms:W3CDTF">2022-06-09T08:02:12Z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