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lacial Indifference" panose="020B0604020202020204" charset="0"/>
      <p:regular r:id="rId18"/>
    </p:embeddedFont>
    <p:embeddedFont>
      <p:font typeface="Glacial Indifference Bold" panose="020B0604020202020204" charset="0"/>
      <p:regular r:id="rId19"/>
    </p:embeddedFont>
    <p:embeddedFont>
      <p:font typeface="League Spartan" panose="020B0604020202020204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Bold" panose="020B0806030504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22" autoAdjust="0"/>
  </p:normalViewPr>
  <p:slideViewPr>
    <p:cSldViewPr>
      <p:cViewPr varScale="1">
        <p:scale>
          <a:sx n="45" d="100"/>
          <a:sy n="45" d="100"/>
        </p:scale>
        <p:origin x="5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85755" y="3277878"/>
            <a:ext cx="11316491" cy="220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29"/>
              </a:lnSpc>
            </a:pPr>
            <a:r>
              <a:rPr lang="sl-SI" sz="8429" dirty="0">
                <a:solidFill>
                  <a:srgbClr val="FFFFFF"/>
                </a:solidFill>
                <a:latin typeface="League Spartan Bold"/>
              </a:rPr>
              <a:t>LGBTIQ </a:t>
            </a:r>
            <a:r>
              <a:rPr lang="sl-SI" sz="8429" dirty="0" err="1">
                <a:solidFill>
                  <a:srgbClr val="FFFFFF"/>
                </a:solidFill>
                <a:latin typeface="League Spartan Bold"/>
              </a:rPr>
              <a:t>Youth</a:t>
            </a:r>
            <a:r>
              <a:rPr lang="sl-SI" sz="8429" dirty="0">
                <a:solidFill>
                  <a:srgbClr val="FFFFFF"/>
                </a:solidFill>
                <a:latin typeface="League Spartan Bold"/>
              </a:rPr>
              <a:t> </a:t>
            </a:r>
            <a:r>
              <a:rPr lang="sl-SI" sz="8429" dirty="0" err="1">
                <a:solidFill>
                  <a:srgbClr val="FFFFFF"/>
                </a:solidFill>
                <a:latin typeface="League Spartan Bold"/>
              </a:rPr>
              <a:t>Homelessness</a:t>
            </a:r>
            <a:endParaRPr lang="en-US" sz="8429" dirty="0">
              <a:solidFill>
                <a:srgbClr val="FFFFFF"/>
              </a:solidFill>
              <a:latin typeface="League Spartan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8865552"/>
            <a:ext cx="18288000" cy="1488123"/>
            <a:chOff x="0" y="0"/>
            <a:chExt cx="6671512" cy="5428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542871"/>
            </a:xfrm>
            <a:custGeom>
              <a:avLst/>
              <a:gdLst/>
              <a:ahLst/>
              <a:cxnLst/>
              <a:rect l="l" t="t" r="r" b="b"/>
              <a:pathLst>
                <a:path w="6671512" h="542871">
                  <a:moveTo>
                    <a:pt x="0" y="0"/>
                  </a:moveTo>
                  <a:lnTo>
                    <a:pt x="6671512" y="0"/>
                  </a:lnTo>
                  <a:lnTo>
                    <a:pt x="6671512" y="542871"/>
                  </a:lnTo>
                  <a:lnTo>
                    <a:pt x="0" y="542871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26430" y="7471817"/>
            <a:ext cx="2103462" cy="22436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121285"/>
            <a:ext cx="14773935" cy="720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76"/>
              </a:lnSpc>
            </a:pPr>
            <a:r>
              <a:rPr lang="en-US" sz="5476">
                <a:solidFill>
                  <a:srgbClr val="FFFFFF"/>
                </a:solidFill>
                <a:latin typeface="League Spartan Bold"/>
              </a:rPr>
              <a:t>FEANTSA POLICY CONFERENCE 2022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9169" y="8770302"/>
            <a:ext cx="12062790" cy="8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79"/>
              </a:lnSpc>
            </a:pPr>
            <a:r>
              <a:rPr lang="en-US" sz="4699">
                <a:solidFill>
                  <a:srgbClr val="FFFFFF"/>
                </a:solidFill>
                <a:latin typeface="Glacial Indifference Bold"/>
              </a:rPr>
              <a:t>Towards a Vision for Ending Homelessness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-1"/>
            <a:ext cx="18288000" cy="1421197"/>
            <a:chOff x="0" y="0"/>
            <a:chExt cx="9078022" cy="7077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78022" cy="707757"/>
            </a:xfrm>
            <a:custGeom>
              <a:avLst/>
              <a:gdLst/>
              <a:ahLst/>
              <a:cxnLst/>
              <a:rect l="l" t="t" r="r" b="b"/>
              <a:pathLst>
                <a:path w="9078022" h="707757">
                  <a:moveTo>
                    <a:pt x="0" y="0"/>
                  </a:moveTo>
                  <a:lnTo>
                    <a:pt x="9078022" y="0"/>
                  </a:lnTo>
                  <a:lnTo>
                    <a:pt x="9078022" y="707757"/>
                  </a:lnTo>
                  <a:lnTo>
                    <a:pt x="0" y="7077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82846" y="131258"/>
            <a:ext cx="17522308" cy="1154076"/>
            <a:chOff x="0" y="0"/>
            <a:chExt cx="23363078" cy="153876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47000"/>
            </a:blip>
            <a:srcRect t="39319" r="7661" b="4452"/>
            <a:stretch>
              <a:fillRect/>
            </a:stretch>
          </p:blipFill>
          <p:spPr>
            <a:xfrm>
              <a:off x="0" y="0"/>
              <a:ext cx="3105698" cy="153262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rcRect l="3688" t="5725" b="22936"/>
            <a:stretch>
              <a:fillRect/>
            </a:stretch>
          </p:blipFill>
          <p:spPr>
            <a:xfrm>
              <a:off x="6719395" y="6140"/>
              <a:ext cx="3105698" cy="153262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alphaModFix amt="57000"/>
            </a:blip>
            <a:srcRect l="1601" t="13625" b="18850"/>
            <a:stretch>
              <a:fillRect/>
            </a:stretch>
          </p:blipFill>
          <p:spPr>
            <a:xfrm>
              <a:off x="10083311" y="12281"/>
              <a:ext cx="3105698" cy="152648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alphaModFix amt="70000"/>
            </a:blip>
            <a:srcRect l="13862" t="7368" b="7352"/>
            <a:stretch>
              <a:fillRect/>
            </a:stretch>
          </p:blipFill>
          <p:spPr>
            <a:xfrm>
              <a:off x="3359698" y="6140"/>
              <a:ext cx="3105698" cy="152648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>
              <a:alphaModFix amt="53000"/>
            </a:blip>
            <a:srcRect t="13136" b="13136"/>
            <a:stretch>
              <a:fillRect/>
            </a:stretch>
          </p:blipFill>
          <p:spPr>
            <a:xfrm>
              <a:off x="13443009" y="12281"/>
              <a:ext cx="3105698" cy="152648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>
              <a:alphaModFix amt="52000"/>
            </a:blip>
            <a:srcRect l="14126" t="38514" r="20573" b="13148"/>
            <a:stretch>
              <a:fillRect/>
            </a:stretch>
          </p:blipFill>
          <p:spPr>
            <a:xfrm>
              <a:off x="16802707" y="0"/>
              <a:ext cx="3105698" cy="153262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>
              <a:alphaModFix amt="65999"/>
            </a:blip>
            <a:srcRect l="1329" t="42558" b="18009"/>
            <a:stretch>
              <a:fillRect/>
            </a:stretch>
          </p:blipFill>
          <p:spPr>
            <a:xfrm>
              <a:off x="20257380" y="0"/>
              <a:ext cx="3105698" cy="1538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79215" y="0"/>
            <a:ext cx="5208785" cy="10374612"/>
          </a:xfrm>
          <a:prstGeom prst="rect">
            <a:avLst/>
          </a:prstGeom>
          <a:solidFill>
            <a:srgbClr val="1E3653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921544"/>
            <a:ext cx="10611535" cy="1723667"/>
            <a:chOff x="0" y="-142875"/>
            <a:chExt cx="14148713" cy="2298223"/>
          </a:xfrm>
        </p:grpSpPr>
        <p:sp>
          <p:nvSpPr>
            <p:cNvPr id="4" name="AutoShape 4"/>
            <p:cNvSpPr/>
            <p:nvPr/>
          </p:nvSpPr>
          <p:spPr>
            <a:xfrm>
              <a:off x="0" y="2110160"/>
              <a:ext cx="14142197" cy="45188"/>
            </a:xfrm>
            <a:prstGeom prst="rect">
              <a:avLst/>
            </a:prstGeom>
            <a:solidFill>
              <a:srgbClr val="1E365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4148713" cy="1685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sl-SI" sz="7500" spc="825" dirty="0">
                  <a:solidFill>
                    <a:srgbClr val="1E3653"/>
                  </a:solidFill>
                  <a:latin typeface="League Spartan Italics"/>
                </a:rPr>
                <a:t>LGBTIQ+ ?</a:t>
              </a:r>
              <a:endParaRPr lang="en-US" sz="7500" spc="825" dirty="0">
                <a:solidFill>
                  <a:srgbClr val="1E3653"/>
                </a:solidFill>
                <a:latin typeface="League Spartan Italic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395744" y="1779805"/>
            <a:ext cx="4575728" cy="457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I</a:t>
            </a:r>
            <a:r>
              <a:rPr lang="sl-SI" sz="3200" spc="384" dirty="0" err="1">
                <a:solidFill>
                  <a:srgbClr val="FFFFFF"/>
                </a:solidFill>
                <a:latin typeface="Open Sans"/>
              </a:rPr>
              <a:t>esbian</a:t>
            </a:r>
            <a:endParaRPr lang="en-US" sz="3200" spc="384" dirty="0">
              <a:solidFill>
                <a:srgbClr val="FFFFFF"/>
              </a:solidFill>
              <a:latin typeface="Open Sa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sl-SI" sz="3200" spc="384" dirty="0" err="1">
                <a:solidFill>
                  <a:srgbClr val="FFFFFF"/>
                </a:solidFill>
                <a:latin typeface="Open Sans"/>
              </a:rPr>
              <a:t>gay</a:t>
            </a:r>
            <a:endParaRPr lang="en-US" sz="3200" spc="384" dirty="0">
              <a:solidFill>
                <a:srgbClr val="FFFFFF"/>
              </a:solidFill>
              <a:latin typeface="Open Sa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sl-SI" sz="3200" spc="384" dirty="0" err="1">
                <a:solidFill>
                  <a:srgbClr val="FFFFFF"/>
                </a:solidFill>
                <a:latin typeface="Open Sans"/>
              </a:rPr>
              <a:t>bisexual</a:t>
            </a:r>
            <a:endParaRPr lang="sl-SI" sz="3200" spc="384" dirty="0">
              <a:solidFill>
                <a:srgbClr val="FFFFFF"/>
              </a:solidFill>
              <a:latin typeface="Open Sa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sl-SI" sz="3200" spc="384" dirty="0" err="1">
                <a:solidFill>
                  <a:srgbClr val="FFFFFF"/>
                </a:solidFill>
                <a:latin typeface="Open Sans"/>
              </a:rPr>
              <a:t>transgender</a:t>
            </a:r>
            <a:endParaRPr lang="en-US" sz="3200" spc="384" dirty="0">
              <a:solidFill>
                <a:srgbClr val="FFFFFF"/>
              </a:solidFill>
              <a:latin typeface="Open Sa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sl-SI" sz="3200" spc="384" dirty="0" err="1">
                <a:solidFill>
                  <a:srgbClr val="FFFFFF"/>
                </a:solidFill>
                <a:latin typeface="Open Sans"/>
              </a:rPr>
              <a:t>intersex</a:t>
            </a:r>
            <a:endParaRPr lang="sl-SI" sz="3200" spc="384" dirty="0">
              <a:solidFill>
                <a:srgbClr val="FFFFFF"/>
              </a:solidFill>
              <a:latin typeface="Open Sa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sl-SI" sz="3200" spc="384" dirty="0" err="1">
                <a:solidFill>
                  <a:srgbClr val="FFFFFF"/>
                </a:solidFill>
                <a:latin typeface="Open Sans"/>
              </a:rPr>
              <a:t>questioning</a:t>
            </a:r>
            <a:endParaRPr lang="sl-SI" sz="3200" spc="384" dirty="0">
              <a:solidFill>
                <a:srgbClr val="FFFFFF"/>
              </a:solidFill>
              <a:latin typeface="Open Sa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sl-SI" sz="3200" spc="384" dirty="0" err="1">
                <a:solidFill>
                  <a:srgbClr val="FFFFFF"/>
                </a:solidFill>
                <a:latin typeface="Open Sans"/>
              </a:rPr>
              <a:t>queer</a:t>
            </a:r>
            <a:endParaRPr lang="en-US" sz="3200" spc="384" dirty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4480"/>
              </a:lnSpc>
            </a:pPr>
            <a:endParaRPr lang="en-US" sz="3200" spc="384" dirty="0">
              <a:solidFill>
                <a:srgbClr val="FFFFFF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208785" cy="10287000"/>
          </a:xfrm>
          <a:prstGeom prst="rect">
            <a:avLst/>
          </a:prstGeom>
          <a:solidFill>
            <a:srgbClr val="4B7BA5"/>
          </a:solidFill>
        </p:spPr>
      </p:sp>
      <p:grpSp>
        <p:nvGrpSpPr>
          <p:cNvPr id="3" name="Group 3"/>
          <p:cNvGrpSpPr/>
          <p:nvPr/>
        </p:nvGrpSpPr>
        <p:grpSpPr>
          <a:xfrm>
            <a:off x="6018011" y="921544"/>
            <a:ext cx="10611535" cy="1723667"/>
            <a:chOff x="0" y="-142875"/>
            <a:chExt cx="14148713" cy="2298223"/>
          </a:xfrm>
        </p:grpSpPr>
        <p:sp>
          <p:nvSpPr>
            <p:cNvPr id="4" name="AutoShape 4"/>
            <p:cNvSpPr/>
            <p:nvPr/>
          </p:nvSpPr>
          <p:spPr>
            <a:xfrm>
              <a:off x="0" y="2110160"/>
              <a:ext cx="14142197" cy="4518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4148713" cy="167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sl-SI" sz="7300" spc="825" dirty="0">
                  <a:solidFill>
                    <a:srgbClr val="FFFFFF"/>
                  </a:solidFill>
                  <a:latin typeface="League Spartan Italics"/>
                </a:rPr>
                <a:t>SPECIAL TREATMENT?!</a:t>
              </a:r>
              <a:endParaRPr lang="en-US" sz="7300" spc="825" dirty="0">
                <a:solidFill>
                  <a:srgbClr val="FFFFFF"/>
                </a:solidFill>
                <a:latin typeface="League Spartan Italic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31105" y="1049637"/>
            <a:ext cx="2995040" cy="195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sl-SI" sz="3700" spc="443" dirty="0" err="1">
                <a:solidFill>
                  <a:srgbClr val="FFFFFF"/>
                </a:solidFill>
                <a:latin typeface="League Spartan Italics"/>
              </a:rPr>
              <a:t>If</a:t>
            </a:r>
            <a:r>
              <a:rPr lang="sl-SI" sz="3700" spc="443" dirty="0">
                <a:solidFill>
                  <a:srgbClr val="FFFFFF"/>
                </a:solidFill>
                <a:latin typeface="League Spartan Italics"/>
              </a:rPr>
              <a:t> </a:t>
            </a:r>
            <a:r>
              <a:rPr lang="sl-SI" sz="3700" spc="443" dirty="0" err="1">
                <a:solidFill>
                  <a:srgbClr val="FFFFFF"/>
                </a:solidFill>
                <a:latin typeface="League Spartan Italics"/>
              </a:rPr>
              <a:t>we</a:t>
            </a:r>
            <a:r>
              <a:rPr lang="sl-SI" sz="3700" spc="443" dirty="0">
                <a:solidFill>
                  <a:srgbClr val="FFFFFF"/>
                </a:solidFill>
                <a:latin typeface="League Spartan Italics"/>
              </a:rPr>
              <a:t> </a:t>
            </a:r>
            <a:r>
              <a:rPr lang="sl-SI" sz="3700" spc="443" dirty="0" err="1">
                <a:solidFill>
                  <a:srgbClr val="FFFFFF"/>
                </a:solidFill>
                <a:latin typeface="League Spartan Italics"/>
              </a:rPr>
              <a:t>want</a:t>
            </a:r>
            <a:r>
              <a:rPr lang="sl-SI" sz="3700" spc="443" dirty="0">
                <a:solidFill>
                  <a:srgbClr val="FFFFFF"/>
                </a:solidFill>
                <a:latin typeface="League Spartan Italics"/>
              </a:rPr>
              <a:t> </a:t>
            </a:r>
            <a:r>
              <a:rPr lang="sl-SI" sz="3700" spc="443" dirty="0" err="1">
                <a:solidFill>
                  <a:srgbClr val="FFFFFF"/>
                </a:solidFill>
                <a:latin typeface="League Spartan Italics"/>
              </a:rPr>
              <a:t>the</a:t>
            </a:r>
            <a:r>
              <a:rPr lang="sl-SI" sz="3700" spc="443" dirty="0">
                <a:solidFill>
                  <a:srgbClr val="FFFFFF"/>
                </a:solidFill>
                <a:latin typeface="League Spartan Italics"/>
              </a:rPr>
              <a:t> same </a:t>
            </a:r>
            <a:r>
              <a:rPr lang="sl-SI" sz="3700" spc="443" dirty="0" err="1">
                <a:solidFill>
                  <a:srgbClr val="FFFFFF"/>
                </a:solidFill>
                <a:latin typeface="League Spartan Italics"/>
              </a:rPr>
              <a:t>then</a:t>
            </a:r>
            <a:r>
              <a:rPr lang="sl-SI" sz="3700" spc="443" dirty="0">
                <a:solidFill>
                  <a:srgbClr val="FFFFFF"/>
                </a:solidFill>
                <a:latin typeface="League Spartan Italics"/>
              </a:rPr>
              <a:t> </a:t>
            </a:r>
            <a:r>
              <a:rPr lang="sl-SI" sz="3700" spc="443" dirty="0" err="1">
                <a:solidFill>
                  <a:srgbClr val="FFFFFF"/>
                </a:solidFill>
                <a:latin typeface="League Spartan Italics"/>
              </a:rPr>
              <a:t>why</a:t>
            </a:r>
            <a:endParaRPr lang="en-US" sz="3700" spc="443" dirty="0">
              <a:solidFill>
                <a:srgbClr val="FFFFFF"/>
              </a:solidFill>
              <a:latin typeface="League Spartan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1000" y="3238500"/>
            <a:ext cx="4575728" cy="2840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sl-SI" sz="2900" spc="384" dirty="0" err="1">
                <a:solidFill>
                  <a:srgbClr val="FFFFFF"/>
                </a:solidFill>
                <a:latin typeface="Open Sans"/>
              </a:rPr>
              <a:t>Special</a:t>
            </a:r>
            <a:r>
              <a:rPr lang="sl-SI" sz="2900" spc="384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sl-SI" sz="2900" spc="384" dirty="0" err="1">
                <a:solidFill>
                  <a:srgbClr val="FFFFFF"/>
                </a:solidFill>
                <a:latin typeface="Open Sans"/>
              </a:rPr>
              <a:t>services</a:t>
            </a:r>
            <a:endParaRPr lang="en-US" sz="2900" spc="384" dirty="0">
              <a:solidFill>
                <a:srgbClr val="FFFFFF"/>
              </a:solidFill>
              <a:latin typeface="Open Sa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sl-SI" sz="2900" spc="384" dirty="0" err="1">
                <a:solidFill>
                  <a:srgbClr val="FFFFFF"/>
                </a:solidFill>
                <a:latin typeface="Open Sans"/>
              </a:rPr>
              <a:t>Special</a:t>
            </a:r>
            <a:r>
              <a:rPr lang="sl-SI" sz="2900" spc="384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sl-SI" sz="2900" spc="384" dirty="0" err="1">
                <a:solidFill>
                  <a:srgbClr val="FFFFFF"/>
                </a:solidFill>
                <a:latin typeface="Open Sans"/>
              </a:rPr>
              <a:t>language</a:t>
            </a:r>
            <a:r>
              <a:rPr lang="sl-SI" sz="2900" spc="384" dirty="0">
                <a:solidFill>
                  <a:srgbClr val="FFFFFF"/>
                </a:solidFill>
                <a:latin typeface="Open Sans"/>
              </a:rPr>
              <a:t> 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sl-SI" sz="2900" spc="384" dirty="0" err="1">
                <a:solidFill>
                  <a:srgbClr val="FFFFFF"/>
                </a:solidFill>
                <a:latin typeface="Open Sans"/>
              </a:rPr>
              <a:t>Special</a:t>
            </a:r>
            <a:r>
              <a:rPr lang="sl-SI" sz="2900" spc="384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sl-SI" sz="2900" spc="384" dirty="0" err="1">
                <a:solidFill>
                  <a:srgbClr val="FFFFFF"/>
                </a:solidFill>
                <a:latin typeface="Open Sans"/>
              </a:rPr>
              <a:t>programs</a:t>
            </a:r>
            <a:r>
              <a:rPr lang="sl-SI" sz="2900" spc="384" dirty="0">
                <a:solidFill>
                  <a:srgbClr val="FFFFFF"/>
                </a:solidFill>
                <a:latin typeface="Open Sans"/>
              </a:rPr>
              <a:t> </a:t>
            </a:r>
            <a:endParaRPr lang="en-US" sz="2900" spc="384" dirty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4480"/>
              </a:lnSpc>
            </a:pPr>
            <a:endParaRPr lang="en-US" sz="3200" spc="384" dirty="0">
              <a:solidFill>
                <a:srgbClr val="FFFFFF"/>
              </a:solidFill>
              <a:latin typeface="Open Sa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000" spc="384" dirty="0">
                <a:solidFill>
                  <a:srgbClr val="FFFFFF"/>
                </a:solidFill>
                <a:latin typeface="Open Sans"/>
              </a:rPr>
              <a:t>...</a:t>
            </a:r>
            <a:r>
              <a:rPr lang="sl-SI" sz="3000" spc="384" dirty="0" err="1">
                <a:solidFill>
                  <a:srgbClr val="FFFFFF"/>
                </a:solidFill>
                <a:latin typeface="Open Sans"/>
              </a:rPr>
              <a:t>and</a:t>
            </a:r>
            <a:r>
              <a:rPr lang="sl-SI" sz="3000" spc="384" dirty="0">
                <a:solidFill>
                  <a:srgbClr val="FFFFFF"/>
                </a:solidFill>
                <a:latin typeface="Open Sans"/>
              </a:rPr>
              <a:t> not </a:t>
            </a:r>
            <a:r>
              <a:rPr lang="sl-SI" sz="3000" spc="384" dirty="0" err="1">
                <a:solidFill>
                  <a:srgbClr val="FFFFFF"/>
                </a:solidFill>
                <a:latin typeface="Open Sans"/>
              </a:rPr>
              <a:t>equal</a:t>
            </a:r>
            <a:r>
              <a:rPr lang="sl-SI" sz="3000" spc="384" dirty="0">
                <a:solidFill>
                  <a:srgbClr val="FFFFFF"/>
                </a:solidFill>
                <a:latin typeface="Open Sans"/>
              </a:rPr>
              <a:t>?</a:t>
            </a:r>
            <a:endParaRPr lang="en-US" sz="3000" spc="384" dirty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99157A56-29C0-3550-B595-AC6F04015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25" y="3077912"/>
            <a:ext cx="9144019" cy="6858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81629"/>
            <a:ext cx="18288000" cy="3064187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8" name="TextBox 8"/>
          <p:cNvSpPr txBox="1"/>
          <p:nvPr/>
        </p:nvSpPr>
        <p:spPr>
          <a:xfrm>
            <a:off x="2028137" y="861532"/>
            <a:ext cx="14231725" cy="112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5"/>
              </a:lnSpc>
            </a:pPr>
            <a:r>
              <a:rPr lang="sl-SI" sz="6500" spc="65" dirty="0">
                <a:solidFill>
                  <a:srgbClr val="FFFFFF"/>
                </a:solidFill>
                <a:latin typeface="League Spartan Italics"/>
              </a:rPr>
              <a:t>WHAT IS AFFECTING LGBTIQ+ (YOUTH)</a:t>
            </a:r>
            <a:endParaRPr lang="en-US" sz="6500" spc="65" dirty="0">
              <a:solidFill>
                <a:srgbClr val="FFFFFF"/>
              </a:solidFill>
              <a:latin typeface="League Spartan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0125" y="3539802"/>
            <a:ext cx="3470621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sl-SI" sz="3000" spc="450" dirty="0">
                <a:solidFill>
                  <a:srgbClr val="FFFFFF"/>
                </a:solidFill>
                <a:latin typeface="Glacial Indifference"/>
              </a:rPr>
              <a:t>BEING REJECTED BY THEIR PRIMARY FAMILY</a:t>
            </a:r>
            <a:endParaRPr lang="en-US" sz="3000" spc="450" dirty="0">
              <a:solidFill>
                <a:srgbClr val="FFFFFF"/>
              </a:solidFill>
              <a:latin typeface="Glacial Indifferenc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72024" y="6980568"/>
            <a:ext cx="3470621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sl-SI" sz="3000" spc="450" dirty="0">
                <a:solidFill>
                  <a:srgbClr val="FFFFFF"/>
                </a:solidFill>
                <a:latin typeface="Glacial Indifference"/>
              </a:rPr>
              <a:t>MINORITY STRESS</a:t>
            </a:r>
            <a:endParaRPr lang="en-US" sz="3000" spc="450" dirty="0">
              <a:solidFill>
                <a:srgbClr val="FFFFFF"/>
              </a:solidFill>
              <a:latin typeface="Glacial Indifferenc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542645" y="3254052"/>
            <a:ext cx="3393467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sl-SI" sz="3000" spc="450" dirty="0">
                <a:solidFill>
                  <a:srgbClr val="FFFFFF"/>
                </a:solidFill>
                <a:latin typeface="Glacial Indifference"/>
              </a:rPr>
              <a:t>BULLYING</a:t>
            </a:r>
            <a:endParaRPr lang="en-US" sz="3000" spc="450" dirty="0">
              <a:solidFill>
                <a:srgbClr val="FFFFFF"/>
              </a:solidFill>
              <a:latin typeface="Glacial Indifferenc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581730" y="7979260"/>
            <a:ext cx="3804953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sl-SI" sz="3000" spc="450" dirty="0">
                <a:solidFill>
                  <a:srgbClr val="FFFFFF"/>
                </a:solidFill>
                <a:latin typeface="Glacial Indifference"/>
              </a:rPr>
              <a:t>SYSTEMIC DISCRIMINATION</a:t>
            </a:r>
            <a:endParaRPr lang="en-US" sz="3000" spc="450" dirty="0">
              <a:solidFill>
                <a:srgbClr val="FFFFFF"/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6554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726306" y="3283050"/>
            <a:ext cx="9010606" cy="4748442"/>
            <a:chOff x="0" y="-57151"/>
            <a:chExt cx="12014141" cy="6331256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1"/>
              <a:ext cx="12014141" cy="5648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03"/>
                </a:lnSpc>
              </a:pP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SPECIFIC TO MINORITY GROUPS</a:t>
              </a:r>
            </a:p>
            <a:p>
              <a:pPr>
                <a:lnSpc>
                  <a:spcPts val="3703"/>
                </a:lnSpc>
              </a:pPr>
              <a:endParaRPr lang="sl-SI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CHRONIC</a:t>
              </a:r>
            </a:p>
            <a:p>
              <a:pPr>
                <a:lnSpc>
                  <a:spcPts val="3703"/>
                </a:lnSpc>
              </a:pPr>
              <a:endParaRPr lang="sl-SI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SOCIALLY CONDITIONED</a:t>
              </a: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sl-SI" sz="5200" spc="416" dirty="0">
                <a:solidFill>
                  <a:srgbClr val="FFFFFF"/>
                </a:solidFill>
                <a:latin typeface="League Spartan"/>
              </a:rPr>
              <a:t>MINORTIY STRESS</a:t>
            </a:r>
            <a:endParaRPr lang="en-US" sz="5200" spc="416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57463" y="1246298"/>
            <a:ext cx="5001837" cy="240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3840"/>
              </a:lnSpc>
              <a:buFontTx/>
              <a:buChar char="-"/>
            </a:pP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greater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risk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for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mental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health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issues</a:t>
            </a:r>
            <a:endParaRPr lang="sl-SI" sz="2844" spc="34" dirty="0">
              <a:solidFill>
                <a:srgbClr val="FFFFFF"/>
              </a:solidFill>
              <a:latin typeface="Glacial Indifference"/>
            </a:endParaRPr>
          </a:p>
          <a:p>
            <a:pPr marL="457200" indent="-457200" algn="just">
              <a:lnSpc>
                <a:spcPts val="3840"/>
              </a:lnSpc>
              <a:buFontTx/>
              <a:buChar char="-"/>
            </a:pP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greater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risk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for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health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issues</a:t>
            </a:r>
            <a:endParaRPr lang="sl-SI" sz="2844" spc="34" dirty="0">
              <a:solidFill>
                <a:srgbClr val="FFFFFF"/>
              </a:solidFill>
              <a:latin typeface="Glacial Indifference"/>
            </a:endParaRPr>
          </a:p>
          <a:p>
            <a:pPr marL="457200" indent="-457200" algn="just">
              <a:lnSpc>
                <a:spcPts val="3840"/>
              </a:lnSpc>
              <a:buFontTx/>
              <a:buChar char="-"/>
            </a:pP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greater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risk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for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housing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exclusion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and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homelessness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endParaRPr lang="en-US" sz="2844" spc="34" dirty="0">
              <a:solidFill>
                <a:srgbClr val="FFFFFF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81629"/>
            <a:ext cx="18288000" cy="3064187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8" name="TextBox 8"/>
          <p:cNvSpPr txBox="1"/>
          <p:nvPr/>
        </p:nvSpPr>
        <p:spPr>
          <a:xfrm>
            <a:off x="2028137" y="861532"/>
            <a:ext cx="14231725" cy="112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5"/>
              </a:lnSpc>
            </a:pPr>
            <a:r>
              <a:rPr lang="sl-SI" sz="6500" spc="65" dirty="0">
                <a:solidFill>
                  <a:srgbClr val="FFFFFF"/>
                </a:solidFill>
                <a:latin typeface="League Spartan Italics"/>
              </a:rPr>
              <a:t>SAFE(R) SPACE FOR LGBTIQ+ YOUTH</a:t>
            </a:r>
            <a:endParaRPr lang="en-US" sz="6500" spc="65" dirty="0">
              <a:solidFill>
                <a:srgbClr val="FFFFFF"/>
              </a:solidFill>
              <a:latin typeface="League Spartan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0125" y="3539802"/>
            <a:ext cx="3470621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sl-SI" sz="3000" spc="450" dirty="0">
                <a:solidFill>
                  <a:srgbClr val="FFFFFF"/>
                </a:solidFill>
                <a:latin typeface="Glacial Indifference"/>
              </a:rPr>
              <a:t>NOTHING ABOUT US WITHOUT US</a:t>
            </a:r>
            <a:endParaRPr lang="en-US" sz="3000" spc="450" dirty="0">
              <a:solidFill>
                <a:srgbClr val="FFFFFF"/>
              </a:solidFill>
              <a:latin typeface="Glacial Indifferenc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514600" y="6980568"/>
            <a:ext cx="7028045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sl-SI" sz="3000" spc="450" dirty="0">
                <a:solidFill>
                  <a:srgbClr val="FFFFFF"/>
                </a:solidFill>
                <a:latin typeface="Glacial Indifference"/>
              </a:rPr>
              <a:t>REFLECT ON HETERO- AND CISNORMATIVTY OF THE LANGUAGE YOU USE</a:t>
            </a:r>
            <a:endParaRPr lang="en-US" sz="3000" spc="450" dirty="0">
              <a:solidFill>
                <a:srgbClr val="FFFFFF"/>
              </a:solidFill>
              <a:latin typeface="Glacial Indifferenc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943600" y="4490744"/>
            <a:ext cx="5239912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sl-SI" sz="3000" spc="450" dirty="0">
                <a:solidFill>
                  <a:srgbClr val="FFFFFF"/>
                </a:solidFill>
                <a:latin typeface="Glacial Indifference"/>
              </a:rPr>
              <a:t>DON‘T ASSUME WE ARE ALL STR8 AND CIS</a:t>
            </a:r>
            <a:endParaRPr lang="en-US" sz="3000" spc="450" dirty="0">
              <a:solidFill>
                <a:srgbClr val="FFFFFF"/>
              </a:solidFill>
              <a:latin typeface="Glacial Indifferenc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277600" y="7848113"/>
            <a:ext cx="6476999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sl-SI" sz="3000" spc="450" dirty="0">
                <a:solidFill>
                  <a:srgbClr val="FFFFFF"/>
                </a:solidFill>
                <a:latin typeface="Glacial Indifference"/>
              </a:rPr>
              <a:t>ZERO-TOLERANCE FOR  DISCRIMINATION AND/OR VIOLENCE – ALSO ON PAPER (BUT NOT JUST </a:t>
            </a:r>
            <a:r>
              <a:rPr lang="sl-SI" sz="3000" spc="450" dirty="0">
                <a:solidFill>
                  <a:srgbClr val="FFFFFF"/>
                </a:solidFill>
                <a:latin typeface="Glacial Indifference"/>
                <a:sym typeface="Wingdings" panose="05000000000000000000" pitchFamily="2" charset="2"/>
              </a:rPr>
              <a:t>)</a:t>
            </a:r>
            <a:endParaRPr lang="en-US" sz="3000" spc="450" dirty="0">
              <a:solidFill>
                <a:srgbClr val="FFFFFF"/>
              </a:solidFill>
              <a:latin typeface="Glacial Indifference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F1EBBFD6-22A0-A8B6-1FA8-980BB0636558}"/>
              </a:ext>
            </a:extLst>
          </p:cNvPr>
          <p:cNvSpPr txBox="1"/>
          <p:nvPr/>
        </p:nvSpPr>
        <p:spPr>
          <a:xfrm>
            <a:off x="12086750" y="3566145"/>
            <a:ext cx="4173112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sl-SI" sz="3000" spc="450" dirty="0">
                <a:solidFill>
                  <a:srgbClr val="FFFFFF"/>
                </a:solidFill>
                <a:latin typeface="Glacial Indifference"/>
              </a:rPr>
              <a:t>VISUAL REPRESENTATION OF INCLUSIVITY </a:t>
            </a:r>
            <a:endParaRPr lang="en-US" sz="3000" spc="450" dirty="0">
              <a:solidFill>
                <a:srgbClr val="FFFFFF"/>
              </a:solidFill>
              <a:latin typeface="Glacial Indifference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8842BD2-61AE-248A-5836-2D24FD78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983" y="5202248"/>
            <a:ext cx="1880645" cy="12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208785" cy="10287000"/>
          </a:xfrm>
          <a:prstGeom prst="rect">
            <a:avLst/>
          </a:prstGeom>
          <a:solidFill>
            <a:srgbClr val="4B7BA5"/>
          </a:solidFill>
        </p:spPr>
        <p:txBody>
          <a:bodyPr/>
          <a:lstStyle/>
          <a:p>
            <a:endParaRPr lang="sl-SI" dirty="0"/>
          </a:p>
        </p:txBody>
      </p:sp>
      <p:sp>
        <p:nvSpPr>
          <p:cNvPr id="3" name="TextBox 3"/>
          <p:cNvSpPr txBox="1"/>
          <p:nvPr/>
        </p:nvSpPr>
        <p:spPr>
          <a:xfrm>
            <a:off x="5414572" y="495300"/>
            <a:ext cx="11844728" cy="3524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79"/>
              </a:lnSpc>
            </a:pPr>
            <a:r>
              <a:rPr lang="sl-SI" sz="13000" spc="-129" dirty="0">
                <a:solidFill>
                  <a:srgbClr val="4B7BA5"/>
                </a:solidFill>
                <a:latin typeface="League Spartan Italics"/>
              </a:rPr>
              <a:t>SQVOT</a:t>
            </a:r>
          </a:p>
          <a:p>
            <a:pPr algn="r">
              <a:lnSpc>
                <a:spcPts val="15079"/>
              </a:lnSpc>
            </a:pPr>
            <a:r>
              <a:rPr lang="sl-SI" sz="4000" spc="-129" dirty="0">
                <a:solidFill>
                  <a:srgbClr val="4B7BA5"/>
                </a:solidFill>
                <a:latin typeface="League Spartan Italics"/>
              </a:rPr>
              <a:t>@ </a:t>
            </a:r>
            <a:r>
              <a:rPr lang="sl-SI" sz="4000" spc="-129" dirty="0" err="1">
                <a:solidFill>
                  <a:srgbClr val="4B7BA5"/>
                </a:solidFill>
                <a:latin typeface="League Spartan Italics"/>
              </a:rPr>
              <a:t>Ljubjana</a:t>
            </a:r>
            <a:r>
              <a:rPr lang="sl-SI" sz="4000" spc="-129" dirty="0">
                <a:solidFill>
                  <a:srgbClr val="4B7BA5"/>
                </a:solidFill>
                <a:latin typeface="League Spartan Italics"/>
              </a:rPr>
              <a:t> Pride</a:t>
            </a:r>
            <a:endParaRPr lang="en-US" sz="4000" spc="-129" dirty="0">
              <a:solidFill>
                <a:srgbClr val="4B7BA5"/>
              </a:solidFill>
              <a:latin typeface="League Spartan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33595" y="4887326"/>
            <a:ext cx="9825705" cy="3457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8"/>
              </a:lnSpc>
            </a:pPr>
            <a:r>
              <a:rPr lang="sl-SI" sz="3236" spc="355" dirty="0" err="1">
                <a:solidFill>
                  <a:srgbClr val="FFFFFF"/>
                </a:solidFill>
                <a:latin typeface="Open Sans Bold"/>
              </a:rPr>
              <a:t>Counseling</a:t>
            </a:r>
            <a:endParaRPr lang="sl-SI" sz="3236" spc="355" dirty="0">
              <a:solidFill>
                <a:srgbClr val="FFFFFF"/>
              </a:solidFill>
              <a:latin typeface="Open Sans Bold"/>
            </a:endParaRPr>
          </a:p>
          <a:p>
            <a:pPr algn="just">
              <a:lnSpc>
                <a:spcPts val="5468"/>
              </a:lnSpc>
            </a:pPr>
            <a:r>
              <a:rPr lang="sl-SI" sz="3236" spc="355" dirty="0" err="1">
                <a:solidFill>
                  <a:srgbClr val="FFFFFF"/>
                </a:solidFill>
                <a:latin typeface="Open Sans Bold"/>
              </a:rPr>
              <a:t>Prevention</a:t>
            </a:r>
            <a:r>
              <a:rPr lang="sl-SI" sz="3236" spc="355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sl-SI" sz="3236" spc="355" dirty="0" err="1">
                <a:solidFill>
                  <a:srgbClr val="FFFFFF"/>
                </a:solidFill>
                <a:latin typeface="Open Sans Bold"/>
              </a:rPr>
              <a:t>work</a:t>
            </a:r>
            <a:endParaRPr lang="sl-SI" sz="3236" spc="355" dirty="0">
              <a:solidFill>
                <a:srgbClr val="FFFFFF"/>
              </a:solidFill>
              <a:latin typeface="Open Sans Bold"/>
            </a:endParaRPr>
          </a:p>
          <a:p>
            <a:pPr algn="just">
              <a:lnSpc>
                <a:spcPts val="5468"/>
              </a:lnSpc>
            </a:pPr>
            <a:r>
              <a:rPr lang="sl-SI" sz="3236" spc="355" dirty="0">
                <a:solidFill>
                  <a:srgbClr val="FFFFFF"/>
                </a:solidFill>
                <a:latin typeface="Open Sans Bold"/>
              </a:rPr>
              <a:t>Short-term </a:t>
            </a:r>
            <a:r>
              <a:rPr lang="sl-SI" sz="3236" spc="355" dirty="0" err="1">
                <a:solidFill>
                  <a:srgbClr val="FFFFFF"/>
                </a:solidFill>
                <a:latin typeface="Open Sans Bold"/>
              </a:rPr>
              <a:t>emergency</a:t>
            </a:r>
            <a:r>
              <a:rPr lang="sl-SI" sz="3236" spc="355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sl-SI" sz="3236" spc="355" dirty="0" err="1">
                <a:solidFill>
                  <a:srgbClr val="FFFFFF"/>
                </a:solidFill>
                <a:latin typeface="Open Sans Bold"/>
              </a:rPr>
              <a:t>accomodation</a:t>
            </a:r>
            <a:endParaRPr lang="sl-SI" sz="3236" spc="355" dirty="0">
              <a:solidFill>
                <a:srgbClr val="FFFFFF"/>
              </a:solidFill>
              <a:latin typeface="Open Sans Bold"/>
            </a:endParaRPr>
          </a:p>
          <a:p>
            <a:pPr algn="just">
              <a:lnSpc>
                <a:spcPts val="5468"/>
              </a:lnSpc>
            </a:pPr>
            <a:r>
              <a:rPr lang="sl-SI" sz="3236" spc="355" dirty="0" err="1">
                <a:solidFill>
                  <a:srgbClr val="FFFFFF"/>
                </a:solidFill>
                <a:latin typeface="Open Sans Bold"/>
              </a:rPr>
              <a:t>Community</a:t>
            </a:r>
            <a:r>
              <a:rPr lang="sl-SI" sz="3236" spc="355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sl-SI" sz="3236" spc="355" dirty="0" err="1">
                <a:solidFill>
                  <a:srgbClr val="FFFFFF"/>
                </a:solidFill>
                <a:latin typeface="Open Sans Bold"/>
              </a:rPr>
              <a:t>work</a:t>
            </a:r>
            <a:endParaRPr lang="sl-SI" sz="3236" spc="355" dirty="0">
              <a:solidFill>
                <a:srgbClr val="FFFFFF"/>
              </a:solidFill>
              <a:latin typeface="Open Sans Bold"/>
            </a:endParaRPr>
          </a:p>
          <a:p>
            <a:pPr algn="just">
              <a:lnSpc>
                <a:spcPts val="5468"/>
              </a:lnSpc>
            </a:pPr>
            <a:r>
              <a:rPr lang="sl-SI" sz="3236" spc="355" dirty="0" err="1">
                <a:solidFill>
                  <a:srgbClr val="FFFFFF"/>
                </a:solidFill>
                <a:latin typeface="Open Sans Bold"/>
              </a:rPr>
              <a:t>Advocacy</a:t>
            </a:r>
            <a:r>
              <a:rPr lang="sl-SI" sz="3236" spc="355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sl-SI" sz="3236" spc="355" dirty="0" err="1">
                <a:solidFill>
                  <a:srgbClr val="FFFFFF"/>
                </a:solidFill>
                <a:latin typeface="Open Sans Bold"/>
              </a:rPr>
              <a:t>and</a:t>
            </a:r>
            <a:r>
              <a:rPr lang="sl-SI" sz="3236" spc="355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sl-SI" sz="3236" spc="355" dirty="0" err="1">
                <a:solidFill>
                  <a:srgbClr val="FFFFFF"/>
                </a:solidFill>
                <a:latin typeface="Open Sans Bold"/>
              </a:rPr>
              <a:t>research</a:t>
            </a:r>
            <a:r>
              <a:rPr lang="sl-SI" sz="3236" spc="355" dirty="0">
                <a:solidFill>
                  <a:srgbClr val="FFFFFF"/>
                </a:solidFill>
                <a:latin typeface="Open Sans Bold"/>
              </a:rPr>
              <a:t>  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64D0A11-231B-F5DD-E939-96513EDF67C1}"/>
              </a:ext>
            </a:extLst>
          </p:cNvPr>
          <p:cNvSpPr txBox="1"/>
          <p:nvPr/>
        </p:nvSpPr>
        <p:spPr>
          <a:xfrm>
            <a:off x="316528" y="1181100"/>
            <a:ext cx="4575728" cy="745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1" lvl="1" algn="just">
              <a:lnSpc>
                <a:spcPts val="4480"/>
              </a:lnSpc>
            </a:pPr>
            <a:r>
              <a:rPr lang="sl-SI" sz="2900" b="1" spc="384" dirty="0">
                <a:solidFill>
                  <a:srgbClr val="FFFFFF"/>
                </a:solidFill>
                <a:latin typeface="Open Sans"/>
              </a:rPr>
              <a:t>THE ISSUES:</a:t>
            </a:r>
          </a:p>
          <a:p>
            <a:pPr marL="345441" lvl="1" algn="just">
              <a:lnSpc>
                <a:spcPts val="4480"/>
              </a:lnSpc>
            </a:pPr>
            <a:endParaRPr lang="en-US" sz="2900" spc="384" dirty="0">
              <a:solidFill>
                <a:srgbClr val="FFFFFF"/>
              </a:solidFill>
              <a:latin typeface="Open Sa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sl-SI" sz="2400" b="1" spc="384" dirty="0" err="1">
                <a:solidFill>
                  <a:srgbClr val="FFFFFF"/>
                </a:solidFill>
                <a:latin typeface="Open Sans"/>
              </a:rPr>
              <a:t>Invisible</a:t>
            </a:r>
            <a:r>
              <a:rPr lang="sl-SI" sz="2400" b="1" spc="384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sl-SI" sz="2400" b="1" spc="384" dirty="0" err="1">
                <a:solidFill>
                  <a:srgbClr val="FFFFFF"/>
                </a:solidFill>
                <a:latin typeface="Open Sans"/>
              </a:rPr>
              <a:t>homelessness</a:t>
            </a:r>
            <a:r>
              <a:rPr lang="sl-SI" sz="2400" b="1" spc="384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sl-SI" spc="384" dirty="0">
                <a:solidFill>
                  <a:srgbClr val="FFFFFF"/>
                </a:solidFill>
                <a:latin typeface="Open Sans"/>
              </a:rPr>
              <a:t>(</a:t>
            </a:r>
            <a:r>
              <a:rPr lang="sl-SI" spc="384" dirty="0" err="1">
                <a:solidFill>
                  <a:srgbClr val="FFFFFF"/>
                </a:solidFill>
                <a:latin typeface="Open Sans"/>
              </a:rPr>
              <a:t>staying</a:t>
            </a:r>
            <a:r>
              <a:rPr lang="sl-SI" spc="384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sl-SI" spc="384" dirty="0" err="1">
                <a:solidFill>
                  <a:srgbClr val="FFFFFF"/>
                </a:solidFill>
                <a:latin typeface="Open Sans"/>
              </a:rPr>
              <a:t>with</a:t>
            </a:r>
            <a:r>
              <a:rPr lang="sl-SI" spc="384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sl-SI" spc="384" dirty="0" err="1">
                <a:solidFill>
                  <a:srgbClr val="FFFFFF"/>
                </a:solidFill>
                <a:latin typeface="Open Sans"/>
              </a:rPr>
              <a:t>friends</a:t>
            </a:r>
            <a:r>
              <a:rPr lang="sl-SI" spc="384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sl-SI" spc="384" dirty="0" err="1">
                <a:solidFill>
                  <a:srgbClr val="FFFFFF"/>
                </a:solidFill>
                <a:latin typeface="Open Sans"/>
              </a:rPr>
              <a:t>daytime</a:t>
            </a:r>
            <a:r>
              <a:rPr lang="sl-SI" spc="384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sl-SI" spc="384" dirty="0" err="1">
                <a:solidFill>
                  <a:srgbClr val="FFFFFF"/>
                </a:solidFill>
                <a:latin typeface="Open Sans"/>
              </a:rPr>
              <a:t>homelessness</a:t>
            </a:r>
            <a:r>
              <a:rPr lang="sl-SI" spc="384" dirty="0">
                <a:solidFill>
                  <a:srgbClr val="FFFFFF"/>
                </a:solidFill>
                <a:latin typeface="Open Sans"/>
              </a:rPr>
              <a:t>) 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endParaRPr lang="sl-SI" spc="384" dirty="0">
              <a:solidFill>
                <a:srgbClr val="FFFFFF"/>
              </a:solidFill>
              <a:latin typeface="Open Sa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sl-SI" sz="2400" b="1" spc="384" dirty="0" err="1">
                <a:solidFill>
                  <a:srgbClr val="FFFFFF"/>
                </a:solidFill>
                <a:latin typeface="Open Sans"/>
              </a:rPr>
              <a:t>Neglect</a:t>
            </a:r>
            <a:r>
              <a:rPr lang="sl-SI" sz="2400" b="1" spc="384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sl-SI" sz="2400" b="1" spc="384" dirty="0" err="1">
                <a:solidFill>
                  <a:srgbClr val="FFFFFF"/>
                </a:solidFill>
                <a:latin typeface="Open Sans"/>
              </a:rPr>
              <a:t>by</a:t>
            </a:r>
            <a:r>
              <a:rPr lang="sl-SI" sz="2400" b="1" spc="384" dirty="0">
                <a:solidFill>
                  <a:srgbClr val="FFFFFF"/>
                </a:solidFill>
                <a:latin typeface="Open Sans"/>
              </a:rPr>
              <a:t>  </a:t>
            </a:r>
            <a:r>
              <a:rPr lang="sl-SI" sz="2400" b="1" spc="384" dirty="0" err="1">
                <a:solidFill>
                  <a:srgbClr val="FFFFFF"/>
                </a:solidFill>
                <a:latin typeface="Open Sans"/>
              </a:rPr>
              <a:t>parents</a:t>
            </a:r>
            <a:endParaRPr lang="sl-SI" sz="2400" b="1" spc="384" dirty="0">
              <a:solidFill>
                <a:srgbClr val="FFFFFF"/>
              </a:solidFill>
              <a:latin typeface="Open Sa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endParaRPr lang="sl-SI" sz="2400" b="1" spc="384" dirty="0">
              <a:solidFill>
                <a:srgbClr val="FFFFFF"/>
              </a:solidFill>
              <a:latin typeface="Open Sa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sl-SI" sz="2400" b="1" spc="384" dirty="0" err="1">
                <a:solidFill>
                  <a:srgbClr val="FFFFFF"/>
                </a:solidFill>
                <a:latin typeface="Open Sans"/>
              </a:rPr>
              <a:t>Housing</a:t>
            </a:r>
            <a:r>
              <a:rPr lang="sl-SI" sz="2400" b="1" spc="384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sl-SI" sz="2400" b="1" spc="384" dirty="0" err="1">
                <a:solidFill>
                  <a:srgbClr val="FFFFFF"/>
                </a:solidFill>
                <a:latin typeface="Open Sans"/>
              </a:rPr>
              <a:t>alone</a:t>
            </a:r>
            <a:r>
              <a:rPr lang="sl-SI" sz="2400" b="1" spc="384" dirty="0">
                <a:solidFill>
                  <a:srgbClr val="FFFFFF"/>
                </a:solidFill>
                <a:latin typeface="Open Sans"/>
              </a:rPr>
              <a:t> is not </a:t>
            </a:r>
            <a:r>
              <a:rPr lang="sl-SI" sz="2400" b="1" spc="384" dirty="0" err="1">
                <a:solidFill>
                  <a:srgbClr val="FFFFFF"/>
                </a:solidFill>
                <a:latin typeface="Open Sans"/>
              </a:rPr>
              <a:t>enough</a:t>
            </a:r>
            <a:endParaRPr lang="en-US" sz="2400" b="1" spc="384" dirty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4480"/>
              </a:lnSpc>
            </a:pPr>
            <a:endParaRPr lang="en-US" sz="3200" spc="384" dirty="0">
              <a:solidFill>
                <a:srgbClr val="FFFFFF"/>
              </a:solidFill>
              <a:latin typeface="Open Sans"/>
            </a:endParaRPr>
          </a:p>
          <a:p>
            <a:pPr marL="345441" lvl="1" algn="just">
              <a:lnSpc>
                <a:spcPts val="4480"/>
              </a:lnSpc>
            </a:pPr>
            <a:endParaRPr lang="en-US" sz="3000" spc="384" dirty="0">
              <a:solidFill>
                <a:srgbClr val="FFFFFF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6554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726306" y="3283050"/>
            <a:ext cx="9010606" cy="4748442"/>
            <a:chOff x="0" y="-57151"/>
            <a:chExt cx="12014141" cy="6331256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1"/>
              <a:ext cx="12014141" cy="5016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03"/>
                </a:lnSpc>
              </a:pP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2-3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weeks</a:t>
              </a: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 in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the</a:t>
              </a: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homes</a:t>
              </a: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of</a:t>
              </a: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volunteers</a:t>
              </a:r>
              <a:endParaRPr lang="sl-SI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sl-SI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7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different</a:t>
              </a: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accom</a:t>
              </a: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. – 10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hosts</a:t>
              </a:r>
              <a:endParaRPr lang="sl-SI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sl-SI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Not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only</a:t>
              </a: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housing</a:t>
              </a: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but</a:t>
              </a: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safe</a:t>
              </a: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space</a:t>
              </a: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for</a:t>
              </a: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 social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interactions</a:t>
              </a:r>
              <a:endParaRPr lang="sl-SI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sl-SI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Trained</a:t>
              </a: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and</a:t>
              </a: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educated</a:t>
              </a:r>
              <a:r>
                <a:rPr lang="sl-SI" sz="2645" spc="317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sl-SI" sz="2645" spc="317" dirty="0" err="1">
                  <a:solidFill>
                    <a:srgbClr val="FFFFFF"/>
                  </a:solidFill>
                  <a:latin typeface="Glacial Indifference"/>
                </a:rPr>
                <a:t>hosts</a:t>
              </a:r>
              <a:endParaRPr lang="sl-SI" sz="2645" spc="317" dirty="0">
                <a:solidFill>
                  <a:srgbClr val="FFFFFF"/>
                </a:solidFill>
                <a:latin typeface="Glacial Indifferenc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183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sl-SI" sz="5200" spc="416" dirty="0">
                <a:solidFill>
                  <a:srgbClr val="FFFFFF"/>
                </a:solidFill>
                <a:latin typeface="League Spartan"/>
              </a:rPr>
              <a:t>EMERGENCY ACCOMODATION</a:t>
            </a:r>
            <a:endParaRPr lang="en-US" sz="5200" spc="416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57463" y="1246298"/>
            <a:ext cx="5001837" cy="240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PROS:</a:t>
            </a:r>
          </a:p>
          <a:p>
            <a:pPr marL="457200" indent="-457200" algn="just">
              <a:lnSpc>
                <a:spcPts val="3840"/>
              </a:lnSpc>
              <a:buFontTx/>
              <a:buChar char="-"/>
            </a:pP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Flexible</a:t>
            </a:r>
            <a:endParaRPr lang="sl-SI" sz="2844" spc="34" dirty="0">
              <a:solidFill>
                <a:srgbClr val="FFFFFF"/>
              </a:solidFill>
              <a:latin typeface="Glacial Indifference"/>
            </a:endParaRPr>
          </a:p>
          <a:p>
            <a:pPr marL="457200" indent="-457200" algn="just">
              <a:lnSpc>
                <a:spcPts val="3840"/>
              </a:lnSpc>
              <a:buFontTx/>
              <a:buChar char="-"/>
            </a:pP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Safe</a:t>
            </a:r>
            <a:endParaRPr lang="sl-SI" sz="2844" spc="34" dirty="0">
              <a:solidFill>
                <a:srgbClr val="FFFFFF"/>
              </a:solidFill>
              <a:latin typeface="Glacial Indifference"/>
            </a:endParaRPr>
          </a:p>
          <a:p>
            <a:pPr marL="457200" indent="-457200" algn="just">
              <a:lnSpc>
                <a:spcPts val="3840"/>
              </a:lnSpc>
              <a:buFontTx/>
              <a:buChar char="-"/>
            </a:pP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More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than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housing</a:t>
            </a:r>
            <a:endParaRPr lang="sl-SI" sz="2844" spc="34" dirty="0">
              <a:solidFill>
                <a:srgbClr val="FFFFFF"/>
              </a:solidFill>
              <a:latin typeface="Glacial Indifference"/>
            </a:endParaRPr>
          </a:p>
          <a:p>
            <a:pPr marL="457200" indent="-457200" algn="just">
              <a:lnSpc>
                <a:spcPts val="3840"/>
              </a:lnSpc>
              <a:buFontTx/>
              <a:buChar char="-"/>
            </a:pP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Needs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no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funding</a:t>
            </a:r>
            <a:endParaRPr lang="en-US" sz="2844" spc="34" dirty="0">
              <a:solidFill>
                <a:srgbClr val="FFFFFF"/>
              </a:solidFill>
              <a:latin typeface="Glacial Indifferenc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1A321-93F0-98E4-887D-C3D8B5B7A724}"/>
              </a:ext>
            </a:extLst>
          </p:cNvPr>
          <p:cNvSpPr txBox="1"/>
          <p:nvPr/>
        </p:nvSpPr>
        <p:spPr>
          <a:xfrm>
            <a:off x="12257463" y="4762500"/>
            <a:ext cx="5001837" cy="1431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3840"/>
              </a:lnSpc>
              <a:buFontTx/>
              <a:buChar char="-"/>
            </a:pP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CONS:</a:t>
            </a:r>
          </a:p>
          <a:p>
            <a:pPr marL="457200" indent="-457200" algn="just">
              <a:lnSpc>
                <a:spcPts val="3840"/>
              </a:lnSpc>
              <a:buFontTx/>
              <a:buChar char="-"/>
            </a:pP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Short-term</a:t>
            </a:r>
          </a:p>
          <a:p>
            <a:pPr marL="457200" indent="-457200" algn="just">
              <a:lnSpc>
                <a:spcPts val="3840"/>
              </a:lnSpc>
              <a:buFontTx/>
              <a:buChar char="-"/>
            </a:pP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High-risk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for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the</a:t>
            </a:r>
            <a:r>
              <a:rPr lang="sl-SI" sz="2844" spc="34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sl-SI" sz="2844" spc="34" dirty="0" err="1">
                <a:solidFill>
                  <a:srgbClr val="FFFFFF"/>
                </a:solidFill>
                <a:latin typeface="Glacial Indifference"/>
              </a:rPr>
              <a:t>hosts</a:t>
            </a:r>
            <a:endParaRPr lang="sl-SI" sz="2844" spc="34" dirty="0">
              <a:solidFill>
                <a:srgbClr val="FFFFFF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391461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79215" y="0"/>
            <a:ext cx="5208785" cy="10374612"/>
          </a:xfrm>
          <a:prstGeom prst="rect">
            <a:avLst/>
          </a:prstGeom>
          <a:solidFill>
            <a:srgbClr val="1E3653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921544"/>
            <a:ext cx="10611535" cy="1723667"/>
            <a:chOff x="0" y="-142875"/>
            <a:chExt cx="14148713" cy="2298223"/>
          </a:xfrm>
        </p:grpSpPr>
        <p:sp>
          <p:nvSpPr>
            <p:cNvPr id="4" name="AutoShape 4"/>
            <p:cNvSpPr/>
            <p:nvPr/>
          </p:nvSpPr>
          <p:spPr>
            <a:xfrm>
              <a:off x="0" y="2110160"/>
              <a:ext cx="14142197" cy="45188"/>
            </a:xfrm>
            <a:prstGeom prst="rect">
              <a:avLst/>
            </a:prstGeom>
            <a:solidFill>
              <a:srgbClr val="1E365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4148713" cy="1685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sl-SI" sz="7500" spc="825" dirty="0">
                  <a:solidFill>
                    <a:srgbClr val="1E3653"/>
                  </a:solidFill>
                  <a:latin typeface="League Spartan Italics"/>
                </a:rPr>
                <a:t>SQVOT HOSTS &lt;3</a:t>
              </a:r>
              <a:endParaRPr lang="en-US" sz="7500" spc="825" dirty="0">
                <a:solidFill>
                  <a:srgbClr val="1E3653"/>
                </a:solidFill>
                <a:latin typeface="League Spartan Italics"/>
              </a:endParaRPr>
            </a:p>
          </p:txBody>
        </p:sp>
      </p:grpSp>
      <p:pic>
        <p:nvPicPr>
          <p:cNvPr id="8" name="Slika 7">
            <a:extLst>
              <a:ext uri="{FF2B5EF4-FFF2-40B4-BE49-F238E27FC236}">
                <a16:creationId xmlns:a16="http://schemas.microsoft.com/office/drawing/2014/main" id="{81ACA439-8DF7-75E3-ED3F-2C0B0E726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24" y="2850356"/>
            <a:ext cx="8686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2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0B8565-912C-4F19-AE19-C6CC64B529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defa2-306d-42f3-a45c-d773604bc3b6"/>
    <ds:schemaRef ds:uri="8e12d9bd-ea3e-4137-9ea7-b65ad54deda4"/>
    <ds:schemaRef ds:uri="97ff6bad-ea69-4c81-826a-bb0324ae1e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5C5D5E-90D1-4CD9-8316-1440ADA69B5D}">
  <ds:schemaRefs>
    <ds:schemaRef ds:uri="http://schemas.microsoft.com/office/2006/metadata/properties"/>
    <ds:schemaRef ds:uri="http://purl.org/dc/elements/1.1/"/>
    <ds:schemaRef ds:uri="80cdcf76-6000-4c59-b235-b572c95c12f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8e12d9bd-ea3e-4137-9ea7-b65ad54deda4"/>
    <ds:schemaRef ds:uri="97ff6bad-ea69-4c81-826a-bb0324ae1e36"/>
  </ds:schemaRefs>
</ds:datastoreItem>
</file>

<file path=customXml/itemProps3.xml><?xml version="1.0" encoding="utf-8"?>
<ds:datastoreItem xmlns:ds="http://schemas.openxmlformats.org/officeDocument/2006/customXml" ds:itemID="{2869BC1A-A147-4DBC-A42F-81B2EB585D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232</Words>
  <Application>Microsoft Office PowerPoint</Application>
  <PresentationFormat>Custom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Glacial Indifference Bold</vt:lpstr>
      <vt:lpstr>League Spartan Bold</vt:lpstr>
      <vt:lpstr>Calibri</vt:lpstr>
      <vt:lpstr>League Spartan Italics</vt:lpstr>
      <vt:lpstr>Open Sans Bold</vt:lpstr>
      <vt:lpstr>Glacial Indifference</vt:lpstr>
      <vt:lpstr>League Spartan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Conference 2022 - Presentation for speakers</dc:title>
  <dc:creator>Information</dc:creator>
  <cp:lastModifiedBy>Information</cp:lastModifiedBy>
  <cp:revision>4</cp:revision>
  <dcterms:created xsi:type="dcterms:W3CDTF">2006-08-16T00:00:00Z</dcterms:created>
  <dcterms:modified xsi:type="dcterms:W3CDTF">2022-06-09T08:48:01Z</dcterms:modified>
  <dc:identifier>DAE_ogjTSas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