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59"/>
  </p:handoutMasterIdLst>
  <p:sldIdLst>
    <p:sldId id="312" r:id="rId5"/>
    <p:sldId id="320" r:id="rId6"/>
    <p:sldId id="256" r:id="rId7"/>
    <p:sldId id="257" r:id="rId8"/>
    <p:sldId id="295" r:id="rId9"/>
    <p:sldId id="309" r:id="rId10"/>
    <p:sldId id="266" r:id="rId11"/>
    <p:sldId id="280" r:id="rId12"/>
    <p:sldId id="310" r:id="rId13"/>
    <p:sldId id="289" r:id="rId14"/>
    <p:sldId id="278" r:id="rId15"/>
    <p:sldId id="272" r:id="rId16"/>
    <p:sldId id="258" r:id="rId17"/>
    <p:sldId id="260" r:id="rId18"/>
    <p:sldId id="261" r:id="rId19"/>
    <p:sldId id="264" r:id="rId20"/>
    <p:sldId id="265" r:id="rId21"/>
    <p:sldId id="268" r:id="rId22"/>
    <p:sldId id="267" r:id="rId23"/>
    <p:sldId id="269" r:id="rId24"/>
    <p:sldId id="270" r:id="rId25"/>
    <p:sldId id="271" r:id="rId26"/>
    <p:sldId id="318" r:id="rId27"/>
    <p:sldId id="273" r:id="rId28"/>
    <p:sldId id="319" r:id="rId29"/>
    <p:sldId id="274" r:id="rId30"/>
    <p:sldId id="275" r:id="rId31"/>
    <p:sldId id="276" r:id="rId32"/>
    <p:sldId id="277" r:id="rId33"/>
    <p:sldId id="279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92" r:id="rId42"/>
    <p:sldId id="293" r:id="rId43"/>
    <p:sldId id="296" r:id="rId44"/>
    <p:sldId id="297" r:id="rId45"/>
    <p:sldId id="299" r:id="rId46"/>
    <p:sldId id="300" r:id="rId47"/>
    <p:sldId id="301" r:id="rId48"/>
    <p:sldId id="313" r:id="rId49"/>
    <p:sldId id="302" r:id="rId50"/>
    <p:sldId id="303" r:id="rId51"/>
    <p:sldId id="305" r:id="rId52"/>
    <p:sldId id="315" r:id="rId53"/>
    <p:sldId id="298" r:id="rId54"/>
    <p:sldId id="321" r:id="rId55"/>
    <p:sldId id="323" r:id="rId56"/>
    <p:sldId id="262" r:id="rId57"/>
    <p:sldId id="316" r:id="rId58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D738F-1CB8-4913-88DD-6E1A1EF3CF51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6F3A4-7122-44CE-93D9-1CEF0FE4E73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5857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6121-C5E2-4114-B3FC-27B9FCC38787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0585-1522-4558-A4C7-99D9CC7978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02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6121-C5E2-4114-B3FC-27B9FCC38787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0585-1522-4558-A4C7-99D9CC7978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956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6121-C5E2-4114-B3FC-27B9FCC38787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0585-1522-4558-A4C7-99D9CC7978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111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6121-C5E2-4114-B3FC-27B9FCC38787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0585-1522-4558-A4C7-99D9CC7978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628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6121-C5E2-4114-B3FC-27B9FCC38787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0585-1522-4558-A4C7-99D9CC7978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00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6121-C5E2-4114-B3FC-27B9FCC38787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0585-1522-4558-A4C7-99D9CC7978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036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6121-C5E2-4114-B3FC-27B9FCC38787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0585-1522-4558-A4C7-99D9CC7978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947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6121-C5E2-4114-B3FC-27B9FCC38787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0585-1522-4558-A4C7-99D9CC7978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191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6121-C5E2-4114-B3FC-27B9FCC38787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0585-1522-4558-A4C7-99D9CC7978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5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6121-C5E2-4114-B3FC-27B9FCC38787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0585-1522-4558-A4C7-99D9CC7978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730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6121-C5E2-4114-B3FC-27B9FCC38787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0585-1522-4558-A4C7-99D9CC7978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66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A6121-C5E2-4114-B3FC-27B9FCC38787}" type="datetimeFigureOut">
              <a:rPr lang="en-IE" smtClean="0"/>
              <a:t>09/06/2022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0585-1522-4558-A4C7-99D9CC7978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26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yahoo.com/search?fr=mcafee&amp;type=B211IE0D20140711&amp;p=gaze+film+yes+equality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innehealy.i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388843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81369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dirty="0"/>
              <a:t>Dr </a:t>
            </a:r>
            <a:r>
              <a:rPr lang="en-IE" dirty="0" err="1"/>
              <a:t>Gráinne</a:t>
            </a:r>
            <a:r>
              <a:rPr lang="en-IE" dirty="0"/>
              <a:t> Healy – Chairwoman of Marriage Equality, Co-Director of Yes Equality</a:t>
            </a:r>
          </a:p>
          <a:p>
            <a:r>
              <a:rPr lang="en-IE" dirty="0"/>
              <a:t>			FEANTSA workshop 3 June 2022 </a:t>
            </a:r>
          </a:p>
          <a:p>
            <a:r>
              <a:rPr lang="en-IE" dirty="0"/>
              <a:t>		Building Blocks for a Right to Housing Campaign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880" y="60932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	</a:t>
            </a:r>
            <a:r>
              <a:rPr lang="en-IE" dirty="0" err="1"/>
              <a:t>Merrion</a:t>
            </a:r>
            <a:r>
              <a:rPr lang="en-IE" dirty="0"/>
              <a:t> Press, 2016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627796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Story of 105 day campaign – on back of a decade of advocacy</a:t>
            </a:r>
          </a:p>
        </p:txBody>
      </p:sp>
    </p:spTree>
    <p:extLst>
      <p:ext uri="{BB962C8B-B14F-4D97-AF65-F5344CB8AC3E}">
        <p14:creationId xmlns:p14="http://schemas.microsoft.com/office/powerpoint/2010/main" val="394382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p.yimg.com/xj/th?id=OIP.Mfbccf343b77653e43c3c4a04b151ecf6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00" y="332656"/>
            <a:ext cx="3047622" cy="472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7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ainne &amp;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4" y="404664"/>
            <a:ext cx="38884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Veronica Eva Isab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76" y="324167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764704"/>
            <a:ext cx="393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LGBT families – early images for visibility</a:t>
            </a:r>
          </a:p>
        </p:txBody>
      </p:sp>
    </p:spTree>
    <p:extLst>
      <p:ext uri="{BB962C8B-B14F-4D97-AF65-F5344CB8AC3E}">
        <p14:creationId xmlns:p14="http://schemas.microsoft.com/office/powerpoint/2010/main" val="295306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yesequality.ie/wp-content/uploads/2015/05/Screen-Shot-2015-05-07-at-14.53.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712969" cy="570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3093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Later images – </a:t>
            </a:r>
            <a:r>
              <a:rPr lang="en-IE" dirty="0" err="1"/>
              <a:t>lgbt</a:t>
            </a:r>
            <a:r>
              <a:rPr lang="en-IE" dirty="0"/>
              <a:t> embedded in their families and communities – not the usual spokespersons – note ages, gender, rural and urban </a:t>
            </a:r>
          </a:p>
        </p:txBody>
      </p:sp>
    </p:spTree>
    <p:extLst>
      <p:ext uri="{BB962C8B-B14F-4D97-AF65-F5344CB8AC3E}">
        <p14:creationId xmlns:p14="http://schemas.microsoft.com/office/powerpoint/2010/main" val="354912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language.ie/wp-content/uploads/2013/06/Badges-64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824440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1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-ams3-1.xx.fbcdn.net/hphotos-xpl1/v/l/t1.0-9/11220095_10153096923212377_6259256352157246142_n.jpg?oh=442deb5e7072a636a34c0bc9b0c1f967&amp;oe=568D1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813690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2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-ams3-1.xx.fbcdn.net/hphotos-xpt1/v/t1.0-9/12011226_10153038056452377_5476280230869482217_n.jpg?oh=974f789fc6c61cd5115c04f9fa2e459f&amp;oe=56C0FA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73" y="404664"/>
            <a:ext cx="9144000" cy="564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0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-ams3-1.xx.fbcdn.net/hphotos-xfp1/v/t1.0-9/10390352_10152573625327377_8059113325329738503_n.jpg?oh=3bd385de9f7254e8a61ff814c6f9389d&amp;oe=56C178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5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8772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Inserting into the constitution the equal right to full marriage for same-sex couples. Providing full constitutional protection for same-sex couples and their families.</a:t>
            </a:r>
          </a:p>
        </p:txBody>
      </p:sp>
    </p:spTree>
    <p:extLst>
      <p:ext uri="{BB962C8B-B14F-4D97-AF65-F5344CB8AC3E}">
        <p14:creationId xmlns:p14="http://schemas.microsoft.com/office/powerpoint/2010/main" val="77645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-ams3-1.xx.fbcdn.net/hphotos-xfp1/v/t1.0-9/10981212_10152573214547377_6800892516480964149_n.jpg?oh=feb44dd39f40be33ac14f7baecea1657&amp;oe=56BC23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-243408"/>
            <a:ext cx="49244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content-ams3-1.xx.fbcdn.net/hphotos-xap1/v/t1.0-9/10629755_10152264063632377_7098645870171975434_n.jpg?oh=8f1e295ec600e427469792f082bd3f07&amp;oe=56CB94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6" y="2708920"/>
            <a:ext cx="20764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content-ams3-1.xx.fbcdn.net/hphotos-xfa1/v/t1.0-9/10991042_10152573674812377_7873057584149391194_n.jpg?oh=74a65a9ee8ec8f1136366800674ce323&amp;oe=56C997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408">
            <a:off x="1113249" y="3422493"/>
            <a:ext cx="7627214" cy="296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98072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Building communities of action</a:t>
            </a:r>
          </a:p>
        </p:txBody>
      </p:sp>
    </p:spTree>
    <p:extLst>
      <p:ext uri="{BB962C8B-B14F-4D97-AF65-F5344CB8AC3E}">
        <p14:creationId xmlns:p14="http://schemas.microsoft.com/office/powerpoint/2010/main" val="420929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content-ams3-1.xx.fbcdn.net/hphotos-frc3/v/t1.0-9/1908468_10152367388627377_4821245930887026737_n.png?oh=12699248fef7fc0c5a74d002a4be94db&amp;oe=568B1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3432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1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content-ams3-1.xx.fbcdn.net/hphotos-xta1/v/t1.0-9/10689618_10152370705812377_3510871792182392306_n.jpg?oh=610ea4458df603c66e298adbd2c0b5d7&amp;oe=5684BE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4604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2373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Mobilising youth vote  - with then Prime Minister Enda Kenny</a:t>
            </a:r>
          </a:p>
        </p:txBody>
      </p:sp>
    </p:spTree>
    <p:extLst>
      <p:ext uri="{BB962C8B-B14F-4D97-AF65-F5344CB8AC3E}">
        <p14:creationId xmlns:p14="http://schemas.microsoft.com/office/powerpoint/2010/main" val="327079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Grainne\Documents\Final Crossing the Threshold inv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6300"/>
            <a:ext cx="6336704" cy="56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3093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Story of the marriage equality movement over a decade </a:t>
            </a:r>
          </a:p>
        </p:txBody>
      </p:sp>
    </p:spTree>
    <p:extLst>
      <p:ext uri="{BB962C8B-B14F-4D97-AF65-F5344CB8AC3E}">
        <p14:creationId xmlns:p14="http://schemas.microsoft.com/office/powerpoint/2010/main" val="355092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content-ams3-1.xx.fbcdn.net/hphotos-xtf1/v/t1.0-9/1013239_10152314243697377_1648447097119877182_n.jpg?oh=26793c8dbcceff2eb1914bdcc9ef04b7&amp;oe=56C693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1369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3093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Building civil society allies, business, professionals, diversity champions</a:t>
            </a:r>
          </a:p>
        </p:txBody>
      </p:sp>
    </p:spTree>
    <p:extLst>
      <p:ext uri="{BB962C8B-B14F-4D97-AF65-F5344CB8AC3E}">
        <p14:creationId xmlns:p14="http://schemas.microsoft.com/office/powerpoint/2010/main" val="1657911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content-ams3-1.xx.fbcdn.net/hphotos-xaf1/v/t1.0-9/10375098_10152290924082377_6473254504624867539_n.jpg?oh=6683ee6d48c13bb44383eacc904e944e&amp;oe=56C09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0" y="116632"/>
            <a:ext cx="5715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usiondotnet.files.wordpress.com/2015/05/457059708.jpg?quality=80&amp;strip=all&amp;w=1600&amp;h=900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13690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0851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Champions</a:t>
            </a:r>
          </a:p>
        </p:txBody>
      </p:sp>
    </p:spTree>
    <p:extLst>
      <p:ext uri="{BB962C8B-B14F-4D97-AF65-F5344CB8AC3E}">
        <p14:creationId xmlns:p14="http://schemas.microsoft.com/office/powerpoint/2010/main" val="2863425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content-ams3-1.xx.fbcdn.net/hphotos-xaf1/v/t1.0-9/10444752_10152118398417377_4641754541383650147_n.jpg?oh=309740697c36bd8d6b5d08ccceb2b2d7&amp;oe=56C0E7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80526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Moving the million in the middle – to vote yes – same million – different issue</a:t>
            </a:r>
          </a:p>
        </p:txBody>
      </p:sp>
    </p:spTree>
    <p:extLst>
      <p:ext uri="{BB962C8B-B14F-4D97-AF65-F5344CB8AC3E}">
        <p14:creationId xmlns:p14="http://schemas.microsoft.com/office/powerpoint/2010/main" val="2759953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99392"/>
            <a:ext cx="8676456" cy="741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2606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Champions</a:t>
            </a:r>
          </a:p>
        </p:txBody>
      </p:sp>
    </p:spTree>
    <p:extLst>
      <p:ext uri="{BB962C8B-B14F-4D97-AF65-F5344CB8AC3E}">
        <p14:creationId xmlns:p14="http://schemas.microsoft.com/office/powerpoint/2010/main" val="2009006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yesequality.ie/wp-content/uploads/2015/05/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50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9492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7. Keeping up momentum is crucial in a winning campaign</a:t>
            </a:r>
          </a:p>
        </p:txBody>
      </p:sp>
    </p:spTree>
    <p:extLst>
      <p:ext uri="{BB962C8B-B14F-4D97-AF65-F5344CB8AC3E}">
        <p14:creationId xmlns:p14="http://schemas.microsoft.com/office/powerpoint/2010/main" val="345928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92088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20608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Drag comedy star Mrs Brown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4088" y="8367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Champions</a:t>
            </a:r>
          </a:p>
        </p:txBody>
      </p:sp>
    </p:spTree>
    <p:extLst>
      <p:ext uri="{BB962C8B-B14F-4D97-AF65-F5344CB8AC3E}">
        <p14:creationId xmlns:p14="http://schemas.microsoft.com/office/powerpoint/2010/main" val="1692533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i="1" dirty="0"/>
              <a:t>Yes Equality Logistics</a:t>
            </a:r>
            <a:br>
              <a:rPr lang="en-IE" dirty="0"/>
            </a:br>
            <a:r>
              <a:rPr lang="en-IE" dirty="0"/>
              <a:t>• 5000 Posters erected across the country</a:t>
            </a:r>
            <a:br>
              <a:rPr lang="en-IE" dirty="0"/>
            </a:br>
            <a:r>
              <a:rPr lang="en-IE" dirty="0"/>
              <a:t>• 500,000 badges (TA and YES Badge)</a:t>
            </a:r>
            <a:br>
              <a:rPr lang="en-IE" dirty="0"/>
            </a:br>
            <a:r>
              <a:rPr lang="en-IE" dirty="0"/>
              <a:t>• 1.3m household leaflets delivered to 1.1m homes</a:t>
            </a:r>
            <a:br>
              <a:rPr lang="en-IE" dirty="0"/>
            </a:br>
            <a:r>
              <a:rPr lang="en-IE" dirty="0"/>
              <a:t>• 465,000 lapel stickers</a:t>
            </a:r>
            <a:br>
              <a:rPr lang="en-IE" dirty="0"/>
            </a:br>
            <a:r>
              <a:rPr lang="en-IE" dirty="0"/>
              <a:t>• 1,420,000 flyers</a:t>
            </a:r>
            <a:br>
              <a:rPr lang="en-IE" dirty="0"/>
            </a:br>
            <a:r>
              <a:rPr lang="en-IE" dirty="0"/>
              <a:t>• 6300 T-shirts</a:t>
            </a:r>
            <a:br>
              <a:rPr lang="en-IE" dirty="0"/>
            </a:br>
            <a:r>
              <a:rPr lang="en-IE" dirty="0"/>
              <a:t>• 800 Hi </a:t>
            </a:r>
            <a:r>
              <a:rPr lang="en-IE" dirty="0" err="1"/>
              <a:t>Viz</a:t>
            </a:r>
            <a:r>
              <a:rPr lang="en-IE" dirty="0"/>
              <a:t> Vests</a:t>
            </a:r>
            <a:br>
              <a:rPr lang="en-IE" dirty="0"/>
            </a:br>
            <a:r>
              <a:rPr lang="en-IE" dirty="0"/>
              <a:t>• 2,300 Tote Bags.</a:t>
            </a:r>
            <a:br>
              <a:rPr lang="en-IE" dirty="0"/>
            </a:br>
            <a:r>
              <a:rPr lang="en-IE" dirty="0"/>
              <a:t>• Over 70 local canvassing groups established around the country</a:t>
            </a:r>
            <a:br>
              <a:rPr lang="en-IE" dirty="0"/>
            </a:br>
            <a:r>
              <a:rPr lang="en-IE" dirty="0"/>
              <a:t>• 1 pop up shop at Stephen’s Green Shopping Centre staffed by volunteers</a:t>
            </a:r>
            <a:br>
              <a:rPr lang="en-IE" dirty="0"/>
            </a:br>
            <a:r>
              <a:rPr lang="en-IE" dirty="0"/>
              <a:t>• 300 businesses large and small formally joined the campaign.</a:t>
            </a:r>
            <a:br>
              <a:rPr lang="en-IE" dirty="0"/>
            </a:br>
            <a:r>
              <a:rPr lang="en-IE" dirty="0"/>
              <a:t>• The Yes bus travelled 11,000 Kilometres, 80 Locations, 26 Counties, 29 days</a:t>
            </a:r>
          </a:p>
        </p:txBody>
      </p:sp>
    </p:spTree>
    <p:extLst>
      <p:ext uri="{BB962C8B-B14F-4D97-AF65-F5344CB8AC3E}">
        <p14:creationId xmlns:p14="http://schemas.microsoft.com/office/powerpoint/2010/main" val="2364138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05273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i="1" dirty="0"/>
              <a:t>Social Media</a:t>
            </a:r>
            <a:br>
              <a:rPr lang="en-IE" dirty="0"/>
            </a:br>
            <a:r>
              <a:rPr lang="en-IE" dirty="0"/>
              <a:t>Facebook:</a:t>
            </a:r>
            <a:br>
              <a:rPr lang="en-IE" dirty="0"/>
            </a:br>
            <a:r>
              <a:rPr lang="en-IE" dirty="0"/>
              <a:t>• 67k+ likes</a:t>
            </a:r>
            <a:br>
              <a:rPr lang="en-IE" dirty="0"/>
            </a:br>
            <a:r>
              <a:rPr lang="en-IE" dirty="0"/>
              <a:t>• 2.8m reach</a:t>
            </a:r>
            <a:br>
              <a:rPr lang="en-IE" dirty="0"/>
            </a:br>
            <a:r>
              <a:rPr lang="en-IE" dirty="0"/>
              <a:t>• Average of 2,000 timeline views per day</a:t>
            </a:r>
          </a:p>
          <a:p>
            <a:br>
              <a:rPr lang="en-IE" dirty="0"/>
            </a:br>
            <a:r>
              <a:rPr lang="en-IE" dirty="0"/>
              <a:t>Twitter</a:t>
            </a:r>
            <a:br>
              <a:rPr lang="en-IE" dirty="0"/>
            </a:br>
            <a:r>
              <a:rPr lang="en-IE" dirty="0"/>
              <a:t>• 15k followers</a:t>
            </a:r>
            <a:br>
              <a:rPr lang="en-IE" dirty="0"/>
            </a:br>
            <a:r>
              <a:rPr lang="en-IE" dirty="0"/>
              <a:t>• 2k tweets</a:t>
            </a:r>
            <a:br>
              <a:rPr lang="en-IE" dirty="0"/>
            </a:br>
            <a:r>
              <a:rPr lang="en-IE" dirty="0"/>
              <a:t>• 155k page views in the last month</a:t>
            </a:r>
            <a:br>
              <a:rPr lang="en-IE" dirty="0"/>
            </a:br>
            <a:r>
              <a:rPr lang="en-IE" dirty="0"/>
              <a:t>• 5.7m impressions in the last month</a:t>
            </a:r>
            <a:br>
              <a:rPr lang="en-IE" dirty="0"/>
            </a:br>
            <a:r>
              <a:rPr lang="en-IE" dirty="0"/>
              <a:t>• #</a:t>
            </a:r>
            <a:r>
              <a:rPr lang="en-IE" dirty="0" err="1"/>
              <a:t>MarRef</a:t>
            </a:r>
            <a:r>
              <a:rPr lang="en-IE" dirty="0"/>
              <a:t> – 11.1m Reach</a:t>
            </a:r>
          </a:p>
          <a:p>
            <a:br>
              <a:rPr lang="en-IE" dirty="0"/>
            </a:br>
            <a:r>
              <a:rPr lang="en-IE" dirty="0"/>
              <a:t>YouTube</a:t>
            </a:r>
            <a:br>
              <a:rPr lang="en-IE" dirty="0"/>
            </a:br>
            <a:r>
              <a:rPr lang="en-IE" dirty="0"/>
              <a:t>• Over 150 videos on YouTube with almost 1,000,000 views</a:t>
            </a:r>
            <a:br>
              <a:rPr lang="en-IE" dirty="0"/>
            </a:br>
            <a:r>
              <a:rPr lang="en-IE" dirty="0"/>
              <a:t>Instagram</a:t>
            </a:r>
            <a:br>
              <a:rPr lang="en-IE" dirty="0"/>
            </a:br>
            <a:r>
              <a:rPr lang="en-IE" dirty="0"/>
              <a:t>• 7,000 followers</a:t>
            </a:r>
          </a:p>
        </p:txBody>
      </p:sp>
    </p:spTree>
    <p:extLst>
      <p:ext uri="{BB962C8B-B14F-4D97-AF65-F5344CB8AC3E}">
        <p14:creationId xmlns:p14="http://schemas.microsoft.com/office/powerpoint/2010/main" val="2073379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kaleidoscot.com/wp-content/uploads/2015/05/YesIre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3690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It’s about equality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8864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3 C’s of winning campaigns – Clarity, Capacity &amp; Chronology</a:t>
            </a:r>
          </a:p>
        </p:txBody>
      </p:sp>
    </p:spTree>
    <p:extLst>
      <p:ext uri="{BB962C8B-B14F-4D97-AF65-F5344CB8AC3E}">
        <p14:creationId xmlns:p14="http://schemas.microsoft.com/office/powerpoint/2010/main" val="1572433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-mag.de/fileadmin/daten/Bilder_L-MAG/News_-_KWord/2015/Irland_Yes_Equality_Buendnis_90_Die_Grue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6753"/>
            <a:ext cx="6192688" cy="374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32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es e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81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istory - KAL at 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8" y="1196752"/>
            <a:ext cx="33265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eilemagazine.files.wordpress.com/2015/06/markgrainnebrian1-e14355926744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4993538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69269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From KAL Court Case in 2003 to  Celebratory Pride 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1628800"/>
            <a:ext cx="484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Katherine </a:t>
            </a:r>
            <a:r>
              <a:rPr lang="en-IE" dirty="0" err="1"/>
              <a:t>Zappone</a:t>
            </a:r>
            <a:r>
              <a:rPr lang="en-IE" dirty="0"/>
              <a:t> &amp; Ann Louise Gilligan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08518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Irish Council for Civil Liberties (Mark Kelly)</a:t>
            </a:r>
          </a:p>
          <a:p>
            <a:r>
              <a:rPr lang="en-IE" dirty="0"/>
              <a:t>Marriage Equality (Grainne Healy)</a:t>
            </a:r>
          </a:p>
          <a:p>
            <a:r>
              <a:rPr lang="en-IE" dirty="0"/>
              <a:t>Gay and Lesbian Equality Network (Brian Sheehan)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56629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Pride Marshalls 2015</a:t>
            </a:r>
          </a:p>
        </p:txBody>
      </p:sp>
    </p:spTree>
    <p:extLst>
      <p:ext uri="{BB962C8B-B14F-4D97-AF65-F5344CB8AC3E}">
        <p14:creationId xmlns:p14="http://schemas.microsoft.com/office/powerpoint/2010/main" val="3215408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iamhnicf.files.wordpress.com/2015/04/11164621_838431712896206_3927062653620684379_o-333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651398" cy="54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34076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Anti LGBT family images during campaign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8104" y="2348880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No narratives:</a:t>
            </a:r>
          </a:p>
          <a:p>
            <a:r>
              <a:rPr lang="en-IE" dirty="0"/>
              <a:t>‘It will ruin our marriages’</a:t>
            </a:r>
          </a:p>
          <a:p>
            <a:endParaRPr lang="en-IE" dirty="0"/>
          </a:p>
          <a:p>
            <a:r>
              <a:rPr lang="en-IE" dirty="0"/>
              <a:t>‘What about the children?’</a:t>
            </a:r>
          </a:p>
          <a:p>
            <a:endParaRPr lang="en-IE" dirty="0"/>
          </a:p>
          <a:p>
            <a:r>
              <a:rPr lang="en-IE" dirty="0"/>
              <a:t>‘Surely Civil Partnership is enough for them?’</a:t>
            </a:r>
          </a:p>
          <a:p>
            <a:endParaRPr lang="en-IE" dirty="0"/>
          </a:p>
          <a:p>
            <a:r>
              <a:rPr lang="en-IE" dirty="0"/>
              <a:t>‘Our children will be taught gay sex in schools’</a:t>
            </a:r>
          </a:p>
          <a:p>
            <a:endParaRPr lang="en-IE" dirty="0"/>
          </a:p>
          <a:p>
            <a:r>
              <a:rPr lang="en-IE" dirty="0"/>
              <a:t> ‘ It will be surrogacy and gay adoption taking our babies’</a:t>
            </a:r>
          </a:p>
        </p:txBody>
      </p:sp>
    </p:spTree>
    <p:extLst>
      <p:ext uri="{BB962C8B-B14F-4D97-AF65-F5344CB8AC3E}">
        <p14:creationId xmlns:p14="http://schemas.microsoft.com/office/powerpoint/2010/main" val="697674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iamhnicf.files.wordpress.com/2015/04/10849094_838431856229525_4117601939768223177_o-333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02841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980728"/>
            <a:ext cx="1800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No campaign pushes fear buttons of public on children and surrogacy – if they could raise fears they could cause voters to move to a no vote. </a:t>
            </a:r>
          </a:p>
          <a:p>
            <a:endParaRPr lang="en-IE" dirty="0"/>
          </a:p>
          <a:p>
            <a:r>
              <a:rPr lang="en-IE" dirty="0"/>
              <a:t>Same people who opposed contraception, divorce, marriage equality, abortion.</a:t>
            </a:r>
          </a:p>
        </p:txBody>
      </p:sp>
    </p:spTree>
    <p:extLst>
      <p:ext uri="{BB962C8B-B14F-4D97-AF65-F5344CB8AC3E}">
        <p14:creationId xmlns:p14="http://schemas.microsoft.com/office/powerpoint/2010/main" val="2890884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ternetmonk.com/wp-content/uploads/MI-Yes-no-campaign-posters-marriage-referendum-photoc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0932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Suddenly, those who had opposed Civil Partnerships were supporting them!</a:t>
            </a:r>
          </a:p>
        </p:txBody>
      </p:sp>
    </p:spTree>
    <p:extLst>
      <p:ext uri="{BB962C8B-B14F-4D97-AF65-F5344CB8AC3E}">
        <p14:creationId xmlns:p14="http://schemas.microsoft.com/office/powerpoint/2010/main" val="2832580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nbclosangeles.com/images/1200*675/Ireland-Marriage-Vote-22-May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97"/>
            <a:ext cx="9144000" cy="50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8052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Marriage matters ….. Fairness …… equality for all our families – these are the values of Yes voters </a:t>
            </a:r>
          </a:p>
        </p:txBody>
      </p:sp>
    </p:spTree>
    <p:extLst>
      <p:ext uri="{BB962C8B-B14F-4D97-AF65-F5344CB8AC3E}">
        <p14:creationId xmlns:p14="http://schemas.microsoft.com/office/powerpoint/2010/main" val="3395504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publican-news.org/current/news/yeseq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569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326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We are your teachers, sisters, brothers, sons, nieces, dads – You can let me marry too!</a:t>
            </a:r>
          </a:p>
        </p:txBody>
      </p:sp>
    </p:spTree>
    <p:extLst>
      <p:ext uri="{BB962C8B-B14F-4D97-AF65-F5344CB8AC3E}">
        <p14:creationId xmlns:p14="http://schemas.microsoft.com/office/powerpoint/2010/main" val="2859337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9nrhw8WR3fY/VWZJEqygmUI/AAAAAAAADxs/Q9l3WODgPXE/s1600/2015%2B-%2BMarriage%2BEquality%2B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903"/>
            <a:ext cx="6768752" cy="656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638132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Constituency results – 62% Yes 38% No</a:t>
            </a:r>
          </a:p>
        </p:txBody>
      </p:sp>
    </p:spTree>
    <p:extLst>
      <p:ext uri="{BB962C8B-B14F-4D97-AF65-F5344CB8AC3E}">
        <p14:creationId xmlns:p14="http://schemas.microsoft.com/office/powerpoint/2010/main" val="4074193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p.yimg.com/xj/th?id=OIP.Mfe0bb12ae057aaea356d05b104bf17b6o0&amp;pid=15.1&amp;P=0&amp;w=224&amp;h=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168352" cy="26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ytimg.com/vi/9MRGpuZuYSY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01" y="306896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76470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All of Irish life was mobilised</a:t>
            </a:r>
          </a:p>
          <a:p>
            <a:endParaRPr lang="en-IE" dirty="0"/>
          </a:p>
          <a:p>
            <a:r>
              <a:rPr lang="en-IE" dirty="0"/>
              <a:t>Population of just under 5 million, mostly Catholic, contraception and divorce only since ‘80’s and decriminalisation of homosexuality ‘93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005064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Did not go head to head with people of faith – let ‘Faith in Marriage Equality,’ an inter faith group deal with church or faith based opposition  </a:t>
            </a:r>
          </a:p>
          <a:p>
            <a:r>
              <a:rPr lang="en-IE" dirty="0"/>
              <a:t>Church still reeling from sexual abuse discoveries &amp; weakened though not yet fatally</a:t>
            </a:r>
          </a:p>
        </p:txBody>
      </p:sp>
    </p:spTree>
    <p:extLst>
      <p:ext uri="{BB962C8B-B14F-4D97-AF65-F5344CB8AC3E}">
        <p14:creationId xmlns:p14="http://schemas.microsoft.com/office/powerpoint/2010/main" val="1133584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p.yimg.com/xj/th?id=OIP.Mb53dac3ea4e24186eab25e485a386aa9o0&amp;pid=15.1&amp;P=0&amp;w=283&amp;h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44416" cy="25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p.yimg.com/xj/th?id=OIP.M5820e19075c4c3ea65ddc3ed0b497736o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78810"/>
            <a:ext cx="2628900" cy="491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84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.cbc.ca/1.3084488.1432328407!/fileImage/httpImage/image.jpg_gen/derivatives/16x9_620/hometov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8136904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37321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#</a:t>
            </a:r>
            <a:r>
              <a:rPr lang="en-IE" dirty="0" err="1"/>
              <a:t>hometovote</a:t>
            </a:r>
            <a:r>
              <a:rPr lang="en-IE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587727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Spontaneous global move to get home to Ireland if you had a vote and use it for Yes</a:t>
            </a:r>
          </a:p>
        </p:txBody>
      </p:sp>
    </p:spTree>
    <p:extLst>
      <p:ext uri="{BB962C8B-B14F-4D97-AF65-F5344CB8AC3E}">
        <p14:creationId xmlns:p14="http://schemas.microsoft.com/office/powerpoint/2010/main" val="117672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70" y="1"/>
            <a:ext cx="3750458" cy="17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>
                <a:hlinkClick r:id="rId3"/>
              </a:rPr>
              <a:t>https://search.yahoo.com/search?fr=mcafee&amp;type=B211IE0D20140711&amp;p=gaze+film+yes+equality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494116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Recall The day the votes were counted on May 23</a:t>
            </a:r>
            <a:r>
              <a:rPr lang="en-IE" baseline="30000" dirty="0"/>
              <a:t>rd</a:t>
            </a:r>
            <a:r>
              <a:rPr lang="en-IE" dirty="0"/>
              <a:t> 2015 - </a:t>
            </a:r>
          </a:p>
        </p:txBody>
      </p:sp>
    </p:spTree>
    <p:extLst>
      <p:ext uri="{BB962C8B-B14F-4D97-AF65-F5344CB8AC3E}">
        <p14:creationId xmlns:p14="http://schemas.microsoft.com/office/powerpoint/2010/main" val="513395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.abcnews.com/images/International/GTY_ireland_2_kab_150522_4x3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33623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yprus-mail.com/wp-content/uploads/bfi_thumb/IRELAND-GAYMARRIAGE-66njrv3n2z910jrpjmy5v0d4ljr7mycj4ggf11cpu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572000" cy="50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81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edia.irishcentral.com/images/MI+yes+vote+marref+campaign+marraige+eq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72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rishexaminer.com/media/images/r/ReferendumDublinYesVoters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9"/>
            <a:ext cx="5715000" cy="37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1196752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Mobilisation of canvassers across Ireland telling stories and telling why they were voting yes changed hearts and minds</a:t>
            </a:r>
          </a:p>
          <a:p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8615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nappa.static.pressassociation.io/assets/2015/05/23192344/1432405422-36882f3effb6fe78b3f716d3376390f8-600x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5715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1700808"/>
            <a:ext cx="1368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/>
              <a:t>Panti</a:t>
            </a:r>
            <a:r>
              <a:rPr lang="en-IE" dirty="0"/>
              <a:t> Bliss activist and drag queen speaking out against homophobia and becoming #Queen of Ireland</a:t>
            </a:r>
          </a:p>
        </p:txBody>
      </p:sp>
    </p:spTree>
    <p:extLst>
      <p:ext uri="{BB962C8B-B14F-4D97-AF65-F5344CB8AC3E}">
        <p14:creationId xmlns:p14="http://schemas.microsoft.com/office/powerpoint/2010/main" val="2285863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p.yimg.com/xj/th?id=OIP.M97ccbe8dffc93d8cced426685d10d3f7o0&amp;pid=15.1&amp;P=0&amp;w=345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112568" cy="23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c0.thejournal.ie/media/2015/05/david-quinn-2-310x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952750" cy="51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Church opposition – civil society anti marriage equality groups – Yes Equality used values of the campaign to defeat them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50912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Above: Archbishop Dermot Martin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594928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Side: David Quinn of IONA right wing religious think tank – key anti abortion, anti contraception, anti </a:t>
            </a:r>
            <a:r>
              <a:rPr lang="en-IE" dirty="0" err="1"/>
              <a:t>lgbt</a:t>
            </a:r>
            <a:r>
              <a:rPr lang="en-IE" dirty="0"/>
              <a:t> rights group</a:t>
            </a:r>
          </a:p>
        </p:txBody>
      </p:sp>
    </p:spTree>
    <p:extLst>
      <p:ext uri="{BB962C8B-B14F-4D97-AF65-F5344CB8AC3E}">
        <p14:creationId xmlns:p14="http://schemas.microsoft.com/office/powerpoint/2010/main" val="258936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96752"/>
            <a:ext cx="8285163" cy="518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803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Yes Equality campaign reflected these values at all times – positivity defeated negativity  - messages and messengers were congruent – tone held throughout</a:t>
            </a:r>
          </a:p>
        </p:txBody>
      </p:sp>
    </p:spTree>
    <p:extLst>
      <p:ext uri="{BB962C8B-B14F-4D97-AF65-F5344CB8AC3E}">
        <p14:creationId xmlns:p14="http://schemas.microsoft.com/office/powerpoint/2010/main" val="4230452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heoutmost.com/wp/wp-content/uploads/2015/05/Yes-Equality-Campaign-Sydney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7"/>
            <a:ext cx="7560840" cy="54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International Yes equality support – by those who could not come home to vote – no international funds allowed once date of referendum set </a:t>
            </a:r>
          </a:p>
        </p:txBody>
      </p:sp>
    </p:spTree>
    <p:extLst>
      <p:ext uri="{BB962C8B-B14F-4D97-AF65-F5344CB8AC3E}">
        <p14:creationId xmlns:p14="http://schemas.microsoft.com/office/powerpoint/2010/main" val="1096917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ic01.nyt.com/images/2015/05/22/multimedia/ireland-couple/ireland-couple-facebookJum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208912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#</a:t>
            </a:r>
            <a:r>
              <a:rPr lang="en-IE" dirty="0" err="1"/>
              <a:t>votewithus</a:t>
            </a:r>
            <a:r>
              <a:rPr lang="en-IE" dirty="0"/>
              <a:t> videos went viral showing Paddy and Bridget saying why they will vote yes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Not the usual spokesperson for LGBT rights</a:t>
            </a:r>
          </a:p>
        </p:txBody>
      </p:sp>
    </p:spTree>
    <p:extLst>
      <p:ext uri="{BB962C8B-B14F-4D97-AF65-F5344CB8AC3E}">
        <p14:creationId xmlns:p14="http://schemas.microsoft.com/office/powerpoint/2010/main" val="1745632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p.yimg.com/xj/th?id=OIP.M3eb797468c83464f8e4e44746eabbf28o0&amp;pid=15.1&amp;P=0&amp;w=251&amp;h=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9847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Children’s Rights Alliance – all child welfare groups and children’s rights groups got behind the Yes Equality campaign because Marriage Equality is good for children they said – result of a decade of building relationships with these influential allies paid off </a:t>
            </a:r>
          </a:p>
        </p:txBody>
      </p:sp>
    </p:spTree>
    <p:extLst>
      <p:ext uri="{BB962C8B-B14F-4D97-AF65-F5344CB8AC3E}">
        <p14:creationId xmlns:p14="http://schemas.microsoft.com/office/powerpoint/2010/main" val="42367907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3"/>
            <a:ext cx="4392488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96952"/>
            <a:ext cx="45720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54868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Yes Equality campaign was tough – great win 62% Yes, but No campaign tactics left their mark! (Dane, Short, Healy, 2016 Swimming with Sharks) </a:t>
            </a:r>
          </a:p>
        </p:txBody>
      </p:sp>
    </p:spTree>
    <p:extLst>
      <p:ext uri="{BB962C8B-B14F-4D97-AF65-F5344CB8AC3E}">
        <p14:creationId xmlns:p14="http://schemas.microsoft.com/office/powerpoint/2010/main" val="65564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p.yimg.com/xj/th?id=OIP.M4b4aa2a98430df6685967f43ddf5285eo0&amp;pid=15.1&amp;P=0&amp;w=299&amp;h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328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660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p.yimg.com/xj/th?id=OIP.Mf09f9e191eb45d61c14dd20c0351be90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47394"/>
            <a:ext cx="2857500" cy="36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30120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	Joy on results day - Thank you Ireland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7667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Marriage Equality built the foundations over a decade, the 100 days Yes Equality campaign got it across the referendum line - which delivered marriage for same-sex couples in Ireland</a:t>
            </a:r>
          </a:p>
        </p:txBody>
      </p:sp>
    </p:spTree>
    <p:extLst>
      <p:ext uri="{BB962C8B-B14F-4D97-AF65-F5344CB8AC3E}">
        <p14:creationId xmlns:p14="http://schemas.microsoft.com/office/powerpoint/2010/main" val="3694868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2C41C-FD4A-4728-9B42-9E2BC0A56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085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06E2CB-3C74-407C-B89D-62319318D1A2}"/>
              </a:ext>
            </a:extLst>
          </p:cNvPr>
          <p:cNvSpPr txBox="1"/>
          <p:nvPr/>
        </p:nvSpPr>
        <p:spPr>
          <a:xfrm>
            <a:off x="1043608" y="4046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Yes Equality – two co-directors</a:t>
            </a:r>
          </a:p>
        </p:txBody>
      </p:sp>
    </p:spTree>
    <p:extLst>
      <p:ext uri="{BB962C8B-B14F-4D97-AF65-F5344CB8AC3E}">
        <p14:creationId xmlns:p14="http://schemas.microsoft.com/office/powerpoint/2010/main" val="17476826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2535D-8FB3-409D-B3AD-A869D02B4C94}"/>
              </a:ext>
            </a:extLst>
          </p:cNvPr>
          <p:cNvSpPr txBox="1"/>
          <p:nvPr/>
        </p:nvSpPr>
        <p:spPr>
          <a:xfrm>
            <a:off x="971600" y="332656"/>
            <a:ext cx="770485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10 Top Tips for campaigners for progressive causes:</a:t>
            </a:r>
          </a:p>
          <a:p>
            <a:pPr algn="ctr"/>
            <a:endParaRPr lang="en-GB" dirty="0"/>
          </a:p>
          <a:p>
            <a:pPr marL="342900" indent="-342900">
              <a:buAutoNum type="arabicPeriod"/>
            </a:pPr>
            <a:r>
              <a:rPr lang="en-GB" b="1" dirty="0"/>
              <a:t>Make your case </a:t>
            </a:r>
            <a:r>
              <a:rPr lang="en-GB" dirty="0"/>
              <a:t>– identify your </a:t>
            </a:r>
            <a:r>
              <a:rPr lang="en-GB" b="1" dirty="0"/>
              <a:t>campaign values </a:t>
            </a:r>
            <a:r>
              <a:rPr lang="en-GB" dirty="0"/>
              <a:t>&amp; </a:t>
            </a:r>
            <a:r>
              <a:rPr lang="en-GB" b="1" dirty="0"/>
              <a:t>Build your base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dirty="0"/>
              <a:t>3 C’s </a:t>
            </a:r>
            <a:r>
              <a:rPr lang="en-GB" dirty="0"/>
              <a:t>are crucial – clarity, capacity, chronology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dirty="0"/>
              <a:t>Tone, tone, tone </a:t>
            </a:r>
            <a:r>
              <a:rPr lang="en-GB" dirty="0"/>
              <a:t>– attracts followers &amp; allies, attracts voters, attracts media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 </a:t>
            </a:r>
            <a:r>
              <a:rPr lang="en-GB" b="1" dirty="0"/>
              <a:t>Messenger &amp; Message </a:t>
            </a:r>
            <a:r>
              <a:rPr lang="en-GB" dirty="0"/>
              <a:t>congruence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dirty="0"/>
              <a:t>Campaigning conversations </a:t>
            </a:r>
            <a:r>
              <a:rPr lang="en-GB" dirty="0"/>
              <a:t>‘I’m looking to change …. Can I tell you why?’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dirty="0"/>
              <a:t>Personal stories </a:t>
            </a:r>
            <a:r>
              <a:rPr lang="en-GB" dirty="0"/>
              <a:t>move hearts and minds ‘My younger brother Gerard …. ‘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 Local </a:t>
            </a:r>
            <a:r>
              <a:rPr lang="en-GB" b="1" dirty="0"/>
              <a:t>mobilisation</a:t>
            </a:r>
            <a:r>
              <a:rPr lang="en-GB" dirty="0"/>
              <a:t> – needs local leadership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Seek </a:t>
            </a:r>
            <a:r>
              <a:rPr lang="en-GB" b="1" dirty="0"/>
              <a:t>civil society allies </a:t>
            </a:r>
            <a:r>
              <a:rPr lang="en-GB" dirty="0"/>
              <a:t>– common cause/common values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dirty="0"/>
              <a:t>Who’s leading</a:t>
            </a:r>
            <a:r>
              <a:rPr lang="en-GB" dirty="0"/>
              <a:t>? Clear decision-making structure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b="1" dirty="0"/>
              <a:t>Keep your focus </a:t>
            </a:r>
            <a:r>
              <a:rPr lang="en-GB" dirty="0"/>
              <a:t>– ‘nothing else is our work’ 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5203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-ams3-1.xx.fbcdn.net/hphotos-xfl1/v/t1.0-9/11951961_10152998934542377_4450612115498890142_n.jpg?oh=e1bcfe136f9cc273421b58ab9fd6284d&amp;oe=56BBE1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237"/>
            <a:ext cx="8352928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95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988840"/>
            <a:ext cx="5561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Dr </a:t>
            </a:r>
            <a:r>
              <a:rPr lang="en-IE" dirty="0" err="1"/>
              <a:t>Gráinne</a:t>
            </a:r>
            <a:r>
              <a:rPr lang="en-IE" dirty="0"/>
              <a:t> Healy </a:t>
            </a:r>
          </a:p>
          <a:p>
            <a:r>
              <a:rPr lang="en-IE" dirty="0">
                <a:hlinkClick r:id="rId2"/>
              </a:rPr>
              <a:t>www.grainnehealy.ie</a:t>
            </a:r>
            <a:endParaRPr lang="en-IE" dirty="0"/>
          </a:p>
          <a:p>
            <a:r>
              <a:rPr lang="en-IE" dirty="0"/>
              <a:t>See Good Practice Guide on Values Based Campaigning – </a:t>
            </a:r>
          </a:p>
          <a:p>
            <a:r>
              <a:rPr lang="en-IE" dirty="0"/>
              <a:t>Council of Europe website</a:t>
            </a:r>
          </a:p>
        </p:txBody>
      </p:sp>
    </p:spTree>
    <p:extLst>
      <p:ext uri="{BB962C8B-B14F-4D97-AF65-F5344CB8AC3E}">
        <p14:creationId xmlns:p14="http://schemas.microsoft.com/office/powerpoint/2010/main" val="341818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727280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IE" sz="2400" dirty="0"/>
              <a:t>Yes Equality was 100 days long, preceded by a decade of advocacy (court case – ME  strategic pillars of communications, mobilisation of public support, mobilisation of political support, and building alliances) </a:t>
            </a:r>
          </a:p>
          <a:p>
            <a:pPr marL="457200" indent="-457200">
              <a:buAutoNum type="arabicPeriod"/>
            </a:pPr>
            <a:endParaRPr lang="en-IE" sz="2400" dirty="0"/>
          </a:p>
          <a:p>
            <a:endParaRPr lang="en-IE" sz="2400" dirty="0"/>
          </a:p>
          <a:p>
            <a:r>
              <a:rPr lang="en-IE" sz="2400" dirty="0"/>
              <a:t>2. Building guiding team – Marriage Equality to Yes Equality – differing strategies, uniting as one campaign (GLEN and Marriage Equality and Irish Council for Civil Liberties) </a:t>
            </a:r>
          </a:p>
          <a:p>
            <a:endParaRPr lang="en-IE" sz="2400" dirty="0"/>
          </a:p>
          <a:p>
            <a:r>
              <a:rPr lang="en-IE" sz="2400" dirty="0"/>
              <a:t>3. Getting the vision right – reflecting the values of Irish people (research and focus groups)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550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content-ams3-1.xx.fbcdn.net/hphotos-xaf1/v/t1.0-9/10915288_10152519496502377_2007283996333698334_n.jpg?oh=8408ccb045f68cc6a5cf2e33867f8d50&amp;oe=568597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84249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9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Grainne\Pictures\Marriage Equality\Yes-Equality-billboard-launch-3-64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2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8760"/>
            <a:ext cx="71287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4. Communicating for buy in – Missing Pieces (Fagan 2009, Voices of Children, 2011)  - research – conferences – posters/publicity – media training – use social media – make the case</a:t>
            </a:r>
          </a:p>
          <a:p>
            <a:endParaRPr lang="en-IE" sz="2400" dirty="0"/>
          </a:p>
          <a:p>
            <a:r>
              <a:rPr lang="en-IE" sz="2400" dirty="0"/>
              <a:t>5. Empowering and mobilising actions – ‘Out to your TD campaign’ – LGBT marches for marriage – Political lobbying – using international pressure – Constitutional Convention (2013)</a:t>
            </a:r>
          </a:p>
          <a:p>
            <a:endParaRPr lang="en-IE" sz="2400" dirty="0"/>
          </a:p>
          <a:p>
            <a:r>
              <a:rPr lang="en-IE" sz="2400" dirty="0"/>
              <a:t>6. Yes Equality ‘I’m voting yes can I tell you why?’ – Yes Bus, badges, posters, canvassing, media messages from those who could change hearts and minds of million in the middle  </a:t>
            </a:r>
          </a:p>
          <a:p>
            <a:endParaRPr lang="en-IE" sz="2400" dirty="0"/>
          </a:p>
          <a:p>
            <a:r>
              <a:rPr lang="en-I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528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Props1.xml><?xml version="1.0" encoding="utf-8"?>
<ds:datastoreItem xmlns:ds="http://schemas.openxmlformats.org/officeDocument/2006/customXml" ds:itemID="{D22BEDD5-14BE-4B81-814C-62B3DDCAE7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defa2-306d-42f3-a45c-d773604bc3b6"/>
    <ds:schemaRef ds:uri="8e12d9bd-ea3e-4137-9ea7-b65ad54deda4"/>
    <ds:schemaRef ds:uri="97ff6bad-ea69-4c81-826a-bb0324ae1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88C813-80CC-438E-9E1E-5E0000F6DC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1BB3D6-C868-4C14-8C95-645179668138}">
  <ds:schemaRefs>
    <ds:schemaRef ds:uri="http://schemas.microsoft.com/office/2006/metadata/properties"/>
    <ds:schemaRef ds:uri="http://schemas.microsoft.com/office/infopath/2007/PartnerControls"/>
    <ds:schemaRef ds:uri="8e12d9bd-ea3e-4137-9ea7-b65ad54deda4"/>
    <ds:schemaRef ds:uri="97ff6bad-ea69-4c81-826a-bb0324ae1e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Microsoft Office PowerPoint</Application>
  <PresentationFormat>On-screen Show (4:3)</PresentationFormat>
  <Paragraphs>119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Information</cp:lastModifiedBy>
  <cp:revision>146</cp:revision>
  <cp:lastPrinted>2016-10-23T12:20:02Z</cp:lastPrinted>
  <dcterms:created xsi:type="dcterms:W3CDTF">2015-10-24T11:05:38Z</dcterms:created>
  <dcterms:modified xsi:type="dcterms:W3CDTF">2022-06-09T09:14:06Z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