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4" r:id="rId8"/>
    <p:sldId id="259" r:id="rId9"/>
    <p:sldId id="265" r:id="rId10"/>
    <p:sldId id="260" r:id="rId11"/>
    <p:sldId id="263" r:id="rId12"/>
    <p:sldId id="26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eague Spartan" panose="020B060402020202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4574-ABED-41D7-9B13-C71405315B5D}" type="datetimeFigureOut">
              <a:rPr lang="da-DK" smtClean="0"/>
              <a:t>09-06-2022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462C-1487-476D-BDDB-ACA58CBC82E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4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2462C-1487-476D-BDDB-ACA58CBC82E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94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2462C-1487-476D-BDDB-ACA58CBC82E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70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2462C-1487-476D-BDDB-ACA58CBC82E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93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600" y="3277878"/>
            <a:ext cx="13011829" cy="3093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429"/>
              </a:lnSpc>
            </a:pPr>
            <a:r>
              <a:rPr lang="en-US"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CHALLENGING  MEASURES THAT CRIMINALIZE HOMELESSNESS: The Danish Begging Law  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121285"/>
            <a:ext cx="14773935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sz="5476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FEANTSA POLICY CONFERENCE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763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79"/>
              </a:lnSpc>
            </a:pPr>
            <a:r>
              <a:rPr lang="en-US" sz="4699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27679" y="0"/>
            <a:ext cx="5208785" cy="10374612"/>
          </a:xfrm>
          <a:prstGeom prst="rect">
            <a:avLst/>
          </a:prstGeom>
          <a:solidFill>
            <a:srgbClr val="1E3653"/>
          </a:solidFill>
        </p:spPr>
        <p:txBody>
          <a:bodyPr/>
          <a:lstStyle/>
          <a:p>
            <a:endParaRPr lang="da-DK" dirty="0"/>
          </a:p>
        </p:txBody>
      </p:sp>
      <p:grpSp>
        <p:nvGrpSpPr>
          <p:cNvPr id="3" name="Group 3"/>
          <p:cNvGrpSpPr/>
          <p:nvPr/>
        </p:nvGrpSpPr>
        <p:grpSpPr>
          <a:xfrm>
            <a:off x="1146977" y="495300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545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endParaRPr lang="en-US" sz="4400" b="1" spc="825" dirty="0">
                <a:solidFill>
                  <a:srgbClr val="1E3653"/>
                </a:solidFill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563600" y="962025"/>
            <a:ext cx="4267200" cy="1062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0"/>
              </a:lnSpc>
            </a:pPr>
            <a:r>
              <a:rPr lang="en-US" sz="2800" b="1" spc="443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GROUP IN KOMPASSET</a:t>
            </a:r>
            <a:endParaRPr lang="en-US" sz="2800" spc="443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5180"/>
              </a:lnSpc>
            </a:pPr>
            <a:r>
              <a:rPr lang="en-US" sz="2800" spc="443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Destitute EU-migrants, from all over Europe. 60% Romanians, 4% Polish, 2% Spanish. </a:t>
            </a:r>
          </a:p>
          <a:p>
            <a:pPr>
              <a:lnSpc>
                <a:spcPts val="5180"/>
              </a:lnSpc>
            </a:pPr>
            <a:r>
              <a:rPr lang="en-US" sz="2800" spc="443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TCN with EU residency. </a:t>
            </a:r>
          </a:p>
          <a:p>
            <a:pPr>
              <a:lnSpc>
                <a:spcPts val="5180"/>
              </a:lnSpc>
            </a:pPr>
            <a:r>
              <a:rPr lang="en-US" sz="2800" spc="443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percentage belong to the Roma community </a:t>
            </a:r>
          </a:p>
          <a:p>
            <a:pPr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eague Spartan Italics"/>
            </a:endParaRPr>
          </a:p>
          <a:p>
            <a:pPr algn="ctr"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111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BBD2E1E-3191-9B8F-406A-F1410B6D418A}"/>
              </a:ext>
            </a:extLst>
          </p:cNvPr>
          <p:cNvSpPr txBox="1"/>
          <p:nvPr/>
        </p:nvSpPr>
        <p:spPr>
          <a:xfrm>
            <a:off x="1128930" y="2982350"/>
            <a:ext cx="10406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Elisabet Kass, MA Anthropology of International Development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have worked in </a:t>
            </a:r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Kompasset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DanChurch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Social from 2020-2022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Kompasset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 counselling and day shelter for destitute EU-migrants. It also offers winter night shelter and outreach.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League Spartan" panose="020B0604020202020204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  <a:latin typeface="League Spartan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FDFC353-1EEA-48B5-D99B-AA3E0C73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547687"/>
            <a:ext cx="7680171" cy="2539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/>
              <a:t>A tightening of the begging law introduced in 2017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2980" y="3474720"/>
            <a:ext cx="6858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C61B7849-DA1F-F8E5-90FF-CCEAC14CE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1" y="3862551"/>
            <a:ext cx="7680170" cy="519334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700" b="1" dirty="0"/>
              <a:t>Criminal Code § 197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who, against a warning from the police is guilty of begging will be sentenced to prison for up to 6 months. </a:t>
            </a:r>
            <a:endParaRPr lang="da-DK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one is punished without a warning, when the    offence has been committed in a pedestrian street, at stations, in or near supermarkets or on public transport </a:t>
            </a:r>
            <a:endParaRPr lang="da-DK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this should be regarded as an aggravating circumstance.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Aggravating circumstances will be punished with 14 days in prison in case of first offence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700" b="0" i="0" dirty="0">
              <a:effectLst/>
            </a:endParaRPr>
          </a:p>
          <a:p>
            <a:pPr marL="0" indent="-228600">
              <a:lnSpc>
                <a:spcPct val="90000"/>
              </a:lnSpc>
            </a:pPr>
            <a:endParaRPr lang="en-US" sz="2700" b="0" i="0" dirty="0">
              <a:effectLst/>
            </a:endParaRPr>
          </a:p>
        </p:txBody>
      </p:sp>
      <p:pic>
        <p:nvPicPr>
          <p:cNvPr id="1028" name="Picture 4" descr="Danmark skärper straff för tiggeri – &quot;Det hör inte på något sätt hemma i  vårt samhälle&quot;">
            <a:extLst>
              <a:ext uri="{FF2B5EF4-FFF2-40B4-BE49-F238E27FC236}">
                <a16:creationId xmlns:a16="http://schemas.microsoft.com/office/drawing/2014/main" id="{ED32AA3E-FD67-F5DF-D63C-B833EA9D3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33563"/>
          <a:stretch/>
        </p:blipFill>
        <p:spPr bwMode="auto">
          <a:xfrm>
            <a:off x="8818273" y="10"/>
            <a:ext cx="9469725" cy="10286985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88F27E2-FEBE-35F6-2774-1124133D4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B40E767-3AA5-070A-9BBD-3FF5D1D664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Pladsholder til indhold 16">
            <a:extLst>
              <a:ext uri="{FF2B5EF4-FFF2-40B4-BE49-F238E27FC236}">
                <a16:creationId xmlns:a16="http://schemas.microsoft.com/office/drawing/2014/main" id="{2207A868-B4C5-3D7C-5CBE-FFECB576A5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2" name="Picture 4" descr="Et billede, der indeholder tekst, træ, udendørs, skilt&#10;&#10;Beskrivelsen er genereret automatisk">
            <a:extLst>
              <a:ext uri="{FF2B5EF4-FFF2-40B4-BE49-F238E27FC236}">
                <a16:creationId xmlns:a16="http://schemas.microsoft.com/office/drawing/2014/main" id="{2B19EC12-FAD1-42CE-4A57-A6E94E567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10000" r="30000"/>
          <a:stretch/>
        </p:blipFill>
        <p:spPr bwMode="auto">
          <a:xfrm>
            <a:off x="10080171" y="28874"/>
            <a:ext cx="7187890" cy="102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e">
            <a:extLst>
              <a:ext uri="{FF2B5EF4-FFF2-40B4-BE49-F238E27FC236}">
                <a16:creationId xmlns:a16="http://schemas.microsoft.com/office/drawing/2014/main" id="{DE85A0C9-6769-9D72-F4B2-EF0DE7E75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9555" r="6805" b="5132"/>
          <a:stretch/>
        </p:blipFill>
        <p:spPr bwMode="auto">
          <a:xfrm>
            <a:off x="1366157" y="28874"/>
            <a:ext cx="7315200" cy="102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4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6" name="TextBox 16"/>
          <p:cNvSpPr txBox="1"/>
          <p:nvPr/>
        </p:nvSpPr>
        <p:spPr>
          <a:xfrm>
            <a:off x="838200" y="3162300"/>
            <a:ext cx="6477000" cy="639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[t]he government wishes to take action against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travellers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of a foreign origin, who camp in public places, i.e. in parks and public streets, and who, by staying there, create dangerous situations and nuisance for both passers-by and residents. [...] Some of the people who stay in “danger-creating” camps support themselves for instance, by collecting bottles and begging, and it is proposed on this basis, as well as in the face of aggressive begging, that action be taken.</a:t>
            </a:r>
            <a:r>
              <a:rPr lang="en-US" sz="2400" spc="450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spc="450" dirty="0">
                <a:solidFill>
                  <a:srgbClr val="FFFFFF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(Former Minister of Justice, </a:t>
            </a:r>
            <a:r>
              <a:rPr lang="en-US" sz="2400" spc="450" dirty="0" err="1">
                <a:solidFill>
                  <a:srgbClr val="FFFFFF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Søren</a:t>
            </a:r>
            <a:r>
              <a:rPr lang="en-US" sz="2400" spc="450" dirty="0">
                <a:solidFill>
                  <a:srgbClr val="FFFFFF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Pape Poulsen</a:t>
            </a:r>
            <a:r>
              <a:rPr lang="en-US" sz="2400" spc="45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9CAF7FB-FFA8-9EAC-04C9-EAC1CF5A1C19}"/>
              </a:ext>
            </a:extLst>
          </p:cNvPr>
          <p:cNvSpPr txBox="1"/>
          <p:nvPr/>
        </p:nvSpPr>
        <p:spPr>
          <a:xfrm>
            <a:off x="533401" y="495300"/>
            <a:ext cx="80481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  <a:r>
              <a:rPr lang="da-DK" sz="3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lang="da-DK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</a:t>
            </a:r>
            <a:r>
              <a:rPr lang="da-DK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not </a:t>
            </a:r>
            <a:r>
              <a:rPr lang="da-DK" sz="3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tolerate</a:t>
            </a:r>
            <a:r>
              <a:rPr lang="da-DK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insecurity-creating</a:t>
            </a:r>
            <a:r>
              <a:rPr lang="da-DK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roma” former prime minister, Lars Løkke Rasmussen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2F9F285-25CA-9FEA-5A44-C8207B0A2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r="4445" b="7036"/>
          <a:stretch/>
        </p:blipFill>
        <p:spPr>
          <a:xfrm>
            <a:off x="13381122" y="600210"/>
            <a:ext cx="4914899" cy="8343900"/>
          </a:xfrm>
          <a:prstGeom prst="rect">
            <a:avLst/>
          </a:prstGeom>
        </p:spPr>
      </p:pic>
      <p:pic>
        <p:nvPicPr>
          <p:cNvPr id="12" name="Billede 11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4F30C9F3-9178-AA33-CC05-FC7122865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1111"/>
          <a:stretch/>
        </p:blipFill>
        <p:spPr>
          <a:xfrm>
            <a:off x="8581527" y="1104900"/>
            <a:ext cx="51435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62DC3D4-23C2-82D0-5D37-FFF417EFA1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64398"/>
          <a:stretch/>
        </p:blipFill>
        <p:spPr>
          <a:xfrm>
            <a:off x="7543800" y="7291395"/>
            <a:ext cx="5143500" cy="29319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1F8A2-38CC-8261-28F0-35BA4A12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0100"/>
            <a:ext cx="17449800" cy="2667000"/>
          </a:xfrm>
          <a:solidFill>
            <a:srgbClr val="4B7BA5"/>
          </a:solidFill>
        </p:spPr>
        <p:txBody>
          <a:bodyPr>
            <a:normAutofit/>
          </a:bodyPr>
          <a:lstStyle/>
          <a:p>
            <a:pPr algn="l"/>
            <a:r>
              <a:rPr lang="da-DK" sz="4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da-DK" sz="49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</a:t>
            </a:r>
            <a:r>
              <a:rPr lang="da-DK" sz="4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§ 197 </a:t>
            </a:r>
            <a:r>
              <a:rPr lang="da-DK" sz="49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convictions</a:t>
            </a:r>
            <a:r>
              <a:rPr lang="da-DK" sz="49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from 21st of June 2017-31st of December 2021 in the Copenhagen Police Department </a:t>
            </a:r>
            <a:br>
              <a:rPr lang="da-DK" sz="6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da-DK" sz="6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4DCDA56-CA34-01AD-FC80-F4BFB17F2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839428"/>
              </p:ext>
            </p:extLst>
          </p:nvPr>
        </p:nvGraphicFramePr>
        <p:xfrm>
          <a:off x="1600200" y="4076700"/>
          <a:ext cx="10515600" cy="399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910">
                  <a:extLst>
                    <a:ext uri="{9D8B030D-6E8A-4147-A177-3AD203B41FA5}">
                      <a16:colId xmlns:a16="http://schemas.microsoft.com/office/drawing/2014/main" val="274674681"/>
                    </a:ext>
                  </a:extLst>
                </a:gridCol>
                <a:gridCol w="2688199">
                  <a:extLst>
                    <a:ext uri="{9D8B030D-6E8A-4147-A177-3AD203B41FA5}">
                      <a16:colId xmlns:a16="http://schemas.microsoft.com/office/drawing/2014/main" val="1355717925"/>
                    </a:ext>
                  </a:extLst>
                </a:gridCol>
                <a:gridCol w="2516891">
                  <a:extLst>
                    <a:ext uri="{9D8B030D-6E8A-4147-A177-3AD203B41FA5}">
                      <a16:colId xmlns:a16="http://schemas.microsoft.com/office/drawing/2014/main" val="922417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61024565"/>
                    </a:ext>
                  </a:extLst>
                </a:gridCol>
              </a:tblGrid>
              <a:tr h="658654">
                <a:tc>
                  <a:txBody>
                    <a:bodyPr/>
                    <a:lstStyle/>
                    <a:p>
                      <a:r>
                        <a:rPr lang="da-DK" sz="2400" dirty="0"/>
                        <a:t>NATIOANLITY/POLICE 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IMMIGRATION CONTROL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OTHER DEPARTEMENTS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8624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da-DK" sz="3600" dirty="0"/>
                        <a:t>DENMARK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181343"/>
                  </a:ext>
                </a:extLst>
              </a:tr>
              <a:tr h="1139860">
                <a:tc>
                  <a:txBody>
                    <a:bodyPr/>
                    <a:lstStyle/>
                    <a:p>
                      <a:r>
                        <a:rPr lang="da-DK" sz="3600" dirty="0"/>
                        <a:t>OTHER NATIONALITIES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95243"/>
                  </a:ext>
                </a:extLst>
              </a:tr>
              <a:tr h="1050658">
                <a:tc>
                  <a:txBody>
                    <a:bodyPr/>
                    <a:lstStyle/>
                    <a:p>
                      <a:r>
                        <a:rPr lang="da-DK" sz="3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7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13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72471" y="-1905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283050"/>
            <a:ext cx="9010606" cy="8216416"/>
            <a:chOff x="0" y="-57151"/>
            <a:chExt cx="12014141" cy="10955221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1"/>
              <a:ext cx="12014141" cy="10955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2800" b="0" i="0" dirty="0">
                  <a:solidFill>
                    <a:schemeClr val="bg1"/>
                  </a:solidFill>
                  <a:effectLst/>
                  <a:latin typeface="Lato" panose="020F0502020204030203" pitchFamily="34" charset="0"/>
                </a:rPr>
                <a:t>A Lithuanian citizen was convicted of begging at the Copenhagen Central Station. </a:t>
              </a:r>
            </a:p>
            <a:p>
              <a:pPr algn="l"/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r>
                <a:rPr lang="en-US" sz="2800" baseline="30000" dirty="0">
                  <a:solidFill>
                    <a:schemeClr val="bg1"/>
                  </a:solidFill>
                  <a:latin typeface="Lato" panose="020F0502020204030203" pitchFamily="34" charset="0"/>
                </a:rPr>
                <a:t>rd</a:t>
              </a:r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</a:rPr>
                <a:t> offence: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Lato" panose="020F0502020204030203" pitchFamily="34" charset="0"/>
                </a:rPr>
                <a:t>sentenced to serve 60 days in prison and was given a deportation order with a 6-year entry ban. </a:t>
              </a:r>
              <a:endParaRPr lang="en-US" sz="28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  <a:p>
              <a:pPr algn="l"/>
              <a:endParaRPr lang="en-US" sz="28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endParaRPr>
            </a:p>
            <a:p>
              <a:pPr algn="l"/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</a:rPr>
                <a:t>The articles tried in court: 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</a:rPr>
                <a:t>Article 8, the right to respect for private and family life 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</a:rPr>
                <a:t>Article 10, freedom of expression 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</a:rPr>
                <a:t>Article 3, prohibition of torture and degrading treatment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Lato" panose="020F0502020204030203" pitchFamily="34" charset="0"/>
                </a:rPr>
                <a:t>Article 14, prohibition of discrimination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2800" spc="317" dirty="0">
                <a:solidFill>
                  <a:schemeClr val="bg1"/>
                </a:solidFill>
                <a:latin typeface="Lato" panose="020F0502020204030203" pitchFamily="34" charset="0"/>
              </a:endParaRPr>
            </a:p>
            <a:p>
              <a:pPr algn="l"/>
              <a:r>
                <a:rPr lang="en-US" sz="2800" b="0" i="0" dirty="0">
                  <a:solidFill>
                    <a:schemeClr val="bg1"/>
                  </a:solidFill>
                  <a:effectLst/>
                  <a:latin typeface="Lato" panose="020F0502020204030203" pitchFamily="34" charset="0"/>
                </a:rPr>
                <a:t>The Danish Supreme Court decided to uphold the verdict and stated that the sentence was not a violation of his human rights.</a:t>
              </a:r>
            </a:p>
            <a:p>
              <a:pPr algn="l"/>
              <a:endParaRPr lang="en-US" sz="28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chemeClr val="bg1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chemeClr val="bg1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b="1" spc="416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CASE IN FRONT OF SUPREME COURT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53800" y="3390900"/>
            <a:ext cx="6057900" cy="2426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3200" b="0" i="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sz="32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/>
            <a:endParaRPr lang="en-US" sz="32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/>
            <a:endParaRPr lang="en-US" sz="3200" b="0" i="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  <a:p>
            <a:pPr algn="just">
              <a:lnSpc>
                <a:spcPts val="3840"/>
              </a:lnSpc>
            </a:pPr>
            <a:endParaRPr lang="en-US" sz="2844" spc="34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BC8ADA5-A895-ACFF-5A65-F3C93597C607}"/>
              </a:ext>
            </a:extLst>
          </p:cNvPr>
          <p:cNvSpPr txBox="1"/>
          <p:nvPr/>
        </p:nvSpPr>
        <p:spPr>
          <a:xfrm>
            <a:off x="11734800" y="895350"/>
            <a:ext cx="5365094" cy="728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Lacatus</a:t>
            </a:r>
            <a:r>
              <a:rPr lang="en-US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vs. Switzerland</a:t>
            </a:r>
            <a:r>
              <a:rPr lang="en-US" sz="3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endParaRPr lang="da-DK" sz="36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January 2021, ECtHR concluded that it was a violation of </a:t>
            </a:r>
            <a:r>
              <a:rPr lang="en-US" sz="32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Lacatus’s</a:t>
            </a:r>
            <a:r>
              <a:rPr lang="en-US" sz="3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Human Rights article 8 to sentence her to 500 Swiss Franc, converted to five days in prison, for begging.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did however not establish begging as a human right, but focused the specific vulnerabilities of </a:t>
            </a:r>
            <a:r>
              <a:rPr lang="en-US" sz="3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Lacatus</a:t>
            </a: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da-DK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107A8-00A1-D9FD-6289-7179A33A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068800" cy="2354262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CRIMALINISING POVERTY AND HOMELESS LEAVES PEOPLE INADQUATELY PROTECTED BY THE LAW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545D93-F5E1-3921-B22E-6E042D6B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5100"/>
            <a:ext cx="17068800" cy="6705600"/>
          </a:xfrm>
          <a:solidFill>
            <a:srgbClr val="4B7BA5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Common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traits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those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have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Kompasset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subpoeneaed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begging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0" indent="0">
              <a:buNone/>
            </a:pPr>
            <a:endParaRPr lang="da-DK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from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disadvanted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communities</a:t>
            </a:r>
            <a:endParaRPr lang="da-DK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levels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illetarcy</a:t>
            </a:r>
            <a:endParaRPr lang="da-DK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have families to provide for </a:t>
            </a:r>
          </a:p>
          <a:p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old or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</a:t>
            </a:r>
            <a:endParaRPr lang="da-DK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Their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life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situation is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similar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the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one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da-DK" sz="3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Lacatus</a:t>
            </a:r>
            <a:r>
              <a:rPr lang="da-DK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da-DK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US" sz="3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are convicted in absentia, which means that personal circumstances have not been considered in the decision.  </a:t>
            </a:r>
            <a:endParaRPr lang="da-DK"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9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208785" cy="10287000"/>
          </a:xfrm>
          <a:prstGeom prst="rect">
            <a:avLst/>
          </a:prstGeom>
          <a:solidFill>
            <a:srgbClr val="4B7BA5"/>
          </a:solidFill>
        </p:spPr>
      </p:sp>
      <p:sp>
        <p:nvSpPr>
          <p:cNvPr id="3" name="TextBox 3"/>
          <p:cNvSpPr txBox="1"/>
          <p:nvPr/>
        </p:nvSpPr>
        <p:spPr>
          <a:xfrm>
            <a:off x="5751853" y="571500"/>
            <a:ext cx="11844728" cy="163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79"/>
              </a:lnSpc>
            </a:pPr>
            <a:r>
              <a:rPr lang="en-US" sz="6600" spc="-129" dirty="0">
                <a:solidFill>
                  <a:srgbClr val="4B7B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0" y="2857500"/>
            <a:ext cx="11506199" cy="9099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3236" spc="355" dirty="0">
                <a:solidFill>
                  <a:srgbClr val="FFFFFF"/>
                </a:solidFill>
                <a:latin typeface="Open Sans Bold"/>
              </a:rPr>
              <a:t>Criminalization and penalization of poverty and homelessness only bring added stigmatization to marginalized people </a:t>
            </a:r>
          </a:p>
          <a:p>
            <a:pPr marL="457200" indent="-457200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3236" spc="355" dirty="0">
                <a:solidFill>
                  <a:srgbClr val="FFFFFF"/>
                </a:solidFill>
                <a:latin typeface="Open Sans Bold"/>
              </a:rPr>
              <a:t>We need to challenge criminalization of the majority’s concept of what and who creates insecurity in public space </a:t>
            </a:r>
          </a:p>
          <a:p>
            <a:pPr marL="457200" indent="-457200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3236" spc="355" dirty="0">
                <a:solidFill>
                  <a:srgbClr val="FFFFFF"/>
                </a:solidFill>
                <a:latin typeface="Open Sans Bold"/>
              </a:rPr>
              <a:t>Begging and rough sleeping should be met with supportive and inclusive alternatives to criminalization and penalization </a:t>
            </a:r>
          </a:p>
          <a:p>
            <a:pPr>
              <a:lnSpc>
                <a:spcPts val="5468"/>
              </a:lnSpc>
            </a:pPr>
            <a:r>
              <a:rPr lang="en-US" sz="3236" spc="355" dirty="0">
                <a:solidFill>
                  <a:srgbClr val="FFFFFF"/>
                </a:solidFill>
                <a:latin typeface="Open Sans Bold"/>
              </a:rPr>
              <a:t> </a:t>
            </a:r>
          </a:p>
          <a:p>
            <a:pPr marL="457200" indent="-457200">
              <a:lnSpc>
                <a:spcPts val="5468"/>
              </a:lnSpc>
              <a:buFont typeface="Arial" panose="020B0604020202020204" pitchFamily="34" charset="0"/>
              <a:buChar char="•"/>
            </a:pPr>
            <a:endParaRPr lang="en-US" sz="3236" spc="355" dirty="0">
              <a:solidFill>
                <a:srgbClr val="FFFFFF"/>
              </a:solidFill>
              <a:latin typeface="Open Sans Bold"/>
            </a:endParaRPr>
          </a:p>
          <a:p>
            <a:pPr marL="457200" indent="-457200">
              <a:lnSpc>
                <a:spcPts val="5468"/>
              </a:lnSpc>
              <a:buFont typeface="Arial" panose="020B0604020202020204" pitchFamily="34" charset="0"/>
              <a:buChar char="•"/>
            </a:pPr>
            <a:endParaRPr lang="en-US" sz="3236" spc="355" dirty="0">
              <a:solidFill>
                <a:srgbClr val="FFFFFF"/>
              </a:solidFill>
              <a:latin typeface="Open Sans Bold"/>
            </a:endParaRPr>
          </a:p>
          <a:p>
            <a:pPr marL="457200" indent="-457200">
              <a:lnSpc>
                <a:spcPts val="5468"/>
              </a:lnSpc>
              <a:buFont typeface="Arial" panose="020B0604020202020204" pitchFamily="34" charset="0"/>
              <a:buChar char="•"/>
            </a:pPr>
            <a:endParaRPr lang="en-US" sz="3236" spc="355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8560F0-58C8-4C72-9F40-FB55BF8FB12C}">
  <ds:schemaRefs>
    <ds:schemaRef ds:uri="http://schemas.microsoft.com/office/2006/metadata/properties"/>
    <ds:schemaRef ds:uri="http://schemas.microsoft.com/office/infopath/2007/PartnerControls"/>
    <ds:schemaRef ds:uri="8e12d9bd-ea3e-4137-9ea7-b65ad54deda4"/>
    <ds:schemaRef ds:uri="97ff6bad-ea69-4c81-826a-bb0324ae1e36"/>
  </ds:schemaRefs>
</ds:datastoreItem>
</file>

<file path=customXml/itemProps2.xml><?xml version="1.0" encoding="utf-8"?>
<ds:datastoreItem xmlns:ds="http://schemas.openxmlformats.org/officeDocument/2006/customXml" ds:itemID="{B7C70417-93B4-448B-94F7-92E75F38A6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F102EA-96A2-4D83-81ED-1A2AE2733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12069</TotalTime>
  <Words>641</Words>
  <Application>Microsoft Office PowerPoint</Application>
  <PresentationFormat>Custom</PresentationFormat>
  <Paragraphs>82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League Spartan</vt:lpstr>
      <vt:lpstr>Calibri</vt:lpstr>
      <vt:lpstr>League Spartan Italics</vt:lpstr>
      <vt:lpstr>Open Sans Bold</vt:lpstr>
      <vt:lpstr>Glacial Indifference</vt:lpstr>
      <vt:lpstr>Open Sans</vt:lpstr>
      <vt:lpstr>Lato</vt:lpstr>
      <vt:lpstr>Arial</vt:lpstr>
      <vt:lpstr>Office Theme</vt:lpstr>
      <vt:lpstr>PowerPoint Presentation</vt:lpstr>
      <vt:lpstr>PowerPoint Presentation</vt:lpstr>
      <vt:lpstr>A tightening of the begging law introduced in 2017</vt:lpstr>
      <vt:lpstr>PowerPoint Presentation</vt:lpstr>
      <vt:lpstr>PowerPoint Presentation</vt:lpstr>
      <vt:lpstr>The number of § 197 convictions from 21st of June 2017-31st of December 2021 in the Copenhagen Police Department  </vt:lpstr>
      <vt:lpstr>PowerPoint Presentation</vt:lpstr>
      <vt:lpstr>CRIMALINISING POVERTY AND HOMELESS LEAVES PEOPLE INADQUATELY PROTECTED BY THE LAW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Conference 2022 - Presentation for speakers</dc:title>
  <dc:creator>Elisabet Kass</dc:creator>
  <cp:lastModifiedBy>Information</cp:lastModifiedBy>
  <cp:revision>11</cp:revision>
  <dcterms:created xsi:type="dcterms:W3CDTF">2006-08-16T00:00:00Z</dcterms:created>
  <dcterms:modified xsi:type="dcterms:W3CDTF">2022-06-09T07:53:03Z</dcterms:modified>
  <dc:identifier>DAE_ogjTSas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