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317" r:id="rId6"/>
    <p:sldId id="275" r:id="rId7"/>
    <p:sldId id="279" r:id="rId8"/>
    <p:sldId id="284" r:id="rId9"/>
    <p:sldId id="277" r:id="rId10"/>
    <p:sldId id="345" r:id="rId11"/>
    <p:sldId id="404" r:id="rId12"/>
    <p:sldId id="285" r:id="rId13"/>
    <p:sldId id="406" r:id="rId14"/>
    <p:sldId id="417" r:id="rId15"/>
    <p:sldId id="422" r:id="rId16"/>
    <p:sldId id="430" r:id="rId17"/>
    <p:sldId id="427" r:id="rId18"/>
    <p:sldId id="423" r:id="rId19"/>
    <p:sldId id="424" r:id="rId20"/>
    <p:sldId id="420" r:id="rId21"/>
    <p:sldId id="419" r:id="rId22"/>
    <p:sldId id="421" r:id="rId23"/>
    <p:sldId id="428" r:id="rId24"/>
    <p:sldId id="429" r:id="rId25"/>
    <p:sldId id="263" r:id="rId26"/>
    <p:sldId id="347" r:id="rId27"/>
    <p:sldId id="412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985" autoAdjust="0"/>
  </p:normalViewPr>
  <p:slideViewPr>
    <p:cSldViewPr snapToGrid="0">
      <p:cViewPr varScale="1">
        <p:scale>
          <a:sx n="48" d="100"/>
          <a:sy n="48" d="100"/>
        </p:scale>
        <p:origin x="136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14A05-6B5B-47EC-9B09-9A4995C260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0B051F1-A86A-4D51-85A2-6E893C0A472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C77E919-85B3-4015-BD9E-294EB0E76F64}" type="parTrans" cxnId="{2F83F551-2F4B-40AC-B7B2-128B71D80E27}">
      <dgm:prSet/>
      <dgm:spPr/>
      <dgm:t>
        <a:bodyPr/>
        <a:lstStyle/>
        <a:p>
          <a:endParaRPr lang="en-US"/>
        </a:p>
      </dgm:t>
    </dgm:pt>
    <dgm:pt modelId="{F0DF7B99-C88F-4143-B5EE-9368997B92F8}" type="sibTrans" cxnId="{2F83F551-2F4B-40AC-B7B2-128B71D80E27}">
      <dgm:prSet/>
      <dgm:spPr/>
      <dgm:t>
        <a:bodyPr/>
        <a:lstStyle/>
        <a:p>
          <a:endParaRPr lang="en-US"/>
        </a:p>
      </dgm:t>
    </dgm:pt>
    <dgm:pt modelId="{7CADB9F7-9F4E-45ED-B246-608469C84BD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6C9B4E2-3B4F-40BF-8ECB-E5C3D1EBD930}" type="parTrans" cxnId="{D76D9B6D-A284-4031-90E8-BD170C19B07B}">
      <dgm:prSet/>
      <dgm:spPr/>
      <dgm:t>
        <a:bodyPr/>
        <a:lstStyle/>
        <a:p>
          <a:endParaRPr lang="en-US"/>
        </a:p>
      </dgm:t>
    </dgm:pt>
    <dgm:pt modelId="{20345C80-8849-4155-A026-91FD6451FA27}" type="sibTrans" cxnId="{D76D9B6D-A284-4031-90E8-BD170C19B07B}">
      <dgm:prSet/>
      <dgm:spPr/>
      <dgm:t>
        <a:bodyPr/>
        <a:lstStyle/>
        <a:p>
          <a:endParaRPr lang="en-US"/>
        </a:p>
      </dgm:t>
    </dgm:pt>
    <dgm:pt modelId="{B0741F47-4B1E-41F5-A51A-6B5D91A80D77}">
      <dgm:prSet/>
      <dgm:spPr/>
      <dgm:t>
        <a:bodyPr/>
        <a:lstStyle/>
        <a:p>
          <a:pPr>
            <a:lnSpc>
              <a:spcPct val="100000"/>
            </a:lnSpc>
          </a:pPr>
          <a:br>
            <a:rPr lang="en-GB" dirty="0"/>
          </a:br>
          <a:endParaRPr lang="en-US" dirty="0"/>
        </a:p>
      </dgm:t>
    </dgm:pt>
    <dgm:pt modelId="{03FE003A-FD03-4F60-9754-CBEDC000DCEB}" type="parTrans" cxnId="{A648B43E-C753-47BC-94F4-43AC9E90FC69}">
      <dgm:prSet/>
      <dgm:spPr/>
      <dgm:t>
        <a:bodyPr/>
        <a:lstStyle/>
        <a:p>
          <a:endParaRPr lang="en-US"/>
        </a:p>
      </dgm:t>
    </dgm:pt>
    <dgm:pt modelId="{D0EFFF9C-E41D-48AE-B0BE-55339D8DFB8F}" type="sibTrans" cxnId="{A648B43E-C753-47BC-94F4-43AC9E90FC69}">
      <dgm:prSet/>
      <dgm:spPr/>
      <dgm:t>
        <a:bodyPr/>
        <a:lstStyle/>
        <a:p>
          <a:endParaRPr lang="en-US"/>
        </a:p>
      </dgm:t>
    </dgm:pt>
    <dgm:pt modelId="{F76A31CE-45DE-4BA2-A624-682592A97A84}" type="pres">
      <dgm:prSet presAssocID="{7E714A05-6B5B-47EC-9B09-9A4995C26051}" presName="root" presStyleCnt="0">
        <dgm:presLayoutVars>
          <dgm:dir/>
          <dgm:resizeHandles val="exact"/>
        </dgm:presLayoutVars>
      </dgm:prSet>
      <dgm:spPr/>
    </dgm:pt>
    <dgm:pt modelId="{59F93693-C2E2-4686-9C59-3D2116490BCB}" type="pres">
      <dgm:prSet presAssocID="{60B051F1-A86A-4D51-85A2-6E893C0A4727}" presName="compNode" presStyleCnt="0"/>
      <dgm:spPr/>
    </dgm:pt>
    <dgm:pt modelId="{8BA9A28B-3D2D-4E48-820D-CF38C6E272DF}" type="pres">
      <dgm:prSet presAssocID="{60B051F1-A86A-4D51-85A2-6E893C0A4727}" presName="bgRect" presStyleLbl="bgShp" presStyleIdx="0" presStyleCnt="3" custLinFactY="100000" custLinFactNeighborX="15750" custLinFactNeighborY="197148"/>
      <dgm:spPr/>
    </dgm:pt>
    <dgm:pt modelId="{EA304582-0FAB-488D-ADA5-799348C9FA03}" type="pres">
      <dgm:prSet presAssocID="{60B051F1-A86A-4D51-85A2-6E893C0A4727}" presName="iconRect" presStyleLbl="node1" presStyleIdx="0" presStyleCnt="3" custLinFactX="100000" custLinFactNeighborX="115726" custLinFactNeighborY="-2168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pe"/>
        </a:ext>
      </dgm:extLst>
    </dgm:pt>
    <dgm:pt modelId="{1F08EE8D-3914-4B9A-B6B4-762A0041BC4C}" type="pres">
      <dgm:prSet presAssocID="{60B051F1-A86A-4D51-85A2-6E893C0A4727}" presName="spaceRect" presStyleCnt="0"/>
      <dgm:spPr/>
    </dgm:pt>
    <dgm:pt modelId="{42CFEFB6-5189-4E39-BCB2-342DC4F0D4B3}" type="pres">
      <dgm:prSet presAssocID="{60B051F1-A86A-4D51-85A2-6E893C0A4727}" presName="parTx" presStyleLbl="revTx" presStyleIdx="0" presStyleCnt="3">
        <dgm:presLayoutVars>
          <dgm:chMax val="0"/>
          <dgm:chPref val="0"/>
        </dgm:presLayoutVars>
      </dgm:prSet>
      <dgm:spPr/>
    </dgm:pt>
    <dgm:pt modelId="{FB1A4E01-022D-4B57-A87A-97004E2F2569}" type="pres">
      <dgm:prSet presAssocID="{F0DF7B99-C88F-4143-B5EE-9368997B92F8}" presName="sibTrans" presStyleCnt="0"/>
      <dgm:spPr/>
    </dgm:pt>
    <dgm:pt modelId="{110B7980-A4FD-4677-A29B-31AEFF8D894A}" type="pres">
      <dgm:prSet presAssocID="{7CADB9F7-9F4E-45ED-B246-608469C84BD1}" presName="compNode" presStyleCnt="0"/>
      <dgm:spPr/>
    </dgm:pt>
    <dgm:pt modelId="{76A6AB18-EA4E-41C9-9FC0-F14800A0224E}" type="pres">
      <dgm:prSet presAssocID="{7CADB9F7-9F4E-45ED-B246-608469C84BD1}" presName="bgRect" presStyleLbl="bgShp" presStyleIdx="1" presStyleCnt="3"/>
      <dgm:spPr/>
    </dgm:pt>
    <dgm:pt modelId="{A857FCD0-718D-40E7-B8FC-B598AF0DAF54}" type="pres">
      <dgm:prSet presAssocID="{7CADB9F7-9F4E-45ED-B246-608469C84BD1}" presName="iconRect" presStyleLbl="node1" presStyleIdx="1" presStyleCnt="3"/>
      <dgm:spPr>
        <a:ln>
          <a:noFill/>
        </a:ln>
      </dgm:spPr>
    </dgm:pt>
    <dgm:pt modelId="{BD0A11A3-75E3-415C-945E-E27941E3D04A}" type="pres">
      <dgm:prSet presAssocID="{7CADB9F7-9F4E-45ED-B246-608469C84BD1}" presName="spaceRect" presStyleCnt="0"/>
      <dgm:spPr/>
    </dgm:pt>
    <dgm:pt modelId="{C939A9DB-355E-40DC-85B7-E24A44AF740F}" type="pres">
      <dgm:prSet presAssocID="{7CADB9F7-9F4E-45ED-B246-608469C84BD1}" presName="parTx" presStyleLbl="revTx" presStyleIdx="1" presStyleCnt="3" custLinFactX="329897" custLinFactY="-379360" custLinFactNeighborX="400000" custLinFactNeighborY="-400000">
        <dgm:presLayoutVars>
          <dgm:chMax val="0"/>
          <dgm:chPref val="0"/>
        </dgm:presLayoutVars>
      </dgm:prSet>
      <dgm:spPr/>
    </dgm:pt>
    <dgm:pt modelId="{ED1E3CF5-4783-4DB6-953A-0A1C599DE9CF}" type="pres">
      <dgm:prSet presAssocID="{20345C80-8849-4155-A026-91FD6451FA27}" presName="sibTrans" presStyleCnt="0"/>
      <dgm:spPr/>
    </dgm:pt>
    <dgm:pt modelId="{5316FB28-D900-4273-ACB4-80407A6FFFA5}" type="pres">
      <dgm:prSet presAssocID="{B0741F47-4B1E-41F5-A51A-6B5D91A80D77}" presName="compNode" presStyleCnt="0"/>
      <dgm:spPr/>
    </dgm:pt>
    <dgm:pt modelId="{9855D1DE-5815-414F-B2DD-0A7BD37CB4A8}" type="pres">
      <dgm:prSet presAssocID="{B0741F47-4B1E-41F5-A51A-6B5D91A80D77}" presName="bgRect" presStyleLbl="bgShp" presStyleIdx="2" presStyleCnt="3" custLinFactX="-40668" custLinFactNeighborX="-100000"/>
      <dgm:spPr/>
    </dgm:pt>
    <dgm:pt modelId="{0386E92B-E688-4E2A-A8F1-21F8B53A2ABF}" type="pres">
      <dgm:prSet presAssocID="{B0741F47-4B1E-41F5-A51A-6B5D91A80D77}" presName="iconRect" presStyleLbl="node1" presStyleIdx="2" presStyleCnt="3"/>
      <dgm:spPr>
        <a:ln>
          <a:noFill/>
        </a:ln>
      </dgm:spPr>
    </dgm:pt>
    <dgm:pt modelId="{03A367C6-2558-4DEA-92E6-5D27EF36CA1B}" type="pres">
      <dgm:prSet presAssocID="{B0741F47-4B1E-41F5-A51A-6B5D91A80D77}" presName="spaceRect" presStyleCnt="0"/>
      <dgm:spPr/>
    </dgm:pt>
    <dgm:pt modelId="{0884F6AB-1E4B-4719-A86C-AC4A444174AC}" type="pres">
      <dgm:prSet presAssocID="{B0741F47-4B1E-41F5-A51A-6B5D91A80D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48B43E-C753-47BC-94F4-43AC9E90FC69}" srcId="{7E714A05-6B5B-47EC-9B09-9A4995C26051}" destId="{B0741F47-4B1E-41F5-A51A-6B5D91A80D77}" srcOrd="2" destOrd="0" parTransId="{03FE003A-FD03-4F60-9754-CBEDC000DCEB}" sibTransId="{D0EFFF9C-E41D-48AE-B0BE-55339D8DFB8F}"/>
    <dgm:cxn modelId="{F036F645-0055-462E-B184-34C7A4BD35D7}" type="presOf" srcId="{7E714A05-6B5B-47EC-9B09-9A4995C26051}" destId="{F76A31CE-45DE-4BA2-A624-682592A97A84}" srcOrd="0" destOrd="0" presId="urn:microsoft.com/office/officeart/2018/2/layout/IconVerticalSolidList"/>
    <dgm:cxn modelId="{D76D9B6D-A284-4031-90E8-BD170C19B07B}" srcId="{7E714A05-6B5B-47EC-9B09-9A4995C26051}" destId="{7CADB9F7-9F4E-45ED-B246-608469C84BD1}" srcOrd="1" destOrd="0" parTransId="{56C9B4E2-3B4F-40BF-8ECB-E5C3D1EBD930}" sibTransId="{20345C80-8849-4155-A026-91FD6451FA27}"/>
    <dgm:cxn modelId="{AE571F70-5621-47C3-A4DA-314DA51B13D1}" type="presOf" srcId="{B0741F47-4B1E-41F5-A51A-6B5D91A80D77}" destId="{0884F6AB-1E4B-4719-A86C-AC4A444174AC}" srcOrd="0" destOrd="0" presId="urn:microsoft.com/office/officeart/2018/2/layout/IconVerticalSolidList"/>
    <dgm:cxn modelId="{2F83F551-2F4B-40AC-B7B2-128B71D80E27}" srcId="{7E714A05-6B5B-47EC-9B09-9A4995C26051}" destId="{60B051F1-A86A-4D51-85A2-6E893C0A4727}" srcOrd="0" destOrd="0" parTransId="{0C77E919-85B3-4015-BD9E-294EB0E76F64}" sibTransId="{F0DF7B99-C88F-4143-B5EE-9368997B92F8}"/>
    <dgm:cxn modelId="{A4A8888D-4F08-4494-BC57-77B967307E7F}" type="presOf" srcId="{7CADB9F7-9F4E-45ED-B246-608469C84BD1}" destId="{C939A9DB-355E-40DC-85B7-E24A44AF740F}" srcOrd="0" destOrd="0" presId="urn:microsoft.com/office/officeart/2018/2/layout/IconVerticalSolidList"/>
    <dgm:cxn modelId="{614161DB-2189-4D4B-8447-92C0DD016E79}" type="presOf" srcId="{60B051F1-A86A-4D51-85A2-6E893C0A4727}" destId="{42CFEFB6-5189-4E39-BCB2-342DC4F0D4B3}" srcOrd="0" destOrd="0" presId="urn:microsoft.com/office/officeart/2018/2/layout/IconVerticalSolidList"/>
    <dgm:cxn modelId="{A5290AFF-3167-4E4F-8C33-98945743382D}" type="presParOf" srcId="{F76A31CE-45DE-4BA2-A624-682592A97A84}" destId="{59F93693-C2E2-4686-9C59-3D2116490BCB}" srcOrd="0" destOrd="0" presId="urn:microsoft.com/office/officeart/2018/2/layout/IconVerticalSolidList"/>
    <dgm:cxn modelId="{3987E678-FECB-4C3A-B099-1C117AF485DC}" type="presParOf" srcId="{59F93693-C2E2-4686-9C59-3D2116490BCB}" destId="{8BA9A28B-3D2D-4E48-820D-CF38C6E272DF}" srcOrd="0" destOrd="0" presId="urn:microsoft.com/office/officeart/2018/2/layout/IconVerticalSolidList"/>
    <dgm:cxn modelId="{6D531FEB-DE1A-40DA-BBED-41AC6ED35F1F}" type="presParOf" srcId="{59F93693-C2E2-4686-9C59-3D2116490BCB}" destId="{EA304582-0FAB-488D-ADA5-799348C9FA03}" srcOrd="1" destOrd="0" presId="urn:microsoft.com/office/officeart/2018/2/layout/IconVerticalSolidList"/>
    <dgm:cxn modelId="{447FDF36-9F67-4B7D-9D8D-5AF2B1D4FD69}" type="presParOf" srcId="{59F93693-C2E2-4686-9C59-3D2116490BCB}" destId="{1F08EE8D-3914-4B9A-B6B4-762A0041BC4C}" srcOrd="2" destOrd="0" presId="urn:microsoft.com/office/officeart/2018/2/layout/IconVerticalSolidList"/>
    <dgm:cxn modelId="{938C059B-7D29-4C44-B76D-43DAE3E6F384}" type="presParOf" srcId="{59F93693-C2E2-4686-9C59-3D2116490BCB}" destId="{42CFEFB6-5189-4E39-BCB2-342DC4F0D4B3}" srcOrd="3" destOrd="0" presId="urn:microsoft.com/office/officeart/2018/2/layout/IconVerticalSolidList"/>
    <dgm:cxn modelId="{3380F26A-2884-411E-90B4-3B706521BD0C}" type="presParOf" srcId="{F76A31CE-45DE-4BA2-A624-682592A97A84}" destId="{FB1A4E01-022D-4B57-A87A-97004E2F2569}" srcOrd="1" destOrd="0" presId="urn:microsoft.com/office/officeart/2018/2/layout/IconVerticalSolidList"/>
    <dgm:cxn modelId="{4E6E222B-E983-44D8-9AE1-B145B3D78DDC}" type="presParOf" srcId="{F76A31CE-45DE-4BA2-A624-682592A97A84}" destId="{110B7980-A4FD-4677-A29B-31AEFF8D894A}" srcOrd="2" destOrd="0" presId="urn:microsoft.com/office/officeart/2018/2/layout/IconVerticalSolidList"/>
    <dgm:cxn modelId="{3CD6B2F6-450D-4A15-873D-DE45052F3A37}" type="presParOf" srcId="{110B7980-A4FD-4677-A29B-31AEFF8D894A}" destId="{76A6AB18-EA4E-41C9-9FC0-F14800A0224E}" srcOrd="0" destOrd="0" presId="urn:microsoft.com/office/officeart/2018/2/layout/IconVerticalSolidList"/>
    <dgm:cxn modelId="{BAF6BF13-0D38-48A4-9ECE-426433BCB1A3}" type="presParOf" srcId="{110B7980-A4FD-4677-A29B-31AEFF8D894A}" destId="{A857FCD0-718D-40E7-B8FC-B598AF0DAF54}" srcOrd="1" destOrd="0" presId="urn:microsoft.com/office/officeart/2018/2/layout/IconVerticalSolidList"/>
    <dgm:cxn modelId="{FF86B3C1-2CC7-4694-B6EB-3DA9E79C6355}" type="presParOf" srcId="{110B7980-A4FD-4677-A29B-31AEFF8D894A}" destId="{BD0A11A3-75E3-415C-945E-E27941E3D04A}" srcOrd="2" destOrd="0" presId="urn:microsoft.com/office/officeart/2018/2/layout/IconVerticalSolidList"/>
    <dgm:cxn modelId="{7E78522E-3DDA-405A-8DDB-8EBB1A34BBBD}" type="presParOf" srcId="{110B7980-A4FD-4677-A29B-31AEFF8D894A}" destId="{C939A9DB-355E-40DC-85B7-E24A44AF740F}" srcOrd="3" destOrd="0" presId="urn:microsoft.com/office/officeart/2018/2/layout/IconVerticalSolidList"/>
    <dgm:cxn modelId="{4C02C110-3695-4E6D-803E-BB17340B46B5}" type="presParOf" srcId="{F76A31CE-45DE-4BA2-A624-682592A97A84}" destId="{ED1E3CF5-4783-4DB6-953A-0A1C599DE9CF}" srcOrd="3" destOrd="0" presId="urn:microsoft.com/office/officeart/2018/2/layout/IconVerticalSolidList"/>
    <dgm:cxn modelId="{3EB0090E-9ABE-425D-B2E8-B7DEB5EA1A57}" type="presParOf" srcId="{F76A31CE-45DE-4BA2-A624-682592A97A84}" destId="{5316FB28-D900-4273-ACB4-80407A6FFFA5}" srcOrd="4" destOrd="0" presId="urn:microsoft.com/office/officeart/2018/2/layout/IconVerticalSolidList"/>
    <dgm:cxn modelId="{986ED4E5-8511-446A-A6E1-B77C6DFE69F1}" type="presParOf" srcId="{5316FB28-D900-4273-ACB4-80407A6FFFA5}" destId="{9855D1DE-5815-414F-B2DD-0A7BD37CB4A8}" srcOrd="0" destOrd="0" presId="urn:microsoft.com/office/officeart/2018/2/layout/IconVerticalSolidList"/>
    <dgm:cxn modelId="{04691CAA-4218-47DB-834E-40489A7D6CDE}" type="presParOf" srcId="{5316FB28-D900-4273-ACB4-80407A6FFFA5}" destId="{0386E92B-E688-4E2A-A8F1-21F8B53A2ABF}" srcOrd="1" destOrd="0" presId="urn:microsoft.com/office/officeart/2018/2/layout/IconVerticalSolidList"/>
    <dgm:cxn modelId="{D2B725B4-C586-4C73-B399-2C9D8D14F37F}" type="presParOf" srcId="{5316FB28-D900-4273-ACB4-80407A6FFFA5}" destId="{03A367C6-2558-4DEA-92E6-5D27EF36CA1B}" srcOrd="2" destOrd="0" presId="urn:microsoft.com/office/officeart/2018/2/layout/IconVerticalSolidList"/>
    <dgm:cxn modelId="{E7C1A7D5-8F3C-4FFD-8E42-0EFA68CFB417}" type="presParOf" srcId="{5316FB28-D900-4273-ACB4-80407A6FFFA5}" destId="{0884F6AB-1E4B-4719-A86C-AC4A444174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9A28B-3D2D-4E48-820D-CF38C6E272DF}">
      <dsp:nvSpPr>
        <dsp:cNvPr id="0" name=""/>
        <dsp:cNvSpPr/>
      </dsp:nvSpPr>
      <dsp:spPr>
        <a:xfrm>
          <a:off x="0" y="799482"/>
          <a:ext cx="1041721" cy="346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04582-0FAB-488D-ADA5-799348C9FA03}">
      <dsp:nvSpPr>
        <dsp:cNvPr id="0" name=""/>
        <dsp:cNvSpPr/>
      </dsp:nvSpPr>
      <dsp:spPr>
        <a:xfrm>
          <a:off x="515804" y="36669"/>
          <a:ext cx="190526" cy="190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FEFB6-5189-4E39-BCB2-342DC4F0D4B3}">
      <dsp:nvSpPr>
        <dsp:cNvPr id="0" name=""/>
        <dsp:cNvSpPr/>
      </dsp:nvSpPr>
      <dsp:spPr>
        <a:xfrm>
          <a:off x="400105" y="34"/>
          <a:ext cx="524898" cy="34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62" tIns="36662" rIns="36662" bIns="366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00105" y="34"/>
        <a:ext cx="524898" cy="346411"/>
      </dsp:txXfrm>
    </dsp:sp>
    <dsp:sp modelId="{76A6AB18-EA4E-41C9-9FC0-F14800A0224E}">
      <dsp:nvSpPr>
        <dsp:cNvPr id="0" name=""/>
        <dsp:cNvSpPr/>
      </dsp:nvSpPr>
      <dsp:spPr>
        <a:xfrm>
          <a:off x="0" y="399741"/>
          <a:ext cx="1041721" cy="3464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7FCD0-718D-40E7-B8FC-B598AF0DAF54}">
      <dsp:nvSpPr>
        <dsp:cNvPr id="0" name=""/>
        <dsp:cNvSpPr/>
      </dsp:nvSpPr>
      <dsp:spPr>
        <a:xfrm>
          <a:off x="104789" y="477683"/>
          <a:ext cx="190526" cy="1905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9A9DB-355E-40DC-85B7-E24A44AF740F}">
      <dsp:nvSpPr>
        <dsp:cNvPr id="0" name=""/>
        <dsp:cNvSpPr/>
      </dsp:nvSpPr>
      <dsp:spPr>
        <a:xfrm>
          <a:off x="516822" y="0"/>
          <a:ext cx="524898" cy="34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62" tIns="36662" rIns="36662" bIns="366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6822" y="0"/>
        <a:ext cx="524898" cy="346411"/>
      </dsp:txXfrm>
    </dsp:sp>
    <dsp:sp modelId="{9855D1DE-5815-414F-B2DD-0A7BD37CB4A8}">
      <dsp:nvSpPr>
        <dsp:cNvPr id="0" name=""/>
        <dsp:cNvSpPr/>
      </dsp:nvSpPr>
      <dsp:spPr>
        <a:xfrm>
          <a:off x="0" y="799447"/>
          <a:ext cx="1041721" cy="346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6E92B-E688-4E2A-A8F1-21F8B53A2ABF}">
      <dsp:nvSpPr>
        <dsp:cNvPr id="0" name=""/>
        <dsp:cNvSpPr/>
      </dsp:nvSpPr>
      <dsp:spPr>
        <a:xfrm>
          <a:off x="104789" y="877389"/>
          <a:ext cx="190526" cy="1905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F6AB-1E4B-4719-A86C-AC4A444174AC}">
      <dsp:nvSpPr>
        <dsp:cNvPr id="0" name=""/>
        <dsp:cNvSpPr/>
      </dsp:nvSpPr>
      <dsp:spPr>
        <a:xfrm>
          <a:off x="400105" y="799447"/>
          <a:ext cx="524898" cy="34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62" tIns="36662" rIns="36662" bIns="366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400" kern="1200" dirty="0"/>
          </a:br>
          <a:endParaRPr lang="en-US" sz="1400" kern="1200" dirty="0"/>
        </a:p>
      </dsp:txBody>
      <dsp:txXfrm>
        <a:off x="400105" y="799447"/>
        <a:ext cx="524898" cy="346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Muli-Light"/>
              </a:rPr>
              <a:t>42 % of multi family homes built during the 60s – Swedish million home program</a:t>
            </a:r>
          </a:p>
          <a:p>
            <a:pPr algn="l"/>
            <a:endParaRPr lang="en-GB" sz="1800" b="0" i="0" u="none" strike="noStrike" baseline="0" dirty="0">
              <a:latin typeface="Muli-Light"/>
            </a:endParaRP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A study considered costs based on data from six pilot retrofitting projects, together with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projections up until 2026, and an assessment of what the impact would be if this was paid for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through rent increases. Analysis of the pilots showed that the financial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model of paying for renovation through increased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rents is regressive, leading to rent levels that are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unaffordable for all those earning less than 60% of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the median income in Sweden, which would mean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that a significant proportion of current residents</a:t>
            </a:r>
          </a:p>
          <a:p>
            <a:pPr algn="l"/>
            <a:r>
              <a:rPr lang="en-GB" sz="1800" b="0" i="0" u="none" strike="noStrike" baseline="0" dirty="0">
                <a:latin typeface="Muli-Light"/>
              </a:rPr>
              <a:t>could no longer afford to live there.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91460-D26F-4A35-937D-8E9724BD486B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944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targeted, low income will not benefit:</a:t>
            </a:r>
          </a:p>
          <a:p>
            <a:r>
              <a:rPr lang="en-US" dirty="0"/>
              <a:t>Upfront costs</a:t>
            </a:r>
          </a:p>
          <a:p>
            <a:r>
              <a:rPr lang="en-US" dirty="0"/>
              <a:t>Non financial capacity to reimburse a loan</a:t>
            </a:r>
          </a:p>
          <a:p>
            <a:r>
              <a:rPr lang="en-US" dirty="0"/>
              <a:t>Non take up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91460-D26F-4A35-937D-8E9724BD486B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183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Tx/>
              <a:buChar char="-"/>
            </a:pPr>
            <a:endParaRPr lang="en-US" sz="1800" b="0" i="0" u="none" strike="noStrike" baseline="0" dirty="0">
              <a:latin typeface="RobotoSlab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44AF6-A672-4CAD-AE2B-3BF48814936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70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726163"/>
            <a:ext cx="4846320" cy="3681143"/>
          </a:xfrm>
        </p:spPr>
        <p:txBody>
          <a:bodyPr>
            <a:normAutofit/>
          </a:bodyPr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 and risks of the energy transition for homelessness and housing exclusion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FEANTSA Policy conference 2022</a:t>
            </a:r>
          </a:p>
        </p:txBody>
      </p:sp>
      <p:pic>
        <p:nvPicPr>
          <p:cNvPr id="1026" name="Picture 2" descr="You're nobody without the trappings of belonging&quot;: What it means to be  homeless - Avesta Housing">
            <a:extLst>
              <a:ext uri="{FF2B5EF4-FFF2-40B4-BE49-F238E27FC236}">
                <a16:creationId xmlns:a16="http://schemas.microsoft.com/office/drawing/2014/main" id="{89255186-363D-5CDB-1DE2-C8DBB83A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8" y="98323"/>
            <a:ext cx="3677264" cy="18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ut-out of a house with shadow at the back">
            <a:extLst>
              <a:ext uri="{FF2B5EF4-FFF2-40B4-BE49-F238E27FC236}">
                <a16:creationId xmlns:a16="http://schemas.microsoft.com/office/drawing/2014/main" id="{456A2F41-21AA-BED5-0EDA-5C75203A9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23" r="33111" b="1"/>
          <a:stretch/>
        </p:blipFill>
        <p:spPr>
          <a:xfrm>
            <a:off x="0" y="-36863"/>
            <a:ext cx="1485012" cy="21969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5295-3FC1-4338-ADE5-7479F298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l"/>
            <a:br>
              <a:rPr lang="en-BE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B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FBFE-AA36-4276-86AC-0EF1470E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1722120"/>
            <a:ext cx="7556409" cy="513588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Basic perspective: increase in house prices &amp; homelessness for 10 years (rents up by 16%, while house </a:t>
            </a: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prices have gone up by 42%. )</a:t>
            </a:r>
            <a:endParaRPr lang="en-GB" sz="2400" i="1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The ‘win-win’ cannot always be assumed</a:t>
            </a:r>
            <a:br>
              <a:rPr lang="en-GB" sz="2400" dirty="0">
                <a:solidFill>
                  <a:schemeClr val="tx2"/>
                </a:solidFill>
              </a:rPr>
            </a:br>
            <a:endParaRPr lang="en-GB" sz="2400" dirty="0">
              <a:solidFill>
                <a:schemeClr val="tx2"/>
              </a:solidFill>
            </a:endParaRP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Who finances the renovations? 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Rising rents &amp; “Green gentrification”</a:t>
            </a:r>
          </a:p>
          <a:p>
            <a:pPr lvl="2"/>
            <a:r>
              <a:rPr lang="en-GB" dirty="0">
                <a:solidFill>
                  <a:schemeClr val="tx2"/>
                </a:solidFill>
              </a:rPr>
              <a:t>Upfront costs</a:t>
            </a:r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For instance when financing is based on </a:t>
            </a:r>
            <a:r>
              <a:rPr lang="en-US" sz="2400" cap="none" spc="0" dirty="0">
                <a:solidFill>
                  <a:schemeClr val="tx2"/>
                </a:solidFill>
                <a:ea typeface="Avenir Light" charset="0"/>
                <a:cs typeface="Avenir Light" charset="0"/>
              </a:rPr>
              <a:t>rent increase based on expected energy savings … but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Not accurate estimations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Consumers take some of benefits in increased comfort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may go from heating one room to all home</a:t>
            </a:r>
          </a:p>
          <a:p>
            <a:endParaRPr lang="en-GB" sz="1700" dirty="0"/>
          </a:p>
          <a:p>
            <a:endParaRPr lang="en-BE" sz="17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41648D-A04A-060F-AC70-F1216F24BC57}"/>
              </a:ext>
            </a:extLst>
          </p:cNvPr>
          <p:cNvSpPr txBox="1">
            <a:spLocks/>
          </p:cNvSpPr>
          <p:nvPr/>
        </p:nvSpPr>
        <p:spPr>
          <a:xfrm>
            <a:off x="5071872" y="64644"/>
            <a:ext cx="5978265" cy="1657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 2. Housing prices</a:t>
            </a:r>
            <a:endParaRPr lang="en-B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5CEDB9-FA16-2227-74D3-5CEA062C0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r="15857"/>
          <a:stretch/>
        </p:blipFill>
        <p:spPr bwMode="auto">
          <a:xfrm>
            <a:off x="385393" y="1422911"/>
            <a:ext cx="4078253" cy="34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14A9-C8E4-49D5-80FD-55CFD51C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5C8A-5BE1-47B1-897F-A47E6A9A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825625"/>
            <a:ext cx="6019800" cy="4351338"/>
          </a:xfrm>
        </p:spPr>
        <p:txBody>
          <a:bodyPr>
            <a:normAutofit/>
          </a:bodyPr>
          <a:lstStyle/>
          <a:p>
            <a:pPr algn="l"/>
            <a:r>
              <a:rPr lang="en-GB" sz="2000" b="0" i="0" u="none" strike="noStrike" baseline="0" dirty="0"/>
              <a:t>Gothenburg </a:t>
            </a:r>
          </a:p>
          <a:p>
            <a:pPr marL="0" indent="0" algn="l">
              <a:buNone/>
            </a:pPr>
            <a:r>
              <a:rPr lang="en-GB" sz="2000" b="0" i="0" u="none" strike="noStrike" baseline="0" dirty="0"/>
              <a:t>Unaffordable rent levels </a:t>
            </a:r>
          </a:p>
          <a:p>
            <a:pPr marL="0" indent="0" algn="l">
              <a:buNone/>
            </a:pPr>
            <a:endParaRPr lang="en-GB" sz="2000" b="0" i="0" u="none" strike="noStrike" baseline="0" dirty="0"/>
          </a:p>
          <a:p>
            <a:r>
              <a:rPr lang="en-GB" sz="2000" b="0" i="0" u="none" strike="noStrike" baseline="0" dirty="0"/>
              <a:t>Gdansk</a:t>
            </a:r>
            <a:r>
              <a:rPr lang="en-US" sz="2000" b="0" i="0" u="none" strike="noStrike" baseline="0" dirty="0"/>
              <a:t> (</a:t>
            </a:r>
            <a:r>
              <a:rPr lang="en-US" sz="2000" b="0" i="0" u="none" strike="noStrike" baseline="0" dirty="0" err="1"/>
              <a:t>Letnica</a:t>
            </a:r>
            <a:r>
              <a:rPr lang="en-US" sz="2000" b="0" i="0" u="none" strike="noStrike" baseline="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GB" sz="2000" b="0" i="0" u="none" strike="noStrike" baseline="0" dirty="0"/>
              <a:t>Regeneration displacing the existing population</a:t>
            </a:r>
            <a:endParaRPr lang="en-GB" sz="1800" b="0" i="0" u="none" strike="noStrike" baseline="0" dirty="0">
              <a:solidFill>
                <a:srgbClr val="009E3D"/>
              </a:solidFill>
              <a:latin typeface="Dosis-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71810-7F3B-45C6-862E-2E78C57A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05400" cy="69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21AF-0F99-669C-6E07-E56CFAAA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3. Inflation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B486-5634-A281-383E-CB6FE5A02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of materials </a:t>
            </a:r>
          </a:p>
          <a:p>
            <a:r>
              <a:rPr lang="en-US" dirty="0"/>
              <a:t>Electricity</a:t>
            </a:r>
          </a:p>
          <a:p>
            <a:r>
              <a:rPr lang="en-US" dirty="0"/>
              <a:t>All commodities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F1A37-039D-FC38-A08B-5325A522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12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167FD-5699-08D0-D5B0-4C37EEC4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495FF-6DDD-F577-36B0-CDEF81E0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170" name="Picture 2" descr="Inflation Slowed In April But Remains High | Seeking Alpha">
            <a:extLst>
              <a:ext uri="{FF2B5EF4-FFF2-40B4-BE49-F238E27FC236}">
                <a16:creationId xmlns:a16="http://schemas.microsoft.com/office/drawing/2014/main" id="{41059472-72F7-29F8-2B8C-A68F5675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849"/>
            <a:ext cx="12192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D2D9-F04F-7659-325F-6F9BDEE8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C7B9-81FF-712A-0C64-C2898039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3B054-B5DB-F712-3FAA-3E6E936B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13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30A06-F002-8AFB-326E-76C2DAC8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5B630-123D-C6C1-E0F1-4E130D8C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21BE5-AE2F-515A-E0A3-EAB2F8FC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1" y="121754"/>
            <a:ext cx="7547321" cy="2498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C5712-EFA5-5631-96CB-8B4FEAB3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1" y="2144162"/>
            <a:ext cx="8584569" cy="54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072-D76F-0797-7400-9CE18468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C62C-1F6C-42EF-6863-D08E2884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50A05-1194-535A-7DDE-1059647C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14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D458A-4618-BE72-8EC1-0D81E146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13D9-EE5D-E60F-A467-8C6E98AB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7472" y="6581913"/>
            <a:ext cx="9144259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4F6134-407C-2B12-449A-F60DF65C2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502"/>
          <a:stretch/>
        </p:blipFill>
        <p:spPr bwMode="auto">
          <a:xfrm>
            <a:off x="0" y="125064"/>
            <a:ext cx="5731510" cy="998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BFB9B3-7A63-2A03-487F-CFA63414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22"/>
          <a:stretch/>
        </p:blipFill>
        <p:spPr bwMode="auto">
          <a:xfrm>
            <a:off x="0" y="1123284"/>
            <a:ext cx="5731510" cy="1372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C21F8-0F44-A849-6206-B326D34C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1" y="624174"/>
            <a:ext cx="6380318" cy="5112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58FBC-290F-6BD2-C0D7-E6A1654B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" y="2659798"/>
            <a:ext cx="5323829" cy="3074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F8AC1-CFC4-8F07-7861-6FC2759EB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852" y="5234160"/>
            <a:ext cx="5625764" cy="16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EB87-DFDF-1D78-172B-538D75B1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48FD-37D4-9C43-3C9E-79F3B310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i="1" dirty="0"/>
              <a:t>“We should come out of the inflation peak at the end of 2023. But then we will have a structurally higher level of inflation, around 2%, due to the very high cost of the energy transition “ </a:t>
            </a:r>
          </a:p>
          <a:p>
            <a:pPr marL="0" indent="0">
              <a:buNone/>
            </a:pPr>
            <a:r>
              <a:rPr lang="en-GB" sz="3200" dirty="0"/>
              <a:t>French economy minister (31/05/22)</a:t>
            </a:r>
            <a:endParaRPr lang="en-B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7D92-66DF-5621-4EE0-747A5EA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15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D99E-4BE7-B771-C9D5-408B366F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852A5-24AB-1B7C-80E6-4A90EDF7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lets jaunes&quot; : ce qu'il faut retenir de &quot;l'acte 14&quot; de la mobilisation">
            <a:extLst>
              <a:ext uri="{FF2B5EF4-FFF2-40B4-BE49-F238E27FC236}">
                <a16:creationId xmlns:a16="http://schemas.microsoft.com/office/drawing/2014/main" id="{B81E18D6-38C3-A210-1B71-10E900287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r="1795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4434145-653D-E126-4347-A9FF7095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BE" smtClean="0"/>
              <a:pPr>
                <a:spcAft>
                  <a:spcPts val="600"/>
                </a:spcAft>
              </a:pPr>
              <a:t>16</a:t>
            </a:fld>
            <a:endParaRPr lang="en-BE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8AC6B4E-1958-885A-EF4C-0FE1CE6A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D1B487-36FD-4CED-B07A-1A81FC6540B1}" type="datetime1">
              <a:rPr lang="en-US" smtClean="0"/>
              <a:pPr>
                <a:spcAft>
                  <a:spcPts val="600"/>
                </a:spcAft>
              </a:pPr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B5B76-E37C-33E5-6AE7-2EB0A9FA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6226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ED28-054A-40BF-208A-1342ABE8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How can we ensure a socially fair energy transition?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20FB-1EF6-E4C8-53F6-FA199AEB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Legislative framework: housing as a right</a:t>
            </a:r>
          </a:p>
          <a:p>
            <a:pPr lvl="1"/>
            <a:r>
              <a:rPr lang="en-US" sz="2400" dirty="0"/>
              <a:t>Rent caps</a:t>
            </a:r>
          </a:p>
          <a:p>
            <a:pPr lvl="1"/>
            <a:r>
              <a:rPr lang="en-US" sz="2400" dirty="0"/>
              <a:t>Ban on renoviction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FUNDING</a:t>
            </a:r>
          </a:p>
          <a:p>
            <a:pPr marL="283464" lvl="1" indent="0">
              <a:buNone/>
            </a:pPr>
            <a:endParaRPr lang="en-US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9A8A-910F-CC87-A478-0CAD5F77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17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3EAED-512B-A906-9436-17CEDF7B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0BFE6-A781-1CCB-A955-732923CF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31386-D210-4B57-B7D0-B29FFD8C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56"/>
            <a:ext cx="12192000" cy="66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ED28-054A-40BF-208A-1342ABE8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 1. target funding to </a:t>
            </a:r>
            <a:r>
              <a:rPr lang="en-US" sz="3600" dirty="0">
                <a:effectLst/>
                <a:ea typeface="Times New Roman" panose="02020603050405020304" pitchFamily="18" charset="0"/>
                <a:cs typeface="Verdana" panose="020B0604030504040204" pitchFamily="34" charset="0"/>
              </a:rPr>
              <a:t>low-income cold homes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20FB-1EF6-E4C8-53F6-FA199AEB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ea typeface="Times New Roman" panose="02020603050405020304" pitchFamily="18" charset="0"/>
                <a:cs typeface="Verdana" panose="020B0604030504040204" pitchFamily="34" charset="0"/>
              </a:rPr>
              <a:t>Prioritize retrofitting of low-income cold homes with high potential to deliver warmer homes: c</a:t>
            </a:r>
            <a:r>
              <a:rPr lang="en-US" sz="2800" dirty="0"/>
              <a:t>omprehensive package: financing + advice &amp; guidance</a:t>
            </a:r>
            <a:endParaRPr lang="en-US" sz="320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9A8A-910F-CC87-A478-0CAD5F77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19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3EAED-512B-A906-9436-17CEDF7B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0BFE6-A781-1CCB-A955-732923CF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845F12-E164-2334-53F0-0632AFB6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27" y="0"/>
            <a:ext cx="6195527" cy="3360213"/>
          </a:xfrm>
          <a:prstGeom prst="rect">
            <a:avLst/>
          </a:prstGeom>
        </p:spPr>
      </p:pic>
      <p:pic>
        <p:nvPicPr>
          <p:cNvPr id="1028" name="Picture 4" descr="blue and green plastic trash bins">
            <a:extLst>
              <a:ext uri="{FF2B5EF4-FFF2-40B4-BE49-F238E27FC236}">
                <a16:creationId xmlns:a16="http://schemas.microsoft.com/office/drawing/2014/main" id="{D271A3BF-013D-1D92-6718-673EDCA8E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2" r="1" b="32031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E934A7E-8DB9-C30F-4353-92D1F7917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8" r="1" b="22843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8B5D9D-116A-00F8-0777-6CD5BD5DE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6" r="-2" b="2527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AA5265B-9272-4ECD-8EBA-1C54EC1E6A99}"/>
              </a:ext>
            </a:extLst>
          </p:cNvPr>
          <p:cNvGraphicFramePr>
            <a:graphicFrameLocks/>
          </p:cNvGraphicFramePr>
          <p:nvPr/>
        </p:nvGraphicFramePr>
        <p:xfrm>
          <a:off x="9537539" y="6858000"/>
          <a:ext cx="1041721" cy="114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643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A6C1-8E9E-AE22-9EB0-C030C9EF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2. Transformation of inadequate collective housing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9D0C-F17C-3824-DB03-AA8E1520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2231593"/>
            <a:ext cx="9371948" cy="3955090"/>
          </a:xfrm>
        </p:spPr>
        <p:txBody>
          <a:bodyPr>
            <a:normAutofit/>
          </a:bodyPr>
          <a:lstStyle/>
          <a:p>
            <a:r>
              <a:rPr lang="en-US" sz="3600" dirty="0"/>
              <a:t>Toward housing first!</a:t>
            </a:r>
            <a:endParaRPr lang="en-B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8A3C5-C07C-8F02-345C-54E4A987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20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AB440-D670-E968-29DB-26FFDF90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A720A-961A-53C3-BCBC-5F59F2A8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5122" name="Picture 2" descr="Housing First Strategy | Santa Rosa, CA">
            <a:extLst>
              <a:ext uri="{FF2B5EF4-FFF2-40B4-BE49-F238E27FC236}">
                <a16:creationId xmlns:a16="http://schemas.microsoft.com/office/drawing/2014/main" id="{8526BDB7-57C5-083D-F5E1-064D567F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19" y="3789788"/>
            <a:ext cx="7349792" cy="20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5DBF-ED73-C7E7-3942-649869E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0E5D-9322-FEB2-ED49-A882486A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3464" lvl="1" indent="0">
              <a:buNone/>
            </a:pPr>
            <a:r>
              <a:rPr lang="en-US" sz="2800" dirty="0"/>
              <a:t>Dedicated funding: earmarked funding or a new fund</a:t>
            </a:r>
          </a:p>
          <a:p>
            <a:pPr lvl="2"/>
            <a:r>
              <a:rPr lang="en-US" sz="2800" dirty="0"/>
              <a:t>Social climate fund</a:t>
            </a:r>
          </a:p>
          <a:p>
            <a:pPr lvl="3"/>
            <a:r>
              <a:rPr lang="en-US" sz="2800" dirty="0"/>
              <a:t>Was 72 B over 7 years</a:t>
            </a:r>
          </a:p>
          <a:p>
            <a:pPr lvl="3"/>
            <a:r>
              <a:rPr lang="en-US" sz="2800" dirty="0"/>
              <a:t>Now decreased by half : direct income support + renovation </a:t>
            </a:r>
          </a:p>
          <a:p>
            <a:r>
              <a:rPr lang="en-US" sz="2800" dirty="0"/>
              <a:t>An opportunity, a need for social acceptability of the green deal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3AFB3-D84A-8695-9FCB-CD8748A7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21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835FC-3791-7829-9198-75D4530A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C418C-0451-B214-E3B9-DE58F6F9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8CF1-C72A-4313-8FC7-BF6DD464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06902" cy="146996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  <a:cs typeface="Segoe UI" panose="020B0502040204020203" pitchFamily="34" charset="0"/>
              </a:rPr>
              <a:t>Adapting &amp; planning ahead</a:t>
            </a:r>
          </a:p>
        </p:txBody>
      </p:sp>
      <p:pic>
        <p:nvPicPr>
          <p:cNvPr id="4" name="Graphic 3" descr="Blackboard">
            <a:extLst>
              <a:ext uri="{FF2B5EF4-FFF2-40B4-BE49-F238E27FC236}">
                <a16:creationId xmlns:a16="http://schemas.microsoft.com/office/drawing/2014/main" id="{A4298283-DDB8-4365-95A1-90935E16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4860" y="734982"/>
            <a:ext cx="1777181" cy="1777181"/>
          </a:xfrm>
          <a:prstGeom prst="rect">
            <a:avLst/>
          </a:prstGeom>
        </p:spPr>
      </p:pic>
      <p:pic>
        <p:nvPicPr>
          <p:cNvPr id="5" name="Content Placeholder 4" descr="A sign with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F01C2AE-9322-D19E-8D70-8E737106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230359"/>
            <a:ext cx="6131088" cy="3448737"/>
          </a:xfrm>
        </p:spPr>
      </p:pic>
      <p:pic>
        <p:nvPicPr>
          <p:cNvPr id="6146" name="Picture 2" descr="European Parliament Election: Referendum on Europe">
            <a:extLst>
              <a:ext uri="{FF2B5EF4-FFF2-40B4-BE49-F238E27FC236}">
                <a16:creationId xmlns:a16="http://schemas.microsoft.com/office/drawing/2014/main" id="{15F7CA79-841F-CD69-7001-FA34EB8D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7" y="408787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E71B8-702C-2EA9-025C-F07ED72E5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382" y="1058567"/>
            <a:ext cx="7964129" cy="1505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FB835-EE06-C03A-5859-2A3E32DF8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2409120"/>
            <a:ext cx="9422473" cy="10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58DDE-C3F6-0208-75AD-A280F09B7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63" b="112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869729-4407-46DD-9939-4E23962482F8}"/>
              </a:ext>
            </a:extLst>
          </p:cNvPr>
          <p:cNvSpPr/>
          <p:nvPr/>
        </p:nvSpPr>
        <p:spPr>
          <a:xfrm>
            <a:off x="0" y="0"/>
            <a:ext cx="12192000" cy="709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C3050E-F6E5-4959-86EA-DBF7A672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2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BE" sz="6000" b="1" i="1" dirty="0" err="1">
                <a:latin typeface="Gotham" panose="02000504050000020004" pitchFamily="2" charset="0"/>
              </a:rPr>
              <a:t>Thank</a:t>
            </a:r>
            <a:r>
              <a:rPr lang="fr-BE" sz="6000" b="1" i="1" dirty="0">
                <a:latin typeface="Gotham" panose="02000504050000020004" pitchFamily="2" charset="0"/>
              </a:rPr>
              <a:t> </a:t>
            </a:r>
            <a:r>
              <a:rPr lang="fr-BE" sz="6000" b="1" i="1" dirty="0" err="1">
                <a:latin typeface="Gotham" panose="02000504050000020004" pitchFamily="2" charset="0"/>
              </a:rPr>
              <a:t>you</a:t>
            </a:r>
            <a:r>
              <a:rPr lang="fr-BE" sz="6000" b="1" i="1" dirty="0">
                <a:latin typeface="Gotham" panose="02000504050000020004" pitchFamily="2" charset="0"/>
              </a:rPr>
              <a:t>! </a:t>
            </a:r>
          </a:p>
          <a:p>
            <a:pPr marL="0" indent="0">
              <a:buNone/>
            </a:pPr>
            <a:endParaRPr lang="fr-BE" sz="2400" b="1" i="1" dirty="0">
              <a:latin typeface="Gotham" panose="02000504050000020004" pitchFamily="2" charset="0"/>
            </a:endParaRPr>
          </a:p>
          <a:p>
            <a:pPr marL="0" indent="0">
              <a:buNone/>
            </a:pPr>
            <a:endParaRPr lang="fr-BE" sz="2400" i="1" dirty="0">
              <a:latin typeface="Gotham" panose="02000504050000020004" pitchFamily="2" charset="0"/>
            </a:endParaRPr>
          </a:p>
          <a:p>
            <a:pPr marL="0" indent="0">
              <a:buNone/>
            </a:pPr>
            <a:endParaRPr lang="fr-BE" sz="2400" b="1" i="1" dirty="0">
              <a:solidFill>
                <a:srgbClr val="FFFFFF"/>
              </a:solidFill>
              <a:latin typeface="Gotham" panose="02000504050000020004" pitchFamily="2" charset="0"/>
            </a:endParaRPr>
          </a:p>
          <a:p>
            <a:pPr marL="0" indent="0" algn="ctr">
              <a:buNone/>
            </a:pPr>
            <a:endParaRPr lang="fr-BE" sz="1800" b="1" i="1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fr-BE" sz="1800" b="1" i="1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fr-BE" sz="1800" b="1" i="1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fr-BE" sz="1800" b="1" i="1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pPr marL="0" indent="0" algn="l">
              <a:buNone/>
            </a:pPr>
            <a:endParaRPr lang="fr-BE" sz="1800" b="1" dirty="0">
              <a:latin typeface="RobotoSlab-Bold"/>
            </a:endParaRPr>
          </a:p>
          <a:p>
            <a:pPr marL="0" indent="0" algn="l">
              <a:buNone/>
            </a:pPr>
            <a:endParaRPr lang="fr-BE" sz="1800" b="1" dirty="0">
              <a:latin typeface="RobotoSlab-Bold"/>
            </a:endParaRPr>
          </a:p>
          <a:p>
            <a:pPr marL="0" indent="0" algn="l">
              <a:buNone/>
            </a:pPr>
            <a:endParaRPr lang="fr-BE" sz="1800" b="1" dirty="0">
              <a:latin typeface="RobotoSlab-Bold"/>
            </a:endParaRPr>
          </a:p>
          <a:p>
            <a:pPr marL="0" indent="0" algn="l">
              <a:buNone/>
            </a:pPr>
            <a:endParaRPr lang="fr-BE" sz="1800" b="1" dirty="0">
              <a:latin typeface="RobotoSlab-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6A407-5614-49DA-BF9E-2B85E309A62C}"/>
              </a:ext>
            </a:extLst>
          </p:cNvPr>
          <p:cNvSpPr txBox="1"/>
          <p:nvPr/>
        </p:nvSpPr>
        <p:spPr>
          <a:xfrm>
            <a:off x="561109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28D9C-F8A3-4CD8-9659-DC2DACE19BCB}"/>
              </a:ext>
            </a:extLst>
          </p:cNvPr>
          <p:cNvSpPr txBox="1"/>
          <p:nvPr/>
        </p:nvSpPr>
        <p:spPr>
          <a:xfrm>
            <a:off x="561109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30AA0-DA19-4230-904F-67BAF0219431}"/>
              </a:ext>
            </a:extLst>
          </p:cNvPr>
          <p:cNvSpPr txBox="1"/>
          <p:nvPr/>
        </p:nvSpPr>
        <p:spPr>
          <a:xfrm>
            <a:off x="551887" y="2762815"/>
            <a:ext cx="110328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i="1" dirty="0"/>
              <a:t> Questions, feedback? </a:t>
            </a:r>
          </a:p>
          <a:p>
            <a:endParaRPr lang="en-GB" sz="3600" b="0" i="0" dirty="0">
              <a:effectLst/>
            </a:endParaRPr>
          </a:p>
          <a:p>
            <a:r>
              <a:rPr lang="en-GB" sz="3600" b="0" i="0" dirty="0">
                <a:effectLst/>
              </a:rPr>
              <a:t>@ClotildeClark1</a:t>
            </a:r>
            <a:endParaRPr lang="fr-BE" sz="3600" b="1" i="1" dirty="0"/>
          </a:p>
          <a:p>
            <a:r>
              <a:rPr lang="fr-BE" sz="3600" i="1" dirty="0"/>
              <a:t>clotilde.clark-foulquier@feantsa.org</a:t>
            </a:r>
          </a:p>
          <a:p>
            <a:endParaRPr lang="fr-BE" sz="2800" b="1" i="1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BBAFB034-AD7A-0DCC-2854-0F92D9B3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endParaRPr lang="en-US"/>
          </a:p>
        </p:txBody>
      </p:sp>
      <p:pic>
        <p:nvPicPr>
          <p:cNvPr id="3078" name="Picture 6" descr="Google Introduces Q&amp;A Feature for Google Maps">
            <a:extLst>
              <a:ext uri="{FF2B5EF4-FFF2-40B4-BE49-F238E27FC236}">
                <a16:creationId xmlns:a16="http://schemas.microsoft.com/office/drawing/2014/main" id="{E9490A96-F4C0-DE6C-2F5E-4E41A603A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3"/>
          <a:stretch/>
        </p:blipFill>
        <p:spPr bwMode="auto">
          <a:xfrm>
            <a:off x="0" y="0"/>
            <a:ext cx="12176129" cy="60032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A2A3310-D664-4933-9402-AB5DB088772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6/9/2022</a:t>
            </a:fld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Small group discussion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221" y="730961"/>
            <a:ext cx="5951215" cy="52313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climate change a priority for the homeless sector in your context? 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action are your organisation and others taking in relation to climate change? 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know and what do you need to know about climate change and homelessness?     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opportunities and risks regarding homelessness in the context of the energy transition? 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are your services affected by energy prices? What can be done about it? 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FEANTSA support you in this area? What would be useful? </a:t>
            </a:r>
            <a:endParaRPr lang="en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EU plans for climate action</a:t>
            </a:r>
          </a:p>
          <a:p>
            <a:r>
              <a:rPr lang="en-US" dirty="0"/>
              <a:t>Social implications: risks </a:t>
            </a:r>
          </a:p>
          <a:p>
            <a:r>
              <a:rPr lang="en-US" dirty="0"/>
              <a:t>What do we do? Opportunities</a:t>
            </a:r>
          </a:p>
          <a:p>
            <a:r>
              <a:rPr lang="en-US" dirty="0"/>
              <a:t>What’s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FEANTSA Policy conference 2022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e Green Deal, un Pacte Vert qui va impacter les piscines | Pentair Pool  Europe">
            <a:extLst>
              <a:ext uri="{FF2B5EF4-FFF2-40B4-BE49-F238E27FC236}">
                <a16:creationId xmlns:a16="http://schemas.microsoft.com/office/drawing/2014/main" id="{D4D87A8F-29E5-5118-9541-5FEF1DFE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634"/>
            <a:ext cx="6447453" cy="45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Climate Ambition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Green Deal goals (2020)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10947"/>
            <a:ext cx="4608576" cy="279858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  <a:effectLst/>
              </a:rPr>
              <a:t>an 2030 climate target of at least 55% reduction of net emissions of greenhouse gases as compared to 1990, </a:t>
            </a:r>
          </a:p>
          <a:p>
            <a:r>
              <a:rPr lang="en-GB" dirty="0">
                <a:solidFill>
                  <a:srgbClr val="404040"/>
                </a:solidFill>
                <a:effectLst/>
              </a:rPr>
              <a:t>a legal objective for the Union to reach climate neutrality by 2050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40404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5800" y="2459713"/>
            <a:ext cx="4610100" cy="823912"/>
          </a:xfrm>
        </p:spPr>
        <p:txBody>
          <a:bodyPr/>
          <a:lstStyle/>
          <a:p>
            <a:r>
              <a:rPr lang="en-US" dirty="0"/>
              <a:t>EU Climate law (July 2021)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FEANTSA Policy conference 2022</a:t>
            </a:r>
          </a:p>
          <a:p>
            <a:endParaRPr lang="en-US" dirty="0"/>
          </a:p>
        </p:txBody>
      </p:sp>
      <p:pic>
        <p:nvPicPr>
          <p:cNvPr id="2050" name="Picture 2" descr="Paris Agreement gives hope in fight against climate change">
            <a:extLst>
              <a:ext uri="{FF2B5EF4-FFF2-40B4-BE49-F238E27FC236}">
                <a16:creationId xmlns:a16="http://schemas.microsoft.com/office/drawing/2014/main" id="{1AC60C19-D8BB-7613-BA32-110E6533325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5" y="193941"/>
            <a:ext cx="3448893" cy="2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dership's Role in Driving Strategy | OnStrategy Resources">
            <a:extLst>
              <a:ext uri="{FF2B5EF4-FFF2-40B4-BE49-F238E27FC236}">
                <a16:creationId xmlns:a16="http://schemas.microsoft.com/office/drawing/2014/main" id="{28977758-FC5C-9E56-B971-E3FF24CD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761" y="5295055"/>
            <a:ext cx="1261737" cy="11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CB9DD4D-7087-1F6E-92B3-48733FFD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FC4124-A89B-63B5-FA06-F0B95BE44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1" y="124967"/>
            <a:ext cx="11683515" cy="5520459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78A4E-ECA0-D4A6-8752-38366AB1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BE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BE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B8B282-C766-A27F-C71C-6762B560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6/9/2022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B3DC0-E46E-3B87-D54C-C8A9D8A4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 lnSpcReduction="10000"/>
          </a:bodyPr>
          <a:lstStyle/>
          <a:p>
            <a:r>
              <a:rPr lang="en-US" sz="1000" dirty="0"/>
              <a:t>FEANTSA Policy conference 2022</a:t>
            </a:r>
          </a:p>
        </p:txBody>
      </p:sp>
    </p:spTree>
    <p:extLst>
      <p:ext uri="{BB962C8B-B14F-4D97-AF65-F5344CB8AC3E}">
        <p14:creationId xmlns:p14="http://schemas.microsoft.com/office/powerpoint/2010/main" val="28370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for 55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Emission Trading Scheme extension to buildings &amp; road transport</a:t>
            </a:r>
          </a:p>
          <a:p>
            <a:r>
              <a:rPr lang="en-US" dirty="0"/>
              <a:t>Energy efficiency Directive review</a:t>
            </a:r>
          </a:p>
          <a:p>
            <a:r>
              <a:rPr lang="en-US" dirty="0"/>
              <a:t>Energy performance of building directive recast</a:t>
            </a:r>
          </a:p>
          <a:p>
            <a:r>
              <a:rPr lang="en-US" dirty="0"/>
              <a:t>Social Climate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FEANTSA Policy conference 2022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00E1C2-35FC-551D-8F37-A96946DE56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9B6CE-D899-FC7D-1878-794C4F41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75" y="0"/>
            <a:ext cx="5612087" cy="68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E4EB-A5FD-4C02-ACA9-C9AF7C32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978265" cy="165747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Risk 1. energy prices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125E-E3B6-4C7F-BD17-251E9CDD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45635"/>
            <a:ext cx="9293485" cy="414724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j-lt"/>
              </a:rPr>
              <a:t>Synergies and trade offs between climate change mitigation policies and poverty alleviation.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+mj-lt"/>
              </a:rPr>
              <a:t>trade-off: potential increase in energy poverty levels as a result of strong climate change action (price). ETS 2</a:t>
            </a:r>
          </a:p>
          <a:p>
            <a:pPr lvl="2"/>
            <a:r>
              <a:rPr lang="en-GB" b="0" i="0" dirty="0">
                <a:solidFill>
                  <a:schemeClr val="tx2"/>
                </a:solidFill>
                <a:effectLst/>
                <a:latin typeface="+mj-lt"/>
              </a:rPr>
              <a:t>Flemish study: ETS extension could lead to an increase of 460 euros in energy expenditure for</a:t>
            </a:r>
            <a:br>
              <a:rPr lang="en-GB" b="0" i="0" dirty="0">
                <a:solidFill>
                  <a:schemeClr val="tx2"/>
                </a:solidFill>
                <a:effectLst/>
                <a:latin typeface="+mj-lt"/>
              </a:rPr>
            </a:br>
            <a:r>
              <a:rPr lang="en-GB" b="0" i="0" dirty="0">
                <a:solidFill>
                  <a:schemeClr val="tx2"/>
                </a:solidFill>
                <a:effectLst/>
                <a:latin typeface="+mj-lt"/>
              </a:rPr>
              <a:t>Flemish households </a:t>
            </a:r>
          </a:p>
          <a:p>
            <a:pPr lvl="2"/>
            <a:r>
              <a:rPr lang="en-GB" b="0" i="0" dirty="0">
                <a:solidFill>
                  <a:schemeClr val="tx2"/>
                </a:solidFill>
                <a:effectLst/>
                <a:latin typeface="+mj-lt"/>
              </a:rPr>
              <a:t>Polish Economic Institute estimates an extension of the EU emissions trading</a:t>
            </a:r>
            <a:br>
              <a:rPr lang="en-GB" b="0" i="0" dirty="0">
                <a:solidFill>
                  <a:schemeClr val="tx2"/>
                </a:solidFill>
                <a:effectLst/>
                <a:latin typeface="+mj-lt"/>
              </a:rPr>
            </a:br>
            <a:r>
              <a:rPr lang="en-GB" b="0" i="0" dirty="0">
                <a:solidFill>
                  <a:schemeClr val="tx2"/>
                </a:solidFill>
                <a:effectLst/>
                <a:latin typeface="+mj-lt"/>
              </a:rPr>
              <a:t>system to road transport and buildings would mean an average annual increase in energy expenditure for the EU's poorest households of 44 % (EUR 373) for transport and 50 % (EUR 429) for housing</a:t>
            </a:r>
            <a:r>
              <a:rPr lang="en-GB" sz="1800" dirty="0">
                <a:solidFill>
                  <a:schemeClr val="tx2"/>
                </a:solidFill>
                <a:latin typeface="+mj-lt"/>
              </a:rPr>
              <a:t> .</a:t>
            </a:r>
            <a:br>
              <a:rPr lang="en-GB" sz="1800" dirty="0">
                <a:solidFill>
                  <a:schemeClr val="tx2"/>
                </a:solidFill>
                <a:latin typeface="+mj-lt"/>
              </a:rPr>
            </a:br>
            <a:endParaRPr lang="en-GB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  <a:latin typeface="+mj-lt"/>
              </a:rPr>
              <a:t>Synergy: deep energy efficiency in buildings. </a:t>
            </a:r>
          </a:p>
        </p:txBody>
      </p:sp>
    </p:spTree>
    <p:extLst>
      <p:ext uri="{BB962C8B-B14F-4D97-AF65-F5344CB8AC3E}">
        <p14:creationId xmlns:p14="http://schemas.microsoft.com/office/powerpoint/2010/main" val="10887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3252-6DAF-4C1A-BAB0-A5B1D030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802432"/>
            <a:ext cx="9371949" cy="120364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Renovation wave: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 addressing climate emission &amp; energy poverty! </a:t>
            </a:r>
            <a:br>
              <a:rPr lang="en-GB" sz="3600" b="1" i="1" dirty="0"/>
            </a:br>
            <a:endParaRPr lang="en-BE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5D3A-8108-4322-B290-156B6A11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05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Renovation wave:</a:t>
            </a:r>
          </a:p>
          <a:p>
            <a:pPr marL="0" indent="0">
              <a:buNone/>
            </a:pPr>
            <a:r>
              <a:rPr lang="en-GB" sz="2800" dirty="0"/>
              <a:t>Improved thermal comfort</a:t>
            </a:r>
          </a:p>
          <a:p>
            <a:pPr marL="0" indent="0">
              <a:buNone/>
            </a:pPr>
            <a:r>
              <a:rPr lang="en-GB" sz="2800" dirty="0"/>
              <a:t>Lower energy </a:t>
            </a:r>
            <a:r>
              <a:rPr lang="en-GB" dirty="0"/>
              <a:t>use &amp; therefore </a:t>
            </a:r>
            <a:r>
              <a:rPr lang="en-GB" sz="2800" dirty="0"/>
              <a:t>costs</a:t>
            </a:r>
          </a:p>
          <a:p>
            <a:pPr marL="0" lvl="0" indent="0">
              <a:buNone/>
            </a:pPr>
            <a:r>
              <a:rPr lang="en-GB" sz="2800" dirty="0"/>
              <a:t>Reducing health risks – cold or damp homes</a:t>
            </a:r>
          </a:p>
          <a:p>
            <a:pPr marL="0" indent="0">
              <a:buNone/>
            </a:pPr>
            <a:r>
              <a:rPr lang="en-GB" sz="2800" dirty="0"/>
              <a:t>Reducing carbon emissions </a:t>
            </a:r>
          </a:p>
          <a:p>
            <a:pPr marL="0" lvl="0" indent="0">
              <a:buNone/>
            </a:pPr>
            <a:endParaRPr lang="en-GB" sz="2400" dirty="0"/>
          </a:p>
          <a:p>
            <a:endParaRPr lang="en-BE" dirty="0"/>
          </a:p>
        </p:txBody>
      </p:sp>
      <p:pic>
        <p:nvPicPr>
          <p:cNvPr id="1026" name="Picture 2" descr="Renovation wave">
            <a:extLst>
              <a:ext uri="{FF2B5EF4-FFF2-40B4-BE49-F238E27FC236}">
                <a16:creationId xmlns:a16="http://schemas.microsoft.com/office/drawing/2014/main" id="{4FD66E52-ADAD-1D92-B013-EF142130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36" y="4143528"/>
            <a:ext cx="6005988" cy="22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6A51-F6F7-E295-211F-CE122477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EPBD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52C7-DA86-2F9B-3313-0421C5045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CenturyGothic"/>
              </a:rPr>
              <a:t>Introduction of minimum energy performance</a:t>
            </a:r>
            <a:r>
              <a:rPr lang="en-GB" sz="24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enturyGothic"/>
              </a:rPr>
              <a:t>standards (MEPS) 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CenturyGothic"/>
              </a:rPr>
              <a:t>for new buildings, 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CenturyGothic"/>
              </a:rPr>
              <a:t>Existing</a:t>
            </a:r>
            <a:r>
              <a:rPr lang="en-GB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CenturyGothic"/>
              </a:rPr>
              <a:t>buildings undergoing major renovations, </a:t>
            </a:r>
            <a:endParaRPr lang="en-GB" dirty="0">
              <a:solidFill>
                <a:srgbClr val="000000"/>
              </a:solidFill>
              <a:latin typeface="CenturyGothic"/>
            </a:endParaRP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CenturyGothic"/>
              </a:rPr>
              <a:t>for the replacement or retrofit of central building elements like heating and cooling systems</a:t>
            </a:r>
            <a:br>
              <a:rPr lang="en-GB" sz="1000" dirty="0"/>
            </a:b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C607B-BC3D-91D6-1FF9-B71AFDBD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BE" smtClean="0"/>
              <a:t>9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F5800-C170-5519-2231-09DC7E56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CE51-CC0B-142F-8A78-D93041A8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FEANTSA Policy conference 2022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42E8F0-47B2-8C3F-7700-BC35C6229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r="13742" b="-1"/>
          <a:stretch/>
        </p:blipFill>
        <p:spPr bwMode="auto">
          <a:xfrm>
            <a:off x="7519662" y="2889590"/>
            <a:ext cx="4672338" cy="39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DE5C3D-FDF5-4C98-94C7-4578F4ECAFD6}">
  <ds:schemaRefs>
    <ds:schemaRef ds:uri="http://schemas.microsoft.com/office/2006/metadata/properties"/>
    <ds:schemaRef ds:uri="http://schemas.microsoft.com/office/infopath/2007/PartnerControls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58E238D8-81BA-48F6-AAF4-D969953BC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A52AB-0FC9-4D28-9438-DE7616785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144</TotalTime>
  <Words>916</Words>
  <Application>Microsoft Office PowerPoint</Application>
  <PresentationFormat>Widescreen</PresentationFormat>
  <Paragraphs>164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 Nova</vt:lpstr>
      <vt:lpstr>Calibri</vt:lpstr>
      <vt:lpstr>Century Gothic</vt:lpstr>
      <vt:lpstr>CenturyGothic</vt:lpstr>
      <vt:lpstr>Corbel</vt:lpstr>
      <vt:lpstr>Dosis-Medium</vt:lpstr>
      <vt:lpstr>Franklin Gothic Book</vt:lpstr>
      <vt:lpstr>Gotham</vt:lpstr>
      <vt:lpstr>Muli-Light</vt:lpstr>
      <vt:lpstr>RobotoSlab-Bold</vt:lpstr>
      <vt:lpstr>RobotoSlab-Light</vt:lpstr>
      <vt:lpstr>Segoe UI</vt:lpstr>
      <vt:lpstr>Symbol</vt:lpstr>
      <vt:lpstr>Ecology 16x9</vt:lpstr>
      <vt:lpstr>Opportunities and risks of the energy transition for homelessness and housing exclusion</vt:lpstr>
      <vt:lpstr>PowerPoint Presentation</vt:lpstr>
      <vt:lpstr>Structure</vt:lpstr>
      <vt:lpstr>EU Climate Ambition</vt:lpstr>
      <vt:lpstr>PowerPoint Presentation</vt:lpstr>
      <vt:lpstr>Fit for 55 package</vt:lpstr>
      <vt:lpstr> Risk 1. energy prices</vt:lpstr>
      <vt:lpstr>Renovation wave:  addressing climate emission &amp; energy poverty!  </vt:lpstr>
      <vt:lpstr>EPBD</vt:lpstr>
      <vt:lpstr> </vt:lpstr>
      <vt:lpstr>PowerPoint Presentation</vt:lpstr>
      <vt:lpstr>Risk 3. Inflation</vt:lpstr>
      <vt:lpstr>PowerPoint Presentation</vt:lpstr>
      <vt:lpstr>PowerPoint Presentation</vt:lpstr>
      <vt:lpstr>PowerPoint Presentation</vt:lpstr>
      <vt:lpstr>PowerPoint Presentation</vt:lpstr>
      <vt:lpstr>What do we do? How can we ensure a socially fair energy transition?</vt:lpstr>
      <vt:lpstr>PowerPoint Presentation</vt:lpstr>
      <vt:lpstr>Opportunity 1. target funding to low-income cold homes </vt:lpstr>
      <vt:lpstr>Opportunity 2. Transformation of inadequate collective housing</vt:lpstr>
      <vt:lpstr>How?</vt:lpstr>
      <vt:lpstr>Adapting &amp; planning ahead</vt:lpstr>
      <vt:lpstr>PowerPoint Presentation</vt:lpstr>
      <vt:lpstr>PowerPoint Presentation</vt:lpstr>
      <vt:lpstr>PowerPoint Presentation</vt:lpstr>
      <vt:lpstr>Small group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risks of transition in terms of homelessness and housing exclusion in Europe</dc:title>
  <dc:creator>Clotilde Clark-Foulquier</dc:creator>
  <cp:lastModifiedBy>Information</cp:lastModifiedBy>
  <cp:revision>9</cp:revision>
  <dcterms:created xsi:type="dcterms:W3CDTF">2022-06-01T19:01:17Z</dcterms:created>
  <dcterms:modified xsi:type="dcterms:W3CDTF">2022-06-09T08:10:57Z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