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57" r:id="rId6"/>
    <p:sldId id="262" r:id="rId7"/>
    <p:sldId id="258" r:id="rId8"/>
    <p:sldId id="264" r:id="rId9"/>
    <p:sldId id="265" r:id="rId10"/>
    <p:sldId id="266" r:id="rId11"/>
    <p:sldId id="263" r:id="rId12"/>
    <p:sldId id="267" r:id="rId13"/>
    <p:sldId id="260" r:id="rId14"/>
    <p:sldId id="272" r:id="rId15"/>
    <p:sldId id="273" r:id="rId16"/>
    <p:sldId id="268" r:id="rId17"/>
    <p:sldId id="274" r:id="rId18"/>
    <p:sldId id="276" r:id="rId19"/>
    <p:sldId id="261"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Glacial Indifference" panose="020B0604020202020204" charset="0"/>
      <p:regular r:id="rId26"/>
    </p:embeddedFont>
    <p:embeddedFont>
      <p:font typeface="Glacial Indifference Bold" panose="020B0604020202020204" charset="0"/>
      <p:regular r:id="rId27"/>
    </p:embeddedFont>
    <p:embeddedFont>
      <p:font typeface="League Spartan"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1A1AC-EB90-4132-8771-26E93E51882D}" v="3" dt="2022-05-31T08:32:22.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5F18C-AC91-4D4E-B732-9D4CA97D605C}" type="datetimeFigureOut">
              <a:rPr lang="fr-BE" smtClean="0"/>
              <a:t>09-06-22</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72FD3-6A1B-4201-9A3D-20EA3A431B2C}" type="slidenum">
              <a:rPr lang="fr-BE" smtClean="0"/>
              <a:t>‹#›</a:t>
            </a:fld>
            <a:endParaRPr lang="fr-BE"/>
          </a:p>
        </p:txBody>
      </p:sp>
    </p:spTree>
    <p:extLst>
      <p:ext uri="{BB962C8B-B14F-4D97-AF65-F5344CB8AC3E}">
        <p14:creationId xmlns:p14="http://schemas.microsoft.com/office/powerpoint/2010/main" val="211153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8D472FD3-6A1B-4201-9A3D-20EA3A431B2C}" type="slidenum">
              <a:rPr lang="fr-BE" smtClean="0"/>
              <a:t>10</a:t>
            </a:fld>
            <a:endParaRPr lang="fr-BE"/>
          </a:p>
        </p:txBody>
      </p:sp>
    </p:spTree>
    <p:extLst>
      <p:ext uri="{BB962C8B-B14F-4D97-AF65-F5344CB8AC3E}">
        <p14:creationId xmlns:p14="http://schemas.microsoft.com/office/powerpoint/2010/main" val="113472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8D472FD3-6A1B-4201-9A3D-20EA3A431B2C}" type="slidenum">
              <a:rPr lang="fr-BE" smtClean="0"/>
              <a:t>14</a:t>
            </a:fld>
            <a:endParaRPr lang="fr-BE"/>
          </a:p>
        </p:txBody>
      </p:sp>
    </p:spTree>
    <p:extLst>
      <p:ext uri="{BB962C8B-B14F-4D97-AF65-F5344CB8AC3E}">
        <p14:creationId xmlns:p14="http://schemas.microsoft.com/office/powerpoint/2010/main" val="2977442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TextBox 2"/>
          <p:cNvSpPr txBox="1"/>
          <p:nvPr/>
        </p:nvSpPr>
        <p:spPr>
          <a:xfrm>
            <a:off x="3451719" y="2589329"/>
            <a:ext cx="11316491" cy="4363823"/>
          </a:xfrm>
          <a:prstGeom prst="rect">
            <a:avLst/>
          </a:prstGeom>
        </p:spPr>
        <p:txBody>
          <a:bodyPr lIns="0" tIns="0" rIns="0" bIns="0" rtlCol="0" anchor="t">
            <a:spAutoFit/>
          </a:bodyPr>
          <a:lstStyle/>
          <a:p>
            <a:pPr marL="0" lvl="0" indent="0" algn="ctr">
              <a:lnSpc>
                <a:spcPts val="8429"/>
              </a:lnSpc>
            </a:pPr>
            <a:r>
              <a:rPr lang="en-US" sz="8429" dirty="0">
                <a:solidFill>
                  <a:srgbClr val="FFFFFF"/>
                </a:solidFill>
                <a:latin typeface="League Spartan Bold"/>
              </a:rPr>
              <a:t>Spotlight on the Annual Overview of Homelessness &amp; Housing Exclusion</a:t>
            </a:r>
          </a:p>
        </p:txBody>
      </p:sp>
      <p:grpSp>
        <p:nvGrpSpPr>
          <p:cNvPr id="3" name="Group 3"/>
          <p:cNvGrpSpPr/>
          <p:nvPr/>
        </p:nvGrpSpPr>
        <p:grpSpPr>
          <a:xfrm>
            <a:off x="0" y="8865552"/>
            <a:ext cx="18288000" cy="1488123"/>
            <a:chOff x="0" y="0"/>
            <a:chExt cx="6671512" cy="542871"/>
          </a:xfrm>
        </p:grpSpPr>
        <p:sp>
          <p:nvSpPr>
            <p:cNvPr id="4" name="Freeform 4"/>
            <p:cNvSpPr/>
            <p:nvPr/>
          </p:nvSpPr>
          <p:spPr>
            <a:xfrm>
              <a:off x="0" y="0"/>
              <a:ext cx="6671512" cy="542871"/>
            </a:xfrm>
            <a:custGeom>
              <a:avLst/>
              <a:gdLst/>
              <a:ahLst/>
              <a:cxnLst/>
              <a:rect l="l" t="t" r="r" b="b"/>
              <a:pathLst>
                <a:path w="6671512" h="542871">
                  <a:moveTo>
                    <a:pt x="0" y="0"/>
                  </a:moveTo>
                  <a:lnTo>
                    <a:pt x="6671512" y="0"/>
                  </a:lnTo>
                  <a:lnTo>
                    <a:pt x="6671512" y="542871"/>
                  </a:lnTo>
                  <a:lnTo>
                    <a:pt x="0" y="542871"/>
                  </a:lnTo>
                  <a:close/>
                </a:path>
              </a:pathLst>
            </a:custGeom>
            <a:solidFill>
              <a:srgbClr val="4B7BA5"/>
            </a:solidFill>
          </p:spPr>
        </p:sp>
      </p:grpSp>
      <p:pic>
        <p:nvPicPr>
          <p:cNvPr id="5" name="Picture 5"/>
          <p:cNvPicPr>
            <a:picLocks noChangeAspect="1"/>
          </p:cNvPicPr>
          <p:nvPr/>
        </p:nvPicPr>
        <p:blipFill>
          <a:blip r:embed="rId2"/>
          <a:srcRect/>
          <a:stretch>
            <a:fillRect/>
          </a:stretch>
        </p:blipFill>
        <p:spPr>
          <a:xfrm>
            <a:off x="15526430" y="7471817"/>
            <a:ext cx="2103462" cy="2243693"/>
          </a:xfrm>
          <a:prstGeom prst="rect">
            <a:avLst/>
          </a:prstGeom>
        </p:spPr>
      </p:pic>
      <p:sp>
        <p:nvSpPr>
          <p:cNvPr id="6" name="TextBox 6"/>
          <p:cNvSpPr txBox="1"/>
          <p:nvPr/>
        </p:nvSpPr>
        <p:spPr>
          <a:xfrm>
            <a:off x="1028700" y="8121285"/>
            <a:ext cx="14773935" cy="720138"/>
          </a:xfrm>
          <a:prstGeom prst="rect">
            <a:avLst/>
          </a:prstGeom>
        </p:spPr>
        <p:txBody>
          <a:bodyPr lIns="0" tIns="0" rIns="0" bIns="0" rtlCol="0" anchor="t">
            <a:spAutoFit/>
          </a:bodyPr>
          <a:lstStyle/>
          <a:p>
            <a:pPr marL="0" lvl="0" indent="0">
              <a:lnSpc>
                <a:spcPts val="5476"/>
              </a:lnSpc>
            </a:pPr>
            <a:r>
              <a:rPr lang="en-US" sz="5476">
                <a:solidFill>
                  <a:srgbClr val="FFFFFF"/>
                </a:solidFill>
                <a:latin typeface="League Spartan Bold"/>
              </a:rPr>
              <a:t>FEANTSA POLICY CONFERENCE 2022</a:t>
            </a:r>
          </a:p>
        </p:txBody>
      </p:sp>
      <p:sp>
        <p:nvSpPr>
          <p:cNvPr id="7" name="TextBox 7"/>
          <p:cNvSpPr txBox="1"/>
          <p:nvPr/>
        </p:nvSpPr>
        <p:spPr>
          <a:xfrm>
            <a:off x="819169" y="8770302"/>
            <a:ext cx="12062790" cy="804546"/>
          </a:xfrm>
          <a:prstGeom prst="rect">
            <a:avLst/>
          </a:prstGeom>
        </p:spPr>
        <p:txBody>
          <a:bodyPr lIns="0" tIns="0" rIns="0" bIns="0" rtlCol="0" anchor="t">
            <a:spAutoFit/>
          </a:bodyPr>
          <a:lstStyle/>
          <a:p>
            <a:pPr algn="r">
              <a:lnSpc>
                <a:spcPts val="6579"/>
              </a:lnSpc>
            </a:pPr>
            <a:r>
              <a:rPr lang="en-US" sz="4699">
                <a:solidFill>
                  <a:srgbClr val="FFFFFF"/>
                </a:solidFill>
                <a:latin typeface="Glacial Indifference Bold"/>
              </a:rPr>
              <a:t>Towards a Vision for Ending Homelessness</a:t>
            </a:r>
          </a:p>
        </p:txBody>
      </p:sp>
      <p:grpSp>
        <p:nvGrpSpPr>
          <p:cNvPr id="8" name="Group 8"/>
          <p:cNvGrpSpPr/>
          <p:nvPr/>
        </p:nvGrpSpPr>
        <p:grpSpPr>
          <a:xfrm>
            <a:off x="0" y="-1"/>
            <a:ext cx="18288000" cy="1421197"/>
            <a:chOff x="0" y="0"/>
            <a:chExt cx="9078022" cy="707757"/>
          </a:xfrm>
        </p:grpSpPr>
        <p:sp>
          <p:nvSpPr>
            <p:cNvPr id="9" name="Freeform 9"/>
            <p:cNvSpPr/>
            <p:nvPr/>
          </p:nvSpPr>
          <p:spPr>
            <a:xfrm>
              <a:off x="0" y="0"/>
              <a:ext cx="9078022" cy="707757"/>
            </a:xfrm>
            <a:custGeom>
              <a:avLst/>
              <a:gdLst/>
              <a:ahLst/>
              <a:cxnLst/>
              <a:rect l="l" t="t" r="r" b="b"/>
              <a:pathLst>
                <a:path w="9078022" h="707757">
                  <a:moveTo>
                    <a:pt x="0" y="0"/>
                  </a:moveTo>
                  <a:lnTo>
                    <a:pt x="9078022" y="0"/>
                  </a:lnTo>
                  <a:lnTo>
                    <a:pt x="9078022" y="707757"/>
                  </a:lnTo>
                  <a:lnTo>
                    <a:pt x="0" y="707757"/>
                  </a:lnTo>
                  <a:close/>
                </a:path>
              </a:pathLst>
            </a:custGeom>
            <a:solidFill>
              <a:srgbClr val="FFFFFF"/>
            </a:solidFill>
          </p:spPr>
        </p:sp>
      </p:grpSp>
      <p:grpSp>
        <p:nvGrpSpPr>
          <p:cNvPr id="10" name="Group 10"/>
          <p:cNvGrpSpPr/>
          <p:nvPr/>
        </p:nvGrpSpPr>
        <p:grpSpPr>
          <a:xfrm>
            <a:off x="382846" y="131258"/>
            <a:ext cx="17522308" cy="1154076"/>
            <a:chOff x="0" y="0"/>
            <a:chExt cx="23363078" cy="1538768"/>
          </a:xfrm>
        </p:grpSpPr>
        <p:pic>
          <p:nvPicPr>
            <p:cNvPr id="11" name="Picture 11"/>
            <p:cNvPicPr>
              <a:picLocks noChangeAspect="1"/>
            </p:cNvPicPr>
            <p:nvPr/>
          </p:nvPicPr>
          <p:blipFill>
            <a:blip r:embed="rId3">
              <a:alphaModFix amt="47000"/>
            </a:blip>
            <a:srcRect t="39319" r="7661" b="4452"/>
            <a:stretch>
              <a:fillRect/>
            </a:stretch>
          </p:blipFill>
          <p:spPr>
            <a:xfrm>
              <a:off x="0" y="0"/>
              <a:ext cx="3105698" cy="1532627"/>
            </a:xfrm>
            <a:prstGeom prst="rect">
              <a:avLst/>
            </a:prstGeom>
          </p:spPr>
        </p:pic>
        <p:pic>
          <p:nvPicPr>
            <p:cNvPr id="12" name="Picture 12"/>
            <p:cNvPicPr>
              <a:picLocks noChangeAspect="1"/>
            </p:cNvPicPr>
            <p:nvPr/>
          </p:nvPicPr>
          <p:blipFill>
            <a:blip r:embed="rId4">
              <a:alphaModFix amt="55000"/>
            </a:blip>
            <a:srcRect l="3688" t="5725" b="22936"/>
            <a:stretch>
              <a:fillRect/>
            </a:stretch>
          </p:blipFill>
          <p:spPr>
            <a:xfrm>
              <a:off x="6719395" y="6140"/>
              <a:ext cx="3105698" cy="1532627"/>
            </a:xfrm>
            <a:prstGeom prst="rect">
              <a:avLst/>
            </a:prstGeom>
          </p:spPr>
        </p:pic>
        <p:pic>
          <p:nvPicPr>
            <p:cNvPr id="13" name="Picture 13"/>
            <p:cNvPicPr>
              <a:picLocks noChangeAspect="1"/>
            </p:cNvPicPr>
            <p:nvPr/>
          </p:nvPicPr>
          <p:blipFill>
            <a:blip r:embed="rId5">
              <a:alphaModFix amt="57000"/>
            </a:blip>
            <a:srcRect l="1601" t="13625" b="18850"/>
            <a:stretch>
              <a:fillRect/>
            </a:stretch>
          </p:blipFill>
          <p:spPr>
            <a:xfrm>
              <a:off x="10083311" y="12281"/>
              <a:ext cx="3105698" cy="1526487"/>
            </a:xfrm>
            <a:prstGeom prst="rect">
              <a:avLst/>
            </a:prstGeom>
          </p:spPr>
        </p:pic>
        <p:pic>
          <p:nvPicPr>
            <p:cNvPr id="14" name="Picture 14"/>
            <p:cNvPicPr>
              <a:picLocks noChangeAspect="1"/>
            </p:cNvPicPr>
            <p:nvPr/>
          </p:nvPicPr>
          <p:blipFill>
            <a:blip r:embed="rId6">
              <a:alphaModFix amt="70000"/>
            </a:blip>
            <a:srcRect l="13862" t="7368" b="7352"/>
            <a:stretch>
              <a:fillRect/>
            </a:stretch>
          </p:blipFill>
          <p:spPr>
            <a:xfrm>
              <a:off x="3359698" y="6140"/>
              <a:ext cx="3105698" cy="1526487"/>
            </a:xfrm>
            <a:prstGeom prst="rect">
              <a:avLst/>
            </a:prstGeom>
          </p:spPr>
        </p:pic>
        <p:pic>
          <p:nvPicPr>
            <p:cNvPr id="15" name="Picture 15"/>
            <p:cNvPicPr>
              <a:picLocks noChangeAspect="1"/>
            </p:cNvPicPr>
            <p:nvPr/>
          </p:nvPicPr>
          <p:blipFill>
            <a:blip r:embed="rId7">
              <a:alphaModFix amt="53000"/>
            </a:blip>
            <a:srcRect t="13136" b="13136"/>
            <a:stretch>
              <a:fillRect/>
            </a:stretch>
          </p:blipFill>
          <p:spPr>
            <a:xfrm>
              <a:off x="13443009" y="12281"/>
              <a:ext cx="3105698" cy="1526487"/>
            </a:xfrm>
            <a:prstGeom prst="rect">
              <a:avLst/>
            </a:prstGeom>
          </p:spPr>
        </p:pic>
        <p:pic>
          <p:nvPicPr>
            <p:cNvPr id="16" name="Picture 16"/>
            <p:cNvPicPr>
              <a:picLocks noChangeAspect="1"/>
            </p:cNvPicPr>
            <p:nvPr/>
          </p:nvPicPr>
          <p:blipFill>
            <a:blip r:embed="rId8">
              <a:alphaModFix amt="52000"/>
            </a:blip>
            <a:srcRect l="14126" t="38514" r="20573" b="13148"/>
            <a:stretch>
              <a:fillRect/>
            </a:stretch>
          </p:blipFill>
          <p:spPr>
            <a:xfrm>
              <a:off x="16802707" y="0"/>
              <a:ext cx="3105698" cy="1532627"/>
            </a:xfrm>
            <a:prstGeom prst="rect">
              <a:avLst/>
            </a:prstGeom>
          </p:spPr>
        </p:pic>
        <p:pic>
          <p:nvPicPr>
            <p:cNvPr id="17" name="Picture 17"/>
            <p:cNvPicPr>
              <a:picLocks noChangeAspect="1"/>
            </p:cNvPicPr>
            <p:nvPr/>
          </p:nvPicPr>
          <p:blipFill>
            <a:blip r:embed="rId9">
              <a:alphaModFix amt="65999"/>
            </a:blip>
            <a:srcRect l="1329" t="42558" b="18009"/>
            <a:stretch>
              <a:fillRect/>
            </a:stretch>
          </p:blipFill>
          <p:spPr>
            <a:xfrm>
              <a:off x="20257380" y="0"/>
              <a:ext cx="3105698" cy="153876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66554" y="0"/>
            <a:ext cx="11358401" cy="10287000"/>
          </a:xfrm>
          <a:prstGeom prst="rect">
            <a:avLst/>
          </a:prstGeom>
          <a:solidFill>
            <a:srgbClr val="11354E"/>
          </a:solidFill>
        </p:spPr>
      </p:sp>
      <p:grpSp>
        <p:nvGrpSpPr>
          <p:cNvPr id="3" name="Group 3"/>
          <p:cNvGrpSpPr/>
          <p:nvPr/>
        </p:nvGrpSpPr>
        <p:grpSpPr>
          <a:xfrm>
            <a:off x="726306" y="2628900"/>
            <a:ext cx="9010606" cy="11828431"/>
            <a:chOff x="0" y="-731407"/>
            <a:chExt cx="12014141" cy="15771242"/>
          </a:xfrm>
        </p:grpSpPr>
        <p:sp>
          <p:nvSpPr>
            <p:cNvPr id="4" name="TextBox 4"/>
            <p:cNvSpPr txBox="1"/>
            <p:nvPr/>
          </p:nvSpPr>
          <p:spPr>
            <a:xfrm>
              <a:off x="0" y="-731407"/>
              <a:ext cx="12014141" cy="15771242"/>
            </a:xfrm>
            <a:prstGeom prst="rect">
              <a:avLst/>
            </a:prstGeom>
          </p:spPr>
          <p:txBody>
            <a:bodyPr lIns="0" tIns="0" rIns="0" bIns="0" rtlCol="0" anchor="t">
              <a:spAutoFit/>
            </a:bodyPr>
            <a:lstStyle/>
            <a:p>
              <a:pPr marL="457200" indent="-457200">
                <a:lnSpc>
                  <a:spcPts val="3703"/>
                </a:lnSpc>
                <a:buFont typeface="Arial" panose="020B0604020202020204" pitchFamily="34" charset="0"/>
                <a:buChar char="•"/>
              </a:pPr>
              <a:r>
                <a:rPr lang="en-US" sz="2800" b="1" spc="317" dirty="0">
                  <a:solidFill>
                    <a:srgbClr val="FFFFFF"/>
                  </a:solidFill>
                  <a:latin typeface="Glacial Indifference"/>
                </a:rPr>
                <a:t>Europe’s first-ever commitment to end homelessness by 2030</a:t>
              </a:r>
            </a:p>
            <a:p>
              <a:pPr marL="457200" indent="-457200">
                <a:lnSpc>
                  <a:spcPts val="3703"/>
                </a:lnSpc>
                <a:buFont typeface="Arial" panose="020B0604020202020204" pitchFamily="34" charset="0"/>
                <a:buChar char="•"/>
              </a:pPr>
              <a:endParaRPr lang="en-US" sz="2800" spc="317" dirty="0">
                <a:solidFill>
                  <a:srgbClr val="FFFFFF"/>
                </a:solidFill>
                <a:latin typeface="Glacial Indifference"/>
              </a:endParaRPr>
            </a:p>
            <a:p>
              <a:pPr marL="457200" indent="-457200">
                <a:lnSpc>
                  <a:spcPts val="3703"/>
                </a:lnSpc>
                <a:buFont typeface="Arial" panose="020B0604020202020204" pitchFamily="34" charset="0"/>
                <a:buChar char="•"/>
              </a:pPr>
              <a:r>
                <a:rPr lang="en-US" sz="2800" b="1" spc="317" dirty="0">
                  <a:solidFill>
                    <a:srgbClr val="FFFFFF"/>
                  </a:solidFill>
                  <a:latin typeface="Glacial Indifference"/>
                </a:rPr>
                <a:t>Using the economic recovery to tackle homelessness </a:t>
              </a:r>
              <a:endParaRPr lang="en-US" sz="2800" spc="317" dirty="0">
                <a:solidFill>
                  <a:srgbClr val="FFFFFF"/>
                </a:solidFill>
                <a:latin typeface="Glacial Indifference"/>
              </a:endParaRPr>
            </a:p>
            <a:p>
              <a:pPr marL="457200" indent="-457200">
                <a:lnSpc>
                  <a:spcPts val="3703"/>
                </a:lnSpc>
                <a:buFont typeface="Wingdings" panose="05000000000000000000" pitchFamily="2" charset="2"/>
                <a:buChar char="Ø"/>
              </a:pPr>
              <a:r>
                <a:rPr lang="en-US" sz="2800" i="1" spc="317" dirty="0">
                  <a:solidFill>
                    <a:srgbClr val="FFFFFF"/>
                  </a:solidFill>
                  <a:latin typeface="Glacial Indifference"/>
                </a:rPr>
                <a:t>Examples of the Recovery &amp; Resilience Plans for </a:t>
              </a:r>
              <a:r>
                <a:rPr lang="en-US" sz="2800" b="1" i="1" spc="317" dirty="0">
                  <a:solidFill>
                    <a:srgbClr val="FFFFFF"/>
                  </a:solidFill>
                  <a:latin typeface="Glacial Indifference"/>
                </a:rPr>
                <a:t>Italy</a:t>
              </a:r>
              <a:r>
                <a:rPr lang="en-US" sz="2800" i="1" spc="317" dirty="0">
                  <a:solidFill>
                    <a:srgbClr val="FFFFFF"/>
                  </a:solidFill>
                  <a:latin typeface="Glacial Indifference"/>
                </a:rPr>
                <a:t>, Spain, Belgium, Portugal.</a:t>
              </a:r>
            </a:p>
            <a:p>
              <a:pPr marL="457200" indent="-457200">
                <a:lnSpc>
                  <a:spcPts val="3703"/>
                </a:lnSpc>
                <a:buFont typeface="Wingdings" panose="05000000000000000000" pitchFamily="2" charset="2"/>
                <a:buChar char="Ø"/>
              </a:pPr>
              <a:endParaRPr lang="en-US" sz="2800" i="1" spc="317" dirty="0">
                <a:solidFill>
                  <a:srgbClr val="FFFFFF"/>
                </a:solidFill>
                <a:latin typeface="Glacial Indifference"/>
              </a:endParaRPr>
            </a:p>
            <a:p>
              <a:pPr marL="457200" indent="-457200">
                <a:lnSpc>
                  <a:spcPts val="3703"/>
                </a:lnSpc>
                <a:buFont typeface="Arial" panose="020B0604020202020204" pitchFamily="34" charset="0"/>
                <a:buChar char="•"/>
              </a:pPr>
              <a:r>
                <a:rPr lang="en-US" sz="2800" b="1" spc="317" dirty="0">
                  <a:solidFill>
                    <a:srgbClr val="FFFFFF"/>
                  </a:solidFill>
                  <a:latin typeface="Glacial Indifference"/>
                </a:rPr>
                <a:t>Adaptation of emergency accommodation to ensure more humane conditions</a:t>
              </a:r>
              <a:endParaRPr lang="en-US" sz="2800" spc="317" dirty="0">
                <a:solidFill>
                  <a:srgbClr val="FFFFFF"/>
                </a:solidFill>
                <a:latin typeface="Glacial Indifference"/>
              </a:endParaRPr>
            </a:p>
            <a:p>
              <a:pPr marL="457200" indent="-457200">
                <a:lnSpc>
                  <a:spcPts val="3703"/>
                </a:lnSpc>
                <a:buFont typeface="Wingdings" panose="05000000000000000000" pitchFamily="2" charset="2"/>
                <a:buChar char="Ø"/>
              </a:pPr>
              <a:r>
                <a:rPr lang="en-US" sz="2800" i="1" spc="317" dirty="0">
                  <a:solidFill>
                    <a:srgbClr val="FFFFFF"/>
                  </a:solidFill>
                  <a:latin typeface="Glacial Indifference"/>
                </a:rPr>
                <a:t>Examples from Poland, the Netherlands, Berlin, Brussels, France.</a:t>
              </a:r>
            </a:p>
            <a:p>
              <a:pPr marL="457200" indent="-457200">
                <a:lnSpc>
                  <a:spcPts val="3703"/>
                </a:lnSpc>
                <a:buFont typeface="Arial" panose="020B0604020202020204" pitchFamily="34" charset="0"/>
                <a:buChar char="•"/>
              </a:pPr>
              <a:endParaRPr lang="en-US" sz="2800" spc="317" dirty="0">
                <a:solidFill>
                  <a:srgbClr val="FFFFFF"/>
                </a:solidFill>
                <a:latin typeface="Glacial Indifference"/>
              </a:endParaRPr>
            </a:p>
            <a:p>
              <a:pPr marL="457200" indent="-457200">
                <a:lnSpc>
                  <a:spcPts val="3703"/>
                </a:lnSpc>
                <a:buFont typeface="Arial" panose="020B0604020202020204" pitchFamily="34" charset="0"/>
                <a:buChar char="•"/>
              </a:pPr>
              <a:r>
                <a:rPr lang="en-US" sz="2800" b="1" spc="317" dirty="0">
                  <a:solidFill>
                    <a:srgbClr val="FFFFFF"/>
                  </a:solidFill>
                  <a:latin typeface="Glacial Indifference"/>
                </a:rPr>
                <a:t>Systemic housing-led changes</a:t>
              </a:r>
            </a:p>
            <a:p>
              <a:pPr marL="457200" indent="-457200">
                <a:lnSpc>
                  <a:spcPts val="3703"/>
                </a:lnSpc>
                <a:buFont typeface="Wingdings" panose="05000000000000000000" pitchFamily="2" charset="2"/>
                <a:buChar char="Ø"/>
              </a:pPr>
              <a:r>
                <a:rPr lang="en-US" sz="2800" b="1" i="1" spc="317" dirty="0">
                  <a:solidFill>
                    <a:srgbClr val="FFFFFF"/>
                  </a:solidFill>
                  <a:latin typeface="Glacial Indifference"/>
                </a:rPr>
                <a:t>New strategies in DK, DE, NL, ES, IE, (UK-Scotland)</a:t>
              </a:r>
            </a:p>
            <a:p>
              <a:pPr>
                <a:lnSpc>
                  <a:spcPts val="3703"/>
                </a:lnSpc>
              </a:pPr>
              <a:endParaRPr lang="en-US" sz="2800"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p:txBody>
        </p:sp>
        <p:sp>
          <p:nvSpPr>
            <p:cNvPr id="5" name="TextBox 5"/>
            <p:cNvSpPr txBox="1"/>
            <p:nvPr/>
          </p:nvSpPr>
          <p:spPr>
            <a:xfrm>
              <a:off x="0" y="5660566"/>
              <a:ext cx="12014141" cy="613539"/>
            </a:xfrm>
            <a:prstGeom prst="rect">
              <a:avLst/>
            </a:prstGeom>
          </p:spPr>
          <p:txBody>
            <a:bodyPr lIns="0" tIns="0" rIns="0" bIns="0" rtlCol="0" anchor="t">
              <a:spAutoFit/>
            </a:bodyPr>
            <a:lstStyle/>
            <a:p>
              <a:pPr>
                <a:lnSpc>
                  <a:spcPts val="3840"/>
                </a:lnSpc>
              </a:pPr>
              <a:endParaRPr/>
            </a:p>
          </p:txBody>
        </p:sp>
      </p:grpSp>
      <p:sp>
        <p:nvSpPr>
          <p:cNvPr id="6" name="TextBox 6"/>
          <p:cNvSpPr txBox="1"/>
          <p:nvPr/>
        </p:nvSpPr>
        <p:spPr>
          <a:xfrm>
            <a:off x="726306" y="469517"/>
            <a:ext cx="9955613" cy="1838324"/>
          </a:xfrm>
          <a:prstGeom prst="rect">
            <a:avLst/>
          </a:prstGeom>
        </p:spPr>
        <p:txBody>
          <a:bodyPr lIns="0" tIns="0" rIns="0" bIns="0" rtlCol="0" anchor="t">
            <a:spAutoFit/>
          </a:bodyPr>
          <a:lstStyle/>
          <a:p>
            <a:pPr>
              <a:lnSpc>
                <a:spcPts val="7280"/>
              </a:lnSpc>
            </a:pPr>
            <a:r>
              <a:rPr lang="en-US" sz="5200" spc="416" dirty="0">
                <a:solidFill>
                  <a:srgbClr val="FFFFFF"/>
                </a:solidFill>
                <a:latin typeface="League Spartan"/>
              </a:rPr>
              <a:t>(GOOD) LESSONS FROM THE PANDEMIC</a:t>
            </a:r>
          </a:p>
        </p:txBody>
      </p:sp>
      <p:sp>
        <p:nvSpPr>
          <p:cNvPr id="7" name="TextBox 7"/>
          <p:cNvSpPr txBox="1"/>
          <p:nvPr/>
        </p:nvSpPr>
        <p:spPr>
          <a:xfrm>
            <a:off x="11796916" y="469517"/>
            <a:ext cx="5795258" cy="8740983"/>
          </a:xfrm>
          <a:prstGeom prst="rect">
            <a:avLst/>
          </a:prstGeom>
        </p:spPr>
        <p:txBody>
          <a:bodyPr wrap="square" lIns="0" tIns="0" rIns="0" bIns="0" rtlCol="0" anchor="t">
            <a:spAutoFit/>
          </a:bodyPr>
          <a:lstStyle/>
          <a:p>
            <a:pPr algn="just">
              <a:lnSpc>
                <a:spcPts val="3840"/>
              </a:lnSpc>
            </a:pPr>
            <a:r>
              <a:rPr lang="en-US" sz="2844" spc="34" dirty="0">
                <a:solidFill>
                  <a:srgbClr val="FFFFFF"/>
                </a:solidFill>
                <a:latin typeface="Glacial Indifference"/>
              </a:rPr>
              <a:t>“Homelessness is the most extreme form of social exclusion and it has been growing across the EU. We must act now. The EU Platform on Combatting Homelessness will help partners to share experiences and policy measures that have worked in their regions and cities, so we can radically reduce homelessness in Europe. Housing and assisting the homeless is Principle 19 of the European Pillar of Social Rights - and it is a moral imperative if we are serious about building a fair and inclusive society.”</a:t>
            </a:r>
          </a:p>
          <a:p>
            <a:pPr algn="just">
              <a:lnSpc>
                <a:spcPts val="3840"/>
              </a:lnSpc>
            </a:pPr>
            <a:endParaRPr lang="en-US" sz="2844" i="1" spc="34" dirty="0">
              <a:solidFill>
                <a:srgbClr val="FFFFFF"/>
              </a:solidFill>
              <a:latin typeface="Glacial Indifference"/>
            </a:endParaRPr>
          </a:p>
          <a:p>
            <a:pPr algn="r">
              <a:lnSpc>
                <a:spcPts val="3840"/>
              </a:lnSpc>
            </a:pPr>
            <a:r>
              <a:rPr lang="en-US" sz="2844" i="1" spc="34" dirty="0">
                <a:solidFill>
                  <a:srgbClr val="FFFFFF"/>
                </a:solidFill>
                <a:latin typeface="Glacial Indifference"/>
              </a:rPr>
              <a:t>Nicolas </a:t>
            </a:r>
            <a:r>
              <a:rPr lang="en-US" sz="2844" i="1" spc="34" dirty="0" err="1">
                <a:solidFill>
                  <a:srgbClr val="FFFFFF"/>
                </a:solidFill>
                <a:latin typeface="Glacial Indifference"/>
              </a:rPr>
              <a:t>Schmit</a:t>
            </a:r>
            <a:r>
              <a:rPr lang="en-US" sz="2844" i="1" spc="34" dirty="0">
                <a:solidFill>
                  <a:srgbClr val="FFFFFF"/>
                </a:solidFill>
                <a:latin typeface="Glacial Indifference"/>
              </a:rPr>
              <a:t>, EU Commissioner for Jobs &amp; Social Rights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3653"/>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sp>
        <p:nvSpPr>
          <p:cNvPr id="5" name="TextBox 6">
            <a:extLst>
              <a:ext uri="{FF2B5EF4-FFF2-40B4-BE49-F238E27FC236}">
                <a16:creationId xmlns:a16="http://schemas.microsoft.com/office/drawing/2014/main" id="{71DB83D0-DCEC-1278-3045-2C13D1B529AC}"/>
              </a:ext>
            </a:extLst>
          </p:cNvPr>
          <p:cNvSpPr txBox="1"/>
          <p:nvPr/>
        </p:nvSpPr>
        <p:spPr>
          <a:xfrm>
            <a:off x="5791200" y="341504"/>
            <a:ext cx="12115800" cy="902170"/>
          </a:xfrm>
          <a:prstGeom prst="rect">
            <a:avLst/>
          </a:prstGeom>
        </p:spPr>
        <p:txBody>
          <a:bodyPr wrap="square" lIns="0" tIns="0" rIns="0" bIns="0" rtlCol="0" anchor="t">
            <a:spAutoFit/>
          </a:bodyPr>
          <a:lstStyle/>
          <a:p>
            <a:pPr>
              <a:lnSpc>
                <a:spcPts val="7280"/>
              </a:lnSpc>
            </a:pPr>
            <a:r>
              <a:rPr lang="en-US" sz="5200" spc="416" dirty="0">
                <a:solidFill>
                  <a:srgbClr val="FFFFFF"/>
                </a:solidFill>
                <a:latin typeface="League Spartan"/>
              </a:rPr>
              <a:t>CHALLENGES AHEAD</a:t>
            </a:r>
          </a:p>
        </p:txBody>
      </p:sp>
      <p:sp>
        <p:nvSpPr>
          <p:cNvPr id="6" name="TextBox 4">
            <a:extLst>
              <a:ext uri="{FF2B5EF4-FFF2-40B4-BE49-F238E27FC236}">
                <a16:creationId xmlns:a16="http://schemas.microsoft.com/office/drawing/2014/main" id="{707937D5-CD37-7572-1A13-F94BD74A10EB}"/>
              </a:ext>
            </a:extLst>
          </p:cNvPr>
          <p:cNvSpPr txBox="1"/>
          <p:nvPr/>
        </p:nvSpPr>
        <p:spPr>
          <a:xfrm>
            <a:off x="6019800" y="1866900"/>
            <a:ext cx="11430000" cy="12777409"/>
          </a:xfrm>
          <a:prstGeom prst="rect">
            <a:avLst/>
          </a:prstGeom>
        </p:spPr>
        <p:txBody>
          <a:bodyPr wrap="square" lIns="0" tIns="0" rIns="0" bIns="0" rtlCol="0" anchor="t">
            <a:spAutoFit/>
          </a:bodyPr>
          <a:lstStyle/>
          <a:p>
            <a:pPr marL="457200" indent="-457200">
              <a:lnSpc>
                <a:spcPts val="3703"/>
              </a:lnSpc>
              <a:buFont typeface="Arial" panose="020B0604020202020204" pitchFamily="34" charset="0"/>
              <a:buChar char="•"/>
            </a:pPr>
            <a:r>
              <a:rPr lang="en-US" sz="3200" b="1" spc="317" dirty="0">
                <a:solidFill>
                  <a:srgbClr val="FFFFFF"/>
                </a:solidFill>
                <a:latin typeface="Glacial Indifference"/>
              </a:rPr>
              <a:t>A persistent lack of adequate and affordable housing stock for housing led solutions </a:t>
            </a:r>
          </a:p>
          <a:p>
            <a:pPr marL="457200" indent="-457200">
              <a:lnSpc>
                <a:spcPts val="3703"/>
              </a:lnSpc>
              <a:buFont typeface="Arial" panose="020B0604020202020204" pitchFamily="34" charset="0"/>
              <a:buChar char="•"/>
            </a:pPr>
            <a:endParaRPr lang="en-US" sz="3200" b="1" spc="317" dirty="0">
              <a:solidFill>
                <a:srgbClr val="FFFFFF"/>
              </a:solidFill>
              <a:latin typeface="Glacial Indifference"/>
            </a:endParaRPr>
          </a:p>
          <a:p>
            <a:pPr>
              <a:lnSpc>
                <a:spcPts val="3703"/>
              </a:lnSpc>
            </a:pPr>
            <a:endParaRPr lang="en-US" sz="3200" b="1" spc="317" dirty="0">
              <a:solidFill>
                <a:srgbClr val="FFFFFF"/>
              </a:solidFill>
              <a:latin typeface="Glacial Indifference"/>
            </a:endParaRPr>
          </a:p>
          <a:p>
            <a:pPr marL="457200" indent="-457200">
              <a:lnSpc>
                <a:spcPts val="3703"/>
              </a:lnSpc>
              <a:buFont typeface="Arial" panose="020B0604020202020204" pitchFamily="34" charset="0"/>
              <a:buChar char="•"/>
            </a:pPr>
            <a:r>
              <a:rPr lang="en-US" sz="3200" b="1" spc="317" dirty="0">
                <a:solidFill>
                  <a:srgbClr val="FFFFFF"/>
                </a:solidFill>
                <a:latin typeface="Glacial Indifference"/>
              </a:rPr>
              <a:t>The reception crisis, the invasion of Ukraine &amp; the not-so-new challenge of welcoming refugees</a:t>
            </a:r>
          </a:p>
          <a:p>
            <a:pPr marL="457200" indent="-457200">
              <a:lnSpc>
                <a:spcPts val="3703"/>
              </a:lnSpc>
              <a:buFont typeface="Arial" panose="020B0604020202020204" pitchFamily="34" charset="0"/>
              <a:buChar char="•"/>
            </a:pPr>
            <a:endParaRPr lang="en-US" sz="3200" b="1" spc="317" dirty="0">
              <a:solidFill>
                <a:srgbClr val="FFFFFF"/>
              </a:solidFill>
              <a:latin typeface="Glacial Indifference"/>
            </a:endParaRPr>
          </a:p>
          <a:p>
            <a:pPr>
              <a:lnSpc>
                <a:spcPts val="3703"/>
              </a:lnSpc>
            </a:pPr>
            <a:endParaRPr lang="en-US" sz="3200" b="1" spc="317" dirty="0">
              <a:solidFill>
                <a:srgbClr val="FFFFFF"/>
              </a:solidFill>
              <a:latin typeface="Glacial Indifference"/>
            </a:endParaRPr>
          </a:p>
          <a:p>
            <a:pPr marL="457200" indent="-457200">
              <a:lnSpc>
                <a:spcPts val="3703"/>
              </a:lnSpc>
              <a:buFont typeface="Arial" panose="020B0604020202020204" pitchFamily="34" charset="0"/>
              <a:buChar char="•"/>
            </a:pPr>
            <a:r>
              <a:rPr lang="en-US" sz="3200" spc="317" dirty="0">
                <a:solidFill>
                  <a:srgbClr val="FFFFFF"/>
                </a:solidFill>
                <a:latin typeface="Glacial Indifference"/>
              </a:rPr>
              <a:t>End of </a:t>
            </a:r>
            <a:r>
              <a:rPr lang="en-US" sz="3200" u="sng" spc="317" dirty="0">
                <a:solidFill>
                  <a:srgbClr val="FFFFFF"/>
                </a:solidFill>
                <a:latin typeface="Glacial Indifference"/>
              </a:rPr>
              <a:t>temporary</a:t>
            </a:r>
            <a:r>
              <a:rPr lang="en-US" sz="3200" spc="317" dirty="0">
                <a:solidFill>
                  <a:srgbClr val="FFFFFF"/>
                </a:solidFill>
                <a:latin typeface="Glacial Indifference"/>
              </a:rPr>
              <a:t> protective measures taken during the pandemic: </a:t>
            </a:r>
            <a:r>
              <a:rPr lang="en-US" sz="3200" b="1" spc="317" dirty="0">
                <a:solidFill>
                  <a:srgbClr val="FFFFFF"/>
                </a:solidFill>
                <a:latin typeface="Glacial Indifference"/>
              </a:rPr>
              <a:t>keeping people in their homes at all costs! </a:t>
            </a:r>
          </a:p>
          <a:p>
            <a:pPr marL="457200" indent="-457200">
              <a:lnSpc>
                <a:spcPts val="3703"/>
              </a:lnSpc>
              <a:buFont typeface="Arial" panose="020B0604020202020204" pitchFamily="34" charset="0"/>
              <a:buChar char="•"/>
            </a:pPr>
            <a:endParaRPr lang="en-US" sz="3200" b="1" spc="317" dirty="0">
              <a:solidFill>
                <a:srgbClr val="FFFFFF"/>
              </a:solidFill>
              <a:latin typeface="Glacial Indifference"/>
            </a:endParaRPr>
          </a:p>
          <a:p>
            <a:pPr marL="457200" indent="-457200">
              <a:lnSpc>
                <a:spcPts val="3703"/>
              </a:lnSpc>
              <a:buFont typeface="Wingdings" panose="05000000000000000000" pitchFamily="2" charset="2"/>
              <a:buChar char="Ø"/>
            </a:pPr>
            <a:r>
              <a:rPr lang="en-US" sz="3200" i="1" spc="317" dirty="0">
                <a:solidFill>
                  <a:srgbClr val="FFFFFF"/>
                </a:solidFill>
                <a:latin typeface="Glacial Indifference"/>
              </a:rPr>
              <a:t>Example of the evolution of the </a:t>
            </a:r>
            <a:r>
              <a:rPr lang="en-US" sz="3200" i="1" spc="317" dirty="0" err="1">
                <a:solidFill>
                  <a:srgbClr val="FFFFFF"/>
                </a:solidFill>
                <a:latin typeface="Glacial Indifference"/>
              </a:rPr>
              <a:t>nb</a:t>
            </a:r>
            <a:r>
              <a:rPr lang="en-US" sz="3200" i="1" spc="317" dirty="0">
                <a:solidFill>
                  <a:srgbClr val="FFFFFF"/>
                </a:solidFill>
                <a:latin typeface="Glacial Indifference"/>
              </a:rPr>
              <a:t> of people in homelessness accommodation during the pandemic, IE</a:t>
            </a:r>
          </a:p>
          <a:p>
            <a:pPr marL="457200" indent="-457200">
              <a:lnSpc>
                <a:spcPts val="3703"/>
              </a:lnSpc>
              <a:buFont typeface="Wingdings" panose="05000000000000000000" pitchFamily="2" charset="2"/>
              <a:buChar char="Ø"/>
            </a:pPr>
            <a:endParaRPr lang="en-US" sz="3200" b="1" i="1" spc="317" dirty="0">
              <a:solidFill>
                <a:srgbClr val="FFFFFF"/>
              </a:solidFill>
              <a:latin typeface="Glacial Indifference"/>
            </a:endParaRPr>
          </a:p>
          <a:p>
            <a:pPr marL="457200" indent="-457200">
              <a:lnSpc>
                <a:spcPts val="3703"/>
              </a:lnSpc>
              <a:buFont typeface="Arial" panose="020B0604020202020204" pitchFamily="34" charset="0"/>
              <a:buChar char="•"/>
            </a:pPr>
            <a:endParaRPr lang="en-US" sz="3200" i="1" spc="317" dirty="0">
              <a:solidFill>
                <a:srgbClr val="FFFFFF"/>
              </a:solidFill>
              <a:latin typeface="Glacial Indifference"/>
            </a:endParaRPr>
          </a:p>
          <a:p>
            <a:pPr>
              <a:lnSpc>
                <a:spcPts val="3703"/>
              </a:lnSpc>
            </a:pPr>
            <a:endParaRPr lang="en-US" sz="2800" spc="317" dirty="0">
              <a:solidFill>
                <a:srgbClr val="FFFFFF"/>
              </a:solidFill>
              <a:latin typeface="Glacial Indifference"/>
            </a:endParaRPr>
          </a:p>
          <a:p>
            <a:pPr>
              <a:lnSpc>
                <a:spcPts val="3703"/>
              </a:lnSpc>
            </a:pPr>
            <a:endParaRPr lang="en-US" sz="2800"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p:txBody>
      </p:sp>
      <p:sp>
        <p:nvSpPr>
          <p:cNvPr id="7" name="TextBox 7">
            <a:extLst>
              <a:ext uri="{FF2B5EF4-FFF2-40B4-BE49-F238E27FC236}">
                <a16:creationId xmlns:a16="http://schemas.microsoft.com/office/drawing/2014/main" id="{2193E49D-7466-291F-4D81-5F6E686F2958}"/>
              </a:ext>
            </a:extLst>
          </p:cNvPr>
          <p:cNvSpPr txBox="1"/>
          <p:nvPr/>
        </p:nvSpPr>
        <p:spPr>
          <a:xfrm>
            <a:off x="318392" y="1714500"/>
            <a:ext cx="4572000" cy="7328929"/>
          </a:xfrm>
          <a:prstGeom prst="rect">
            <a:avLst/>
          </a:prstGeom>
        </p:spPr>
        <p:txBody>
          <a:bodyPr wrap="square" lIns="0" tIns="0" rIns="0" bIns="0" rtlCol="0" anchor="t">
            <a:spAutoFit/>
          </a:bodyPr>
          <a:lstStyle/>
          <a:p>
            <a:pPr>
              <a:lnSpc>
                <a:spcPts val="3840"/>
              </a:lnSpc>
            </a:pPr>
            <a:r>
              <a:rPr lang="en-US" sz="4400" i="1" spc="34" dirty="0">
                <a:solidFill>
                  <a:srgbClr val="FFFFFF"/>
                </a:solidFill>
                <a:latin typeface="Glacial Indifference"/>
              </a:rPr>
              <a:t>In Dublin, </a:t>
            </a:r>
          </a:p>
          <a:p>
            <a:pPr>
              <a:lnSpc>
                <a:spcPts val="3840"/>
              </a:lnSpc>
            </a:pPr>
            <a:endParaRPr lang="en-US" sz="4400" i="1" spc="34" dirty="0">
              <a:solidFill>
                <a:srgbClr val="FFFFFF"/>
              </a:solidFill>
              <a:latin typeface="Glacial Indifference"/>
            </a:endParaRPr>
          </a:p>
          <a:p>
            <a:pPr>
              <a:lnSpc>
                <a:spcPts val="3840"/>
              </a:lnSpc>
            </a:pPr>
            <a:r>
              <a:rPr lang="en-US" sz="4400" i="1" spc="34" dirty="0">
                <a:solidFill>
                  <a:srgbClr val="FFFFFF"/>
                </a:solidFill>
                <a:latin typeface="Glacial Indifference"/>
              </a:rPr>
              <a:t>in 2021, </a:t>
            </a:r>
          </a:p>
          <a:p>
            <a:pPr>
              <a:lnSpc>
                <a:spcPts val="3840"/>
              </a:lnSpc>
            </a:pPr>
            <a:endParaRPr lang="en-US" sz="4400" i="1" spc="34" dirty="0">
              <a:solidFill>
                <a:srgbClr val="FFFFFF"/>
              </a:solidFill>
              <a:latin typeface="Glacial Indifference"/>
            </a:endParaRPr>
          </a:p>
          <a:p>
            <a:pPr>
              <a:lnSpc>
                <a:spcPts val="3840"/>
              </a:lnSpc>
            </a:pPr>
            <a:r>
              <a:rPr lang="en-US" sz="4400" i="1" spc="34" dirty="0">
                <a:solidFill>
                  <a:srgbClr val="FFFFFF"/>
                </a:solidFill>
                <a:latin typeface="Glacial Indifference"/>
              </a:rPr>
              <a:t> 115 deaths of homeless people were recorded. </a:t>
            </a:r>
          </a:p>
          <a:p>
            <a:pPr>
              <a:lnSpc>
                <a:spcPts val="3840"/>
              </a:lnSpc>
            </a:pPr>
            <a:endParaRPr lang="en-US" sz="4400" i="1" spc="34" dirty="0">
              <a:solidFill>
                <a:srgbClr val="FFFFFF"/>
              </a:solidFill>
              <a:latin typeface="Glacial Indifference"/>
            </a:endParaRPr>
          </a:p>
          <a:p>
            <a:pPr>
              <a:lnSpc>
                <a:spcPts val="3840"/>
              </a:lnSpc>
            </a:pPr>
            <a:r>
              <a:rPr lang="en-US" sz="4400" i="1" spc="34" dirty="0">
                <a:solidFill>
                  <a:srgbClr val="FFFFFF"/>
                </a:solidFill>
                <a:latin typeface="Glacial Indifference"/>
              </a:rPr>
              <a:t>That’s one person every three days. </a:t>
            </a:r>
          </a:p>
          <a:p>
            <a:pPr>
              <a:lnSpc>
                <a:spcPts val="3840"/>
              </a:lnSpc>
            </a:pPr>
            <a:endParaRPr lang="en-US" sz="4400" i="1" spc="34" dirty="0">
              <a:solidFill>
                <a:srgbClr val="FFFFFF"/>
              </a:solidFill>
              <a:latin typeface="Glacial Indifference"/>
            </a:endParaRPr>
          </a:p>
          <a:p>
            <a:pPr>
              <a:lnSpc>
                <a:spcPts val="3840"/>
              </a:lnSpc>
            </a:pPr>
            <a:r>
              <a:rPr lang="en-US" sz="4400" i="1" spc="34" dirty="0">
                <a:solidFill>
                  <a:srgbClr val="FFFFFF"/>
                </a:solidFill>
                <a:latin typeface="Glacial Indifference"/>
              </a:rPr>
              <a:t>This number doubled compared to 2019.</a:t>
            </a:r>
          </a:p>
        </p:txBody>
      </p:sp>
      <p:pic>
        <p:nvPicPr>
          <p:cNvPr id="11" name="Picture 10" descr="Icon&#10;&#10;Description automatically generated">
            <a:extLst>
              <a:ext uri="{FF2B5EF4-FFF2-40B4-BE49-F238E27FC236}">
                <a16:creationId xmlns:a16="http://schemas.microsoft.com/office/drawing/2014/main" id="{02C78BCD-C8E2-1D57-3580-E1CA86A30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56528"/>
            <a:ext cx="1148321" cy="1148321"/>
          </a:xfrm>
          <a:prstGeom prst="rect">
            <a:avLst/>
          </a:prstGeom>
        </p:spPr>
      </p:pic>
    </p:spTree>
    <p:extLst>
      <p:ext uri="{BB962C8B-B14F-4D97-AF65-F5344CB8AC3E}">
        <p14:creationId xmlns:p14="http://schemas.microsoft.com/office/powerpoint/2010/main" val="79334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3653"/>
        </a:solid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1DB83D0-DCEC-1278-3045-2C13D1B529AC}"/>
              </a:ext>
            </a:extLst>
          </p:cNvPr>
          <p:cNvSpPr txBox="1"/>
          <p:nvPr/>
        </p:nvSpPr>
        <p:spPr>
          <a:xfrm>
            <a:off x="5791200" y="341504"/>
            <a:ext cx="12115800" cy="902170"/>
          </a:xfrm>
          <a:prstGeom prst="rect">
            <a:avLst/>
          </a:prstGeom>
        </p:spPr>
        <p:txBody>
          <a:bodyPr wrap="square" lIns="0" tIns="0" rIns="0" bIns="0" rtlCol="0" anchor="t">
            <a:spAutoFit/>
          </a:bodyPr>
          <a:lstStyle/>
          <a:p>
            <a:pPr>
              <a:lnSpc>
                <a:spcPts val="7280"/>
              </a:lnSpc>
            </a:pPr>
            <a:r>
              <a:rPr lang="en-US" sz="5200" spc="416" dirty="0">
                <a:solidFill>
                  <a:srgbClr val="FFFFFF"/>
                </a:solidFill>
                <a:latin typeface="League Spartan"/>
              </a:rPr>
              <a:t>CHALLENGES AHEAD</a:t>
            </a:r>
          </a:p>
        </p:txBody>
      </p:sp>
      <p:sp>
        <p:nvSpPr>
          <p:cNvPr id="6" name="TextBox 4">
            <a:extLst>
              <a:ext uri="{FF2B5EF4-FFF2-40B4-BE49-F238E27FC236}">
                <a16:creationId xmlns:a16="http://schemas.microsoft.com/office/drawing/2014/main" id="{707937D5-CD37-7572-1A13-F94BD74A10EB}"/>
              </a:ext>
            </a:extLst>
          </p:cNvPr>
          <p:cNvSpPr txBox="1"/>
          <p:nvPr/>
        </p:nvSpPr>
        <p:spPr>
          <a:xfrm>
            <a:off x="609600" y="1404849"/>
            <a:ext cx="16840200" cy="9930475"/>
          </a:xfrm>
          <a:prstGeom prst="rect">
            <a:avLst/>
          </a:prstGeom>
        </p:spPr>
        <p:txBody>
          <a:bodyPr wrap="square" lIns="0" tIns="0" rIns="0" bIns="0" rtlCol="0" anchor="t">
            <a:spAutoFit/>
          </a:bodyPr>
          <a:lstStyle/>
          <a:p>
            <a:pPr>
              <a:lnSpc>
                <a:spcPts val="3703"/>
              </a:lnSpc>
            </a:pPr>
            <a:endParaRPr lang="en-US" sz="3200" b="1" spc="317" dirty="0">
              <a:solidFill>
                <a:srgbClr val="FFFFFF"/>
              </a:solidFill>
              <a:latin typeface="Glacial Indifference"/>
            </a:endParaRPr>
          </a:p>
          <a:p>
            <a:pPr marL="457200" indent="-457200">
              <a:lnSpc>
                <a:spcPts val="3703"/>
              </a:lnSpc>
              <a:buFont typeface="Arial" panose="020B0604020202020204" pitchFamily="34" charset="0"/>
              <a:buChar char="•"/>
            </a:pPr>
            <a:r>
              <a:rPr lang="en-US" sz="3200" spc="317" dirty="0">
                <a:solidFill>
                  <a:srgbClr val="FFFFFF"/>
                </a:solidFill>
                <a:latin typeface="Glacial Indifference"/>
              </a:rPr>
              <a:t>End of </a:t>
            </a:r>
            <a:r>
              <a:rPr lang="en-US" sz="3200" u="sng" spc="317" dirty="0">
                <a:solidFill>
                  <a:srgbClr val="FFFFFF"/>
                </a:solidFill>
                <a:latin typeface="Glacial Indifference"/>
              </a:rPr>
              <a:t>temporary</a:t>
            </a:r>
            <a:r>
              <a:rPr lang="en-US" sz="3200" spc="317" dirty="0">
                <a:solidFill>
                  <a:srgbClr val="FFFFFF"/>
                </a:solidFill>
                <a:latin typeface="Glacial Indifference"/>
              </a:rPr>
              <a:t> protective measures taken during the pandemic: </a:t>
            </a:r>
            <a:r>
              <a:rPr lang="en-US" sz="3200" b="1" spc="317" dirty="0">
                <a:solidFill>
                  <a:srgbClr val="FFFFFF"/>
                </a:solidFill>
                <a:latin typeface="Glacial Indifference"/>
              </a:rPr>
              <a:t>keeping people in their homes at all costs! </a:t>
            </a:r>
          </a:p>
          <a:p>
            <a:pPr>
              <a:lnSpc>
                <a:spcPts val="3703"/>
              </a:lnSpc>
            </a:pPr>
            <a:endParaRPr lang="en-US" sz="2800" spc="317" dirty="0">
              <a:solidFill>
                <a:srgbClr val="FFFFFF"/>
              </a:solidFill>
              <a:latin typeface="Glacial Indifference"/>
            </a:endParaRPr>
          </a:p>
          <a:p>
            <a:pPr>
              <a:lnSpc>
                <a:spcPts val="3703"/>
              </a:lnSpc>
            </a:pPr>
            <a:endParaRPr lang="en-US" sz="2800"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gn="ctr">
              <a:lnSpc>
                <a:spcPts val="3703"/>
              </a:lnSpc>
            </a:pPr>
            <a:endParaRPr lang="en-US" spc="317" dirty="0">
              <a:solidFill>
                <a:srgbClr val="FFFFFF"/>
              </a:solidFill>
              <a:latin typeface="Glacial Indifference"/>
            </a:endParaRPr>
          </a:p>
          <a:p>
            <a:pPr algn="ctr">
              <a:lnSpc>
                <a:spcPts val="3703"/>
              </a:lnSpc>
            </a:pPr>
            <a:endParaRPr lang="en-US" spc="317" dirty="0">
              <a:solidFill>
                <a:srgbClr val="FFFFFF"/>
              </a:solidFill>
              <a:latin typeface="Glacial Indifference"/>
            </a:endParaRPr>
          </a:p>
          <a:p>
            <a:pPr algn="ctr">
              <a:lnSpc>
                <a:spcPts val="3703"/>
              </a:lnSpc>
            </a:pPr>
            <a:r>
              <a:rPr lang="en-US" spc="317" dirty="0">
                <a:solidFill>
                  <a:srgbClr val="FFFFFF"/>
                </a:solidFill>
                <a:latin typeface="Glacial Indifference"/>
              </a:rPr>
              <a:t>Chart Focus Ireland / Source Irish Government </a:t>
            </a: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p:txBody>
      </p:sp>
      <p:pic>
        <p:nvPicPr>
          <p:cNvPr id="11" name="Picture 10" descr="Icon&#10;&#10;Description automatically generated">
            <a:extLst>
              <a:ext uri="{FF2B5EF4-FFF2-40B4-BE49-F238E27FC236}">
                <a16:creationId xmlns:a16="http://schemas.microsoft.com/office/drawing/2014/main" id="{02C78BCD-C8E2-1D57-3580-E1CA86A30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56528"/>
            <a:ext cx="1148321" cy="1148321"/>
          </a:xfrm>
          <a:prstGeom prst="rect">
            <a:avLst/>
          </a:prstGeom>
        </p:spPr>
      </p:pic>
      <p:pic>
        <p:nvPicPr>
          <p:cNvPr id="9" name="Picture 8">
            <a:extLst>
              <a:ext uri="{FF2B5EF4-FFF2-40B4-BE49-F238E27FC236}">
                <a16:creationId xmlns:a16="http://schemas.microsoft.com/office/drawing/2014/main" id="{027052CF-48F0-3FAF-A33A-663D0924D74D}"/>
              </a:ext>
            </a:extLst>
          </p:cNvPr>
          <p:cNvPicPr>
            <a:picLocks noChangeAspect="1"/>
          </p:cNvPicPr>
          <p:nvPr/>
        </p:nvPicPr>
        <p:blipFill>
          <a:blip r:embed="rId3"/>
          <a:stretch>
            <a:fillRect/>
          </a:stretch>
        </p:blipFill>
        <p:spPr>
          <a:xfrm>
            <a:off x="2819400" y="3322708"/>
            <a:ext cx="11963400" cy="6094756"/>
          </a:xfrm>
          <a:prstGeom prst="rect">
            <a:avLst/>
          </a:prstGeom>
        </p:spPr>
      </p:pic>
    </p:spTree>
    <p:extLst>
      <p:ext uri="{BB962C8B-B14F-4D97-AF65-F5344CB8AC3E}">
        <p14:creationId xmlns:p14="http://schemas.microsoft.com/office/powerpoint/2010/main" val="356907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A7C64-36D2-CE80-F17C-4480704A4237}"/>
              </a:ext>
            </a:extLst>
          </p:cNvPr>
          <p:cNvSpPr/>
          <p:nvPr/>
        </p:nvSpPr>
        <p:spPr>
          <a:xfrm>
            <a:off x="15241" y="4551518"/>
            <a:ext cx="18288000" cy="1641078"/>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E04D39"/>
              </a:solidFill>
            </a:endParaRPr>
          </a:p>
        </p:txBody>
      </p:sp>
      <p:grpSp>
        <p:nvGrpSpPr>
          <p:cNvPr id="3" name="Group 3"/>
          <p:cNvGrpSpPr/>
          <p:nvPr/>
        </p:nvGrpSpPr>
        <p:grpSpPr>
          <a:xfrm>
            <a:off x="15241" y="4229100"/>
            <a:ext cx="18287999" cy="1519169"/>
            <a:chOff x="-1300479" y="2110160"/>
            <a:chExt cx="24383999" cy="2025559"/>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1300479" y="2518353"/>
              <a:ext cx="24383999" cy="1617366"/>
            </a:xfrm>
            <a:prstGeom prst="rect">
              <a:avLst/>
            </a:prstGeom>
          </p:spPr>
          <p:txBody>
            <a:bodyPr wrap="square" lIns="0" tIns="0" rIns="0" bIns="0" rtlCol="0" anchor="t">
              <a:spAutoFit/>
            </a:bodyPr>
            <a:lstStyle/>
            <a:p>
              <a:pPr algn="ctr">
                <a:lnSpc>
                  <a:spcPts val="10500"/>
                </a:lnSpc>
              </a:pPr>
              <a:r>
                <a:rPr lang="en-US" sz="6000" spc="825" dirty="0">
                  <a:solidFill>
                    <a:schemeClr val="bg1"/>
                  </a:solidFill>
                  <a:latin typeface="League Spartan Italics"/>
                </a:rPr>
                <a:t>Evictions in post-pandemic Europe</a:t>
              </a:r>
            </a:p>
          </p:txBody>
        </p:sp>
      </p:grpSp>
      <p:pic>
        <p:nvPicPr>
          <p:cNvPr id="12" name="Picture 11" descr="A picture containing text, looking, eyes, close&#10;&#10;Description automatically generated">
            <a:extLst>
              <a:ext uri="{FF2B5EF4-FFF2-40B4-BE49-F238E27FC236}">
                <a16:creationId xmlns:a16="http://schemas.microsoft.com/office/drawing/2014/main" id="{F8DD002E-B53E-3BBA-F3DD-FC7C007FE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4572000"/>
          </a:xfrm>
          <a:prstGeom prst="rect">
            <a:avLst/>
          </a:prstGeom>
        </p:spPr>
      </p:pic>
      <p:pic>
        <p:nvPicPr>
          <p:cNvPr id="9" name="Picture 8">
            <a:extLst>
              <a:ext uri="{FF2B5EF4-FFF2-40B4-BE49-F238E27FC236}">
                <a16:creationId xmlns:a16="http://schemas.microsoft.com/office/drawing/2014/main" id="{A482E0AB-0047-6DD5-31F1-6B59D91EA2F4}"/>
              </a:ext>
            </a:extLst>
          </p:cNvPr>
          <p:cNvPicPr>
            <a:picLocks noChangeAspect="1"/>
          </p:cNvPicPr>
          <p:nvPr/>
        </p:nvPicPr>
        <p:blipFill>
          <a:blip r:embed="rId3"/>
          <a:stretch>
            <a:fillRect/>
          </a:stretch>
        </p:blipFill>
        <p:spPr>
          <a:xfrm>
            <a:off x="11927980" y="7490012"/>
            <a:ext cx="6274389" cy="797990"/>
          </a:xfrm>
          <a:prstGeom prst="rect">
            <a:avLst/>
          </a:prstGeom>
        </p:spPr>
      </p:pic>
      <p:pic>
        <p:nvPicPr>
          <p:cNvPr id="18" name="Picture 17">
            <a:extLst>
              <a:ext uri="{FF2B5EF4-FFF2-40B4-BE49-F238E27FC236}">
                <a16:creationId xmlns:a16="http://schemas.microsoft.com/office/drawing/2014/main" id="{AD4D283B-BB5F-EA14-4D32-4CFE6F9A5F34}"/>
              </a:ext>
            </a:extLst>
          </p:cNvPr>
          <p:cNvPicPr>
            <a:picLocks noChangeAspect="1"/>
          </p:cNvPicPr>
          <p:nvPr/>
        </p:nvPicPr>
        <p:blipFill>
          <a:blip r:embed="rId4"/>
          <a:stretch>
            <a:fillRect/>
          </a:stretch>
        </p:blipFill>
        <p:spPr>
          <a:xfrm>
            <a:off x="5445359" y="6192596"/>
            <a:ext cx="6381750" cy="3982212"/>
          </a:xfrm>
          <a:prstGeom prst="rect">
            <a:avLst/>
          </a:prstGeom>
        </p:spPr>
      </p:pic>
      <p:pic>
        <p:nvPicPr>
          <p:cNvPr id="11" name="Picture 10">
            <a:extLst>
              <a:ext uri="{FF2B5EF4-FFF2-40B4-BE49-F238E27FC236}">
                <a16:creationId xmlns:a16="http://schemas.microsoft.com/office/drawing/2014/main" id="{753BE6E8-A90E-3344-3FD7-96C17077F2CE}"/>
              </a:ext>
            </a:extLst>
          </p:cNvPr>
          <p:cNvPicPr>
            <a:picLocks noChangeAspect="1"/>
          </p:cNvPicPr>
          <p:nvPr/>
        </p:nvPicPr>
        <p:blipFill>
          <a:blip r:embed="rId5"/>
          <a:stretch>
            <a:fillRect/>
          </a:stretch>
        </p:blipFill>
        <p:spPr>
          <a:xfrm rot="322924">
            <a:off x="15241" y="9024188"/>
            <a:ext cx="6896100" cy="1143000"/>
          </a:xfrm>
          <a:prstGeom prst="rect">
            <a:avLst/>
          </a:prstGeom>
        </p:spPr>
      </p:pic>
      <p:pic>
        <p:nvPicPr>
          <p:cNvPr id="7" name="Picture 6">
            <a:extLst>
              <a:ext uri="{FF2B5EF4-FFF2-40B4-BE49-F238E27FC236}">
                <a16:creationId xmlns:a16="http://schemas.microsoft.com/office/drawing/2014/main" id="{2ED71537-BCB6-D6C9-F71C-62A0DD6306DC}"/>
              </a:ext>
            </a:extLst>
          </p:cNvPr>
          <p:cNvPicPr>
            <a:picLocks noChangeAspect="1"/>
          </p:cNvPicPr>
          <p:nvPr/>
        </p:nvPicPr>
        <p:blipFill>
          <a:blip r:embed="rId6"/>
          <a:stretch>
            <a:fillRect/>
          </a:stretch>
        </p:blipFill>
        <p:spPr>
          <a:xfrm rot="21175362">
            <a:off x="11492989" y="6208832"/>
            <a:ext cx="7144374" cy="783577"/>
          </a:xfrm>
          <a:prstGeom prst="rect">
            <a:avLst/>
          </a:prstGeom>
        </p:spPr>
      </p:pic>
      <p:pic>
        <p:nvPicPr>
          <p:cNvPr id="14" name="Picture 13">
            <a:extLst>
              <a:ext uri="{FF2B5EF4-FFF2-40B4-BE49-F238E27FC236}">
                <a16:creationId xmlns:a16="http://schemas.microsoft.com/office/drawing/2014/main" id="{8C366F1D-CF57-FA1B-81CD-E9E918618C90}"/>
              </a:ext>
            </a:extLst>
          </p:cNvPr>
          <p:cNvPicPr>
            <a:picLocks noChangeAspect="1"/>
          </p:cNvPicPr>
          <p:nvPr/>
        </p:nvPicPr>
        <p:blipFill>
          <a:blip r:embed="rId7"/>
          <a:stretch>
            <a:fillRect/>
          </a:stretch>
        </p:blipFill>
        <p:spPr>
          <a:xfrm rot="21381818">
            <a:off x="11468061" y="8664745"/>
            <a:ext cx="6756046" cy="1268102"/>
          </a:xfrm>
          <a:prstGeom prst="rect">
            <a:avLst/>
          </a:prstGeom>
        </p:spPr>
      </p:pic>
      <p:pic>
        <p:nvPicPr>
          <p:cNvPr id="20" name="Picture 19">
            <a:extLst>
              <a:ext uri="{FF2B5EF4-FFF2-40B4-BE49-F238E27FC236}">
                <a16:creationId xmlns:a16="http://schemas.microsoft.com/office/drawing/2014/main" id="{F3A26D64-EAED-8C5D-D696-782E9E033771}"/>
              </a:ext>
            </a:extLst>
          </p:cNvPr>
          <p:cNvPicPr>
            <a:picLocks noChangeAspect="1"/>
          </p:cNvPicPr>
          <p:nvPr/>
        </p:nvPicPr>
        <p:blipFill>
          <a:blip r:embed="rId8"/>
          <a:stretch>
            <a:fillRect/>
          </a:stretch>
        </p:blipFill>
        <p:spPr>
          <a:xfrm>
            <a:off x="487380" y="6192595"/>
            <a:ext cx="4765941" cy="2591545"/>
          </a:xfrm>
          <a:prstGeom prst="rect">
            <a:avLst/>
          </a:prstGeom>
        </p:spPr>
      </p:pic>
    </p:spTree>
    <p:extLst>
      <p:ext uri="{BB962C8B-B14F-4D97-AF65-F5344CB8AC3E}">
        <p14:creationId xmlns:p14="http://schemas.microsoft.com/office/powerpoint/2010/main" val="396988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66554" y="0"/>
            <a:ext cx="11358401" cy="10287000"/>
          </a:xfrm>
          <a:prstGeom prst="rect">
            <a:avLst/>
          </a:prstGeom>
          <a:solidFill>
            <a:srgbClr val="11354E"/>
          </a:solidFill>
        </p:spPr>
      </p:sp>
      <p:grpSp>
        <p:nvGrpSpPr>
          <p:cNvPr id="3" name="Group 3"/>
          <p:cNvGrpSpPr/>
          <p:nvPr/>
        </p:nvGrpSpPr>
        <p:grpSpPr>
          <a:xfrm>
            <a:off x="756786" y="723900"/>
            <a:ext cx="9010606" cy="12302920"/>
            <a:chOff x="0" y="-731407"/>
            <a:chExt cx="12014141" cy="16403894"/>
          </a:xfrm>
        </p:grpSpPr>
        <p:sp>
          <p:nvSpPr>
            <p:cNvPr id="4" name="TextBox 4"/>
            <p:cNvSpPr txBox="1"/>
            <p:nvPr/>
          </p:nvSpPr>
          <p:spPr>
            <a:xfrm>
              <a:off x="0" y="-731407"/>
              <a:ext cx="12014141" cy="16403894"/>
            </a:xfrm>
            <a:prstGeom prst="rect">
              <a:avLst/>
            </a:prstGeom>
          </p:spPr>
          <p:txBody>
            <a:bodyPr lIns="0" tIns="0" rIns="0" bIns="0" rtlCol="0" anchor="t">
              <a:spAutoFit/>
            </a:bodyPr>
            <a:lstStyle/>
            <a:p>
              <a:pPr marL="457200" indent="-457200">
                <a:lnSpc>
                  <a:spcPts val="3703"/>
                </a:lnSpc>
                <a:buFont typeface="Wingdings" panose="05000000000000000000" pitchFamily="2" charset="2"/>
                <a:buChar char="Ø"/>
              </a:pPr>
              <a:r>
                <a:rPr lang="en-US" sz="3200" b="1" spc="317" dirty="0">
                  <a:solidFill>
                    <a:srgbClr val="FFFFFF"/>
                  </a:solidFill>
                  <a:latin typeface="Glacial Indifference"/>
                </a:rPr>
                <a:t>Little-known evictions &amp; their major social impact</a:t>
              </a:r>
            </a:p>
            <a:p>
              <a:pPr>
                <a:lnSpc>
                  <a:spcPts val="3703"/>
                </a:lnSpc>
              </a:pPr>
              <a:endParaRPr lang="en-US" sz="3200" b="1" spc="317" dirty="0">
                <a:solidFill>
                  <a:srgbClr val="FFFFFF"/>
                </a:solidFill>
                <a:latin typeface="Glacial Indifference"/>
              </a:endParaRPr>
            </a:p>
            <a:p>
              <a:pPr marL="457200" indent="-457200">
                <a:lnSpc>
                  <a:spcPts val="3703"/>
                </a:lnSpc>
                <a:buFont typeface="Arial" panose="020B0604020202020204" pitchFamily="34" charset="0"/>
                <a:buChar char="•"/>
              </a:pPr>
              <a:r>
                <a:rPr lang="en-US" sz="3200" spc="317" dirty="0">
                  <a:solidFill>
                    <a:srgbClr val="FFFFFF"/>
                  </a:solidFill>
                  <a:latin typeface="Glacial Indifference"/>
                </a:rPr>
                <a:t>Insufficient data </a:t>
              </a:r>
            </a:p>
            <a:p>
              <a:pPr marL="457200" indent="-457200">
                <a:lnSpc>
                  <a:spcPts val="3703"/>
                </a:lnSpc>
                <a:buFont typeface="Arial" panose="020B0604020202020204" pitchFamily="34" charset="0"/>
                <a:buChar char="•"/>
              </a:pPr>
              <a:r>
                <a:rPr lang="en-US" sz="3200" spc="317" dirty="0">
                  <a:solidFill>
                    <a:srgbClr val="FFFFFF"/>
                  </a:solidFill>
                  <a:latin typeface="Glacial Indifference"/>
                </a:rPr>
                <a:t>An accelerator of poverty and inequality</a:t>
              </a:r>
            </a:p>
            <a:p>
              <a:pPr marL="457200" indent="-457200">
                <a:lnSpc>
                  <a:spcPts val="3703"/>
                </a:lnSpc>
                <a:buFont typeface="Arial" panose="020B0604020202020204" pitchFamily="34" charset="0"/>
                <a:buChar char="•"/>
              </a:pPr>
              <a:r>
                <a:rPr lang="en-US" sz="3200" spc="317" dirty="0">
                  <a:solidFill>
                    <a:srgbClr val="FFFFFF"/>
                  </a:solidFill>
                  <a:latin typeface="Glacial Indifference"/>
                </a:rPr>
                <a:t>A costly phenomenon </a:t>
              </a:r>
            </a:p>
            <a:p>
              <a:pPr marL="457200" indent="-457200">
                <a:lnSpc>
                  <a:spcPts val="3703"/>
                </a:lnSpc>
                <a:buFont typeface="Arial" panose="020B0604020202020204" pitchFamily="34" charset="0"/>
                <a:buChar char="•"/>
              </a:pPr>
              <a:endParaRPr lang="en-US" sz="3200" b="1" spc="317" dirty="0">
                <a:solidFill>
                  <a:srgbClr val="FFFFFF"/>
                </a:solidFill>
                <a:latin typeface="Glacial Indifference"/>
              </a:endParaRPr>
            </a:p>
            <a:p>
              <a:pPr marL="457200" indent="-457200">
                <a:lnSpc>
                  <a:spcPts val="3703"/>
                </a:lnSpc>
                <a:buFont typeface="Wingdings" panose="05000000000000000000" pitchFamily="2" charset="2"/>
                <a:buChar char="Ø"/>
              </a:pPr>
              <a:r>
                <a:rPr lang="en-US" sz="3200" b="1" spc="317" dirty="0">
                  <a:solidFill>
                    <a:srgbClr val="FFFFFF"/>
                  </a:solidFill>
                  <a:latin typeface="Glacial Indifference"/>
                </a:rPr>
                <a:t>Keeping people in their homes during the sanitary crisis </a:t>
              </a:r>
            </a:p>
            <a:p>
              <a:pPr>
                <a:lnSpc>
                  <a:spcPts val="3703"/>
                </a:lnSpc>
              </a:pPr>
              <a:endParaRPr lang="en-US" sz="3200" b="1" spc="317" dirty="0">
                <a:solidFill>
                  <a:srgbClr val="FFFFFF"/>
                </a:solidFill>
                <a:latin typeface="Glacial Indifference"/>
              </a:endParaRPr>
            </a:p>
            <a:p>
              <a:pPr marL="457200" indent="-457200">
                <a:lnSpc>
                  <a:spcPts val="3703"/>
                </a:lnSpc>
                <a:buFont typeface="Arial" panose="020B0604020202020204" pitchFamily="34" charset="0"/>
                <a:buChar char="•"/>
              </a:pPr>
              <a:r>
                <a:rPr lang="en-US" sz="3200" spc="317" dirty="0">
                  <a:solidFill>
                    <a:srgbClr val="FFFFFF"/>
                  </a:solidFill>
                  <a:latin typeface="Glacial Indifference"/>
                </a:rPr>
                <a:t>The temporary “grace period” under the exceptional protection measures adopted during the crisis</a:t>
              </a:r>
            </a:p>
            <a:p>
              <a:pPr marL="457200" indent="-457200">
                <a:lnSpc>
                  <a:spcPts val="3703"/>
                </a:lnSpc>
                <a:buFont typeface="Arial" panose="020B0604020202020204" pitchFamily="34" charset="0"/>
                <a:buChar char="•"/>
              </a:pPr>
              <a:r>
                <a:rPr lang="en-US" sz="3200" spc="317" dirty="0">
                  <a:solidFill>
                    <a:srgbClr val="FFFFFF"/>
                  </a:solidFill>
                  <a:latin typeface="Glacial Indifference"/>
                </a:rPr>
                <a:t>Households’ economic fragility and the increase in housing expenses</a:t>
              </a:r>
            </a:p>
            <a:p>
              <a:pPr marL="457200" indent="-457200">
                <a:lnSpc>
                  <a:spcPts val="3703"/>
                </a:lnSpc>
                <a:buFont typeface="Arial" panose="020B0604020202020204" pitchFamily="34" charset="0"/>
                <a:buChar char="•"/>
              </a:pPr>
              <a:r>
                <a:rPr lang="en-US" sz="3200" spc="317" dirty="0">
                  <a:solidFill>
                    <a:srgbClr val="FFFFFF"/>
                  </a:solidFill>
                  <a:latin typeface="Glacial Indifference"/>
                </a:rPr>
                <a:t>The foreseeable re-increase evictions</a:t>
              </a:r>
            </a:p>
            <a:p>
              <a:pPr marL="457200" indent="-457200">
                <a:lnSpc>
                  <a:spcPts val="3703"/>
                </a:lnSpc>
                <a:buFont typeface="Arial" panose="020B0604020202020204" pitchFamily="34" charset="0"/>
                <a:buChar char="•"/>
              </a:pPr>
              <a:endParaRPr lang="en-US" sz="2800" spc="317" dirty="0">
                <a:solidFill>
                  <a:srgbClr val="FFFFFF"/>
                </a:solidFill>
                <a:latin typeface="Glacial Indifference"/>
              </a:endParaRPr>
            </a:p>
            <a:p>
              <a:pPr marL="457200" indent="-457200">
                <a:lnSpc>
                  <a:spcPts val="3703"/>
                </a:lnSpc>
                <a:buFont typeface="Wingdings" panose="05000000000000000000" pitchFamily="2" charset="2"/>
                <a:buChar char="Ø"/>
              </a:pPr>
              <a:r>
                <a:rPr lang="en-US" sz="3200" b="1" spc="317" dirty="0">
                  <a:solidFill>
                    <a:srgbClr val="FFFFFF"/>
                  </a:solidFill>
                  <a:latin typeface="Glacial Indifference"/>
                </a:rPr>
                <a:t>Prevention VS cure</a:t>
              </a: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p:txBody>
        </p:sp>
        <p:sp>
          <p:nvSpPr>
            <p:cNvPr id="5" name="TextBox 5"/>
            <p:cNvSpPr txBox="1"/>
            <p:nvPr/>
          </p:nvSpPr>
          <p:spPr>
            <a:xfrm>
              <a:off x="0" y="5660566"/>
              <a:ext cx="12014141" cy="613539"/>
            </a:xfrm>
            <a:prstGeom prst="rect">
              <a:avLst/>
            </a:prstGeom>
          </p:spPr>
          <p:txBody>
            <a:bodyPr lIns="0" tIns="0" rIns="0" bIns="0" rtlCol="0" anchor="t">
              <a:spAutoFit/>
            </a:bodyPr>
            <a:lstStyle/>
            <a:p>
              <a:pPr>
                <a:lnSpc>
                  <a:spcPts val="3840"/>
                </a:lnSpc>
              </a:pPr>
              <a:endParaRPr/>
            </a:p>
          </p:txBody>
        </p:sp>
      </p:grpSp>
      <p:sp>
        <p:nvSpPr>
          <p:cNvPr id="7" name="TextBox 7"/>
          <p:cNvSpPr txBox="1"/>
          <p:nvPr/>
        </p:nvSpPr>
        <p:spPr>
          <a:xfrm>
            <a:off x="11735956" y="723900"/>
            <a:ext cx="5795258" cy="9226885"/>
          </a:xfrm>
          <a:prstGeom prst="rect">
            <a:avLst/>
          </a:prstGeom>
        </p:spPr>
        <p:txBody>
          <a:bodyPr wrap="square" lIns="0" tIns="0" rIns="0" bIns="0" rtlCol="0" anchor="t">
            <a:spAutoFit/>
          </a:bodyPr>
          <a:lstStyle/>
          <a:p>
            <a:pPr algn="ctr">
              <a:lnSpc>
                <a:spcPts val="3840"/>
              </a:lnSpc>
            </a:pPr>
            <a:r>
              <a:rPr lang="en-US" sz="3600" b="1" spc="34" dirty="0">
                <a:solidFill>
                  <a:srgbClr val="FFFF00"/>
                </a:solidFill>
                <a:highlight>
                  <a:srgbClr val="000080"/>
                </a:highlight>
                <a:latin typeface="Glacial Indifference"/>
              </a:rPr>
              <a:t> 5.4%</a:t>
            </a:r>
            <a:r>
              <a:rPr lang="en-US" sz="3600" b="1" spc="34" dirty="0">
                <a:solidFill>
                  <a:srgbClr val="002060"/>
                </a:solidFill>
                <a:highlight>
                  <a:srgbClr val="000080"/>
                </a:highlight>
                <a:latin typeface="Glacial Indifference"/>
              </a:rPr>
              <a:t>.</a:t>
            </a:r>
            <a:r>
              <a:rPr lang="en-US" sz="3600" b="1" spc="34" dirty="0">
                <a:solidFill>
                  <a:srgbClr val="FFFF00"/>
                </a:solidFill>
                <a:highlight>
                  <a:srgbClr val="000080"/>
                </a:highlight>
                <a:latin typeface="Glacial Indifference"/>
              </a:rPr>
              <a:t>  </a:t>
            </a:r>
          </a:p>
          <a:p>
            <a:pPr algn="ctr">
              <a:lnSpc>
                <a:spcPts val="3840"/>
              </a:lnSpc>
            </a:pPr>
            <a:endParaRPr lang="en-US" sz="3600" spc="34" dirty="0">
              <a:solidFill>
                <a:srgbClr val="FFFFFF"/>
              </a:solidFill>
              <a:latin typeface="Glacial Indifference"/>
            </a:endParaRPr>
          </a:p>
          <a:p>
            <a:pPr algn="ctr">
              <a:lnSpc>
                <a:spcPts val="3840"/>
              </a:lnSpc>
            </a:pPr>
            <a:r>
              <a:rPr lang="en-US" sz="3600" spc="34" dirty="0">
                <a:solidFill>
                  <a:srgbClr val="FFFFFF"/>
                </a:solidFill>
                <a:latin typeface="Glacial Indifference"/>
              </a:rPr>
              <a:t>of Europeans stated in the first half of 2021 that they risked </a:t>
            </a:r>
            <a:r>
              <a:rPr lang="en-US" sz="3600" b="1" spc="34" dirty="0">
                <a:solidFill>
                  <a:srgbClr val="FFFF00"/>
                </a:solidFill>
                <a:latin typeface="Glacial Indifference"/>
              </a:rPr>
              <a:t>having to leave their current housing within the next three months </a:t>
            </a:r>
            <a:r>
              <a:rPr lang="en-US" sz="3600" spc="34" dirty="0">
                <a:solidFill>
                  <a:srgbClr val="FFFFFF"/>
                </a:solidFill>
                <a:latin typeface="Glacial Indifference"/>
              </a:rPr>
              <a:t>due to being </a:t>
            </a:r>
            <a:r>
              <a:rPr lang="en-US" sz="3600" b="1" spc="34" dirty="0">
                <a:solidFill>
                  <a:srgbClr val="FFFF00"/>
                </a:solidFill>
                <a:latin typeface="Glacial Indifference"/>
              </a:rPr>
              <a:t>unable to pay the rent</a:t>
            </a:r>
          </a:p>
          <a:p>
            <a:pPr algn="ctr">
              <a:lnSpc>
                <a:spcPts val="3840"/>
              </a:lnSpc>
            </a:pPr>
            <a:endParaRPr lang="en-US" sz="3600" spc="34" dirty="0">
              <a:solidFill>
                <a:srgbClr val="FFFFFF"/>
              </a:solidFill>
              <a:latin typeface="Glacial Indifference"/>
            </a:endParaRPr>
          </a:p>
          <a:p>
            <a:pPr algn="ctr">
              <a:lnSpc>
                <a:spcPts val="3840"/>
              </a:lnSpc>
            </a:pPr>
            <a:endParaRPr lang="en-US" sz="3600" spc="34" dirty="0">
              <a:solidFill>
                <a:srgbClr val="FFFFFF"/>
              </a:solidFill>
              <a:latin typeface="Glacial Indifference"/>
            </a:endParaRPr>
          </a:p>
          <a:p>
            <a:pPr algn="ctr">
              <a:lnSpc>
                <a:spcPts val="3840"/>
              </a:lnSpc>
            </a:pPr>
            <a:r>
              <a:rPr lang="en-US" sz="3600" spc="34" dirty="0">
                <a:solidFill>
                  <a:srgbClr val="FFFFFF"/>
                </a:solidFill>
                <a:latin typeface="Glacial Indifference"/>
              </a:rPr>
              <a:t>= </a:t>
            </a:r>
            <a:r>
              <a:rPr lang="en-US" sz="3600" b="1" spc="34" dirty="0">
                <a:solidFill>
                  <a:srgbClr val="FFFF00"/>
                </a:solidFill>
                <a:highlight>
                  <a:srgbClr val="000080"/>
                </a:highlight>
                <a:latin typeface="Glacial Indifference"/>
              </a:rPr>
              <a:t>at least 12 million people</a:t>
            </a:r>
            <a:r>
              <a:rPr lang="en-US" sz="3600" spc="34" dirty="0">
                <a:solidFill>
                  <a:srgbClr val="FFFFFF"/>
                </a:solidFill>
                <a:latin typeface="Glacial Indifference"/>
              </a:rPr>
              <a:t>, a figure equivalent to the population of a country like Belgium, </a:t>
            </a:r>
            <a:r>
              <a:rPr lang="en-US" sz="3600" b="1" spc="34" dirty="0">
                <a:solidFill>
                  <a:srgbClr val="FFFF00"/>
                </a:solidFill>
                <a:latin typeface="Glacial Indifference"/>
              </a:rPr>
              <a:t>are living in fear of eviction due to unpaid rent</a:t>
            </a:r>
          </a:p>
          <a:p>
            <a:pPr algn="ctr">
              <a:lnSpc>
                <a:spcPts val="3840"/>
              </a:lnSpc>
            </a:pPr>
            <a:endParaRPr lang="en-US" sz="3600" spc="34" dirty="0">
              <a:solidFill>
                <a:srgbClr val="FFFFFF"/>
              </a:solidFill>
              <a:latin typeface="Glacial Indifference"/>
            </a:endParaRPr>
          </a:p>
          <a:p>
            <a:pPr algn="r">
              <a:lnSpc>
                <a:spcPts val="3840"/>
              </a:lnSpc>
            </a:pPr>
            <a:r>
              <a:rPr lang="en-US" sz="2800" i="1" spc="34" dirty="0">
                <a:solidFill>
                  <a:srgbClr val="FFFFFF"/>
                </a:solidFill>
                <a:latin typeface="Glacial Indifference"/>
              </a:rPr>
              <a:t>Source : </a:t>
            </a:r>
            <a:r>
              <a:rPr lang="en-US" sz="2800" i="1" spc="34" dirty="0" err="1">
                <a:solidFill>
                  <a:srgbClr val="FFFFFF"/>
                </a:solidFill>
                <a:latin typeface="Glacial Indifference"/>
              </a:rPr>
              <a:t>Eurofound</a:t>
            </a:r>
            <a:endParaRPr lang="en-US" sz="2800" i="1" spc="34" dirty="0">
              <a:solidFill>
                <a:srgbClr val="FFFFFF"/>
              </a:solidFill>
              <a:latin typeface="Glacial Indifference"/>
            </a:endParaRPr>
          </a:p>
        </p:txBody>
      </p:sp>
    </p:spTree>
    <p:extLst>
      <p:ext uri="{BB962C8B-B14F-4D97-AF65-F5344CB8AC3E}">
        <p14:creationId xmlns:p14="http://schemas.microsoft.com/office/powerpoint/2010/main" val="330380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3653"/>
        </a:solid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1DB83D0-DCEC-1278-3045-2C13D1B529AC}"/>
              </a:ext>
            </a:extLst>
          </p:cNvPr>
          <p:cNvSpPr txBox="1"/>
          <p:nvPr/>
        </p:nvSpPr>
        <p:spPr>
          <a:xfrm>
            <a:off x="1600200" y="484670"/>
            <a:ext cx="15316200" cy="902170"/>
          </a:xfrm>
          <a:prstGeom prst="rect">
            <a:avLst/>
          </a:prstGeom>
        </p:spPr>
        <p:txBody>
          <a:bodyPr wrap="square" lIns="0" tIns="0" rIns="0" bIns="0" rtlCol="0" anchor="t">
            <a:spAutoFit/>
          </a:bodyPr>
          <a:lstStyle/>
          <a:p>
            <a:pPr>
              <a:lnSpc>
                <a:spcPts val="7280"/>
              </a:lnSpc>
            </a:pPr>
            <a:r>
              <a:rPr lang="en-US" sz="5200" spc="416" dirty="0">
                <a:solidFill>
                  <a:srgbClr val="FFFFFF"/>
                </a:solidFill>
                <a:latin typeface="League Spartan"/>
              </a:rPr>
              <a:t>SNEAK PEAK OF RECOMMENDATIONS</a:t>
            </a:r>
          </a:p>
        </p:txBody>
      </p:sp>
      <p:sp>
        <p:nvSpPr>
          <p:cNvPr id="7" name="TextBox 4">
            <a:extLst>
              <a:ext uri="{FF2B5EF4-FFF2-40B4-BE49-F238E27FC236}">
                <a16:creationId xmlns:a16="http://schemas.microsoft.com/office/drawing/2014/main" id="{0D238825-3EB3-6A13-96CD-A12B149BB037}"/>
              </a:ext>
            </a:extLst>
          </p:cNvPr>
          <p:cNvSpPr txBox="1"/>
          <p:nvPr/>
        </p:nvSpPr>
        <p:spPr>
          <a:xfrm>
            <a:off x="645093" y="1409700"/>
            <a:ext cx="17226414" cy="11353942"/>
          </a:xfrm>
          <a:prstGeom prst="rect">
            <a:avLst/>
          </a:prstGeom>
        </p:spPr>
        <p:txBody>
          <a:bodyPr wrap="square" lIns="0" tIns="0" rIns="0" bIns="0" rtlCol="0" anchor="t">
            <a:spAutoFit/>
          </a:bodyPr>
          <a:lstStyle/>
          <a:p>
            <a:pPr>
              <a:lnSpc>
                <a:spcPts val="3703"/>
              </a:lnSpc>
            </a:pPr>
            <a:endParaRPr lang="en-US" sz="2645" spc="317" dirty="0">
              <a:solidFill>
                <a:srgbClr val="FFFFFF"/>
              </a:solidFill>
              <a:latin typeface="Glacial Indifference"/>
            </a:endParaRPr>
          </a:p>
          <a:p>
            <a:pPr marL="457200" indent="-457200">
              <a:lnSpc>
                <a:spcPts val="3703"/>
              </a:lnSpc>
              <a:buFont typeface="Arial" panose="020B0604020202020204" pitchFamily="34" charset="0"/>
              <a:buChar char="•"/>
            </a:pPr>
            <a:r>
              <a:rPr lang="en-US" sz="2645" spc="317" dirty="0">
                <a:solidFill>
                  <a:srgbClr val="FFFFFF"/>
                </a:solidFill>
                <a:latin typeface="Glacial Indifference"/>
              </a:rPr>
              <a:t>No one should be evicted without housing solution and become homeless</a:t>
            </a:r>
          </a:p>
          <a:p>
            <a:pPr marL="457200" indent="-457200">
              <a:lnSpc>
                <a:spcPts val="3703"/>
              </a:lnSpc>
              <a:buFont typeface="Arial" panose="020B0604020202020204" pitchFamily="34" charset="0"/>
              <a:buChar char="•"/>
            </a:pPr>
            <a:endParaRPr lang="en-US" sz="2645" spc="317" dirty="0">
              <a:solidFill>
                <a:srgbClr val="FFFFFF"/>
              </a:solidFill>
              <a:latin typeface="Glacial Indifference"/>
            </a:endParaRPr>
          </a:p>
          <a:p>
            <a:pPr marL="457200" indent="-457200">
              <a:lnSpc>
                <a:spcPts val="3703"/>
              </a:lnSpc>
              <a:buFont typeface="Arial" panose="020B0604020202020204" pitchFamily="34" charset="0"/>
              <a:buChar char="•"/>
            </a:pPr>
            <a:r>
              <a:rPr lang="en-US" sz="2645" spc="317" dirty="0">
                <a:solidFill>
                  <a:srgbClr val="FFFFFF"/>
                </a:solidFill>
                <a:latin typeface="Glacial Indifference"/>
              </a:rPr>
              <a:t>Good quality data on evictions is needed to strengthen and adapt prevention tools</a:t>
            </a:r>
          </a:p>
          <a:p>
            <a:pPr marL="457200" indent="-457200">
              <a:lnSpc>
                <a:spcPts val="3703"/>
              </a:lnSpc>
              <a:buFont typeface="Arial" panose="020B0604020202020204" pitchFamily="34" charset="0"/>
              <a:buChar char="•"/>
            </a:pPr>
            <a:endParaRPr lang="en-US" sz="2645" spc="317" dirty="0">
              <a:solidFill>
                <a:srgbClr val="FFFFFF"/>
              </a:solidFill>
              <a:latin typeface="Glacial Indifference"/>
            </a:endParaRPr>
          </a:p>
          <a:p>
            <a:pPr marL="457200" indent="-457200">
              <a:lnSpc>
                <a:spcPts val="3703"/>
              </a:lnSpc>
              <a:buFont typeface="Arial" panose="020B0604020202020204" pitchFamily="34" charset="0"/>
              <a:buChar char="•"/>
            </a:pPr>
            <a:r>
              <a:rPr lang="en-US" sz="2645" spc="317" dirty="0">
                <a:solidFill>
                  <a:srgbClr val="FFFFFF"/>
                </a:solidFill>
                <a:latin typeface="Glacial Indifference"/>
              </a:rPr>
              <a:t>Must-haves of prevention strategies</a:t>
            </a:r>
          </a:p>
          <a:p>
            <a:pPr marL="457200" indent="-457200">
              <a:lnSpc>
                <a:spcPts val="3703"/>
              </a:lnSpc>
              <a:buFont typeface="Arial" panose="020B0604020202020204" pitchFamily="34" charset="0"/>
              <a:buChar char="•"/>
            </a:pPr>
            <a:endParaRPr lang="en-US" sz="2645" spc="317" dirty="0">
              <a:solidFill>
                <a:srgbClr val="FFFFFF"/>
              </a:solidFill>
              <a:latin typeface="Glacial Indifference"/>
            </a:endParaRPr>
          </a:p>
          <a:p>
            <a:pPr marL="457200" indent="-457200">
              <a:lnSpc>
                <a:spcPts val="3703"/>
              </a:lnSpc>
              <a:buFont typeface="Arial" panose="020B0604020202020204" pitchFamily="34" charset="0"/>
              <a:buChar char="•"/>
            </a:pPr>
            <a:r>
              <a:rPr lang="en-US" sz="2645" spc="317" dirty="0">
                <a:solidFill>
                  <a:srgbClr val="FFFFFF"/>
                </a:solidFill>
                <a:latin typeface="Glacial Indifference"/>
              </a:rPr>
              <a:t>No repetition of past mistakes (post-2008)</a:t>
            </a:r>
          </a:p>
          <a:p>
            <a:pPr marL="457200" indent="-457200">
              <a:lnSpc>
                <a:spcPts val="3703"/>
              </a:lnSpc>
              <a:buFont typeface="Arial" panose="020B0604020202020204" pitchFamily="34" charset="0"/>
              <a:buChar char="•"/>
            </a:pPr>
            <a:endParaRPr lang="en-US" sz="2645" spc="317" dirty="0">
              <a:solidFill>
                <a:srgbClr val="FFFFFF"/>
              </a:solidFill>
              <a:latin typeface="Glacial Indifference"/>
            </a:endParaRPr>
          </a:p>
          <a:p>
            <a:pPr marL="457200" indent="-457200">
              <a:lnSpc>
                <a:spcPts val="3703"/>
              </a:lnSpc>
              <a:buFont typeface="Arial" panose="020B0604020202020204" pitchFamily="34" charset="0"/>
              <a:buChar char="•"/>
            </a:pPr>
            <a:r>
              <a:rPr lang="en-US" sz="2645" spc="317" dirty="0">
                <a:solidFill>
                  <a:srgbClr val="FFFFFF"/>
                </a:solidFill>
                <a:latin typeface="Glacial Indifference"/>
              </a:rPr>
              <a:t>Align the objective of fighting fuel poverty with the fight against poor housing and homelessness</a:t>
            </a:r>
          </a:p>
          <a:p>
            <a:pPr marL="457200" indent="-457200">
              <a:lnSpc>
                <a:spcPts val="3703"/>
              </a:lnSpc>
              <a:buFont typeface="Arial" panose="020B0604020202020204" pitchFamily="34" charset="0"/>
              <a:buChar char="•"/>
            </a:pPr>
            <a:endParaRPr lang="en-US" sz="2645" spc="317" dirty="0">
              <a:solidFill>
                <a:srgbClr val="FFFFFF"/>
              </a:solidFill>
              <a:latin typeface="Glacial Indifference"/>
            </a:endParaRPr>
          </a:p>
          <a:p>
            <a:pPr marL="457200" indent="-457200">
              <a:lnSpc>
                <a:spcPts val="3703"/>
              </a:lnSpc>
              <a:buFont typeface="Arial" panose="020B0604020202020204" pitchFamily="34" charset="0"/>
              <a:buChar char="•"/>
            </a:pPr>
            <a:r>
              <a:rPr lang="en-US" sz="2645" spc="317" dirty="0">
                <a:solidFill>
                  <a:srgbClr val="FFFFFF"/>
                </a:solidFill>
                <a:latin typeface="Glacial Indifference"/>
              </a:rPr>
              <a:t>Use recovery budgets as levers to contribute to the goal of ending homelessness</a:t>
            </a:r>
          </a:p>
          <a:p>
            <a:pPr marL="457200" indent="-457200">
              <a:lnSpc>
                <a:spcPts val="3703"/>
              </a:lnSpc>
              <a:buFont typeface="Arial" panose="020B0604020202020204" pitchFamily="34" charset="0"/>
              <a:buChar char="•"/>
            </a:pPr>
            <a:endParaRPr lang="en-US" sz="2645" spc="317" dirty="0">
              <a:solidFill>
                <a:srgbClr val="FFFFFF"/>
              </a:solidFill>
              <a:latin typeface="Glacial Indifference"/>
            </a:endParaRPr>
          </a:p>
          <a:p>
            <a:pPr marL="457200" indent="-457200">
              <a:lnSpc>
                <a:spcPts val="3703"/>
              </a:lnSpc>
              <a:buFont typeface="Arial" panose="020B0604020202020204" pitchFamily="34" charset="0"/>
              <a:buChar char="•"/>
            </a:pPr>
            <a:r>
              <a:rPr lang="en-US" sz="2645" spc="317" dirty="0">
                <a:solidFill>
                  <a:srgbClr val="FFFFFF"/>
                </a:solidFill>
                <a:latin typeface="Glacial Indifference"/>
              </a:rPr>
              <a:t>Precisely define the meaning and concrete obligations induced by “social impact” investment</a:t>
            </a:r>
          </a:p>
          <a:p>
            <a:pPr marL="457200" indent="-457200">
              <a:lnSpc>
                <a:spcPts val="3703"/>
              </a:lnSpc>
              <a:buFont typeface="Arial" panose="020B0604020202020204" pitchFamily="34" charset="0"/>
              <a:buChar char="•"/>
            </a:pPr>
            <a:endParaRPr lang="en-US" sz="2645" spc="317" dirty="0">
              <a:solidFill>
                <a:srgbClr val="FFFFFF"/>
              </a:solidFill>
              <a:latin typeface="Glacial Indifference"/>
            </a:endParaRPr>
          </a:p>
          <a:p>
            <a:pPr marL="457200" indent="-457200">
              <a:lnSpc>
                <a:spcPts val="3703"/>
              </a:lnSpc>
              <a:buFont typeface="Arial" panose="020B0604020202020204" pitchFamily="34" charset="0"/>
              <a:buChar char="•"/>
            </a:pPr>
            <a:r>
              <a:rPr lang="en-US" sz="2645" spc="317" dirty="0">
                <a:solidFill>
                  <a:srgbClr val="FFFFFF"/>
                </a:solidFill>
                <a:latin typeface="Glacial Indifference"/>
              </a:rPr>
              <a:t>Make the European Homelessness Platform a real tool for transforming public policies</a:t>
            </a: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a:p>
            <a:pPr>
              <a:lnSpc>
                <a:spcPts val="3703"/>
              </a:lnSpc>
            </a:pPr>
            <a:endParaRPr lang="en-US" sz="2645" spc="317" dirty="0">
              <a:solidFill>
                <a:srgbClr val="FFFFFF"/>
              </a:solidFill>
              <a:latin typeface="Glacial Indifference"/>
            </a:endParaRPr>
          </a:p>
        </p:txBody>
      </p:sp>
    </p:spTree>
    <p:extLst>
      <p:ext uri="{BB962C8B-B14F-4D97-AF65-F5344CB8AC3E}">
        <p14:creationId xmlns:p14="http://schemas.microsoft.com/office/powerpoint/2010/main" val="352802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E3653"/>
        </a:solidFill>
        <a:effectLst/>
      </p:bgPr>
    </p:bg>
    <p:spTree>
      <p:nvGrpSpPr>
        <p:cNvPr id="1" name=""/>
        <p:cNvGrpSpPr/>
        <p:nvPr/>
      </p:nvGrpSpPr>
      <p:grpSpPr>
        <a:xfrm>
          <a:off x="0" y="0"/>
          <a:ext cx="0" cy="0"/>
          <a:chOff x="0" y="0"/>
          <a:chExt cx="0" cy="0"/>
        </a:xfrm>
      </p:grpSpPr>
      <p:pic>
        <p:nvPicPr>
          <p:cNvPr id="6" name="Picture 5" descr="A picture containing text, person&#10;&#10;Description automatically generated">
            <a:extLst>
              <a:ext uri="{FF2B5EF4-FFF2-40B4-BE49-F238E27FC236}">
                <a16:creationId xmlns:a16="http://schemas.microsoft.com/office/drawing/2014/main" id="{5608962A-7E58-0959-977A-24B3B64D9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258502"/>
            <a:ext cx="12481560" cy="7020878"/>
          </a:xfrm>
          <a:prstGeom prst="rect">
            <a:avLst/>
          </a:prstGeom>
        </p:spPr>
      </p:pic>
      <p:sp>
        <p:nvSpPr>
          <p:cNvPr id="9" name="TextBox 8">
            <a:extLst>
              <a:ext uri="{FF2B5EF4-FFF2-40B4-BE49-F238E27FC236}">
                <a16:creationId xmlns:a16="http://schemas.microsoft.com/office/drawing/2014/main" id="{5BBE17C5-819A-4C55-519C-A62D3F69FF40}"/>
              </a:ext>
            </a:extLst>
          </p:cNvPr>
          <p:cNvSpPr txBox="1"/>
          <p:nvPr/>
        </p:nvSpPr>
        <p:spPr>
          <a:xfrm>
            <a:off x="990600" y="723900"/>
            <a:ext cx="15392400" cy="2400657"/>
          </a:xfrm>
          <a:prstGeom prst="rect">
            <a:avLst/>
          </a:prstGeom>
          <a:noFill/>
        </p:spPr>
        <p:txBody>
          <a:bodyPr wrap="square" rtlCol="0">
            <a:spAutoFit/>
          </a:bodyPr>
          <a:lstStyle/>
          <a:p>
            <a:r>
              <a:rPr lang="en-US" sz="4400" spc="416" dirty="0">
                <a:solidFill>
                  <a:srgbClr val="FFFFFF"/>
                </a:solidFill>
                <a:latin typeface="League Spartan"/>
              </a:rPr>
              <a:t>Please share any questions, </a:t>
            </a:r>
          </a:p>
          <a:p>
            <a:r>
              <a:rPr lang="en-US" sz="4400" spc="416" dirty="0">
                <a:solidFill>
                  <a:srgbClr val="FFFFFF"/>
                </a:solidFill>
                <a:latin typeface="League Spartan"/>
              </a:rPr>
              <a:t>                                  remarks, </a:t>
            </a:r>
          </a:p>
          <a:p>
            <a:r>
              <a:rPr lang="en-US" sz="4400" spc="416" dirty="0">
                <a:solidFill>
                  <a:srgbClr val="FFFFFF"/>
                </a:solidFill>
                <a:latin typeface="League Spartan"/>
              </a:rPr>
              <a:t>                                        experiences!</a:t>
            </a:r>
          </a:p>
          <a:p>
            <a:endParaRPr lang="fr-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grpSp>
        <p:nvGrpSpPr>
          <p:cNvPr id="3" name="Group 3"/>
          <p:cNvGrpSpPr/>
          <p:nvPr/>
        </p:nvGrpSpPr>
        <p:grpSpPr>
          <a:xfrm>
            <a:off x="980247" y="-495300"/>
            <a:ext cx="17145000" cy="11183678"/>
            <a:chOff x="-20320" y="2110160"/>
            <a:chExt cx="22859999" cy="14911573"/>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20320" y="9222161"/>
              <a:ext cx="22859999" cy="7799572"/>
            </a:xfrm>
            <a:prstGeom prst="rect">
              <a:avLst/>
            </a:prstGeom>
          </p:spPr>
          <p:txBody>
            <a:bodyPr wrap="square" lIns="0" tIns="0" rIns="0" bIns="0" rtlCol="0" anchor="t">
              <a:spAutoFit/>
            </a:bodyPr>
            <a:lstStyle/>
            <a:p>
              <a:r>
                <a:rPr lang="en-US" sz="5400" spc="825" dirty="0">
                  <a:solidFill>
                    <a:srgbClr val="1E3653"/>
                  </a:solidFill>
                  <a:latin typeface="League Spartan Italics"/>
                </a:rPr>
                <a:t>Who are we?</a:t>
              </a:r>
            </a:p>
            <a:p>
              <a:r>
                <a:rPr lang="en-US" sz="4400" spc="825" dirty="0">
                  <a:solidFill>
                    <a:srgbClr val="1E3653"/>
                  </a:solidFill>
                  <a:latin typeface="League Spartan Italics"/>
                </a:rPr>
                <a:t> </a:t>
              </a:r>
            </a:p>
            <a:p>
              <a:pPr marL="685800" indent="-685800">
                <a:buFont typeface="Wingdings" panose="05000000000000000000" pitchFamily="2" charset="2"/>
                <a:buChar char="v"/>
              </a:pPr>
              <a:r>
                <a:rPr lang="en-US" sz="4000" b="1" spc="825" dirty="0">
                  <a:solidFill>
                    <a:srgbClr val="1E3653"/>
                  </a:solidFill>
                  <a:latin typeface="League Spartan Italics"/>
                </a:rPr>
                <a:t>Chloé Serme-Morin </a:t>
              </a:r>
              <a:r>
                <a:rPr lang="en-US" sz="4000" spc="825" dirty="0">
                  <a:solidFill>
                    <a:srgbClr val="1E3653"/>
                  </a:solidFill>
                  <a:latin typeface="League Spartan Italics"/>
                </a:rPr>
                <a:t>– external researcher for FEANTSA</a:t>
              </a:r>
            </a:p>
            <a:p>
              <a:pPr marL="685800" indent="-685800">
                <a:buFont typeface="Wingdings" panose="05000000000000000000" pitchFamily="2" charset="2"/>
                <a:buChar char="v"/>
              </a:pPr>
              <a:endParaRPr lang="en-US" sz="4000" spc="825" dirty="0">
                <a:solidFill>
                  <a:srgbClr val="1E3653"/>
                </a:solidFill>
                <a:latin typeface="League Spartan Italics"/>
              </a:endParaRPr>
            </a:p>
            <a:p>
              <a:pPr marL="685800" indent="-685800">
                <a:buFont typeface="Wingdings" panose="05000000000000000000" pitchFamily="2" charset="2"/>
                <a:buChar char="v"/>
              </a:pPr>
              <a:r>
                <a:rPr lang="en-US" sz="4000" b="1" spc="825" dirty="0">
                  <a:solidFill>
                    <a:srgbClr val="1E3653"/>
                  </a:solidFill>
                  <a:latin typeface="League Spartan Italics"/>
                </a:rPr>
                <a:t>Sarah </a:t>
              </a:r>
              <a:r>
                <a:rPr lang="en-US" sz="4000" b="1" spc="825" dirty="0" err="1">
                  <a:solidFill>
                    <a:srgbClr val="1E3653"/>
                  </a:solidFill>
                  <a:latin typeface="League Spartan Italics"/>
                </a:rPr>
                <a:t>Coupechoux</a:t>
              </a:r>
              <a:r>
                <a:rPr lang="en-US" sz="4000" b="1" spc="825" dirty="0">
                  <a:solidFill>
                    <a:srgbClr val="1E3653"/>
                  </a:solidFill>
                  <a:latin typeface="League Spartan Italics"/>
                </a:rPr>
                <a:t> </a:t>
              </a:r>
              <a:r>
                <a:rPr lang="en-US" sz="4000" spc="825" dirty="0">
                  <a:solidFill>
                    <a:srgbClr val="1E3653"/>
                  </a:solidFill>
                  <a:latin typeface="League Spartan Italics"/>
                </a:rPr>
                <a:t>– Policy officer for EU affairs, </a:t>
              </a:r>
              <a:r>
                <a:rPr lang="en-US" sz="4000" spc="825" dirty="0" err="1">
                  <a:solidFill>
                    <a:srgbClr val="1E3653"/>
                  </a:solidFill>
                  <a:latin typeface="League Spartan Italics"/>
                </a:rPr>
                <a:t>Fondation</a:t>
              </a:r>
              <a:r>
                <a:rPr lang="en-US" sz="4000" spc="825" dirty="0">
                  <a:solidFill>
                    <a:srgbClr val="1E3653"/>
                  </a:solidFill>
                  <a:latin typeface="League Spartan Italics"/>
                </a:rPr>
                <a:t> Abbé Pierre (France)</a:t>
              </a:r>
            </a:p>
            <a:p>
              <a:pPr>
                <a:lnSpc>
                  <a:spcPts val="10500"/>
                </a:lnSpc>
              </a:pPr>
              <a:endParaRPr lang="en-US" sz="7500" spc="825" dirty="0">
                <a:solidFill>
                  <a:srgbClr val="1E3653"/>
                </a:solidFill>
                <a:latin typeface="League Spartan Italics"/>
              </a:endParaRPr>
            </a:p>
          </p:txBody>
        </p:sp>
      </p:grpSp>
      <p:pic>
        <p:nvPicPr>
          <p:cNvPr id="12" name="Picture 11" descr="A picture containing text, looking, eyes, close&#10;&#10;Description automatically generated">
            <a:extLst>
              <a:ext uri="{FF2B5EF4-FFF2-40B4-BE49-F238E27FC236}">
                <a16:creationId xmlns:a16="http://schemas.microsoft.com/office/drawing/2014/main" id="{F8DD002E-B53E-3BBA-F3DD-FC7C007FE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457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A7C64-36D2-CE80-F17C-4480704A4237}"/>
              </a:ext>
            </a:extLst>
          </p:cNvPr>
          <p:cNvSpPr/>
          <p:nvPr/>
        </p:nvSpPr>
        <p:spPr>
          <a:xfrm>
            <a:off x="-4887" y="5733018"/>
            <a:ext cx="18288000" cy="2977355"/>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E04D39"/>
              </a:solidFill>
            </a:endParaRPr>
          </a:p>
        </p:txBody>
      </p:sp>
      <p:grpSp>
        <p:nvGrpSpPr>
          <p:cNvPr id="3" name="Group 3"/>
          <p:cNvGrpSpPr/>
          <p:nvPr/>
        </p:nvGrpSpPr>
        <p:grpSpPr>
          <a:xfrm>
            <a:off x="-76200" y="4229100"/>
            <a:ext cx="18287999" cy="4063466"/>
            <a:chOff x="-1422400" y="2110160"/>
            <a:chExt cx="24383999" cy="5417957"/>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1422400" y="4115386"/>
              <a:ext cx="24383999" cy="3412731"/>
            </a:xfrm>
            <a:prstGeom prst="rect">
              <a:avLst/>
            </a:prstGeom>
          </p:spPr>
          <p:txBody>
            <a:bodyPr wrap="square" lIns="0" tIns="0" rIns="0" bIns="0" rtlCol="0" anchor="t">
              <a:spAutoFit/>
            </a:bodyPr>
            <a:lstStyle/>
            <a:p>
              <a:pPr algn="ctr">
                <a:lnSpc>
                  <a:spcPts val="10500"/>
                </a:lnSpc>
              </a:pPr>
              <a:r>
                <a:rPr lang="en-US" sz="4800" spc="825" dirty="0">
                  <a:solidFill>
                    <a:schemeClr val="bg1"/>
                  </a:solidFill>
                  <a:latin typeface="League Spartan Italics"/>
                </a:rPr>
                <a:t>Setting the scene </a:t>
              </a:r>
            </a:p>
            <a:p>
              <a:pPr algn="ctr">
                <a:lnSpc>
                  <a:spcPts val="10500"/>
                </a:lnSpc>
              </a:pPr>
              <a:r>
                <a:rPr lang="en-US" sz="6000" spc="825" dirty="0">
                  <a:solidFill>
                    <a:schemeClr val="bg1"/>
                  </a:solidFill>
                  <a:latin typeface="League Spartan Italics"/>
                </a:rPr>
                <a:t>European Index of Housing Exclusion 2022</a:t>
              </a:r>
            </a:p>
          </p:txBody>
        </p:sp>
      </p:grpSp>
      <p:pic>
        <p:nvPicPr>
          <p:cNvPr id="12" name="Picture 11" descr="A picture containing text, looking, eyes, close&#10;&#10;Description automatically generated">
            <a:extLst>
              <a:ext uri="{FF2B5EF4-FFF2-40B4-BE49-F238E27FC236}">
                <a16:creationId xmlns:a16="http://schemas.microsoft.com/office/drawing/2014/main" id="{F8DD002E-B53E-3BBA-F3DD-FC7C007FE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4572000"/>
          </a:xfrm>
          <a:prstGeom prst="rect">
            <a:avLst/>
          </a:prstGeom>
        </p:spPr>
      </p:pic>
      <p:sp>
        <p:nvSpPr>
          <p:cNvPr id="8" name="TextBox 7">
            <a:extLst>
              <a:ext uri="{FF2B5EF4-FFF2-40B4-BE49-F238E27FC236}">
                <a16:creationId xmlns:a16="http://schemas.microsoft.com/office/drawing/2014/main" id="{601B2107-9CC1-686D-CE03-23726B5A6AB5}"/>
              </a:ext>
            </a:extLst>
          </p:cNvPr>
          <p:cNvSpPr txBox="1"/>
          <p:nvPr/>
        </p:nvSpPr>
        <p:spPr>
          <a:xfrm>
            <a:off x="152400" y="9332893"/>
            <a:ext cx="9182100" cy="954107"/>
          </a:xfrm>
          <a:prstGeom prst="rect">
            <a:avLst/>
          </a:prstGeom>
          <a:noFill/>
        </p:spPr>
        <p:txBody>
          <a:bodyPr wrap="square">
            <a:spAutoFit/>
          </a:bodyPr>
          <a:lstStyle/>
          <a:p>
            <a:r>
              <a:rPr lang="fr-BE" sz="2800" b="1" dirty="0">
                <a:solidFill>
                  <a:schemeClr val="bg2">
                    <a:lumMod val="90000"/>
                  </a:schemeClr>
                </a:solidFill>
                <a:latin typeface="League Spartan" panose="020B0604020202020204" charset="0"/>
              </a:rPr>
              <a:t>EUROSTAT / EU-SILC data Y-2</a:t>
            </a:r>
          </a:p>
          <a:p>
            <a:r>
              <a:rPr lang="fr-BE" sz="2800" b="1" dirty="0">
                <a:solidFill>
                  <a:schemeClr val="bg2">
                    <a:lumMod val="90000"/>
                  </a:schemeClr>
                </a:solidFill>
                <a:latin typeface="League Spartan" panose="020B0604020202020204" charset="0"/>
              </a:rPr>
              <a:t>Situation of 2020</a:t>
            </a:r>
          </a:p>
        </p:txBody>
      </p:sp>
    </p:spTree>
    <p:extLst>
      <p:ext uri="{BB962C8B-B14F-4D97-AF65-F5344CB8AC3E}">
        <p14:creationId xmlns:p14="http://schemas.microsoft.com/office/powerpoint/2010/main" val="39258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5867400" y="419100"/>
            <a:ext cx="10611535" cy="1405491"/>
            <a:chOff x="0" y="-142875"/>
            <a:chExt cx="14148713" cy="1873988"/>
          </a:xfrm>
        </p:grpSpPr>
        <p:sp>
          <p:nvSpPr>
            <p:cNvPr id="4" name="AutoShape 4"/>
            <p:cNvSpPr/>
            <p:nvPr/>
          </p:nvSpPr>
          <p:spPr>
            <a:xfrm>
              <a:off x="6516" y="1685925"/>
              <a:ext cx="14142197" cy="45188"/>
            </a:xfrm>
            <a:prstGeom prst="rect">
              <a:avLst/>
            </a:prstGeom>
            <a:solidFill>
              <a:srgbClr val="FFFFFF"/>
            </a:solidFill>
          </p:spPr>
        </p:sp>
        <p:sp>
          <p:nvSpPr>
            <p:cNvPr id="5" name="TextBox 5"/>
            <p:cNvSpPr txBox="1"/>
            <p:nvPr/>
          </p:nvSpPr>
          <p:spPr>
            <a:xfrm>
              <a:off x="0" y="-142875"/>
              <a:ext cx="14148713" cy="1313180"/>
            </a:xfrm>
            <a:prstGeom prst="rect">
              <a:avLst/>
            </a:prstGeom>
          </p:spPr>
          <p:txBody>
            <a:bodyPr lIns="0" tIns="0" rIns="0" bIns="0" rtlCol="0" anchor="t">
              <a:spAutoFit/>
            </a:bodyPr>
            <a:lstStyle/>
            <a:p>
              <a:r>
                <a:rPr lang="en-US" sz="3200" spc="825" dirty="0">
                  <a:solidFill>
                    <a:srgbClr val="FFFFFF"/>
                  </a:solidFill>
                  <a:latin typeface="League Spartan" panose="020B0604020202020204" charset="0"/>
                </a:rPr>
                <a:t>Households’ budgets under increasing pressure</a:t>
              </a:r>
            </a:p>
          </p:txBody>
        </p:sp>
      </p:grpSp>
      <p:sp>
        <p:nvSpPr>
          <p:cNvPr id="6" name="TextBox 6"/>
          <p:cNvSpPr txBox="1"/>
          <p:nvPr/>
        </p:nvSpPr>
        <p:spPr>
          <a:xfrm>
            <a:off x="838200" y="3162300"/>
            <a:ext cx="3593295" cy="5960158"/>
          </a:xfrm>
          <a:prstGeom prst="rect">
            <a:avLst/>
          </a:prstGeom>
        </p:spPr>
        <p:txBody>
          <a:bodyPr wrap="square" lIns="0" tIns="0" rIns="0" bIns="0" rtlCol="0" anchor="t">
            <a:spAutoFit/>
          </a:bodyPr>
          <a:lstStyle/>
          <a:p>
            <a:pPr algn="ctr">
              <a:lnSpc>
                <a:spcPts val="5180"/>
              </a:lnSpc>
            </a:pPr>
            <a:r>
              <a:rPr lang="en-US" sz="3700" b="1" spc="443" dirty="0">
                <a:solidFill>
                  <a:srgbClr val="FFFFFF"/>
                </a:solidFill>
                <a:latin typeface="League Spartan Italics"/>
              </a:rPr>
              <a:t>Changes in in housing costs from 2010 to 2021</a:t>
            </a:r>
          </a:p>
          <a:p>
            <a:pPr algn="ctr">
              <a:lnSpc>
                <a:spcPts val="5180"/>
              </a:lnSpc>
            </a:pPr>
            <a:r>
              <a:rPr lang="en-US" sz="3700" b="1" spc="443" dirty="0">
                <a:solidFill>
                  <a:srgbClr val="FFFFFF"/>
                </a:solidFill>
                <a:latin typeface="League Spartan Italics"/>
              </a:rPr>
              <a:t> </a:t>
            </a:r>
          </a:p>
          <a:p>
            <a:pPr algn="ctr">
              <a:lnSpc>
                <a:spcPts val="5180"/>
              </a:lnSpc>
            </a:pPr>
            <a:r>
              <a:rPr lang="en-US" sz="3700" b="1" i="1" spc="443" dirty="0">
                <a:solidFill>
                  <a:srgbClr val="FFFFFF"/>
                </a:solidFill>
                <a:latin typeface="League Spartan Italics"/>
              </a:rPr>
              <a:t>(EU27 index: 2015 = 100, at current prices)</a:t>
            </a:r>
          </a:p>
        </p:txBody>
      </p:sp>
      <p:pic>
        <p:nvPicPr>
          <p:cNvPr id="21" name="Picture 20">
            <a:extLst>
              <a:ext uri="{FF2B5EF4-FFF2-40B4-BE49-F238E27FC236}">
                <a16:creationId xmlns:a16="http://schemas.microsoft.com/office/drawing/2014/main" id="{407512F4-D0BE-7BCB-52B3-01BD485EC772}"/>
              </a:ext>
            </a:extLst>
          </p:cNvPr>
          <p:cNvPicPr>
            <a:picLocks noChangeAspect="1"/>
          </p:cNvPicPr>
          <p:nvPr/>
        </p:nvPicPr>
        <p:blipFill>
          <a:blip r:embed="rId2"/>
          <a:stretch>
            <a:fillRect/>
          </a:stretch>
        </p:blipFill>
        <p:spPr>
          <a:xfrm>
            <a:off x="7391400" y="2211306"/>
            <a:ext cx="8437094" cy="757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6008121" y="647700"/>
            <a:ext cx="10611535" cy="1723667"/>
            <a:chOff x="0" y="-142875"/>
            <a:chExt cx="14148713" cy="2298223"/>
          </a:xfrm>
        </p:grpSpPr>
        <p:sp>
          <p:nvSpPr>
            <p:cNvPr id="4" name="AutoShape 4"/>
            <p:cNvSpPr/>
            <p:nvPr/>
          </p:nvSpPr>
          <p:spPr>
            <a:xfrm>
              <a:off x="0" y="2110160"/>
              <a:ext cx="14142197" cy="45188"/>
            </a:xfrm>
            <a:prstGeom prst="rect">
              <a:avLst/>
            </a:prstGeom>
            <a:solidFill>
              <a:srgbClr val="FFFFFF"/>
            </a:solidFill>
          </p:spPr>
        </p:sp>
        <p:sp>
          <p:nvSpPr>
            <p:cNvPr id="5" name="TextBox 5"/>
            <p:cNvSpPr txBox="1"/>
            <p:nvPr/>
          </p:nvSpPr>
          <p:spPr>
            <a:xfrm>
              <a:off x="0" y="-142875"/>
              <a:ext cx="14148713" cy="1313180"/>
            </a:xfrm>
            <a:prstGeom prst="rect">
              <a:avLst/>
            </a:prstGeom>
          </p:spPr>
          <p:txBody>
            <a:bodyPr lIns="0" tIns="0" rIns="0" bIns="0" rtlCol="0" anchor="t">
              <a:spAutoFit/>
            </a:bodyPr>
            <a:lstStyle/>
            <a:p>
              <a:r>
                <a:rPr lang="en-US" sz="3200" spc="825" dirty="0">
                  <a:solidFill>
                    <a:srgbClr val="FFFFFF"/>
                  </a:solidFill>
                  <a:latin typeface="League Spartan" panose="020B0604020202020204" charset="0"/>
                </a:rPr>
                <a:t>Significant housing cost overburden </a:t>
              </a:r>
            </a:p>
          </p:txBody>
        </p:sp>
      </p:grpSp>
      <p:pic>
        <p:nvPicPr>
          <p:cNvPr id="8" name="Picture 7">
            <a:extLst>
              <a:ext uri="{FF2B5EF4-FFF2-40B4-BE49-F238E27FC236}">
                <a16:creationId xmlns:a16="http://schemas.microsoft.com/office/drawing/2014/main" id="{2A4DD1C8-512E-6596-AF2D-12DA4FA655D1}"/>
              </a:ext>
            </a:extLst>
          </p:cNvPr>
          <p:cNvPicPr>
            <a:picLocks noChangeAspect="1"/>
          </p:cNvPicPr>
          <p:nvPr/>
        </p:nvPicPr>
        <p:blipFill>
          <a:blip r:embed="rId2"/>
          <a:stretch>
            <a:fillRect/>
          </a:stretch>
        </p:blipFill>
        <p:spPr>
          <a:xfrm>
            <a:off x="6172200" y="2770269"/>
            <a:ext cx="10137769" cy="7194982"/>
          </a:xfrm>
          <a:prstGeom prst="rect">
            <a:avLst/>
          </a:prstGeom>
        </p:spPr>
      </p:pic>
      <p:sp>
        <p:nvSpPr>
          <p:cNvPr id="9" name="TextBox 6">
            <a:extLst>
              <a:ext uri="{FF2B5EF4-FFF2-40B4-BE49-F238E27FC236}">
                <a16:creationId xmlns:a16="http://schemas.microsoft.com/office/drawing/2014/main" id="{6CB87851-273E-78B2-2854-6FA7F1F14E0D}"/>
              </a:ext>
            </a:extLst>
          </p:cNvPr>
          <p:cNvSpPr txBox="1"/>
          <p:nvPr/>
        </p:nvSpPr>
        <p:spPr>
          <a:xfrm>
            <a:off x="838200" y="3162300"/>
            <a:ext cx="3593295" cy="5960158"/>
          </a:xfrm>
          <a:prstGeom prst="rect">
            <a:avLst/>
          </a:prstGeom>
        </p:spPr>
        <p:txBody>
          <a:bodyPr wrap="square" lIns="0" tIns="0" rIns="0" bIns="0" rtlCol="0" anchor="t">
            <a:spAutoFit/>
          </a:bodyPr>
          <a:lstStyle/>
          <a:p>
            <a:pPr algn="ctr">
              <a:lnSpc>
                <a:spcPts val="5180"/>
              </a:lnSpc>
            </a:pPr>
            <a:r>
              <a:rPr lang="en-US" sz="3700" b="1" spc="443" dirty="0">
                <a:solidFill>
                  <a:srgbClr val="FFFFFF"/>
                </a:solidFill>
                <a:latin typeface="League Spartan Italics"/>
              </a:rPr>
              <a:t>Change in the proportion of households’ disposable income spent on housing costs </a:t>
            </a:r>
          </a:p>
          <a:p>
            <a:pPr algn="ctr">
              <a:lnSpc>
                <a:spcPts val="5180"/>
              </a:lnSpc>
            </a:pPr>
            <a:endParaRPr lang="en-US" sz="3700" b="1" spc="443" dirty="0">
              <a:solidFill>
                <a:srgbClr val="FFFFFF"/>
              </a:solidFill>
              <a:latin typeface="League Spartan Italics"/>
            </a:endParaRPr>
          </a:p>
          <a:p>
            <a:pPr algn="ctr">
              <a:lnSpc>
                <a:spcPts val="5180"/>
              </a:lnSpc>
            </a:pPr>
            <a:r>
              <a:rPr lang="en-US" sz="3700" b="1" i="1" spc="443" dirty="0">
                <a:solidFill>
                  <a:srgbClr val="FFFFFF"/>
                </a:solidFill>
                <a:latin typeface="League Spartan Italics"/>
              </a:rPr>
              <a:t>(EU27, %)</a:t>
            </a:r>
          </a:p>
        </p:txBody>
      </p:sp>
    </p:spTree>
    <p:extLst>
      <p:ext uri="{BB962C8B-B14F-4D97-AF65-F5344CB8AC3E}">
        <p14:creationId xmlns:p14="http://schemas.microsoft.com/office/powerpoint/2010/main" val="405921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6008121" y="647700"/>
            <a:ext cx="10611535" cy="795891"/>
            <a:chOff x="0" y="-142875"/>
            <a:chExt cx="14148713" cy="1061188"/>
          </a:xfrm>
        </p:grpSpPr>
        <p:sp>
          <p:nvSpPr>
            <p:cNvPr id="4" name="AutoShape 4"/>
            <p:cNvSpPr/>
            <p:nvPr/>
          </p:nvSpPr>
          <p:spPr>
            <a:xfrm>
              <a:off x="0" y="873125"/>
              <a:ext cx="14142197" cy="45188"/>
            </a:xfrm>
            <a:prstGeom prst="rect">
              <a:avLst/>
            </a:prstGeom>
            <a:solidFill>
              <a:srgbClr val="FFFFFF"/>
            </a:solidFill>
          </p:spPr>
        </p:sp>
        <p:sp>
          <p:nvSpPr>
            <p:cNvPr id="5" name="TextBox 5"/>
            <p:cNvSpPr txBox="1"/>
            <p:nvPr/>
          </p:nvSpPr>
          <p:spPr>
            <a:xfrm>
              <a:off x="0" y="-142875"/>
              <a:ext cx="14148713" cy="656591"/>
            </a:xfrm>
            <a:prstGeom prst="rect">
              <a:avLst/>
            </a:prstGeom>
          </p:spPr>
          <p:txBody>
            <a:bodyPr lIns="0" tIns="0" rIns="0" bIns="0" rtlCol="0" anchor="t">
              <a:spAutoFit/>
            </a:bodyPr>
            <a:lstStyle/>
            <a:p>
              <a:r>
                <a:rPr lang="en-US" sz="3200" spc="825" dirty="0">
                  <a:solidFill>
                    <a:srgbClr val="FFFFFF"/>
                  </a:solidFill>
                  <a:latin typeface="League Spartan" panose="020B0604020202020204" charset="0"/>
                </a:rPr>
                <a:t>Growing indebtedness</a:t>
              </a:r>
            </a:p>
          </p:txBody>
        </p:sp>
      </p:grpSp>
      <p:pic>
        <p:nvPicPr>
          <p:cNvPr id="11" name="Picture 10">
            <a:extLst>
              <a:ext uri="{FF2B5EF4-FFF2-40B4-BE49-F238E27FC236}">
                <a16:creationId xmlns:a16="http://schemas.microsoft.com/office/drawing/2014/main" id="{76F345AC-D351-B0CD-53CF-87F4C9DDC6F4}"/>
              </a:ext>
            </a:extLst>
          </p:cNvPr>
          <p:cNvPicPr>
            <a:picLocks noChangeAspect="1"/>
          </p:cNvPicPr>
          <p:nvPr/>
        </p:nvPicPr>
        <p:blipFill>
          <a:blip r:embed="rId2"/>
          <a:stretch>
            <a:fillRect/>
          </a:stretch>
        </p:blipFill>
        <p:spPr>
          <a:xfrm>
            <a:off x="7391400" y="1562100"/>
            <a:ext cx="8759254" cy="9021174"/>
          </a:xfrm>
          <a:prstGeom prst="rect">
            <a:avLst/>
          </a:prstGeom>
        </p:spPr>
      </p:pic>
      <p:sp>
        <p:nvSpPr>
          <p:cNvPr id="12" name="TextBox 6">
            <a:extLst>
              <a:ext uri="{FF2B5EF4-FFF2-40B4-BE49-F238E27FC236}">
                <a16:creationId xmlns:a16="http://schemas.microsoft.com/office/drawing/2014/main" id="{3CEA158A-0088-0FBE-2489-EAD64D643F83}"/>
              </a:ext>
            </a:extLst>
          </p:cNvPr>
          <p:cNvSpPr txBox="1"/>
          <p:nvPr/>
        </p:nvSpPr>
        <p:spPr>
          <a:xfrm>
            <a:off x="807744" y="3771900"/>
            <a:ext cx="3593295" cy="3959610"/>
          </a:xfrm>
          <a:prstGeom prst="rect">
            <a:avLst/>
          </a:prstGeom>
        </p:spPr>
        <p:txBody>
          <a:bodyPr wrap="square" lIns="0" tIns="0" rIns="0" bIns="0" rtlCol="0" anchor="t">
            <a:spAutoFit/>
          </a:bodyPr>
          <a:lstStyle/>
          <a:p>
            <a:pPr algn="ctr">
              <a:lnSpc>
                <a:spcPts val="5180"/>
              </a:lnSpc>
            </a:pPr>
            <a:r>
              <a:rPr lang="en-US" sz="3700" b="1" spc="443" dirty="0">
                <a:solidFill>
                  <a:srgbClr val="FFFFFF"/>
                </a:solidFill>
                <a:latin typeface="League Spartan Italics"/>
              </a:rPr>
              <a:t>Households in rent or mortgage arrears</a:t>
            </a:r>
          </a:p>
          <a:p>
            <a:pPr algn="ctr">
              <a:lnSpc>
                <a:spcPts val="5180"/>
              </a:lnSpc>
            </a:pPr>
            <a:endParaRPr lang="en-US" sz="3700" b="1" spc="443" dirty="0">
              <a:solidFill>
                <a:srgbClr val="FFFFFF"/>
              </a:solidFill>
              <a:latin typeface="League Spartan Italics"/>
            </a:endParaRPr>
          </a:p>
          <a:p>
            <a:pPr algn="ctr">
              <a:lnSpc>
                <a:spcPts val="5180"/>
              </a:lnSpc>
            </a:pPr>
            <a:r>
              <a:rPr lang="en-US" sz="3700" b="1" i="1" spc="443" dirty="0">
                <a:solidFill>
                  <a:srgbClr val="FFFFFF"/>
                </a:solidFill>
                <a:latin typeface="League Spartan Italics"/>
              </a:rPr>
              <a:t>(EU27, %)</a:t>
            </a:r>
          </a:p>
        </p:txBody>
      </p:sp>
    </p:spTree>
    <p:extLst>
      <p:ext uri="{BB962C8B-B14F-4D97-AF65-F5344CB8AC3E}">
        <p14:creationId xmlns:p14="http://schemas.microsoft.com/office/powerpoint/2010/main" val="103656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6008121" y="647700"/>
            <a:ext cx="10611535" cy="948291"/>
            <a:chOff x="0" y="-142875"/>
            <a:chExt cx="14148713" cy="1264388"/>
          </a:xfrm>
        </p:grpSpPr>
        <p:sp>
          <p:nvSpPr>
            <p:cNvPr id="4" name="AutoShape 4"/>
            <p:cNvSpPr/>
            <p:nvPr/>
          </p:nvSpPr>
          <p:spPr>
            <a:xfrm>
              <a:off x="6516" y="1076325"/>
              <a:ext cx="14142197" cy="45188"/>
            </a:xfrm>
            <a:prstGeom prst="rect">
              <a:avLst/>
            </a:prstGeom>
            <a:solidFill>
              <a:srgbClr val="FFFFFF"/>
            </a:solidFill>
          </p:spPr>
        </p:sp>
        <p:sp>
          <p:nvSpPr>
            <p:cNvPr id="5" name="TextBox 5"/>
            <p:cNvSpPr txBox="1"/>
            <p:nvPr/>
          </p:nvSpPr>
          <p:spPr>
            <a:xfrm>
              <a:off x="0" y="-142875"/>
              <a:ext cx="14148713" cy="656591"/>
            </a:xfrm>
            <a:prstGeom prst="rect">
              <a:avLst/>
            </a:prstGeom>
          </p:spPr>
          <p:txBody>
            <a:bodyPr lIns="0" tIns="0" rIns="0" bIns="0" rtlCol="0" anchor="t">
              <a:spAutoFit/>
            </a:bodyPr>
            <a:lstStyle/>
            <a:p>
              <a:r>
                <a:rPr lang="en-US" sz="3200" spc="825" dirty="0">
                  <a:solidFill>
                    <a:srgbClr val="FFFFFF"/>
                  </a:solidFill>
                  <a:latin typeface="League Spartan" panose="020B0604020202020204" charset="0"/>
                </a:rPr>
                <a:t>An explosion in energy costs</a:t>
              </a:r>
            </a:p>
          </p:txBody>
        </p:sp>
      </p:grpSp>
      <p:pic>
        <p:nvPicPr>
          <p:cNvPr id="7" name="Picture 6">
            <a:extLst>
              <a:ext uri="{FF2B5EF4-FFF2-40B4-BE49-F238E27FC236}">
                <a16:creationId xmlns:a16="http://schemas.microsoft.com/office/drawing/2014/main" id="{DDCCE7F4-039C-2177-88F6-20E76EF570E0}"/>
              </a:ext>
            </a:extLst>
          </p:cNvPr>
          <p:cNvPicPr>
            <a:picLocks noChangeAspect="1"/>
          </p:cNvPicPr>
          <p:nvPr/>
        </p:nvPicPr>
        <p:blipFill>
          <a:blip r:embed="rId2"/>
          <a:stretch>
            <a:fillRect/>
          </a:stretch>
        </p:blipFill>
        <p:spPr>
          <a:xfrm>
            <a:off x="6008121" y="2247900"/>
            <a:ext cx="11437346" cy="7391400"/>
          </a:xfrm>
          <a:prstGeom prst="rect">
            <a:avLst/>
          </a:prstGeom>
        </p:spPr>
      </p:pic>
      <p:sp>
        <p:nvSpPr>
          <p:cNvPr id="8" name="TextBox 6">
            <a:extLst>
              <a:ext uri="{FF2B5EF4-FFF2-40B4-BE49-F238E27FC236}">
                <a16:creationId xmlns:a16="http://schemas.microsoft.com/office/drawing/2014/main" id="{A0B379AA-E3BB-70B8-0FD3-3431092D11EA}"/>
              </a:ext>
            </a:extLst>
          </p:cNvPr>
          <p:cNvSpPr txBox="1"/>
          <p:nvPr/>
        </p:nvSpPr>
        <p:spPr>
          <a:xfrm>
            <a:off x="873013" y="2630096"/>
            <a:ext cx="3593295" cy="7293856"/>
          </a:xfrm>
          <a:prstGeom prst="rect">
            <a:avLst/>
          </a:prstGeom>
        </p:spPr>
        <p:txBody>
          <a:bodyPr wrap="square" lIns="0" tIns="0" rIns="0" bIns="0" rtlCol="0" anchor="t">
            <a:spAutoFit/>
          </a:bodyPr>
          <a:lstStyle/>
          <a:p>
            <a:pPr algn="ctr">
              <a:lnSpc>
                <a:spcPts val="5180"/>
              </a:lnSpc>
            </a:pPr>
            <a:r>
              <a:rPr lang="en-US" sz="3700" b="1" spc="443" dirty="0">
                <a:solidFill>
                  <a:srgbClr val="FFFFFF"/>
                </a:solidFill>
                <a:latin typeface="League Spartan Italics"/>
              </a:rPr>
              <a:t>Monthly change in the price of electricity, gas, and other liquid fuels in the EU27</a:t>
            </a:r>
          </a:p>
          <a:p>
            <a:pPr algn="ctr">
              <a:lnSpc>
                <a:spcPts val="5180"/>
              </a:lnSpc>
            </a:pPr>
            <a:r>
              <a:rPr lang="en-US" sz="3700" b="1" spc="443" dirty="0">
                <a:solidFill>
                  <a:srgbClr val="FFFFFF"/>
                </a:solidFill>
                <a:latin typeface="League Spartan Italics"/>
              </a:rPr>
              <a:t> </a:t>
            </a:r>
          </a:p>
          <a:p>
            <a:pPr algn="ctr">
              <a:lnSpc>
                <a:spcPts val="5180"/>
              </a:lnSpc>
            </a:pPr>
            <a:r>
              <a:rPr lang="en-US" sz="3700" b="1" i="1" spc="443" dirty="0">
                <a:solidFill>
                  <a:srgbClr val="FFFFFF"/>
                </a:solidFill>
                <a:latin typeface="League Spartan Italics"/>
              </a:rPr>
              <a:t>(Index, 2015 = 100)</a:t>
            </a:r>
          </a:p>
          <a:p>
            <a:pPr algn="ctr">
              <a:lnSpc>
                <a:spcPts val="5180"/>
              </a:lnSpc>
            </a:pPr>
            <a:endParaRPr lang="en-US" sz="3700" b="1" spc="443" dirty="0">
              <a:solidFill>
                <a:srgbClr val="FFFFFF"/>
              </a:solidFill>
              <a:latin typeface="League Spartan Italics"/>
            </a:endParaRPr>
          </a:p>
        </p:txBody>
      </p:sp>
    </p:spTree>
    <p:extLst>
      <p:ext uri="{BB962C8B-B14F-4D97-AF65-F5344CB8AC3E}">
        <p14:creationId xmlns:p14="http://schemas.microsoft.com/office/powerpoint/2010/main" val="37084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6008121" y="647700"/>
            <a:ext cx="10611535" cy="1723667"/>
            <a:chOff x="0" y="-142875"/>
            <a:chExt cx="14148713" cy="2298223"/>
          </a:xfrm>
        </p:grpSpPr>
        <p:sp>
          <p:nvSpPr>
            <p:cNvPr id="4" name="AutoShape 4"/>
            <p:cNvSpPr/>
            <p:nvPr/>
          </p:nvSpPr>
          <p:spPr>
            <a:xfrm>
              <a:off x="0" y="2110160"/>
              <a:ext cx="14142197" cy="45188"/>
            </a:xfrm>
            <a:prstGeom prst="rect">
              <a:avLst/>
            </a:prstGeom>
            <a:solidFill>
              <a:srgbClr val="FFFFFF"/>
            </a:solidFill>
          </p:spPr>
        </p:sp>
        <p:sp>
          <p:nvSpPr>
            <p:cNvPr id="5" name="TextBox 5"/>
            <p:cNvSpPr txBox="1"/>
            <p:nvPr/>
          </p:nvSpPr>
          <p:spPr>
            <a:xfrm>
              <a:off x="0" y="-142875"/>
              <a:ext cx="14148713" cy="656591"/>
            </a:xfrm>
            <a:prstGeom prst="rect">
              <a:avLst/>
            </a:prstGeom>
          </p:spPr>
          <p:txBody>
            <a:bodyPr lIns="0" tIns="0" rIns="0" bIns="0" rtlCol="0" anchor="t">
              <a:spAutoFit/>
            </a:bodyPr>
            <a:lstStyle/>
            <a:p>
              <a:r>
                <a:rPr lang="en-US" sz="3200" spc="825" dirty="0">
                  <a:solidFill>
                    <a:srgbClr val="FFFFFF"/>
                  </a:solidFill>
                  <a:latin typeface="League Spartan" panose="020B0604020202020204" charset="0"/>
                </a:rPr>
                <a:t>Shortage of (affordable) housing</a:t>
              </a:r>
            </a:p>
          </p:txBody>
        </p:sp>
      </p:grpSp>
      <p:sp>
        <p:nvSpPr>
          <p:cNvPr id="6" name="TextBox 6"/>
          <p:cNvSpPr txBox="1"/>
          <p:nvPr/>
        </p:nvSpPr>
        <p:spPr>
          <a:xfrm>
            <a:off x="807744" y="2857500"/>
            <a:ext cx="3593295" cy="6627007"/>
          </a:xfrm>
          <a:prstGeom prst="rect">
            <a:avLst/>
          </a:prstGeom>
        </p:spPr>
        <p:txBody>
          <a:bodyPr wrap="square" lIns="0" tIns="0" rIns="0" bIns="0" rtlCol="0" anchor="t">
            <a:spAutoFit/>
          </a:bodyPr>
          <a:lstStyle/>
          <a:p>
            <a:pPr algn="ctr">
              <a:lnSpc>
                <a:spcPts val="5180"/>
              </a:lnSpc>
            </a:pPr>
            <a:r>
              <a:rPr lang="en-US" sz="3700" b="1" spc="443" dirty="0">
                <a:solidFill>
                  <a:srgbClr val="FFFFFF"/>
                </a:solidFill>
                <a:latin typeface="League Spartan Italics"/>
              </a:rPr>
              <a:t>Changes in public expenditure on housing construction and housing benefits in the EU27 </a:t>
            </a:r>
          </a:p>
          <a:p>
            <a:pPr algn="ctr">
              <a:lnSpc>
                <a:spcPts val="5180"/>
              </a:lnSpc>
            </a:pPr>
            <a:r>
              <a:rPr lang="en-US" sz="3700" spc="443" dirty="0">
                <a:solidFill>
                  <a:srgbClr val="FFFFFF"/>
                </a:solidFill>
                <a:latin typeface="League Spartan Italics"/>
              </a:rPr>
              <a:t>(</a:t>
            </a:r>
            <a:r>
              <a:rPr lang="en-US" sz="3700" i="1" spc="443" dirty="0">
                <a:solidFill>
                  <a:srgbClr val="FFFFFF"/>
                </a:solidFill>
                <a:latin typeface="League Spartan Italics"/>
              </a:rPr>
              <a:t>in million euro</a:t>
            </a:r>
            <a:r>
              <a:rPr lang="en-US" sz="3700" spc="443" dirty="0">
                <a:solidFill>
                  <a:srgbClr val="FFFFFF"/>
                </a:solidFill>
                <a:latin typeface="League Spartan Italics"/>
              </a:rPr>
              <a:t>)</a:t>
            </a:r>
          </a:p>
        </p:txBody>
      </p:sp>
      <p:pic>
        <p:nvPicPr>
          <p:cNvPr id="13" name="Picture 12">
            <a:extLst>
              <a:ext uri="{FF2B5EF4-FFF2-40B4-BE49-F238E27FC236}">
                <a16:creationId xmlns:a16="http://schemas.microsoft.com/office/drawing/2014/main" id="{6F7F4AFC-FFA9-DB8E-B5F1-B299DE0CDEB4}"/>
              </a:ext>
            </a:extLst>
          </p:cNvPr>
          <p:cNvPicPr>
            <a:picLocks noChangeAspect="1"/>
          </p:cNvPicPr>
          <p:nvPr/>
        </p:nvPicPr>
        <p:blipFill>
          <a:blip r:embed="rId2"/>
          <a:stretch>
            <a:fillRect/>
          </a:stretch>
        </p:blipFill>
        <p:spPr>
          <a:xfrm>
            <a:off x="5977641" y="2662791"/>
            <a:ext cx="10936014" cy="7388122"/>
          </a:xfrm>
          <a:prstGeom prst="rect">
            <a:avLst/>
          </a:prstGeom>
        </p:spPr>
      </p:pic>
    </p:spTree>
    <p:extLst>
      <p:ext uri="{BB962C8B-B14F-4D97-AF65-F5344CB8AC3E}">
        <p14:creationId xmlns:p14="http://schemas.microsoft.com/office/powerpoint/2010/main" val="196382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A7C64-36D2-CE80-F17C-4480704A4237}"/>
              </a:ext>
            </a:extLst>
          </p:cNvPr>
          <p:cNvSpPr/>
          <p:nvPr/>
        </p:nvSpPr>
        <p:spPr>
          <a:xfrm>
            <a:off x="-4887" y="5733019"/>
            <a:ext cx="18288000" cy="146788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E04D39"/>
              </a:solidFill>
            </a:endParaRPr>
          </a:p>
        </p:txBody>
      </p:sp>
      <p:grpSp>
        <p:nvGrpSpPr>
          <p:cNvPr id="3" name="Group 3"/>
          <p:cNvGrpSpPr/>
          <p:nvPr/>
        </p:nvGrpSpPr>
        <p:grpSpPr>
          <a:xfrm>
            <a:off x="-76200" y="4229100"/>
            <a:ext cx="18287999" cy="2716943"/>
            <a:chOff x="-1422400" y="2110160"/>
            <a:chExt cx="24383999" cy="3622592"/>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1422400" y="4115386"/>
              <a:ext cx="24383999" cy="1617366"/>
            </a:xfrm>
            <a:prstGeom prst="rect">
              <a:avLst/>
            </a:prstGeom>
          </p:spPr>
          <p:txBody>
            <a:bodyPr wrap="square" lIns="0" tIns="0" rIns="0" bIns="0" rtlCol="0" anchor="t">
              <a:spAutoFit/>
            </a:bodyPr>
            <a:lstStyle/>
            <a:p>
              <a:pPr algn="ctr">
                <a:lnSpc>
                  <a:spcPts val="10500"/>
                </a:lnSpc>
              </a:pPr>
              <a:r>
                <a:rPr lang="en-US" sz="6000" spc="825" dirty="0">
                  <a:solidFill>
                    <a:schemeClr val="bg1"/>
                  </a:solidFill>
                  <a:latin typeface="League Spartan Italics"/>
                </a:rPr>
                <a:t>Homelessness in Europe</a:t>
              </a:r>
            </a:p>
          </p:txBody>
        </p:sp>
      </p:grpSp>
      <p:pic>
        <p:nvPicPr>
          <p:cNvPr id="12" name="Picture 11" descr="A picture containing text, looking, eyes, close&#10;&#10;Description automatically generated">
            <a:extLst>
              <a:ext uri="{FF2B5EF4-FFF2-40B4-BE49-F238E27FC236}">
                <a16:creationId xmlns:a16="http://schemas.microsoft.com/office/drawing/2014/main" id="{F8DD002E-B53E-3BBA-F3DD-FC7C007FE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4572000"/>
          </a:xfrm>
          <a:prstGeom prst="rect">
            <a:avLst/>
          </a:prstGeom>
        </p:spPr>
      </p:pic>
    </p:spTree>
    <p:extLst>
      <p:ext uri="{BB962C8B-B14F-4D97-AF65-F5344CB8AC3E}">
        <p14:creationId xmlns:p14="http://schemas.microsoft.com/office/powerpoint/2010/main" val="4017172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12d9bd-ea3e-4137-9ea7-b65ad54deda4">
      <Terms xmlns="http://schemas.microsoft.com/office/infopath/2007/PartnerControls"/>
    </lcf76f155ced4ddcb4097134ff3c332f>
    <TaxCatchAll xmlns="97ff6bad-ea69-4c81-826a-bb0324ae1e3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6" ma:contentTypeDescription="Create a new document." ma:contentTypeScope="" ma:versionID="3cd6d71eb31930f2053e9e205eb13d80">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e87bc6203fc8620a712b996371ed5ee1"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5C5D5E-90D1-4CD9-8316-1440ADA69B5D}">
  <ds:schemaRefs>
    <ds:schemaRef ds:uri="80cdcf76-6000-4c59-b235-b572c95c12f7"/>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8e12d9bd-ea3e-4137-9ea7-b65ad54deda4"/>
    <ds:schemaRef ds:uri="97ff6bad-ea69-4c81-826a-bb0324ae1e36"/>
  </ds:schemaRefs>
</ds:datastoreItem>
</file>

<file path=customXml/itemProps2.xml><?xml version="1.0" encoding="utf-8"?>
<ds:datastoreItem xmlns:ds="http://schemas.openxmlformats.org/officeDocument/2006/customXml" ds:itemID="{B1490814-3C17-47E2-B1B6-A1C08AE017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defa2-306d-42f3-a45c-d773604bc3b6"/>
    <ds:schemaRef ds:uri="8e12d9bd-ea3e-4137-9ea7-b65ad54deda4"/>
    <ds:schemaRef ds:uri="97ff6bad-ea69-4c81-826a-bb0324ae1e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69BC1A-A147-4DBC-A42F-81B2EB585D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361</TotalTime>
  <Words>721</Words>
  <Application>Microsoft Office PowerPoint</Application>
  <PresentationFormat>Custom</PresentationFormat>
  <Paragraphs>154</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Glacial Indifference Bold</vt:lpstr>
      <vt:lpstr>League Spartan</vt:lpstr>
      <vt:lpstr>Glacial Indifference</vt:lpstr>
      <vt:lpstr>Calibri</vt:lpstr>
      <vt:lpstr>League Spartan Bold</vt:lpstr>
      <vt:lpstr>League Spartan Italics</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Conference 2022 - Presentation for speakers</dc:title>
  <dc:creator>user</dc:creator>
  <cp:lastModifiedBy>Information</cp:lastModifiedBy>
  <cp:revision>7</cp:revision>
  <dcterms:created xsi:type="dcterms:W3CDTF">2006-08-16T00:00:00Z</dcterms:created>
  <dcterms:modified xsi:type="dcterms:W3CDTF">2022-06-09T08:06:41Z</dcterms:modified>
  <dc:identifier>DAE_ogjTSas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