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63" r:id="rId8"/>
    <p:sldId id="262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lacial Indifference Bold" panose="020B0604020202020204" charset="0"/>
      <p:regular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F1A1AC-EB90-4132-8771-26E93E51882D}" v="3" dt="2022-05-31T08:32:22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5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76600" y="2674463"/>
            <a:ext cx="12249829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8429"/>
              </a:lnSpc>
            </a:pPr>
            <a:r>
              <a:rPr lang="en-GB" sz="8429" dirty="0">
                <a:solidFill>
                  <a:srgbClr val="FFFFFF"/>
                </a:solidFill>
                <a:latin typeface="League Spartan Bold"/>
              </a:rPr>
              <a:t>Seminar: Building blocks for a campaign on the Right to Housing</a:t>
            </a:r>
          </a:p>
          <a:p>
            <a:pPr algn="ctr">
              <a:lnSpc>
                <a:spcPts val="8429"/>
              </a:lnSpc>
            </a:pPr>
            <a:r>
              <a:rPr lang="en-US" sz="2800" spc="384" dirty="0">
                <a:solidFill>
                  <a:srgbClr val="FFFFFF"/>
                </a:solidFill>
                <a:latin typeface="Open Sans"/>
              </a:rPr>
              <a:t>Aoife Kelly-Desmond, Mercy Law Resource Centre</a:t>
            </a:r>
          </a:p>
          <a:p>
            <a:pPr lvl="0" algn="ctr">
              <a:lnSpc>
                <a:spcPts val="8429"/>
              </a:lnSpc>
            </a:pPr>
            <a:endParaRPr lang="en-US" sz="8429" dirty="0">
              <a:solidFill>
                <a:srgbClr val="FFFFFF"/>
              </a:solidFill>
              <a:latin typeface="League Spartan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8865552"/>
            <a:ext cx="18288000" cy="1488123"/>
            <a:chOff x="0" y="0"/>
            <a:chExt cx="6671512" cy="5428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1512" cy="542871"/>
            </a:xfrm>
            <a:custGeom>
              <a:avLst/>
              <a:gdLst/>
              <a:ahLst/>
              <a:cxnLst/>
              <a:rect l="l" t="t" r="r" b="b"/>
              <a:pathLst>
                <a:path w="6671512" h="542871">
                  <a:moveTo>
                    <a:pt x="0" y="0"/>
                  </a:moveTo>
                  <a:lnTo>
                    <a:pt x="6671512" y="0"/>
                  </a:lnTo>
                  <a:lnTo>
                    <a:pt x="6671512" y="542871"/>
                  </a:lnTo>
                  <a:lnTo>
                    <a:pt x="0" y="542871"/>
                  </a:lnTo>
                  <a:close/>
                </a:path>
              </a:pathLst>
            </a:custGeom>
            <a:solidFill>
              <a:srgbClr val="4B7BA5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526430" y="7471817"/>
            <a:ext cx="2103462" cy="224369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8121285"/>
            <a:ext cx="14773935" cy="720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476"/>
              </a:lnSpc>
            </a:pPr>
            <a:r>
              <a:rPr lang="en-US" sz="5476" dirty="0">
                <a:solidFill>
                  <a:srgbClr val="FFFFFF"/>
                </a:solidFill>
                <a:latin typeface="League Spartan Bold"/>
              </a:rPr>
              <a:t>FEANTSA POLICY CONFERENCE 2022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9169" y="8770302"/>
            <a:ext cx="12062790" cy="804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579"/>
              </a:lnSpc>
            </a:pPr>
            <a:r>
              <a:rPr lang="en-US" sz="4699" dirty="0">
                <a:solidFill>
                  <a:srgbClr val="FFFFFF"/>
                </a:solidFill>
                <a:latin typeface="Glacial Indifference Bold"/>
              </a:rPr>
              <a:t>Towards a Vision for Ending Homelessness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0" y="-1"/>
            <a:ext cx="18288000" cy="1421197"/>
            <a:chOff x="0" y="0"/>
            <a:chExt cx="9078022" cy="70775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078022" cy="707757"/>
            </a:xfrm>
            <a:custGeom>
              <a:avLst/>
              <a:gdLst/>
              <a:ahLst/>
              <a:cxnLst/>
              <a:rect l="l" t="t" r="r" b="b"/>
              <a:pathLst>
                <a:path w="9078022" h="707757">
                  <a:moveTo>
                    <a:pt x="0" y="0"/>
                  </a:moveTo>
                  <a:lnTo>
                    <a:pt x="9078022" y="0"/>
                  </a:lnTo>
                  <a:lnTo>
                    <a:pt x="9078022" y="707757"/>
                  </a:lnTo>
                  <a:lnTo>
                    <a:pt x="0" y="70775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82846" y="131258"/>
            <a:ext cx="17522308" cy="1154076"/>
            <a:chOff x="0" y="0"/>
            <a:chExt cx="23363078" cy="1538768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>
              <a:alphaModFix amt="47000"/>
            </a:blip>
            <a:srcRect t="39319" r="7661" b="4452"/>
            <a:stretch>
              <a:fillRect/>
            </a:stretch>
          </p:blipFill>
          <p:spPr>
            <a:xfrm>
              <a:off x="0" y="0"/>
              <a:ext cx="3105698" cy="1532627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rcRect l="3688" t="5725" b="22936"/>
            <a:stretch>
              <a:fillRect/>
            </a:stretch>
          </p:blipFill>
          <p:spPr>
            <a:xfrm>
              <a:off x="6719395" y="6140"/>
              <a:ext cx="3105698" cy="1532627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>
              <a:alphaModFix amt="57000"/>
            </a:blip>
            <a:srcRect l="1601" t="13625" b="18850"/>
            <a:stretch>
              <a:fillRect/>
            </a:stretch>
          </p:blipFill>
          <p:spPr>
            <a:xfrm>
              <a:off x="10083311" y="12281"/>
              <a:ext cx="3105698" cy="152648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>
              <a:alphaModFix amt="70000"/>
            </a:blip>
            <a:srcRect l="13862" t="7368" b="7352"/>
            <a:stretch>
              <a:fillRect/>
            </a:stretch>
          </p:blipFill>
          <p:spPr>
            <a:xfrm>
              <a:off x="3359698" y="6140"/>
              <a:ext cx="3105698" cy="152648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>
              <a:alphaModFix amt="53000"/>
            </a:blip>
            <a:srcRect t="13136" b="13136"/>
            <a:stretch>
              <a:fillRect/>
            </a:stretch>
          </p:blipFill>
          <p:spPr>
            <a:xfrm>
              <a:off x="13443009" y="12281"/>
              <a:ext cx="3105698" cy="152648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8">
              <a:alphaModFix amt="52000"/>
            </a:blip>
            <a:srcRect l="14126" t="38514" r="20573" b="13148"/>
            <a:stretch>
              <a:fillRect/>
            </a:stretch>
          </p:blipFill>
          <p:spPr>
            <a:xfrm>
              <a:off x="16802707" y="0"/>
              <a:ext cx="3105698" cy="153262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9">
              <a:alphaModFix amt="65999"/>
            </a:blip>
            <a:srcRect l="1329" t="42558" b="18009"/>
            <a:stretch>
              <a:fillRect/>
            </a:stretch>
          </p:blipFill>
          <p:spPr>
            <a:xfrm>
              <a:off x="20257380" y="0"/>
              <a:ext cx="3105698" cy="15387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079215" y="0"/>
            <a:ext cx="5208785" cy="10287000"/>
          </a:xfrm>
          <a:prstGeom prst="rect">
            <a:avLst/>
          </a:prstGeom>
          <a:solidFill>
            <a:srgbClr val="1E3653"/>
          </a:solidFill>
        </p:spPr>
      </p:sp>
      <p:grpSp>
        <p:nvGrpSpPr>
          <p:cNvPr id="3" name="Group 3"/>
          <p:cNvGrpSpPr/>
          <p:nvPr/>
        </p:nvGrpSpPr>
        <p:grpSpPr>
          <a:xfrm>
            <a:off x="1219200" y="800100"/>
            <a:ext cx="10751249" cy="2726936"/>
            <a:chOff x="136435" y="-1437912"/>
            <a:chExt cx="14334998" cy="3635915"/>
          </a:xfrm>
        </p:grpSpPr>
        <p:sp>
          <p:nvSpPr>
            <p:cNvPr id="4" name="AutoShape 4"/>
            <p:cNvSpPr/>
            <p:nvPr/>
          </p:nvSpPr>
          <p:spPr>
            <a:xfrm>
              <a:off x="136435" y="2152815"/>
              <a:ext cx="14142197" cy="45188"/>
            </a:xfrm>
            <a:prstGeom prst="rect">
              <a:avLst/>
            </a:prstGeom>
            <a:solidFill>
              <a:srgbClr val="1E365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322720" y="-1437912"/>
              <a:ext cx="14148713" cy="3590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00"/>
                </a:lnSpc>
              </a:pPr>
              <a:r>
                <a:rPr lang="en-US" sz="7500" spc="825" dirty="0">
                  <a:solidFill>
                    <a:srgbClr val="1E3653"/>
                  </a:solidFill>
                  <a:latin typeface="League Spartan Italics"/>
                </a:rPr>
                <a:t>Right to Housing: the Irish Context</a:t>
              </a:r>
            </a:p>
          </p:txBody>
        </p:sp>
      </p:grpSp>
      <p:sp>
        <p:nvSpPr>
          <p:cNvPr id="17" name="TextBox 7"/>
          <p:cNvSpPr txBox="1"/>
          <p:nvPr/>
        </p:nvSpPr>
        <p:spPr>
          <a:xfrm>
            <a:off x="838200" y="3877866"/>
            <a:ext cx="11132249" cy="5193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en-US" sz="3200" spc="384" dirty="0">
                <a:solidFill>
                  <a:srgbClr val="FFFFFF"/>
                </a:solidFill>
                <a:latin typeface="Open Sans"/>
              </a:rPr>
              <a:t>Over 80 countries </a:t>
            </a:r>
            <a:r>
              <a:rPr lang="en-US" sz="3200" spc="384" dirty="0" err="1">
                <a:solidFill>
                  <a:srgbClr val="FFFFFF"/>
                </a:solidFill>
                <a:latin typeface="Open Sans"/>
              </a:rPr>
              <a:t>recognise</a:t>
            </a:r>
            <a:r>
              <a:rPr lang="en-US" sz="3200" spc="384" dirty="0">
                <a:solidFill>
                  <a:srgbClr val="FFFFFF"/>
                </a:solidFill>
                <a:latin typeface="Open Sans"/>
              </a:rPr>
              <a:t> a constitutional right to housing </a:t>
            </a: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endParaRPr lang="en-US" sz="3200" spc="384" dirty="0">
              <a:solidFill>
                <a:srgbClr val="FFFFFF"/>
              </a:solidFill>
              <a:latin typeface="Open Sans"/>
            </a:endParaRP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en-US" sz="3200" spc="384" dirty="0">
                <a:solidFill>
                  <a:srgbClr val="FFFFFF"/>
                </a:solidFill>
                <a:latin typeface="Open Sans"/>
              </a:rPr>
              <a:t>The right to housing is not currently </a:t>
            </a:r>
            <a:r>
              <a:rPr lang="en-US" sz="3200" spc="384" dirty="0" err="1">
                <a:solidFill>
                  <a:srgbClr val="FFFFFF"/>
                </a:solidFill>
                <a:latin typeface="Open Sans"/>
              </a:rPr>
              <a:t>recognised</a:t>
            </a:r>
            <a:r>
              <a:rPr lang="en-US" sz="3200" spc="384" dirty="0">
                <a:solidFill>
                  <a:srgbClr val="FFFFFF"/>
                </a:solidFill>
                <a:latin typeface="Open Sans"/>
              </a:rPr>
              <a:t> in the Irish Constitution</a:t>
            </a: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endParaRPr lang="en-US" sz="3200" spc="384" dirty="0">
              <a:solidFill>
                <a:srgbClr val="FFFFFF"/>
              </a:solidFill>
              <a:latin typeface="Open Sans"/>
            </a:endParaRP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en-US" sz="3200" spc="384" dirty="0">
                <a:solidFill>
                  <a:srgbClr val="FFFFFF"/>
                </a:solidFill>
                <a:latin typeface="Open Sans"/>
              </a:rPr>
              <a:t>Combined with robust protections for private property rights, that gap creates a fundamental imbalance in the Constitution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27171" y="3549617"/>
            <a:ext cx="3436049" cy="5193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41" lvl="1" algn="just">
              <a:lnSpc>
                <a:spcPts val="4480"/>
              </a:lnSpc>
            </a:pPr>
            <a:r>
              <a:rPr lang="en-US" sz="3200" spc="384" dirty="0">
                <a:solidFill>
                  <a:srgbClr val="FFFFFF"/>
                </a:solidFill>
                <a:latin typeface="Open Sans"/>
              </a:rPr>
              <a:t> </a:t>
            </a:r>
          </a:p>
          <a:p>
            <a:pPr marL="345441" lvl="1" algn="just">
              <a:lnSpc>
                <a:spcPts val="4480"/>
              </a:lnSpc>
            </a:pPr>
            <a:r>
              <a:rPr lang="en-US" sz="3200" spc="384" dirty="0" err="1">
                <a:solidFill>
                  <a:srgbClr val="FFFFFF"/>
                </a:solidFill>
                <a:latin typeface="Open Sans"/>
              </a:rPr>
              <a:t>Recognising</a:t>
            </a:r>
            <a:r>
              <a:rPr lang="en-US" sz="3200" spc="384" dirty="0">
                <a:solidFill>
                  <a:srgbClr val="FFFFFF"/>
                </a:solidFill>
                <a:latin typeface="Open Sans"/>
              </a:rPr>
              <a:t> a right to housing in the Irish Constitution requires a public referendum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989" t="-2256" r="9468" b="2256"/>
          <a:stretch/>
        </p:blipFill>
        <p:spPr>
          <a:xfrm>
            <a:off x="14020800" y="1257300"/>
            <a:ext cx="2848792" cy="19413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5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5208785" cy="10287000"/>
          </a:xfrm>
          <a:prstGeom prst="rect">
            <a:avLst/>
          </a:prstGeom>
          <a:solidFill>
            <a:srgbClr val="4B7BA5"/>
          </a:solidFill>
        </p:spPr>
      </p:sp>
      <p:grpSp>
        <p:nvGrpSpPr>
          <p:cNvPr id="3" name="Group 3"/>
          <p:cNvGrpSpPr/>
          <p:nvPr/>
        </p:nvGrpSpPr>
        <p:grpSpPr>
          <a:xfrm>
            <a:off x="6018011" y="921544"/>
            <a:ext cx="10898389" cy="1723667"/>
            <a:chOff x="0" y="-142875"/>
            <a:chExt cx="14531185" cy="2298223"/>
          </a:xfrm>
        </p:grpSpPr>
        <p:sp>
          <p:nvSpPr>
            <p:cNvPr id="4" name="AutoShape 4"/>
            <p:cNvSpPr/>
            <p:nvPr/>
          </p:nvSpPr>
          <p:spPr>
            <a:xfrm>
              <a:off x="0" y="2110160"/>
              <a:ext cx="14142197" cy="45188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4531185" cy="17953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0500"/>
                </a:lnSpc>
              </a:pPr>
              <a:r>
                <a:rPr lang="en-US" sz="7500" spc="825" dirty="0">
                  <a:solidFill>
                    <a:srgbClr val="FFFFFF"/>
                  </a:solidFill>
                  <a:latin typeface="League Spartan Italics"/>
                </a:rPr>
                <a:t>International context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689597" y="3011325"/>
            <a:ext cx="1198880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spc="384" dirty="0">
                <a:solidFill>
                  <a:srgbClr val="FFFFFF"/>
                </a:solidFill>
                <a:latin typeface="Open Sans"/>
              </a:rPr>
              <a:t>European Social Charter (Ireland has opted out of Article 31 on housing)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spc="384" dirty="0">
                <a:solidFill>
                  <a:srgbClr val="FFFFFF"/>
                </a:solidFill>
                <a:latin typeface="Open Sans"/>
              </a:rPr>
              <a:t>International Covenant on Economic, Social and Cultural Rights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spc="384" dirty="0">
                <a:solidFill>
                  <a:srgbClr val="FFFFFF"/>
                </a:solidFill>
                <a:latin typeface="Open Sans"/>
              </a:rPr>
              <a:t>Charter of Fundamental Rights of the European Union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spc="384" dirty="0">
                <a:solidFill>
                  <a:srgbClr val="FFFFFF"/>
                </a:solidFill>
                <a:latin typeface="Open Sans"/>
              </a:rPr>
              <a:t>European Convention on Human Rights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spc="384" dirty="0">
                <a:solidFill>
                  <a:srgbClr val="FFFFFF"/>
                </a:solidFill>
                <a:latin typeface="Open Sans"/>
              </a:rPr>
              <a:t>Convention on the Rights of the Child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spc="384" dirty="0">
                <a:solidFill>
                  <a:srgbClr val="FFFFFF"/>
                </a:solidFill>
                <a:latin typeface="Open Sans"/>
              </a:rPr>
              <a:t>International Convention on the Elimination of All Forms of Racial Discrimination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spc="384" dirty="0">
                <a:solidFill>
                  <a:srgbClr val="FFFFFF"/>
                </a:solidFill>
                <a:latin typeface="Open Sans"/>
              </a:rPr>
              <a:t>UN Convention on the Elimination of all Forms of Discrimination Against Women </a:t>
            </a:r>
          </a:p>
        </p:txBody>
      </p:sp>
      <p:sp>
        <p:nvSpPr>
          <p:cNvPr id="14" name="TextBox 7"/>
          <p:cNvSpPr txBox="1"/>
          <p:nvPr/>
        </p:nvSpPr>
        <p:spPr>
          <a:xfrm>
            <a:off x="356492" y="3011325"/>
            <a:ext cx="4495799" cy="5193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41" lvl="1">
              <a:lnSpc>
                <a:spcPts val="4480"/>
              </a:lnSpc>
            </a:pPr>
            <a:r>
              <a:rPr lang="en-US" sz="3200" spc="384" dirty="0">
                <a:solidFill>
                  <a:srgbClr val="FFFFFF"/>
                </a:solidFill>
                <a:latin typeface="Open Sans"/>
              </a:rPr>
              <a:t>Ireland is party to many international instruments that </a:t>
            </a:r>
            <a:r>
              <a:rPr lang="en-US" sz="3200" spc="384" dirty="0" err="1">
                <a:solidFill>
                  <a:srgbClr val="FFFFFF"/>
                </a:solidFill>
                <a:latin typeface="Open Sans"/>
              </a:rPr>
              <a:t>recongise</a:t>
            </a:r>
            <a:r>
              <a:rPr lang="en-US" sz="3200" spc="384" dirty="0">
                <a:solidFill>
                  <a:srgbClr val="FFFFFF"/>
                </a:solidFill>
                <a:latin typeface="Open Sans"/>
              </a:rPr>
              <a:t> the right to housing or related /adjacent rights, including: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079215" y="0"/>
            <a:ext cx="5208785" cy="10287000"/>
          </a:xfrm>
          <a:prstGeom prst="rect">
            <a:avLst/>
          </a:prstGeom>
          <a:solidFill>
            <a:srgbClr val="1E3653"/>
          </a:solidFill>
        </p:spPr>
      </p:sp>
      <p:grpSp>
        <p:nvGrpSpPr>
          <p:cNvPr id="3" name="Group 3"/>
          <p:cNvGrpSpPr/>
          <p:nvPr/>
        </p:nvGrpSpPr>
        <p:grpSpPr>
          <a:xfrm>
            <a:off x="1219200" y="800100"/>
            <a:ext cx="10751249" cy="2726936"/>
            <a:chOff x="136435" y="-1437912"/>
            <a:chExt cx="14334998" cy="3635915"/>
          </a:xfrm>
        </p:grpSpPr>
        <p:sp>
          <p:nvSpPr>
            <p:cNvPr id="4" name="AutoShape 4"/>
            <p:cNvSpPr/>
            <p:nvPr/>
          </p:nvSpPr>
          <p:spPr>
            <a:xfrm>
              <a:off x="136435" y="2152815"/>
              <a:ext cx="14142197" cy="45188"/>
            </a:xfrm>
            <a:prstGeom prst="rect">
              <a:avLst/>
            </a:prstGeom>
            <a:solidFill>
              <a:srgbClr val="1E365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322720" y="-1437912"/>
              <a:ext cx="14148713" cy="3590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00"/>
                </a:lnSpc>
              </a:pPr>
              <a:r>
                <a:rPr lang="en-US" sz="7500" spc="825" dirty="0">
                  <a:solidFill>
                    <a:srgbClr val="1E3653"/>
                  </a:solidFill>
                  <a:latin typeface="League Spartan Italics"/>
                </a:rPr>
                <a:t>What could better look like?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223816" y="495300"/>
            <a:ext cx="4683184" cy="5770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41" lvl="1" algn="just">
              <a:lnSpc>
                <a:spcPts val="4480"/>
              </a:lnSpc>
            </a:pPr>
            <a:r>
              <a:rPr lang="en-US" sz="3200" spc="384" dirty="0">
                <a:solidFill>
                  <a:srgbClr val="FFFFFF"/>
                </a:solidFill>
                <a:latin typeface="Open Sans"/>
              </a:rPr>
              <a:t> </a:t>
            </a:r>
          </a:p>
          <a:p>
            <a:pPr marL="345441" lvl="1" algn="just">
              <a:lnSpc>
                <a:spcPts val="4480"/>
              </a:lnSpc>
            </a:pPr>
            <a:r>
              <a:rPr lang="en-US" sz="3200" spc="384" dirty="0">
                <a:solidFill>
                  <a:srgbClr val="FFFFFF"/>
                </a:solidFill>
                <a:latin typeface="Open Sans"/>
              </a:rPr>
              <a:t>A constitutional right to housing can take many forms</a:t>
            </a:r>
          </a:p>
          <a:p>
            <a:pPr marL="345441" lvl="1" algn="just">
              <a:lnSpc>
                <a:spcPts val="4480"/>
              </a:lnSpc>
            </a:pPr>
            <a:endParaRPr lang="en-US" sz="3200" spc="384" dirty="0">
              <a:solidFill>
                <a:srgbClr val="FFFFFF"/>
              </a:solidFill>
              <a:latin typeface="Open Sans"/>
            </a:endParaRPr>
          </a:p>
          <a:p>
            <a:pPr marL="345441" lvl="1" algn="just">
              <a:lnSpc>
                <a:spcPts val="4480"/>
              </a:lnSpc>
            </a:pPr>
            <a:r>
              <a:rPr lang="en-US" sz="3200" spc="384" dirty="0">
                <a:solidFill>
                  <a:srgbClr val="FFFFFF"/>
                </a:solidFill>
                <a:latin typeface="Open Sans"/>
              </a:rPr>
              <a:t>To be impactful it must be:</a:t>
            </a:r>
          </a:p>
          <a:p>
            <a:pPr marL="345441" lvl="1" algn="just">
              <a:lnSpc>
                <a:spcPts val="4480"/>
              </a:lnSpc>
            </a:pPr>
            <a:r>
              <a:rPr lang="en-US" sz="3200" spc="384" dirty="0">
                <a:solidFill>
                  <a:srgbClr val="FFFFFF"/>
                </a:solidFill>
                <a:latin typeface="Open Sans"/>
              </a:rPr>
              <a:t>-Standalone</a:t>
            </a:r>
          </a:p>
          <a:p>
            <a:pPr marL="345441" lvl="1" algn="just">
              <a:lnSpc>
                <a:spcPts val="4480"/>
              </a:lnSpc>
            </a:pPr>
            <a:r>
              <a:rPr lang="en-US" sz="3200" spc="384" dirty="0">
                <a:solidFill>
                  <a:srgbClr val="FFFFFF"/>
                </a:solidFill>
                <a:latin typeface="Open Sans"/>
              </a:rPr>
              <a:t>-Justiciable 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759323" y="4152900"/>
            <a:ext cx="12039600" cy="4937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68"/>
              </a:lnSpc>
            </a:pPr>
            <a:r>
              <a:rPr lang="en-GB" sz="3100" spc="384" dirty="0">
                <a:solidFill>
                  <a:srgbClr val="FFFFFF"/>
                </a:solidFill>
                <a:latin typeface="Open Sans"/>
              </a:rPr>
              <a:t>Article 43A</a:t>
            </a:r>
          </a:p>
          <a:p>
            <a:pPr algn="just">
              <a:lnSpc>
                <a:spcPts val="5468"/>
              </a:lnSpc>
            </a:pPr>
            <a:r>
              <a:rPr lang="en-GB" sz="3100" spc="384" dirty="0">
                <a:solidFill>
                  <a:srgbClr val="FFFFFF"/>
                </a:solidFill>
                <a:latin typeface="Open Sans"/>
              </a:rPr>
              <a:t>1.	The State recognises, and shall vindicate, the right of all persons to have access to adequate housing.</a:t>
            </a:r>
          </a:p>
          <a:p>
            <a:pPr algn="just">
              <a:lnSpc>
                <a:spcPts val="5468"/>
              </a:lnSpc>
            </a:pPr>
            <a:r>
              <a:rPr lang="en-GB" sz="3100" spc="384" dirty="0">
                <a:solidFill>
                  <a:srgbClr val="FFFFFF"/>
                </a:solidFill>
                <a:latin typeface="Open Sans"/>
              </a:rPr>
              <a:t>2.	The State shall, through legislative and other measures, provide for the realisation of this right within its available resources.</a:t>
            </a:r>
          </a:p>
        </p:txBody>
      </p:sp>
    </p:spTree>
    <p:extLst>
      <p:ext uri="{BB962C8B-B14F-4D97-AF65-F5344CB8AC3E}">
        <p14:creationId xmlns:p14="http://schemas.microsoft.com/office/powerpoint/2010/main" val="1990031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3886199" cy="10287000"/>
          </a:xfrm>
          <a:prstGeom prst="rect">
            <a:avLst/>
          </a:prstGeom>
          <a:solidFill>
            <a:srgbClr val="4B7BA5"/>
          </a:solidFill>
        </p:spPr>
      </p:sp>
      <p:sp>
        <p:nvSpPr>
          <p:cNvPr id="3" name="TextBox 3"/>
          <p:cNvSpPr txBox="1"/>
          <p:nvPr/>
        </p:nvSpPr>
        <p:spPr>
          <a:xfrm>
            <a:off x="3594512" y="1257300"/>
            <a:ext cx="13373100" cy="17091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079"/>
              </a:lnSpc>
            </a:pPr>
            <a:r>
              <a:rPr lang="en-US" sz="8800" spc="-129" dirty="0">
                <a:solidFill>
                  <a:srgbClr val="4B7BA5"/>
                </a:solidFill>
                <a:latin typeface="League Spartan Italics"/>
              </a:rPr>
              <a:t>Thank you!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000500"/>
            <a:ext cx="3645724" cy="46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86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12d9bd-ea3e-4137-9ea7-b65ad54deda4">
      <Terms xmlns="http://schemas.microsoft.com/office/infopath/2007/PartnerControls"/>
    </lcf76f155ced4ddcb4097134ff3c332f>
    <TaxCatchAll xmlns="97ff6bad-ea69-4c81-826a-bb0324ae1e3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16" ma:contentTypeDescription="Create a new document." ma:contentTypeScope="" ma:versionID="3cd6d71eb31930f2053e9e205eb13d80">
  <xsd:schema xmlns:xsd="http://www.w3.org/2001/XMLSchema" xmlns:xs="http://www.w3.org/2001/XMLSchema" xmlns:p="http://schemas.microsoft.com/office/2006/metadata/properties" xmlns:ns2="eb4defa2-306d-42f3-a45c-d773604bc3b6" xmlns:ns3="8e12d9bd-ea3e-4137-9ea7-b65ad54deda4" xmlns:ns4="97ff6bad-ea69-4c81-826a-bb0324ae1e36" targetNamespace="http://schemas.microsoft.com/office/2006/metadata/properties" ma:root="true" ma:fieldsID="e87bc6203fc8620a712b996371ed5ee1" ns2:_="" ns3:_="" ns4:_="">
    <xsd:import namespace="eb4defa2-306d-42f3-a45c-d773604bc3b6"/>
    <xsd:import namespace="8e12d9bd-ea3e-4137-9ea7-b65ad54deda4"/>
    <xsd:import namespace="97ff6bad-ea69-4c81-826a-bb0324ae1e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2d9bd-ea3e-4137-9ea7-b65ad54d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05760b-5bc9-46b2-a7b5-dbc7377b68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f6bad-ea69-4c81-826a-bb0324ae1e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842be00-423f-4ee5-af92-00e24213efa5}" ma:internalName="TaxCatchAll" ma:showField="CatchAllData" ma:web="97ff6bad-ea69-4c81-826a-bb0324ae1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5C5D5E-90D1-4CD9-8316-1440ADA69B5D}">
  <ds:schemaRefs>
    <ds:schemaRef ds:uri="80cdcf76-6000-4c59-b235-b572c95c12f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8e12d9bd-ea3e-4137-9ea7-b65ad54deda4"/>
    <ds:schemaRef ds:uri="97ff6bad-ea69-4c81-826a-bb0324ae1e36"/>
  </ds:schemaRefs>
</ds:datastoreItem>
</file>

<file path=customXml/itemProps2.xml><?xml version="1.0" encoding="utf-8"?>
<ds:datastoreItem xmlns:ds="http://schemas.openxmlformats.org/officeDocument/2006/customXml" ds:itemID="{2869BC1A-A147-4DBC-A42F-81B2EB585D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4232F1-326C-4B65-86F3-C14B73C281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4defa2-306d-42f3-a45c-d773604bc3b6"/>
    <ds:schemaRef ds:uri="8e12d9bd-ea3e-4137-9ea7-b65ad54deda4"/>
    <ds:schemaRef ds:uri="97ff6bad-ea69-4c81-826a-bb0324ae1e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258</Words>
  <Application>Microsoft Office PowerPoint</Application>
  <PresentationFormat>Custom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League Spartan Bold</vt:lpstr>
      <vt:lpstr>Calibri</vt:lpstr>
      <vt:lpstr>Glacial Indifference Bold</vt:lpstr>
      <vt:lpstr>Open Sans</vt:lpstr>
      <vt:lpstr>League Spartan Italics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Conference 2022 - Presentation for speakers</dc:title>
  <dc:creator>user</dc:creator>
  <cp:lastModifiedBy>Information</cp:lastModifiedBy>
  <cp:revision>16</cp:revision>
  <dcterms:created xsi:type="dcterms:W3CDTF">2006-08-16T00:00:00Z</dcterms:created>
  <dcterms:modified xsi:type="dcterms:W3CDTF">2022-06-09T09:12:41Z</dcterms:modified>
  <dc:identifier>DAE_ogjTSas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0x010100810C49E8E779E44D8844BE7BFF36D096</vt:lpwstr>
  </property>
</Properties>
</file>