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57" r:id="rId7"/>
    <p:sldId id="258" r:id="rId8"/>
    <p:sldId id="262" r:id="rId9"/>
    <p:sldId id="263" r:id="rId10"/>
    <p:sldId id="267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>
      <p:ext uri="{19B8F6BF-5375-455C-9EA6-DF929625EA0E}">
        <p15:presenceInfo xmlns:p15="http://schemas.microsoft.com/office/powerpoint/2012/main" userId="Laura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8"/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ED397-7FAA-616B-0DF8-4D532F48FC68}" v="1" dt="2019-04-29T15:44:56.626"/>
    <p1510:client id="{4E2753C9-AED7-F9CA-5F3F-BC3F46DB856B}" v="1" dt="2019-05-02T16:50:55.368"/>
    <p1510:client id="{FC1DCE2D-0A9E-49D9-838D-F28CB6E2BDC3}" v="14" dt="2019-04-29T15:02:1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450CB-7AE0-4EA4-A48D-D0C52C0C34B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3431AC0-18DC-4030-BB1B-7DD278CFDB0E}">
      <dgm:prSet phldrT="[Text]"/>
      <dgm:spPr>
        <a:solidFill>
          <a:srgbClr val="FAFD8B">
            <a:alpha val="49804"/>
          </a:srgbClr>
        </a:solidFill>
      </dgm:spPr>
      <dgm:t>
        <a:bodyPr/>
        <a:lstStyle/>
        <a:p>
          <a:r>
            <a:rPr lang="en-GB" dirty="0"/>
            <a:t>	</a:t>
          </a:r>
        </a:p>
      </dgm:t>
    </dgm:pt>
    <dgm:pt modelId="{5C29D172-1C0F-41CE-9E54-807CB5E83A3E}" type="parTrans" cxnId="{00444FAB-E971-49BA-AE15-35E3830F536C}">
      <dgm:prSet/>
      <dgm:spPr/>
      <dgm:t>
        <a:bodyPr/>
        <a:lstStyle/>
        <a:p>
          <a:endParaRPr lang="en-GB"/>
        </a:p>
      </dgm:t>
    </dgm:pt>
    <dgm:pt modelId="{089E0C1D-B51B-4FC4-BD6E-DBC9849246D4}" type="sibTrans" cxnId="{00444FAB-E971-49BA-AE15-35E3830F536C}">
      <dgm:prSet/>
      <dgm:spPr/>
      <dgm:t>
        <a:bodyPr/>
        <a:lstStyle/>
        <a:p>
          <a:endParaRPr lang="en-GB"/>
        </a:p>
      </dgm:t>
    </dgm:pt>
    <dgm:pt modelId="{1D7A558B-A112-455A-A2F2-C7AA773D4F80}">
      <dgm:prSet phldrT="[Text]"/>
      <dgm:spPr>
        <a:solidFill>
          <a:srgbClr val="19A5C6">
            <a:alpha val="50000"/>
          </a:srgbClr>
        </a:solidFill>
      </dgm:spPr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                            </a:t>
          </a:r>
        </a:p>
        <a:p>
          <a:pPr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    </a:t>
          </a:r>
        </a:p>
      </dgm:t>
    </dgm:pt>
    <dgm:pt modelId="{6D6C4782-CA17-4904-BAD2-356C44ABFE2A}" type="parTrans" cxnId="{042B1BDD-258B-4F24-BB96-CD83FD3AA175}">
      <dgm:prSet/>
      <dgm:spPr/>
      <dgm:t>
        <a:bodyPr/>
        <a:lstStyle/>
        <a:p>
          <a:endParaRPr lang="en-GB"/>
        </a:p>
      </dgm:t>
    </dgm:pt>
    <dgm:pt modelId="{AFEA6F94-9AEC-4F9D-88FF-D2ACB24BA99B}" type="sibTrans" cxnId="{042B1BDD-258B-4F24-BB96-CD83FD3AA175}">
      <dgm:prSet/>
      <dgm:spPr/>
      <dgm:t>
        <a:bodyPr/>
        <a:lstStyle/>
        <a:p>
          <a:endParaRPr lang="en-GB"/>
        </a:p>
      </dgm:t>
    </dgm:pt>
    <dgm:pt modelId="{DACB40D3-7D5F-44CE-B6A1-FCBF77DD11D2}" type="pres">
      <dgm:prSet presAssocID="{7DC450CB-7AE0-4EA4-A48D-D0C52C0C34B3}" presName="compositeShape" presStyleCnt="0">
        <dgm:presLayoutVars>
          <dgm:chMax val="7"/>
          <dgm:dir/>
          <dgm:resizeHandles val="exact"/>
        </dgm:presLayoutVars>
      </dgm:prSet>
      <dgm:spPr/>
    </dgm:pt>
    <dgm:pt modelId="{BD37318D-EE17-4355-91C6-CAE3CF397BC3}" type="pres">
      <dgm:prSet presAssocID="{63431AC0-18DC-4030-BB1B-7DD278CFDB0E}" presName="circ1" presStyleLbl="vennNode1" presStyleIdx="0" presStyleCnt="2" custLinFactNeighborX="1577" custLinFactNeighborY="-658"/>
      <dgm:spPr/>
    </dgm:pt>
    <dgm:pt modelId="{3DF3EF1D-FA7C-47F8-BDCF-511A103F9F5E}" type="pres">
      <dgm:prSet presAssocID="{63431AC0-18DC-4030-BB1B-7DD278CFDB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E5AA6F-18D6-44B6-9518-7125C3080C21}" type="pres">
      <dgm:prSet presAssocID="{1D7A558B-A112-455A-A2F2-C7AA773D4F80}" presName="circ2" presStyleLbl="vennNode1" presStyleIdx="1" presStyleCnt="2" custLinFactNeighborX="-8373" custLinFactNeighborY="-12"/>
      <dgm:spPr/>
    </dgm:pt>
    <dgm:pt modelId="{725397ED-68D9-4E68-90C2-ED88469F6E2A}" type="pres">
      <dgm:prSet presAssocID="{1D7A558B-A112-455A-A2F2-C7AA773D4F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306FE26-7066-4A40-AB77-CD844B691BFD}" type="presOf" srcId="{63431AC0-18DC-4030-BB1B-7DD278CFDB0E}" destId="{3DF3EF1D-FA7C-47F8-BDCF-511A103F9F5E}" srcOrd="1" destOrd="0" presId="urn:microsoft.com/office/officeart/2005/8/layout/venn1"/>
    <dgm:cxn modelId="{AEB95230-DAD2-4059-B445-80A02B4F9172}" type="presOf" srcId="{7DC450CB-7AE0-4EA4-A48D-D0C52C0C34B3}" destId="{DACB40D3-7D5F-44CE-B6A1-FCBF77DD11D2}" srcOrd="0" destOrd="0" presId="urn:microsoft.com/office/officeart/2005/8/layout/venn1"/>
    <dgm:cxn modelId="{94A865A4-9B8A-492A-AD6B-04E52A98BEE6}" type="presOf" srcId="{1D7A558B-A112-455A-A2F2-C7AA773D4F80}" destId="{725397ED-68D9-4E68-90C2-ED88469F6E2A}" srcOrd="1" destOrd="0" presId="urn:microsoft.com/office/officeart/2005/8/layout/venn1"/>
    <dgm:cxn modelId="{040122AB-8BCB-40DC-AC99-160D3B4A6D5C}" type="presOf" srcId="{1D7A558B-A112-455A-A2F2-C7AA773D4F80}" destId="{4CE5AA6F-18D6-44B6-9518-7125C3080C21}" srcOrd="0" destOrd="0" presId="urn:microsoft.com/office/officeart/2005/8/layout/venn1"/>
    <dgm:cxn modelId="{00444FAB-E971-49BA-AE15-35E3830F536C}" srcId="{7DC450CB-7AE0-4EA4-A48D-D0C52C0C34B3}" destId="{63431AC0-18DC-4030-BB1B-7DD278CFDB0E}" srcOrd="0" destOrd="0" parTransId="{5C29D172-1C0F-41CE-9E54-807CB5E83A3E}" sibTransId="{089E0C1D-B51B-4FC4-BD6E-DBC9849246D4}"/>
    <dgm:cxn modelId="{832CABD5-C358-47C4-A828-E691AC27686E}" type="presOf" srcId="{63431AC0-18DC-4030-BB1B-7DD278CFDB0E}" destId="{BD37318D-EE17-4355-91C6-CAE3CF397BC3}" srcOrd="0" destOrd="0" presId="urn:microsoft.com/office/officeart/2005/8/layout/venn1"/>
    <dgm:cxn modelId="{042B1BDD-258B-4F24-BB96-CD83FD3AA175}" srcId="{7DC450CB-7AE0-4EA4-A48D-D0C52C0C34B3}" destId="{1D7A558B-A112-455A-A2F2-C7AA773D4F80}" srcOrd="1" destOrd="0" parTransId="{6D6C4782-CA17-4904-BAD2-356C44ABFE2A}" sibTransId="{AFEA6F94-9AEC-4F9D-88FF-D2ACB24BA99B}"/>
    <dgm:cxn modelId="{5C4A5761-DB0A-4765-B9DB-725F6F46FB22}" type="presParOf" srcId="{DACB40D3-7D5F-44CE-B6A1-FCBF77DD11D2}" destId="{BD37318D-EE17-4355-91C6-CAE3CF397BC3}" srcOrd="0" destOrd="0" presId="urn:microsoft.com/office/officeart/2005/8/layout/venn1"/>
    <dgm:cxn modelId="{28072CD8-767F-4E7A-AEDE-38ABCFD8F003}" type="presParOf" srcId="{DACB40D3-7D5F-44CE-B6A1-FCBF77DD11D2}" destId="{3DF3EF1D-FA7C-47F8-BDCF-511A103F9F5E}" srcOrd="1" destOrd="0" presId="urn:microsoft.com/office/officeart/2005/8/layout/venn1"/>
    <dgm:cxn modelId="{A5C7434F-6A47-43CD-8B75-005DA171426B}" type="presParOf" srcId="{DACB40D3-7D5F-44CE-B6A1-FCBF77DD11D2}" destId="{4CE5AA6F-18D6-44B6-9518-7125C3080C21}" srcOrd="2" destOrd="0" presId="urn:microsoft.com/office/officeart/2005/8/layout/venn1"/>
    <dgm:cxn modelId="{294F494B-D474-440D-89FE-7609640E08E9}" type="presParOf" srcId="{DACB40D3-7D5F-44CE-B6A1-FCBF77DD11D2}" destId="{725397ED-68D9-4E68-90C2-ED88469F6E2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7318D-EE17-4355-91C6-CAE3CF397BC3}">
      <dsp:nvSpPr>
        <dsp:cNvPr id="0" name=""/>
        <dsp:cNvSpPr/>
      </dsp:nvSpPr>
      <dsp:spPr>
        <a:xfrm>
          <a:off x="855468" y="0"/>
          <a:ext cx="3079499" cy="3079499"/>
        </a:xfrm>
        <a:prstGeom prst="ellipse">
          <a:avLst/>
        </a:prstGeom>
        <a:solidFill>
          <a:srgbClr val="FAFD8B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	</a:t>
          </a:r>
        </a:p>
      </dsp:txBody>
      <dsp:txXfrm>
        <a:off x="1285488" y="363139"/>
        <a:ext cx="1775567" cy="2353221"/>
      </dsp:txXfrm>
    </dsp:sp>
    <dsp:sp modelId="{4CE5AA6F-18D6-44B6-9518-7125C3080C21}">
      <dsp:nvSpPr>
        <dsp:cNvPr id="0" name=""/>
        <dsp:cNvSpPr/>
      </dsp:nvSpPr>
      <dsp:spPr>
        <a:xfrm>
          <a:off x="2768517" y="8052"/>
          <a:ext cx="3079499" cy="3079499"/>
        </a:xfrm>
        <a:prstGeom prst="ellipse">
          <a:avLst/>
        </a:prstGeom>
        <a:solidFill>
          <a:srgbClr val="19A5C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900" kern="1200" dirty="0"/>
            <a:t>                           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    </a:t>
          </a:r>
        </a:p>
      </dsp:txBody>
      <dsp:txXfrm>
        <a:off x="3642429" y="371191"/>
        <a:ext cx="1775567" cy="2353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182" y="523248"/>
            <a:ext cx="10515600" cy="1109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5300" b="1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+mn-cs"/>
              </a:rPr>
              <a:t>Our Learning:</a:t>
            </a:r>
            <a:br>
              <a:rPr lang="en-GB" sz="4800" dirty="0">
                <a:solidFill>
                  <a:prstClr val="black"/>
                </a:solidFill>
                <a:latin typeface="Festivo LC Sketch2" panose="02000506000000020004" pitchFamily="50" charset="0"/>
                <a:ea typeface="+mn-ea"/>
                <a:cs typeface="+mn-cs"/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815E685-3899-4DED-9965-705A7F493946}"/>
              </a:ext>
            </a:extLst>
          </p:cNvPr>
          <p:cNvSpPr txBox="1"/>
          <p:nvPr/>
        </p:nvSpPr>
        <p:spPr>
          <a:xfrm>
            <a:off x="277792" y="1394164"/>
            <a:ext cx="6863788" cy="500136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13458" y="1632690"/>
            <a:ext cx="6007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do you want people to be involved be clear what/when/where/why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Clear boundaries – it’s better to do one thing well.  Don’t burn people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Representative of people on the ground – Engaging a broad range of views by people who have recently experienced the issue. Not the same ‘tame </a:t>
            </a:r>
            <a:r>
              <a:rPr lang="en-GB" sz="2400" dirty="0" err="1"/>
              <a:t>EbyE</a:t>
            </a:r>
            <a:r>
              <a:rPr lang="en-GB" sz="2400" dirty="0"/>
              <a:t>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Needs to be supported. Preparing for what could go wrong.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Needs significant resource to make it effective.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25" y="1526345"/>
            <a:ext cx="4627265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1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124" y="1656549"/>
            <a:ext cx="9144000" cy="183900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Involving Peers as Homeless Health Advocates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298" y="3603788"/>
            <a:ext cx="9144000" cy="1655762"/>
          </a:xfrm>
        </p:spPr>
        <p:txBody>
          <a:bodyPr>
            <a:normAutofit/>
          </a:bodyPr>
          <a:lstStyle/>
          <a:p>
            <a:r>
              <a:rPr lang="en-GB" sz="9600" dirty="0">
                <a:solidFill>
                  <a:srgbClr val="FFC000"/>
                </a:solidFill>
              </a:rPr>
              <a:t>Groundswell 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812" y="3603788"/>
            <a:ext cx="212768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F815E685-3899-4DED-9965-705A7F493946}"/>
              </a:ext>
            </a:extLst>
          </p:cNvPr>
          <p:cNvSpPr txBox="1"/>
          <p:nvPr/>
        </p:nvSpPr>
        <p:spPr>
          <a:xfrm>
            <a:off x="4626664" y="1628070"/>
            <a:ext cx="7332228" cy="500136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802" y="518628"/>
            <a:ext cx="5546315" cy="1109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4800" b="1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+mn-cs"/>
              </a:rPr>
              <a:t>Who are Groundswell?</a:t>
            </a:r>
            <a:br>
              <a:rPr lang="en-GB" sz="4800" dirty="0">
                <a:solidFill>
                  <a:prstClr val="black"/>
                </a:solidFill>
                <a:latin typeface="Festivo LC Sketch2" panose="02000506000000020004" pitchFamily="50" charset="0"/>
                <a:ea typeface="+mn-ea"/>
                <a:cs typeface="+mn-cs"/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9792" y="1825624"/>
            <a:ext cx="6885973" cy="4351338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4000" dirty="0"/>
              <a:t>We enable homeless and vulnerable people to take more control of their lives, have a greater influence on services and play a fuller role in the community.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/>
              <a:t>Speaking up &amp; speaking out about homelessness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3" r="24416"/>
          <a:stretch/>
        </p:blipFill>
        <p:spPr>
          <a:xfrm>
            <a:off x="208648" y="1494842"/>
            <a:ext cx="4109048" cy="51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24" y="902658"/>
            <a:ext cx="5177775" cy="5731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19" y="902658"/>
            <a:ext cx="4048465" cy="57312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55" y="126154"/>
            <a:ext cx="5546315" cy="1109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4800" b="1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+mn-cs"/>
              </a:rPr>
              <a:t>HHPA</a:t>
            </a:r>
            <a:br>
              <a:rPr lang="en-GB" sz="4800" dirty="0">
                <a:solidFill>
                  <a:prstClr val="black"/>
                </a:solidFill>
                <a:latin typeface="Festivo LC Sketch2" panose="02000506000000020004" pitchFamily="50" charset="0"/>
                <a:ea typeface="+mn-ea"/>
                <a:cs typeface="+mn-cs"/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8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859484" y="1152885"/>
          <a:ext cx="69127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 rot="10800000" flipV="1">
            <a:off x="6009510" y="1810167"/>
            <a:ext cx="3190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b="1" kern="0" dirty="0">
                <a:latin typeface="Knockout 30 Junior Welterwt" pitchFamily="50" charset="0"/>
              </a:rPr>
              <a:t>Peer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786006" y="2362733"/>
            <a:ext cx="22510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b="1" kern="0" dirty="0">
                <a:latin typeface="Knockout 30 Junior Welterwt" pitchFamily="50" charset="0"/>
              </a:rPr>
              <a:t>Professional</a:t>
            </a:r>
            <a:r>
              <a:rPr lang="en-GB" altLang="en-US" sz="3000" b="1" kern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94864" y="2329372"/>
            <a:ext cx="16557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b="1" kern="0" dirty="0">
                <a:latin typeface="Knockout 30 Junior Welterwt" pitchFamily="50" charset="0"/>
              </a:rPr>
              <a:t>Homeless Person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en-GB" altLang="en-US" sz="2400" kern="0" dirty="0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487" y="1677125"/>
            <a:ext cx="34736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500" b="1" i="1" kern="0" dirty="0">
                <a:solidFill>
                  <a:srgbClr val="FFC000"/>
                </a:solidFill>
              </a:rPr>
              <a:t>Real understanding of the problems people face.</a:t>
            </a:r>
            <a:endParaRPr lang="en-US" sz="2500" b="1" i="1" kern="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9502" y="5046638"/>
            <a:ext cx="5281751" cy="553998"/>
          </a:xfrm>
          <a:prstGeom prst="rect">
            <a:avLst/>
          </a:prstGeom>
          <a:solidFill>
            <a:srgbClr val="19A5C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000" kern="0" dirty="0">
                <a:solidFill>
                  <a:sysClr val="windowText" lastClr="000000"/>
                </a:solidFill>
                <a:latin typeface="Knockout 30 Junior Welterwt" pitchFamily="50" charset="0"/>
              </a:rPr>
              <a:t>Re-build trust! Provide Inspiration!</a:t>
            </a:r>
            <a:endParaRPr lang="en-US" sz="30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2964" y="1377238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500" b="1" i="1" kern="0" dirty="0">
                <a:solidFill>
                  <a:srgbClr val="FFC000"/>
                </a:solidFill>
              </a:rPr>
              <a:t>Speak the language!</a:t>
            </a:r>
            <a:endParaRPr lang="en-US" sz="2500" b="1" i="1" kern="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2252" y="2824612"/>
            <a:ext cx="16825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500" b="1" i="1" kern="0" dirty="0">
                <a:solidFill>
                  <a:srgbClr val="FFC000"/>
                </a:solidFill>
              </a:rPr>
              <a:t>Not an authority figure</a:t>
            </a:r>
            <a:endParaRPr lang="en-US" sz="2500" b="1" i="1" kern="0" dirty="0">
              <a:solidFill>
                <a:srgbClr val="FFC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009510" y="4249229"/>
            <a:ext cx="666224" cy="657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794" y="3447860"/>
            <a:ext cx="16158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500" b="1" i="1" kern="0" dirty="0">
                <a:solidFill>
                  <a:srgbClr val="FFC000"/>
                </a:solidFill>
              </a:rPr>
              <a:t>Don’t feel judged</a:t>
            </a:r>
            <a:endParaRPr lang="en-US" sz="2500" b="1" i="1" kern="0" dirty="0">
              <a:solidFill>
                <a:srgbClr val="FFC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26956" y="144984"/>
            <a:ext cx="5112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</a:rPr>
              <a:t>Why ‘Peers’?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6770" y="5703920"/>
            <a:ext cx="1190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FFC000"/>
                </a:solidFill>
              </a:rPr>
              <a:t>“I’ve been in the system all my life, it takes a lot for me to trust people, but straight away from the word go he explained that he’s had his troubles in the past and that really broke the ice, I felt quite comfortable.” – HHPA Client</a:t>
            </a:r>
          </a:p>
        </p:txBody>
      </p:sp>
    </p:spTree>
    <p:extLst>
      <p:ext uri="{BB962C8B-B14F-4D97-AF65-F5344CB8AC3E}">
        <p14:creationId xmlns:p14="http://schemas.microsoft.com/office/powerpoint/2010/main" val="246421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31" y="1281542"/>
            <a:ext cx="6747644" cy="4143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85" y="590791"/>
            <a:ext cx="10515600" cy="1109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5300" b="1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+mn-cs"/>
              </a:rPr>
              <a:t>Asset Based Approach</a:t>
            </a:r>
            <a:br>
              <a:rPr lang="en-GB" sz="4800" dirty="0">
                <a:solidFill>
                  <a:prstClr val="black"/>
                </a:solidFill>
                <a:latin typeface="Festivo LC Sketch2" panose="02000506000000020004" pitchFamily="50" charset="0"/>
                <a:ea typeface="+mn-ea"/>
                <a:cs typeface="+mn-cs"/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8269" y="1385714"/>
            <a:ext cx="6449139" cy="3935393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1000" dirty="0"/>
          </a:p>
          <a:p>
            <a:pPr marL="285750" indent="-285750"/>
            <a:r>
              <a:rPr lang="en-GB" sz="3200" dirty="0"/>
              <a:t>We value the experience and skills people gain through their lives. </a:t>
            </a:r>
          </a:p>
          <a:p>
            <a:pPr marL="285750" indent="-285750"/>
            <a:r>
              <a:rPr lang="en-GB" sz="3200" dirty="0"/>
              <a:t>We take an asset-based approach - starting with the skills, experiences and knowledge that someone already has gained. </a:t>
            </a:r>
          </a:p>
          <a:p>
            <a:pPr marL="285750" indent="-285750"/>
            <a:r>
              <a:rPr lang="en-GB" sz="3200" dirty="0"/>
              <a:t>Coaching &amp; Advocacy – not support work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71" y="1574156"/>
            <a:ext cx="4357529" cy="37038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5036" y="5583214"/>
            <a:ext cx="11200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</a:rPr>
              <a:t>“I was taught to see my past as a life-experience and in doing so have recovered lost years to hopefully benefit others.” – Peer Advocate</a:t>
            </a:r>
          </a:p>
        </p:txBody>
      </p:sp>
    </p:spTree>
    <p:extLst>
      <p:ext uri="{BB962C8B-B14F-4D97-AF65-F5344CB8AC3E}">
        <p14:creationId xmlns:p14="http://schemas.microsoft.com/office/powerpoint/2010/main" val="45856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286" y="708443"/>
            <a:ext cx="10515600" cy="1109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5300" b="1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+mn-cs"/>
              </a:rPr>
              <a:t>The Ideal Peer Advocate</a:t>
            </a:r>
            <a:br>
              <a:rPr lang="en-GB" sz="4800" dirty="0">
                <a:solidFill>
                  <a:prstClr val="black"/>
                </a:solidFill>
                <a:latin typeface="Festivo LC Sketch2" panose="02000506000000020004" pitchFamily="50" charset="0"/>
                <a:ea typeface="+mn-ea"/>
                <a:cs typeface="+mn-cs"/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815E685-3899-4DED-9965-705A7F493946}"/>
              </a:ext>
            </a:extLst>
          </p:cNvPr>
          <p:cNvSpPr txBox="1"/>
          <p:nvPr/>
        </p:nvSpPr>
        <p:spPr>
          <a:xfrm>
            <a:off x="567160" y="1492029"/>
            <a:ext cx="5000375" cy="500136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46565" y="1817885"/>
            <a:ext cx="45893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Yes: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People with lived experience of being homeless.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People with lived experience of using the health care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People who like working with 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People who are good at listening and doing.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815E685-3899-4DED-9965-705A7F493946}"/>
              </a:ext>
            </a:extLst>
          </p:cNvPr>
          <p:cNvSpPr txBox="1"/>
          <p:nvPr/>
        </p:nvSpPr>
        <p:spPr>
          <a:xfrm>
            <a:off x="6389224" y="1492029"/>
            <a:ext cx="5000375" cy="500136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545538" y="1631964"/>
            <a:ext cx="4687746" cy="446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Anyone still drinking or 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Anyone too vulnerable who the work could put at risk of relapse or harm.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Anyone legally barred from working with vulnerable adults or with an offending history that suggests they’re a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Anyone who lacks empathy or patience</a:t>
            </a:r>
          </a:p>
        </p:txBody>
      </p:sp>
    </p:spTree>
    <p:extLst>
      <p:ext uri="{BB962C8B-B14F-4D97-AF65-F5344CB8AC3E}">
        <p14:creationId xmlns:p14="http://schemas.microsoft.com/office/powerpoint/2010/main" val="257430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972" y="893344"/>
            <a:ext cx="8183301" cy="57910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286" y="338623"/>
            <a:ext cx="10515600" cy="1109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5300" b="1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+mn-cs"/>
              </a:rPr>
              <a:t>The Peer Journey:</a:t>
            </a:r>
            <a:br>
              <a:rPr lang="en-GB" sz="4800" dirty="0">
                <a:solidFill>
                  <a:prstClr val="black"/>
                </a:solidFill>
                <a:latin typeface="Festivo LC Sketch2" panose="02000506000000020004" pitchFamily="50" charset="0"/>
                <a:ea typeface="+mn-ea"/>
                <a:cs typeface="+mn-cs"/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7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85" y="590791"/>
            <a:ext cx="10515600" cy="1109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5300" b="1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+mn-cs"/>
              </a:rPr>
              <a:t>Volunteer Outcomes</a:t>
            </a:r>
            <a:br>
              <a:rPr lang="en-GB" sz="4800" dirty="0">
                <a:solidFill>
                  <a:prstClr val="black"/>
                </a:solidFill>
                <a:latin typeface="Festivo LC Sketch2" panose="02000506000000020004" pitchFamily="50" charset="0"/>
                <a:ea typeface="+mn-ea"/>
                <a:cs typeface="+mn-cs"/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815E685-3899-4DED-9965-705A7F493946}"/>
              </a:ext>
            </a:extLst>
          </p:cNvPr>
          <p:cNvSpPr txBox="1"/>
          <p:nvPr/>
        </p:nvSpPr>
        <p:spPr>
          <a:xfrm>
            <a:off x="277792" y="1394164"/>
            <a:ext cx="7928658" cy="500136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900" dirty="0">
              <a:solidFill>
                <a:srgbClr val="000000"/>
              </a:solidFill>
              <a:latin typeface="Festivo LC Sketch2"/>
            </a:endParaRPr>
          </a:p>
          <a:p>
            <a:pPr algn="just"/>
            <a:endParaRPr lang="en-GB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155" y="1325705"/>
            <a:ext cx="3389670" cy="5072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734" y="1863524"/>
            <a:ext cx="7326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000000"/>
                </a:solidFill>
              </a:rPr>
              <a:t>Since HHPA began delivery in 2010:</a:t>
            </a:r>
          </a:p>
          <a:p>
            <a:pPr algn="just"/>
            <a:endParaRPr lang="en-GB" sz="8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128</a:t>
            </a:r>
            <a:r>
              <a:rPr lang="en-GB" sz="2400" dirty="0">
                <a:solidFill>
                  <a:srgbClr val="000000"/>
                </a:solidFill>
              </a:rPr>
              <a:t> volunteers have completed the 6 week HHPA training and gone on to become Peer Advocates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67</a:t>
            </a:r>
            <a:r>
              <a:rPr lang="en-GB" sz="2400" dirty="0">
                <a:solidFill>
                  <a:srgbClr val="000000"/>
                </a:solidFill>
              </a:rPr>
              <a:t> have got paid jobs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Including </a:t>
            </a:r>
            <a:r>
              <a:rPr lang="en-GB" sz="2400" b="1" dirty="0">
                <a:solidFill>
                  <a:srgbClr val="000000"/>
                </a:solidFill>
              </a:rPr>
              <a:t>5 </a:t>
            </a:r>
            <a:r>
              <a:rPr lang="en-GB" sz="2400" dirty="0">
                <a:solidFill>
                  <a:srgbClr val="000000"/>
                </a:solidFill>
              </a:rPr>
              <a:t>who have gone on to train as nurses</a:t>
            </a:r>
          </a:p>
          <a:p>
            <a:pPr algn="just"/>
            <a:endParaRPr lang="en-GB" sz="2400" dirty="0">
              <a:solidFill>
                <a:srgbClr val="000000"/>
              </a:solidFill>
              <a:latin typeface="Festivo LC Sketch2"/>
            </a:endParaRPr>
          </a:p>
          <a:p>
            <a:pPr algn="just"/>
            <a:r>
              <a:rPr lang="en-GB" sz="2400" dirty="0">
                <a:solidFill>
                  <a:srgbClr val="000000"/>
                </a:solidFill>
                <a:latin typeface="Festivo LC Sketch2"/>
              </a:rPr>
              <a:t> “I started to build my confidence and get clean. The fact that there was a career option out there for me made a huge difference. I saw former volunteers who now had paid jobs and  it was so inspiring”</a:t>
            </a:r>
          </a:p>
        </p:txBody>
      </p:sp>
    </p:spTree>
    <p:extLst>
      <p:ext uri="{BB962C8B-B14F-4D97-AF65-F5344CB8AC3E}">
        <p14:creationId xmlns:p14="http://schemas.microsoft.com/office/powerpoint/2010/main" val="333912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D2EE70-E185-4CF7-8E05-24C6E0BBCC3A}">
  <ds:schemaRefs>
    <ds:schemaRef ds:uri="http://schemas.microsoft.com/office/2006/documentManagement/types"/>
    <ds:schemaRef ds:uri="8e12d9bd-ea3e-4137-9ea7-b65ad54deda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b4defa2-306d-42f3-a45c-d773604bc3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6F031-9518-4ED1-90D6-17D8D376BC0C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464</Words>
  <Application>Microsoft Office PowerPoint</Application>
  <PresentationFormat>Widescreen</PresentationFormat>
  <Paragraphs>213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Festivo LC Sketch2</vt:lpstr>
      <vt:lpstr>Knockout 30 Junior Welterwt</vt:lpstr>
      <vt:lpstr>Times New Roman</vt:lpstr>
      <vt:lpstr>Wingdings</vt:lpstr>
      <vt:lpstr>Office Theme</vt:lpstr>
      <vt:lpstr>PowerPoint Presentation</vt:lpstr>
      <vt:lpstr>Involving Peers as Homeless Health Advocates</vt:lpstr>
      <vt:lpstr>Who are Groundswell? </vt:lpstr>
      <vt:lpstr>HHPA </vt:lpstr>
      <vt:lpstr>PowerPoint Presentation</vt:lpstr>
      <vt:lpstr>Asset Based Approach </vt:lpstr>
      <vt:lpstr>The Ideal Peer Advocate </vt:lpstr>
      <vt:lpstr>The Peer Journey: </vt:lpstr>
      <vt:lpstr>Volunteer Outcomes </vt:lpstr>
      <vt:lpstr>Our Learning: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Robbie Stakelum</cp:lastModifiedBy>
  <cp:revision>34</cp:revision>
  <dcterms:created xsi:type="dcterms:W3CDTF">2019-04-29T13:06:07Z</dcterms:created>
  <dcterms:modified xsi:type="dcterms:W3CDTF">2019-05-28T14:35:00Z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