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  <p:sldId id="257" r:id="rId7"/>
    <p:sldId id="266" r:id="rId8"/>
    <p:sldId id="263" r:id="rId9"/>
    <p:sldId id="267" r:id="rId10"/>
    <p:sldId id="270" r:id="rId11"/>
    <p:sldId id="264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Rahman" initials="LR" lastIdx="1" clrIdx="0">
    <p:extLst>
      <p:ext uri="{19B8F6BF-5375-455C-9EA6-DF929625EA0E}">
        <p15:presenceInfo xmlns:p15="http://schemas.microsoft.com/office/powerpoint/2012/main" userId="Laura Rahm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5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3161-3E2F-40B6-BAFA-30F03265A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149D54-6A2C-4597-BDDA-D3BD8DD14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3DBEC-0A25-4466-B281-D056D76B2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C3879-DAAB-4F3C-9769-4F416FAE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1A3B0-F8B9-430F-8E2A-D7B1E2BFD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99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00ED-8EC1-40E0-95B8-20DEE20A9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98071-EE67-4542-97BA-78EE9D307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50EA9-68DD-4CA8-BA8D-E9D9FE506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5A798-52D8-43DF-9E48-2C91712C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02119-76EE-46E1-8F02-BDDCCD53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7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941C9A-59DF-4405-B606-08F89AD0A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5D0BAC-2E34-4747-92C6-BBFA8E1D7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246A6-5F97-4C8E-8D70-C9DF664F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E3EC0-8C5C-4318-A746-6C00D14E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5FDFC-9EE6-45EC-8780-5ACA6474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3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52A1-6B04-46AF-A9C5-0685B23C5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0985D-10D6-48DA-9CF4-9B086375E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75587-AC07-43D4-A1FA-19C09703A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2EA2C-BDEF-436B-A5F5-DB002013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24F1-CA7E-4927-B751-C0A7B04B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85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C32A-6F55-4346-BBB9-46D836740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7FCD2-7E5E-4A6E-947D-429C565A0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C96C2-9836-47DD-91AB-F51B06AB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41C41-1CBC-473D-B8EC-B1D2C2AC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EC03-DE75-43D9-BC56-A54078B6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99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0EFF4-F51A-428B-80D6-C3257E4A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49E21-0DB3-433C-B7C8-B6D69E2FC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DDE6F-C8E3-4B20-8DE6-AD1531F06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1CA90-32AC-4824-8D5C-86D6B557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F77C0-1937-4990-A648-FD1F875C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8D250-224B-44B7-8371-D6E07B011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24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6EF0-1E8B-4C52-9329-7C59DE81C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F7C3B-0F41-44F9-B267-E4D0A833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8699A-5F25-47D8-BB15-6E9304767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855935-5368-4BA5-871A-20CF9E171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C46E8-55A6-4546-ABF8-22BD010E3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C8193D-87B7-4471-9200-2BB9072C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22BFF-4A8E-4F2C-AECB-1F4107E5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B5AD4-7653-4C58-982E-76ABFF45B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95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7A380-5956-43A8-A6D0-90583B71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A5307-4E34-47C2-BC81-13EEF65B8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728B2-750F-4DD7-8AB5-735010EE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9CFA6B-CBB4-4B09-A432-359E9E28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22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45DB8-1176-4413-9475-48FD6DE3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E83B59-2EA8-41AF-AB48-D4301A61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CC984-415B-4DEA-B914-38988870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91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33198-AA7E-4C3A-B9F6-A2CF49403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7FB88-8E86-4FD9-AAD8-160A37719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E7841F-4265-43B1-80FE-92A447571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1F5C0-313F-4A58-B381-C7ABF28C4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749A5-D60E-4358-800C-30A98380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9A23C-3DC6-4D6A-A6D7-57397BE8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6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E83F-8DD2-484F-84F0-E483CEE2B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7AA66E-8F5C-4FE5-BFB1-64ECEF95F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C706E-1C14-4E6E-A136-928784932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5F2FF-D6A6-43FD-8BE3-5592AF20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66D72-4B9A-48D4-A889-1885DF202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3556-1340-4197-A6D2-C1AA59A78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36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648E84-03C8-4840-9E7F-5FA6C5BA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90DBF-B07D-453F-83D2-6D507BA0B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CD8A2-30F5-43C2-A4F4-F591DE19E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E7823-1A7D-4CBA-811B-B3166059EB3E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F7614-5ABA-43F3-9C2F-39182813F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9E327-6CB0-459C-80AC-9D54CB6D5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DD16-F90A-4592-8A52-1BDF60D330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94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ophie.hansal@univie.ac.a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web/istanbul-convention/" TargetMode="External"/><Relationship Id="rId7" Type="http://schemas.openxmlformats.org/officeDocument/2006/relationships/hyperlink" Target="https://stop-partnergewal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a.europa.eu/en/publication/2014/violence-against-women-eu-wide-survey-main-results-report" TargetMode="External"/><Relationship Id="rId5" Type="http://schemas.openxmlformats.org/officeDocument/2006/relationships/hyperlink" Target="https://ec.europa.eu/commfrontoffice/publicopinion/index.cfm/ResultDoc/download/DocumentKy/75837" TargetMode="External"/><Relationship Id="rId4" Type="http://schemas.openxmlformats.org/officeDocument/2006/relationships/hyperlink" Target="https://eige.europa.eu/publications/gender-equality-index-2017-violence-against-wom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95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D537B-E3DF-4312-A5F4-4474FCAE6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721" y="149450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Improving</a:t>
            </a:r>
            <a:r>
              <a:rPr lang="de-DE" dirty="0">
                <a:solidFill>
                  <a:schemeClr val="bg1"/>
                </a:solidFill>
              </a:rPr>
              <a:t> support </a:t>
            </a:r>
            <a:r>
              <a:rPr lang="de-DE" dirty="0" err="1">
                <a:solidFill>
                  <a:schemeClr val="bg1"/>
                </a:solidFill>
              </a:rPr>
              <a:t>for</a:t>
            </a:r>
            <a:r>
              <a:rPr lang="de-DE" dirty="0">
                <a:solidFill>
                  <a:schemeClr val="bg1"/>
                </a:solidFill>
              </a:rPr>
              <a:t>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>
                <a:solidFill>
                  <a:schemeClr val="bg1"/>
                </a:solidFill>
              </a:rPr>
              <a:t>women </a:t>
            </a:r>
            <a:r>
              <a:rPr lang="de-DE" dirty="0" err="1">
                <a:solidFill>
                  <a:schemeClr val="bg1"/>
                </a:solidFill>
              </a:rPr>
              <a:t>survivors</a:t>
            </a:r>
            <a:r>
              <a:rPr lang="de-DE" dirty="0">
                <a:solidFill>
                  <a:schemeClr val="bg1"/>
                </a:solidFill>
              </a:rPr>
              <a:t>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gender-</a:t>
            </a:r>
            <a:r>
              <a:rPr lang="de-DE" dirty="0" err="1">
                <a:solidFill>
                  <a:schemeClr val="bg1"/>
                </a:solidFill>
              </a:rPr>
              <a:t>based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violence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C5ABB-462D-453F-BA20-E724C97D8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1721" y="3974178"/>
            <a:ext cx="9144000" cy="1655762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Sophie Hansal, Vienna (Austria)</a:t>
            </a:r>
          </a:p>
          <a:p>
            <a:r>
              <a:rPr lang="en-GB" dirty="0">
                <a:solidFill>
                  <a:schemeClr val="bg1"/>
                </a:solidFill>
                <a:hlinkClick r:id="rId3"/>
              </a:rPr>
              <a:t>sophie.hansal@univie.ac.at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646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What is gender-based violence (GBV)?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90622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GBV is violence directed against a person </a:t>
            </a:r>
            <a:r>
              <a:rPr lang="en-US" b="1" dirty="0">
                <a:solidFill>
                  <a:schemeClr val="bg1"/>
                </a:solidFill>
              </a:rPr>
              <a:t>because of their gender</a:t>
            </a:r>
            <a:r>
              <a:rPr lang="en-US" dirty="0">
                <a:solidFill>
                  <a:schemeClr val="bg1"/>
                </a:solidFill>
              </a:rPr>
              <a:t>. The majority of victims of GBV are women and girls. 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GBV is rooted in gender inequality: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[…] Violence against women is a </a:t>
            </a:r>
            <a:r>
              <a:rPr lang="en-US" b="1" dirty="0">
                <a:solidFill>
                  <a:schemeClr val="bg1"/>
                </a:solidFill>
              </a:rPr>
              <a:t>manifestation of historically unequal power relations between women and men</a:t>
            </a:r>
            <a:r>
              <a:rPr lang="en-US" dirty="0">
                <a:solidFill>
                  <a:schemeClr val="bg1"/>
                </a:solidFill>
              </a:rPr>
              <a:t>, which have led to domination over, and discrimination against, women by men and to the prevention of the full advancement of women” </a:t>
            </a:r>
            <a:r>
              <a:rPr lang="en-US" sz="1800" dirty="0">
                <a:solidFill>
                  <a:schemeClr val="bg1"/>
                </a:solidFill>
              </a:rPr>
              <a:t>(preamble of the Istanbul Convention)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Prevalence of GBV in the 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 in 3 </a:t>
            </a:r>
            <a:r>
              <a:rPr lang="en-US" dirty="0">
                <a:solidFill>
                  <a:schemeClr val="bg1"/>
                </a:solidFill>
              </a:rPr>
              <a:t>women in the EU has been a victim of physical and/or sexual violence since the age of 15.</a:t>
            </a:r>
          </a:p>
          <a:p>
            <a:pPr marL="0" indent="0">
              <a:buNone/>
            </a:pPr>
            <a:endParaRPr lang="en-US" sz="400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 in 2</a:t>
            </a:r>
            <a:r>
              <a:rPr lang="en-US" dirty="0">
                <a:solidFill>
                  <a:schemeClr val="bg1"/>
                </a:solidFill>
              </a:rPr>
              <a:t>0 women have been raped.</a:t>
            </a:r>
          </a:p>
          <a:p>
            <a:pPr marL="0" indent="0">
              <a:buNone/>
            </a:pPr>
            <a:endParaRPr lang="en-US" sz="400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More than every second </a:t>
            </a:r>
            <a:r>
              <a:rPr lang="en-US" dirty="0">
                <a:solidFill>
                  <a:schemeClr val="bg1"/>
                </a:solidFill>
              </a:rPr>
              <a:t>woman has experienced sexual harassment.</a:t>
            </a:r>
          </a:p>
          <a:p>
            <a:pPr marL="0" indent="0">
              <a:buNone/>
            </a:pPr>
            <a:endParaRPr lang="en-US" sz="400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 in 3 </a:t>
            </a:r>
            <a:r>
              <a:rPr lang="en-US" dirty="0">
                <a:solidFill>
                  <a:schemeClr val="bg1"/>
                </a:solidFill>
              </a:rPr>
              <a:t>women has experienced psychological abusive </a:t>
            </a:r>
            <a:r>
              <a:rPr lang="en-US" dirty="0" err="1">
                <a:solidFill>
                  <a:schemeClr val="bg1"/>
                </a:solidFill>
              </a:rPr>
              <a:t>behaviour</a:t>
            </a:r>
            <a:r>
              <a:rPr lang="en-US" dirty="0">
                <a:solidFill>
                  <a:schemeClr val="bg1"/>
                </a:solidFill>
              </a:rPr>
              <a:t> by a partner.</a:t>
            </a:r>
          </a:p>
          <a:p>
            <a:pPr marL="0" indent="0">
              <a:buNone/>
            </a:pPr>
            <a:endParaRPr lang="en-US" sz="400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1 in 3 </a:t>
            </a:r>
            <a:r>
              <a:rPr lang="en-US" dirty="0">
                <a:solidFill>
                  <a:schemeClr val="bg1"/>
                </a:solidFill>
              </a:rPr>
              <a:t>women has experienced physical and/or sexual violence by an adult during childhood.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969FBC5-5D81-4696-8E77-19095A2121CC}"/>
              </a:ext>
            </a:extLst>
          </p:cNvPr>
          <p:cNvSpPr txBox="1"/>
          <p:nvPr/>
        </p:nvSpPr>
        <p:spPr>
          <a:xfrm>
            <a:off x="8492837" y="6328995"/>
            <a:ext cx="356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b="1" dirty="0">
                <a:solidFill>
                  <a:schemeClr val="bg1"/>
                </a:solidFill>
              </a:rPr>
              <a:t>Source: FRA 2014</a:t>
            </a:r>
          </a:p>
        </p:txBody>
      </p:sp>
    </p:spTree>
    <p:extLst>
      <p:ext uri="{BB962C8B-B14F-4D97-AF65-F5344CB8AC3E}">
        <p14:creationId xmlns:p14="http://schemas.microsoft.com/office/powerpoint/2010/main" val="17701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09" y="873135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The impact of GBV on women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71" y="1992086"/>
            <a:ext cx="10745466" cy="452157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retreat from social relationships</a:t>
            </a:r>
          </a:p>
          <a:p>
            <a:r>
              <a:rPr lang="en-US" dirty="0">
                <a:solidFill>
                  <a:schemeClr val="bg1"/>
                </a:solidFill>
              </a:rPr>
              <a:t>isolation </a:t>
            </a:r>
          </a:p>
          <a:p>
            <a:r>
              <a:rPr lang="en-US" dirty="0">
                <a:solidFill>
                  <a:schemeClr val="bg1"/>
                </a:solidFill>
              </a:rPr>
              <a:t>feelings of stress, fear, anger, guilt, shame,…</a:t>
            </a:r>
          </a:p>
          <a:p>
            <a:r>
              <a:rPr lang="en-US" dirty="0">
                <a:solidFill>
                  <a:schemeClr val="bg1"/>
                </a:solidFill>
              </a:rPr>
              <a:t>sense of loss of control, no safe spaces</a:t>
            </a:r>
          </a:p>
          <a:p>
            <a:r>
              <a:rPr lang="en-US" dirty="0">
                <a:solidFill>
                  <a:schemeClr val="bg1"/>
                </a:solidFill>
              </a:rPr>
              <a:t>trauma</a:t>
            </a:r>
          </a:p>
          <a:p>
            <a:r>
              <a:rPr lang="en-US" dirty="0">
                <a:solidFill>
                  <a:schemeClr val="bg1"/>
                </a:solidFill>
              </a:rPr>
              <a:t>flashbacks</a:t>
            </a:r>
          </a:p>
          <a:p>
            <a:r>
              <a:rPr lang="en-US" dirty="0">
                <a:solidFill>
                  <a:schemeClr val="bg1"/>
                </a:solidFill>
              </a:rPr>
              <a:t>mental and/or physical illness</a:t>
            </a:r>
          </a:p>
          <a:p>
            <a:r>
              <a:rPr lang="en-US" dirty="0">
                <a:solidFill>
                  <a:schemeClr val="bg1"/>
                </a:solidFill>
              </a:rPr>
              <a:t>retreat from work environment</a:t>
            </a:r>
          </a:p>
          <a:p>
            <a:r>
              <a:rPr lang="en-US" dirty="0">
                <a:solidFill>
                  <a:schemeClr val="bg1"/>
                </a:solidFill>
              </a:rPr>
              <a:t>substance use</a:t>
            </a:r>
          </a:p>
          <a:p>
            <a:r>
              <a:rPr lang="en-US" dirty="0">
                <a:solidFill>
                  <a:schemeClr val="bg1"/>
                </a:solidFill>
              </a:rPr>
              <a:t>suicide</a:t>
            </a:r>
          </a:p>
          <a:p>
            <a:r>
              <a:rPr lang="en-US" dirty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701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GBV and homelessness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to escape domestic abuse many women are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living in an insecure accommodation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sofa surfing/staying with friends and family (hidden homelessness)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sleeping rough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h</a:t>
            </a:r>
            <a:r>
              <a:rPr lang="en-US" dirty="0">
                <a:solidFill>
                  <a:schemeClr val="bg1"/>
                </a:solidFill>
              </a:rPr>
              <a:t>omelessness as a cause of GBV / GBV as a catalyst  for homelessness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Services available to women survivors of GBV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US" b="1" dirty="0">
                <a:solidFill>
                  <a:schemeClr val="bg1"/>
                </a:solidFill>
              </a:rPr>
              <a:t>homeless shelters</a:t>
            </a:r>
          </a:p>
          <a:p>
            <a:pPr marL="514350" indent="-51435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en-US" b="1" dirty="0">
                <a:solidFill>
                  <a:schemeClr val="bg1"/>
                </a:solidFill>
              </a:rPr>
              <a:t>2) 	family- and child-oriented servic</a:t>
            </a:r>
            <a:r>
              <a:rPr lang="en-US" dirty="0">
                <a:solidFill>
                  <a:schemeClr val="bg1"/>
                </a:solidFill>
              </a:rPr>
              <a:t>es (mother-child homes, women's shelters) 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en-US" b="1" dirty="0">
                <a:solidFill>
                  <a:schemeClr val="bg1"/>
                </a:solidFill>
              </a:rPr>
              <a:t>3)	specific services for homeless women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AutoNum type="arabicParenR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Support needs for women survivors of GBV (l)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data collection on GBV</a:t>
            </a:r>
          </a:p>
          <a:p>
            <a:pPr marL="0" indent="0">
              <a:buNone/>
            </a:pPr>
            <a:endParaRPr lang="en-US" sz="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access to help and support services in cases of violence for ALL women, regardless of their residence status, nationality, sexual orientation, gender identity,…</a:t>
            </a:r>
          </a:p>
          <a:p>
            <a:pPr marL="0" indent="0">
              <a:buNone/>
            </a:pPr>
            <a:endParaRPr lang="en-US" sz="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sustainable funding for initiatives and services that address specific needs of women survivors of GBV</a:t>
            </a:r>
          </a:p>
          <a:p>
            <a:pPr marL="0" indent="0">
              <a:buNone/>
            </a:pPr>
            <a:endParaRPr lang="en-US" sz="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training initiatives/projects &amp; collaboration between the sectors</a:t>
            </a:r>
          </a:p>
        </p:txBody>
      </p:sp>
    </p:spTree>
    <p:extLst>
      <p:ext uri="{BB962C8B-B14F-4D97-AF65-F5344CB8AC3E}">
        <p14:creationId xmlns:p14="http://schemas.microsoft.com/office/powerpoint/2010/main" val="177013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Council of Europe (2011): Istanbul Convention. </a:t>
            </a:r>
            <a:r>
              <a:rPr lang="de-AT" dirty="0">
                <a:hlinkClick r:id="rId3"/>
              </a:rPr>
              <a:t>https://www.coe.int/web/istanbul-convention/</a:t>
            </a:r>
            <a:endParaRPr lang="de-AT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EIGE (2017): Gender Equality Index 2017: Violence against women - the most brutal manifestation of gender inequality. </a:t>
            </a:r>
            <a:r>
              <a:rPr lang="en-US" dirty="0">
                <a:solidFill>
                  <a:schemeClr val="bg1"/>
                </a:solidFill>
                <a:hlinkClick r:id="rId4"/>
              </a:rPr>
              <a:t>https://eige.europa.eu/publications/gender-equality-index-2017-violence-against-women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European Union (2016): Special Eurobarometer 449. Gender-based Violence. </a:t>
            </a:r>
            <a:r>
              <a:rPr lang="de-AT" dirty="0">
                <a:hlinkClick r:id="rId5"/>
              </a:rPr>
              <a:t>https://ec.europa.eu/commfrontoffice/publicopinion/index.cfm/ResultDoc/download/DocumentKy/75837</a:t>
            </a:r>
            <a:r>
              <a:rPr lang="de-AT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FRA - Fundamental Rights Agency (2014): Violence against women: an EU‑wide survey. </a:t>
            </a:r>
            <a:r>
              <a:rPr lang="en-US" dirty="0">
                <a:solidFill>
                  <a:schemeClr val="bg1"/>
                </a:solidFill>
                <a:hlinkClick r:id="rId6"/>
              </a:rPr>
              <a:t>https://fra.europa.eu/en/publication/2014/violence-against-women-eu-wide-survey-main-results-report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StoP</a:t>
            </a:r>
            <a:r>
              <a:rPr lang="en-US" dirty="0">
                <a:solidFill>
                  <a:schemeClr val="bg1"/>
                </a:solidFill>
              </a:rPr>
              <a:t> initiative (city districts without intimate partner violence): </a:t>
            </a:r>
            <a:r>
              <a:rPr lang="en-US" dirty="0">
                <a:solidFill>
                  <a:schemeClr val="bg1"/>
                </a:solidFill>
                <a:hlinkClick r:id="rId7"/>
              </a:rPr>
              <a:t>https://stop-partnergewalt.org/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13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C49E8E779E44D8844BE7BFF36D096" ma:contentTypeVersion="9" ma:contentTypeDescription="Create a new document." ma:contentTypeScope="" ma:versionID="ebfb9967c40c996fac1700848b175d70">
  <xsd:schema xmlns:xsd="http://www.w3.org/2001/XMLSchema" xmlns:xs="http://www.w3.org/2001/XMLSchema" xmlns:p="http://schemas.microsoft.com/office/2006/metadata/properties" xmlns:ns2="eb4defa2-306d-42f3-a45c-d773604bc3b6" xmlns:ns3="8e12d9bd-ea3e-4137-9ea7-b65ad54deda4" targetNamespace="http://schemas.microsoft.com/office/2006/metadata/properties" ma:root="true" ma:fieldsID="099ca6a69408bc6779f6c6abcca7a9e1" ns2:_="" ns3:_="">
    <xsd:import namespace="eb4defa2-306d-42f3-a45c-d773604bc3b6"/>
    <xsd:import namespace="8e12d9bd-ea3e-4137-9ea7-b65ad54ded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defa2-306d-42f3-a45c-d773604bc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2d9bd-ea3e-4137-9ea7-b65ad54de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2FACF3-AA64-4C25-8988-26A3607D10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416741-2018-4208-91C5-3140B4B97772}"/>
</file>

<file path=customXml/itemProps3.xml><?xml version="1.0" encoding="utf-8"?>
<ds:datastoreItem xmlns:ds="http://schemas.openxmlformats.org/officeDocument/2006/customXml" ds:itemID="{5DD2EE70-E185-4CF7-8E05-24C6E0BBCC3A}">
  <ds:schemaRefs>
    <ds:schemaRef ds:uri="http://purl.org/dc/terms/"/>
    <ds:schemaRef ds:uri="eb4defa2-306d-42f3-a45c-d773604bc3b6"/>
    <ds:schemaRef ds:uri="http://schemas.microsoft.com/office/2006/documentManagement/types"/>
    <ds:schemaRef ds:uri="8e12d9bd-ea3e-4137-9ea7-b65ad54deda4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Improving support for  women survivors  of gender-based violence</vt:lpstr>
      <vt:lpstr>What is gender-based violence (GBV)?</vt:lpstr>
      <vt:lpstr>Prevalence of GBV in the EU</vt:lpstr>
      <vt:lpstr>The impact of GBV on women</vt:lpstr>
      <vt:lpstr>GBV and homelessness</vt:lpstr>
      <vt:lpstr>Services available to women survivors of GBV</vt:lpstr>
      <vt:lpstr>Support needs for women survivors of GBV (l)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Rahman</dc:creator>
  <cp:lastModifiedBy>Robbie Stakelum</cp:lastModifiedBy>
  <cp:revision>60</cp:revision>
  <dcterms:created xsi:type="dcterms:W3CDTF">2019-04-29T13:06:07Z</dcterms:created>
  <dcterms:modified xsi:type="dcterms:W3CDTF">2019-05-28T14:22:09Z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0x010100810C49E8E779E44D8844BE7BFF36D096</vt:lpwstr>
  </property>
</Properties>
</file>