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60" r:id="rId5"/>
    <p:sldId id="261" r:id="rId6"/>
    <p:sldId id="256" r:id="rId7"/>
    <p:sldId id="257" r:id="rId8"/>
    <p:sldId id="270" r:id="rId9"/>
    <p:sldId id="269" r:id="rId10"/>
    <p:sldId id="279" r:id="rId11"/>
    <p:sldId id="277" r:id="rId12"/>
    <p:sldId id="276" r:id="rId13"/>
    <p:sldId id="275" r:id="rId14"/>
    <p:sldId id="274" r:id="rId15"/>
    <p:sldId id="273" r:id="rId16"/>
    <p:sldId id="272" r:id="rId17"/>
    <p:sldId id="268" r:id="rId18"/>
    <p:sldId id="280" r:id="rId19"/>
    <p:sldId id="307" r:id="rId20"/>
    <p:sldId id="308" r:id="rId21"/>
    <p:sldId id="283" r:id="rId22"/>
    <p:sldId id="309" r:id="rId23"/>
    <p:sldId id="282" r:id="rId24"/>
    <p:sldId id="286" r:id="rId25"/>
    <p:sldId id="284" r:id="rId26"/>
    <p:sldId id="287" r:id="rId27"/>
    <p:sldId id="289" r:id="rId28"/>
    <p:sldId id="290" r:id="rId29"/>
    <p:sldId id="291" r:id="rId30"/>
    <p:sldId id="292" r:id="rId31"/>
    <p:sldId id="293" r:id="rId32"/>
    <p:sldId id="285" r:id="rId33"/>
    <p:sldId id="300" r:id="rId34"/>
    <p:sldId id="304" r:id="rId35"/>
    <p:sldId id="299" r:id="rId36"/>
    <p:sldId id="298" r:id="rId37"/>
    <p:sldId id="297" r:id="rId38"/>
    <p:sldId id="302" r:id="rId39"/>
    <p:sldId id="295" r:id="rId40"/>
    <p:sldId id="301" r:id="rId41"/>
    <p:sldId id="30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ahman" initials="LR" lastIdx="1" clrIdx="0">
    <p:extLst>
      <p:ext uri="{19B8F6BF-5375-455C-9EA6-DF929625EA0E}">
        <p15:presenceInfo xmlns:p15="http://schemas.microsoft.com/office/powerpoint/2012/main" userId="Laura Ra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5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753C9-AED7-F9CA-5F3F-BC3F46DB856B}" v="1" dt="2019-05-02T16:50:55.368"/>
    <p1510:client id="{2C5ED397-7FAA-616B-0DF8-4D532F48FC68}" v="1" dt="2019-04-29T15:44:56.626"/>
    <p1510:client id="{FC1DCE2D-0A9E-49D9-838D-F28CB6E2BDC3}" v="14" dt="2019-04-29T15:02:11.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2F857-0BC0-49E9-8BB9-031559AA605B}" type="datetimeFigureOut">
              <a:rPr lang="en-GB" smtClean="0"/>
              <a:t>28/05/2019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9E6DC-BFAC-49BD-A1F5-3AED9BDB842D}" type="slidenum">
              <a:rPr lang="en-GB" smtClean="0"/>
              <a:t>‹#›</a:t>
            </a:fld>
            <a:endParaRPr lang="en-GB" dirty="0"/>
          </a:p>
        </p:txBody>
      </p:sp>
    </p:spTree>
    <p:extLst>
      <p:ext uri="{BB962C8B-B14F-4D97-AF65-F5344CB8AC3E}">
        <p14:creationId xmlns:p14="http://schemas.microsoft.com/office/powerpoint/2010/main" val="132715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3161-3E2F-40B6-BAFA-30F03265A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149D54-6A2C-4597-BDDA-D3BD8DD14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C3DBEC-0A25-4466-B281-D056D76B2AEC}"/>
              </a:ext>
            </a:extLst>
          </p:cNvPr>
          <p:cNvSpPr>
            <a:spLocks noGrp="1"/>
          </p:cNvSpPr>
          <p:nvPr>
            <p:ph type="dt" sz="half" idx="10"/>
          </p:nvPr>
        </p:nvSpPr>
        <p:spPr/>
        <p:txBody>
          <a:bodyPr/>
          <a:lstStyle/>
          <a:p>
            <a:fld id="{20F5F284-FD61-465E-9AFA-998E2F95419E}" type="datetime1">
              <a:rPr lang="en-GB" smtClean="0"/>
              <a:t>28/05/2019</a:t>
            </a:fld>
            <a:endParaRPr lang="en-GB" dirty="0"/>
          </a:p>
        </p:txBody>
      </p:sp>
      <p:sp>
        <p:nvSpPr>
          <p:cNvPr id="5" name="Footer Placeholder 4">
            <a:extLst>
              <a:ext uri="{FF2B5EF4-FFF2-40B4-BE49-F238E27FC236}">
                <a16:creationId xmlns:a16="http://schemas.microsoft.com/office/drawing/2014/main" id="{310C3879-DAAB-4F3C-9769-4F416FAE1C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61A3B0-F8B9-430F-8E2A-D7B1E2BFD6A2}"/>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365299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00ED-8EC1-40E0-95B8-20DEE20A9A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98071-EE67-4542-97BA-78EE9D307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50EA9-68DD-4CA8-BA8D-E9D9FE5067FF}"/>
              </a:ext>
            </a:extLst>
          </p:cNvPr>
          <p:cNvSpPr>
            <a:spLocks noGrp="1"/>
          </p:cNvSpPr>
          <p:nvPr>
            <p:ph type="dt" sz="half" idx="10"/>
          </p:nvPr>
        </p:nvSpPr>
        <p:spPr/>
        <p:txBody>
          <a:bodyPr/>
          <a:lstStyle/>
          <a:p>
            <a:fld id="{C1E72DDB-E1F5-4EB4-84FD-2FAA4F05A004}" type="datetime1">
              <a:rPr lang="en-GB" smtClean="0"/>
              <a:t>28/05/2019</a:t>
            </a:fld>
            <a:endParaRPr lang="en-GB" dirty="0"/>
          </a:p>
        </p:txBody>
      </p:sp>
      <p:sp>
        <p:nvSpPr>
          <p:cNvPr id="5" name="Footer Placeholder 4">
            <a:extLst>
              <a:ext uri="{FF2B5EF4-FFF2-40B4-BE49-F238E27FC236}">
                <a16:creationId xmlns:a16="http://schemas.microsoft.com/office/drawing/2014/main" id="{CA15A798-52D8-43DF-9E48-2C91712C3AF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202119-76EE-46E1-8F02-BDDCCD533470}"/>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347447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41C9A-59DF-4405-B606-08F89AD0A2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D0BAC-2E34-4747-92C6-BBFA8E1D7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246A6-5F97-4C8E-8D70-C9DF664FDF92}"/>
              </a:ext>
            </a:extLst>
          </p:cNvPr>
          <p:cNvSpPr>
            <a:spLocks noGrp="1"/>
          </p:cNvSpPr>
          <p:nvPr>
            <p:ph type="dt" sz="half" idx="10"/>
          </p:nvPr>
        </p:nvSpPr>
        <p:spPr/>
        <p:txBody>
          <a:bodyPr/>
          <a:lstStyle/>
          <a:p>
            <a:fld id="{AEF1FEB8-32ED-43E5-A830-EED468CBDF44}" type="datetime1">
              <a:rPr lang="en-GB" smtClean="0"/>
              <a:t>28/05/2019</a:t>
            </a:fld>
            <a:endParaRPr lang="en-GB" dirty="0"/>
          </a:p>
        </p:txBody>
      </p:sp>
      <p:sp>
        <p:nvSpPr>
          <p:cNvPr id="5" name="Footer Placeholder 4">
            <a:extLst>
              <a:ext uri="{FF2B5EF4-FFF2-40B4-BE49-F238E27FC236}">
                <a16:creationId xmlns:a16="http://schemas.microsoft.com/office/drawing/2014/main" id="{DCAE3EC0-8C5C-4318-A746-6C00D14E84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D5FDFC-9EE6-45EC-8780-5ACA64745E8E}"/>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131413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52A1-6B04-46AF-A9C5-0685B23C5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985D-10D6-48DA-9CF4-9B086375E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75587-AC07-43D4-A1FA-19C09703A8D6}"/>
              </a:ext>
            </a:extLst>
          </p:cNvPr>
          <p:cNvSpPr>
            <a:spLocks noGrp="1"/>
          </p:cNvSpPr>
          <p:nvPr>
            <p:ph type="dt" sz="half" idx="10"/>
          </p:nvPr>
        </p:nvSpPr>
        <p:spPr/>
        <p:txBody>
          <a:bodyPr/>
          <a:lstStyle/>
          <a:p>
            <a:fld id="{08B22DE2-B9A9-4D13-9DF4-00DA40DF7846}" type="datetime1">
              <a:rPr lang="en-GB" smtClean="0"/>
              <a:t>28/05/2019</a:t>
            </a:fld>
            <a:endParaRPr lang="en-GB" dirty="0"/>
          </a:p>
        </p:txBody>
      </p:sp>
      <p:sp>
        <p:nvSpPr>
          <p:cNvPr id="5" name="Footer Placeholder 4">
            <a:extLst>
              <a:ext uri="{FF2B5EF4-FFF2-40B4-BE49-F238E27FC236}">
                <a16:creationId xmlns:a16="http://schemas.microsoft.com/office/drawing/2014/main" id="{84A2EA2C-BDEF-436B-A5F5-DB0020131A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E424F1-CA7E-4927-B751-C0A7B04BEFEE}"/>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83985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C32A-6F55-4346-BBB9-46D836740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F7FCD2-7E5E-4A6E-947D-429C565A0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C96C2-9836-47DD-91AB-F51B06AB443C}"/>
              </a:ext>
            </a:extLst>
          </p:cNvPr>
          <p:cNvSpPr>
            <a:spLocks noGrp="1"/>
          </p:cNvSpPr>
          <p:nvPr>
            <p:ph type="dt" sz="half" idx="10"/>
          </p:nvPr>
        </p:nvSpPr>
        <p:spPr/>
        <p:txBody>
          <a:bodyPr/>
          <a:lstStyle/>
          <a:p>
            <a:fld id="{5E7F3EDC-5122-488E-A462-31C8760A9B24}" type="datetime1">
              <a:rPr lang="en-GB" smtClean="0"/>
              <a:t>28/05/2019</a:t>
            </a:fld>
            <a:endParaRPr lang="en-GB" dirty="0"/>
          </a:p>
        </p:txBody>
      </p:sp>
      <p:sp>
        <p:nvSpPr>
          <p:cNvPr id="5" name="Footer Placeholder 4">
            <a:extLst>
              <a:ext uri="{FF2B5EF4-FFF2-40B4-BE49-F238E27FC236}">
                <a16:creationId xmlns:a16="http://schemas.microsoft.com/office/drawing/2014/main" id="{79241C41-1CBC-473D-B8EC-B1D2C2AC62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BAEC03-DE75-43D9-BC56-A54078B63E8E}"/>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424199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EFF4-F51A-428B-80D6-C3257E4A4A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9E21-0DB3-433C-B7C8-B6D69E2FC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DDE6F-C8E3-4B20-8DE6-AD1531F06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1CA90-32AC-4824-8D5C-86D6B5572C24}"/>
              </a:ext>
            </a:extLst>
          </p:cNvPr>
          <p:cNvSpPr>
            <a:spLocks noGrp="1"/>
          </p:cNvSpPr>
          <p:nvPr>
            <p:ph type="dt" sz="half" idx="10"/>
          </p:nvPr>
        </p:nvSpPr>
        <p:spPr/>
        <p:txBody>
          <a:bodyPr/>
          <a:lstStyle/>
          <a:p>
            <a:fld id="{F9515239-45E0-49C0-92AA-1014B0E73682}" type="datetime1">
              <a:rPr lang="en-GB" smtClean="0"/>
              <a:t>28/05/2019</a:t>
            </a:fld>
            <a:endParaRPr lang="en-GB" dirty="0"/>
          </a:p>
        </p:txBody>
      </p:sp>
      <p:sp>
        <p:nvSpPr>
          <p:cNvPr id="6" name="Footer Placeholder 5">
            <a:extLst>
              <a:ext uri="{FF2B5EF4-FFF2-40B4-BE49-F238E27FC236}">
                <a16:creationId xmlns:a16="http://schemas.microsoft.com/office/drawing/2014/main" id="{7EDF77C0-1937-4990-A648-FD1F875C543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88D250-224B-44B7-8371-D6E07B011ED1}"/>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221024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6EF0-1E8B-4C52-9329-7C59DE81CD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F7C3B-0F41-44F9-B267-E4D0A8339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18699A-5F25-47D8-BB15-6E9304767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855935-5368-4BA5-871A-20CF9E171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C46E8-55A6-4546-ABF8-22BD010E3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C8193D-87B7-4471-9200-2BB9072CD585}"/>
              </a:ext>
            </a:extLst>
          </p:cNvPr>
          <p:cNvSpPr>
            <a:spLocks noGrp="1"/>
          </p:cNvSpPr>
          <p:nvPr>
            <p:ph type="dt" sz="half" idx="10"/>
          </p:nvPr>
        </p:nvSpPr>
        <p:spPr/>
        <p:txBody>
          <a:bodyPr/>
          <a:lstStyle/>
          <a:p>
            <a:fld id="{4D25FCA8-4BA4-4237-8980-C5E783A53107}" type="datetime1">
              <a:rPr lang="en-GB" smtClean="0"/>
              <a:t>28/05/2019</a:t>
            </a:fld>
            <a:endParaRPr lang="en-GB" dirty="0"/>
          </a:p>
        </p:txBody>
      </p:sp>
      <p:sp>
        <p:nvSpPr>
          <p:cNvPr id="8" name="Footer Placeholder 7">
            <a:extLst>
              <a:ext uri="{FF2B5EF4-FFF2-40B4-BE49-F238E27FC236}">
                <a16:creationId xmlns:a16="http://schemas.microsoft.com/office/drawing/2014/main" id="{FD022BFF-4A8E-4F2C-AECB-1F4107E5A86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33B5AD4-7653-4C58-982E-76ABFF45B97B}"/>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9389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380-5956-43A8-A6D0-90583B71DD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6A5307-4E34-47C2-BC81-13EEF65B8482}"/>
              </a:ext>
            </a:extLst>
          </p:cNvPr>
          <p:cNvSpPr>
            <a:spLocks noGrp="1"/>
          </p:cNvSpPr>
          <p:nvPr>
            <p:ph type="dt" sz="half" idx="10"/>
          </p:nvPr>
        </p:nvSpPr>
        <p:spPr/>
        <p:txBody>
          <a:bodyPr/>
          <a:lstStyle/>
          <a:p>
            <a:fld id="{71EE2947-D789-408F-9B51-F7AD52F728D1}" type="datetime1">
              <a:rPr lang="en-GB" smtClean="0"/>
              <a:t>28/05/2019</a:t>
            </a:fld>
            <a:endParaRPr lang="en-GB" dirty="0"/>
          </a:p>
        </p:txBody>
      </p:sp>
      <p:sp>
        <p:nvSpPr>
          <p:cNvPr id="4" name="Footer Placeholder 3">
            <a:extLst>
              <a:ext uri="{FF2B5EF4-FFF2-40B4-BE49-F238E27FC236}">
                <a16:creationId xmlns:a16="http://schemas.microsoft.com/office/drawing/2014/main" id="{DDA728B2-750F-4DD7-8AB5-735010EE020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49CFA6B-CBB4-4B09-A432-359E9E28EFB8}"/>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76822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45DB8-1176-4413-9475-48FD6DE34EB8}"/>
              </a:ext>
            </a:extLst>
          </p:cNvPr>
          <p:cNvSpPr>
            <a:spLocks noGrp="1"/>
          </p:cNvSpPr>
          <p:nvPr>
            <p:ph type="dt" sz="half" idx="10"/>
          </p:nvPr>
        </p:nvSpPr>
        <p:spPr/>
        <p:txBody>
          <a:bodyPr/>
          <a:lstStyle/>
          <a:p>
            <a:fld id="{BD8601CC-9603-4A0C-BB9E-72467B552E95}" type="datetime1">
              <a:rPr lang="en-GB" smtClean="0"/>
              <a:t>28/05/2019</a:t>
            </a:fld>
            <a:endParaRPr lang="en-GB" dirty="0"/>
          </a:p>
        </p:txBody>
      </p:sp>
      <p:sp>
        <p:nvSpPr>
          <p:cNvPr id="3" name="Footer Placeholder 2">
            <a:extLst>
              <a:ext uri="{FF2B5EF4-FFF2-40B4-BE49-F238E27FC236}">
                <a16:creationId xmlns:a16="http://schemas.microsoft.com/office/drawing/2014/main" id="{86E83B59-2EA8-41AF-AB48-D4301A61E72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04CC984-415B-4DEA-B914-389888703C8A}"/>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149891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198-AA7E-4C3A-B9F6-A2CF49403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B7FB88-8E86-4FD9-AAD8-160A37719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E7841F-4265-43B1-80FE-92A447571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1F5C0-313F-4A58-B381-C7ABF28C4300}"/>
              </a:ext>
            </a:extLst>
          </p:cNvPr>
          <p:cNvSpPr>
            <a:spLocks noGrp="1"/>
          </p:cNvSpPr>
          <p:nvPr>
            <p:ph type="dt" sz="half" idx="10"/>
          </p:nvPr>
        </p:nvSpPr>
        <p:spPr/>
        <p:txBody>
          <a:bodyPr/>
          <a:lstStyle/>
          <a:p>
            <a:fld id="{93AE73FC-77E0-464B-AE43-A1622ED3B710}" type="datetime1">
              <a:rPr lang="en-GB" smtClean="0"/>
              <a:t>28/05/2019</a:t>
            </a:fld>
            <a:endParaRPr lang="en-GB" dirty="0"/>
          </a:p>
        </p:txBody>
      </p:sp>
      <p:sp>
        <p:nvSpPr>
          <p:cNvPr id="6" name="Footer Placeholder 5">
            <a:extLst>
              <a:ext uri="{FF2B5EF4-FFF2-40B4-BE49-F238E27FC236}">
                <a16:creationId xmlns:a16="http://schemas.microsoft.com/office/drawing/2014/main" id="{6E9749A5-D60E-4358-800C-30A983807B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D9A23C-3DC6-4D6A-A6D7-57397BE8F397}"/>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111036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E83F-8DD2-484F-84F0-E483CEE2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7AA66E-8F5C-4FE5-BFB1-64ECEF95F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74C706E-1C14-4E6E-A136-928784932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5F2FF-D6A6-43FD-8BE3-5592AF201469}"/>
              </a:ext>
            </a:extLst>
          </p:cNvPr>
          <p:cNvSpPr>
            <a:spLocks noGrp="1"/>
          </p:cNvSpPr>
          <p:nvPr>
            <p:ph type="dt" sz="half" idx="10"/>
          </p:nvPr>
        </p:nvSpPr>
        <p:spPr/>
        <p:txBody>
          <a:bodyPr/>
          <a:lstStyle/>
          <a:p>
            <a:fld id="{30255569-AE46-4E27-AE55-A9D3690907F7}" type="datetime1">
              <a:rPr lang="en-GB" smtClean="0"/>
              <a:t>28/05/2019</a:t>
            </a:fld>
            <a:endParaRPr lang="en-GB" dirty="0"/>
          </a:p>
        </p:txBody>
      </p:sp>
      <p:sp>
        <p:nvSpPr>
          <p:cNvPr id="6" name="Footer Placeholder 5">
            <a:extLst>
              <a:ext uri="{FF2B5EF4-FFF2-40B4-BE49-F238E27FC236}">
                <a16:creationId xmlns:a16="http://schemas.microsoft.com/office/drawing/2014/main" id="{02F66D72-4B9A-48D4-A889-1885DF20250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0E93556-1340-4197-A6D2-C1AA59A78409}"/>
              </a:ext>
            </a:extLst>
          </p:cNvPr>
          <p:cNvSpPr>
            <a:spLocks noGrp="1"/>
          </p:cNvSpPr>
          <p:nvPr>
            <p:ph type="sldNum" sz="quarter" idx="12"/>
          </p:nvPr>
        </p:nvSpPr>
        <p:spPr/>
        <p:txBody>
          <a:bodyPr/>
          <a:lstStyle/>
          <a:p>
            <a:fld id="{530EDD16-F90A-4592-8A52-1BDF60D3302B}" type="slidenum">
              <a:rPr lang="en-GB" smtClean="0"/>
              <a:t>‹#›</a:t>
            </a:fld>
            <a:endParaRPr lang="en-GB" dirty="0"/>
          </a:p>
        </p:txBody>
      </p:sp>
    </p:spTree>
    <p:extLst>
      <p:ext uri="{BB962C8B-B14F-4D97-AF65-F5344CB8AC3E}">
        <p14:creationId xmlns:p14="http://schemas.microsoft.com/office/powerpoint/2010/main" val="16073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48E84-03C8-4840-9E7F-5FA6C5BA7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90DBF-B07D-453F-83D2-6D507BA0B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CD8A2-30F5-43C2-A4F4-F591DE19E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E7EAA-C2E3-469B-92CD-DE668C408C7A}" type="datetime1">
              <a:rPr lang="en-GB" smtClean="0"/>
              <a:t>28/05/2019</a:t>
            </a:fld>
            <a:endParaRPr lang="en-GB" dirty="0"/>
          </a:p>
        </p:txBody>
      </p:sp>
      <p:sp>
        <p:nvSpPr>
          <p:cNvPr id="5" name="Footer Placeholder 4">
            <a:extLst>
              <a:ext uri="{FF2B5EF4-FFF2-40B4-BE49-F238E27FC236}">
                <a16:creationId xmlns:a16="http://schemas.microsoft.com/office/drawing/2014/main" id="{8ECF7614-5ABA-43F3-9C2F-39182813F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BB9E327-6CB0-459C-80AC-9D54CB6D5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DD16-F90A-4592-8A52-1BDF60D3302B}" type="slidenum">
              <a:rPr lang="en-GB" smtClean="0"/>
              <a:t>‹#›</a:t>
            </a:fld>
            <a:endParaRPr lang="en-GB" dirty="0"/>
          </a:p>
        </p:txBody>
      </p:sp>
    </p:spTree>
    <p:extLst>
      <p:ext uri="{BB962C8B-B14F-4D97-AF65-F5344CB8AC3E}">
        <p14:creationId xmlns:p14="http://schemas.microsoft.com/office/powerpoint/2010/main" val="348894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7195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lumMod val="75000"/>
                  </a:schemeClr>
                </a:solidFill>
              </a:rPr>
              <a:t>Charter Mark Awards</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1828801"/>
            <a:ext cx="10515600" cy="4293220"/>
          </a:xfrm>
        </p:spPr>
        <p:txBody>
          <a:bodyPr>
            <a:normAutofit lnSpcReduction="10000"/>
          </a:bodyPr>
          <a:lstStyle/>
          <a:p>
            <a:pPr marL="0" indent="0">
              <a:buNone/>
            </a:pPr>
            <a:r>
              <a:rPr lang="en-GB" sz="2400" dirty="0">
                <a:solidFill>
                  <a:schemeClr val="accent4"/>
                </a:solidFill>
              </a:rPr>
              <a:t>The charter was developed in four areas in order to allow organisations of all sizes to be able to show their support for LGBTIQ people.</a:t>
            </a:r>
          </a:p>
          <a:p>
            <a:r>
              <a:rPr lang="en-GB" sz="2400" dirty="0">
                <a:solidFill>
                  <a:schemeClr val="accent4"/>
                </a:solidFill>
              </a:rPr>
              <a:t>Foundation</a:t>
            </a:r>
          </a:p>
          <a:p>
            <a:r>
              <a:rPr lang="en-GB" sz="2400" dirty="0">
                <a:solidFill>
                  <a:schemeClr val="accent4"/>
                </a:solidFill>
              </a:rPr>
              <a:t>Bronze</a:t>
            </a:r>
          </a:p>
          <a:p>
            <a:r>
              <a:rPr lang="en-GB" sz="2400" dirty="0">
                <a:solidFill>
                  <a:schemeClr val="accent4"/>
                </a:solidFill>
              </a:rPr>
              <a:t>Silver</a:t>
            </a:r>
          </a:p>
          <a:p>
            <a:r>
              <a:rPr lang="en-GB" sz="2400" dirty="0">
                <a:solidFill>
                  <a:schemeClr val="accent4"/>
                </a:solidFill>
              </a:rPr>
              <a:t>Gold</a:t>
            </a:r>
          </a:p>
          <a:p>
            <a:pPr marL="0" indent="0">
              <a:buNone/>
            </a:pPr>
            <a:r>
              <a:rPr lang="en-GB" sz="2400" dirty="0">
                <a:solidFill>
                  <a:schemeClr val="accent4"/>
                </a:solidFill>
              </a:rPr>
              <a:t>Each organisation has an appointed representative who liaises with an appointed LGBT Youth Scotland contact throughout the process to ensure they are ready to submit their folder of achievement. This is then assessed by senior managers at LGBT Youth who audit the submission to determine if the specific organisation can obtain the Charter Mark Award. </a:t>
            </a: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426659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1014761"/>
            <a:ext cx="10515600" cy="837877"/>
          </a:xfrm>
        </p:spPr>
        <p:txBody>
          <a:bodyPr>
            <a:normAutofit/>
          </a:bodyPr>
          <a:lstStyle/>
          <a:p>
            <a:pPr algn="ctr"/>
            <a:r>
              <a:rPr lang="en-GB" dirty="0">
                <a:solidFill>
                  <a:schemeClr val="accent4"/>
                </a:solidFill>
              </a:rPr>
              <a:t>LGBT Youth Charter</a:t>
            </a:r>
          </a:p>
        </p:txBody>
      </p:sp>
      <p:pic>
        <p:nvPicPr>
          <p:cNvPr id="4" name="Content Placeholder 4"/>
          <p:cNvPicPr>
            <a:picLocks noGrp="1" noChangeAspect="1"/>
          </p:cNvPicPr>
          <p:nvPr>
            <p:ph idx="1"/>
          </p:nvPr>
        </p:nvPicPr>
        <p:blipFill>
          <a:blip r:embed="rId3"/>
          <a:stretch>
            <a:fillRect/>
          </a:stretch>
        </p:blipFill>
        <p:spPr>
          <a:xfrm>
            <a:off x="2354479" y="1761893"/>
            <a:ext cx="7376716" cy="3958683"/>
          </a:xfrm>
          <a:prstGeom prst="rect">
            <a:avLst/>
          </a:prstGeom>
        </p:spPr>
      </p:pic>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571" y="5720576"/>
            <a:ext cx="5942857" cy="1000899"/>
          </a:xfrm>
          <a:prstGeom prst="rect">
            <a:avLst/>
          </a:prstGeom>
        </p:spPr>
      </p:pic>
    </p:spTree>
    <p:extLst>
      <p:ext uri="{BB962C8B-B14F-4D97-AF65-F5344CB8AC3E}">
        <p14:creationId xmlns:p14="http://schemas.microsoft.com/office/powerpoint/2010/main" val="100240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LGBT Youth Charter</a:t>
            </a:r>
          </a:p>
        </p:txBody>
      </p:sp>
      <p:pic>
        <p:nvPicPr>
          <p:cNvPr id="4" name="Content Placeholder 4"/>
          <p:cNvPicPr>
            <a:picLocks noGrp="1" noChangeAspect="1"/>
          </p:cNvPicPr>
          <p:nvPr>
            <p:ph idx="1"/>
          </p:nvPr>
        </p:nvPicPr>
        <p:blipFill>
          <a:blip r:embed="rId3"/>
          <a:stretch>
            <a:fillRect/>
          </a:stretch>
        </p:blipFill>
        <p:spPr>
          <a:xfrm>
            <a:off x="2355255" y="1862255"/>
            <a:ext cx="7376716" cy="4059044"/>
          </a:xfrm>
          <a:prstGeom prst="rect">
            <a:avLst/>
          </a:prstGeom>
        </p:spPr>
      </p:pic>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6155473"/>
            <a:ext cx="3098800" cy="566002"/>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571" y="5921299"/>
            <a:ext cx="5942857" cy="800176"/>
          </a:xfrm>
          <a:prstGeom prst="rect">
            <a:avLst/>
          </a:prstGeom>
        </p:spPr>
      </p:pic>
    </p:spTree>
    <p:extLst>
      <p:ext uri="{BB962C8B-B14F-4D97-AF65-F5344CB8AC3E}">
        <p14:creationId xmlns:p14="http://schemas.microsoft.com/office/powerpoint/2010/main" val="43610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a:bodyPr>
          <a:lstStyle/>
          <a:p>
            <a:pPr algn="ctr"/>
            <a:r>
              <a:rPr lang="en-GB" dirty="0">
                <a:solidFill>
                  <a:schemeClr val="accent4"/>
                </a:solidFill>
              </a:rPr>
              <a:t>Rock Trust Bronze Award</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sz="half" idx="1"/>
          </p:nvPr>
        </p:nvSpPr>
        <p:spPr/>
        <p:txBody>
          <a:bodyPr/>
          <a:lstStyle/>
          <a:p>
            <a:endParaRPr lang="en-GB" dirty="0"/>
          </a:p>
          <a:p>
            <a:endParaRPr lang="en-GB" dirty="0"/>
          </a:p>
          <a:p>
            <a:endParaRPr lang="en-GB" dirty="0">
              <a:solidFill>
                <a:schemeClr val="accent4"/>
              </a:solidFill>
            </a:endParaRPr>
          </a:p>
          <a:p>
            <a:r>
              <a:rPr lang="en-GB" dirty="0">
                <a:solidFill>
                  <a:schemeClr val="accent4"/>
                </a:solidFill>
              </a:rPr>
              <a:t>We worked with LGBT Youth Scotland to undertake the steps towards obtaining the  Bronze award in 2013 and were awarded this in 2015.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0534" y="2556542"/>
            <a:ext cx="2884932" cy="2889504"/>
          </a:xfrm>
        </p:spPr>
      </p:pic>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237265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Rock Trust Silver Award</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lstStyle/>
          <a:p>
            <a:endParaRPr lang="en-GB" dirty="0"/>
          </a:p>
          <a:p>
            <a:endParaRPr lang="en-GB" dirty="0"/>
          </a:p>
          <a:p>
            <a:endParaRPr lang="en-GB" dirty="0"/>
          </a:p>
          <a:p>
            <a:r>
              <a:rPr lang="en-GB" dirty="0">
                <a:solidFill>
                  <a:schemeClr val="accent4"/>
                </a:solidFill>
              </a:rPr>
              <a:t>Following on from the Bronze award in 2016 we started the process of starting the process to obtain our Silver Charter Mark Award</a:t>
            </a:r>
          </a:p>
          <a:p>
            <a:endParaRPr lang="en-GB" dirty="0"/>
          </a:p>
          <a:p>
            <a:pPr marL="0" indent="0">
              <a:buNone/>
            </a:pPr>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369928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736-7C99-4DE0-A320-E7E8D74779FF}"/>
              </a:ext>
            </a:extLst>
          </p:cNvPr>
          <p:cNvSpPr>
            <a:spLocks noGrp="1"/>
          </p:cNvSpPr>
          <p:nvPr>
            <p:ph type="title"/>
          </p:nvPr>
        </p:nvSpPr>
        <p:spPr>
          <a:xfrm>
            <a:off x="829340" y="932194"/>
            <a:ext cx="10515600" cy="1068610"/>
          </a:xfrm>
        </p:spPr>
        <p:txBody>
          <a:bodyPr/>
          <a:lstStyle/>
          <a:p>
            <a:pPr algn="ctr"/>
            <a:r>
              <a:rPr lang="en-GB" dirty="0">
                <a:solidFill>
                  <a:schemeClr val="accent4"/>
                </a:solidFill>
              </a:rPr>
              <a:t>Young People’s Survey </a:t>
            </a:r>
          </a:p>
        </p:txBody>
      </p:sp>
      <p:sp>
        <p:nvSpPr>
          <p:cNvPr id="4" name="Content Placeholder 3">
            <a:extLst>
              <a:ext uri="{FF2B5EF4-FFF2-40B4-BE49-F238E27FC236}">
                <a16:creationId xmlns:a16="http://schemas.microsoft.com/office/drawing/2014/main" id="{AAA8A8F0-6552-4705-B607-EE7E0D2361DD}"/>
              </a:ext>
            </a:extLst>
          </p:cNvPr>
          <p:cNvSpPr>
            <a:spLocks noGrp="1"/>
          </p:cNvSpPr>
          <p:nvPr>
            <p:ph sz="half" idx="2"/>
          </p:nvPr>
        </p:nvSpPr>
        <p:spPr>
          <a:xfrm>
            <a:off x="10103004" y="2135741"/>
            <a:ext cx="1241935" cy="4351338"/>
          </a:xfrm>
        </p:spPr>
        <p:txBody>
          <a:bodyPr>
            <a:normAutofit/>
          </a:bodyPr>
          <a:lstStyle/>
          <a:p>
            <a:endParaRPr lang="en-GB" dirty="0">
              <a:solidFill>
                <a:schemeClr val="bg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793375661"/>
              </p:ext>
            </p:extLst>
          </p:nvPr>
        </p:nvGraphicFramePr>
        <p:xfrm>
          <a:off x="838198" y="1825625"/>
          <a:ext cx="10506740" cy="4104640"/>
        </p:xfrm>
        <a:graphic>
          <a:graphicData uri="http://schemas.openxmlformats.org/drawingml/2006/table">
            <a:tbl>
              <a:tblPr firstRow="1" bandRow="1">
                <a:tableStyleId>{5C22544A-7EE6-4342-B048-85BDC9FD1C3A}</a:tableStyleId>
              </a:tblPr>
              <a:tblGrid>
                <a:gridCol w="2101348">
                  <a:extLst>
                    <a:ext uri="{9D8B030D-6E8A-4147-A177-3AD203B41FA5}">
                      <a16:colId xmlns:a16="http://schemas.microsoft.com/office/drawing/2014/main" val="3170322650"/>
                    </a:ext>
                  </a:extLst>
                </a:gridCol>
                <a:gridCol w="2101348">
                  <a:extLst>
                    <a:ext uri="{9D8B030D-6E8A-4147-A177-3AD203B41FA5}">
                      <a16:colId xmlns:a16="http://schemas.microsoft.com/office/drawing/2014/main" val="2061156829"/>
                    </a:ext>
                  </a:extLst>
                </a:gridCol>
                <a:gridCol w="2101348">
                  <a:extLst>
                    <a:ext uri="{9D8B030D-6E8A-4147-A177-3AD203B41FA5}">
                      <a16:colId xmlns:a16="http://schemas.microsoft.com/office/drawing/2014/main" val="3315885284"/>
                    </a:ext>
                  </a:extLst>
                </a:gridCol>
                <a:gridCol w="2101348">
                  <a:extLst>
                    <a:ext uri="{9D8B030D-6E8A-4147-A177-3AD203B41FA5}">
                      <a16:colId xmlns:a16="http://schemas.microsoft.com/office/drawing/2014/main" val="1066565103"/>
                    </a:ext>
                  </a:extLst>
                </a:gridCol>
                <a:gridCol w="2101348">
                  <a:extLst>
                    <a:ext uri="{9D8B030D-6E8A-4147-A177-3AD203B41FA5}">
                      <a16:colId xmlns:a16="http://schemas.microsoft.com/office/drawing/2014/main" val="1276006669"/>
                    </a:ext>
                  </a:extLst>
                </a:gridCol>
              </a:tblGrid>
              <a:tr h="370840">
                <a:tc>
                  <a:txBody>
                    <a:bodyPr/>
                    <a:lstStyle/>
                    <a:p>
                      <a:r>
                        <a:rPr lang="en-GB" dirty="0"/>
                        <a:t>Question </a:t>
                      </a:r>
                    </a:p>
                  </a:txBody>
                  <a:tcPr/>
                </a:tc>
                <a:tc>
                  <a:txBody>
                    <a:bodyPr/>
                    <a:lstStyle/>
                    <a:p>
                      <a:r>
                        <a:rPr lang="en-GB" dirty="0"/>
                        <a:t>Yes </a:t>
                      </a:r>
                    </a:p>
                  </a:txBody>
                  <a:tcPr/>
                </a:tc>
                <a:tc>
                  <a:txBody>
                    <a:bodyPr/>
                    <a:lstStyle/>
                    <a:p>
                      <a:r>
                        <a:rPr lang="en-GB" dirty="0"/>
                        <a:t>No</a:t>
                      </a:r>
                    </a:p>
                  </a:txBody>
                  <a:tcPr/>
                </a:tc>
                <a:tc>
                  <a:txBody>
                    <a:bodyPr/>
                    <a:lstStyle/>
                    <a:p>
                      <a:r>
                        <a:rPr lang="en-GB" dirty="0"/>
                        <a:t>Don’t Know</a:t>
                      </a:r>
                    </a:p>
                  </a:txBody>
                  <a:tcPr/>
                </a:tc>
                <a:tc>
                  <a:txBody>
                    <a:bodyPr/>
                    <a:lstStyle/>
                    <a:p>
                      <a:endParaRPr lang="en-GB" dirty="0"/>
                    </a:p>
                  </a:txBody>
                  <a:tcPr/>
                </a:tc>
                <a:extLst>
                  <a:ext uri="{0D108BD9-81ED-4DB2-BD59-A6C34878D82A}">
                    <a16:rowId xmlns:a16="http://schemas.microsoft.com/office/drawing/2014/main" val="356886536"/>
                  </a:ext>
                </a:extLst>
              </a:tr>
              <a:tr h="370840">
                <a:tc>
                  <a:txBody>
                    <a:bodyPr/>
                    <a:lstStyle/>
                    <a:p>
                      <a:r>
                        <a:rPr lang="en-GB" sz="900" b="1" dirty="0"/>
                        <a:t>Do you feel that the Rock Trust is a safe environment for young people</a:t>
                      </a:r>
                      <a:endParaRPr lang="en-GB" sz="900" dirty="0"/>
                    </a:p>
                  </a:txBody>
                  <a:tcPr/>
                </a:tc>
                <a:tc>
                  <a:txBody>
                    <a:bodyPr/>
                    <a:lstStyle/>
                    <a:p>
                      <a:r>
                        <a:rPr lang="en-GB" sz="900" dirty="0"/>
                        <a:t>100%</a:t>
                      </a:r>
                    </a:p>
                  </a:txBody>
                  <a:tcPr/>
                </a:tc>
                <a:tc>
                  <a:txBody>
                    <a:bodyPr/>
                    <a:lstStyle/>
                    <a:p>
                      <a:r>
                        <a:rPr lang="en-GB" sz="900" dirty="0"/>
                        <a:t>0%</a:t>
                      </a:r>
                    </a:p>
                  </a:txBody>
                  <a:tcPr/>
                </a:tc>
                <a:tc>
                  <a:txBody>
                    <a:bodyPr/>
                    <a:lstStyle/>
                    <a:p>
                      <a:r>
                        <a:rPr lang="en-GB" sz="900" dirty="0"/>
                        <a:t>0%</a:t>
                      </a:r>
                    </a:p>
                  </a:txBody>
                  <a:tcPr/>
                </a:tc>
                <a:tc>
                  <a:txBody>
                    <a:bodyPr/>
                    <a:lstStyle/>
                    <a:p>
                      <a:endParaRPr lang="en-GB" dirty="0"/>
                    </a:p>
                  </a:txBody>
                  <a:tcPr/>
                </a:tc>
                <a:extLst>
                  <a:ext uri="{0D108BD9-81ED-4DB2-BD59-A6C34878D82A}">
                    <a16:rowId xmlns:a16="http://schemas.microsoft.com/office/drawing/2014/main" val="3393741170"/>
                  </a:ext>
                </a:extLst>
              </a:tr>
              <a:tr h="370840">
                <a:tc>
                  <a:txBody>
                    <a:bodyPr/>
                    <a:lstStyle/>
                    <a:p>
                      <a:r>
                        <a:rPr lang="en-GB" sz="900" b="1" dirty="0"/>
                        <a:t>Do you feel that the Rock Trust is an inclusive organisation </a:t>
                      </a:r>
                      <a:endParaRPr lang="en-GB" sz="900" dirty="0"/>
                    </a:p>
                  </a:txBody>
                  <a:tcPr/>
                </a:tc>
                <a:tc>
                  <a:txBody>
                    <a:bodyPr/>
                    <a:lstStyle/>
                    <a:p>
                      <a:r>
                        <a:rPr lang="en-GB" sz="900" dirty="0"/>
                        <a:t>90%</a:t>
                      </a:r>
                    </a:p>
                  </a:txBody>
                  <a:tcPr/>
                </a:tc>
                <a:tc>
                  <a:txBody>
                    <a:bodyPr/>
                    <a:lstStyle/>
                    <a:p>
                      <a:r>
                        <a:rPr lang="en-GB" sz="900" dirty="0"/>
                        <a:t>0%</a:t>
                      </a:r>
                    </a:p>
                  </a:txBody>
                  <a:tcPr/>
                </a:tc>
                <a:tc>
                  <a:txBody>
                    <a:bodyPr/>
                    <a:lstStyle/>
                    <a:p>
                      <a:r>
                        <a:rPr lang="en-GB" sz="900" dirty="0"/>
                        <a:t>10%</a:t>
                      </a:r>
                    </a:p>
                  </a:txBody>
                  <a:tcPr/>
                </a:tc>
                <a:tc>
                  <a:txBody>
                    <a:bodyPr/>
                    <a:lstStyle/>
                    <a:p>
                      <a:endParaRPr lang="en-GB" dirty="0"/>
                    </a:p>
                  </a:txBody>
                  <a:tcPr/>
                </a:tc>
                <a:extLst>
                  <a:ext uri="{0D108BD9-81ED-4DB2-BD59-A6C34878D82A}">
                    <a16:rowId xmlns:a16="http://schemas.microsoft.com/office/drawing/2014/main" val="3201188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Do you feel that you can be yourself at Rock Trust</a:t>
                      </a:r>
                    </a:p>
                  </a:txBody>
                  <a:tcPr/>
                </a:tc>
                <a:tc>
                  <a:txBody>
                    <a:bodyPr/>
                    <a:lstStyle/>
                    <a:p>
                      <a:r>
                        <a:rPr lang="en-GB" sz="900" dirty="0"/>
                        <a:t>50%</a:t>
                      </a:r>
                    </a:p>
                  </a:txBody>
                  <a:tcPr/>
                </a:tc>
                <a:tc>
                  <a:txBody>
                    <a:bodyPr/>
                    <a:lstStyle/>
                    <a:p>
                      <a:r>
                        <a:rPr lang="en-GB" sz="900" dirty="0"/>
                        <a:t>20%</a:t>
                      </a:r>
                    </a:p>
                  </a:txBody>
                  <a:tcPr/>
                </a:tc>
                <a:tc>
                  <a:txBody>
                    <a:bodyPr/>
                    <a:lstStyle/>
                    <a:p>
                      <a:r>
                        <a:rPr lang="en-GB" sz="900" dirty="0"/>
                        <a:t>30%</a:t>
                      </a:r>
                    </a:p>
                  </a:txBody>
                  <a:tcPr/>
                </a:tc>
                <a:tc>
                  <a:txBody>
                    <a:bodyPr/>
                    <a:lstStyle/>
                    <a:p>
                      <a:endParaRPr lang="en-GB" dirty="0"/>
                    </a:p>
                  </a:txBody>
                  <a:tcPr/>
                </a:tc>
                <a:extLst>
                  <a:ext uri="{0D108BD9-81ED-4DB2-BD59-A6C34878D82A}">
                    <a16:rowId xmlns:a16="http://schemas.microsoft.com/office/drawing/2014/main" val="6077215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Do you feel that Rock Trust is committed to treating everyone the same</a:t>
                      </a:r>
                    </a:p>
                  </a:txBody>
                  <a:tcPr/>
                </a:tc>
                <a:tc>
                  <a:txBody>
                    <a:bodyPr/>
                    <a:lstStyle/>
                    <a:p>
                      <a:r>
                        <a:rPr lang="en-GB" sz="900" dirty="0"/>
                        <a:t>80%</a:t>
                      </a:r>
                    </a:p>
                  </a:txBody>
                  <a:tcPr/>
                </a:tc>
                <a:tc>
                  <a:txBody>
                    <a:bodyPr/>
                    <a:lstStyle/>
                    <a:p>
                      <a:r>
                        <a:rPr lang="en-GB" sz="900" dirty="0"/>
                        <a:t>20%</a:t>
                      </a:r>
                    </a:p>
                  </a:txBody>
                  <a:tcPr/>
                </a:tc>
                <a:tc>
                  <a:txBody>
                    <a:bodyPr/>
                    <a:lstStyle/>
                    <a:p>
                      <a:r>
                        <a:rPr lang="en-GB" sz="900" dirty="0"/>
                        <a:t>0%</a:t>
                      </a:r>
                    </a:p>
                  </a:txBody>
                  <a:tcPr/>
                </a:tc>
                <a:tc>
                  <a:txBody>
                    <a:bodyPr/>
                    <a:lstStyle/>
                    <a:p>
                      <a:endParaRPr lang="en-GB" dirty="0"/>
                    </a:p>
                  </a:txBody>
                  <a:tcPr/>
                </a:tc>
                <a:extLst>
                  <a:ext uri="{0D108BD9-81ED-4DB2-BD59-A6C34878D82A}">
                    <a16:rowId xmlns:a16="http://schemas.microsoft.com/office/drawing/2014/main" val="21915908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Does the Rock Trust have information/show support to the LGBTIQCommunity in their youth areas?</a:t>
                      </a:r>
                      <a:endParaRPr lang="en-GB" sz="900" dirty="0"/>
                    </a:p>
                  </a:txBody>
                  <a:tcPr/>
                </a:tc>
                <a:tc>
                  <a:txBody>
                    <a:bodyPr/>
                    <a:lstStyle/>
                    <a:p>
                      <a:r>
                        <a:rPr lang="en-GB" sz="900" dirty="0"/>
                        <a:t>80%</a:t>
                      </a:r>
                    </a:p>
                  </a:txBody>
                  <a:tcPr/>
                </a:tc>
                <a:tc>
                  <a:txBody>
                    <a:bodyPr/>
                    <a:lstStyle/>
                    <a:p>
                      <a:r>
                        <a:rPr lang="en-GB" sz="900" dirty="0"/>
                        <a:t>0%</a:t>
                      </a:r>
                    </a:p>
                  </a:txBody>
                  <a:tcPr/>
                </a:tc>
                <a:tc>
                  <a:txBody>
                    <a:bodyPr/>
                    <a:lstStyle/>
                    <a:p>
                      <a:r>
                        <a:rPr lang="en-GB" sz="900" dirty="0"/>
                        <a:t>20%</a:t>
                      </a:r>
                    </a:p>
                  </a:txBody>
                  <a:tcPr/>
                </a:tc>
                <a:tc>
                  <a:txBody>
                    <a:bodyPr/>
                    <a:lstStyle/>
                    <a:p>
                      <a:endParaRPr lang="en-GB" dirty="0"/>
                    </a:p>
                  </a:txBody>
                  <a:tcPr/>
                </a:tc>
                <a:extLst>
                  <a:ext uri="{0D108BD9-81ED-4DB2-BD59-A6C34878D82A}">
                    <a16:rowId xmlns:a16="http://schemas.microsoft.com/office/drawing/2014/main" val="2546947234"/>
                  </a:ext>
                </a:extLst>
              </a:tr>
              <a:tr h="370840">
                <a:tc>
                  <a:txBody>
                    <a:bodyPr/>
                    <a:lstStyle/>
                    <a:p>
                      <a:r>
                        <a:rPr lang="en-GB" sz="900" b="1" dirty="0"/>
                        <a:t>Would you recommend the Rock Trust to someone who identifies with the LGBTIQ Community?</a:t>
                      </a:r>
                      <a:endParaRPr lang="en-GB" sz="900" dirty="0"/>
                    </a:p>
                  </a:txBody>
                  <a:tcPr/>
                </a:tc>
                <a:tc>
                  <a:txBody>
                    <a:bodyPr/>
                    <a:lstStyle/>
                    <a:p>
                      <a:r>
                        <a:rPr lang="en-GB" sz="900" dirty="0"/>
                        <a:t>80%</a:t>
                      </a:r>
                    </a:p>
                  </a:txBody>
                  <a:tcPr/>
                </a:tc>
                <a:tc>
                  <a:txBody>
                    <a:bodyPr/>
                    <a:lstStyle/>
                    <a:p>
                      <a:r>
                        <a:rPr lang="en-GB" sz="900" dirty="0"/>
                        <a:t>0%</a:t>
                      </a:r>
                    </a:p>
                  </a:txBody>
                  <a:tcPr/>
                </a:tc>
                <a:tc>
                  <a:txBody>
                    <a:bodyPr/>
                    <a:lstStyle/>
                    <a:p>
                      <a:r>
                        <a:rPr lang="en-GB" sz="900" dirty="0"/>
                        <a:t>20%</a:t>
                      </a:r>
                    </a:p>
                  </a:txBody>
                  <a:tcPr/>
                </a:tc>
                <a:tc>
                  <a:txBody>
                    <a:bodyPr/>
                    <a:lstStyle/>
                    <a:p>
                      <a:endParaRPr lang="en-GB" dirty="0"/>
                    </a:p>
                  </a:txBody>
                  <a:tcPr/>
                </a:tc>
                <a:extLst>
                  <a:ext uri="{0D108BD9-81ED-4DB2-BD59-A6C34878D82A}">
                    <a16:rowId xmlns:a16="http://schemas.microsoft.com/office/drawing/2014/main" val="3548725149"/>
                  </a:ext>
                </a:extLst>
              </a:tr>
              <a:tr h="370840">
                <a:tc>
                  <a:txBody>
                    <a:bodyPr/>
                    <a:lstStyle/>
                    <a:p>
                      <a:r>
                        <a:rPr lang="en-GB" sz="900" b="1" dirty="0"/>
                        <a:t>Do you mask or downplay who you are when you come to the Rock Trust? </a:t>
                      </a:r>
                      <a:endParaRPr lang="en-GB" sz="900" dirty="0"/>
                    </a:p>
                  </a:txBody>
                  <a:tcPr/>
                </a:tc>
                <a:tc>
                  <a:txBody>
                    <a:bodyPr/>
                    <a:lstStyle/>
                    <a:p>
                      <a:r>
                        <a:rPr lang="en-GB" sz="900" dirty="0"/>
                        <a:t>10%</a:t>
                      </a:r>
                    </a:p>
                  </a:txBody>
                  <a:tcPr/>
                </a:tc>
                <a:tc>
                  <a:txBody>
                    <a:bodyPr/>
                    <a:lstStyle/>
                    <a:p>
                      <a:r>
                        <a:rPr lang="en-GB" sz="900" dirty="0"/>
                        <a:t>90%</a:t>
                      </a:r>
                    </a:p>
                  </a:txBody>
                  <a:tcPr/>
                </a:tc>
                <a:tc>
                  <a:txBody>
                    <a:bodyPr/>
                    <a:lstStyle/>
                    <a:p>
                      <a:r>
                        <a:rPr lang="en-GB" sz="900" dirty="0"/>
                        <a:t>0%</a:t>
                      </a:r>
                    </a:p>
                  </a:txBody>
                  <a:tcPr/>
                </a:tc>
                <a:tc>
                  <a:txBody>
                    <a:bodyPr/>
                    <a:lstStyle/>
                    <a:p>
                      <a:endParaRPr lang="en-GB" dirty="0"/>
                    </a:p>
                  </a:txBody>
                  <a:tcPr/>
                </a:tc>
                <a:extLst>
                  <a:ext uri="{0D108BD9-81ED-4DB2-BD59-A6C34878D82A}">
                    <a16:rowId xmlns:a16="http://schemas.microsoft.com/office/drawing/2014/main" val="1109210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Do you feel that staff at the Rock Trust are supportive of you</a:t>
                      </a:r>
                    </a:p>
                  </a:txBody>
                  <a:tcPr/>
                </a:tc>
                <a:tc>
                  <a:txBody>
                    <a:bodyPr/>
                    <a:lstStyle/>
                    <a:p>
                      <a:r>
                        <a:rPr lang="en-GB" sz="900" dirty="0"/>
                        <a:t>100%</a:t>
                      </a:r>
                    </a:p>
                  </a:txBody>
                  <a:tcPr/>
                </a:tc>
                <a:tc>
                  <a:txBody>
                    <a:bodyPr/>
                    <a:lstStyle/>
                    <a:p>
                      <a:r>
                        <a:rPr lang="en-GB" sz="900" dirty="0"/>
                        <a:t>0%</a:t>
                      </a:r>
                    </a:p>
                  </a:txBody>
                  <a:tcPr/>
                </a:tc>
                <a:tc>
                  <a:txBody>
                    <a:bodyPr/>
                    <a:lstStyle/>
                    <a:p>
                      <a:r>
                        <a:rPr lang="en-GB" sz="900" dirty="0"/>
                        <a:t>0%</a:t>
                      </a:r>
                    </a:p>
                  </a:txBody>
                  <a:tcPr/>
                </a:tc>
                <a:tc>
                  <a:txBody>
                    <a:bodyPr/>
                    <a:lstStyle/>
                    <a:p>
                      <a:endParaRPr lang="en-GB" dirty="0"/>
                    </a:p>
                  </a:txBody>
                  <a:tcPr/>
                </a:tc>
                <a:extLst>
                  <a:ext uri="{0D108BD9-81ED-4DB2-BD59-A6C34878D82A}">
                    <a16:rowId xmlns:a16="http://schemas.microsoft.com/office/drawing/2014/main" val="1748246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If you identify as LGBTIQ do you feel supported at Rock Trust</a:t>
                      </a:r>
                      <a:endParaRPr lang="en-GB" sz="900" dirty="0"/>
                    </a:p>
                  </a:txBody>
                  <a:tcPr/>
                </a:tc>
                <a:tc>
                  <a:txBody>
                    <a:bodyPr/>
                    <a:lstStyle/>
                    <a:p>
                      <a:r>
                        <a:rPr lang="en-GB" sz="900" dirty="0"/>
                        <a:t>80%</a:t>
                      </a:r>
                    </a:p>
                  </a:txBody>
                  <a:tcPr/>
                </a:tc>
                <a:tc>
                  <a:txBody>
                    <a:bodyPr/>
                    <a:lstStyle/>
                    <a:p>
                      <a:r>
                        <a:rPr lang="en-GB" sz="900" dirty="0"/>
                        <a:t>0</a:t>
                      </a:r>
                    </a:p>
                  </a:txBody>
                  <a:tcPr/>
                </a:tc>
                <a:tc>
                  <a:txBody>
                    <a:bodyPr/>
                    <a:lstStyle/>
                    <a:p>
                      <a:r>
                        <a:rPr lang="en-GB" sz="900" dirty="0"/>
                        <a:t>20%</a:t>
                      </a:r>
                    </a:p>
                  </a:txBody>
                  <a:tcPr/>
                </a:tc>
                <a:tc>
                  <a:txBody>
                    <a:bodyPr/>
                    <a:lstStyle/>
                    <a:p>
                      <a:endParaRPr lang="en-GB" dirty="0"/>
                    </a:p>
                  </a:txBody>
                  <a:tcPr/>
                </a:tc>
                <a:extLst>
                  <a:ext uri="{0D108BD9-81ED-4DB2-BD59-A6C34878D82A}">
                    <a16:rowId xmlns:a16="http://schemas.microsoft.com/office/drawing/2014/main" val="3724441801"/>
                  </a:ext>
                </a:extLst>
              </a:tr>
            </a:tbl>
          </a:graphicData>
        </a:graphic>
      </p:graphicFrame>
      <p:sp>
        <p:nvSpPr>
          <p:cNvPr id="8" name="Footer Placeholder 7"/>
          <p:cNvSpPr>
            <a:spLocks noGrp="1"/>
          </p:cNvSpPr>
          <p:nvPr>
            <p:ph type="ftr" sz="quarter" idx="11"/>
          </p:nvPr>
        </p:nvSpPr>
        <p:spPr/>
        <p:txBody>
          <a:bodyPr/>
          <a:lstStyle/>
          <a:p>
            <a:endParaRPr lang="en-GB" dirty="0"/>
          </a:p>
        </p:txBody>
      </p:sp>
      <p:pic>
        <p:nvPicPr>
          <p:cNvPr id="9" name="Picture 8"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117293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a:bodyPr>
          <a:lstStyle/>
          <a:p>
            <a:pPr algn="ctr"/>
            <a:r>
              <a:rPr lang="en-GB" dirty="0">
                <a:solidFill>
                  <a:schemeClr val="accent4"/>
                </a:solidFill>
              </a:rPr>
              <a:t>Service User Involvement </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sz="half" idx="1"/>
          </p:nvPr>
        </p:nvSpPr>
        <p:spPr/>
        <p:txBody>
          <a:bodyPr>
            <a:normAutofit lnSpcReduction="10000"/>
          </a:bodyPr>
          <a:lstStyle/>
          <a:p>
            <a:pPr marL="0" indent="0">
              <a:buNone/>
            </a:pPr>
            <a:endParaRPr lang="en-GB" sz="2400" dirty="0">
              <a:solidFill>
                <a:schemeClr val="accent4"/>
              </a:solidFill>
            </a:endParaRPr>
          </a:p>
          <a:p>
            <a:endParaRPr lang="en-GB" sz="2400" dirty="0">
              <a:solidFill>
                <a:schemeClr val="accent4"/>
              </a:solidFill>
            </a:endParaRPr>
          </a:p>
          <a:p>
            <a:r>
              <a:rPr lang="en-GB" sz="2400" dirty="0">
                <a:solidFill>
                  <a:schemeClr val="accent4"/>
                </a:solidFill>
              </a:rPr>
              <a:t>We set up a working group of young people to showcase artwork for groups and to how for Pride/LGBT History Month</a:t>
            </a:r>
            <a:endParaRPr lang="en-GB" dirty="0">
              <a:solidFill>
                <a:schemeClr val="bg1"/>
              </a:solidFill>
            </a:endParaRPr>
          </a:p>
          <a:p>
            <a:endParaRPr lang="en-GB" sz="2400" dirty="0">
              <a:solidFill>
                <a:schemeClr val="bg1"/>
              </a:solidFill>
            </a:endParaRPr>
          </a:p>
          <a:p>
            <a:r>
              <a:rPr lang="en-GB" sz="2400" dirty="0">
                <a:solidFill>
                  <a:srgbClr val="FFC000"/>
                </a:solidFill>
              </a:rPr>
              <a:t>Service Users are consulted on-going basis and we use groups to open up discussion and involve all young people in discussing diversity and inclusiveness</a:t>
            </a:r>
          </a:p>
        </p:txBody>
      </p:sp>
      <p:pic>
        <p:nvPicPr>
          <p:cNvPr id="8" name="Content Placeholder 7"/>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rot="5400000">
            <a:off x="6334427" y="2408750"/>
            <a:ext cx="3798691" cy="3309107"/>
          </a:xfrm>
        </p:spPr>
      </p:pic>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392139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a:bodyPr>
          <a:lstStyle/>
          <a:p>
            <a:pPr algn="ctr"/>
            <a:endParaRPr lang="en-GB" dirty="0">
              <a:solidFill>
                <a:schemeClr val="accent4"/>
              </a:solidFill>
            </a:endParaRPr>
          </a:p>
        </p:txBody>
      </p:sp>
      <p:pic>
        <p:nvPicPr>
          <p:cNvPr id="8" name="Content Placeholder 7"/>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rot="5400000">
            <a:off x="1224659" y="1738391"/>
            <a:ext cx="4352925" cy="4527395"/>
          </a:xfrm>
        </p:spPr>
      </p:pic>
      <p:pic>
        <p:nvPicPr>
          <p:cNvPr id="7" name="Content Placeholder 6"/>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rot="5400000">
            <a:off x="6054342" y="1837546"/>
            <a:ext cx="4352925" cy="4329084"/>
          </a:xfrm>
        </p:spPr>
      </p:pic>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5">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89327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Service User paperwork</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endParaRPr lang="en-GB" dirty="0">
              <a:solidFill>
                <a:schemeClr val="bg1"/>
              </a:solidFill>
            </a:endParaRPr>
          </a:p>
        </p:txBody>
      </p:sp>
      <p:sp>
        <p:nvSpPr>
          <p:cNvPr id="4" name="Rectangle 3"/>
          <p:cNvSpPr/>
          <p:nvPr/>
        </p:nvSpPr>
        <p:spPr>
          <a:xfrm>
            <a:off x="4860918" y="3244334"/>
            <a:ext cx="2470163" cy="369332"/>
          </a:xfrm>
          <a:prstGeom prst="rect">
            <a:avLst/>
          </a:prstGeom>
        </p:spPr>
        <p:txBody>
          <a:bodyPr wrap="none">
            <a:spAutoFit/>
          </a:bodyPr>
          <a:lstStyle/>
          <a:p>
            <a:r>
              <a:rPr lang="en-GB" dirty="0"/>
              <a:t>Service User paperwork </a:t>
            </a:r>
          </a:p>
        </p:txBody>
      </p:sp>
      <p:pic>
        <p:nvPicPr>
          <p:cNvPr id="5" name="Picture 4"/>
          <p:cNvPicPr>
            <a:picLocks noChangeAspect="1"/>
          </p:cNvPicPr>
          <p:nvPr/>
        </p:nvPicPr>
        <p:blipFill>
          <a:blip r:embed="rId3"/>
          <a:stretch>
            <a:fillRect/>
          </a:stretch>
        </p:blipFill>
        <p:spPr>
          <a:xfrm>
            <a:off x="936957" y="1954509"/>
            <a:ext cx="10211760" cy="4008140"/>
          </a:xfrm>
          <a:prstGeom prst="rect">
            <a:avLst/>
          </a:prstGeom>
        </p:spPr>
      </p:pic>
      <p:sp>
        <p:nvSpPr>
          <p:cNvPr id="6" name="Footer Placeholder 5"/>
          <p:cNvSpPr>
            <a:spLocks noGrp="1"/>
          </p:cNvSpPr>
          <p:nvPr>
            <p:ph type="ftr" sz="quarter" idx="11"/>
          </p:nvPr>
        </p:nvSpPr>
        <p:spPr/>
        <p:txBody>
          <a:bodyPr/>
          <a:lstStyle/>
          <a:p>
            <a:endParaRPr lang="en-GB" dirty="0"/>
          </a:p>
        </p:txBody>
      </p:sp>
      <p:pic>
        <p:nvPicPr>
          <p:cNvPr id="7" name="Picture 6"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364733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Staff Survey </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endParaRPr lang="en-GB" sz="2400" dirty="0"/>
          </a:p>
          <a:p>
            <a:r>
              <a:rPr lang="en-GB" sz="2400" dirty="0">
                <a:solidFill>
                  <a:schemeClr val="accent4"/>
                </a:solidFill>
              </a:rPr>
              <a:t>We surveyed our staff on 2 areas of working at Rock Trust so that we could measure our own progression as an employer</a:t>
            </a:r>
          </a:p>
          <a:p>
            <a:endParaRPr lang="en-GB" sz="2400" dirty="0">
              <a:solidFill>
                <a:schemeClr val="accent4"/>
              </a:solidFill>
            </a:endParaRPr>
          </a:p>
          <a:p>
            <a:r>
              <a:rPr lang="en-GB" sz="2400" dirty="0">
                <a:solidFill>
                  <a:schemeClr val="accent4"/>
                </a:solidFill>
              </a:rPr>
              <a:t>1. Staff Diversity </a:t>
            </a:r>
          </a:p>
          <a:p>
            <a:endParaRPr lang="en-GB" sz="2400" dirty="0">
              <a:solidFill>
                <a:schemeClr val="accent4"/>
              </a:solidFill>
            </a:endParaRPr>
          </a:p>
          <a:p>
            <a:r>
              <a:rPr lang="en-GB" sz="2400" dirty="0">
                <a:solidFill>
                  <a:schemeClr val="accent4"/>
                </a:solidFill>
              </a:rPr>
              <a:t>2. Inclusiveness</a:t>
            </a: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6707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537B-E3DF-4312-A5F4-4474FCAE6D11}"/>
              </a:ext>
            </a:extLst>
          </p:cNvPr>
          <p:cNvSpPr>
            <a:spLocks noGrp="1"/>
          </p:cNvSpPr>
          <p:nvPr>
            <p:ph type="ctrTitle"/>
          </p:nvPr>
        </p:nvSpPr>
        <p:spPr>
          <a:xfrm>
            <a:off x="1541721" y="1494503"/>
            <a:ext cx="9144000" cy="2387600"/>
          </a:xfrm>
        </p:spPr>
        <p:txBody>
          <a:bodyPr>
            <a:normAutofit/>
          </a:bodyPr>
          <a:lstStyle/>
          <a:p>
            <a:r>
              <a:rPr lang="en-GB" sz="4800" b="1" dirty="0">
                <a:solidFill>
                  <a:schemeClr val="accent4"/>
                </a:solidFill>
              </a:rPr>
              <a:t>Partnership working within LGBTIQ Youth Homelessness</a:t>
            </a:r>
            <a:br>
              <a:rPr lang="en-GB" b="1" dirty="0"/>
            </a:br>
            <a:endParaRPr lang="en-GB" dirty="0">
              <a:solidFill>
                <a:schemeClr val="bg1"/>
              </a:solidFill>
            </a:endParaRPr>
          </a:p>
        </p:txBody>
      </p:sp>
      <p:sp>
        <p:nvSpPr>
          <p:cNvPr id="3" name="Subtitle 2">
            <a:extLst>
              <a:ext uri="{FF2B5EF4-FFF2-40B4-BE49-F238E27FC236}">
                <a16:creationId xmlns:a16="http://schemas.microsoft.com/office/drawing/2014/main" id="{368C5ABB-462D-453F-BA20-E724C97D8D85}"/>
              </a:ext>
            </a:extLst>
          </p:cNvPr>
          <p:cNvSpPr>
            <a:spLocks noGrp="1"/>
          </p:cNvSpPr>
          <p:nvPr>
            <p:ph type="subTitle" idx="1"/>
          </p:nvPr>
        </p:nvSpPr>
        <p:spPr>
          <a:xfrm>
            <a:off x="1541721" y="3974178"/>
            <a:ext cx="9144000" cy="1655762"/>
          </a:xfrm>
        </p:spPr>
        <p:txBody>
          <a:bodyPr>
            <a:normAutofit/>
          </a:bodyPr>
          <a:lstStyle/>
          <a:p>
            <a:r>
              <a:rPr lang="en-GB" sz="2800" dirty="0">
                <a:solidFill>
                  <a:schemeClr val="bg1"/>
                </a:solidFill>
              </a:rPr>
              <a:t>Gary McMillan – Project Worker/Chair person of LGBTIQ focus group at Rock Trust</a:t>
            </a:r>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76469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Action plan for Rock Trust </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pPr lvl="0"/>
            <a:r>
              <a:rPr lang="en-GB" sz="2400" dirty="0">
                <a:solidFill>
                  <a:schemeClr val="accent4"/>
                </a:solidFill>
              </a:rPr>
              <a:t>Arranged for updated awareness training from our partners at LGBT Youth Scotland for all Rock Trust staff.</a:t>
            </a:r>
          </a:p>
          <a:p>
            <a:r>
              <a:rPr lang="en-GB" sz="2400" dirty="0">
                <a:solidFill>
                  <a:schemeClr val="accent4"/>
                </a:solidFill>
              </a:rPr>
              <a:t>Make a conscious effort to have visible LGBTIQ literature and material in all areas of Rock Trust.</a:t>
            </a:r>
          </a:p>
          <a:p>
            <a:r>
              <a:rPr lang="en-GB" sz="2400" dirty="0">
                <a:solidFill>
                  <a:schemeClr val="accent4"/>
                </a:solidFill>
              </a:rPr>
              <a:t>Re-focused our social media outlets to raise awareness amongst young people/staff and supporters of our organisation’s values.</a:t>
            </a:r>
          </a:p>
          <a:p>
            <a:pPr lvl="0"/>
            <a:r>
              <a:rPr lang="en-GB" sz="2400" dirty="0">
                <a:solidFill>
                  <a:schemeClr val="accent4"/>
                </a:solidFill>
              </a:rPr>
              <a:t>Set up group rules for service users where we allow everyone to have a voice and we do not tolerate any form of bullying or harassment.  </a:t>
            </a:r>
          </a:p>
          <a:p>
            <a:endParaRPr lang="en-GB" dirty="0">
              <a:solidFill>
                <a:schemeClr val="bg1"/>
              </a:solidFill>
            </a:endParaRPr>
          </a:p>
        </p:txBody>
      </p:sp>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407673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Policy and procedure adjustments</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pPr lvl="0"/>
            <a:r>
              <a:rPr lang="en-GB" dirty="0"/>
              <a:t>We  have had</a:t>
            </a:r>
            <a:endParaRPr lang="en-GB" dirty="0">
              <a:solidFill>
                <a:schemeClr val="bg1"/>
              </a:solidFill>
            </a:endParaRPr>
          </a:p>
        </p:txBody>
      </p:sp>
      <p:pic>
        <p:nvPicPr>
          <p:cNvPr id="4" name="Content Placeholder 8"/>
          <p:cNvPicPr>
            <a:picLocks noChangeAspect="1"/>
          </p:cNvPicPr>
          <p:nvPr/>
        </p:nvPicPr>
        <p:blipFill>
          <a:blip r:embed="rId3"/>
          <a:stretch>
            <a:fillRect/>
          </a:stretch>
        </p:blipFill>
        <p:spPr>
          <a:xfrm>
            <a:off x="838200" y="1918010"/>
            <a:ext cx="10624930" cy="4138232"/>
          </a:xfrm>
          <a:prstGeom prst="rect">
            <a:avLst/>
          </a:prstGeom>
        </p:spPr>
      </p:pic>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350636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Policy and procedure adjustments</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pPr lvl="0"/>
            <a:r>
              <a:rPr lang="en-GB" dirty="0"/>
              <a:t>We  have had updated training with LGBT Youth Scotland for staff at all levels</a:t>
            </a:r>
          </a:p>
          <a:p>
            <a:r>
              <a:rPr lang="en-GB" dirty="0"/>
              <a:t>Made our young people more aware of our noticeboards and reception</a:t>
            </a:r>
            <a:endParaRPr lang="en-GB" dirty="0">
              <a:solidFill>
                <a:schemeClr val="bg1"/>
              </a:solidFill>
            </a:endParaRPr>
          </a:p>
        </p:txBody>
      </p:sp>
      <p:pic>
        <p:nvPicPr>
          <p:cNvPr id="4" name="Content Placeholder 9"/>
          <p:cNvPicPr>
            <a:picLocks noChangeAspect="1"/>
          </p:cNvPicPr>
          <p:nvPr/>
        </p:nvPicPr>
        <p:blipFill>
          <a:blip r:embed="rId3"/>
          <a:stretch>
            <a:fillRect/>
          </a:stretch>
        </p:blipFill>
        <p:spPr>
          <a:xfrm>
            <a:off x="838200" y="1795346"/>
            <a:ext cx="10515599" cy="4381617"/>
          </a:xfrm>
          <a:prstGeom prst="rect">
            <a:avLst/>
          </a:prstGeom>
        </p:spPr>
      </p:pic>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282089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Visibility</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r>
              <a:rPr lang="en-GB" sz="2400" dirty="0">
                <a:solidFill>
                  <a:schemeClr val="accent4"/>
                </a:solidFill>
              </a:rPr>
              <a:t>It is important that we are as visible as possible for our service users/supporters and staff and that means utilising social media, website and our physical office environment.</a:t>
            </a:r>
          </a:p>
          <a:p>
            <a:r>
              <a:rPr lang="en-GB" sz="2400" dirty="0">
                <a:solidFill>
                  <a:schemeClr val="accent4"/>
                </a:solidFill>
              </a:rPr>
              <a:t>We use Twitter, Instagram and newsletters to also highlight the work that we do at Rock Trust.</a:t>
            </a:r>
          </a:p>
          <a:p>
            <a:r>
              <a:rPr lang="en-GB" sz="2400" dirty="0">
                <a:solidFill>
                  <a:schemeClr val="accent4"/>
                </a:solidFill>
              </a:rPr>
              <a:t>We engage all our service users in group settings and on a one to one basis in order to discuss the LGBTIQ cultural calendar and events within this. </a:t>
            </a:r>
          </a:p>
          <a:p>
            <a:r>
              <a:rPr lang="en-GB" sz="2400" dirty="0">
                <a:solidFill>
                  <a:schemeClr val="accent4"/>
                </a:solidFill>
              </a:rPr>
              <a:t>We have newsletters for staff and supporters on a monthly update on the LGBTIQ group at the Rock Trust.</a:t>
            </a:r>
          </a:p>
          <a:p>
            <a:endParaRPr lang="en-GB" sz="2400" dirty="0">
              <a:solidFill>
                <a:schemeClr val="accent4"/>
              </a:solidFill>
            </a:endParaRPr>
          </a:p>
          <a:p>
            <a:endParaRPr lang="en-GB" sz="2400" dirty="0">
              <a:solidFill>
                <a:schemeClr val="accent4"/>
              </a:solidFill>
            </a:endParaRPr>
          </a:p>
          <a:p>
            <a:endParaRPr lang="en-GB" sz="2400" dirty="0">
              <a:solidFill>
                <a:schemeClr val="accent4"/>
              </a:solidFill>
            </a:endParaRP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347439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Visibility (Pride youth space)</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endParaRPr lang="en-GB" dirty="0">
              <a:solidFill>
                <a:schemeClr val="bg1"/>
              </a:solidFill>
            </a:endParaRPr>
          </a:p>
        </p:txBody>
      </p:sp>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144" y="1825625"/>
            <a:ext cx="7735712" cy="4351338"/>
          </a:xfrm>
          <a:prstGeom prst="rect">
            <a:avLst/>
          </a:prstGeom>
        </p:spPr>
      </p:pic>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128410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Visibility (Reception area)</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endParaRPr lang="en-GB" dirty="0">
              <a:solidFill>
                <a:schemeClr val="bg1"/>
              </a:solidFill>
            </a:endParaRPr>
          </a:p>
        </p:txBody>
      </p:sp>
      <p:pic>
        <p:nvPicPr>
          <p:cNvPr id="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675" y="1825625"/>
            <a:ext cx="7318217" cy="3974674"/>
          </a:xfrm>
          <a:prstGeom prst="rect">
            <a:avLst/>
          </a:prstGeom>
        </p:spPr>
      </p:pic>
      <p:sp>
        <p:nvSpPr>
          <p:cNvPr id="6" name="Footer Placeholder 5"/>
          <p:cNvSpPr>
            <a:spLocks noGrp="1"/>
          </p:cNvSpPr>
          <p:nvPr>
            <p:ph type="ftr" sz="quarter" idx="11"/>
          </p:nvPr>
        </p:nvSpPr>
        <p:spPr/>
        <p:txBody>
          <a:bodyPr/>
          <a:lstStyle/>
          <a:p>
            <a:endParaRPr lang="en-GB" dirty="0"/>
          </a:p>
        </p:txBody>
      </p:sp>
      <p:pic>
        <p:nvPicPr>
          <p:cNvPr id="7" name="Picture 6" descr="H:\ALL STAFF\LOGOS\Logos\Rock Trust Logo\New Logo &amp; 25 YR\Rock Trust\Main Brand\Jpeg\RT Logo for headers.jpg"/>
          <p:cNvPicPr/>
          <p:nvPr/>
        </p:nvPicPr>
        <p:blipFill>
          <a:blip r:embed="rId4">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292570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a:bodyPr>
          <a:lstStyle/>
          <a:p>
            <a:pPr algn="ctr"/>
            <a:r>
              <a:rPr lang="en-GB" dirty="0">
                <a:solidFill>
                  <a:schemeClr val="accent4"/>
                </a:solidFill>
              </a:rPr>
              <a:t>Visibility (Young People Hub)</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type="body" idx="1"/>
          </p:nvPr>
        </p:nvSpPr>
        <p:spPr/>
        <p:txBody>
          <a:bodyPr>
            <a:normAutofit/>
          </a:bodyPr>
          <a:lstStyle/>
          <a:p>
            <a:endParaRPr lang="en-GB" dirty="0"/>
          </a:p>
          <a:p>
            <a:endParaRPr lang="en-GB" dirty="0">
              <a:solidFill>
                <a:schemeClr val="bg1"/>
              </a:solidFill>
            </a:endParaRPr>
          </a:p>
        </p:txBody>
      </p:sp>
      <p:sp>
        <p:nvSpPr>
          <p:cNvPr id="6" name="Text Placeholder 5"/>
          <p:cNvSpPr>
            <a:spLocks noGrp="1"/>
          </p:cNvSpPr>
          <p:nvPr>
            <p:ph type="body" sz="quarter" idx="3"/>
          </p:nvPr>
        </p:nvSpPr>
        <p:spPr/>
        <p:txBody>
          <a:bodyPr/>
          <a:lstStyle/>
          <a:p>
            <a:endParaRPr lang="en-GB" dirty="0"/>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7100" y="2505074"/>
            <a:ext cx="4659661" cy="3349315"/>
          </a:xfrm>
        </p:spPr>
      </p:pic>
      <p:pic>
        <p:nvPicPr>
          <p:cNvPr id="9" name="Content Placeholder 11"/>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172198" y="2505075"/>
            <a:ext cx="5023625" cy="3349314"/>
          </a:xfrm>
        </p:spPr>
      </p:pic>
      <p:sp>
        <p:nvSpPr>
          <p:cNvPr id="10" name="Footer Placeholder 9"/>
          <p:cNvSpPr>
            <a:spLocks noGrp="1"/>
          </p:cNvSpPr>
          <p:nvPr>
            <p:ph type="ftr" sz="quarter" idx="11"/>
          </p:nvPr>
        </p:nvSpPr>
        <p:spPr/>
        <p:txBody>
          <a:bodyPr/>
          <a:lstStyle/>
          <a:p>
            <a:endParaRPr lang="en-GB" dirty="0"/>
          </a:p>
        </p:txBody>
      </p:sp>
      <p:pic>
        <p:nvPicPr>
          <p:cNvPr id="11" name="Picture 10" descr="H:\ALL STAFF\LOGOS\Logos\Rock Trust Logo\New Logo &amp; 25 YR\Rock Trust\Main Brand\Jpeg\RT Logo for headers.jpg"/>
          <p:cNvPicPr/>
          <p:nvPr/>
        </p:nvPicPr>
        <p:blipFill>
          <a:blip r:embed="rId5">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78360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839788" y="724829"/>
            <a:ext cx="10515600" cy="965859"/>
          </a:xfrm>
        </p:spPr>
        <p:txBody>
          <a:bodyPr>
            <a:normAutofit fontScale="90000"/>
          </a:bodyPr>
          <a:lstStyle/>
          <a:p>
            <a:pPr algn="ctr"/>
            <a:r>
              <a:rPr lang="en-GB" dirty="0">
                <a:solidFill>
                  <a:schemeClr val="accent4"/>
                </a:solidFill>
              </a:rPr>
              <a:t>Visibility – Celebrating Purple Friday for History Month</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type="body" idx="1"/>
          </p:nvPr>
        </p:nvSpPr>
        <p:spPr/>
        <p:txBody>
          <a:bodyPr>
            <a:normAutofit/>
          </a:bodyPr>
          <a:lstStyle/>
          <a:p>
            <a:endParaRPr lang="en-GB" dirty="0"/>
          </a:p>
          <a:p>
            <a:endParaRPr lang="en-GB" dirty="0">
              <a:solidFill>
                <a:schemeClr val="bg1"/>
              </a:solidFill>
            </a:endParaRPr>
          </a:p>
        </p:txBody>
      </p:sp>
      <p:sp>
        <p:nvSpPr>
          <p:cNvPr id="6" name="Text Placeholder 5"/>
          <p:cNvSpPr>
            <a:spLocks noGrp="1"/>
          </p:cNvSpPr>
          <p:nvPr>
            <p:ph type="body" sz="quarter" idx="3"/>
          </p:nvPr>
        </p:nvSpPr>
        <p:spPr/>
        <p:txBody>
          <a:bodyPr/>
          <a:lstStyle/>
          <a:p>
            <a:endParaRPr lang="en-GB"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9789" y="2505075"/>
            <a:ext cx="5014602" cy="3405071"/>
          </a:xfrm>
        </p:spPr>
      </p:pic>
      <p:pic>
        <p:nvPicPr>
          <p:cNvPr id="9" name="Content Placeholder 10"/>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977055" y="2505075"/>
            <a:ext cx="4168460" cy="3405071"/>
          </a:xfrm>
        </p:spPr>
      </p:pic>
      <p:sp>
        <p:nvSpPr>
          <p:cNvPr id="10" name="Footer Placeholder 9"/>
          <p:cNvSpPr>
            <a:spLocks noGrp="1"/>
          </p:cNvSpPr>
          <p:nvPr>
            <p:ph type="ftr" sz="quarter" idx="11"/>
          </p:nvPr>
        </p:nvSpPr>
        <p:spPr/>
        <p:txBody>
          <a:bodyPr/>
          <a:lstStyle/>
          <a:p>
            <a:endParaRPr lang="en-GB" dirty="0"/>
          </a:p>
        </p:txBody>
      </p:sp>
      <p:pic>
        <p:nvPicPr>
          <p:cNvPr id="11" name="Picture 10" descr="H:\ALL STAFF\LOGOS\Logos\Rock Trust Logo\New Logo &amp; 25 YR\Rock Trust\Main Brand\Jpeg\RT Logo for headers.jpg"/>
          <p:cNvPicPr/>
          <p:nvPr/>
        </p:nvPicPr>
        <p:blipFill>
          <a:blip r:embed="rId5">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4260791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Website – Silver Charter Journey </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endParaRPr lang="en-GB" dirty="0">
              <a:solidFill>
                <a:schemeClr val="bg1"/>
              </a:solidFill>
            </a:endParaRPr>
          </a:p>
        </p:txBody>
      </p:sp>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144" y="1825625"/>
            <a:ext cx="7735712" cy="4351338"/>
          </a:xfrm>
          <a:prstGeom prst="rect">
            <a:avLst/>
          </a:prstGeom>
        </p:spPr>
      </p:pic>
      <p:pic>
        <p:nvPicPr>
          <p:cNvPr id="5" name="Content Placeholder 4"/>
          <p:cNvPicPr>
            <a:picLocks noChangeAspect="1"/>
          </p:cNvPicPr>
          <p:nvPr/>
        </p:nvPicPr>
        <p:blipFill>
          <a:blip r:embed="rId4"/>
          <a:stretch>
            <a:fillRect/>
          </a:stretch>
        </p:blipFill>
        <p:spPr>
          <a:xfrm>
            <a:off x="838200" y="1812373"/>
            <a:ext cx="10515600" cy="4351338"/>
          </a:xfrm>
          <a:prstGeom prst="rect">
            <a:avLst/>
          </a:prstGeom>
        </p:spPr>
      </p:pic>
      <p:sp>
        <p:nvSpPr>
          <p:cNvPr id="6" name="Footer Placeholder 5"/>
          <p:cNvSpPr>
            <a:spLocks noGrp="1"/>
          </p:cNvSpPr>
          <p:nvPr>
            <p:ph type="ftr" sz="quarter" idx="11"/>
          </p:nvPr>
        </p:nvSpPr>
        <p:spPr/>
        <p:txBody>
          <a:bodyPr/>
          <a:lstStyle/>
          <a:p>
            <a:endParaRPr lang="en-GB" dirty="0"/>
          </a:p>
        </p:txBody>
      </p:sp>
      <p:pic>
        <p:nvPicPr>
          <p:cNvPr id="7" name="Picture 6" descr="H:\ALL STAFF\LOGOS\Logos\Rock Trust Logo\New Logo &amp; 25 YR\Rock Trust\Main Brand\Jpeg\RT Logo for headers.jpg"/>
          <p:cNvPicPr/>
          <p:nvPr/>
        </p:nvPicPr>
        <p:blipFill>
          <a:blip r:embed="rId5">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414169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Impact of Changes (Service Users)</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pPr marL="0" indent="0">
              <a:buNone/>
            </a:pPr>
            <a:r>
              <a:rPr lang="en-GB" u="sng" dirty="0">
                <a:solidFill>
                  <a:schemeClr val="accent4"/>
                </a:solidFill>
              </a:rPr>
              <a:t>2018-2019</a:t>
            </a:r>
          </a:p>
          <a:p>
            <a:endParaRPr lang="en-GB" sz="2400" dirty="0"/>
          </a:p>
          <a:p>
            <a:r>
              <a:rPr lang="en-GB" sz="2400" dirty="0">
                <a:solidFill>
                  <a:schemeClr val="accent4"/>
                </a:solidFill>
              </a:rPr>
              <a:t>21% of all duty emergency presentations were young people from LGBTIQ community.</a:t>
            </a:r>
          </a:p>
          <a:p>
            <a:r>
              <a:rPr lang="en-GB" sz="2400" dirty="0">
                <a:solidFill>
                  <a:schemeClr val="accent4"/>
                </a:solidFill>
              </a:rPr>
              <a:t>18% of people in our supported accommodation from LGBTIQ community.</a:t>
            </a:r>
          </a:p>
          <a:p>
            <a:r>
              <a:rPr lang="en-GB" sz="2400" dirty="0">
                <a:solidFill>
                  <a:schemeClr val="accent4"/>
                </a:solidFill>
              </a:rPr>
              <a:t>33% of Group attendees from LGBTIQ community. </a:t>
            </a:r>
          </a:p>
          <a:p>
            <a:r>
              <a:rPr lang="en-GB" sz="2400" dirty="0">
                <a:solidFill>
                  <a:schemeClr val="accent4"/>
                </a:solidFill>
              </a:rPr>
              <a:t>Continued referrals to LGBT Youth Scotland where appropriate and Rock Trust continuing to get referrals from LGBT Youth Scotland where appropriate.</a:t>
            </a: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317429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65AA-8B52-41D3-B1BD-76B72322C520}"/>
              </a:ext>
            </a:extLst>
          </p:cNvPr>
          <p:cNvSpPr>
            <a:spLocks noGrp="1"/>
          </p:cNvSpPr>
          <p:nvPr>
            <p:ph type="title"/>
          </p:nvPr>
        </p:nvSpPr>
        <p:spPr/>
        <p:txBody>
          <a:bodyPr>
            <a:normAutofit/>
          </a:bodyPr>
          <a:lstStyle/>
          <a:p>
            <a:pPr algn="ctr"/>
            <a:r>
              <a:rPr lang="en-GB" sz="4000" b="1" u="sng" dirty="0">
                <a:solidFill>
                  <a:schemeClr val="accent4"/>
                </a:solidFill>
              </a:rPr>
              <a:t>Rock Trust – Mission Statement</a:t>
            </a:r>
            <a:endParaRPr lang="en-GB" sz="4000" dirty="0">
              <a:solidFill>
                <a:schemeClr val="accent4"/>
              </a:solidFill>
            </a:endParaRPr>
          </a:p>
        </p:txBody>
      </p:sp>
      <p:sp>
        <p:nvSpPr>
          <p:cNvPr id="3" name="Subtitle 2">
            <a:extLst>
              <a:ext uri="{FF2B5EF4-FFF2-40B4-BE49-F238E27FC236}">
                <a16:creationId xmlns:a16="http://schemas.microsoft.com/office/drawing/2014/main" id="{FD7A8EC4-EBDC-4E2C-930C-DCFBE5959620}"/>
              </a:ext>
            </a:extLst>
          </p:cNvPr>
          <p:cNvSpPr>
            <a:spLocks noGrp="1"/>
          </p:cNvSpPr>
          <p:nvPr>
            <p:ph sz="half" idx="1"/>
          </p:nvPr>
        </p:nvSpPr>
        <p:spPr/>
        <p:txBody>
          <a:bodyPr>
            <a:normAutofit/>
          </a:bodyPr>
          <a:lstStyle/>
          <a:p>
            <a:endParaRPr lang="en-GB" dirty="0">
              <a:solidFill>
                <a:schemeClr val="accent4"/>
              </a:solidFill>
            </a:endParaRPr>
          </a:p>
          <a:p>
            <a:endParaRPr lang="en-GB" dirty="0">
              <a:solidFill>
                <a:schemeClr val="accent4"/>
              </a:solidFill>
            </a:endParaRPr>
          </a:p>
          <a:p>
            <a:endParaRPr lang="en-GB" dirty="0">
              <a:solidFill>
                <a:schemeClr val="accent4"/>
              </a:solidFill>
            </a:endParaRPr>
          </a:p>
          <a:p>
            <a:r>
              <a:rPr lang="en-GB" dirty="0">
                <a:solidFill>
                  <a:schemeClr val="accent4"/>
                </a:solidFill>
              </a:rPr>
              <a:t>The Rock Trust aims to prevent youth homelessness and to support young people to build better futures</a:t>
            </a: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pic>
        <p:nvPicPr>
          <p:cNvPr id="1028" name="Picture 4" descr="Image result for rock trus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843239" y="2364059"/>
            <a:ext cx="5205761" cy="346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6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Impact for Staff</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endParaRPr lang="en-GB" dirty="0">
              <a:solidFill>
                <a:schemeClr val="bg1"/>
              </a:solidFill>
            </a:endParaRPr>
          </a:p>
        </p:txBody>
      </p:sp>
      <p:sp>
        <p:nvSpPr>
          <p:cNvPr id="6" name="Rectangle 5"/>
          <p:cNvSpPr/>
          <p:nvPr/>
        </p:nvSpPr>
        <p:spPr>
          <a:xfrm>
            <a:off x="624114" y="2136339"/>
            <a:ext cx="9826172" cy="4524315"/>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accent4"/>
                </a:solidFill>
              </a:rPr>
              <a:t>Any change can be difficult for an organisation and we were not alone in this at the Rock Trust but we have worked on this as follows:</a:t>
            </a:r>
          </a:p>
          <a:p>
            <a:pPr marL="342900" indent="-342900">
              <a:buFont typeface="Arial" panose="020B0604020202020204" pitchFamily="34" charset="0"/>
              <a:buChar char="•"/>
            </a:pPr>
            <a:endParaRPr lang="en-GB" sz="2400" dirty="0">
              <a:solidFill>
                <a:schemeClr val="accent4"/>
              </a:solidFill>
            </a:endParaRPr>
          </a:p>
          <a:p>
            <a:pPr marL="342900" indent="-342900">
              <a:buFont typeface="Arial" panose="020B0604020202020204" pitchFamily="34" charset="0"/>
              <a:buChar char="•"/>
            </a:pPr>
            <a:r>
              <a:rPr lang="en-GB" sz="2400" dirty="0">
                <a:solidFill>
                  <a:schemeClr val="accent4"/>
                </a:solidFill>
              </a:rPr>
              <a:t>Improved awareness through training that was provided for all staff at Rock Trust by LGBT Youth Scotland.</a:t>
            </a:r>
          </a:p>
          <a:p>
            <a:endParaRPr lang="en-GB" sz="2400" dirty="0">
              <a:solidFill>
                <a:schemeClr val="accent4"/>
              </a:solidFill>
            </a:endParaRPr>
          </a:p>
          <a:p>
            <a:pPr marL="342900" indent="-342900">
              <a:buFont typeface="Arial" panose="020B0604020202020204" pitchFamily="34" charset="0"/>
              <a:buChar char="•"/>
            </a:pPr>
            <a:r>
              <a:rPr lang="en-GB" sz="2400" dirty="0">
                <a:solidFill>
                  <a:schemeClr val="accent4"/>
                </a:solidFill>
              </a:rPr>
              <a:t>We are due to another staff survey/inclusiveness survey in September to compare and contrast last year’s results.</a:t>
            </a:r>
          </a:p>
          <a:p>
            <a:pPr marL="342900" indent="-342900">
              <a:buFont typeface="Arial" panose="020B0604020202020204" pitchFamily="34" charset="0"/>
              <a:buChar char="•"/>
            </a:pPr>
            <a:endParaRPr lang="en-GB" sz="2400" dirty="0">
              <a:solidFill>
                <a:schemeClr val="accent4"/>
              </a:solidFill>
            </a:endParaRPr>
          </a:p>
          <a:p>
            <a:pPr marL="342900" indent="-342900">
              <a:buFont typeface="Arial" panose="020B0604020202020204" pitchFamily="34" charset="0"/>
              <a:buChar char="•"/>
            </a:pPr>
            <a:r>
              <a:rPr lang="en-GB" sz="2400" dirty="0">
                <a:solidFill>
                  <a:schemeClr val="accent4"/>
                </a:solidFill>
              </a:rPr>
              <a:t>Our recruitment over the past 9 months has lead to candidates and staff from all different community backgrounds being interviewed/employed by Rock Trust.  </a:t>
            </a:r>
          </a:p>
        </p:txBody>
      </p:sp>
      <p:sp>
        <p:nvSpPr>
          <p:cNvPr id="7" name="Footer Placeholder 6"/>
          <p:cNvSpPr>
            <a:spLocks noGrp="1"/>
          </p:cNvSpPr>
          <p:nvPr>
            <p:ph type="ftr" sz="quarter" idx="11"/>
          </p:nvPr>
        </p:nvSpPr>
        <p:spPr/>
        <p:txBody>
          <a:bodyPr/>
          <a:lstStyle/>
          <a:p>
            <a:endParaRPr lang="en-GB" dirty="0"/>
          </a:p>
        </p:txBody>
      </p:sp>
      <p:pic>
        <p:nvPicPr>
          <p:cNvPr id="8" name="Picture 7"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6212113"/>
            <a:ext cx="3098800" cy="509361"/>
          </a:xfrm>
          <a:prstGeom prst="rect">
            <a:avLst/>
          </a:prstGeom>
          <a:noFill/>
          <a:ln>
            <a:noFill/>
          </a:ln>
        </p:spPr>
      </p:pic>
    </p:spTree>
    <p:extLst>
      <p:ext uri="{BB962C8B-B14F-4D97-AF65-F5344CB8AC3E}">
        <p14:creationId xmlns:p14="http://schemas.microsoft.com/office/powerpoint/2010/main" val="3283414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a:bodyPr>
          <a:lstStyle/>
          <a:p>
            <a:pPr algn="ctr"/>
            <a:r>
              <a:rPr lang="en-GB" dirty="0">
                <a:solidFill>
                  <a:schemeClr val="accent4">
                    <a:lumMod val="75000"/>
                  </a:schemeClr>
                </a:solidFill>
              </a:rPr>
              <a:t>Silver Award</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type="body" idx="1"/>
          </p:nvPr>
        </p:nvSpPr>
        <p:spPr/>
        <p:txBody>
          <a:bodyPr>
            <a:normAutofit/>
          </a:bodyPr>
          <a:lstStyle/>
          <a:p>
            <a:endParaRPr lang="en-GB" dirty="0"/>
          </a:p>
          <a:p>
            <a:endParaRPr lang="en-GB" dirty="0">
              <a:solidFill>
                <a:schemeClr val="bg1"/>
              </a:solidFill>
            </a:endParaRPr>
          </a:p>
        </p:txBody>
      </p:sp>
      <p:sp>
        <p:nvSpPr>
          <p:cNvPr id="5" name="Text Placeholder 4"/>
          <p:cNvSpPr>
            <a:spLocks noGrp="1"/>
          </p:cNvSpPr>
          <p:nvPr>
            <p:ph type="body" sz="quarter" idx="3"/>
          </p:nvPr>
        </p:nvSpPr>
        <p:spPr/>
        <p:txBody>
          <a:bodyPr/>
          <a:lstStyle/>
          <a:p>
            <a:endParaRPr lang="en-GB" dirty="0"/>
          </a:p>
        </p:txBody>
      </p:sp>
      <p:pic>
        <p:nvPicPr>
          <p:cNvPr id="7"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48216" y="1494263"/>
            <a:ext cx="4949360" cy="4695400"/>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199" y="1494263"/>
            <a:ext cx="4822903" cy="4695400"/>
          </a:xfrm>
        </p:spPr>
      </p:pic>
      <p:sp>
        <p:nvSpPr>
          <p:cNvPr id="9" name="Footer Placeholder 8"/>
          <p:cNvSpPr>
            <a:spLocks noGrp="1"/>
          </p:cNvSpPr>
          <p:nvPr>
            <p:ph type="ftr" sz="quarter" idx="11"/>
          </p:nvPr>
        </p:nvSpPr>
        <p:spPr/>
        <p:txBody>
          <a:bodyPr/>
          <a:lstStyle/>
          <a:p>
            <a:endParaRPr lang="en-GB" dirty="0"/>
          </a:p>
        </p:txBody>
      </p:sp>
      <p:pic>
        <p:nvPicPr>
          <p:cNvPr id="10" name="Picture 9" descr="H:\ALL STAFF\LOGOS\Logos\Rock Trust Logo\New Logo &amp; 25 YR\Rock Trust\Main Brand\Jpeg\RT Logo for headers.jpg"/>
          <p:cNvPicPr/>
          <p:nvPr/>
        </p:nvPicPr>
        <p:blipFill>
          <a:blip r:embed="rId5">
            <a:extLst>
              <a:ext uri="{28A0092B-C50C-407E-A947-70E740481C1C}">
                <a14:useLocalDpi xmlns:a14="http://schemas.microsoft.com/office/drawing/2010/main" val="0"/>
              </a:ext>
            </a:extLst>
          </a:blip>
          <a:srcRect/>
          <a:stretch>
            <a:fillRect/>
          </a:stretch>
        </p:blipFill>
        <p:spPr bwMode="auto">
          <a:xfrm>
            <a:off x="4546600" y="6189663"/>
            <a:ext cx="3098800" cy="531812"/>
          </a:xfrm>
          <a:prstGeom prst="rect">
            <a:avLst/>
          </a:prstGeom>
          <a:noFill/>
          <a:ln>
            <a:noFill/>
          </a:ln>
        </p:spPr>
      </p:pic>
    </p:spTree>
    <p:extLst>
      <p:ext uri="{BB962C8B-B14F-4D97-AF65-F5344CB8AC3E}">
        <p14:creationId xmlns:p14="http://schemas.microsoft.com/office/powerpoint/2010/main" val="3993458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fontScale="90000"/>
          </a:bodyPr>
          <a:lstStyle/>
          <a:p>
            <a:pPr algn="ctr"/>
            <a:r>
              <a:rPr lang="en-GB" b="1" dirty="0">
                <a:solidFill>
                  <a:schemeClr val="accent4"/>
                </a:solidFill>
              </a:rPr>
              <a:t>Janice Stevenson - </a:t>
            </a:r>
            <a:r>
              <a:rPr lang="en-US" b="1" dirty="0">
                <a:solidFill>
                  <a:schemeClr val="accent4"/>
                </a:solidFill>
              </a:rPr>
              <a:t>Development Officer &amp;</a:t>
            </a:r>
            <a:br>
              <a:rPr lang="en-GB" b="1" dirty="0">
                <a:solidFill>
                  <a:schemeClr val="accent4"/>
                </a:solidFill>
              </a:rPr>
            </a:br>
            <a:r>
              <a:rPr lang="en-US" b="1" dirty="0">
                <a:solidFill>
                  <a:schemeClr val="accent4"/>
                </a:solidFill>
              </a:rPr>
              <a:t>Domestic Abuse Support Worker</a:t>
            </a:r>
            <a:endParaRPr lang="en-GB" dirty="0">
              <a:solidFill>
                <a:schemeClr val="accent4"/>
              </a:solidFill>
            </a:endParaRP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r>
              <a:rPr lang="en-GB" sz="2400" dirty="0">
                <a:solidFill>
                  <a:schemeClr val="accent4"/>
                </a:solidFill>
              </a:rPr>
              <a:t>Our partnership with Rock Trust allows to refer our young people onto Rock trust in good faith knowing that they will not be judged, will be treated fairly and will feel safe at the Rock Trust.</a:t>
            </a:r>
          </a:p>
          <a:p>
            <a:endParaRPr lang="en-GB" sz="2400" dirty="0">
              <a:solidFill>
                <a:schemeClr val="accent4"/>
              </a:solidFill>
            </a:endParaRPr>
          </a:p>
          <a:p>
            <a:r>
              <a:rPr lang="en-GB" sz="2400" dirty="0">
                <a:solidFill>
                  <a:schemeClr val="accent4"/>
                </a:solidFill>
              </a:rPr>
              <a:t>We have been able to get a greater understanding of how the homelessness system works and how best we can support the LGBTIQ community in this difficult area. We look forward to a continuing relationship with Rock Trust knowing that we can safely advocate on behalf of each other.</a:t>
            </a:r>
          </a:p>
        </p:txBody>
      </p:sp>
      <p:pic>
        <p:nvPicPr>
          <p:cNvPr id="8" name="Picture 7"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571" y="5709423"/>
            <a:ext cx="5942857" cy="1012051"/>
          </a:xfrm>
          <a:prstGeom prst="rect">
            <a:avLst/>
          </a:prstGeom>
        </p:spPr>
      </p:pic>
    </p:spTree>
    <p:extLst>
      <p:ext uri="{BB962C8B-B14F-4D97-AF65-F5344CB8AC3E}">
        <p14:creationId xmlns:p14="http://schemas.microsoft.com/office/powerpoint/2010/main" val="150120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fontScale="90000"/>
          </a:bodyPr>
          <a:lstStyle/>
          <a:p>
            <a:pPr algn="ctr"/>
            <a:r>
              <a:rPr lang="en-GB" dirty="0">
                <a:solidFill>
                  <a:schemeClr val="accent4"/>
                </a:solidFill>
              </a:rPr>
              <a:t>Future working between Rock Trust &amp; LGBT Youth Scotland</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613317" y="2162323"/>
            <a:ext cx="9500839" cy="4351338"/>
          </a:xfrm>
        </p:spPr>
        <p:txBody>
          <a:bodyPr>
            <a:normAutofit/>
          </a:bodyPr>
          <a:lstStyle/>
          <a:p>
            <a:pPr lvl="3"/>
            <a:endParaRPr lang="en-GB" sz="2400" dirty="0"/>
          </a:p>
          <a:p>
            <a:pPr lvl="3"/>
            <a:endParaRPr lang="en-GB" sz="2400" dirty="0"/>
          </a:p>
          <a:p>
            <a:pPr lvl="3"/>
            <a:r>
              <a:rPr lang="en-GB" sz="2400" dirty="0">
                <a:solidFill>
                  <a:schemeClr val="accent4"/>
                </a:solidFill>
              </a:rPr>
              <a:t>With support from LGBT Youth Scotland we at the Rock Trust will be moving towards our Gold Charter award. </a:t>
            </a:r>
          </a:p>
          <a:p>
            <a:pPr lvl="3"/>
            <a:r>
              <a:rPr lang="en-GB" sz="2400" dirty="0">
                <a:solidFill>
                  <a:schemeClr val="accent4"/>
                </a:solidFill>
              </a:rPr>
              <a:t>Cross referrals for young people between Rock Trust/LGBT Youth Scotland.</a:t>
            </a:r>
          </a:p>
          <a:p>
            <a:pPr lvl="3"/>
            <a:r>
              <a:rPr lang="en-GB" sz="2400" dirty="0">
                <a:solidFill>
                  <a:schemeClr val="accent4"/>
                </a:solidFill>
              </a:rPr>
              <a:t>Rock Trust to visible at LGBT Youth events.</a:t>
            </a:r>
          </a:p>
          <a:p>
            <a:pPr lvl="3"/>
            <a:r>
              <a:rPr lang="en-GB" sz="2400" dirty="0">
                <a:solidFill>
                  <a:schemeClr val="accent4"/>
                </a:solidFill>
              </a:rPr>
              <a:t>Celebrate and participate in cultural calendar.</a:t>
            </a:r>
          </a:p>
          <a:p>
            <a:pPr lvl="3"/>
            <a:r>
              <a:rPr lang="en-GB" sz="2400" dirty="0">
                <a:solidFill>
                  <a:schemeClr val="accent4"/>
                </a:solidFill>
              </a:rPr>
              <a:t>Training opportunities for Rock Trust and LGBT Youth Scotland in each other’s organisations.</a:t>
            </a:r>
            <a:endParaRPr lang="en-GB" dirty="0">
              <a:solidFill>
                <a:schemeClr val="accent4"/>
              </a:solidFill>
            </a:endParaRPr>
          </a:p>
        </p:txBody>
      </p:sp>
      <p:sp>
        <p:nvSpPr>
          <p:cNvPr id="6" name="Footer Placeholder 5"/>
          <p:cNvSpPr>
            <a:spLocks noGrp="1"/>
          </p:cNvSpPr>
          <p:nvPr>
            <p:ph type="ftr" sz="quarter" idx="11"/>
          </p:nvPr>
        </p:nvSpPr>
        <p:spPr/>
        <p:txBody>
          <a:bodyPr/>
          <a:lstStyle/>
          <a:p>
            <a:endParaRPr lang="en-GB" dirty="0"/>
          </a:p>
        </p:txBody>
      </p:sp>
      <p:pic>
        <p:nvPicPr>
          <p:cNvPr id="7" name="Picture 6"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138057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Jay’s Story</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pPr marL="0" indent="0">
              <a:buNone/>
            </a:pPr>
            <a:r>
              <a:rPr lang="en-GB" sz="2400" dirty="0">
                <a:solidFill>
                  <a:schemeClr val="accent4"/>
                </a:solidFill>
              </a:rPr>
              <a:t>Up until May 2018, I  had lived my whole life in a small village outside Edinburgh where everyone knew everyone else’s business. When I told my family that I am a trans man, they didn’t want to support me, and couldn’t bring themselves to accept my identity so I was asked to leave home.</a:t>
            </a:r>
          </a:p>
          <a:p>
            <a:pPr marL="0" indent="0">
              <a:buNone/>
            </a:pPr>
            <a:r>
              <a:rPr lang="en-GB" sz="2400" dirty="0">
                <a:solidFill>
                  <a:schemeClr val="accent4"/>
                </a:solidFill>
              </a:rPr>
              <a:t>I made the decision to move into Edinburgh, and only kept a roof over my head by sofa-surfing in the homes of people I knew and sometimes with people I did not know well at all. I moved around the city, often not knowing where I would go next, and not knowing what the future held for me.</a:t>
            </a:r>
          </a:p>
          <a:p>
            <a:pPr marL="0" indent="0">
              <a:buNone/>
            </a:pPr>
            <a:r>
              <a:rPr lang="en-GB" sz="2400" dirty="0">
                <a:solidFill>
                  <a:schemeClr val="accent4"/>
                </a:solidFill>
              </a:rPr>
              <a:t>I was told by a friend about the Edinburgh LGBT youth centre and was able to access support from them around my gender identity and also able to meet other people like me and see that I am not on my own</a:t>
            </a:r>
          </a:p>
        </p:txBody>
      </p:sp>
      <p:sp>
        <p:nvSpPr>
          <p:cNvPr id="6" name="Footer Placeholder 5"/>
          <p:cNvSpPr>
            <a:spLocks noGrp="1"/>
          </p:cNvSpPr>
          <p:nvPr>
            <p:ph type="ftr" sz="quarter" idx="11"/>
          </p:nvPr>
        </p:nvSpPr>
        <p:spPr/>
        <p:txBody>
          <a:bodyPr/>
          <a:lstStyle/>
          <a:p>
            <a:endParaRPr lang="en-GB" dirty="0"/>
          </a:p>
        </p:txBody>
      </p:sp>
      <p:pic>
        <p:nvPicPr>
          <p:cNvPr id="7" name="Picture 6"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6177775"/>
            <a:ext cx="3098800" cy="543699"/>
          </a:xfrm>
          <a:prstGeom prst="rect">
            <a:avLst/>
          </a:prstGeom>
          <a:noFill/>
          <a:ln>
            <a:noFill/>
          </a:ln>
        </p:spPr>
      </p:pic>
    </p:spTree>
    <p:extLst>
      <p:ext uri="{BB962C8B-B14F-4D97-AF65-F5344CB8AC3E}">
        <p14:creationId xmlns:p14="http://schemas.microsoft.com/office/powerpoint/2010/main" val="51872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Jay’s Story</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pPr marL="0" indent="0">
              <a:buNone/>
            </a:pPr>
            <a:r>
              <a:rPr lang="en-GB" sz="2600" dirty="0">
                <a:solidFill>
                  <a:schemeClr val="accent4"/>
                </a:solidFill>
              </a:rPr>
              <a:t>Through my support from LGBT Youth I was made aware of the Rock Trust and I was supported by LGBT Youth to make contact and access the Rock Trust for support with my homelessness. I was given support on how to access temporary housing, how to claim for appropriate benefit support and access to the facilities (Shower, Laundry, food and toiletries). </a:t>
            </a:r>
          </a:p>
          <a:p>
            <a:pPr marL="0" indent="0">
              <a:buNone/>
            </a:pPr>
            <a:r>
              <a:rPr lang="en-GB" sz="2600" dirty="0">
                <a:solidFill>
                  <a:schemeClr val="accent4"/>
                </a:solidFill>
              </a:rPr>
              <a:t>I started to access group work sessions at the Rock Trust and LGBT Youth and was able to meet young people in similar situations to myself. I have become heavily involved in the cooking group run by a social enterprise (Preptable) at the Rock Trust and have taken on more and more responsibility in helping to run the group each week. </a:t>
            </a:r>
          </a:p>
          <a:p>
            <a:endParaRPr lang="en-GB" dirty="0">
              <a:solidFill>
                <a:schemeClr val="bg1"/>
              </a:solidFill>
            </a:endParaRPr>
          </a:p>
        </p:txBody>
      </p:sp>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6211229"/>
            <a:ext cx="3098800" cy="510246"/>
          </a:xfrm>
          <a:prstGeom prst="rect">
            <a:avLst/>
          </a:prstGeom>
          <a:noFill/>
          <a:ln>
            <a:noFill/>
          </a:ln>
        </p:spPr>
      </p:pic>
    </p:spTree>
    <p:extLst>
      <p:ext uri="{BB962C8B-B14F-4D97-AF65-F5344CB8AC3E}">
        <p14:creationId xmlns:p14="http://schemas.microsoft.com/office/powerpoint/2010/main" val="422250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Jay’s Story</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pPr marL="0" indent="0">
              <a:buNone/>
            </a:pPr>
            <a:r>
              <a:rPr lang="en-GB" sz="2400" dirty="0">
                <a:solidFill>
                  <a:schemeClr val="accent4"/>
                </a:solidFill>
              </a:rPr>
              <a:t>In September 2018 I was able to secure my own 1 bedroom flat with the Rock Trust  in Edinburgh. This is for up to 2 years whilst I await a home from the local council. I am living independently for the first time and as I have no family support and this was a big step for me. </a:t>
            </a:r>
          </a:p>
          <a:p>
            <a:pPr marL="0" indent="0">
              <a:buNone/>
            </a:pPr>
            <a:r>
              <a:rPr lang="en-GB" sz="2400" dirty="0">
                <a:solidFill>
                  <a:schemeClr val="accent4"/>
                </a:solidFill>
              </a:rPr>
              <a:t>However, the flat comes with a support worker who is there to guide me in how to run a flat (budget, clean, cook and keep safe) and also offer emotional support as I make the adjustment to independent living.</a:t>
            </a:r>
          </a:p>
          <a:p>
            <a:pPr marL="0" indent="0">
              <a:buNone/>
            </a:pPr>
            <a:r>
              <a:rPr lang="en-GB" sz="2400" dirty="0">
                <a:solidFill>
                  <a:schemeClr val="accent4"/>
                </a:solidFill>
              </a:rPr>
              <a:t>Through working with Rock Trust and LGBT Youth Scotland I  have been able to access other opportunities and support programmes. I am working with a Health &amp; Well-being worker at Rock Trust in which I am able to use my art work to express and discuss my feelings.  </a:t>
            </a:r>
          </a:p>
          <a:p>
            <a:endParaRPr lang="en-GB" dirty="0">
              <a:solidFill>
                <a:schemeClr val="bg1"/>
              </a:solidFill>
            </a:endParaRPr>
          </a:p>
        </p:txBody>
      </p:sp>
      <p:sp>
        <p:nvSpPr>
          <p:cNvPr id="6" name="Footer Placeholder 5"/>
          <p:cNvSpPr>
            <a:spLocks noGrp="1"/>
          </p:cNvSpPr>
          <p:nvPr>
            <p:ph type="ftr" sz="quarter" idx="11"/>
          </p:nvPr>
        </p:nvSpPr>
        <p:spPr/>
        <p:txBody>
          <a:bodyPr/>
          <a:lstStyle/>
          <a:p>
            <a:endParaRPr lang="en-GB" dirty="0"/>
          </a:p>
        </p:txBody>
      </p:sp>
      <p:pic>
        <p:nvPicPr>
          <p:cNvPr id="7" name="Picture 6"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6274575"/>
            <a:ext cx="3098800" cy="446900"/>
          </a:xfrm>
          <a:prstGeom prst="rect">
            <a:avLst/>
          </a:prstGeom>
          <a:noFill/>
          <a:ln>
            <a:noFill/>
          </a:ln>
        </p:spPr>
      </p:pic>
    </p:spTree>
    <p:extLst>
      <p:ext uri="{BB962C8B-B14F-4D97-AF65-F5344CB8AC3E}">
        <p14:creationId xmlns:p14="http://schemas.microsoft.com/office/powerpoint/2010/main" val="4135334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Jay’s Story</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fontScale="85000" lnSpcReduction="10000"/>
          </a:bodyPr>
          <a:lstStyle/>
          <a:p>
            <a:pPr marL="0" indent="0">
              <a:buNone/>
            </a:pPr>
            <a:r>
              <a:rPr lang="en-GB" dirty="0">
                <a:solidFill>
                  <a:schemeClr val="accent4"/>
                </a:solidFill>
              </a:rPr>
              <a:t>I volunteer my time at LGBT Youth Scotland and prove support to other young people who were like me a year ago and I have I have started a 1 year part-time training programme with Venture Scotland where I will be part of team that plans and leads a five-day expedition. </a:t>
            </a:r>
          </a:p>
          <a:p>
            <a:pPr marL="0" indent="0">
              <a:buNone/>
            </a:pPr>
            <a:r>
              <a:rPr lang="en-GB" dirty="0">
                <a:solidFill>
                  <a:schemeClr val="accent4"/>
                </a:solidFill>
              </a:rPr>
              <a:t>Living on my own has allowed me to start to have a relationship with my mum, and she is beginning to understand what being a trans man means to me.</a:t>
            </a:r>
          </a:p>
          <a:p>
            <a:pPr marL="0" indent="0">
              <a:buNone/>
            </a:pPr>
            <a:r>
              <a:rPr lang="en-GB" dirty="0">
                <a:solidFill>
                  <a:schemeClr val="accent4"/>
                </a:solidFill>
              </a:rPr>
              <a:t>I am grateful for the support given to me by LGBT Youth and the Rock Trust and as of May 2019 I have a roof over my head, supportive people around me and I can now see a future for myself. </a:t>
            </a:r>
          </a:p>
          <a:p>
            <a:pPr marL="0" indent="0">
              <a:buNone/>
            </a:pPr>
            <a:r>
              <a:rPr lang="en-GB" dirty="0">
                <a:solidFill>
                  <a:schemeClr val="accent4"/>
                </a:solidFill>
              </a:rPr>
              <a:t>I am starting a part-time position with Preptable where I will be working to build up by chef skills and I will continue to offer my support to other young people who need support like I once did.  where I can build up my cooking skills and also be of support to other young people who are in a situation that I recognise. </a:t>
            </a: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6274575"/>
            <a:ext cx="3098800" cy="446900"/>
          </a:xfrm>
          <a:prstGeom prst="rect">
            <a:avLst/>
          </a:prstGeom>
          <a:noFill/>
          <a:ln>
            <a:noFill/>
          </a:ln>
        </p:spPr>
      </p:pic>
    </p:spTree>
    <p:extLst>
      <p:ext uri="{BB962C8B-B14F-4D97-AF65-F5344CB8AC3E}">
        <p14:creationId xmlns:p14="http://schemas.microsoft.com/office/powerpoint/2010/main" val="2720241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Contact Information</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pPr marL="0" indent="0">
              <a:buNone/>
            </a:pPr>
            <a:r>
              <a:rPr lang="en-GB" dirty="0">
                <a:solidFill>
                  <a:schemeClr val="accent4"/>
                </a:solidFill>
              </a:rPr>
              <a:t>gary.mcmillan@rocktrust.org</a:t>
            </a:r>
          </a:p>
          <a:p>
            <a:pPr marL="0" indent="0">
              <a:buNone/>
            </a:pPr>
            <a:endParaRPr lang="en-GB" dirty="0">
              <a:solidFill>
                <a:schemeClr val="accent4"/>
              </a:solidFill>
            </a:endParaRPr>
          </a:p>
          <a:p>
            <a:pPr marL="0" indent="0">
              <a:buNone/>
            </a:pPr>
            <a:r>
              <a:rPr lang="en-GB" dirty="0">
                <a:solidFill>
                  <a:schemeClr val="accent4"/>
                </a:solidFill>
              </a:rPr>
              <a:t>janice.Stevenson@lgbtyouth.org.uk</a:t>
            </a:r>
          </a:p>
          <a:p>
            <a:pPr marL="0" indent="0">
              <a:buNone/>
            </a:pPr>
            <a:endParaRPr lang="en-GB" dirty="0">
              <a:solidFill>
                <a:schemeClr val="accent4"/>
              </a:solidFill>
            </a:endParaRPr>
          </a:p>
          <a:p>
            <a:pPr marL="0" indent="0">
              <a:buNone/>
            </a:pPr>
            <a:r>
              <a:rPr lang="en-GB" dirty="0">
                <a:solidFill>
                  <a:schemeClr val="accent4"/>
                </a:solidFill>
              </a:rPr>
              <a:t>www.rocktrust.org</a:t>
            </a:r>
          </a:p>
          <a:p>
            <a:pPr marL="0" indent="0">
              <a:buNone/>
            </a:pPr>
            <a:endParaRPr lang="en-GB" dirty="0">
              <a:solidFill>
                <a:schemeClr val="accent4"/>
              </a:solidFill>
            </a:endParaRPr>
          </a:p>
          <a:p>
            <a:pPr marL="0" indent="0">
              <a:buNone/>
            </a:pPr>
            <a:r>
              <a:rPr lang="en-GB" dirty="0">
                <a:solidFill>
                  <a:schemeClr val="accent4"/>
                </a:solidFill>
              </a:rPr>
              <a:t>www.lgbtyouth.org.uk</a:t>
            </a: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9873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a:bodyPr>
          <a:lstStyle/>
          <a:p>
            <a:pPr algn="ctr"/>
            <a:r>
              <a:rPr lang="en-GB" u="sng" dirty="0">
                <a:solidFill>
                  <a:schemeClr val="accent4"/>
                </a:solidFill>
              </a:rPr>
              <a:t>Rock Trust – About us </a:t>
            </a:r>
            <a:endParaRPr lang="en-GB" dirty="0">
              <a:solidFill>
                <a:schemeClr val="accent4"/>
              </a:solidFill>
            </a:endParaRP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sz="half" idx="1"/>
          </p:nvPr>
        </p:nvSpPr>
        <p:spPr/>
        <p:txBody>
          <a:bodyPr>
            <a:normAutofit fontScale="92500" lnSpcReduction="20000"/>
          </a:bodyPr>
          <a:lstStyle/>
          <a:p>
            <a:pPr marL="0" indent="0">
              <a:buNone/>
            </a:pPr>
            <a:endParaRPr lang="en-GB" sz="2400" dirty="0"/>
          </a:p>
          <a:p>
            <a:pPr marL="0" indent="0">
              <a:buNone/>
            </a:pPr>
            <a:endParaRPr lang="en-GB" sz="2400" dirty="0"/>
          </a:p>
          <a:p>
            <a:r>
              <a:rPr lang="en-GB" sz="2400" dirty="0">
                <a:solidFill>
                  <a:schemeClr val="accent4"/>
                </a:solidFill>
              </a:rPr>
              <a:t>The Rock Trust was set up in 1991 in Edinburgh in order to do something practical for homeless young people between the ages of 16-25. </a:t>
            </a:r>
          </a:p>
          <a:p>
            <a:endParaRPr lang="en-GB" sz="2400" dirty="0">
              <a:solidFill>
                <a:schemeClr val="accent4"/>
              </a:solidFill>
            </a:endParaRPr>
          </a:p>
          <a:p>
            <a:r>
              <a:rPr lang="en-GB" sz="2400" dirty="0">
                <a:solidFill>
                  <a:schemeClr val="accent4"/>
                </a:solidFill>
              </a:rPr>
              <a:t>The Rock Trust has always believed that homelessness was more than rooflessness and that young people needed to be encouraged to learn social and practical skills so that they can be active participating members of their community</a:t>
            </a: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pic>
        <p:nvPicPr>
          <p:cNvPr id="7"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81898" y="2546566"/>
            <a:ext cx="5162204" cy="2909455"/>
          </a:xfrm>
        </p:spPr>
      </p:pic>
    </p:spTree>
    <p:extLst>
      <p:ext uri="{BB962C8B-B14F-4D97-AF65-F5344CB8AC3E}">
        <p14:creationId xmlns:p14="http://schemas.microsoft.com/office/powerpoint/2010/main" val="17701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b="1" u="sng" dirty="0">
                <a:solidFill>
                  <a:schemeClr val="accent4"/>
                </a:solidFill>
              </a:rPr>
              <a:t>Our Services</a:t>
            </a:r>
            <a:endParaRPr lang="en-GB" dirty="0">
              <a:solidFill>
                <a:schemeClr val="accent4"/>
              </a:solidFill>
            </a:endParaRP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lnSpcReduction="10000"/>
          </a:bodyPr>
          <a:lstStyle/>
          <a:p>
            <a:pPr marL="342900" indent="-342900"/>
            <a:r>
              <a:rPr lang="en-US" sz="2400" dirty="0">
                <a:solidFill>
                  <a:schemeClr val="accent4"/>
                </a:solidFill>
              </a:rPr>
              <a:t>Accommodation for up to 2 years in Edinburgh and surrounding areas.</a:t>
            </a:r>
          </a:p>
          <a:p>
            <a:pPr marL="342900" indent="-342900"/>
            <a:r>
              <a:rPr lang="en-US" sz="2400" dirty="0">
                <a:solidFill>
                  <a:schemeClr val="accent4"/>
                </a:solidFill>
              </a:rPr>
              <a:t>Housing First for Youth – New Project for Summer 2019.</a:t>
            </a:r>
            <a:endParaRPr lang="en-GB" sz="2400" dirty="0">
              <a:solidFill>
                <a:schemeClr val="accent4"/>
              </a:solidFill>
            </a:endParaRPr>
          </a:p>
          <a:p>
            <a:pPr marL="342900" indent="-342900"/>
            <a:r>
              <a:rPr lang="en-US" sz="2400" dirty="0">
                <a:solidFill>
                  <a:schemeClr val="accent4"/>
                </a:solidFill>
              </a:rPr>
              <a:t>Group work (Cooking, Service users involvement, Employability) and one to one emergency support.</a:t>
            </a:r>
            <a:endParaRPr lang="en-GB" sz="2400" dirty="0">
              <a:solidFill>
                <a:schemeClr val="accent4"/>
              </a:solidFill>
            </a:endParaRPr>
          </a:p>
          <a:p>
            <a:pPr marL="342900" indent="-342900"/>
            <a:r>
              <a:rPr lang="en-US" sz="2400" dirty="0">
                <a:solidFill>
                  <a:schemeClr val="accent4"/>
                </a:solidFill>
              </a:rPr>
              <a:t>Health and Wellbeing support with Art Therapy.</a:t>
            </a:r>
            <a:endParaRPr lang="en-GB" sz="2400" dirty="0">
              <a:solidFill>
                <a:schemeClr val="accent4"/>
              </a:solidFill>
            </a:endParaRPr>
          </a:p>
          <a:p>
            <a:pPr marL="342900" indent="-342900"/>
            <a:r>
              <a:rPr lang="en-US" sz="2400" dirty="0">
                <a:solidFill>
                  <a:schemeClr val="accent4"/>
                </a:solidFill>
              </a:rPr>
              <a:t>Night Stop (emergency accommodation).</a:t>
            </a:r>
          </a:p>
          <a:p>
            <a:pPr marL="342900" indent="-342900"/>
            <a:r>
              <a:rPr lang="en-US" sz="2400" dirty="0">
                <a:solidFill>
                  <a:schemeClr val="accent4"/>
                </a:solidFill>
              </a:rPr>
              <a:t>Specific emergency support for 16/17 year old presenting at Edinburgh Council</a:t>
            </a:r>
            <a:endParaRPr lang="en-GB" sz="2400" dirty="0">
              <a:solidFill>
                <a:schemeClr val="accent4"/>
              </a:solidFill>
            </a:endParaRPr>
          </a:p>
          <a:p>
            <a:pPr marL="342900" indent="-342900"/>
            <a:r>
              <a:rPr lang="en-US" sz="2400" dirty="0">
                <a:solidFill>
                  <a:schemeClr val="accent4"/>
                </a:solidFill>
              </a:rPr>
              <a:t>Volunteer/work experience opportunities.</a:t>
            </a:r>
          </a:p>
          <a:p>
            <a:pPr marL="342900" indent="-342900"/>
            <a:r>
              <a:rPr lang="en-US" sz="2400" dirty="0">
                <a:solidFill>
                  <a:schemeClr val="accent4"/>
                </a:solidFill>
              </a:rPr>
              <a:t>Rent Deposit Scheme for private letting in the city.</a:t>
            </a:r>
          </a:p>
          <a:p>
            <a:pPr marL="342900" indent="-342900"/>
            <a:r>
              <a:rPr lang="en-US" sz="2400" dirty="0">
                <a:solidFill>
                  <a:schemeClr val="accent4"/>
                </a:solidFill>
              </a:rPr>
              <a:t>Peer Mentoring.</a:t>
            </a:r>
            <a:endParaRPr lang="en-GB" sz="2400" dirty="0">
              <a:solidFill>
                <a:schemeClr val="accent4"/>
              </a:solidFill>
            </a:endParaRP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409083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a:bodyPr>
          <a:lstStyle/>
          <a:p>
            <a:pPr algn="ctr"/>
            <a:r>
              <a:rPr lang="en-GB" dirty="0">
                <a:solidFill>
                  <a:schemeClr val="accent4"/>
                </a:solidFill>
              </a:rPr>
              <a:t>LGBT Youth Scotland </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sz="half" idx="1"/>
          </p:nvPr>
        </p:nvSpPr>
        <p:spPr/>
        <p:txBody>
          <a:bodyPr>
            <a:normAutofit fontScale="92500" lnSpcReduction="20000"/>
          </a:bodyPr>
          <a:lstStyle/>
          <a:p>
            <a:r>
              <a:rPr lang="en-GB" sz="2400" dirty="0">
                <a:solidFill>
                  <a:schemeClr val="accent4"/>
                </a:solidFill>
              </a:rPr>
              <a:t>We are Scotland’s national charity for LGBTI young people, working with 13–25 year olds across the country. We also deliver the LGBT Charter programme to schools, organisations and businesses.</a:t>
            </a:r>
          </a:p>
          <a:p>
            <a:endParaRPr lang="en-GB" sz="2400" dirty="0">
              <a:solidFill>
                <a:schemeClr val="accent4"/>
              </a:solidFill>
            </a:endParaRPr>
          </a:p>
          <a:p>
            <a:r>
              <a:rPr lang="en-GB" sz="2400" dirty="0">
                <a:solidFill>
                  <a:schemeClr val="accent4"/>
                </a:solidFill>
              </a:rPr>
              <a:t>Our goal is to make Scotland the best place to grow up for lesbian, gay, bisexual, transgender and intersex young people. We play a leading role in the provision of quality youth work to LGBTI young people that promotes their health and wellbeing, and are a valued and influential partner in LGBTI equality and human rights.</a:t>
            </a: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571" y="5642517"/>
            <a:ext cx="5942857" cy="1078958"/>
          </a:xfrm>
          <a:prstGeom prst="rect">
            <a:avLst/>
          </a:prstGeom>
        </p:spPr>
      </p:pic>
      <p:pic>
        <p:nvPicPr>
          <p:cNvPr id="2050" name="Picture 2" descr="Image result for lgbt youth scotland commercial st"/>
          <p:cNvPicPr>
            <a:picLocks noGrp="1" noChangeAspect="1" noChangeArrowheads="1"/>
          </p:cNvPicPr>
          <p:nvPr>
            <p:ph sz="half" idx="2"/>
          </p:nvPr>
        </p:nvPicPr>
        <p:blipFill>
          <a:blip r:embed="rId4" cstate="hqprint">
            <a:extLst>
              <a:ext uri="{28A0092B-C50C-407E-A947-70E740481C1C}">
                <a14:useLocalDpi xmlns:a14="http://schemas.microsoft.com/office/drawing/2010/main" val="0"/>
              </a:ext>
            </a:extLst>
          </a:blip>
          <a:srcRect/>
          <a:stretch>
            <a:fillRect/>
          </a:stretch>
        </p:blipFill>
        <p:spPr bwMode="auto">
          <a:xfrm>
            <a:off x="6019800" y="1825625"/>
            <a:ext cx="5181600" cy="36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9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b="1" dirty="0">
                <a:solidFill>
                  <a:schemeClr val="accent4"/>
                </a:solidFill>
              </a:rPr>
              <a:t>Partnership Working (Rock Trust &amp; LGBT Youth) </a:t>
            </a:r>
            <a:endParaRPr lang="en-GB" dirty="0">
              <a:solidFill>
                <a:schemeClr val="accent4"/>
              </a:solidFill>
            </a:endParaRP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dirty="0"/>
          </a:p>
          <a:p>
            <a:r>
              <a:rPr lang="en-GB" sz="2400" dirty="0">
                <a:solidFill>
                  <a:schemeClr val="accent4"/>
                </a:solidFill>
              </a:rPr>
              <a:t>Rock Trust have had a long standing relationship with LGBT Youth Scotland. </a:t>
            </a:r>
          </a:p>
          <a:p>
            <a:r>
              <a:rPr lang="en-GB" sz="2400" dirty="0">
                <a:solidFill>
                  <a:schemeClr val="accent4"/>
                </a:solidFill>
              </a:rPr>
              <a:t>LGBTIQ young people have faced and continue to face barriers in life due to being who they are and need to access homeless support agencies.</a:t>
            </a:r>
          </a:p>
          <a:p>
            <a:r>
              <a:rPr lang="en-GB" sz="2400" dirty="0">
                <a:solidFill>
                  <a:schemeClr val="accent4"/>
                </a:solidFill>
              </a:rPr>
              <a:t>We seek guidance and support from LGBT Youth Scotland to ensure that we are as supportive and respectful to our young people. </a:t>
            </a:r>
          </a:p>
          <a:p>
            <a:r>
              <a:rPr lang="en-GB" sz="2400" dirty="0">
                <a:solidFill>
                  <a:schemeClr val="accent4"/>
                </a:solidFill>
              </a:rPr>
              <a:t>At Rock Trust we have been able to solidify our commitment to the work we do with young people by applying for and obtaining LGBT charter awards and allow everyone who comes into contact with Rock Trust to be aware of our culture and values.</a:t>
            </a:r>
            <a:endParaRPr lang="en-GB" dirty="0">
              <a:solidFill>
                <a:schemeClr val="accent4"/>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428547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p:txBody>
          <a:bodyPr>
            <a:normAutofit fontScale="90000"/>
          </a:bodyPr>
          <a:lstStyle/>
          <a:p>
            <a:pPr algn="ctr"/>
            <a:br>
              <a:rPr lang="en-GB" dirty="0">
                <a:solidFill>
                  <a:schemeClr val="accent4"/>
                </a:solidFill>
              </a:rPr>
            </a:br>
            <a:r>
              <a:rPr lang="en-GB" dirty="0">
                <a:solidFill>
                  <a:schemeClr val="accent4"/>
                </a:solidFill>
              </a:rPr>
              <a:t>What are the LGBT Youth Scotland Charter Awards? </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sz="half" idx="1"/>
          </p:nvPr>
        </p:nvSpPr>
        <p:spPr/>
        <p:txBody>
          <a:bodyPr>
            <a:normAutofit fontScale="92500" lnSpcReduction="10000"/>
          </a:bodyPr>
          <a:lstStyle/>
          <a:p>
            <a:endParaRPr lang="en-GB" sz="2400" dirty="0">
              <a:solidFill>
                <a:schemeClr val="accent4"/>
              </a:solidFill>
            </a:endParaRPr>
          </a:p>
          <a:p>
            <a:r>
              <a:rPr lang="en-GB" sz="2400" dirty="0">
                <a:solidFill>
                  <a:schemeClr val="accent4"/>
                </a:solidFill>
              </a:rPr>
              <a:t>In 2003 a group of young people in Dumfries in South West Scotland started a small project to ensure that their rights were being met as LGBTIQ young people within the health service.</a:t>
            </a:r>
          </a:p>
          <a:p>
            <a:r>
              <a:rPr lang="en-GB" sz="2400" dirty="0">
                <a:solidFill>
                  <a:schemeClr val="accent4"/>
                </a:solidFill>
              </a:rPr>
              <a:t>It soon became apparent that cross all areas of life they were having to be specifically “pigeon holed” into declaring their gender and identity. </a:t>
            </a:r>
          </a:p>
          <a:p>
            <a:r>
              <a:rPr lang="en-GB" sz="2400" dirty="0">
                <a:solidFill>
                  <a:schemeClr val="accent4"/>
                </a:solidFill>
              </a:rPr>
              <a:t>With support from LGBT Youth in Scotland a programme was developed in order to support organisations to support young people as best as they can. </a:t>
            </a: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dirty="0"/>
          </a:p>
        </p:txBody>
      </p:sp>
      <p:pic>
        <p:nvPicPr>
          <p:cNvPr id="5" name="Picture 4"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pic>
        <p:nvPicPr>
          <p:cNvPr id="3074" name="Picture 2" descr="Image result for lgbt youth scotland chart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172929"/>
            <a:ext cx="5181600" cy="365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3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C60-77CC-4BFC-A0C1-8923DE10F1B1}"/>
              </a:ext>
            </a:extLst>
          </p:cNvPr>
          <p:cNvSpPr>
            <a:spLocks noGrp="1"/>
          </p:cNvSpPr>
          <p:nvPr>
            <p:ph type="title"/>
          </p:nvPr>
        </p:nvSpPr>
        <p:spPr>
          <a:xfrm>
            <a:off x="785037" y="971106"/>
            <a:ext cx="10515600" cy="1109442"/>
          </a:xfrm>
        </p:spPr>
        <p:txBody>
          <a:bodyPr>
            <a:normAutofit/>
          </a:bodyPr>
          <a:lstStyle/>
          <a:p>
            <a:pPr algn="ctr"/>
            <a:r>
              <a:rPr lang="en-GB" dirty="0">
                <a:solidFill>
                  <a:schemeClr val="accent4"/>
                </a:solidFill>
              </a:rPr>
              <a:t>LGBT Youth Scotland Charter Award</a:t>
            </a:r>
          </a:p>
        </p:txBody>
      </p:sp>
      <p:sp>
        <p:nvSpPr>
          <p:cNvPr id="3" name="Content Placeholder 2">
            <a:extLst>
              <a:ext uri="{FF2B5EF4-FFF2-40B4-BE49-F238E27FC236}">
                <a16:creationId xmlns:a16="http://schemas.microsoft.com/office/drawing/2014/main" id="{01BD4788-4729-4356-9FE8-B7381820D0A7}"/>
              </a:ext>
            </a:extLst>
          </p:cNvPr>
          <p:cNvSpPr>
            <a:spLocks noGrp="1"/>
          </p:cNvSpPr>
          <p:nvPr>
            <p:ph idx="1"/>
          </p:nvPr>
        </p:nvSpPr>
        <p:spPr>
          <a:xfrm>
            <a:off x="785037" y="2162323"/>
            <a:ext cx="10515600" cy="4351338"/>
          </a:xfrm>
        </p:spPr>
        <p:txBody>
          <a:bodyPr>
            <a:normAutofit/>
          </a:bodyPr>
          <a:lstStyle/>
          <a:p>
            <a:endParaRPr lang="en-GB" sz="2400" dirty="0">
              <a:solidFill>
                <a:schemeClr val="accent4"/>
              </a:solidFill>
            </a:endParaRPr>
          </a:p>
          <a:p>
            <a:r>
              <a:rPr lang="en-GB" sz="2400" dirty="0">
                <a:solidFill>
                  <a:schemeClr val="accent4"/>
                </a:solidFill>
              </a:rPr>
              <a:t>By increasing the awareness and visibility of LGBTIQ people LGBT Youth Scotland is dedicated to ensuring that all LGBTIQ people are valued, included and supported. </a:t>
            </a:r>
          </a:p>
          <a:p>
            <a:r>
              <a:rPr lang="en-GB" sz="2400" dirty="0">
                <a:solidFill>
                  <a:schemeClr val="accent4"/>
                </a:solidFill>
              </a:rPr>
              <a:t>The charter is in place to help demonstrate an organisation’s commitment to LGBTIQ people in their local area by supporting them to identify their rights. </a:t>
            </a:r>
          </a:p>
          <a:p>
            <a:r>
              <a:rPr lang="en-GB" sz="2400" dirty="0">
                <a:solidFill>
                  <a:schemeClr val="accent4"/>
                </a:solidFill>
              </a:rPr>
              <a:t>By displaying the LGBT Charter of Rights an organisation sends out a positive message to LGBTIQ people in your area that they will be included, valued, supported and will be treated fairly when accessing a service. </a:t>
            </a:r>
          </a:p>
          <a:p>
            <a:pPr marL="0" indent="0">
              <a:buNone/>
            </a:pPr>
            <a:endParaRPr lang="en-GB" dirty="0">
              <a:solidFill>
                <a:schemeClr val="bg1"/>
              </a:solidFill>
            </a:endParaRPr>
          </a:p>
        </p:txBody>
      </p:sp>
      <p:sp>
        <p:nvSpPr>
          <p:cNvPr id="5" name="Footer Placeholder 4"/>
          <p:cNvSpPr>
            <a:spLocks noGrp="1"/>
          </p:cNvSpPr>
          <p:nvPr>
            <p:ph type="ftr" sz="quarter" idx="11"/>
          </p:nvPr>
        </p:nvSpPr>
        <p:spPr/>
        <p:txBody>
          <a:bodyPr/>
          <a:lstStyle/>
          <a:p>
            <a:endParaRPr lang="en-GB" dirty="0"/>
          </a:p>
        </p:txBody>
      </p:sp>
      <p:pic>
        <p:nvPicPr>
          <p:cNvPr id="6" name="Picture 5" descr="H:\ALL STAFF\LOGOS\Logos\Rock Trust Logo\New Logo &amp; 25 YR\Rock Trust\Main Brand\Jpeg\RT Logo for headers.jpg"/>
          <p:cNvPicPr/>
          <p:nvPr/>
        </p:nvPicPr>
        <p:blipFill>
          <a:blip r:embed="rId3">
            <a:extLst>
              <a:ext uri="{28A0092B-C50C-407E-A947-70E740481C1C}">
                <a14:useLocalDpi xmlns:a14="http://schemas.microsoft.com/office/drawing/2010/main" val="0"/>
              </a:ext>
            </a:extLst>
          </a:blip>
          <a:srcRect/>
          <a:stretch>
            <a:fillRect/>
          </a:stretch>
        </p:blipFill>
        <p:spPr bwMode="auto">
          <a:xfrm>
            <a:off x="4546600" y="5962649"/>
            <a:ext cx="3098800" cy="758826"/>
          </a:xfrm>
          <a:prstGeom prst="rect">
            <a:avLst/>
          </a:prstGeom>
          <a:noFill/>
          <a:ln>
            <a:noFill/>
          </a:ln>
        </p:spPr>
      </p:pic>
    </p:spTree>
    <p:extLst>
      <p:ext uri="{BB962C8B-B14F-4D97-AF65-F5344CB8AC3E}">
        <p14:creationId xmlns:p14="http://schemas.microsoft.com/office/powerpoint/2010/main" val="1024656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9" ma:contentTypeDescription="Create a new document." ma:contentTypeScope="" ma:versionID="ebfb9967c40c996fac1700848b175d70">
  <xsd:schema xmlns:xsd="http://www.w3.org/2001/XMLSchema" xmlns:xs="http://www.w3.org/2001/XMLSchema" xmlns:p="http://schemas.microsoft.com/office/2006/metadata/properties" xmlns:ns2="eb4defa2-306d-42f3-a45c-d773604bc3b6" xmlns:ns3="8e12d9bd-ea3e-4137-9ea7-b65ad54deda4" targetNamespace="http://schemas.microsoft.com/office/2006/metadata/properties" ma:root="true" ma:fieldsID="099ca6a69408bc6779f6c6abcca7a9e1" ns2:_="" ns3:_="">
    <xsd:import namespace="eb4defa2-306d-42f3-a45c-d773604bc3b6"/>
    <xsd:import namespace="8e12d9bd-ea3e-4137-9ea7-b65ad54ded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741DD7-833B-4B47-B7C2-699A50DE2880}"/>
</file>

<file path=customXml/itemProps2.xml><?xml version="1.0" encoding="utf-8"?>
<ds:datastoreItem xmlns:ds="http://schemas.openxmlformats.org/officeDocument/2006/customXml" ds:itemID="{5DD2EE70-E185-4CF7-8E05-24C6E0BBCC3A}">
  <ds:schemaRefs>
    <ds:schemaRef ds:uri="http://schemas.microsoft.com/office/2006/metadata/properties"/>
    <ds:schemaRef ds:uri="eb4defa2-306d-42f3-a45c-d773604bc3b6"/>
    <ds:schemaRef ds:uri="http://schemas.openxmlformats.org/package/2006/metadata/core-properties"/>
    <ds:schemaRef ds:uri="8e12d9bd-ea3e-4137-9ea7-b65ad54deda4"/>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032FACF3-AA64-4C25-8988-26A3607D10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TotalTime>
  <Words>2248</Words>
  <Application>Microsoft Office PowerPoint</Application>
  <PresentationFormat>Widescreen</PresentationFormat>
  <Paragraphs>199</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Partnership working within LGBTIQ Youth Homelessness </vt:lpstr>
      <vt:lpstr>Rock Trust – Mission Statement</vt:lpstr>
      <vt:lpstr>Rock Trust – About us </vt:lpstr>
      <vt:lpstr>Our Services</vt:lpstr>
      <vt:lpstr>LGBT Youth Scotland </vt:lpstr>
      <vt:lpstr>Partnership Working (Rock Trust &amp; LGBT Youth) </vt:lpstr>
      <vt:lpstr> What are the LGBT Youth Scotland Charter Awards? </vt:lpstr>
      <vt:lpstr>LGBT Youth Scotland Charter Award</vt:lpstr>
      <vt:lpstr>Charter Mark Awards</vt:lpstr>
      <vt:lpstr>LGBT Youth Charter</vt:lpstr>
      <vt:lpstr>LGBT Youth Charter</vt:lpstr>
      <vt:lpstr>Rock Trust Bronze Award</vt:lpstr>
      <vt:lpstr>Rock Trust Silver Award</vt:lpstr>
      <vt:lpstr>Young People’s Survey </vt:lpstr>
      <vt:lpstr>Service User Involvement </vt:lpstr>
      <vt:lpstr>PowerPoint Presentation</vt:lpstr>
      <vt:lpstr>Service User paperwork</vt:lpstr>
      <vt:lpstr>Staff Survey </vt:lpstr>
      <vt:lpstr>Action plan for Rock Trust </vt:lpstr>
      <vt:lpstr>Policy and procedure adjustments</vt:lpstr>
      <vt:lpstr>Policy and procedure adjustments</vt:lpstr>
      <vt:lpstr>Visibility</vt:lpstr>
      <vt:lpstr>Visibility (Pride youth space)</vt:lpstr>
      <vt:lpstr>Visibility (Reception area)</vt:lpstr>
      <vt:lpstr>Visibility (Young People Hub)</vt:lpstr>
      <vt:lpstr>Visibility – Celebrating Purple Friday for History Month</vt:lpstr>
      <vt:lpstr>Website – Silver Charter Journey </vt:lpstr>
      <vt:lpstr>Impact of Changes (Service Users)</vt:lpstr>
      <vt:lpstr>Impact for Staff</vt:lpstr>
      <vt:lpstr>Silver Award</vt:lpstr>
      <vt:lpstr>Janice Stevenson - Development Officer &amp; Domestic Abuse Support Worker</vt:lpstr>
      <vt:lpstr>Future working between Rock Trust &amp; LGBT Youth Scotland</vt:lpstr>
      <vt:lpstr>Jay’s Story</vt:lpstr>
      <vt:lpstr>Jay’s Story</vt:lpstr>
      <vt:lpstr>Jay’s Story</vt:lpstr>
      <vt:lpstr>Jay’s Story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Rahman</dc:creator>
  <cp:lastModifiedBy>Robbie Stakelum</cp:lastModifiedBy>
  <cp:revision>48</cp:revision>
  <dcterms:created xsi:type="dcterms:W3CDTF">2019-04-29T13:06:07Z</dcterms:created>
  <dcterms:modified xsi:type="dcterms:W3CDTF">2019-05-28T14:17:54Z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