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57" r:id="rId7"/>
    <p:sldId id="329" r:id="rId8"/>
    <p:sldId id="328" r:id="rId9"/>
    <p:sldId id="331" r:id="rId10"/>
    <p:sldId id="326" r:id="rId11"/>
    <p:sldId id="332" r:id="rId12"/>
    <p:sldId id="33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Rahman" initials="LR" lastIdx="1" clrIdx="0">
    <p:extLst>
      <p:ext uri="{19B8F6BF-5375-455C-9EA6-DF929625EA0E}">
        <p15:presenceInfo xmlns:p15="http://schemas.microsoft.com/office/powerpoint/2012/main" userId="Laura Rahm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5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3161-3E2F-40B6-BAFA-30F03265A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149D54-6A2C-4597-BDDA-D3BD8DD14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3DBEC-0A25-4466-B281-D056D76B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C3879-DAAB-4F3C-9769-4F416FAE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1A3B0-F8B9-430F-8E2A-D7B1E2BF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99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00ED-8EC1-40E0-95B8-20DEE20A9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98071-EE67-4542-97BA-78EE9D307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50EA9-68DD-4CA8-BA8D-E9D9FE506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5A798-52D8-43DF-9E48-2C91712C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02119-76EE-46E1-8F02-BDDCCD53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7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941C9A-59DF-4405-B606-08F89AD0A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5D0BAC-2E34-4747-92C6-BBFA8E1D7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246A6-5F97-4C8E-8D70-C9DF664F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E3EC0-8C5C-4318-A746-6C00D14E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5FDFC-9EE6-45EC-8780-5ACA6474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3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52A1-6B04-46AF-A9C5-0685B23C5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0985D-10D6-48DA-9CF4-9B086375E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75587-AC07-43D4-A1FA-19C09703A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2EA2C-BDEF-436B-A5F5-DB002013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24F1-CA7E-4927-B751-C0A7B04B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85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C32A-6F55-4346-BBB9-46D836740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7FCD2-7E5E-4A6E-947D-429C565A0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C96C2-9836-47DD-91AB-F51B06AB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41C41-1CBC-473D-B8EC-B1D2C2AC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EC03-DE75-43D9-BC56-A54078B6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99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0EFF4-F51A-428B-80D6-C3257E4A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49E21-0DB3-433C-B7C8-B6D69E2FC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DDE6F-C8E3-4B20-8DE6-AD1531F06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1CA90-32AC-4824-8D5C-86D6B557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F77C0-1937-4990-A648-FD1F875C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8D250-224B-44B7-8371-D6E07B01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24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6EF0-1E8B-4C52-9329-7C59DE81C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F7C3B-0F41-44F9-B267-E4D0A833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8699A-5F25-47D8-BB15-6E9304767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55935-5368-4BA5-871A-20CF9E171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C46E8-55A6-4546-ABF8-22BD010E3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C8193D-87B7-4471-9200-2BB9072C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22BFF-4A8E-4F2C-AECB-1F4107E5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B5AD4-7653-4C58-982E-76ABFF45B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5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7A380-5956-43A8-A6D0-90583B71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A5307-4E34-47C2-BC81-13EEF65B8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728B2-750F-4DD7-8AB5-735010EE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9CFA6B-CBB4-4B09-A432-359E9E28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22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45DB8-1176-4413-9475-48FD6DE3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E83B59-2EA8-41AF-AB48-D4301A61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CC984-415B-4DEA-B914-38988870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91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33198-AA7E-4C3A-B9F6-A2CF49403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7FB88-8E86-4FD9-AAD8-160A37719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7841F-4265-43B1-80FE-92A447571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1F5C0-313F-4A58-B381-C7ABF28C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749A5-D60E-4358-800C-30A983807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9A23C-3DC6-4D6A-A6D7-57397BE8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6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E83F-8DD2-484F-84F0-E483CEE2B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7AA66E-8F5C-4FE5-BFB1-64ECEF95F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C706E-1C14-4E6E-A136-928784932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5F2FF-D6A6-43FD-8BE3-5592AF20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66D72-4B9A-48D4-A889-1885DF202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3556-1340-4197-A6D2-C1AA59A7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36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648E84-03C8-4840-9E7F-5FA6C5BA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90DBF-B07D-453F-83D2-6D507BA0B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CD8A2-30F5-43C2-A4F4-F591DE19E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E7823-1A7D-4CBA-811B-B3166059EB3E}" type="datetimeFigureOut">
              <a:rPr lang="en-GB" smtClean="0"/>
              <a:t>28/05/2019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F7614-5ABA-43F3-9C2F-39182813F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9E327-6CB0-459C-80AC-9D54CB6D5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DD16-F90A-4592-8A52-1BDF60D330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94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5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D537B-E3DF-4312-A5F4-4474FCAE6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721" y="149450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Housing First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Scaling up or disrupting the system?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C5ABB-462D-453F-BA20-E724C97D8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1721" y="397417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Porto 31.5.2019</a:t>
            </a:r>
          </a:p>
          <a:p>
            <a:r>
              <a:rPr lang="en-GB" dirty="0">
                <a:solidFill>
                  <a:schemeClr val="bg1"/>
                </a:solidFill>
              </a:rPr>
              <a:t>Juha Kaakinen</a:t>
            </a:r>
          </a:p>
          <a:p>
            <a:r>
              <a:rPr lang="en-GB" dirty="0">
                <a:solidFill>
                  <a:schemeClr val="bg1"/>
                </a:solidFill>
              </a:rPr>
              <a:t>CEO</a:t>
            </a:r>
          </a:p>
          <a:p>
            <a:r>
              <a:rPr lang="en-GB" dirty="0">
                <a:solidFill>
                  <a:schemeClr val="bg1"/>
                </a:solidFill>
              </a:rPr>
              <a:t>Y-Foundation</a:t>
            </a:r>
          </a:p>
        </p:txBody>
      </p:sp>
    </p:spTree>
    <p:extLst>
      <p:ext uri="{BB962C8B-B14F-4D97-AF65-F5344CB8AC3E}">
        <p14:creationId xmlns:p14="http://schemas.microsoft.com/office/powerpoint/2010/main" val="127646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Implementation of Housing First in Finland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Since 2008</a:t>
            </a:r>
          </a:p>
          <a:p>
            <a:r>
              <a:rPr lang="en-GB" dirty="0">
                <a:solidFill>
                  <a:schemeClr val="bg1"/>
                </a:solidFill>
              </a:rPr>
              <a:t>A National Programme to End Long-term Homelessness (2008-2011, 2012-2015)</a:t>
            </a:r>
          </a:p>
          <a:p>
            <a:r>
              <a:rPr lang="en-GB" dirty="0">
                <a:solidFill>
                  <a:schemeClr val="bg1"/>
                </a:solidFill>
              </a:rPr>
              <a:t>A wide partnership: State Ministries, Cities, NGOs both on local and national level</a:t>
            </a:r>
          </a:p>
          <a:p>
            <a:r>
              <a:rPr lang="en-GB" dirty="0">
                <a:solidFill>
                  <a:schemeClr val="bg1"/>
                </a:solidFill>
              </a:rPr>
              <a:t>Implementing at the same time Housing First and introducing systemic change by converting shelters and hostels into supported housing units</a:t>
            </a:r>
          </a:p>
          <a:p>
            <a:r>
              <a:rPr lang="en-GB" dirty="0">
                <a:solidFill>
                  <a:schemeClr val="bg1"/>
                </a:solidFill>
              </a:rPr>
              <a:t>From temporary to permanent housing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What made change possible?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Money incentives for renovation of shelters and hostels (including also a stick: in the future they were supposed to work according to HF principles)</a:t>
            </a:r>
          </a:p>
          <a:p>
            <a:r>
              <a:rPr lang="en-GB" dirty="0">
                <a:solidFill>
                  <a:schemeClr val="bg1"/>
                </a:solidFill>
              </a:rPr>
              <a:t>Money incentives for cities to hire new support workers</a:t>
            </a:r>
          </a:p>
          <a:p>
            <a:r>
              <a:rPr lang="en-GB" dirty="0">
                <a:solidFill>
                  <a:schemeClr val="bg1"/>
                </a:solidFill>
              </a:rPr>
              <a:t>Collaboration, working together</a:t>
            </a:r>
          </a:p>
          <a:p>
            <a:r>
              <a:rPr lang="en-GB" dirty="0">
                <a:solidFill>
                  <a:schemeClr val="bg1"/>
                </a:solidFill>
              </a:rPr>
              <a:t>Flexibility of support</a:t>
            </a:r>
          </a:p>
          <a:p>
            <a:r>
              <a:rPr lang="en-GB" dirty="0">
                <a:solidFill>
                  <a:schemeClr val="bg1"/>
                </a:solidFill>
              </a:rPr>
              <a:t>Housing from several channels: social housing, flats acquired from the private market, new housing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9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A10B509C-CFE4-4384-B78D-C87973FF8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791"/>
            <a:ext cx="12379728" cy="6963597"/>
          </a:xfrm>
          <a:prstGeom prst="rect">
            <a:avLst/>
          </a:prstGeom>
        </p:spPr>
      </p:pic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226452" y="1781982"/>
            <a:ext cx="10076953" cy="8564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fi-FI" sz="4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4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can’t</a:t>
            </a:r>
            <a:r>
              <a:rPr lang="fi-FI" sz="4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4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fi-FI" sz="4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4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Housing</a:t>
            </a:r>
            <a:r>
              <a:rPr lang="fi-FI" sz="4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40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First</a:t>
            </a:r>
            <a:endParaRPr lang="fi-FI" sz="4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ABF3907-90EA-4F63-8DC1-728B868774A7}"/>
              </a:ext>
            </a:extLst>
          </p:cNvPr>
          <p:cNvSpPr txBox="1"/>
          <p:nvPr/>
        </p:nvSpPr>
        <p:spPr>
          <a:xfrm>
            <a:off x="2226452" y="2638464"/>
            <a:ext cx="599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without</a:t>
            </a:r>
            <a:r>
              <a:rPr kumimoji="0" lang="fi-FI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fi-FI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having</a:t>
            </a:r>
            <a:r>
              <a:rPr kumimoji="0" lang="fi-FI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fi-FI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housing</a:t>
            </a:r>
            <a:r>
              <a:rPr kumimoji="0" lang="fi-FI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…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879C175-BBCF-4A31-91B5-F598D515ECD4}"/>
              </a:ext>
            </a:extLst>
          </p:cNvPr>
          <p:cNvSpPr txBox="1"/>
          <p:nvPr/>
        </p:nvSpPr>
        <p:spPr>
          <a:xfrm>
            <a:off x="2226452" y="3429000"/>
            <a:ext cx="3020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first</a:t>
            </a:r>
            <a:r>
              <a:rPr kumimoji="0" lang="fi-FI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kumimoji="0" lang="fi-FI" sz="4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8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Is scaling up possible?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Would it have been possible to implement Housing Fist on a national level without the systemic change?</a:t>
            </a:r>
          </a:p>
          <a:p>
            <a:r>
              <a:rPr lang="en-GB" dirty="0">
                <a:solidFill>
                  <a:schemeClr val="bg1"/>
                </a:solidFill>
              </a:rPr>
              <a:t>Incremental change with scaling up or radical change of the paradigm in a limited time frame</a:t>
            </a:r>
          </a:p>
          <a:p>
            <a:r>
              <a:rPr lang="en-GB" dirty="0">
                <a:solidFill>
                  <a:schemeClr val="bg1"/>
                </a:solidFill>
              </a:rPr>
              <a:t>Project based scaling up: risk of discontinuity and  risk of Housing First</a:t>
            </a:r>
          </a:p>
          <a:p>
            <a:r>
              <a:rPr lang="en-GB" dirty="0">
                <a:solidFill>
                  <a:schemeClr val="bg1"/>
                </a:solidFill>
              </a:rPr>
              <a:t>ending up as an alternative among others </a:t>
            </a:r>
          </a:p>
          <a:p>
            <a:r>
              <a:rPr lang="en-GB" dirty="0">
                <a:solidFill>
                  <a:schemeClr val="bg1"/>
                </a:solidFill>
              </a:rPr>
              <a:t>No more pilots to prove what we already know</a:t>
            </a:r>
          </a:p>
        </p:txBody>
      </p:sp>
    </p:spTree>
    <p:extLst>
      <p:ext uri="{BB962C8B-B14F-4D97-AF65-F5344CB8AC3E}">
        <p14:creationId xmlns:p14="http://schemas.microsoft.com/office/powerpoint/2010/main" val="367698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325285A8-9F8E-468B-9811-F1FEF92A85D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394679" y="1752308"/>
          <a:ext cx="7669669" cy="40214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594641">
                  <a:extLst>
                    <a:ext uri="{9D8B030D-6E8A-4147-A177-3AD203B41FA5}">
                      <a16:colId xmlns:a16="http://schemas.microsoft.com/office/drawing/2014/main" val="3668374860"/>
                    </a:ext>
                  </a:extLst>
                </a:gridCol>
                <a:gridCol w="4075028">
                  <a:extLst>
                    <a:ext uri="{9D8B030D-6E8A-4147-A177-3AD203B41FA5}">
                      <a16:colId xmlns:a16="http://schemas.microsoft.com/office/drawing/2014/main" val="829915801"/>
                    </a:ext>
                  </a:extLst>
                </a:gridCol>
              </a:tblGrid>
              <a:tr h="560056">
                <a:tc>
                  <a:txBody>
                    <a:bodyPr/>
                    <a:lstStyle/>
                    <a:p>
                      <a:pPr algn="ctr"/>
                      <a:r>
                        <a:rPr lang="fi-FI" sz="2800" dirty="0"/>
                        <a:t>Short-</a:t>
                      </a:r>
                      <a:r>
                        <a:rPr lang="fi-FI" sz="2800" dirty="0" err="1"/>
                        <a:t>term</a:t>
                      </a:r>
                      <a:endParaRPr lang="fi-FI" sz="28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800" dirty="0"/>
                        <a:t>Long-</a:t>
                      </a:r>
                      <a:r>
                        <a:rPr lang="fi-FI" sz="2800" dirty="0" err="1"/>
                        <a:t>term</a:t>
                      </a:r>
                      <a:endParaRPr lang="fi-FI" sz="28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634861"/>
                  </a:ext>
                </a:extLst>
              </a:tr>
              <a:tr h="1289602">
                <a:tc>
                  <a:txBody>
                    <a:bodyPr/>
                    <a:lstStyle/>
                    <a:p>
                      <a:endParaRPr lang="fi-FI" sz="20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i-FI" sz="20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348368"/>
                  </a:ext>
                </a:extLst>
              </a:tr>
              <a:tr h="2171818">
                <a:tc>
                  <a:txBody>
                    <a:bodyPr/>
                    <a:lstStyle/>
                    <a:p>
                      <a:endParaRPr lang="fi-FI" sz="20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i-FI" sz="20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19404469"/>
                  </a:ext>
                </a:extLst>
              </a:tr>
            </a:tbl>
          </a:graphicData>
        </a:graphic>
      </p:graphicFrame>
      <p:sp>
        <p:nvSpPr>
          <p:cNvPr id="4" name="Otsikko 1">
            <a:extLst>
              <a:ext uri="{FF2B5EF4-FFF2-40B4-BE49-F238E27FC236}">
                <a16:creationId xmlns:a16="http://schemas.microsoft.com/office/drawing/2014/main" id="{A77EA6FB-2C34-471D-9B79-DA190170F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8138"/>
            <a:ext cx="10972800" cy="1143000"/>
          </a:xfrm>
        </p:spPr>
        <p:txBody>
          <a:bodyPr>
            <a:normAutofit/>
          </a:bodyPr>
          <a:lstStyle/>
          <a:p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paradigms</a:t>
            </a:r>
            <a:r>
              <a:rPr lang="fi-FI" dirty="0"/>
              <a:t>,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housing</a:t>
            </a:r>
            <a:r>
              <a:rPr lang="fi-FI" dirty="0"/>
              <a:t> </a:t>
            </a:r>
            <a:r>
              <a:rPr lang="fi-FI" dirty="0" err="1"/>
              <a:t>solutions</a:t>
            </a:r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C5F6480C-D041-4F86-8296-0BCB9C5F67A1}"/>
              </a:ext>
            </a:extLst>
          </p:cNvPr>
          <p:cNvSpPr/>
          <p:nvPr/>
        </p:nvSpPr>
        <p:spPr>
          <a:xfrm>
            <a:off x="333104" y="1634742"/>
            <a:ext cx="19461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i-FI" sz="2000" u="sng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Managing</a:t>
            </a:r>
            <a:r>
              <a:rPr lang="fi-FI" sz="2000" u="sng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2000" u="sng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homelessness</a:t>
            </a:r>
            <a:endParaRPr lang="fi-FI" sz="2000" u="sng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E7169A75-56F9-48EA-BB46-AD89CBBC58B3}"/>
              </a:ext>
            </a:extLst>
          </p:cNvPr>
          <p:cNvSpPr/>
          <p:nvPr/>
        </p:nvSpPr>
        <p:spPr>
          <a:xfrm>
            <a:off x="932450" y="4300419"/>
            <a:ext cx="133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Permanent</a:t>
            </a:r>
            <a:endParaRPr lang="fi-FI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7995783A-12B7-4B73-9F75-3E99CE6CCC39}"/>
              </a:ext>
            </a:extLst>
          </p:cNvPr>
          <p:cNvSpPr/>
          <p:nvPr/>
        </p:nvSpPr>
        <p:spPr>
          <a:xfrm>
            <a:off x="998538" y="2749920"/>
            <a:ext cx="1315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Temporary</a:t>
            </a:r>
            <a:endParaRPr lang="fi-FI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80CE4672-FF36-4891-973A-513F7003C768}"/>
              </a:ext>
            </a:extLst>
          </p:cNvPr>
          <p:cNvSpPr/>
          <p:nvPr/>
        </p:nvSpPr>
        <p:spPr>
          <a:xfrm>
            <a:off x="2672339" y="2688563"/>
            <a:ext cx="16696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shelter</a:t>
            </a:r>
            <a:endParaRPr lang="fi-FI" i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7BF050D6-585C-440A-AAEA-3F0E57F444F4}"/>
              </a:ext>
            </a:extLst>
          </p:cNvPr>
          <p:cNvSpPr/>
          <p:nvPr/>
        </p:nvSpPr>
        <p:spPr>
          <a:xfrm>
            <a:off x="5533498" y="3024128"/>
            <a:ext cx="16696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hostel</a:t>
            </a:r>
            <a:endParaRPr lang="fi-FI" i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1A6877AC-2A54-4C88-9EA0-122BCE7C797D}"/>
              </a:ext>
            </a:extLst>
          </p:cNvPr>
          <p:cNvSpPr txBox="1"/>
          <p:nvPr/>
        </p:nvSpPr>
        <p:spPr>
          <a:xfrm>
            <a:off x="4962099" y="3972068"/>
            <a:ext cx="1835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Housing</a:t>
            </a:r>
            <a:r>
              <a:rPr lang="fi-FI" sz="20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20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First</a:t>
            </a:r>
            <a:endParaRPr lang="fi-FI" sz="2000" i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E449D322-D7EE-43DF-8D16-F7A69701CCE1}"/>
              </a:ext>
            </a:extLst>
          </p:cNvPr>
          <p:cNvSpPr txBox="1"/>
          <p:nvPr/>
        </p:nvSpPr>
        <p:spPr>
          <a:xfrm>
            <a:off x="4810809" y="4267475"/>
            <a:ext cx="2780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Supported</a:t>
            </a:r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housing</a:t>
            </a:r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</a:p>
          <a:p>
            <a:endParaRPr lang="fi-FI" sz="16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3CCD0FB3-1AD9-4861-A4DB-E75090BC2EB2}"/>
              </a:ext>
            </a:extLst>
          </p:cNvPr>
          <p:cNvSpPr txBox="1"/>
          <p:nvPr/>
        </p:nvSpPr>
        <p:spPr>
          <a:xfrm>
            <a:off x="4284121" y="4593167"/>
            <a:ext cx="1355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 </a:t>
            </a:r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supported</a:t>
            </a:r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housing</a:t>
            </a:r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units</a:t>
            </a:r>
            <a:endParaRPr lang="fi-FI" sz="1600" i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263A2EA1-7607-460D-97C4-BB40A104A499}"/>
              </a:ext>
            </a:extLst>
          </p:cNvPr>
          <p:cNvSpPr txBox="1"/>
          <p:nvPr/>
        </p:nvSpPr>
        <p:spPr>
          <a:xfrm>
            <a:off x="6288295" y="4588490"/>
            <a:ext cx="2147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 </a:t>
            </a:r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scattered</a:t>
            </a:r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housing</a:t>
            </a:r>
            <a:endParaRPr lang="fi-FI" sz="1600" i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9C0C14BD-9BB2-4C95-9A3A-B569078405D1}"/>
              </a:ext>
            </a:extLst>
          </p:cNvPr>
          <p:cNvSpPr txBox="1"/>
          <p:nvPr/>
        </p:nvSpPr>
        <p:spPr>
          <a:xfrm>
            <a:off x="8542561" y="5346009"/>
            <a:ext cx="1693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Social</a:t>
            </a:r>
            <a:r>
              <a:rPr lang="fi-FI" sz="1600" i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housing</a:t>
            </a:r>
            <a:endParaRPr lang="fi-FI" sz="1600" i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57F50D49-E1A7-4349-8240-154CF819245B}"/>
              </a:ext>
            </a:extLst>
          </p:cNvPr>
          <p:cNvSpPr txBox="1"/>
          <p:nvPr/>
        </p:nvSpPr>
        <p:spPr>
          <a:xfrm>
            <a:off x="8542562" y="5008665"/>
            <a:ext cx="1693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i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Independent</a:t>
            </a:r>
            <a:endParaRPr lang="fi-FI" sz="1600" i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C5753CE1-69C2-4BAF-B653-F8C706DBFB5C}"/>
              </a:ext>
            </a:extLst>
          </p:cNvPr>
          <p:cNvSpPr/>
          <p:nvPr/>
        </p:nvSpPr>
        <p:spPr>
          <a:xfrm>
            <a:off x="10090130" y="5192726"/>
            <a:ext cx="16696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u="sng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Ending</a:t>
            </a:r>
            <a:r>
              <a:rPr lang="fi-FI" u="sng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i-FI" u="sng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homelessness</a:t>
            </a:r>
            <a:endParaRPr lang="fi-FI" u="sng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83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What is required to implement Housing First?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Alternative housing solutions</a:t>
            </a:r>
          </a:p>
          <a:p>
            <a:r>
              <a:rPr lang="en-GB" dirty="0">
                <a:solidFill>
                  <a:schemeClr val="bg1"/>
                </a:solidFill>
              </a:rPr>
              <a:t>Flexible support</a:t>
            </a:r>
          </a:p>
          <a:p>
            <a:r>
              <a:rPr lang="en-GB" dirty="0">
                <a:solidFill>
                  <a:schemeClr val="bg1"/>
                </a:solidFill>
              </a:rPr>
              <a:t>Financial resources</a:t>
            </a:r>
          </a:p>
          <a:p>
            <a:r>
              <a:rPr lang="en-GB" dirty="0">
                <a:solidFill>
                  <a:schemeClr val="bg1"/>
                </a:solidFill>
              </a:rPr>
              <a:t>Collaboration</a:t>
            </a:r>
          </a:p>
          <a:p>
            <a:r>
              <a:rPr lang="en-GB" dirty="0">
                <a:solidFill>
                  <a:schemeClr val="bg1"/>
                </a:solidFill>
              </a:rPr>
              <a:t>Not a single organization can “own” solving homelessness</a:t>
            </a:r>
          </a:p>
          <a:p>
            <a:r>
              <a:rPr lang="en-GB" dirty="0">
                <a:solidFill>
                  <a:schemeClr val="bg1"/>
                </a:solidFill>
              </a:rPr>
              <a:t>The state, cities, homelessness </a:t>
            </a:r>
            <a:r>
              <a:rPr lang="en-GB" dirty="0" err="1">
                <a:solidFill>
                  <a:schemeClr val="bg1"/>
                </a:solidFill>
              </a:rPr>
              <a:t>ngos</a:t>
            </a:r>
            <a:r>
              <a:rPr lang="en-GB" dirty="0">
                <a:solidFill>
                  <a:schemeClr val="bg1"/>
                </a:solidFill>
              </a:rPr>
              <a:t>, housing associations, social housing companies all have to work together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1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9C60-77CC-4BFC-A0C1-8923DE10F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971106"/>
            <a:ext cx="10515600" cy="110944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What is required to End Homelessness?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D4788-4729-4356-9FE8-B7381820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216232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Housing: affordable social housing</a:t>
            </a:r>
          </a:p>
          <a:p>
            <a:r>
              <a:rPr lang="en-GB" dirty="0">
                <a:solidFill>
                  <a:schemeClr val="bg1"/>
                </a:solidFill>
              </a:rPr>
              <a:t>Housing First: unconditional independent housing with support</a:t>
            </a:r>
          </a:p>
          <a:p>
            <a:r>
              <a:rPr lang="en-GB" dirty="0">
                <a:solidFill>
                  <a:schemeClr val="bg1"/>
                </a:solidFill>
              </a:rPr>
              <a:t>This is not possible without intensive partnership and collaboration</a:t>
            </a:r>
          </a:p>
          <a:p>
            <a:r>
              <a:rPr lang="en-GB" dirty="0">
                <a:solidFill>
                  <a:schemeClr val="bg1"/>
                </a:solidFill>
              </a:rPr>
              <a:t>From temporary accommodation to permanent housing</a:t>
            </a:r>
          </a:p>
          <a:p>
            <a:r>
              <a:rPr lang="en-GB" dirty="0">
                <a:solidFill>
                  <a:schemeClr val="bg1"/>
                </a:solidFill>
              </a:rPr>
              <a:t>In Finland we have </a:t>
            </a:r>
            <a:r>
              <a:rPr lang="en-GB">
                <a:solidFill>
                  <a:schemeClr val="bg1"/>
                </a:solidFill>
              </a:rPr>
              <a:t>reached “a </a:t>
            </a:r>
            <a:r>
              <a:rPr lang="en-GB" dirty="0">
                <a:solidFill>
                  <a:schemeClr val="bg1"/>
                </a:solidFill>
              </a:rPr>
              <a:t>point of no return”</a:t>
            </a:r>
          </a:p>
          <a:p>
            <a:r>
              <a:rPr lang="en-GB" dirty="0">
                <a:solidFill>
                  <a:schemeClr val="bg1"/>
                </a:solidFill>
              </a:rPr>
              <a:t>New generation of support workers have created a critical mass</a:t>
            </a:r>
          </a:p>
          <a:p>
            <a:r>
              <a:rPr lang="en-GB" dirty="0">
                <a:solidFill>
                  <a:schemeClr val="bg1"/>
                </a:solidFill>
              </a:rPr>
              <a:t>Aiming to develop Housing First 2.0</a:t>
            </a:r>
          </a:p>
          <a:p>
            <a:r>
              <a:rPr lang="en-GB" dirty="0">
                <a:solidFill>
                  <a:schemeClr val="bg1"/>
                </a:solidFill>
              </a:rPr>
              <a:t>The time that remains</a:t>
            </a:r>
          </a:p>
        </p:txBody>
      </p:sp>
    </p:spTree>
    <p:extLst>
      <p:ext uri="{BB962C8B-B14F-4D97-AF65-F5344CB8AC3E}">
        <p14:creationId xmlns:p14="http://schemas.microsoft.com/office/powerpoint/2010/main" val="333620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C49E8E779E44D8844BE7BFF36D096" ma:contentTypeVersion="9" ma:contentTypeDescription="Create a new document." ma:contentTypeScope="" ma:versionID="ebfb9967c40c996fac1700848b175d70">
  <xsd:schema xmlns:xsd="http://www.w3.org/2001/XMLSchema" xmlns:xs="http://www.w3.org/2001/XMLSchema" xmlns:p="http://schemas.microsoft.com/office/2006/metadata/properties" xmlns:ns2="eb4defa2-306d-42f3-a45c-d773604bc3b6" xmlns:ns3="8e12d9bd-ea3e-4137-9ea7-b65ad54deda4" targetNamespace="http://schemas.microsoft.com/office/2006/metadata/properties" ma:root="true" ma:fieldsID="099ca6a69408bc6779f6c6abcca7a9e1" ns2:_="" ns3:_="">
    <xsd:import namespace="eb4defa2-306d-42f3-a45c-d773604bc3b6"/>
    <xsd:import namespace="8e12d9bd-ea3e-4137-9ea7-b65ad54ded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defa2-306d-42f3-a45c-d773604bc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2d9bd-ea3e-4137-9ea7-b65ad54de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D2EE70-E185-4CF7-8E05-24C6E0BBCC3A}">
  <ds:schemaRefs>
    <ds:schemaRef ds:uri="http://purl.org/dc/terms/"/>
    <ds:schemaRef ds:uri="http://schemas.openxmlformats.org/package/2006/metadata/core-properties"/>
    <ds:schemaRef ds:uri="8e12d9bd-ea3e-4137-9ea7-b65ad54deda4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eb4defa2-306d-42f3-a45c-d773604bc3b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A2447E3-7623-4DFE-920A-BCF891815D25}"/>
</file>

<file path=customXml/itemProps3.xml><?xml version="1.0" encoding="utf-8"?>
<ds:datastoreItem xmlns:ds="http://schemas.openxmlformats.org/officeDocument/2006/customXml" ds:itemID="{032FACF3-AA64-4C25-8988-26A3607D10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356</Words>
  <Application>Microsoft Office PowerPoint</Application>
  <PresentationFormat>Laajakuva</PresentationFormat>
  <Paragraphs>57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 Light</vt:lpstr>
      <vt:lpstr>Office Theme</vt:lpstr>
      <vt:lpstr>PowerPoint-esitys</vt:lpstr>
      <vt:lpstr>Housing First Scaling up or disrupting the system?</vt:lpstr>
      <vt:lpstr>Implementation of Housing First in Finland</vt:lpstr>
      <vt:lpstr>What made change possible?</vt:lpstr>
      <vt:lpstr>PowerPoint-esitys</vt:lpstr>
      <vt:lpstr>Is scaling up possible?</vt:lpstr>
      <vt:lpstr>Different paradigms, different housing solutions</vt:lpstr>
      <vt:lpstr>What is required to implement Housing First?</vt:lpstr>
      <vt:lpstr>What is required to End Homelessness?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Rahman</dc:creator>
  <cp:lastModifiedBy>Juha Kaakinen</cp:lastModifiedBy>
  <cp:revision>31</cp:revision>
  <dcterms:created xsi:type="dcterms:W3CDTF">2019-04-29T13:06:07Z</dcterms:created>
  <dcterms:modified xsi:type="dcterms:W3CDTF">2019-05-28T19:55:43Z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0x010100810C49E8E779E44D8844BE7BFF36D096</vt:lpwstr>
  </property>
</Properties>
</file>