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8" r:id="rId2"/>
    <p:sldId id="286" r:id="rId3"/>
    <p:sldId id="313" r:id="rId4"/>
    <p:sldId id="270" r:id="rId5"/>
    <p:sldId id="296" r:id="rId6"/>
    <p:sldId id="314" r:id="rId7"/>
    <p:sldId id="300" r:id="rId8"/>
    <p:sldId id="317" r:id="rId9"/>
    <p:sldId id="315" r:id="rId10"/>
    <p:sldId id="316" r:id="rId11"/>
    <p:sldId id="312" r:id="rId12"/>
    <p:sldId id="318" r:id="rId13"/>
    <p:sldId id="311" r:id="rId14"/>
    <p:sldId id="297" r:id="rId15"/>
    <p:sldId id="306" r:id="rId16"/>
    <p:sldId id="319" r:id="rId17"/>
    <p:sldId id="307" r:id="rId18"/>
    <p:sldId id="308" r:id="rId19"/>
    <p:sldId id="309" r:id="rId20"/>
    <p:sldId id="320" r:id="rId21"/>
    <p:sldId id="273" r:id="rId22"/>
  </p:sldIdLst>
  <p:sldSz cx="9144000" cy="6858000" type="screen4x3"/>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ja Hansen" initials="MH" lastIdx="1" clrIdx="0">
    <p:extLst>
      <p:ext uri="{19B8F6BF-5375-455C-9EA6-DF929625EA0E}">
        <p15:presenceInfo xmlns:p15="http://schemas.microsoft.com/office/powerpoint/2012/main" userId="395a03a7db51457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65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11-20T12:52:40.442" idx="1">
    <p:pos x="10" y="10"/>
    <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4E831-9B11-4CE2-836D-A916BEF71F60}" type="datetimeFigureOut">
              <a:rPr lang="da-DK" smtClean="0"/>
              <a:t>21-11-2018</a:t>
            </a:fld>
            <a:endParaRPr lang="da-DK"/>
          </a:p>
        </p:txBody>
      </p:sp>
      <p:sp>
        <p:nvSpPr>
          <p:cNvPr id="4" name="Pladsholder til slidebille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9D28C6-A0EE-40A6-9906-622B7A979EF3}" type="slidenum">
              <a:rPr lang="da-DK" smtClean="0"/>
              <a:t>‹nr.›</a:t>
            </a:fld>
            <a:endParaRPr lang="da-DK"/>
          </a:p>
        </p:txBody>
      </p:sp>
    </p:spTree>
    <p:extLst>
      <p:ext uri="{BB962C8B-B14F-4D97-AF65-F5344CB8AC3E}">
        <p14:creationId xmlns:p14="http://schemas.microsoft.com/office/powerpoint/2010/main" val="2489534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6F19C21-3BCB-4AB5-92A5-E9195A5ACF7E}" type="slidenum">
              <a:rPr lang="en-GB" altLang="da-DK"/>
              <a:pPr eaLnBrk="1" hangingPunct="1"/>
              <a:t>1</a:t>
            </a:fld>
            <a:endParaRPr lang="en-GB" altLang="da-DK"/>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da-DK"/>
          </a:p>
        </p:txBody>
      </p:sp>
    </p:spTree>
    <p:extLst>
      <p:ext uri="{BB962C8B-B14F-4D97-AF65-F5344CB8AC3E}">
        <p14:creationId xmlns:p14="http://schemas.microsoft.com/office/powerpoint/2010/main" val="1526701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normAutofit/>
          </a:bodyPr>
          <a:lstStyle/>
          <a:p>
            <a:r>
              <a:rPr lang="da-DK" dirty="0"/>
              <a:t>Billederne af sår og skader er nu engang lettere at tage billeder af end det er at tage billeder af sociale forhold, psyke, oplevelsen af at sidde inde mv. Sådan er her har nogle af dem det fysisk – lige så slemt har de det på en række andre områder, er ikke alene hårdt ramt, men også bredt ramt.</a:t>
            </a:r>
          </a:p>
        </p:txBody>
      </p:sp>
      <p:sp>
        <p:nvSpPr>
          <p:cNvPr id="4" name="Pladsholder til diasnummer 3"/>
          <p:cNvSpPr>
            <a:spLocks noGrp="1"/>
          </p:cNvSpPr>
          <p:nvPr>
            <p:ph type="sldNum" sz="quarter" idx="10"/>
          </p:nvPr>
        </p:nvSpPr>
        <p:spPr/>
        <p:txBody>
          <a:bodyPr/>
          <a:lstStyle/>
          <a:p>
            <a:fld id="{FF779587-68CC-4756-BDE9-60DF1AC5AB2C}" type="slidenum">
              <a:rPr lang="da-DK" smtClean="0"/>
              <a:pPr/>
              <a:t>6</a:t>
            </a:fld>
            <a:endParaRPr lang="da-DK"/>
          </a:p>
        </p:txBody>
      </p:sp>
    </p:spTree>
    <p:extLst>
      <p:ext uri="{BB962C8B-B14F-4D97-AF65-F5344CB8AC3E}">
        <p14:creationId xmlns:p14="http://schemas.microsoft.com/office/powerpoint/2010/main" val="2028134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a-DK"/>
              <a:t>Klik for at redigere i master</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i master</a:t>
            </a:r>
            <a:endParaRPr lang="en-US" dirty="0"/>
          </a:p>
        </p:txBody>
      </p:sp>
      <p:sp>
        <p:nvSpPr>
          <p:cNvPr id="4" name="Date Placeholder 3"/>
          <p:cNvSpPr>
            <a:spLocks noGrp="1"/>
          </p:cNvSpPr>
          <p:nvPr>
            <p:ph type="dt" sz="half" idx="10"/>
          </p:nvPr>
        </p:nvSpPr>
        <p:spPr/>
        <p:txBody>
          <a:bodyPr/>
          <a:lstStyle/>
          <a:p>
            <a:fld id="{DF6608DE-6B88-468E-BDF6-B5A83F0DD927}" type="datetimeFigureOut">
              <a:rPr lang="da-DK" smtClean="0"/>
              <a:t>21-11-2018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4157571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Vertical Text Placeholder 2"/>
          <p:cNvSpPr>
            <a:spLocks noGrp="1"/>
          </p:cNvSpPr>
          <p:nvPr>
            <p:ph type="body" orient="vert" idx="1"/>
          </p:nvPr>
        </p:nvSpPr>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DF6608DE-6B88-468E-BDF6-B5A83F0DD927}" type="datetimeFigureOut">
              <a:rPr lang="da-DK" smtClean="0"/>
              <a:t>21-11-2018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527160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a-DK"/>
              <a:t>Klik for at redigere i master</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DF6608DE-6B88-468E-BDF6-B5A83F0DD927}" type="datetimeFigureOut">
              <a:rPr lang="da-DK" smtClean="0"/>
              <a:t>21-11-2018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59494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Content Placeholder 2"/>
          <p:cNvSpPr>
            <a:spLocks noGrp="1"/>
          </p:cNvSpPr>
          <p:nvPr>
            <p:ph idx="1"/>
          </p:nvPr>
        </p:nvSpPr>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DF6608DE-6B88-468E-BDF6-B5A83F0DD927}" type="datetimeFigureOut">
              <a:rPr lang="da-DK" smtClean="0"/>
              <a:t>21-11-2018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3422237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a-DK"/>
              <a:t>Klik for at redigere i master</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i master</a:t>
            </a:r>
          </a:p>
        </p:txBody>
      </p:sp>
      <p:sp>
        <p:nvSpPr>
          <p:cNvPr id="4" name="Date Placeholder 3"/>
          <p:cNvSpPr>
            <a:spLocks noGrp="1"/>
          </p:cNvSpPr>
          <p:nvPr>
            <p:ph type="dt" sz="half" idx="10"/>
          </p:nvPr>
        </p:nvSpPr>
        <p:spPr/>
        <p:txBody>
          <a:bodyPr/>
          <a:lstStyle/>
          <a:p>
            <a:fld id="{DF6608DE-6B88-468E-BDF6-B5A83F0DD927}" type="datetimeFigureOut">
              <a:rPr lang="da-DK" smtClean="0"/>
              <a:t>21-11-2018</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2881694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Date Placeholder 4"/>
          <p:cNvSpPr>
            <a:spLocks noGrp="1"/>
          </p:cNvSpPr>
          <p:nvPr>
            <p:ph type="dt" sz="half" idx="10"/>
          </p:nvPr>
        </p:nvSpPr>
        <p:spPr/>
        <p:txBody>
          <a:bodyPr/>
          <a:lstStyle/>
          <a:p>
            <a:fld id="{DF6608DE-6B88-468E-BDF6-B5A83F0DD927}" type="datetimeFigureOut">
              <a:rPr lang="da-DK" smtClean="0"/>
              <a:t>21-11-2018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3427706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a-DK"/>
              <a:t>Klik for at redigere i master</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4" name="Content Placeholder 3"/>
          <p:cNvSpPr>
            <a:spLocks noGrp="1"/>
          </p:cNvSpPr>
          <p:nvPr>
            <p:ph sz="half" idx="2"/>
          </p:nvPr>
        </p:nvSpPr>
        <p:spPr>
          <a:xfrm>
            <a:off x="629842" y="2505075"/>
            <a:ext cx="3868340"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6" name="Content Placeholder 5"/>
          <p:cNvSpPr>
            <a:spLocks noGrp="1"/>
          </p:cNvSpPr>
          <p:nvPr>
            <p:ph sz="quarter" idx="4"/>
          </p:nvPr>
        </p:nvSpPr>
        <p:spPr>
          <a:xfrm>
            <a:off x="4629150" y="2505075"/>
            <a:ext cx="3887391"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7" name="Date Placeholder 6"/>
          <p:cNvSpPr>
            <a:spLocks noGrp="1"/>
          </p:cNvSpPr>
          <p:nvPr>
            <p:ph type="dt" sz="half" idx="10"/>
          </p:nvPr>
        </p:nvSpPr>
        <p:spPr/>
        <p:txBody>
          <a:bodyPr/>
          <a:lstStyle/>
          <a:p>
            <a:fld id="{DF6608DE-6B88-468E-BDF6-B5A83F0DD927}" type="datetimeFigureOut">
              <a:rPr lang="da-DK" smtClean="0"/>
              <a:t>21-11-2018</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3105010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en-US" dirty="0"/>
          </a:p>
        </p:txBody>
      </p:sp>
      <p:sp>
        <p:nvSpPr>
          <p:cNvPr id="3" name="Date Placeholder 2"/>
          <p:cNvSpPr>
            <a:spLocks noGrp="1"/>
          </p:cNvSpPr>
          <p:nvPr>
            <p:ph type="dt" sz="half" idx="10"/>
          </p:nvPr>
        </p:nvSpPr>
        <p:spPr/>
        <p:txBody>
          <a:bodyPr/>
          <a:lstStyle/>
          <a:p>
            <a:fld id="{DF6608DE-6B88-468E-BDF6-B5A83F0DD927}" type="datetimeFigureOut">
              <a:rPr lang="da-DK" smtClean="0"/>
              <a:t>21-11-2018</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951730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608DE-6B88-468E-BDF6-B5A83F0DD927}" type="datetimeFigureOut">
              <a:rPr lang="da-DK" smtClean="0"/>
              <a:t>21-11-2018</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2762972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a-DK"/>
              <a:t>Klik for at redigere i master</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Date Placeholder 4"/>
          <p:cNvSpPr>
            <a:spLocks noGrp="1"/>
          </p:cNvSpPr>
          <p:nvPr>
            <p:ph type="dt" sz="half" idx="10"/>
          </p:nvPr>
        </p:nvSpPr>
        <p:spPr/>
        <p:txBody>
          <a:bodyPr/>
          <a:lstStyle/>
          <a:p>
            <a:fld id="{DF6608DE-6B88-468E-BDF6-B5A83F0DD927}" type="datetimeFigureOut">
              <a:rPr lang="da-DK" smtClean="0"/>
              <a:t>21-11-2018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375372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a-DK"/>
              <a:t>Klik for at redigere i master</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a:t>Klik på ikonet for at tilføje et billede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Date Placeholder 4"/>
          <p:cNvSpPr>
            <a:spLocks noGrp="1"/>
          </p:cNvSpPr>
          <p:nvPr>
            <p:ph type="dt" sz="half" idx="10"/>
          </p:nvPr>
        </p:nvSpPr>
        <p:spPr/>
        <p:txBody>
          <a:bodyPr/>
          <a:lstStyle/>
          <a:p>
            <a:fld id="{DF6608DE-6B88-468E-BDF6-B5A83F0DD927}" type="datetimeFigureOut">
              <a:rPr lang="da-DK" smtClean="0"/>
              <a:t>21-11-2018</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515121EC-BCDC-48DD-9413-572D01FC4FF1}" type="slidenum">
              <a:rPr lang="da-DK" smtClean="0"/>
              <a:t>‹nr.›</a:t>
            </a:fld>
            <a:endParaRPr lang="da-DK"/>
          </a:p>
        </p:txBody>
      </p:sp>
    </p:spTree>
    <p:extLst>
      <p:ext uri="{BB962C8B-B14F-4D97-AF65-F5344CB8AC3E}">
        <p14:creationId xmlns:p14="http://schemas.microsoft.com/office/powerpoint/2010/main" val="1057762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a-DK"/>
              <a:t>Klik for at redigere i master</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6608DE-6B88-468E-BDF6-B5A83F0DD927}" type="datetimeFigureOut">
              <a:rPr lang="da-DK" smtClean="0"/>
              <a:t>21-11-2018</a:t>
            </a:fld>
            <a:endParaRPr lang="da-DK"/>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121EC-BCDC-48DD-9413-572D01FC4FF1}" type="slidenum">
              <a:rPr lang="da-DK" smtClean="0"/>
              <a:t>‹nr.›</a:t>
            </a:fld>
            <a:endParaRPr lang="da-DK"/>
          </a:p>
        </p:txBody>
      </p:sp>
    </p:spTree>
    <p:extLst>
      <p:ext uri="{BB962C8B-B14F-4D97-AF65-F5344CB8AC3E}">
        <p14:creationId xmlns:p14="http://schemas.microsoft.com/office/powerpoint/2010/main" val="2295296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a:xfrm>
            <a:off x="1143000" y="846534"/>
            <a:ext cx="6858000" cy="1178720"/>
          </a:xfrm>
        </p:spPr>
        <p:txBody>
          <a:bodyPr>
            <a:normAutofit fontScale="90000"/>
          </a:bodyPr>
          <a:lstStyle/>
          <a:p>
            <a:pPr eaLnBrk="1" hangingPunct="1"/>
            <a:r>
              <a:rPr lang="da-DK" altLang="da-DK" sz="6075" b="1">
                <a:solidFill>
                  <a:schemeClr val="bg1"/>
                </a:solidFill>
                <a:latin typeface="Calibri" panose="020F0502020204030204" pitchFamily="34" charset="0"/>
              </a:rPr>
              <a:t>The Street Lawyers</a:t>
            </a:r>
            <a:br>
              <a:rPr lang="da-DK" altLang="da-DK" sz="5250" b="1">
                <a:solidFill>
                  <a:schemeClr val="bg1"/>
                </a:solidFill>
                <a:latin typeface="Calibri" panose="020F0502020204030204" pitchFamily="34" charset="0"/>
              </a:rPr>
            </a:br>
            <a:endParaRPr lang="da-DK" altLang="da-DK" sz="2475" b="1">
              <a:solidFill>
                <a:schemeClr val="bg1"/>
              </a:solidFill>
              <a:latin typeface="Calibri" panose="020F0502020204030204" pitchFamily="34" charset="0"/>
            </a:endParaRPr>
          </a:p>
        </p:txBody>
      </p:sp>
      <p:sp>
        <p:nvSpPr>
          <p:cNvPr id="2052" name="Rectangle 3"/>
          <p:cNvSpPr>
            <a:spLocks noGrp="1" noChangeArrowheads="1"/>
          </p:cNvSpPr>
          <p:nvPr>
            <p:ph type="subTitle" idx="1"/>
          </p:nvPr>
        </p:nvSpPr>
        <p:spPr>
          <a:xfrm>
            <a:off x="4652889" y="1901777"/>
            <a:ext cx="3348111" cy="2715468"/>
          </a:xfrm>
        </p:spPr>
        <p:txBody>
          <a:bodyPr>
            <a:normAutofit fontScale="92500" lnSpcReduction="20000"/>
          </a:bodyPr>
          <a:lstStyle/>
          <a:p>
            <a:pPr algn="r" eaLnBrk="1" hangingPunct="1"/>
            <a:r>
              <a:rPr lang="en-US" altLang="da-DK" sz="2550" b="1" dirty="0">
                <a:solidFill>
                  <a:schemeClr val="bg1"/>
                </a:solidFill>
                <a:latin typeface="Calibri" panose="020F0502020204030204" pitchFamily="34" charset="0"/>
              </a:rPr>
              <a:t>‘Street Lawyering’</a:t>
            </a:r>
            <a:r>
              <a:rPr lang="en-US" altLang="da-DK" sz="2100" b="1" dirty="0">
                <a:solidFill>
                  <a:schemeClr val="bg1"/>
                </a:solidFill>
                <a:latin typeface="Calibri" panose="020F0502020204030204" pitchFamily="34" charset="0"/>
              </a:rPr>
              <a:t> </a:t>
            </a:r>
          </a:p>
          <a:p>
            <a:pPr algn="r" eaLnBrk="1" hangingPunct="1"/>
            <a:r>
              <a:rPr lang="en-US" altLang="da-DK" sz="2100" b="1" dirty="0">
                <a:solidFill>
                  <a:schemeClr val="bg1"/>
                </a:solidFill>
                <a:latin typeface="Calibri" panose="020F0502020204030204" pitchFamily="34" charset="0"/>
              </a:rPr>
              <a:t>Harm Reduction Based Outreach Legal Aid Services+</a:t>
            </a:r>
          </a:p>
          <a:p>
            <a:pPr algn="r" eaLnBrk="1" hangingPunct="1"/>
            <a:r>
              <a:rPr lang="en-US" altLang="da-DK" sz="2100" b="1" dirty="0">
                <a:solidFill>
                  <a:schemeClr val="bg1"/>
                </a:solidFill>
                <a:latin typeface="Calibri" panose="020F0502020204030204" pitchFamily="34" charset="0"/>
              </a:rPr>
              <a:t>(De-facto) Criminalization</a:t>
            </a:r>
          </a:p>
          <a:p>
            <a:pPr algn="r" eaLnBrk="1" hangingPunct="1"/>
            <a:r>
              <a:rPr lang="en-US" altLang="da-DK" sz="2100" b="1" dirty="0">
                <a:solidFill>
                  <a:schemeClr val="bg1"/>
                </a:solidFill>
                <a:latin typeface="Calibri" panose="020F0502020204030204" pitchFamily="34" charset="0"/>
              </a:rPr>
              <a:t>PUD, HL, SW</a:t>
            </a:r>
          </a:p>
          <a:p>
            <a:pPr algn="r" eaLnBrk="1" hangingPunct="1"/>
            <a:r>
              <a:rPr lang="en-US" altLang="da-DK" sz="2100" b="1" dirty="0">
                <a:solidFill>
                  <a:schemeClr val="bg1"/>
                </a:solidFill>
                <a:latin typeface="Calibri" panose="020F0502020204030204" pitchFamily="34" charset="0"/>
              </a:rPr>
              <a:t>1.300 cases</a:t>
            </a:r>
          </a:p>
          <a:p>
            <a:pPr algn="r" eaLnBrk="1" hangingPunct="1"/>
            <a:r>
              <a:rPr lang="en-US" altLang="da-DK" sz="2100" b="1" dirty="0">
                <a:solidFill>
                  <a:schemeClr val="bg1"/>
                </a:solidFill>
                <a:latin typeface="Calibri" panose="020F0502020204030204" pitchFamily="34" charset="0"/>
              </a:rPr>
              <a:t>Advocacy</a:t>
            </a:r>
          </a:p>
          <a:p>
            <a:pPr algn="r" eaLnBrk="1" hangingPunct="1"/>
            <a:r>
              <a:rPr lang="en-US" altLang="da-DK" sz="2100" b="1" dirty="0">
                <a:solidFill>
                  <a:schemeClr val="bg1"/>
                </a:solidFill>
                <a:latin typeface="Calibri" panose="020F0502020204030204" pitchFamily="34" charset="0"/>
              </a:rPr>
              <a:t>7 + 40</a:t>
            </a:r>
          </a:p>
        </p:txBody>
      </p:sp>
      <p:pic>
        <p:nvPicPr>
          <p:cNvPr id="5" name="Billede 5" descr="7 N og P og Cyklen.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91805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36512" y="-14288"/>
            <a:ext cx="9144000" cy="1571626"/>
          </a:xfrm>
          <a:prstGeom prst="rect">
            <a:avLst/>
          </a:prstGeom>
        </p:spPr>
        <p:txBody>
          <a:bodyPr vert="horz" lIns="91440" tIns="45720" rIns="91440" bIns="45720" rtlCol="0" anchor="ctr">
            <a:normAutofit fontScale="5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a-DK" altLang="da-DK" sz="11000" b="1" dirty="0">
                <a:solidFill>
                  <a:schemeClr val="bg1"/>
                </a:solidFill>
                <a:latin typeface="Calibri" panose="020F0502020204030204" pitchFamily="34" charset="0"/>
              </a:rPr>
              <a:t>The Street </a:t>
            </a:r>
            <a:r>
              <a:rPr lang="da-DK" altLang="da-DK" sz="11000" b="1" dirty="0" err="1">
                <a:solidFill>
                  <a:schemeClr val="bg1"/>
                </a:solidFill>
                <a:latin typeface="Calibri" panose="020F0502020204030204" pitchFamily="34" charset="0"/>
              </a:rPr>
              <a:t>Lawyers</a:t>
            </a:r>
            <a:endParaRPr lang="da-DK" altLang="da-DK" sz="11000" b="1" dirty="0">
              <a:solidFill>
                <a:schemeClr val="bg1"/>
              </a:solidFill>
              <a:latin typeface="Calibri" panose="020F0502020204030204" pitchFamily="34" charset="0"/>
            </a:endParaRPr>
          </a:p>
          <a:p>
            <a:r>
              <a:rPr lang="da-DK" altLang="da-DK" sz="7000" b="1" dirty="0">
                <a:solidFill>
                  <a:schemeClr val="bg1"/>
                </a:solidFill>
                <a:latin typeface="Calibri" panose="020F0502020204030204" pitchFamily="34" charset="0"/>
              </a:rPr>
              <a:t>                                      </a:t>
            </a:r>
            <a:r>
              <a:rPr lang="da-DK" altLang="da-DK" sz="4700" b="1" dirty="0">
                <a:solidFill>
                  <a:schemeClr val="bg1"/>
                </a:solidFill>
                <a:latin typeface="Calibri" panose="020F0502020204030204" pitchFamily="34" charset="0"/>
              </a:rPr>
              <a:t>Gadejuristen</a:t>
            </a:r>
            <a:br>
              <a:rPr lang="da-DK" altLang="da-DK" sz="7000" b="1" dirty="0">
                <a:solidFill>
                  <a:schemeClr val="bg1"/>
                </a:solidFill>
                <a:latin typeface="Calibri" panose="020F0502020204030204" pitchFamily="34" charset="0"/>
              </a:rPr>
            </a:br>
            <a:endParaRPr lang="da-DK" altLang="da-DK" sz="3300" b="1" dirty="0">
              <a:solidFill>
                <a:schemeClr val="bg1"/>
              </a:solidFill>
              <a:latin typeface="Calibri" panose="020F0502020204030204" pitchFamily="34" charset="0"/>
            </a:endParaRPr>
          </a:p>
        </p:txBody>
      </p:sp>
      <p:sp>
        <p:nvSpPr>
          <p:cNvPr id="7" name="Rectangle 3"/>
          <p:cNvSpPr txBox="1">
            <a:spLocks noChangeArrowheads="1"/>
          </p:cNvSpPr>
          <p:nvPr/>
        </p:nvSpPr>
        <p:spPr>
          <a:xfrm>
            <a:off x="4644356" y="1392703"/>
            <a:ext cx="4464148" cy="362062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altLang="da-DK" sz="3400" b="1" dirty="0">
                <a:solidFill>
                  <a:schemeClr val="bg1"/>
                </a:solidFill>
                <a:latin typeface="Calibri" panose="020F0502020204030204" pitchFamily="34" charset="0"/>
              </a:rPr>
              <a:t>‘Street Lawyering’</a:t>
            </a:r>
            <a:r>
              <a:rPr lang="en-US" altLang="da-DK" sz="2800" b="1" dirty="0">
                <a:solidFill>
                  <a:schemeClr val="bg1"/>
                </a:solidFill>
                <a:latin typeface="Calibri" panose="020F0502020204030204" pitchFamily="34" charset="0"/>
              </a:rPr>
              <a:t> </a:t>
            </a:r>
          </a:p>
          <a:p>
            <a:pPr algn="r"/>
            <a:r>
              <a:rPr lang="en-US" altLang="da-DK" sz="2800" b="1" dirty="0">
                <a:solidFill>
                  <a:schemeClr val="bg1"/>
                </a:solidFill>
                <a:latin typeface="Calibri" panose="020F0502020204030204" pitchFamily="34" charset="0"/>
              </a:rPr>
              <a:t>Harm Reduction Based Outreach Legal Aid Service+</a:t>
            </a:r>
          </a:p>
          <a:p>
            <a:pPr algn="r"/>
            <a:r>
              <a:rPr lang="en-US" altLang="da-DK" sz="2800" b="1" dirty="0">
                <a:solidFill>
                  <a:schemeClr val="bg1"/>
                </a:solidFill>
                <a:latin typeface="Calibri" panose="020F0502020204030204" pitchFamily="34" charset="0"/>
              </a:rPr>
              <a:t>(De-facto) criminalized</a:t>
            </a:r>
          </a:p>
          <a:p>
            <a:pPr algn="r"/>
            <a:r>
              <a:rPr lang="en-US" altLang="da-DK" sz="2800" b="1" dirty="0">
                <a:solidFill>
                  <a:schemeClr val="bg1"/>
                </a:solidFill>
                <a:latin typeface="Calibri" panose="020F0502020204030204" pitchFamily="34" charset="0"/>
              </a:rPr>
              <a:t>PUD, HL, SW, MIGR</a:t>
            </a:r>
          </a:p>
          <a:p>
            <a:pPr algn="r"/>
            <a:r>
              <a:rPr lang="en-US" altLang="da-DK" sz="2800" b="1" dirty="0">
                <a:solidFill>
                  <a:schemeClr val="bg1"/>
                </a:solidFill>
                <a:latin typeface="Calibri" panose="020F0502020204030204" pitchFamily="34" charset="0"/>
              </a:rPr>
              <a:t>1.500+ cases</a:t>
            </a:r>
          </a:p>
        </p:txBody>
      </p:sp>
    </p:spTree>
    <p:extLst>
      <p:ext uri="{BB962C8B-B14F-4D97-AF65-F5344CB8AC3E}">
        <p14:creationId xmlns:p14="http://schemas.microsoft.com/office/powerpoint/2010/main" val="750417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1"/>
          <p:cNvPicPr>
            <a:picLocks noChangeAspect="1"/>
          </p:cNvPicPr>
          <p:nvPr/>
        </p:nvPicPr>
        <p:blipFill>
          <a:blip r:embed="rId2"/>
          <a:stretch>
            <a:fillRect/>
          </a:stretch>
        </p:blipFill>
        <p:spPr>
          <a:xfrm>
            <a:off x="33337" y="1508125"/>
            <a:ext cx="9077325" cy="4857750"/>
          </a:xfrm>
          <a:prstGeom prst="rect">
            <a:avLst/>
          </a:prstGeom>
        </p:spPr>
      </p:pic>
      <p:sp>
        <p:nvSpPr>
          <p:cNvPr id="3" name="Titel 2"/>
          <p:cNvSpPr>
            <a:spLocks noGrp="1"/>
          </p:cNvSpPr>
          <p:nvPr>
            <p:ph type="title"/>
          </p:nvPr>
        </p:nvSpPr>
        <p:spPr>
          <a:xfrm>
            <a:off x="628650" y="-142874"/>
            <a:ext cx="7886700" cy="1325563"/>
          </a:xfrm>
        </p:spPr>
        <p:txBody>
          <a:bodyPr/>
          <a:lstStyle/>
          <a:p>
            <a:pPr algn="ctr"/>
            <a:r>
              <a:rPr lang="da-DK" b="1" dirty="0"/>
              <a:t>From </a:t>
            </a:r>
            <a:r>
              <a:rPr lang="da-DK" b="1" dirty="0" err="1"/>
              <a:t>ammonia</a:t>
            </a:r>
            <a:r>
              <a:rPr lang="da-DK" b="1" dirty="0"/>
              <a:t> to </a:t>
            </a:r>
            <a:r>
              <a:rPr lang="da-DK" b="1" dirty="0" err="1"/>
              <a:t>bicarbonate</a:t>
            </a:r>
            <a:endParaRPr lang="da-DK" b="1" dirty="0"/>
          </a:p>
        </p:txBody>
      </p:sp>
    </p:spTree>
    <p:extLst>
      <p:ext uri="{BB962C8B-B14F-4D97-AF65-F5344CB8AC3E}">
        <p14:creationId xmlns:p14="http://schemas.microsoft.com/office/powerpoint/2010/main" val="3110206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C05A973-2609-49B0-AB33-7C52CA894321}"/>
              </a:ext>
            </a:extLst>
          </p:cNvPr>
          <p:cNvSpPr/>
          <p:nvPr/>
        </p:nvSpPr>
        <p:spPr>
          <a:xfrm>
            <a:off x="1371599" y="2168266"/>
            <a:ext cx="6662691" cy="2246769"/>
          </a:xfrm>
          <a:prstGeom prst="rect">
            <a:avLst/>
          </a:prstGeom>
        </p:spPr>
        <p:txBody>
          <a:bodyPr wrap="square">
            <a:spAutoFit/>
          </a:bodyPr>
          <a:lstStyle/>
          <a:p>
            <a:r>
              <a:rPr lang="da-DK" sz="6000" b="1" dirty="0"/>
              <a:t>Sex </a:t>
            </a:r>
            <a:r>
              <a:rPr lang="da-DK" sz="6000" b="1" dirty="0" err="1"/>
              <a:t>work</a:t>
            </a:r>
            <a:r>
              <a:rPr lang="da-DK" sz="6000" b="1" dirty="0"/>
              <a:t> </a:t>
            </a:r>
          </a:p>
          <a:p>
            <a:r>
              <a:rPr lang="da-DK" sz="4000" b="1" dirty="0"/>
              <a:t>– </a:t>
            </a:r>
            <a:r>
              <a:rPr lang="da-DK" sz="4000" b="1" dirty="0" err="1"/>
              <a:t>avoided</a:t>
            </a:r>
            <a:r>
              <a:rPr lang="da-DK" sz="4000" b="1" dirty="0"/>
              <a:t> </a:t>
            </a:r>
            <a:r>
              <a:rPr lang="da-DK" sz="4000" b="1" dirty="0" err="1"/>
              <a:t>criminalising</a:t>
            </a:r>
            <a:r>
              <a:rPr lang="da-DK" sz="4000" b="1" dirty="0"/>
              <a:t> </a:t>
            </a:r>
            <a:r>
              <a:rPr lang="da-DK" sz="4000" b="1" dirty="0" err="1"/>
              <a:t>clients</a:t>
            </a:r>
            <a:br>
              <a:rPr lang="da-DK" sz="4000" b="1" dirty="0"/>
            </a:br>
            <a:endParaRPr lang="da-DK" sz="4000" b="1" dirty="0"/>
          </a:p>
        </p:txBody>
      </p:sp>
    </p:spTree>
    <p:extLst>
      <p:ext uri="{BB962C8B-B14F-4D97-AF65-F5344CB8AC3E}">
        <p14:creationId xmlns:p14="http://schemas.microsoft.com/office/powerpoint/2010/main" val="2301283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6D881-1A15-4D15-B17C-6724833AC650}"/>
              </a:ext>
            </a:extLst>
          </p:cNvPr>
          <p:cNvSpPr>
            <a:spLocks noGrp="1"/>
          </p:cNvSpPr>
          <p:nvPr>
            <p:ph type="title"/>
          </p:nvPr>
        </p:nvSpPr>
        <p:spPr>
          <a:xfrm>
            <a:off x="248574" y="1800771"/>
            <a:ext cx="8646851" cy="1325563"/>
          </a:xfrm>
        </p:spPr>
        <p:txBody>
          <a:bodyPr>
            <a:normAutofit fontScale="90000"/>
          </a:bodyPr>
          <a:lstStyle/>
          <a:p>
            <a:pPr algn="ctr"/>
            <a:r>
              <a:rPr lang="da-DK" sz="7300" b="1" dirty="0"/>
              <a:t>Migrants</a:t>
            </a:r>
            <a:br>
              <a:rPr lang="da-DK" sz="6000" b="1" dirty="0"/>
            </a:br>
            <a:r>
              <a:rPr lang="da-DK" sz="6000" b="1" dirty="0" err="1"/>
              <a:t>Punishment</a:t>
            </a:r>
            <a:r>
              <a:rPr lang="da-DK" sz="6000" b="1" dirty="0"/>
              <a:t> or </a:t>
            </a:r>
            <a:r>
              <a:rPr lang="da-DK" sz="6000" b="1" dirty="0" err="1"/>
              <a:t>harmreduction</a:t>
            </a:r>
            <a:br>
              <a:rPr lang="da-DK" sz="6000" b="1" dirty="0"/>
            </a:br>
            <a:endParaRPr lang="da-DK" sz="6000" b="1" dirty="0"/>
          </a:p>
        </p:txBody>
      </p:sp>
      <p:sp>
        <p:nvSpPr>
          <p:cNvPr id="3" name="Tekstfelt 2">
            <a:extLst>
              <a:ext uri="{FF2B5EF4-FFF2-40B4-BE49-F238E27FC236}">
                <a16:creationId xmlns:a16="http://schemas.microsoft.com/office/drawing/2014/main" id="{E9310124-1C70-424F-AC77-88A9D140B9CE}"/>
              </a:ext>
            </a:extLst>
          </p:cNvPr>
          <p:cNvSpPr txBox="1"/>
          <p:nvPr/>
        </p:nvSpPr>
        <p:spPr>
          <a:xfrm>
            <a:off x="435006" y="3731667"/>
            <a:ext cx="5797118" cy="2031325"/>
          </a:xfrm>
          <a:prstGeom prst="rect">
            <a:avLst/>
          </a:prstGeom>
          <a:noFill/>
        </p:spPr>
        <p:txBody>
          <a:bodyPr wrap="square" rtlCol="0">
            <a:spAutoFit/>
          </a:bodyPr>
          <a:lstStyle/>
          <a:p>
            <a:r>
              <a:rPr lang="da-DK" dirty="0" err="1"/>
              <a:t>Backdrop</a:t>
            </a:r>
            <a:r>
              <a:rPr lang="da-DK" dirty="0"/>
              <a:t>:</a:t>
            </a:r>
          </a:p>
          <a:p>
            <a:r>
              <a:rPr lang="da-DK" dirty="0" err="1"/>
              <a:t>Perceived</a:t>
            </a:r>
            <a:r>
              <a:rPr lang="da-DK" dirty="0"/>
              <a:t> </a:t>
            </a:r>
            <a:r>
              <a:rPr lang="da-DK" dirty="0" err="1"/>
              <a:t>increase</a:t>
            </a:r>
            <a:r>
              <a:rPr lang="da-DK" dirty="0"/>
              <a:t> </a:t>
            </a:r>
            <a:r>
              <a:rPr lang="da-DK" dirty="0" err="1"/>
              <a:t>petty</a:t>
            </a:r>
            <a:r>
              <a:rPr lang="da-DK" dirty="0"/>
              <a:t> </a:t>
            </a:r>
            <a:r>
              <a:rPr lang="da-DK" dirty="0" err="1"/>
              <a:t>crime</a:t>
            </a:r>
            <a:r>
              <a:rPr lang="da-DK" dirty="0"/>
              <a:t>, </a:t>
            </a:r>
            <a:r>
              <a:rPr lang="da-DK" dirty="0" err="1"/>
              <a:t>begging</a:t>
            </a:r>
            <a:r>
              <a:rPr lang="da-DK" dirty="0"/>
              <a:t>, rough </a:t>
            </a:r>
            <a:r>
              <a:rPr lang="da-DK" dirty="0" err="1"/>
              <a:t>sleeping</a:t>
            </a:r>
            <a:r>
              <a:rPr lang="da-DK" dirty="0"/>
              <a:t>, </a:t>
            </a:r>
            <a:r>
              <a:rPr lang="da-DK" dirty="0" err="1"/>
              <a:t>bottles</a:t>
            </a:r>
            <a:r>
              <a:rPr lang="da-DK" dirty="0"/>
              <a:t> </a:t>
            </a:r>
            <a:r>
              <a:rPr lang="da-DK" dirty="0" err="1"/>
              <a:t>collected</a:t>
            </a:r>
            <a:r>
              <a:rPr lang="da-DK" dirty="0"/>
              <a:t> for </a:t>
            </a:r>
            <a:r>
              <a:rPr lang="da-DK" dirty="0" err="1"/>
              <a:t>recycling</a:t>
            </a:r>
            <a:r>
              <a:rPr lang="da-DK" dirty="0"/>
              <a:t> </a:t>
            </a:r>
            <a:r>
              <a:rPr lang="da-DK" dirty="0" err="1"/>
              <a:t>ect</a:t>
            </a:r>
            <a:r>
              <a:rPr lang="da-DK" dirty="0"/>
              <a:t>.</a:t>
            </a:r>
          </a:p>
          <a:p>
            <a:endParaRPr lang="da-DK" dirty="0"/>
          </a:p>
          <a:p>
            <a:r>
              <a:rPr lang="da-DK" dirty="0"/>
              <a:t>Local </a:t>
            </a:r>
            <a:r>
              <a:rPr lang="da-DK" dirty="0" err="1"/>
              <a:t>elections</a:t>
            </a:r>
            <a:r>
              <a:rPr lang="da-DK" dirty="0"/>
              <a:t> in 2017 </a:t>
            </a:r>
          </a:p>
          <a:p>
            <a:r>
              <a:rPr lang="da-DK" dirty="0"/>
              <a:t>Roma-bashing:</a:t>
            </a:r>
          </a:p>
          <a:p>
            <a:r>
              <a:rPr lang="da-DK" dirty="0"/>
              <a:t>The Roma-</a:t>
            </a:r>
            <a:r>
              <a:rPr lang="da-DK" dirty="0" err="1"/>
              <a:t>plague</a:t>
            </a:r>
            <a:r>
              <a:rPr lang="da-DK" dirty="0"/>
              <a:t>, Roma-invasion </a:t>
            </a:r>
            <a:r>
              <a:rPr lang="da-DK" dirty="0" err="1"/>
              <a:t>ect</a:t>
            </a:r>
            <a:r>
              <a:rPr lang="da-DK" dirty="0"/>
              <a:t>. </a:t>
            </a:r>
          </a:p>
        </p:txBody>
      </p:sp>
    </p:spTree>
    <p:extLst>
      <p:ext uri="{BB962C8B-B14F-4D97-AF65-F5344CB8AC3E}">
        <p14:creationId xmlns:p14="http://schemas.microsoft.com/office/powerpoint/2010/main" val="40825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1672F4-BDC9-412C-A26B-B1A9B1DD9F37}"/>
              </a:ext>
            </a:extLst>
          </p:cNvPr>
          <p:cNvSpPr>
            <a:spLocks noGrp="1"/>
          </p:cNvSpPr>
          <p:nvPr>
            <p:ph type="title"/>
          </p:nvPr>
        </p:nvSpPr>
        <p:spPr/>
        <p:txBody>
          <a:bodyPr/>
          <a:lstStyle/>
          <a:p>
            <a:r>
              <a:rPr lang="da-DK" dirty="0"/>
              <a:t>CEU </a:t>
            </a:r>
            <a:r>
              <a:rPr lang="da-DK" dirty="0" err="1"/>
              <a:t>findings</a:t>
            </a:r>
            <a:r>
              <a:rPr lang="da-DK" dirty="0"/>
              <a:t>, April 2017</a:t>
            </a:r>
            <a:br>
              <a:rPr lang="da-DK" dirty="0"/>
            </a:br>
            <a:r>
              <a:rPr lang="da-DK" sz="2000" b="1" dirty="0"/>
              <a:t>Romas on the streets in Copenhagen</a:t>
            </a:r>
            <a:endParaRPr lang="da-DK" b="1" dirty="0"/>
          </a:p>
        </p:txBody>
      </p:sp>
      <p:sp>
        <p:nvSpPr>
          <p:cNvPr id="3" name="Tekstfelt 2">
            <a:extLst>
              <a:ext uri="{FF2B5EF4-FFF2-40B4-BE49-F238E27FC236}">
                <a16:creationId xmlns:a16="http://schemas.microsoft.com/office/drawing/2014/main" id="{E5E2F099-24B2-4055-BDEE-E34D9063B17C}"/>
              </a:ext>
            </a:extLst>
          </p:cNvPr>
          <p:cNvSpPr txBox="1"/>
          <p:nvPr/>
        </p:nvSpPr>
        <p:spPr>
          <a:xfrm>
            <a:off x="546337" y="1690689"/>
            <a:ext cx="8051326" cy="5262979"/>
          </a:xfrm>
          <a:prstGeom prst="rect">
            <a:avLst/>
          </a:prstGeom>
          <a:noFill/>
        </p:spPr>
        <p:txBody>
          <a:bodyPr wrap="square" rtlCol="0">
            <a:spAutoFit/>
          </a:bodyPr>
          <a:lstStyle/>
          <a:p>
            <a:pPr marL="342900" indent="-342900">
              <a:buFont typeface="Arial" panose="020B0604020202020204" pitchFamily="34" charset="0"/>
              <a:buChar char="•"/>
            </a:pPr>
            <a:r>
              <a:rPr lang="da-DK" sz="2000" dirty="0" err="1"/>
              <a:t>Mainly</a:t>
            </a:r>
            <a:r>
              <a:rPr lang="da-DK" sz="2000" dirty="0"/>
              <a:t> </a:t>
            </a:r>
            <a:r>
              <a:rPr lang="da-DK" sz="2000" dirty="0" err="1"/>
              <a:t>Romanians</a:t>
            </a:r>
            <a:endParaRPr lang="da-DK" sz="2000" dirty="0"/>
          </a:p>
          <a:p>
            <a:pPr marL="342900" indent="-342900">
              <a:buFont typeface="Arial" panose="020B0604020202020204" pitchFamily="34" charset="0"/>
              <a:buChar char="•"/>
            </a:pPr>
            <a:r>
              <a:rPr lang="da-DK" sz="2000" dirty="0" err="1"/>
              <a:t>Both</a:t>
            </a:r>
            <a:r>
              <a:rPr lang="da-DK" sz="2000" dirty="0"/>
              <a:t> men and </a:t>
            </a:r>
            <a:r>
              <a:rPr lang="da-DK" sz="2000" dirty="0" err="1"/>
              <a:t>women</a:t>
            </a:r>
            <a:endParaRPr lang="da-DK" sz="2000" dirty="0"/>
          </a:p>
          <a:p>
            <a:pPr marL="342900" indent="-342900">
              <a:buFont typeface="Arial" panose="020B0604020202020204" pitchFamily="34" charset="0"/>
              <a:buChar char="•"/>
            </a:pPr>
            <a:r>
              <a:rPr lang="da-DK" sz="2000" dirty="0"/>
              <a:t>No </a:t>
            </a:r>
            <a:r>
              <a:rPr lang="da-DK" sz="2000" dirty="0" err="1"/>
              <a:t>regular</a:t>
            </a:r>
            <a:r>
              <a:rPr lang="da-DK" sz="2000" dirty="0"/>
              <a:t> </a:t>
            </a:r>
            <a:r>
              <a:rPr lang="da-DK" sz="2000" dirty="0" err="1"/>
              <a:t>access</a:t>
            </a:r>
            <a:r>
              <a:rPr lang="da-DK" sz="2000" dirty="0"/>
              <a:t> to </a:t>
            </a:r>
            <a:r>
              <a:rPr lang="da-DK" sz="2000" dirty="0" err="1"/>
              <a:t>water</a:t>
            </a:r>
            <a:r>
              <a:rPr lang="da-DK" sz="2000" dirty="0"/>
              <a:t> and no </a:t>
            </a:r>
            <a:r>
              <a:rPr lang="da-DK" sz="2000" dirty="0" err="1"/>
              <a:t>access</a:t>
            </a:r>
            <a:r>
              <a:rPr lang="da-DK" sz="2000" dirty="0"/>
              <a:t> </a:t>
            </a:r>
            <a:r>
              <a:rPr lang="da-DK" sz="2000" dirty="0" err="1"/>
              <a:t>whatsoever</a:t>
            </a:r>
            <a:r>
              <a:rPr lang="da-DK" sz="2000" dirty="0"/>
              <a:t> to </a:t>
            </a:r>
            <a:r>
              <a:rPr lang="da-DK" sz="2000" dirty="0" err="1"/>
              <a:t>medical</a:t>
            </a:r>
            <a:r>
              <a:rPr lang="da-DK" sz="2000" dirty="0"/>
              <a:t> services</a:t>
            </a:r>
          </a:p>
          <a:p>
            <a:pPr marL="342900" indent="-342900">
              <a:buFont typeface="Arial" panose="020B0604020202020204" pitchFamily="34" charset="0"/>
              <a:buChar char="•"/>
            </a:pPr>
            <a:r>
              <a:rPr lang="da-DK" sz="2000" dirty="0"/>
              <a:t>No </a:t>
            </a:r>
            <a:r>
              <a:rPr lang="da-DK" sz="2000" dirty="0" err="1"/>
              <a:t>access</a:t>
            </a:r>
            <a:r>
              <a:rPr lang="da-DK" sz="2000" dirty="0"/>
              <a:t> to </a:t>
            </a:r>
            <a:r>
              <a:rPr lang="da-DK" sz="2000" dirty="0" err="1"/>
              <a:t>shelters</a:t>
            </a:r>
            <a:r>
              <a:rPr lang="da-DK" sz="2000" dirty="0"/>
              <a:t> (</a:t>
            </a:r>
            <a:r>
              <a:rPr lang="da-DK" sz="2000" dirty="0" err="1"/>
              <a:t>mentally</a:t>
            </a:r>
            <a:r>
              <a:rPr lang="da-DK" sz="2000" dirty="0"/>
              <a:t> disables, </a:t>
            </a:r>
            <a:r>
              <a:rPr lang="da-DK" sz="2000" dirty="0" err="1"/>
              <a:t>sick</a:t>
            </a:r>
            <a:r>
              <a:rPr lang="da-DK" sz="2000" dirty="0"/>
              <a:t> persons, drug users and </a:t>
            </a:r>
            <a:r>
              <a:rPr lang="da-DK" sz="2000" dirty="0" err="1"/>
              <a:t>lotterys</a:t>
            </a:r>
            <a:endParaRPr lang="da-DK" sz="2000" dirty="0"/>
          </a:p>
          <a:p>
            <a:pPr marL="342900" indent="-342900">
              <a:buFont typeface="Arial" panose="020B0604020202020204" pitchFamily="34" charset="0"/>
              <a:buChar char="•"/>
            </a:pPr>
            <a:r>
              <a:rPr lang="da-DK" sz="2000" dirty="0"/>
              <a:t>Met </a:t>
            </a:r>
            <a:r>
              <a:rPr lang="da-DK" sz="2000" dirty="0" err="1"/>
              <a:t>one</a:t>
            </a:r>
            <a:r>
              <a:rPr lang="da-DK" sz="2000" dirty="0"/>
              <a:t> Roma in a </a:t>
            </a:r>
            <a:r>
              <a:rPr lang="da-DK" sz="2000" dirty="0" err="1"/>
              <a:t>shelter</a:t>
            </a:r>
            <a:endParaRPr lang="da-DK" sz="2000" dirty="0"/>
          </a:p>
          <a:p>
            <a:pPr marL="342900" indent="-342900">
              <a:buFont typeface="Arial" panose="020B0604020202020204" pitchFamily="34" charset="0"/>
              <a:buChar char="•"/>
            </a:pPr>
            <a:r>
              <a:rPr lang="da-DK" sz="2000" dirty="0"/>
              <a:t>No </a:t>
            </a:r>
            <a:r>
              <a:rPr lang="da-DK" sz="2000" dirty="0" err="1"/>
              <a:t>children</a:t>
            </a:r>
            <a:endParaRPr lang="da-DK" sz="2000" dirty="0"/>
          </a:p>
          <a:p>
            <a:pPr marL="342900" indent="-342900">
              <a:buFont typeface="Arial" panose="020B0604020202020204" pitchFamily="34" charset="0"/>
              <a:buChar char="•"/>
            </a:pPr>
            <a:r>
              <a:rPr lang="da-DK" sz="2000" dirty="0"/>
              <a:t>No persons with </a:t>
            </a:r>
            <a:r>
              <a:rPr lang="da-DK" sz="2000" dirty="0" err="1"/>
              <a:t>disability</a:t>
            </a:r>
            <a:endParaRPr lang="da-DK" sz="2000" dirty="0"/>
          </a:p>
          <a:p>
            <a:pPr marL="342900" indent="-342900">
              <a:buFont typeface="Arial" panose="020B0604020202020204" pitchFamily="34" charset="0"/>
              <a:buChar char="•"/>
            </a:pPr>
            <a:r>
              <a:rPr lang="da-DK" sz="2000" dirty="0"/>
              <a:t>No </a:t>
            </a:r>
            <a:r>
              <a:rPr lang="da-DK" sz="2000" dirty="0" err="1"/>
              <a:t>trase</a:t>
            </a:r>
            <a:r>
              <a:rPr lang="da-DK" sz="2000" dirty="0"/>
              <a:t> of </a:t>
            </a:r>
            <a:r>
              <a:rPr lang="da-DK" sz="2000" dirty="0" err="1"/>
              <a:t>violence</a:t>
            </a:r>
            <a:r>
              <a:rPr lang="da-DK" sz="2000" dirty="0"/>
              <a:t>, prostitution, human trafficking or </a:t>
            </a:r>
            <a:r>
              <a:rPr lang="da-DK" sz="2000" dirty="0" err="1"/>
              <a:t>organized</a:t>
            </a:r>
            <a:r>
              <a:rPr lang="da-DK" sz="2000" dirty="0"/>
              <a:t> </a:t>
            </a:r>
            <a:r>
              <a:rPr lang="da-DK" sz="2000" dirty="0" err="1"/>
              <a:t>crime</a:t>
            </a:r>
            <a:endParaRPr lang="da-DK" sz="2000" dirty="0"/>
          </a:p>
          <a:p>
            <a:pPr marL="342900" indent="-342900">
              <a:buFont typeface="Arial" panose="020B0604020202020204" pitchFamily="34" charset="0"/>
              <a:buChar char="•"/>
            </a:pPr>
            <a:r>
              <a:rPr lang="da-DK" sz="2000" dirty="0"/>
              <a:t>All persons </a:t>
            </a:r>
            <a:r>
              <a:rPr lang="da-DK" sz="2000" dirty="0" err="1"/>
              <a:t>wanted</a:t>
            </a:r>
            <a:r>
              <a:rPr lang="da-DK" sz="2000" dirty="0"/>
              <a:t> a job</a:t>
            </a:r>
          </a:p>
          <a:p>
            <a:pPr marL="342900" indent="-342900">
              <a:buFont typeface="Arial" panose="020B0604020202020204" pitchFamily="34" charset="0"/>
              <a:buChar char="•"/>
            </a:pPr>
            <a:r>
              <a:rPr lang="da-DK" sz="2000" dirty="0"/>
              <a:t>Language </a:t>
            </a:r>
            <a:r>
              <a:rPr lang="da-DK" sz="2000" dirty="0" err="1"/>
              <a:t>barrier</a:t>
            </a:r>
            <a:endParaRPr lang="da-DK" sz="2000" dirty="0"/>
          </a:p>
          <a:p>
            <a:pPr marL="342900" indent="-342900">
              <a:buFont typeface="Arial" panose="020B0604020202020204" pitchFamily="34" charset="0"/>
              <a:buChar char="•"/>
            </a:pPr>
            <a:r>
              <a:rPr lang="da-DK" sz="2000" dirty="0" err="1"/>
              <a:t>Collected</a:t>
            </a:r>
            <a:r>
              <a:rPr lang="da-DK" sz="2000" dirty="0"/>
              <a:t> </a:t>
            </a:r>
            <a:r>
              <a:rPr lang="da-DK" sz="2000" dirty="0" err="1"/>
              <a:t>bottles</a:t>
            </a:r>
            <a:r>
              <a:rPr lang="da-DK" sz="2000" dirty="0"/>
              <a:t> and </a:t>
            </a:r>
            <a:r>
              <a:rPr lang="da-DK" sz="2000" dirty="0" err="1"/>
              <a:t>scrap</a:t>
            </a:r>
            <a:r>
              <a:rPr lang="da-DK" sz="2000" dirty="0"/>
              <a:t> </a:t>
            </a:r>
            <a:r>
              <a:rPr lang="da-DK" sz="2000" dirty="0" err="1"/>
              <a:t>paper</a:t>
            </a:r>
            <a:r>
              <a:rPr lang="da-DK" sz="2000" dirty="0"/>
              <a:t>. </a:t>
            </a:r>
            <a:r>
              <a:rPr lang="da-DK" sz="2000" dirty="0" err="1"/>
              <a:t>Some</a:t>
            </a:r>
            <a:r>
              <a:rPr lang="da-DK" sz="2000" dirty="0"/>
              <a:t> </a:t>
            </a:r>
            <a:r>
              <a:rPr lang="da-DK" sz="2000" dirty="0" err="1"/>
              <a:t>begging</a:t>
            </a:r>
            <a:r>
              <a:rPr lang="da-DK" sz="2000" dirty="0"/>
              <a:t> and </a:t>
            </a:r>
            <a:r>
              <a:rPr lang="da-DK" sz="2000" dirty="0" err="1"/>
              <a:t>petty</a:t>
            </a:r>
            <a:r>
              <a:rPr lang="da-DK" sz="2000" dirty="0"/>
              <a:t> </a:t>
            </a:r>
            <a:r>
              <a:rPr lang="da-DK" sz="2000" dirty="0" err="1"/>
              <a:t>crime</a:t>
            </a:r>
            <a:r>
              <a:rPr lang="da-DK" sz="2000" dirty="0"/>
              <a:t> (as </a:t>
            </a:r>
            <a:r>
              <a:rPr lang="da-DK" sz="2000" dirty="0" err="1"/>
              <a:t>stealing</a:t>
            </a:r>
            <a:r>
              <a:rPr lang="da-DK" sz="2000" dirty="0"/>
              <a:t> food)</a:t>
            </a:r>
          </a:p>
          <a:p>
            <a:pPr marL="342900" indent="-342900">
              <a:buFont typeface="Arial" panose="020B0604020202020204" pitchFamily="34" charset="0"/>
              <a:buChar char="•"/>
            </a:pPr>
            <a:r>
              <a:rPr lang="da-DK" sz="2000" dirty="0"/>
              <a:t>No </a:t>
            </a:r>
            <a:r>
              <a:rPr lang="da-DK" sz="2000" dirty="0" err="1"/>
              <a:t>protection</a:t>
            </a:r>
            <a:r>
              <a:rPr lang="da-DK" sz="2000" dirty="0"/>
              <a:t> from the </a:t>
            </a:r>
            <a:r>
              <a:rPr lang="da-DK" sz="2000" dirty="0" err="1"/>
              <a:t>Romanian</a:t>
            </a:r>
            <a:r>
              <a:rPr lang="da-DK" sz="2000" dirty="0"/>
              <a:t> </a:t>
            </a:r>
            <a:r>
              <a:rPr lang="da-DK" sz="2000" dirty="0" err="1"/>
              <a:t>Embassy</a:t>
            </a:r>
            <a:endParaRPr lang="da-DK" sz="2000" dirty="0"/>
          </a:p>
          <a:p>
            <a:pPr marL="342900" indent="-342900">
              <a:buFont typeface="Arial" panose="020B0604020202020204" pitchFamily="34" charset="0"/>
              <a:buChar char="•"/>
            </a:pPr>
            <a:r>
              <a:rPr lang="da-DK" sz="2000" dirty="0"/>
              <a:t>Police </a:t>
            </a:r>
            <a:r>
              <a:rPr lang="da-DK" sz="2000" dirty="0" err="1"/>
              <a:t>harassment</a:t>
            </a:r>
            <a:r>
              <a:rPr lang="da-DK" sz="2000" dirty="0"/>
              <a:t> and deportations, </a:t>
            </a:r>
            <a:r>
              <a:rPr lang="da-DK" sz="2000" dirty="0" err="1"/>
              <a:t>related</a:t>
            </a:r>
            <a:r>
              <a:rPr lang="da-DK" sz="2000" dirty="0"/>
              <a:t> to </a:t>
            </a:r>
            <a:r>
              <a:rPr lang="da-DK" sz="2000" dirty="0" err="1"/>
              <a:t>sleeping</a:t>
            </a:r>
            <a:r>
              <a:rPr lang="da-DK" sz="2000" dirty="0"/>
              <a:t> in the parks</a:t>
            </a:r>
          </a:p>
          <a:p>
            <a:endParaRPr lang="da-DK" dirty="0"/>
          </a:p>
          <a:p>
            <a:endParaRPr lang="da-DK" dirty="0"/>
          </a:p>
        </p:txBody>
      </p:sp>
    </p:spTree>
    <p:extLst>
      <p:ext uri="{BB962C8B-B14F-4D97-AF65-F5344CB8AC3E}">
        <p14:creationId xmlns:p14="http://schemas.microsoft.com/office/powerpoint/2010/main" val="1784658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92B10AEB-A7AF-4D42-9D85-DCCDE3E97033}"/>
              </a:ext>
            </a:extLst>
          </p:cNvPr>
          <p:cNvSpPr/>
          <p:nvPr/>
        </p:nvSpPr>
        <p:spPr>
          <a:xfrm>
            <a:off x="825624" y="2470108"/>
            <a:ext cx="7714695" cy="2308324"/>
          </a:xfrm>
          <a:prstGeom prst="rect">
            <a:avLst/>
          </a:prstGeom>
        </p:spPr>
        <p:txBody>
          <a:bodyPr wrap="square">
            <a:spAutoFit/>
          </a:bodyPr>
          <a:lstStyle/>
          <a:p>
            <a:r>
              <a:rPr lang="da-DK" dirty="0"/>
              <a:t>No </a:t>
            </a:r>
            <a:r>
              <a:rPr lang="da-DK" dirty="0" err="1"/>
              <a:t>crises</a:t>
            </a:r>
            <a:r>
              <a:rPr lang="da-DK" dirty="0"/>
              <a:t> at the time in handling the situation of </a:t>
            </a:r>
            <a:r>
              <a:rPr lang="da-DK" dirty="0" err="1"/>
              <a:t>people</a:t>
            </a:r>
            <a:r>
              <a:rPr lang="da-DK" dirty="0"/>
              <a:t> </a:t>
            </a:r>
            <a:r>
              <a:rPr lang="da-DK" dirty="0" err="1"/>
              <a:t>living</a:t>
            </a:r>
            <a:r>
              <a:rPr lang="da-DK" dirty="0"/>
              <a:t> on the streets of Copenhagen. </a:t>
            </a:r>
            <a:r>
              <a:rPr lang="en-US" dirty="0"/>
              <a:t>Nevertheless, the authorities have to get prepared for an increase influx of people and adapt their social services to meet the challenges. The administration of Copenhagen is a highly performing institution that has access to resources to effectively tackle the situation on the ground. There is no reason to believe that 150 people living in the streets can destabilize such an institution or the government of Denmark. </a:t>
            </a:r>
            <a:br>
              <a:rPr lang="da-DK" dirty="0"/>
            </a:br>
            <a:endParaRPr lang="da-DK" dirty="0"/>
          </a:p>
        </p:txBody>
      </p:sp>
    </p:spTree>
    <p:extLst>
      <p:ext uri="{BB962C8B-B14F-4D97-AF65-F5344CB8AC3E}">
        <p14:creationId xmlns:p14="http://schemas.microsoft.com/office/powerpoint/2010/main" val="8090857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 name="Tekstfelt 2">
            <a:extLst>
              <a:ext uri="{FF2B5EF4-FFF2-40B4-BE49-F238E27FC236}">
                <a16:creationId xmlns:a16="http://schemas.microsoft.com/office/drawing/2014/main" id="{CB709B4B-D7C1-432F-A4F3-C69558BB0CF0}"/>
              </a:ext>
            </a:extLst>
          </p:cNvPr>
          <p:cNvSpPr txBox="1"/>
          <p:nvPr/>
        </p:nvSpPr>
        <p:spPr>
          <a:xfrm>
            <a:off x="825623" y="630315"/>
            <a:ext cx="7670306" cy="6370975"/>
          </a:xfrm>
          <a:prstGeom prst="rect">
            <a:avLst/>
          </a:prstGeom>
          <a:noFill/>
        </p:spPr>
        <p:txBody>
          <a:bodyPr wrap="square" rtlCol="0">
            <a:spAutoFit/>
          </a:bodyPr>
          <a:lstStyle/>
          <a:p>
            <a:r>
              <a:rPr lang="da-DK" sz="2800" b="1" dirty="0" err="1"/>
              <a:t>Prohibition</a:t>
            </a:r>
            <a:r>
              <a:rPr lang="da-DK" sz="2800" b="1" dirty="0"/>
              <a:t> on </a:t>
            </a:r>
            <a:r>
              <a:rPr lang="da-DK" sz="2800" b="1" dirty="0" err="1"/>
              <a:t>creating</a:t>
            </a:r>
            <a:r>
              <a:rPr lang="da-DK" sz="2800" b="1" dirty="0"/>
              <a:t> or </a:t>
            </a:r>
            <a:r>
              <a:rPr lang="da-DK" sz="2800" b="1" dirty="0" err="1"/>
              <a:t>joining</a:t>
            </a:r>
            <a:r>
              <a:rPr lang="da-DK" sz="2800" b="1" dirty="0"/>
              <a:t> ”</a:t>
            </a:r>
            <a:r>
              <a:rPr lang="da-DK" sz="2800" b="1" dirty="0" err="1"/>
              <a:t>encampment</a:t>
            </a:r>
            <a:r>
              <a:rPr lang="da-DK" sz="2800" b="1" dirty="0"/>
              <a:t>” (egnet til at skabe utryghed)” in public </a:t>
            </a:r>
            <a:r>
              <a:rPr lang="da-DK" sz="2800" b="1" dirty="0" err="1"/>
              <a:t>places</a:t>
            </a:r>
            <a:endParaRPr lang="da-DK" sz="2800" b="1" dirty="0"/>
          </a:p>
          <a:p>
            <a:endParaRPr lang="da-DK" sz="2800" b="1" dirty="0"/>
          </a:p>
          <a:p>
            <a:r>
              <a:rPr lang="da-DK" dirty="0"/>
              <a:t>Public Order </a:t>
            </a:r>
            <a:r>
              <a:rPr lang="da-DK" dirty="0" err="1"/>
              <a:t>Regulation</a:t>
            </a:r>
            <a:endParaRPr lang="da-DK" dirty="0"/>
          </a:p>
          <a:p>
            <a:r>
              <a:rPr lang="da-DK" dirty="0" err="1"/>
              <a:t>Punished</a:t>
            </a:r>
            <a:r>
              <a:rPr lang="da-DK" dirty="0"/>
              <a:t> by fine, 150 Euro</a:t>
            </a:r>
          </a:p>
          <a:p>
            <a:endParaRPr lang="da-DK" dirty="0"/>
          </a:p>
          <a:p>
            <a:r>
              <a:rPr lang="da-DK" dirty="0" err="1"/>
              <a:t>Followed</a:t>
            </a:r>
            <a:r>
              <a:rPr lang="da-DK" dirty="0"/>
              <a:t> by a 500-1000 meter zone ban</a:t>
            </a:r>
          </a:p>
          <a:p>
            <a:r>
              <a:rPr lang="da-DK" dirty="0" err="1"/>
              <a:t>Followed</a:t>
            </a:r>
            <a:r>
              <a:rPr lang="da-DK" dirty="0"/>
              <a:t> by a city ban</a:t>
            </a:r>
          </a:p>
          <a:p>
            <a:endParaRPr lang="da-DK" dirty="0"/>
          </a:p>
          <a:p>
            <a:r>
              <a:rPr lang="da-DK" dirty="0"/>
              <a:t>Egnet til at skabe utryghed – </a:t>
            </a:r>
            <a:r>
              <a:rPr lang="da-DK" dirty="0" err="1"/>
              <a:t>how</a:t>
            </a:r>
            <a:r>
              <a:rPr lang="da-DK" dirty="0"/>
              <a:t> to </a:t>
            </a:r>
            <a:r>
              <a:rPr lang="da-DK" dirty="0" err="1"/>
              <a:t>translate</a:t>
            </a:r>
            <a:endParaRPr lang="da-DK" dirty="0"/>
          </a:p>
          <a:p>
            <a:r>
              <a:rPr lang="da-DK" dirty="0"/>
              <a:t>”Egnet”: fit for, </a:t>
            </a:r>
            <a:r>
              <a:rPr lang="da-DK" dirty="0" err="1"/>
              <a:t>suitable</a:t>
            </a:r>
            <a:r>
              <a:rPr lang="da-DK" dirty="0"/>
              <a:t> for, </a:t>
            </a:r>
            <a:r>
              <a:rPr lang="da-DK" dirty="0" err="1"/>
              <a:t>conductive</a:t>
            </a:r>
            <a:r>
              <a:rPr lang="da-DK" dirty="0"/>
              <a:t> to, </a:t>
            </a:r>
            <a:r>
              <a:rPr lang="da-DK" dirty="0" err="1"/>
              <a:t>liable</a:t>
            </a:r>
            <a:r>
              <a:rPr lang="da-DK" dirty="0"/>
              <a:t> to – i.e. an abstract risc of </a:t>
            </a:r>
            <a:r>
              <a:rPr lang="da-DK" dirty="0" err="1"/>
              <a:t>someting</a:t>
            </a:r>
            <a:r>
              <a:rPr lang="da-DK" dirty="0"/>
              <a:t> happening.</a:t>
            </a:r>
          </a:p>
          <a:p>
            <a:endParaRPr lang="da-DK" dirty="0"/>
          </a:p>
          <a:p>
            <a:r>
              <a:rPr lang="da-DK" dirty="0"/>
              <a:t>”Utryghedsskabende”: 2 </a:t>
            </a:r>
            <a:r>
              <a:rPr lang="da-DK" dirty="0" err="1"/>
              <a:t>words</a:t>
            </a:r>
            <a:r>
              <a:rPr lang="da-DK" dirty="0"/>
              <a:t> in English – the last bit is ”</a:t>
            </a:r>
            <a:r>
              <a:rPr lang="da-DK" dirty="0" err="1"/>
              <a:t>creating</a:t>
            </a:r>
            <a:r>
              <a:rPr lang="da-DK" dirty="0"/>
              <a:t>”, but the </a:t>
            </a:r>
            <a:r>
              <a:rPr lang="da-DK" dirty="0" err="1"/>
              <a:t>first</a:t>
            </a:r>
            <a:r>
              <a:rPr lang="da-DK" dirty="0"/>
              <a:t>?</a:t>
            </a:r>
          </a:p>
          <a:p>
            <a:endParaRPr lang="da-DK" dirty="0"/>
          </a:p>
          <a:p>
            <a:r>
              <a:rPr lang="da-DK" dirty="0"/>
              <a:t>On a </a:t>
            </a:r>
            <a:r>
              <a:rPr lang="da-DK" dirty="0" err="1"/>
              <a:t>scale</a:t>
            </a:r>
            <a:r>
              <a:rPr lang="da-DK" dirty="0"/>
              <a:t> of: </a:t>
            </a:r>
            <a:r>
              <a:rPr lang="da-DK" dirty="0" err="1"/>
              <a:t>discomfort</a:t>
            </a:r>
            <a:r>
              <a:rPr lang="da-DK" dirty="0"/>
              <a:t>, </a:t>
            </a:r>
            <a:r>
              <a:rPr lang="da-DK" dirty="0" err="1"/>
              <a:t>insecure</a:t>
            </a:r>
            <a:r>
              <a:rPr lang="da-DK" dirty="0"/>
              <a:t>, </a:t>
            </a:r>
            <a:r>
              <a:rPr lang="da-DK" dirty="0" err="1"/>
              <a:t>distress</a:t>
            </a:r>
            <a:r>
              <a:rPr lang="da-DK" dirty="0"/>
              <a:t>, </a:t>
            </a:r>
            <a:r>
              <a:rPr lang="da-DK" dirty="0" err="1"/>
              <a:t>unsafe</a:t>
            </a:r>
            <a:endParaRPr lang="da-DK" dirty="0"/>
          </a:p>
          <a:p>
            <a:r>
              <a:rPr lang="da-DK" dirty="0" err="1"/>
              <a:t>We</a:t>
            </a:r>
            <a:r>
              <a:rPr lang="da-DK" dirty="0"/>
              <a:t> </a:t>
            </a:r>
            <a:r>
              <a:rPr lang="da-DK" dirty="0" err="1"/>
              <a:t>think</a:t>
            </a:r>
            <a:r>
              <a:rPr lang="da-DK" dirty="0"/>
              <a:t> </a:t>
            </a:r>
            <a:r>
              <a:rPr lang="da-DK" dirty="0" err="1"/>
              <a:t>discomfort</a:t>
            </a:r>
            <a:r>
              <a:rPr lang="da-DK" dirty="0"/>
              <a:t> is proper – </a:t>
            </a:r>
            <a:r>
              <a:rPr lang="da-DK" dirty="0" err="1"/>
              <a:t>government</a:t>
            </a:r>
            <a:r>
              <a:rPr lang="da-DK" dirty="0"/>
              <a:t> </a:t>
            </a:r>
            <a:r>
              <a:rPr lang="da-DK" dirty="0" err="1"/>
              <a:t>bound</a:t>
            </a:r>
            <a:r>
              <a:rPr lang="da-DK" dirty="0"/>
              <a:t> to </a:t>
            </a:r>
            <a:r>
              <a:rPr lang="da-DK" dirty="0" err="1"/>
              <a:t>disagree</a:t>
            </a:r>
            <a:endParaRPr lang="da-DK" dirty="0"/>
          </a:p>
          <a:p>
            <a:endParaRPr lang="da-DK" dirty="0"/>
          </a:p>
          <a:p>
            <a:endParaRPr lang="da-DK" dirty="0"/>
          </a:p>
          <a:p>
            <a:endParaRPr lang="da-DK" dirty="0"/>
          </a:p>
        </p:txBody>
      </p:sp>
    </p:spTree>
    <p:extLst>
      <p:ext uri="{BB962C8B-B14F-4D97-AF65-F5344CB8AC3E}">
        <p14:creationId xmlns:p14="http://schemas.microsoft.com/office/powerpoint/2010/main" val="3465098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1AAA0FE5-941E-4E65-A3E2-26C7D7C3F66B}"/>
              </a:ext>
            </a:extLst>
          </p:cNvPr>
          <p:cNvSpPr/>
          <p:nvPr/>
        </p:nvSpPr>
        <p:spPr>
          <a:xfrm>
            <a:off x="883328" y="979312"/>
            <a:ext cx="7825666" cy="3600986"/>
          </a:xfrm>
          <a:prstGeom prst="rect">
            <a:avLst/>
          </a:prstGeom>
        </p:spPr>
        <p:txBody>
          <a:bodyPr wrap="square">
            <a:spAutoFit/>
          </a:bodyPr>
          <a:lstStyle/>
          <a:p>
            <a:r>
              <a:rPr lang="da-DK" sz="4000" b="1" dirty="0" err="1"/>
              <a:t>Statute</a:t>
            </a:r>
            <a:r>
              <a:rPr lang="da-DK" sz="4000" b="1" dirty="0"/>
              <a:t> on </a:t>
            </a:r>
            <a:r>
              <a:rPr lang="da-DK" sz="4000" b="1" dirty="0" err="1"/>
              <a:t>begging</a:t>
            </a:r>
            <a:endParaRPr lang="da-DK" sz="4000" b="1" dirty="0"/>
          </a:p>
          <a:p>
            <a:endParaRPr lang="da-DK" sz="2800" b="1" dirty="0"/>
          </a:p>
          <a:p>
            <a:r>
              <a:rPr lang="da-DK" sz="3200" dirty="0"/>
              <a:t>No </a:t>
            </a:r>
            <a:r>
              <a:rPr lang="da-DK" sz="3200" dirty="0" err="1"/>
              <a:t>warnings</a:t>
            </a:r>
            <a:endParaRPr lang="da-DK" sz="3200" dirty="0"/>
          </a:p>
          <a:p>
            <a:r>
              <a:rPr lang="da-DK" sz="3200" dirty="0"/>
              <a:t>14 </a:t>
            </a:r>
            <a:r>
              <a:rPr lang="da-DK" sz="3200" dirty="0" err="1"/>
              <a:t>days</a:t>
            </a:r>
            <a:r>
              <a:rPr lang="da-DK" sz="3200" dirty="0"/>
              <a:t> </a:t>
            </a:r>
            <a:r>
              <a:rPr lang="da-DK" sz="3200" dirty="0" err="1"/>
              <a:t>prison</a:t>
            </a:r>
            <a:r>
              <a:rPr lang="da-DK" sz="3200" dirty="0"/>
              <a:t> for </a:t>
            </a:r>
            <a:r>
              <a:rPr lang="da-DK" sz="3200" dirty="0" err="1"/>
              <a:t>first</a:t>
            </a:r>
            <a:r>
              <a:rPr lang="da-DK" sz="3200" dirty="0"/>
              <a:t> time </a:t>
            </a:r>
            <a:r>
              <a:rPr lang="da-DK" sz="3200" dirty="0" err="1"/>
              <a:t>offenders</a:t>
            </a:r>
            <a:endParaRPr lang="da-DK" sz="3200" dirty="0"/>
          </a:p>
          <a:p>
            <a:endParaRPr lang="da-DK" sz="3200" dirty="0"/>
          </a:p>
          <a:p>
            <a:r>
              <a:rPr lang="da-DK" sz="3200" dirty="0"/>
              <a:t>52 </a:t>
            </a:r>
            <a:r>
              <a:rPr lang="da-DK" sz="3200" dirty="0" err="1"/>
              <a:t>convictions</a:t>
            </a:r>
            <a:r>
              <a:rPr lang="da-DK" sz="3200" dirty="0"/>
              <a:t> – no </a:t>
            </a:r>
            <a:r>
              <a:rPr lang="da-DK" sz="3200" dirty="0" err="1"/>
              <a:t>danes</a:t>
            </a:r>
            <a:endParaRPr lang="da-DK" sz="3200" dirty="0"/>
          </a:p>
          <a:p>
            <a:r>
              <a:rPr lang="da-DK" sz="3200" dirty="0"/>
              <a:t>(</a:t>
            </a:r>
            <a:r>
              <a:rPr lang="da-DK" sz="3200" dirty="0" err="1"/>
              <a:t>one</a:t>
            </a:r>
            <a:r>
              <a:rPr lang="da-DK" sz="3200" dirty="0"/>
              <a:t> </a:t>
            </a:r>
            <a:r>
              <a:rPr lang="da-DK" sz="3200" dirty="0" err="1"/>
              <a:t>charged</a:t>
            </a:r>
            <a:r>
              <a:rPr lang="da-DK" sz="3200" dirty="0"/>
              <a:t>)</a:t>
            </a:r>
          </a:p>
        </p:txBody>
      </p:sp>
    </p:spTree>
    <p:extLst>
      <p:ext uri="{BB962C8B-B14F-4D97-AF65-F5344CB8AC3E}">
        <p14:creationId xmlns:p14="http://schemas.microsoft.com/office/powerpoint/2010/main" val="1965551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4" name="Billede 3">
            <a:extLst>
              <a:ext uri="{FF2B5EF4-FFF2-40B4-BE49-F238E27FC236}">
                <a16:creationId xmlns:a16="http://schemas.microsoft.com/office/drawing/2014/main" id="{2FF21302-CCD5-46FC-83C9-3D20A347A3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310" y="894996"/>
            <a:ext cx="7735380" cy="5068007"/>
          </a:xfrm>
          <a:prstGeom prst="rect">
            <a:avLst/>
          </a:prstGeom>
        </p:spPr>
      </p:pic>
    </p:spTree>
    <p:extLst>
      <p:ext uri="{BB962C8B-B14F-4D97-AF65-F5344CB8AC3E}">
        <p14:creationId xmlns:p14="http://schemas.microsoft.com/office/powerpoint/2010/main" val="147843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4" name="Billede 3">
            <a:extLst>
              <a:ext uri="{FF2B5EF4-FFF2-40B4-BE49-F238E27FC236}">
                <a16:creationId xmlns:a16="http://schemas.microsoft.com/office/drawing/2014/main" id="{05743E89-3E96-4E60-BA0A-950374DFC0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0214" y="887695"/>
            <a:ext cx="6403571" cy="5499250"/>
          </a:xfrm>
          <a:prstGeom prst="rect">
            <a:avLst/>
          </a:prstGeom>
        </p:spPr>
      </p:pic>
    </p:spTree>
    <p:extLst>
      <p:ext uri="{BB962C8B-B14F-4D97-AF65-F5344CB8AC3E}">
        <p14:creationId xmlns:p14="http://schemas.microsoft.com/office/powerpoint/2010/main" val="3326695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3" name="Billede 2">
            <a:extLst>
              <a:ext uri="{FF2B5EF4-FFF2-40B4-BE49-F238E27FC236}">
                <a16:creationId xmlns:a16="http://schemas.microsoft.com/office/drawing/2014/main" id="{E8353937-3B8C-4C4C-B0BA-44BF96FC0C72}"/>
              </a:ext>
            </a:extLst>
          </p:cNvPr>
          <p:cNvPicPr>
            <a:picLocks noChangeAspect="1"/>
          </p:cNvPicPr>
          <p:nvPr/>
        </p:nvPicPr>
        <p:blipFill rotWithShape="1">
          <a:blip r:embed="rId2"/>
          <a:srcRect l="7573" t="17508" r="30485" b="9483"/>
          <a:stretch/>
        </p:blipFill>
        <p:spPr>
          <a:xfrm>
            <a:off x="1802167" y="1704512"/>
            <a:ext cx="5663954" cy="3755255"/>
          </a:xfrm>
          <a:prstGeom prst="rect">
            <a:avLst/>
          </a:prstGeom>
        </p:spPr>
      </p:pic>
    </p:spTree>
    <p:extLst>
      <p:ext uri="{BB962C8B-B14F-4D97-AF65-F5344CB8AC3E}">
        <p14:creationId xmlns:p14="http://schemas.microsoft.com/office/powerpoint/2010/main" val="4018951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lede 5" descr="7 N og P og Cyklen.jpg"/>
          <p:cNvPicPr>
            <a:picLocks noChangeAspect="1"/>
          </p:cNvPicPr>
          <p:nvPr/>
        </p:nvPicPr>
        <p:blipFill>
          <a:blip r:embed="rId2" cstate="print"/>
          <a:srcRect/>
          <a:stretch>
            <a:fillRect/>
          </a:stretch>
        </p:blipFill>
        <p:spPr bwMode="auto">
          <a:xfrm>
            <a:off x="5724128" y="4329384"/>
            <a:ext cx="3420000" cy="2560555"/>
          </a:xfrm>
          <a:prstGeom prst="rect">
            <a:avLst/>
          </a:prstGeom>
          <a:noFill/>
          <a:ln w="9525">
            <a:noFill/>
            <a:miter lim="800000"/>
            <a:headEnd/>
            <a:tailEnd/>
          </a:ln>
        </p:spPr>
      </p:pic>
      <p:pic>
        <p:nvPicPr>
          <p:cNvPr id="11" name="Billede 10" descr="Århus bænke med farver.jpg"/>
          <p:cNvPicPr>
            <a:picLocks noChangeAspect="1"/>
          </p:cNvPicPr>
          <p:nvPr/>
        </p:nvPicPr>
        <p:blipFill>
          <a:blip r:embed="rId3" cstate="print"/>
          <a:stretch>
            <a:fillRect/>
          </a:stretch>
        </p:blipFill>
        <p:spPr>
          <a:xfrm>
            <a:off x="5580112" y="2924944"/>
            <a:ext cx="2376263" cy="1782197"/>
          </a:xfrm>
          <a:prstGeom prst="rect">
            <a:avLst/>
          </a:prstGeom>
          <a:ln>
            <a:noFill/>
          </a:ln>
        </p:spPr>
      </p:pic>
      <p:pic>
        <p:nvPicPr>
          <p:cNvPr id="13" name="Billede 12" descr="Nanna på MarieKirkePlads Aug 2007.jpg"/>
          <p:cNvPicPr>
            <a:picLocks noChangeAspect="1"/>
          </p:cNvPicPr>
          <p:nvPr/>
        </p:nvPicPr>
        <p:blipFill>
          <a:blip r:embed="rId4" cstate="print">
            <a:grayscl/>
          </a:blip>
          <a:srcRect l="2499" t="1692" r="22831" b="1692"/>
          <a:stretch>
            <a:fillRect/>
          </a:stretch>
        </p:blipFill>
        <p:spPr bwMode="auto">
          <a:xfrm>
            <a:off x="7846714" y="3140968"/>
            <a:ext cx="1304854" cy="2495347"/>
          </a:xfrm>
          <a:prstGeom prst="rect">
            <a:avLst/>
          </a:prstGeom>
          <a:noFill/>
          <a:ln w="9525">
            <a:noFill/>
            <a:miter lim="800000"/>
            <a:headEnd/>
            <a:tailEnd/>
          </a:ln>
        </p:spPr>
      </p:pic>
      <p:pic>
        <p:nvPicPr>
          <p:cNvPr id="14" name="Billede 13" descr="Prohibition failed.bmp"/>
          <p:cNvPicPr>
            <a:picLocks noChangeAspect="1"/>
          </p:cNvPicPr>
          <p:nvPr/>
        </p:nvPicPr>
        <p:blipFill>
          <a:blip r:embed="rId5" cstate="print">
            <a:lum bright="-3000"/>
          </a:blip>
          <a:stretch>
            <a:fillRect/>
          </a:stretch>
        </p:blipFill>
        <p:spPr>
          <a:xfrm>
            <a:off x="7841304" y="2996952"/>
            <a:ext cx="1302696" cy="530630"/>
          </a:xfrm>
          <a:prstGeom prst="rect">
            <a:avLst/>
          </a:prstGeom>
        </p:spPr>
      </p:pic>
      <p:pic>
        <p:nvPicPr>
          <p:cNvPr id="1026" name="Picture 2" descr="c:\users\NWG\Documents\2 Gammel PC\Dokumenter\Billeder\Harm_Reduction_cover Flamme og ske.JPG"/>
          <p:cNvPicPr>
            <a:picLocks noChangeAspect="1" noChangeArrowheads="1"/>
          </p:cNvPicPr>
          <p:nvPr/>
        </p:nvPicPr>
        <p:blipFill>
          <a:blip r:embed="rId6" cstate="print">
            <a:lum/>
          </a:blip>
          <a:srcRect t="1042"/>
          <a:stretch>
            <a:fillRect/>
          </a:stretch>
        </p:blipFill>
        <p:spPr bwMode="auto">
          <a:xfrm>
            <a:off x="3768605" y="1"/>
            <a:ext cx="1451467" cy="1484784"/>
          </a:xfrm>
          <a:prstGeom prst="rect">
            <a:avLst/>
          </a:prstGeom>
          <a:noFill/>
        </p:spPr>
      </p:pic>
      <p:pic>
        <p:nvPicPr>
          <p:cNvPr id="20" name="Billede 19" descr="Odense II.jpg"/>
          <p:cNvPicPr>
            <a:picLocks noChangeAspect="1"/>
          </p:cNvPicPr>
          <p:nvPr/>
        </p:nvPicPr>
        <p:blipFill>
          <a:blip r:embed="rId7" cstate="print"/>
          <a:stretch>
            <a:fillRect/>
          </a:stretch>
        </p:blipFill>
        <p:spPr>
          <a:xfrm>
            <a:off x="3779913" y="1376772"/>
            <a:ext cx="2160240" cy="1620180"/>
          </a:xfrm>
          <a:prstGeom prst="rect">
            <a:avLst/>
          </a:prstGeom>
          <a:ln>
            <a:noFill/>
          </a:ln>
        </p:spPr>
      </p:pic>
      <p:pic>
        <p:nvPicPr>
          <p:cNvPr id="21" name="Picture 5"/>
          <p:cNvPicPr>
            <a:picLocks noChangeAspect="1" noChangeArrowheads="1"/>
          </p:cNvPicPr>
          <p:nvPr/>
        </p:nvPicPr>
        <p:blipFill>
          <a:blip r:embed="rId8" cstate="print">
            <a:lum bright="4000" contrast="10000"/>
          </a:blip>
          <a:srcRect/>
          <a:stretch>
            <a:fillRect/>
          </a:stretch>
        </p:blipFill>
        <p:spPr bwMode="auto">
          <a:xfrm>
            <a:off x="570" y="1"/>
            <a:ext cx="3997166" cy="2996952"/>
          </a:xfrm>
          <a:prstGeom prst="rect">
            <a:avLst/>
          </a:prstGeom>
          <a:noFill/>
          <a:ln w="9525">
            <a:noFill/>
            <a:miter lim="800000"/>
            <a:headEnd/>
            <a:tailEnd/>
          </a:ln>
        </p:spPr>
      </p:pic>
      <p:pic>
        <p:nvPicPr>
          <p:cNvPr id="22" name="Billede 21" descr="Cyklen i Århus.jpg"/>
          <p:cNvPicPr>
            <a:picLocks noChangeAspect="1"/>
          </p:cNvPicPr>
          <p:nvPr/>
        </p:nvPicPr>
        <p:blipFill>
          <a:blip r:embed="rId9" cstate="print">
            <a:grayscl/>
            <a:lum bright="-8000"/>
          </a:blip>
          <a:srcRect r="960"/>
          <a:stretch>
            <a:fillRect/>
          </a:stretch>
        </p:blipFill>
        <p:spPr>
          <a:xfrm>
            <a:off x="5196512" y="0"/>
            <a:ext cx="3945749" cy="2996952"/>
          </a:xfrm>
          <a:prstGeom prst="rect">
            <a:avLst/>
          </a:prstGeom>
          <a:ln>
            <a:noFill/>
          </a:ln>
        </p:spPr>
      </p:pic>
      <p:pic>
        <p:nvPicPr>
          <p:cNvPr id="23" name="Billede 22" descr="GJ og kuffert med logo Final.jpg"/>
          <p:cNvPicPr>
            <a:picLocks noChangeAspect="1"/>
          </p:cNvPicPr>
          <p:nvPr/>
        </p:nvPicPr>
        <p:blipFill>
          <a:blip r:embed="rId10" cstate="print"/>
          <a:stretch>
            <a:fillRect/>
          </a:stretch>
        </p:blipFill>
        <p:spPr>
          <a:xfrm>
            <a:off x="0" y="2989617"/>
            <a:ext cx="5724128" cy="3895767"/>
          </a:xfrm>
          <a:prstGeom prst="rect">
            <a:avLst/>
          </a:prstGeom>
        </p:spPr>
      </p:pic>
      <p:pic>
        <p:nvPicPr>
          <p:cNvPr id="12" name="Billede 11" descr="110902 logo_transparent_hvid_a4.png"/>
          <p:cNvPicPr>
            <a:picLocks noChangeAspect="1"/>
          </p:cNvPicPr>
          <p:nvPr/>
        </p:nvPicPr>
        <p:blipFill>
          <a:blip r:embed="rId11" cstate="print"/>
          <a:stretch>
            <a:fillRect/>
          </a:stretch>
        </p:blipFill>
        <p:spPr>
          <a:xfrm>
            <a:off x="128789" y="5392025"/>
            <a:ext cx="5499427" cy="1476344"/>
          </a:xfrm>
          <a:prstGeom prst="rect">
            <a:avLst/>
          </a:prstGeom>
        </p:spPr>
      </p:pic>
    </p:spTree>
    <p:extLst>
      <p:ext uri="{BB962C8B-B14F-4D97-AF65-F5344CB8AC3E}">
        <p14:creationId xmlns:p14="http://schemas.microsoft.com/office/powerpoint/2010/main" val="12437509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ekstfelt 1">
            <a:extLst>
              <a:ext uri="{FF2B5EF4-FFF2-40B4-BE49-F238E27FC236}">
                <a16:creationId xmlns:a16="http://schemas.microsoft.com/office/drawing/2014/main" id="{9273A05E-034D-4FF5-AFA7-7771534B598D}"/>
              </a:ext>
            </a:extLst>
          </p:cNvPr>
          <p:cNvSpPr txBox="1"/>
          <p:nvPr/>
        </p:nvSpPr>
        <p:spPr>
          <a:xfrm>
            <a:off x="1402672" y="807867"/>
            <a:ext cx="7395099" cy="1015663"/>
          </a:xfrm>
          <a:prstGeom prst="rect">
            <a:avLst/>
          </a:prstGeom>
          <a:noFill/>
        </p:spPr>
        <p:txBody>
          <a:bodyPr wrap="square" rtlCol="0">
            <a:spAutoFit/>
          </a:bodyPr>
          <a:lstStyle/>
          <a:p>
            <a:r>
              <a:rPr lang="da-DK" sz="6000" dirty="0"/>
              <a:t>André and Morten</a:t>
            </a:r>
          </a:p>
        </p:txBody>
      </p:sp>
      <p:pic>
        <p:nvPicPr>
          <p:cNvPr id="4" name="Billede 3" descr="Et billede, der indeholder mand, person, poserer, indendørs&#10;&#10;Automatisk oprettet beskrivelse">
            <a:extLst>
              <a:ext uri="{FF2B5EF4-FFF2-40B4-BE49-F238E27FC236}">
                <a16:creationId xmlns:a16="http://schemas.microsoft.com/office/drawing/2014/main" id="{04304D0A-67E3-454B-B2C2-437C65FF45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2394" y="2150836"/>
            <a:ext cx="5399843" cy="4207378"/>
          </a:xfrm>
          <a:prstGeom prst="rect">
            <a:avLst/>
          </a:prstGeom>
        </p:spPr>
      </p:pic>
    </p:spTree>
    <p:extLst>
      <p:ext uri="{BB962C8B-B14F-4D97-AF65-F5344CB8AC3E}">
        <p14:creationId xmlns:p14="http://schemas.microsoft.com/office/powerpoint/2010/main" val="2151890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Billede 1" descr="8 Cyklen og kufferten.jpg"/>
          <p:cNvPicPr>
            <a:picLocks noChangeAspect="1"/>
          </p:cNvPicPr>
          <p:nvPr/>
        </p:nvPicPr>
        <p:blipFill>
          <a:blip r:embed="rId2" cstate="print"/>
          <a:srcRect/>
          <a:stretch>
            <a:fillRect/>
          </a:stretch>
        </p:blipFill>
        <p:spPr bwMode="auto">
          <a:xfrm>
            <a:off x="0" y="-1"/>
            <a:ext cx="9157648" cy="6881961"/>
          </a:xfrm>
          <a:prstGeom prst="rect">
            <a:avLst/>
          </a:prstGeom>
          <a:noFill/>
          <a:ln w="9525">
            <a:noFill/>
            <a:miter lim="800000"/>
            <a:headEnd/>
            <a:tailEnd/>
          </a:ln>
        </p:spPr>
      </p:pic>
      <p:sp>
        <p:nvSpPr>
          <p:cNvPr id="3" name="Rectangle 3"/>
          <p:cNvSpPr txBox="1">
            <a:spLocks noChangeArrowheads="1"/>
          </p:cNvSpPr>
          <p:nvPr/>
        </p:nvSpPr>
        <p:spPr>
          <a:xfrm>
            <a:off x="1385647" y="4944126"/>
            <a:ext cx="7410623" cy="2108129"/>
          </a:xfrm>
          <a:prstGeom prst="rect">
            <a:avLst/>
          </a:prstGeom>
        </p:spPr>
        <p:txBody>
          <a:bodyPr/>
          <a:lstStyle/>
          <a:p>
            <a:pPr marL="257175" indent="-257175" algn="r">
              <a:spcBef>
                <a:spcPct val="20000"/>
              </a:spcBef>
              <a:defRPr/>
            </a:pPr>
            <a:r>
              <a:rPr lang="en-GB" sz="3300" b="1" kern="0" dirty="0">
                <a:solidFill>
                  <a:schemeClr val="bg1"/>
                </a:solidFill>
                <a:latin typeface="Calibri" pitchFamily="34" charset="0"/>
              </a:rPr>
              <a:t>	</a:t>
            </a:r>
            <a:r>
              <a:rPr lang="en-GB" sz="3200" b="1" kern="0" dirty="0">
                <a:solidFill>
                  <a:schemeClr val="bg1"/>
                </a:solidFill>
                <a:latin typeface="Calibri" pitchFamily="34" charset="0"/>
              </a:rPr>
              <a:t>“Injustice anywhere is a threat </a:t>
            </a:r>
          </a:p>
          <a:p>
            <a:pPr marL="257175" indent="-257175" algn="r">
              <a:spcBef>
                <a:spcPct val="20000"/>
              </a:spcBef>
              <a:defRPr/>
            </a:pPr>
            <a:r>
              <a:rPr lang="en-GB" sz="3200" b="1" kern="0" dirty="0">
                <a:solidFill>
                  <a:schemeClr val="bg1"/>
                </a:solidFill>
                <a:latin typeface="Calibri" pitchFamily="34" charset="0"/>
              </a:rPr>
              <a:t>to justice everywhere.” </a:t>
            </a:r>
          </a:p>
          <a:p>
            <a:pPr marL="257175" indent="-257175" algn="r">
              <a:spcBef>
                <a:spcPct val="20000"/>
              </a:spcBef>
              <a:defRPr/>
            </a:pPr>
            <a:r>
              <a:rPr lang="en-GB" sz="2200" kern="0" dirty="0">
                <a:solidFill>
                  <a:schemeClr val="bg1"/>
                </a:solidFill>
                <a:latin typeface="Calibri" pitchFamily="34" charset="0"/>
              </a:rPr>
              <a:t>Martin Luther King Jr., 1963</a:t>
            </a:r>
            <a:br>
              <a:rPr lang="en-GB" sz="1950" kern="0" dirty="0">
                <a:solidFill>
                  <a:schemeClr val="bg1"/>
                </a:solidFill>
                <a:latin typeface="Calibri" pitchFamily="34" charset="0"/>
              </a:rPr>
            </a:br>
            <a:endParaRPr lang="en-GB" sz="1950" kern="0" dirty="0">
              <a:solidFill>
                <a:schemeClr val="bg1"/>
              </a:solidFill>
              <a:latin typeface="Calibri" pitchFamily="34" charset="0"/>
            </a:endParaRPr>
          </a:p>
        </p:txBody>
      </p:sp>
      <p:pic>
        <p:nvPicPr>
          <p:cNvPr id="113668" name="Billede 3" descr="110902 logo_transparent_hvid_a4.png"/>
          <p:cNvPicPr>
            <a:picLocks noChangeAspect="1"/>
          </p:cNvPicPr>
          <p:nvPr/>
        </p:nvPicPr>
        <p:blipFill>
          <a:blip r:embed="rId3" cstate="print"/>
          <a:srcRect/>
          <a:stretch>
            <a:fillRect/>
          </a:stretch>
        </p:blipFill>
        <p:spPr bwMode="auto">
          <a:xfrm>
            <a:off x="4895851" y="2122886"/>
            <a:ext cx="1241822" cy="334565"/>
          </a:xfrm>
          <a:prstGeom prst="rect">
            <a:avLst/>
          </a:prstGeom>
          <a:noFill/>
          <a:ln w="9525">
            <a:noFill/>
            <a:miter lim="800000"/>
            <a:headEnd/>
            <a:tailEnd/>
          </a:ln>
        </p:spPr>
      </p:pic>
    </p:spTree>
    <p:extLst>
      <p:ext uri="{BB962C8B-B14F-4D97-AF65-F5344CB8AC3E}">
        <p14:creationId xmlns:p14="http://schemas.microsoft.com/office/powerpoint/2010/main" val="639209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6D881-1A15-4D15-B17C-6724833AC650}"/>
              </a:ext>
            </a:extLst>
          </p:cNvPr>
          <p:cNvSpPr>
            <a:spLocks noGrp="1"/>
          </p:cNvSpPr>
          <p:nvPr>
            <p:ph type="title"/>
          </p:nvPr>
        </p:nvSpPr>
        <p:spPr>
          <a:xfrm>
            <a:off x="284085" y="2615298"/>
            <a:ext cx="8646851" cy="1325563"/>
          </a:xfrm>
        </p:spPr>
        <p:txBody>
          <a:bodyPr>
            <a:normAutofit fontScale="90000"/>
          </a:bodyPr>
          <a:lstStyle/>
          <a:p>
            <a:pPr algn="ctr"/>
            <a:r>
              <a:rPr lang="da-DK" sz="7300" b="1" dirty="0"/>
              <a:t>SEX AND DRUGS</a:t>
            </a:r>
            <a:br>
              <a:rPr lang="da-DK" sz="6000" b="1" dirty="0"/>
            </a:br>
            <a:r>
              <a:rPr lang="da-DK" sz="6000" b="1" dirty="0" err="1"/>
              <a:t>Punishment</a:t>
            </a:r>
            <a:r>
              <a:rPr lang="da-DK" sz="6000" b="1" dirty="0"/>
              <a:t> or </a:t>
            </a:r>
            <a:r>
              <a:rPr lang="da-DK" sz="6000" b="1" dirty="0" err="1"/>
              <a:t>harmreduction</a:t>
            </a:r>
            <a:br>
              <a:rPr lang="da-DK" sz="6000" b="1" dirty="0"/>
            </a:br>
            <a:endParaRPr lang="da-DK" sz="6000" b="1" dirty="0"/>
          </a:p>
        </p:txBody>
      </p:sp>
    </p:spTree>
    <p:extLst>
      <p:ext uri="{BB962C8B-B14F-4D97-AF65-F5344CB8AC3E}">
        <p14:creationId xmlns:p14="http://schemas.microsoft.com/office/powerpoint/2010/main" val="2848011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lede 2"/>
          <p:cNvPicPr>
            <a:picLocks noChangeAspect="1"/>
          </p:cNvPicPr>
          <p:nvPr/>
        </p:nvPicPr>
        <p:blipFill>
          <a:blip r:embed="rId2"/>
          <a:stretch>
            <a:fillRect/>
          </a:stretch>
        </p:blipFill>
        <p:spPr>
          <a:xfrm>
            <a:off x="-413698" y="0"/>
            <a:ext cx="9557698" cy="6858000"/>
          </a:xfrm>
          <a:prstGeom prst="rect">
            <a:avLst/>
          </a:prstGeom>
        </p:spPr>
      </p:pic>
    </p:spTree>
    <p:extLst>
      <p:ext uri="{BB962C8B-B14F-4D97-AF65-F5344CB8AC3E}">
        <p14:creationId xmlns:p14="http://schemas.microsoft.com/office/powerpoint/2010/main" val="1039700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lede 2" descr="2010 Dec 8 Politi med forbudszonekortet.jpg"/>
          <p:cNvPicPr>
            <a:picLocks noChangeAspect="1"/>
          </p:cNvPicPr>
          <p:nvPr/>
        </p:nvPicPr>
        <p:blipFill>
          <a:blip r:embed="rId2" cstate="print"/>
          <a:stretch>
            <a:fillRect/>
          </a:stretch>
        </p:blipFill>
        <p:spPr>
          <a:xfrm>
            <a:off x="0" y="371475"/>
            <a:ext cx="9144000" cy="6115050"/>
          </a:xfrm>
          <a:prstGeom prst="rect">
            <a:avLst/>
          </a:prstGeom>
        </p:spPr>
      </p:pic>
    </p:spTree>
    <p:extLst>
      <p:ext uri="{BB962C8B-B14F-4D97-AF65-F5344CB8AC3E}">
        <p14:creationId xmlns:p14="http://schemas.microsoft.com/office/powerpoint/2010/main" val="1328690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diasnummer 2"/>
          <p:cNvSpPr>
            <a:spLocks noGrp="1"/>
          </p:cNvSpPr>
          <p:nvPr>
            <p:ph type="sldNum" sz="quarter" idx="12"/>
          </p:nvPr>
        </p:nvSpPr>
        <p:spPr/>
        <p:txBody>
          <a:bodyPr/>
          <a:lstStyle/>
          <a:p>
            <a:pPr>
              <a:defRPr/>
            </a:pPr>
            <a:fld id="{0BBC2B05-3978-4235-AA95-28F30288FCBF}" type="slidenum">
              <a:rPr lang="da-DK" smtClean="0"/>
              <a:pPr>
                <a:defRPr/>
              </a:pPr>
              <a:t>6</a:t>
            </a:fld>
            <a:endParaRPr lang="da-DK"/>
          </a:p>
        </p:txBody>
      </p:sp>
      <p:pic>
        <p:nvPicPr>
          <p:cNvPr id="4" name="Picture 3"/>
          <p:cNvPicPr>
            <a:picLocks noChangeAspect="1" noChangeArrowheads="1"/>
          </p:cNvPicPr>
          <p:nvPr/>
        </p:nvPicPr>
        <p:blipFill>
          <a:blip r:embed="rId3" cstate="print"/>
          <a:srcRect/>
          <a:stretch>
            <a:fillRect/>
          </a:stretch>
        </p:blipFill>
        <p:spPr bwMode="auto">
          <a:xfrm>
            <a:off x="-36512" y="-27384"/>
            <a:ext cx="4561311" cy="3384375"/>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380" t="506" r="380" b="506"/>
          <a:stretch>
            <a:fillRect/>
          </a:stretch>
        </p:blipFill>
        <p:spPr bwMode="auto">
          <a:xfrm>
            <a:off x="4211960" y="-27384"/>
            <a:ext cx="4946346" cy="3705608"/>
          </a:xfrm>
          <a:prstGeom prst="rect">
            <a:avLst/>
          </a:prstGeom>
          <a:noFill/>
          <a:ln w="9525">
            <a:noFill/>
            <a:miter lim="800000"/>
            <a:headEnd/>
            <a:tailEnd/>
          </a:ln>
        </p:spPr>
      </p:pic>
      <p:pic>
        <p:nvPicPr>
          <p:cNvPr id="6" name="Picture 5"/>
          <p:cNvPicPr>
            <a:picLocks noChangeAspect="1" noChangeArrowheads="1"/>
          </p:cNvPicPr>
          <p:nvPr/>
        </p:nvPicPr>
        <p:blipFill>
          <a:blip r:embed="rId5" cstate="print"/>
          <a:srcRect/>
          <a:stretch>
            <a:fillRect/>
          </a:stretch>
        </p:blipFill>
        <p:spPr bwMode="auto">
          <a:xfrm>
            <a:off x="-36512" y="3321458"/>
            <a:ext cx="4754811" cy="3563926"/>
          </a:xfrm>
          <a:prstGeom prst="rect">
            <a:avLst/>
          </a:prstGeom>
          <a:noFill/>
          <a:ln w="9525">
            <a:noFill/>
            <a:miter lim="800000"/>
            <a:headEnd/>
            <a:tailEnd/>
          </a:ln>
        </p:spPr>
      </p:pic>
      <p:pic>
        <p:nvPicPr>
          <p:cNvPr id="7" name="Picture 6"/>
          <p:cNvPicPr>
            <a:picLocks noChangeArrowheads="1"/>
          </p:cNvPicPr>
          <p:nvPr/>
        </p:nvPicPr>
        <p:blipFill>
          <a:blip r:embed="rId6" cstate="print"/>
          <a:srcRect/>
          <a:stretch>
            <a:fillRect/>
          </a:stretch>
        </p:blipFill>
        <p:spPr bwMode="auto">
          <a:xfrm>
            <a:off x="4552825" y="3321384"/>
            <a:ext cx="4627687" cy="3564000"/>
          </a:xfrm>
          <a:prstGeom prst="rect">
            <a:avLst/>
          </a:prstGeom>
          <a:noFill/>
          <a:ln w="9525">
            <a:noFill/>
            <a:miter lim="800000"/>
            <a:headEnd/>
            <a:tailEnd/>
          </a:ln>
        </p:spPr>
      </p:pic>
    </p:spTree>
    <p:extLst>
      <p:ext uri="{BB962C8B-B14F-4D97-AF65-F5344CB8AC3E}">
        <p14:creationId xmlns:p14="http://schemas.microsoft.com/office/powerpoint/2010/main" val="1582799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WG\Documents\1 Seneste PC\Dokumenter\Billeder\Vesterbro\Café Dugnad.jpg"/>
          <p:cNvPicPr>
            <a:picLocks noChangeAspect="1" noChangeArrowheads="1"/>
          </p:cNvPicPr>
          <p:nvPr/>
        </p:nvPicPr>
        <p:blipFill>
          <a:blip r:embed="rId2" cstate="print"/>
          <a:srcRect/>
          <a:stretch>
            <a:fillRect/>
          </a:stretch>
        </p:blipFill>
        <p:spPr bwMode="auto">
          <a:xfrm>
            <a:off x="5796136" y="260648"/>
            <a:ext cx="3351128" cy="2376264"/>
          </a:xfrm>
          <a:prstGeom prst="rect">
            <a:avLst/>
          </a:prstGeom>
          <a:noFill/>
        </p:spPr>
      </p:pic>
      <p:pic>
        <p:nvPicPr>
          <p:cNvPr id="1028" name="Picture 4" descr="https://fbcdn-sphotos-a.akamaihd.net/hphotos-ak-snc6/180976_128113583926526_100001836562839_187711_3449656_n.jpg"/>
          <p:cNvPicPr>
            <a:picLocks noChangeAspect="1" noChangeArrowheads="1"/>
          </p:cNvPicPr>
          <p:nvPr/>
        </p:nvPicPr>
        <p:blipFill>
          <a:blip r:embed="rId3" cstate="print"/>
          <a:srcRect/>
          <a:stretch>
            <a:fillRect/>
          </a:stretch>
        </p:blipFill>
        <p:spPr bwMode="auto">
          <a:xfrm>
            <a:off x="4067944" y="980728"/>
            <a:ext cx="1656184" cy="1656184"/>
          </a:xfrm>
          <a:prstGeom prst="rect">
            <a:avLst/>
          </a:prstGeom>
          <a:noFill/>
        </p:spPr>
      </p:pic>
      <p:pic>
        <p:nvPicPr>
          <p:cNvPr id="8" name="Billede 7" descr="2010 NOV LOGO med engelsk Sort på Hvid.jpg"/>
          <p:cNvPicPr>
            <a:picLocks noChangeAspect="1"/>
          </p:cNvPicPr>
          <p:nvPr/>
        </p:nvPicPr>
        <p:blipFill>
          <a:blip r:embed="rId4" cstate="print"/>
          <a:stretch>
            <a:fillRect/>
          </a:stretch>
        </p:blipFill>
        <p:spPr>
          <a:xfrm>
            <a:off x="35495" y="692696"/>
            <a:ext cx="3960441" cy="1091053"/>
          </a:xfrm>
          <a:prstGeom prst="rect">
            <a:avLst/>
          </a:prstGeom>
        </p:spPr>
      </p:pic>
      <p:pic>
        <p:nvPicPr>
          <p:cNvPr id="9" name="Billede 8" descr="Stofindtagelsesrum i et retligt perspektiv DK forside.jpg"/>
          <p:cNvPicPr>
            <a:picLocks noChangeAspect="1"/>
          </p:cNvPicPr>
          <p:nvPr/>
        </p:nvPicPr>
        <p:blipFill>
          <a:blip r:embed="rId5" cstate="print"/>
          <a:stretch>
            <a:fillRect/>
          </a:stretch>
        </p:blipFill>
        <p:spPr>
          <a:xfrm>
            <a:off x="4692848" y="2862920"/>
            <a:ext cx="2712814" cy="3836320"/>
          </a:xfrm>
          <a:prstGeom prst="rect">
            <a:avLst/>
          </a:prstGeom>
          <a:ln w="3175" cap="sq">
            <a:solidFill>
              <a:schemeClr val="tx1"/>
            </a:solidFill>
          </a:ln>
          <a:effectLst>
            <a:outerShdw blurRad="50800" dist="38100" dir="5400000" algn="t" rotWithShape="0">
              <a:prstClr val="black">
                <a:alpha val="40000"/>
              </a:prstClr>
            </a:outerShdw>
          </a:effectLst>
        </p:spPr>
      </p:pic>
      <p:pic>
        <p:nvPicPr>
          <p:cNvPr id="10" name="Billede 9" descr="111101 Summary of the legal paper SIFs in a legal perspective FINAL_Side_2.jpg"/>
          <p:cNvPicPr>
            <a:picLocks noChangeAspect="1"/>
          </p:cNvPicPr>
          <p:nvPr/>
        </p:nvPicPr>
        <p:blipFill>
          <a:blip r:embed="rId6" cstate="print"/>
          <a:stretch>
            <a:fillRect/>
          </a:stretch>
        </p:blipFill>
        <p:spPr>
          <a:xfrm rot="152229">
            <a:off x="6240261" y="2852936"/>
            <a:ext cx="2712624" cy="3837600"/>
          </a:xfrm>
          <a:prstGeom prst="rect">
            <a:avLst/>
          </a:prstGeom>
          <a:ln w="3175">
            <a:solidFill>
              <a:schemeClr val="tx1"/>
            </a:solidFill>
          </a:ln>
          <a:effectLst>
            <a:outerShdw blurRad="50800" dist="38100" dir="2700000" algn="tl" rotWithShape="0">
              <a:prstClr val="black">
                <a:alpha val="40000"/>
              </a:prstClr>
            </a:outerShdw>
          </a:effectLst>
        </p:spPr>
      </p:pic>
      <p:pic>
        <p:nvPicPr>
          <p:cNvPr id="11" name="Billede 10" descr="111101 Summary of the legal paper SIFs in a legal perspective FINAL_Side_1.jpg"/>
          <p:cNvPicPr>
            <a:picLocks noChangeAspect="1"/>
          </p:cNvPicPr>
          <p:nvPr/>
        </p:nvPicPr>
        <p:blipFill>
          <a:blip r:embed="rId7" cstate="print"/>
          <a:stretch>
            <a:fillRect/>
          </a:stretch>
        </p:blipFill>
        <p:spPr>
          <a:xfrm rot="162895">
            <a:off x="6173532" y="2771060"/>
            <a:ext cx="2714729" cy="3837600"/>
          </a:xfrm>
          <a:prstGeom prst="rect">
            <a:avLst/>
          </a:prstGeom>
          <a:ln w="3175">
            <a:solidFill>
              <a:schemeClr val="tx1"/>
            </a:solidFill>
          </a:ln>
          <a:effectLst>
            <a:outerShdw blurRad="50800" dist="38100" dir="2700000" algn="tl" rotWithShape="0">
              <a:prstClr val="black">
                <a:alpha val="40000"/>
              </a:prstClr>
            </a:outerShdw>
          </a:effectLst>
        </p:spPr>
      </p:pic>
      <p:pic>
        <p:nvPicPr>
          <p:cNvPr id="14" name="Billede 13" descr="notatombrugerrum_0.jpg"/>
          <p:cNvPicPr>
            <a:picLocks noChangeAspect="1"/>
          </p:cNvPicPr>
          <p:nvPr/>
        </p:nvPicPr>
        <p:blipFill>
          <a:blip r:embed="rId8" cstate="print"/>
          <a:stretch>
            <a:fillRect/>
          </a:stretch>
        </p:blipFill>
        <p:spPr>
          <a:xfrm rot="21298674">
            <a:off x="1224404" y="1197112"/>
            <a:ext cx="1935414" cy="2735944"/>
          </a:xfrm>
          <a:prstGeom prst="rect">
            <a:avLst/>
          </a:prstGeom>
          <a:effectLst>
            <a:outerShdw blurRad="50800" dist="38100" dir="2700000" algn="tl" rotWithShape="0">
              <a:prstClr val="black">
                <a:alpha val="40000"/>
              </a:prstClr>
            </a:outerShdw>
          </a:effectLst>
        </p:spPr>
      </p:pic>
      <p:pic>
        <p:nvPicPr>
          <p:cNvPr id="15" name="Picture 2"/>
          <p:cNvPicPr>
            <a:picLocks noChangeAspect="1" noChangeArrowheads="1"/>
          </p:cNvPicPr>
          <p:nvPr/>
        </p:nvPicPr>
        <p:blipFill>
          <a:blip r:embed="rId9" cstate="print"/>
          <a:srcRect l="10335" t="24567" r="35433" b="14173"/>
          <a:stretch>
            <a:fillRect/>
          </a:stretch>
        </p:blipFill>
        <p:spPr bwMode="auto">
          <a:xfrm>
            <a:off x="35496" y="3356992"/>
            <a:ext cx="4406552" cy="3110995"/>
          </a:xfrm>
          <a:prstGeom prst="rect">
            <a:avLst/>
          </a:prstGeom>
          <a:noFill/>
          <a:ln w="9525">
            <a:noFill/>
            <a:miter lim="800000"/>
            <a:headEnd/>
            <a:tailEnd/>
          </a:ln>
        </p:spPr>
      </p:pic>
      <p:pic>
        <p:nvPicPr>
          <p:cNvPr id="16" name="Picture 8" descr="Politiet hjælper en andefamilie over gaden i København">
            <a:hlinkClick r:id="" action="ppaction://noaction"/>
          </p:cNvPr>
          <p:cNvPicPr>
            <a:picLocks noChangeAspect="1" noChangeArrowheads="1"/>
          </p:cNvPicPr>
          <p:nvPr/>
        </p:nvPicPr>
        <p:blipFill>
          <a:blip r:embed="rId10" cstate="print"/>
          <a:srcRect r="7494"/>
          <a:stretch>
            <a:fillRect/>
          </a:stretch>
        </p:blipFill>
        <p:spPr bwMode="auto">
          <a:xfrm>
            <a:off x="1797" y="0"/>
            <a:ext cx="9929075" cy="6885384"/>
          </a:xfrm>
          <a:prstGeom prst="rect">
            <a:avLst/>
          </a:prstGeom>
          <a:noFill/>
        </p:spPr>
      </p:pic>
    </p:spTree>
    <p:extLst>
      <p:ext uri="{BB962C8B-B14F-4D97-AF65-F5344CB8AC3E}">
        <p14:creationId xmlns:p14="http://schemas.microsoft.com/office/powerpoint/2010/main" val="210749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ipe(down)">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wipe(down)">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1" descr="110911 Mobilt fixerum foran GJ.jpg"/>
          <p:cNvPicPr>
            <a:picLocks noChangeAspect="1"/>
          </p:cNvPicPr>
          <p:nvPr/>
        </p:nvPicPr>
        <p:blipFill>
          <a:blip r:embed="rId2" cstate="print"/>
          <a:stretch>
            <a:fillRect/>
          </a:stretch>
        </p:blipFill>
        <p:spPr>
          <a:xfrm>
            <a:off x="0" y="0"/>
            <a:ext cx="9182258" cy="6858000"/>
          </a:xfrm>
          <a:prstGeom prst="rect">
            <a:avLst/>
          </a:prstGeom>
        </p:spPr>
      </p:pic>
    </p:spTree>
    <p:extLst>
      <p:ext uri="{BB962C8B-B14F-4D97-AF65-F5344CB8AC3E}">
        <p14:creationId xmlns:p14="http://schemas.microsoft.com/office/powerpoint/2010/main" val="158058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83335"/>
            <a:ext cx="9144000" cy="2486025"/>
          </a:xfrm>
          <a:prstGeom prst="rect">
            <a:avLst/>
          </a:prstGeom>
        </p:spPr>
      </p:pic>
      <p:pic>
        <p:nvPicPr>
          <p:cNvPr id="1030" name="Picture 6" descr="http://multimedia.pol.dk/archive/00446/Statsheroin_446286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694556"/>
            <a:ext cx="4857750" cy="3238500"/>
          </a:xfrm>
          <a:prstGeom prst="rect">
            <a:avLst/>
          </a:prstGeom>
          <a:noFill/>
          <a:extLst>
            <a:ext uri="{909E8E84-426E-40DD-AFC4-6F175D3DCCD1}">
              <a14:hiddenFill xmlns:a14="http://schemas.microsoft.com/office/drawing/2010/main">
                <a:solidFill>
                  <a:srgbClr val="FFFFFF"/>
                </a:solidFill>
              </a14:hiddenFill>
            </a:ext>
          </a:extLst>
        </p:spPr>
      </p:pic>
      <p:pic>
        <p:nvPicPr>
          <p:cNvPr id="7" name="Billede 6"/>
          <p:cNvPicPr>
            <a:picLocks noChangeAspect="1"/>
          </p:cNvPicPr>
          <p:nvPr/>
        </p:nvPicPr>
        <p:blipFill>
          <a:blip r:embed="rId4"/>
          <a:stretch>
            <a:fillRect/>
          </a:stretch>
        </p:blipFill>
        <p:spPr>
          <a:xfrm>
            <a:off x="2858" y="694556"/>
            <a:ext cx="2667000" cy="3238500"/>
          </a:xfrm>
          <a:prstGeom prst="rect">
            <a:avLst/>
          </a:prstGeom>
        </p:spPr>
      </p:pic>
      <p:pic>
        <p:nvPicPr>
          <p:cNvPr id="5" name="Billede 4"/>
          <p:cNvPicPr>
            <a:picLocks noChangeAspect="1"/>
          </p:cNvPicPr>
          <p:nvPr/>
        </p:nvPicPr>
        <p:blipFill>
          <a:blip r:embed="rId5"/>
          <a:stretch>
            <a:fillRect/>
          </a:stretch>
        </p:blipFill>
        <p:spPr>
          <a:xfrm>
            <a:off x="6590100" y="692696"/>
            <a:ext cx="2553900" cy="1889886"/>
          </a:xfrm>
          <a:prstGeom prst="rect">
            <a:avLst/>
          </a:prstGeom>
        </p:spPr>
      </p:pic>
      <p:pic>
        <p:nvPicPr>
          <p:cNvPr id="12" name="Billede 11"/>
          <p:cNvPicPr>
            <a:picLocks noChangeAspect="1"/>
          </p:cNvPicPr>
          <p:nvPr/>
        </p:nvPicPr>
        <p:blipFill>
          <a:blip r:embed="rId6"/>
          <a:stretch>
            <a:fillRect/>
          </a:stretch>
        </p:blipFill>
        <p:spPr>
          <a:xfrm>
            <a:off x="6587290" y="2222599"/>
            <a:ext cx="2576792" cy="1710457"/>
          </a:xfrm>
          <a:prstGeom prst="rect">
            <a:avLst/>
          </a:prstGeom>
        </p:spPr>
      </p:pic>
      <p:sp>
        <p:nvSpPr>
          <p:cNvPr id="13" name="Tekstfelt 12"/>
          <p:cNvSpPr txBox="1"/>
          <p:nvPr/>
        </p:nvSpPr>
        <p:spPr>
          <a:xfrm>
            <a:off x="35496" y="-27384"/>
            <a:ext cx="6026906" cy="769441"/>
          </a:xfrm>
          <a:prstGeom prst="rect">
            <a:avLst/>
          </a:prstGeom>
          <a:noFill/>
        </p:spPr>
        <p:txBody>
          <a:bodyPr wrap="none" rtlCol="0">
            <a:spAutoFit/>
          </a:bodyPr>
          <a:lstStyle/>
          <a:p>
            <a:r>
              <a:rPr lang="da-DK" sz="4400" b="1" dirty="0"/>
              <a:t>2010 – 5 HEROIN CLINICS</a:t>
            </a:r>
          </a:p>
        </p:txBody>
      </p:sp>
    </p:spTree>
    <p:extLst>
      <p:ext uri="{BB962C8B-B14F-4D97-AF65-F5344CB8AC3E}">
        <p14:creationId xmlns:p14="http://schemas.microsoft.com/office/powerpoint/2010/main" val="2412762779"/>
      </p:ext>
    </p:extLst>
  </p:cSld>
  <p:clrMapOvr>
    <a:masterClrMapping/>
  </p:clrMapOvr>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t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1595</TotalTime>
  <Words>508</Words>
  <Application>Microsoft Office PowerPoint</Application>
  <PresentationFormat>Skærmshow (4:3)</PresentationFormat>
  <Paragraphs>73</Paragraphs>
  <Slides>21</Slides>
  <Notes>2</Notes>
  <HiddenSlides>0</HiddenSlides>
  <MMClips>0</MMClips>
  <ScaleCrop>false</ScaleCrop>
  <HeadingPairs>
    <vt:vector size="6" baseType="variant">
      <vt:variant>
        <vt:lpstr>Benyttede skrifttyper</vt:lpstr>
      </vt:variant>
      <vt:variant>
        <vt:i4>3</vt:i4>
      </vt:variant>
      <vt:variant>
        <vt:lpstr>Tema</vt:lpstr>
      </vt:variant>
      <vt:variant>
        <vt:i4>1</vt:i4>
      </vt:variant>
      <vt:variant>
        <vt:lpstr>Slidetitler</vt:lpstr>
      </vt:variant>
      <vt:variant>
        <vt:i4>21</vt:i4>
      </vt:variant>
    </vt:vector>
  </HeadingPairs>
  <TitlesOfParts>
    <vt:vector size="25" baseType="lpstr">
      <vt:lpstr>Arial</vt:lpstr>
      <vt:lpstr>Calibri</vt:lpstr>
      <vt:lpstr>Calibri Light</vt:lpstr>
      <vt:lpstr>Office-tema</vt:lpstr>
      <vt:lpstr>The Street Lawyers </vt:lpstr>
      <vt:lpstr>PowerPoint-præsentation</vt:lpstr>
      <vt:lpstr>SEX AND DRUGS Punishment or harmreduction </vt:lpstr>
      <vt:lpstr>PowerPoint-præsentation</vt:lpstr>
      <vt:lpstr>PowerPoint-præsentation</vt:lpstr>
      <vt:lpstr>PowerPoint-præsentation</vt:lpstr>
      <vt:lpstr>PowerPoint-præsentation</vt:lpstr>
      <vt:lpstr>PowerPoint-præsentation</vt:lpstr>
      <vt:lpstr>PowerPoint-præsentation</vt:lpstr>
      <vt:lpstr>From ammonia to bicarbonate</vt:lpstr>
      <vt:lpstr>PowerPoint-præsentation</vt:lpstr>
      <vt:lpstr>Migrants Punishment or harmreduction </vt:lpstr>
      <vt:lpstr>CEU findings, April 2017 Romas on the streets in Copenhagen</vt:lpstr>
      <vt:lpstr>PowerPoint-præsentation</vt:lpstr>
      <vt:lpstr>PowerPoint-præsentation</vt:lpstr>
      <vt:lpstr>PowerPoint-præsentation</vt:lpstr>
      <vt:lpstr>PowerPoint-præsentation</vt:lpstr>
      <vt:lpstr>PowerPoint-præsentation</vt:lpstr>
      <vt:lpstr>PowerPoint-præsentation</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Nanna</dc:creator>
  <cp:lastModifiedBy>Maja Hansen</cp:lastModifiedBy>
  <cp:revision>54</cp:revision>
  <dcterms:created xsi:type="dcterms:W3CDTF">2016-02-16T07:42:53Z</dcterms:created>
  <dcterms:modified xsi:type="dcterms:W3CDTF">2018-11-21T08:36:29Z</dcterms:modified>
</cp:coreProperties>
</file>