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57" r:id="rId3"/>
    <p:sldId id="258" r:id="rId4"/>
    <p:sldId id="259" r:id="rId5"/>
    <p:sldId id="260" r:id="rId6"/>
    <p:sldId id="261" r:id="rId7"/>
    <p:sldId id="263" r:id="rId8"/>
    <p:sldId id="264" r:id="rId9"/>
    <p:sldId id="265" r:id="rId10"/>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ra Salva" initials="P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3599" autoAdjust="0"/>
  </p:normalViewPr>
  <p:slideViewPr>
    <p:cSldViewPr snapToGrid="0">
      <p:cViewPr varScale="1">
        <p:scale>
          <a:sx n="77" d="100"/>
          <a:sy n="77" d="100"/>
        </p:scale>
        <p:origin x="260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8-11-12T13:16:52.042" idx="1">
    <p:pos x="1950" y="65"/>
    <p:text>I think we should include a graph with current numbers?</p:text>
    <p:extLst>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3" name="Shape 153"/>
          <p:cNvSpPr>
            <a:spLocks noGrp="1" noRot="1" noChangeAspect="1"/>
          </p:cNvSpPr>
          <p:nvPr>
            <p:ph type="sldImg"/>
          </p:nvPr>
        </p:nvSpPr>
        <p:spPr>
          <a:xfrm>
            <a:off x="1143000" y="685800"/>
            <a:ext cx="4572000" cy="3429000"/>
          </a:xfrm>
          <a:prstGeom prst="rect">
            <a:avLst/>
          </a:prstGeom>
        </p:spPr>
        <p:txBody>
          <a:bodyPr/>
          <a:lstStyle/>
          <a:p>
            <a:endParaRPr/>
          </a:p>
        </p:txBody>
      </p:sp>
      <p:sp>
        <p:nvSpPr>
          <p:cNvPr id="154" name="Shape 15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766674933"/>
      </p:ext>
    </p:extLst>
  </p:cSld>
  <p:clrMap bg1="lt1" tx1="dk1" bg2="lt2" tx2="dk2" accent1="accent1" accent2="accent2" accent3="accent3" accent4="accent4" accent5="accent5" accent6="accent6" hlink="hlink" folHlink="folHlink"/>
  <p:notesStyle>
    <a:lvl1pPr defTabSz="457200" latinLnBrk="0">
      <a:defRPr sz="1200">
        <a:latin typeface="+mj-lt"/>
        <a:ea typeface="+mj-ea"/>
        <a:cs typeface="+mj-cs"/>
        <a:sym typeface="Calibri"/>
      </a:defRPr>
    </a:lvl1pPr>
    <a:lvl2pPr indent="228600" defTabSz="457200" latinLnBrk="0">
      <a:defRPr sz="1200">
        <a:latin typeface="+mj-lt"/>
        <a:ea typeface="+mj-ea"/>
        <a:cs typeface="+mj-cs"/>
        <a:sym typeface="Calibri"/>
      </a:defRPr>
    </a:lvl2pPr>
    <a:lvl3pPr indent="457200" defTabSz="457200" latinLnBrk="0">
      <a:defRPr sz="1200">
        <a:latin typeface="+mj-lt"/>
        <a:ea typeface="+mj-ea"/>
        <a:cs typeface="+mj-cs"/>
        <a:sym typeface="Calibri"/>
      </a:defRPr>
    </a:lvl3pPr>
    <a:lvl4pPr indent="685800" defTabSz="457200" latinLnBrk="0">
      <a:defRPr sz="1200">
        <a:latin typeface="+mj-lt"/>
        <a:ea typeface="+mj-ea"/>
        <a:cs typeface="+mj-cs"/>
        <a:sym typeface="Calibri"/>
      </a:defRPr>
    </a:lvl4pPr>
    <a:lvl5pPr indent="914400" defTabSz="457200" latinLnBrk="0">
      <a:defRPr sz="1200">
        <a:latin typeface="+mj-lt"/>
        <a:ea typeface="+mj-ea"/>
        <a:cs typeface="+mj-cs"/>
        <a:sym typeface="Calibri"/>
      </a:defRPr>
    </a:lvl5pPr>
    <a:lvl6pPr indent="1143000" defTabSz="457200" latinLnBrk="0">
      <a:defRPr sz="1200">
        <a:latin typeface="+mj-lt"/>
        <a:ea typeface="+mj-ea"/>
        <a:cs typeface="+mj-cs"/>
        <a:sym typeface="Calibri"/>
      </a:defRPr>
    </a:lvl6pPr>
    <a:lvl7pPr indent="1371600" defTabSz="457200" latinLnBrk="0">
      <a:defRPr sz="1200">
        <a:latin typeface="+mj-lt"/>
        <a:ea typeface="+mj-ea"/>
        <a:cs typeface="+mj-cs"/>
        <a:sym typeface="Calibri"/>
      </a:defRPr>
    </a:lvl7pPr>
    <a:lvl8pPr indent="1600200" defTabSz="457200" latinLnBrk="0">
      <a:defRPr sz="1200">
        <a:latin typeface="+mj-lt"/>
        <a:ea typeface="+mj-ea"/>
        <a:cs typeface="+mj-cs"/>
        <a:sym typeface="Calibri"/>
      </a:defRPr>
    </a:lvl8pPr>
    <a:lvl9pPr indent="1828800" defTabSz="4572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u="none" strike="noStrike" baseline="0" dirty="0" smtClean="0">
                <a:solidFill>
                  <a:srgbClr val="000000"/>
                </a:solidFill>
                <a:latin typeface="Calibri" panose="020F0502020204030204" pitchFamily="34" charset="0"/>
              </a:rPr>
              <a:t>			2014/15	2015/16	2016/17	2017/18	Q1 2018/19	Q2 2018/19	</a:t>
            </a:r>
          </a:p>
          <a:p>
            <a:r>
              <a:rPr lang="nl-NL" sz="1200" b="0" i="0" u="none" strike="noStrike" baseline="0" dirty="0" smtClean="0">
                <a:solidFill>
                  <a:srgbClr val="000000"/>
                </a:solidFill>
                <a:latin typeface="Calibri" panose="020F0502020204030204" pitchFamily="34" charset="0"/>
              </a:rPr>
              <a:t>UK			3212		3271		3653		3862		1314		1519	</a:t>
            </a:r>
          </a:p>
          <a:p>
            <a:r>
              <a:rPr lang="en-GB" sz="1200" b="0" i="0" u="none" strike="noStrike" baseline="0" dirty="0" smtClean="0">
                <a:solidFill>
                  <a:srgbClr val="000000"/>
                </a:solidFill>
                <a:latin typeface="Calibri" panose="020F0502020204030204" pitchFamily="34" charset="0"/>
              </a:rPr>
              <a:t>EEA			3359		3669		3038		2323		702		867	</a:t>
            </a:r>
          </a:p>
          <a:p>
            <a:r>
              <a:rPr lang="en-GB" sz="1200" b="0" i="0" u="none" strike="noStrike" baseline="0" dirty="0" smtClean="0">
                <a:solidFill>
                  <a:srgbClr val="000000"/>
                </a:solidFill>
                <a:latin typeface="Calibri" panose="020F0502020204030204" pitchFamily="34" charset="0"/>
              </a:rPr>
              <a:t>Rest World		842		1006		1014		953		486		523	</a:t>
            </a:r>
          </a:p>
          <a:p>
            <a:r>
              <a:rPr lang="en-GB" sz="1200" b="0" i="0" u="none" strike="noStrike" baseline="0" dirty="0" smtClean="0">
                <a:solidFill>
                  <a:srgbClr val="000000"/>
                </a:solidFill>
                <a:latin typeface="Calibri" panose="020F0502020204030204" pitchFamily="34" charset="0"/>
              </a:rPr>
              <a:t>									</a:t>
            </a:r>
          </a:p>
          <a:p>
            <a:r>
              <a:rPr lang="en-GB" dirty="0" smtClean="0"/>
              <a:t>Total 			</a:t>
            </a:r>
            <a:r>
              <a:rPr lang="en-GB" sz="1200" b="0" i="0" u="none" strike="noStrike" dirty="0" smtClean="0">
                <a:solidFill>
                  <a:srgbClr val="000000"/>
                </a:solidFill>
                <a:effectLst/>
                <a:latin typeface="Calibri" panose="020F0502020204030204" pitchFamily="34" charset="0"/>
              </a:rPr>
              <a:t>7413</a:t>
            </a:r>
            <a:r>
              <a:rPr lang="en-GB" dirty="0" smtClean="0"/>
              <a:t> 		</a:t>
            </a:r>
            <a:r>
              <a:rPr lang="en-GB" sz="1200" b="0" i="0" u="none" strike="noStrike" dirty="0" smtClean="0">
                <a:solidFill>
                  <a:srgbClr val="000000"/>
                </a:solidFill>
                <a:effectLst/>
                <a:latin typeface="Calibri" panose="020F0502020204030204" pitchFamily="34" charset="0"/>
              </a:rPr>
              <a:t>7946</a:t>
            </a:r>
            <a:r>
              <a:rPr lang="en-GB" dirty="0" smtClean="0"/>
              <a:t> 		</a:t>
            </a:r>
            <a:r>
              <a:rPr lang="en-GB" sz="1200" b="0" i="0" u="none" strike="noStrike" dirty="0" smtClean="0">
                <a:solidFill>
                  <a:srgbClr val="000000"/>
                </a:solidFill>
                <a:effectLst/>
                <a:latin typeface="Calibri" panose="020F0502020204030204" pitchFamily="34" charset="0"/>
              </a:rPr>
              <a:t>7705</a:t>
            </a:r>
            <a:r>
              <a:rPr lang="en-GB" dirty="0" smtClean="0"/>
              <a:t> 		</a:t>
            </a:r>
            <a:r>
              <a:rPr lang="en-GB" sz="1200" b="0" i="0" u="none" strike="noStrike" dirty="0" smtClean="0">
                <a:solidFill>
                  <a:srgbClr val="000000"/>
                </a:solidFill>
                <a:effectLst/>
                <a:latin typeface="Calibri" panose="020F0502020204030204" pitchFamily="34" charset="0"/>
              </a:rPr>
              <a:t>7138</a:t>
            </a:r>
            <a:r>
              <a:rPr lang="en-GB" dirty="0" smtClean="0"/>
              <a:t> 		</a:t>
            </a:r>
            <a:r>
              <a:rPr lang="en-GB" sz="1200" b="0" i="0" u="none" strike="noStrike" dirty="0" smtClean="0">
                <a:solidFill>
                  <a:srgbClr val="000000"/>
                </a:solidFill>
                <a:effectLst/>
                <a:latin typeface="Calibri" panose="020F0502020204030204" pitchFamily="34" charset="0"/>
              </a:rPr>
              <a:t>2502</a:t>
            </a:r>
            <a:r>
              <a:rPr lang="en-GB" dirty="0" smtClean="0"/>
              <a:t> 		</a:t>
            </a:r>
            <a:r>
              <a:rPr lang="en-GB" sz="1200" b="0" i="0" u="none" strike="noStrike" dirty="0" smtClean="0">
                <a:solidFill>
                  <a:srgbClr val="000000"/>
                </a:solidFill>
                <a:effectLst/>
                <a:latin typeface="Calibri" panose="020F0502020204030204" pitchFamily="34" charset="0"/>
              </a:rPr>
              <a:t>2909</a:t>
            </a:r>
            <a:r>
              <a:rPr lang="en-GB" dirty="0" smtClean="0"/>
              <a:t> </a:t>
            </a:r>
            <a:endParaRPr lang="en-GB" dirty="0"/>
          </a:p>
        </p:txBody>
      </p:sp>
    </p:spTree>
    <p:extLst>
      <p:ext uri="{BB962C8B-B14F-4D97-AF65-F5344CB8AC3E}">
        <p14:creationId xmlns:p14="http://schemas.microsoft.com/office/powerpoint/2010/main" val="4064469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00"/>
              </a:spcBef>
              <a:buClr>
                <a:srgbClr val="E84E0E"/>
              </a:buClr>
              <a:defRPr sz="2200">
                <a:latin typeface="Arial"/>
                <a:ea typeface="Arial"/>
                <a:cs typeface="Arial"/>
                <a:sym typeface="Arial"/>
              </a:defRPr>
            </a:pPr>
            <a:r>
              <a:rPr lang="en-GB" dirty="0" smtClean="0"/>
              <a:t>Funding does not match numbers on the streets or current trends in EEA nationals sleeping rough</a:t>
            </a:r>
          </a:p>
          <a:p>
            <a:pPr marL="1143000" lvl="2" indent="-228600">
              <a:spcBef>
                <a:spcPts val="400"/>
              </a:spcBef>
              <a:defRPr sz="2000"/>
            </a:pPr>
            <a:r>
              <a:rPr lang="en-GB" dirty="0" smtClean="0"/>
              <a:t>31% of rough sleepers in London and 16% in the rest of England are EEA nationals. </a:t>
            </a:r>
            <a:endParaRPr lang="en-GB" sz="2400" dirty="0" smtClean="0"/>
          </a:p>
          <a:p>
            <a:pPr marL="1143000" lvl="2" indent="-228600">
              <a:spcBef>
                <a:spcPts val="400"/>
              </a:spcBef>
              <a:defRPr sz="2000"/>
            </a:pPr>
            <a:r>
              <a:rPr lang="en-GB" dirty="0" smtClean="0"/>
              <a:t>Numbers were decreasing, but rose sharply since Q1 of 2018/19</a:t>
            </a:r>
            <a:endParaRPr lang="en-GB" sz="2400" dirty="0" smtClean="0"/>
          </a:p>
          <a:p>
            <a:endParaRPr lang="en-GB" dirty="0"/>
          </a:p>
        </p:txBody>
      </p:sp>
    </p:spTree>
    <p:extLst>
      <p:ext uri="{BB962C8B-B14F-4D97-AF65-F5344CB8AC3E}">
        <p14:creationId xmlns:p14="http://schemas.microsoft.com/office/powerpoint/2010/main" val="259521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noRot="1" noChangeAspect="1"/>
          </p:cNvSpPr>
          <p:nvPr>
            <p:ph type="sldImg"/>
          </p:nvPr>
        </p:nvSpPr>
        <p:spPr>
          <a:prstGeom prst="rect">
            <a:avLst/>
          </a:prstGeom>
        </p:spPr>
        <p:txBody>
          <a:bodyPr/>
          <a:lstStyle/>
          <a:p>
            <a:endParaRPr/>
          </a:p>
        </p:txBody>
      </p:sp>
      <p:sp>
        <p:nvSpPr>
          <p:cNvPr id="190" name="Shape 190"/>
          <p:cNvSpPr>
            <a:spLocks noGrp="1"/>
          </p:cNvSpPr>
          <p:nvPr>
            <p:ph type="body" sz="quarter" idx="1"/>
          </p:nvPr>
        </p:nvSpPr>
        <p:spPr>
          <a:prstGeom prst="rect">
            <a:avLst/>
          </a:prstGeom>
        </p:spPr>
        <p:txBody>
          <a:bodyPr/>
          <a:lstStyle/>
          <a:p>
            <a:r>
              <a:rPr dirty="0"/>
              <a:t>Full Mungo’s consent Case study. Jose is 67 year old. Originally from Spain, he had been rough sleeping in London for about 6 years when he was referred to Routes Home. He became homeless after separating from his wife of 33 years. </a:t>
            </a:r>
          </a:p>
          <a:p>
            <a:endParaRPr dirty="0"/>
          </a:p>
          <a:p>
            <a:r>
              <a:rPr dirty="0"/>
              <a:t>We offered him a safe place to stay while we explore his support needs, hopes and aspirations. Jose </a:t>
            </a:r>
            <a:r>
              <a:rPr dirty="0" smtClean="0"/>
              <a:t>has </a:t>
            </a:r>
            <a:r>
              <a:rPr dirty="0"/>
              <a:t>significant alcohol use, physical and mental health needs, meaning that finding a sustainable route </a:t>
            </a:r>
            <a:r>
              <a:rPr dirty="0" smtClean="0"/>
              <a:t>of </a:t>
            </a:r>
            <a:r>
              <a:rPr dirty="0"/>
              <a:t>the street in the </a:t>
            </a:r>
            <a:r>
              <a:rPr dirty="0" smtClean="0"/>
              <a:t>U</a:t>
            </a:r>
            <a:r>
              <a:rPr lang="en-GB" dirty="0" smtClean="0"/>
              <a:t>K</a:t>
            </a:r>
            <a:r>
              <a:rPr dirty="0" smtClean="0"/>
              <a:t> </a:t>
            </a:r>
            <a:r>
              <a:rPr dirty="0"/>
              <a:t>will be difficult. So we looked at his options in Spain and put him back in touch with his family. He was reconnected to Santiago de </a:t>
            </a:r>
            <a:r>
              <a:rPr dirty="0" err="1"/>
              <a:t>Compostela</a:t>
            </a:r>
            <a:r>
              <a:rPr dirty="0"/>
              <a:t> on Monday 22nd October and is currently staying at his brother’s house. His younger brother Gonzalo was very welcoming – he met us at the airport and Jose will stay in his house as much as needed. Jose plans to find himself separate accommodation. First picture was taken when he was booked in to the assessment bed, second one minutes before the Routes Home worker leave him with his brother in Santiago de </a:t>
            </a:r>
            <a:r>
              <a:rPr dirty="0" err="1"/>
              <a:t>Compostela</a:t>
            </a:r>
            <a:r>
              <a:rPr dirty="0"/>
              <a:t>. </a:t>
            </a:r>
          </a:p>
        </p:txBody>
      </p:sp>
    </p:spTree>
    <p:extLst>
      <p:ext uri="{BB962C8B-B14F-4D97-AF65-F5344CB8AC3E}">
        <p14:creationId xmlns:p14="http://schemas.microsoft.com/office/powerpoint/2010/main" val="749591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279293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1" name="Rounded Rectangle 3"/>
          <p:cNvSpPr/>
          <p:nvPr/>
        </p:nvSpPr>
        <p:spPr>
          <a:xfrm>
            <a:off x="227262" y="227262"/>
            <a:ext cx="8702844" cy="6430211"/>
          </a:xfrm>
          <a:prstGeom prst="roundRect">
            <a:avLst>
              <a:gd name="adj" fmla="val 1895"/>
            </a:avLst>
          </a:prstGeom>
          <a:solidFill>
            <a:srgbClr val="FFFFFF"/>
          </a:solidFill>
          <a:ln w="3175">
            <a:solidFill>
              <a:srgbClr val="E84E0E"/>
            </a:solidFill>
          </a:ln>
        </p:spPr>
        <p:txBody>
          <a:bodyPr lIns="45719" rIns="45719" anchor="ctr"/>
          <a:lstStyle/>
          <a:p>
            <a:pPr algn="ctr">
              <a:defRPr>
                <a:solidFill>
                  <a:srgbClr val="FFFFFF"/>
                </a:solidFill>
              </a:defRPr>
            </a:pPr>
            <a:endParaRPr/>
          </a:p>
        </p:txBody>
      </p:sp>
      <p:pic>
        <p:nvPicPr>
          <p:cNvPr id="12" name="Picture 4" descr="Picture 4"/>
          <p:cNvPicPr>
            <a:picLocks noChangeAspect="1"/>
          </p:cNvPicPr>
          <p:nvPr/>
        </p:nvPicPr>
        <p:blipFill>
          <a:blip r:embed="rId2">
            <a:extLst/>
          </a:blip>
          <a:stretch>
            <a:fillRect/>
          </a:stretch>
        </p:blipFill>
        <p:spPr>
          <a:xfrm>
            <a:off x="4719553" y="715256"/>
            <a:ext cx="3681497" cy="1556259"/>
          </a:xfrm>
          <a:prstGeom prst="rect">
            <a:avLst/>
          </a:prstGeom>
          <a:ln w="12700">
            <a:miter lim="400000"/>
          </a:ln>
        </p:spPr>
      </p:pic>
      <p:sp>
        <p:nvSpPr>
          <p:cNvPr id="13" name="Title Text"/>
          <p:cNvSpPr txBox="1">
            <a:spLocks noGrp="1"/>
          </p:cNvSpPr>
          <p:nvPr>
            <p:ph type="title"/>
          </p:nvPr>
        </p:nvSpPr>
        <p:spPr>
          <a:xfrm>
            <a:off x="414421" y="2278372"/>
            <a:ext cx="4505158" cy="1615284"/>
          </a:xfrm>
          <a:prstGeom prst="rect">
            <a:avLst/>
          </a:prstGeom>
        </p:spPr>
        <p:txBody>
          <a:bodyPr/>
          <a:lstStyle>
            <a:lvl1pPr algn="r">
              <a:defRPr sz="3600">
                <a:solidFill>
                  <a:srgbClr val="445055"/>
                </a:solidFill>
                <a:latin typeface="Arial"/>
                <a:ea typeface="Arial"/>
                <a:cs typeface="Arial"/>
                <a:sym typeface="Arial"/>
              </a:defRPr>
            </a:lvl1pPr>
          </a:lstStyle>
          <a:p>
            <a:r>
              <a:t>Title Text</a:t>
            </a:r>
          </a:p>
        </p:txBody>
      </p:sp>
      <p:sp>
        <p:nvSpPr>
          <p:cNvPr id="14" name="Body Level One…"/>
          <p:cNvSpPr txBox="1">
            <a:spLocks noGrp="1"/>
          </p:cNvSpPr>
          <p:nvPr>
            <p:ph type="body" sz="quarter" idx="1"/>
          </p:nvPr>
        </p:nvSpPr>
        <p:spPr>
          <a:xfrm>
            <a:off x="731658" y="4069491"/>
            <a:ext cx="4187920" cy="1162879"/>
          </a:xfrm>
          <a:prstGeom prst="rect">
            <a:avLst/>
          </a:prstGeom>
        </p:spPr>
        <p:txBody>
          <a:bodyPr>
            <a:normAutofit/>
          </a:bodyPr>
          <a:lstStyle>
            <a:lvl1pPr marL="0" indent="0" algn="r">
              <a:spcBef>
                <a:spcPts val="500"/>
              </a:spcBef>
              <a:buSzTx/>
              <a:buFontTx/>
              <a:buNone/>
              <a:defRPr sz="2400">
                <a:solidFill>
                  <a:srgbClr val="E84E0E"/>
                </a:solidFill>
                <a:latin typeface="Arial"/>
                <a:ea typeface="Arial"/>
                <a:cs typeface="Arial"/>
                <a:sym typeface="Arial"/>
              </a:defRPr>
            </a:lvl1pPr>
            <a:lvl2pPr marL="702128" indent="-244928" algn="r">
              <a:spcBef>
                <a:spcPts val="500"/>
              </a:spcBef>
              <a:buFontTx/>
              <a:defRPr sz="2400">
                <a:solidFill>
                  <a:srgbClr val="E84E0E"/>
                </a:solidFill>
                <a:latin typeface="Arial"/>
                <a:ea typeface="Arial"/>
                <a:cs typeface="Arial"/>
                <a:sym typeface="Arial"/>
              </a:defRPr>
            </a:lvl2pPr>
            <a:lvl3pPr marL="1143000" indent="-228600" algn="r">
              <a:spcBef>
                <a:spcPts val="500"/>
              </a:spcBef>
              <a:buFontTx/>
              <a:defRPr sz="2400">
                <a:solidFill>
                  <a:srgbClr val="E84E0E"/>
                </a:solidFill>
                <a:latin typeface="Arial"/>
                <a:ea typeface="Arial"/>
                <a:cs typeface="Arial"/>
                <a:sym typeface="Arial"/>
              </a:defRPr>
            </a:lvl3pPr>
            <a:lvl4pPr marL="1645920" indent="-274320" algn="r">
              <a:spcBef>
                <a:spcPts val="500"/>
              </a:spcBef>
              <a:buFontTx/>
              <a:defRPr sz="2400">
                <a:solidFill>
                  <a:srgbClr val="E84E0E"/>
                </a:solidFill>
                <a:latin typeface="Arial"/>
                <a:ea typeface="Arial"/>
                <a:cs typeface="Arial"/>
                <a:sym typeface="Arial"/>
              </a:defRPr>
            </a:lvl4pPr>
            <a:lvl5pPr marL="2103120" indent="-274320" algn="r">
              <a:spcBef>
                <a:spcPts val="500"/>
              </a:spcBef>
              <a:buFontTx/>
              <a:defRPr sz="2400">
                <a:solidFill>
                  <a:srgbClr val="E84E0E"/>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585703" y="6312336"/>
            <a:ext cx="330161" cy="313393"/>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16" name="Title Text"/>
          <p:cNvSpPr txBox="1">
            <a:spLocks noGrp="1"/>
          </p:cNvSpPr>
          <p:nvPr>
            <p:ph type="title"/>
          </p:nvPr>
        </p:nvSpPr>
        <p:spPr>
          <a:xfrm>
            <a:off x="457200" y="273050"/>
            <a:ext cx="3008314" cy="1162050"/>
          </a:xfrm>
          <a:prstGeom prst="rect">
            <a:avLst/>
          </a:prstGeom>
        </p:spPr>
        <p:txBody>
          <a:bodyPr anchor="b"/>
          <a:lstStyle>
            <a:lvl1pPr algn="l">
              <a:defRPr sz="2000" b="1"/>
            </a:lvl1pPr>
          </a:lstStyle>
          <a:p>
            <a:r>
              <a:t>Title Text</a:t>
            </a:r>
          </a:p>
        </p:txBody>
      </p:sp>
      <p:sp>
        <p:nvSpPr>
          <p:cNvPr id="117" name="Body Level One…"/>
          <p:cNvSpPr txBox="1">
            <a:spLocks noGrp="1"/>
          </p:cNvSpPr>
          <p:nvPr>
            <p:ph type="body" idx="1"/>
          </p:nvPr>
        </p:nvSpPr>
        <p:spPr>
          <a:xfrm>
            <a:off x="3575050" y="273050"/>
            <a:ext cx="5111750" cy="58531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18" name="Text Placeholder 3"/>
          <p:cNvSpPr>
            <a:spLocks noGrp="1"/>
          </p:cNvSpPr>
          <p:nvPr>
            <p:ph type="body" sz="half" idx="13"/>
          </p:nvPr>
        </p:nvSpPr>
        <p:spPr>
          <a:xfrm>
            <a:off x="457199" y="1435100"/>
            <a:ext cx="3008315" cy="4691063"/>
          </a:xfrm>
          <a:prstGeom prst="rect">
            <a:avLst/>
          </a:prstGeom>
        </p:spPr>
        <p:txBody>
          <a:bodyPr>
            <a:normAutofit/>
          </a:bodyPr>
          <a:lstStyle/>
          <a:p>
            <a:pPr marL="0" indent="0">
              <a:spcBef>
                <a:spcPts val="300"/>
              </a:spcBef>
              <a:buSzTx/>
              <a:buFontTx/>
              <a:buNone/>
              <a:defRPr sz="1400"/>
            </a:pPr>
            <a:endParaRPr/>
          </a:p>
        </p:txBody>
      </p:sp>
      <p:sp>
        <p:nvSpPr>
          <p:cNvPr id="1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126" name="Title Text"/>
          <p:cNvSpPr txBox="1">
            <a:spLocks noGrp="1"/>
          </p:cNvSpPr>
          <p:nvPr>
            <p:ph type="title"/>
          </p:nvPr>
        </p:nvSpPr>
        <p:spPr>
          <a:xfrm>
            <a:off x="1792288" y="4800600"/>
            <a:ext cx="5486401" cy="566738"/>
          </a:xfrm>
          <a:prstGeom prst="rect">
            <a:avLst/>
          </a:prstGeom>
        </p:spPr>
        <p:txBody>
          <a:bodyPr anchor="b"/>
          <a:lstStyle>
            <a:lvl1pPr algn="l">
              <a:defRPr sz="2000" b="1"/>
            </a:lvl1pPr>
          </a:lstStyle>
          <a:p>
            <a:r>
              <a:t>Title Text</a:t>
            </a:r>
          </a:p>
        </p:txBody>
      </p:sp>
      <p:sp>
        <p:nvSpPr>
          <p:cNvPr id="127" name="Picture Placeholder 2"/>
          <p:cNvSpPr>
            <a:spLocks noGrp="1"/>
          </p:cNvSpPr>
          <p:nvPr>
            <p:ph type="pic" sz="half" idx="13"/>
          </p:nvPr>
        </p:nvSpPr>
        <p:spPr>
          <a:xfrm>
            <a:off x="1792288" y="612775"/>
            <a:ext cx="5486401" cy="4114800"/>
          </a:xfrm>
          <a:prstGeom prst="rect">
            <a:avLst/>
          </a:prstGeom>
        </p:spPr>
        <p:txBody>
          <a:bodyPr lIns="91439" rIns="91439"/>
          <a:lstStyle/>
          <a:p>
            <a:endParaRPr/>
          </a:p>
        </p:txBody>
      </p:sp>
      <p:sp>
        <p:nvSpPr>
          <p:cNvPr id="128" name="Body Level One…"/>
          <p:cNvSpPr txBox="1">
            <a:spLocks noGrp="1"/>
          </p:cNvSpPr>
          <p:nvPr>
            <p:ph type="body" sz="quarter" idx="1"/>
          </p:nvPr>
        </p:nvSpPr>
        <p:spPr>
          <a:xfrm>
            <a:off x="1792288" y="5367337"/>
            <a:ext cx="5486401" cy="804863"/>
          </a:xfrm>
          <a:prstGeom prst="rect">
            <a:avLst/>
          </a:prstGeom>
        </p:spPr>
        <p:txBody>
          <a:bodyPr>
            <a:normAutofit/>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136" name="Title Text"/>
          <p:cNvSpPr txBox="1">
            <a:spLocks noGrp="1"/>
          </p:cNvSpPr>
          <p:nvPr>
            <p:ph type="title"/>
          </p:nvPr>
        </p:nvSpPr>
        <p:spPr>
          <a:prstGeom prst="rect">
            <a:avLst/>
          </a:prstGeom>
        </p:spPr>
        <p:txBody>
          <a:bodyPr/>
          <a:lstStyle/>
          <a:p>
            <a:r>
              <a:t>Title Text</a:t>
            </a:r>
          </a:p>
        </p:txBody>
      </p:sp>
      <p:sp>
        <p:nvSpPr>
          <p:cNvPr id="137" name="Body Level One…"/>
          <p:cNvSpPr txBox="1">
            <a:spLocks noGrp="1"/>
          </p:cNvSpPr>
          <p:nvPr>
            <p:ph type="body" idx="1"/>
          </p:nvPr>
        </p:nvSpPr>
        <p:spPr>
          <a:xfrm>
            <a:off x="457200" y="1600200"/>
            <a:ext cx="8229600" cy="452596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45" name="Title Text"/>
          <p:cNvSpPr txBox="1">
            <a:spLocks noGrp="1"/>
          </p:cNvSpPr>
          <p:nvPr>
            <p:ph type="title"/>
          </p:nvPr>
        </p:nvSpPr>
        <p:spPr>
          <a:xfrm>
            <a:off x="6629400" y="274638"/>
            <a:ext cx="2057400" cy="5851526"/>
          </a:xfrm>
          <a:prstGeom prst="rect">
            <a:avLst/>
          </a:prstGeom>
        </p:spPr>
        <p:txBody>
          <a:bodyPr/>
          <a:lstStyle/>
          <a:p>
            <a:r>
              <a:t>Title Text</a:t>
            </a:r>
          </a:p>
        </p:txBody>
      </p:sp>
      <p:sp>
        <p:nvSpPr>
          <p:cNvPr id="146" name="Body Level One…"/>
          <p:cNvSpPr txBox="1">
            <a:spLocks noGrp="1"/>
          </p:cNvSpPr>
          <p:nvPr>
            <p:ph type="body" idx="1"/>
          </p:nvPr>
        </p:nvSpPr>
        <p:spPr>
          <a:xfrm>
            <a:off x="457200" y="274638"/>
            <a:ext cx="6019800" cy="5851526"/>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2" name="Rounded Rectangle 4"/>
          <p:cNvSpPr/>
          <p:nvPr/>
        </p:nvSpPr>
        <p:spPr>
          <a:xfrm>
            <a:off x="227262" y="227262"/>
            <a:ext cx="8702844" cy="6430211"/>
          </a:xfrm>
          <a:prstGeom prst="roundRect">
            <a:avLst>
              <a:gd name="adj" fmla="val 1895"/>
            </a:avLst>
          </a:prstGeom>
          <a:solidFill>
            <a:srgbClr val="FFFFFF"/>
          </a:solidFill>
          <a:ln w="3175">
            <a:solidFill>
              <a:srgbClr val="E84E0E"/>
            </a:solidFill>
          </a:ln>
        </p:spPr>
        <p:txBody>
          <a:bodyPr lIns="45719" rIns="45719" anchor="ctr"/>
          <a:lstStyle/>
          <a:p>
            <a:pPr algn="ctr">
              <a:defRPr>
                <a:solidFill>
                  <a:srgbClr val="FFFFFF"/>
                </a:solidFill>
              </a:defRPr>
            </a:pPr>
            <a:endParaRPr/>
          </a:p>
        </p:txBody>
      </p:sp>
      <p:sp>
        <p:nvSpPr>
          <p:cNvPr id="23" name="Round Same Side Corner Rectangle 9"/>
          <p:cNvSpPr/>
          <p:nvPr/>
        </p:nvSpPr>
        <p:spPr>
          <a:xfrm>
            <a:off x="524731" y="6318606"/>
            <a:ext cx="446902" cy="334767"/>
          </a:xfrm>
          <a:custGeom>
            <a:avLst/>
            <a:gdLst/>
            <a:ahLst/>
            <a:cxnLst>
              <a:cxn ang="0">
                <a:pos x="wd2" y="hd2"/>
              </a:cxn>
              <a:cxn ang="5400000">
                <a:pos x="wd2" y="hd2"/>
              </a:cxn>
              <a:cxn ang="10800000">
                <a:pos x="wd2" y="hd2"/>
              </a:cxn>
              <a:cxn ang="16200000">
                <a:pos x="wd2" y="hd2"/>
              </a:cxn>
            </a:cxnLst>
            <a:rect l="0" t="0" r="r" b="b"/>
            <a:pathLst>
              <a:path w="21600" h="21600" extrusionOk="0">
                <a:moveTo>
                  <a:pt x="1497" y="0"/>
                </a:moveTo>
                <a:lnTo>
                  <a:pt x="20103" y="0"/>
                </a:lnTo>
                <a:cubicBezTo>
                  <a:pt x="20930" y="0"/>
                  <a:pt x="21600" y="894"/>
                  <a:pt x="21600" y="1998"/>
                </a:cubicBezTo>
                <a:lnTo>
                  <a:pt x="21600" y="21600"/>
                </a:lnTo>
                <a:lnTo>
                  <a:pt x="0" y="21600"/>
                </a:lnTo>
                <a:lnTo>
                  <a:pt x="0" y="1998"/>
                </a:lnTo>
                <a:cubicBezTo>
                  <a:pt x="0" y="894"/>
                  <a:pt x="670" y="0"/>
                  <a:pt x="1497" y="0"/>
                </a:cubicBezTo>
                <a:close/>
              </a:path>
            </a:pathLst>
          </a:custGeom>
          <a:solidFill>
            <a:srgbClr val="E84E0E"/>
          </a:solidFill>
          <a:ln w="12700">
            <a:miter lim="400000"/>
          </a:ln>
        </p:spPr>
        <p:txBody>
          <a:bodyPr lIns="45719" rIns="45719" anchor="ctr"/>
          <a:lstStyle/>
          <a:p>
            <a:pPr algn="ctr">
              <a:defRPr>
                <a:solidFill>
                  <a:srgbClr val="FFFFFF"/>
                </a:solidFill>
              </a:defRPr>
            </a:pPr>
            <a:endParaRPr/>
          </a:p>
        </p:txBody>
      </p:sp>
      <p:pic>
        <p:nvPicPr>
          <p:cNvPr id="24" name="Picture 5" descr="Picture 5"/>
          <p:cNvPicPr>
            <a:picLocks noChangeAspect="1"/>
          </p:cNvPicPr>
          <p:nvPr/>
        </p:nvPicPr>
        <p:blipFill>
          <a:blip r:embed="rId2">
            <a:extLst/>
          </a:blip>
          <a:stretch>
            <a:fillRect/>
          </a:stretch>
        </p:blipFill>
        <p:spPr>
          <a:xfrm>
            <a:off x="6318482" y="425794"/>
            <a:ext cx="2429448" cy="1026986"/>
          </a:xfrm>
          <a:prstGeom prst="rect">
            <a:avLst/>
          </a:prstGeom>
          <a:ln w="12700">
            <a:miter lim="400000"/>
          </a:ln>
        </p:spPr>
      </p:pic>
      <p:sp>
        <p:nvSpPr>
          <p:cNvPr id="25" name="Straight Connector 7"/>
          <p:cNvSpPr/>
          <p:nvPr/>
        </p:nvSpPr>
        <p:spPr>
          <a:xfrm>
            <a:off x="534256" y="1305641"/>
            <a:ext cx="5574677" cy="1"/>
          </a:xfrm>
          <a:prstGeom prst="line">
            <a:avLst/>
          </a:prstGeom>
          <a:ln w="3175">
            <a:solidFill>
              <a:srgbClr val="E84E0E"/>
            </a:solidFill>
          </a:ln>
        </p:spPr>
        <p:txBody>
          <a:bodyPr lIns="45719" rIns="45719"/>
          <a:lstStyle/>
          <a:p>
            <a:endParaRPr/>
          </a:p>
        </p:txBody>
      </p:sp>
      <p:sp>
        <p:nvSpPr>
          <p:cNvPr id="26" name="Body Level One…"/>
          <p:cNvSpPr txBox="1">
            <a:spLocks noGrp="1"/>
          </p:cNvSpPr>
          <p:nvPr>
            <p:ph type="body" sz="quarter" idx="1"/>
          </p:nvPr>
        </p:nvSpPr>
        <p:spPr>
          <a:xfrm>
            <a:off x="411162" y="358775"/>
            <a:ext cx="5573714" cy="946867"/>
          </a:xfrm>
          <a:prstGeom prst="rect">
            <a:avLst/>
          </a:prstGeom>
        </p:spPr>
        <p:txBody>
          <a:bodyPr>
            <a:normAutofit/>
          </a:bodyPr>
          <a:lstStyle>
            <a:lvl1pPr marL="0" indent="0">
              <a:buSzTx/>
              <a:buFontTx/>
              <a:buNone/>
              <a:defRPr>
                <a:solidFill>
                  <a:srgbClr val="445055"/>
                </a:solidFill>
                <a:latin typeface="Arial"/>
                <a:ea typeface="Arial"/>
                <a:cs typeface="Arial"/>
                <a:sym typeface="Arial"/>
              </a:defRPr>
            </a:lvl1pPr>
            <a:lvl2pPr>
              <a:buFontTx/>
              <a:defRPr>
                <a:solidFill>
                  <a:srgbClr val="445055"/>
                </a:solidFill>
                <a:latin typeface="Arial"/>
                <a:ea typeface="Arial"/>
                <a:cs typeface="Arial"/>
                <a:sym typeface="Arial"/>
              </a:defRPr>
            </a:lvl2pPr>
            <a:lvl3pPr>
              <a:buFontTx/>
              <a:defRPr>
                <a:solidFill>
                  <a:srgbClr val="445055"/>
                </a:solidFill>
                <a:latin typeface="Arial"/>
                <a:ea typeface="Arial"/>
                <a:cs typeface="Arial"/>
                <a:sym typeface="Arial"/>
              </a:defRPr>
            </a:lvl3pPr>
            <a:lvl4pPr>
              <a:buFontTx/>
              <a:defRPr>
                <a:solidFill>
                  <a:srgbClr val="445055"/>
                </a:solidFill>
                <a:latin typeface="Arial"/>
                <a:ea typeface="Arial"/>
                <a:cs typeface="Arial"/>
                <a:sym typeface="Arial"/>
              </a:defRPr>
            </a:lvl4pPr>
            <a:lvl5pPr>
              <a:buFontTx/>
              <a:defRPr>
                <a:solidFill>
                  <a:srgbClr val="445055"/>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7" name="Text Placeholder 11"/>
          <p:cNvSpPr>
            <a:spLocks noGrp="1"/>
          </p:cNvSpPr>
          <p:nvPr>
            <p:ph type="body" idx="13"/>
          </p:nvPr>
        </p:nvSpPr>
        <p:spPr>
          <a:xfrm>
            <a:off x="411162" y="1452562"/>
            <a:ext cx="8337551" cy="4738688"/>
          </a:xfrm>
          <a:prstGeom prst="rect">
            <a:avLst/>
          </a:prstGeom>
        </p:spPr>
        <p:txBody>
          <a:bodyPr>
            <a:normAutofit/>
          </a:bodyPr>
          <a:lstStyle/>
          <a:p>
            <a:pPr>
              <a:spcBef>
                <a:spcPts val="500"/>
              </a:spcBef>
              <a:buClr>
                <a:srgbClr val="E84E0E"/>
              </a:buClr>
              <a:defRPr sz="2200">
                <a:latin typeface="Arial"/>
                <a:ea typeface="Arial"/>
                <a:cs typeface="Arial"/>
                <a:sym typeface="Arial"/>
              </a:defRPr>
            </a:pPr>
            <a:endParaRPr/>
          </a:p>
        </p:txBody>
      </p:sp>
      <p:sp>
        <p:nvSpPr>
          <p:cNvPr id="28" name="Slide Number"/>
          <p:cNvSpPr txBox="1">
            <a:spLocks noGrp="1"/>
          </p:cNvSpPr>
          <p:nvPr>
            <p:ph type="sldNum" sz="quarter" idx="2"/>
          </p:nvPr>
        </p:nvSpPr>
        <p:spPr>
          <a:xfrm>
            <a:off x="595228" y="6312336"/>
            <a:ext cx="330161" cy="313393"/>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Custom Layout">
    <p:spTree>
      <p:nvGrpSpPr>
        <p:cNvPr id="1" name=""/>
        <p:cNvGrpSpPr/>
        <p:nvPr/>
      </p:nvGrpSpPr>
      <p:grpSpPr>
        <a:xfrm>
          <a:off x="0" y="0"/>
          <a:ext cx="0" cy="0"/>
          <a:chOff x="0" y="0"/>
          <a:chExt cx="0" cy="0"/>
        </a:xfrm>
      </p:grpSpPr>
      <p:sp>
        <p:nvSpPr>
          <p:cNvPr id="35" name="Rounded Rectangle 5"/>
          <p:cNvSpPr/>
          <p:nvPr/>
        </p:nvSpPr>
        <p:spPr>
          <a:xfrm>
            <a:off x="227262" y="227262"/>
            <a:ext cx="8702844" cy="6430211"/>
          </a:xfrm>
          <a:prstGeom prst="roundRect">
            <a:avLst>
              <a:gd name="adj" fmla="val 1895"/>
            </a:avLst>
          </a:prstGeom>
          <a:solidFill>
            <a:srgbClr val="FFFFFF"/>
          </a:solidFill>
          <a:ln w="3175">
            <a:solidFill>
              <a:srgbClr val="E84E0E"/>
            </a:solidFill>
          </a:ln>
        </p:spPr>
        <p:txBody>
          <a:bodyPr lIns="45719" rIns="45719" anchor="ctr"/>
          <a:lstStyle/>
          <a:p>
            <a:pPr algn="ctr">
              <a:defRPr>
                <a:solidFill>
                  <a:srgbClr val="FFFFFF"/>
                </a:solidFill>
              </a:defRPr>
            </a:pPr>
            <a:endParaRPr/>
          </a:p>
        </p:txBody>
      </p:sp>
      <p:sp>
        <p:nvSpPr>
          <p:cNvPr id="36" name="Round Same Side Corner Rectangle 6"/>
          <p:cNvSpPr/>
          <p:nvPr/>
        </p:nvSpPr>
        <p:spPr>
          <a:xfrm>
            <a:off x="524731" y="6318606"/>
            <a:ext cx="446902" cy="334767"/>
          </a:xfrm>
          <a:custGeom>
            <a:avLst/>
            <a:gdLst/>
            <a:ahLst/>
            <a:cxnLst>
              <a:cxn ang="0">
                <a:pos x="wd2" y="hd2"/>
              </a:cxn>
              <a:cxn ang="5400000">
                <a:pos x="wd2" y="hd2"/>
              </a:cxn>
              <a:cxn ang="10800000">
                <a:pos x="wd2" y="hd2"/>
              </a:cxn>
              <a:cxn ang="16200000">
                <a:pos x="wd2" y="hd2"/>
              </a:cxn>
            </a:cxnLst>
            <a:rect l="0" t="0" r="r" b="b"/>
            <a:pathLst>
              <a:path w="21600" h="21600" extrusionOk="0">
                <a:moveTo>
                  <a:pt x="1497" y="0"/>
                </a:moveTo>
                <a:lnTo>
                  <a:pt x="20103" y="0"/>
                </a:lnTo>
                <a:cubicBezTo>
                  <a:pt x="20930" y="0"/>
                  <a:pt x="21600" y="894"/>
                  <a:pt x="21600" y="1998"/>
                </a:cubicBezTo>
                <a:lnTo>
                  <a:pt x="21600" y="21600"/>
                </a:lnTo>
                <a:lnTo>
                  <a:pt x="0" y="21600"/>
                </a:lnTo>
                <a:lnTo>
                  <a:pt x="0" y="1998"/>
                </a:lnTo>
                <a:cubicBezTo>
                  <a:pt x="0" y="894"/>
                  <a:pt x="670" y="0"/>
                  <a:pt x="1497" y="0"/>
                </a:cubicBezTo>
                <a:close/>
              </a:path>
            </a:pathLst>
          </a:custGeom>
          <a:solidFill>
            <a:srgbClr val="E84E0E"/>
          </a:solidFill>
          <a:ln w="12700">
            <a:miter lim="400000"/>
          </a:ln>
        </p:spPr>
        <p:txBody>
          <a:bodyPr lIns="45719" rIns="45719" anchor="ctr"/>
          <a:lstStyle/>
          <a:p>
            <a:pPr algn="ctr">
              <a:defRPr>
                <a:solidFill>
                  <a:srgbClr val="FFFFFF"/>
                </a:solidFill>
              </a:defRPr>
            </a:pPr>
            <a:endParaRPr/>
          </a:p>
        </p:txBody>
      </p:sp>
      <p:sp>
        <p:nvSpPr>
          <p:cNvPr id="37" name="Straight Connector 7"/>
          <p:cNvSpPr/>
          <p:nvPr/>
        </p:nvSpPr>
        <p:spPr>
          <a:xfrm>
            <a:off x="534256" y="1305641"/>
            <a:ext cx="5574677" cy="1"/>
          </a:xfrm>
          <a:prstGeom prst="line">
            <a:avLst/>
          </a:prstGeom>
          <a:ln w="3175">
            <a:solidFill>
              <a:srgbClr val="E84E0E"/>
            </a:solidFill>
          </a:ln>
        </p:spPr>
        <p:txBody>
          <a:bodyPr lIns="45719" rIns="45719"/>
          <a:lstStyle/>
          <a:p>
            <a:endParaRPr/>
          </a:p>
        </p:txBody>
      </p:sp>
      <p:pic>
        <p:nvPicPr>
          <p:cNvPr id="38" name="Picture 8" descr="Picture 8"/>
          <p:cNvPicPr>
            <a:picLocks noChangeAspect="1"/>
          </p:cNvPicPr>
          <p:nvPr/>
        </p:nvPicPr>
        <p:blipFill>
          <a:blip r:embed="rId2">
            <a:extLst/>
          </a:blip>
          <a:stretch>
            <a:fillRect/>
          </a:stretch>
        </p:blipFill>
        <p:spPr>
          <a:xfrm>
            <a:off x="6318482" y="425794"/>
            <a:ext cx="2429448" cy="1026986"/>
          </a:xfrm>
          <a:prstGeom prst="rect">
            <a:avLst/>
          </a:prstGeom>
          <a:ln w="12700">
            <a:miter lim="400000"/>
          </a:ln>
        </p:spPr>
      </p:pic>
      <p:sp>
        <p:nvSpPr>
          <p:cNvPr id="39" name="Body Level One…"/>
          <p:cNvSpPr txBox="1">
            <a:spLocks noGrp="1"/>
          </p:cNvSpPr>
          <p:nvPr>
            <p:ph type="body" sz="quarter" idx="1"/>
          </p:nvPr>
        </p:nvSpPr>
        <p:spPr>
          <a:xfrm>
            <a:off x="411162" y="358775"/>
            <a:ext cx="5573714" cy="946867"/>
          </a:xfrm>
          <a:prstGeom prst="rect">
            <a:avLst/>
          </a:prstGeom>
        </p:spPr>
        <p:txBody>
          <a:bodyPr>
            <a:normAutofit/>
          </a:bodyPr>
          <a:lstStyle>
            <a:lvl1pPr marL="0" indent="0">
              <a:buSzTx/>
              <a:buFontTx/>
              <a:buNone/>
              <a:defRPr>
                <a:solidFill>
                  <a:srgbClr val="445055"/>
                </a:solidFill>
                <a:latin typeface="Arial"/>
                <a:ea typeface="Arial"/>
                <a:cs typeface="Arial"/>
                <a:sym typeface="Arial"/>
              </a:defRPr>
            </a:lvl1pPr>
            <a:lvl2pPr>
              <a:buFontTx/>
              <a:defRPr>
                <a:solidFill>
                  <a:srgbClr val="445055"/>
                </a:solidFill>
                <a:latin typeface="Arial"/>
                <a:ea typeface="Arial"/>
                <a:cs typeface="Arial"/>
                <a:sym typeface="Arial"/>
              </a:defRPr>
            </a:lvl2pPr>
            <a:lvl3pPr>
              <a:buFontTx/>
              <a:defRPr>
                <a:solidFill>
                  <a:srgbClr val="445055"/>
                </a:solidFill>
                <a:latin typeface="Arial"/>
                <a:ea typeface="Arial"/>
                <a:cs typeface="Arial"/>
                <a:sym typeface="Arial"/>
              </a:defRPr>
            </a:lvl3pPr>
            <a:lvl4pPr>
              <a:buFontTx/>
              <a:defRPr>
                <a:solidFill>
                  <a:srgbClr val="445055"/>
                </a:solidFill>
                <a:latin typeface="Arial"/>
                <a:ea typeface="Arial"/>
                <a:cs typeface="Arial"/>
                <a:sym typeface="Arial"/>
              </a:defRPr>
            </a:lvl4pPr>
            <a:lvl5pPr>
              <a:buFontTx/>
              <a:defRPr>
                <a:solidFill>
                  <a:srgbClr val="445055"/>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40" name="Text Placeholder 11"/>
          <p:cNvSpPr>
            <a:spLocks noGrp="1"/>
          </p:cNvSpPr>
          <p:nvPr>
            <p:ph type="body" idx="13"/>
          </p:nvPr>
        </p:nvSpPr>
        <p:spPr>
          <a:xfrm>
            <a:off x="411162" y="1452562"/>
            <a:ext cx="8337551" cy="4738688"/>
          </a:xfrm>
          <a:prstGeom prst="rect">
            <a:avLst/>
          </a:prstGeom>
        </p:spPr>
        <p:txBody>
          <a:bodyPr>
            <a:normAutofit/>
          </a:bodyPr>
          <a:lstStyle/>
          <a:p>
            <a:pPr>
              <a:spcBef>
                <a:spcPts val="500"/>
              </a:spcBef>
              <a:buClr>
                <a:srgbClr val="E84E0E"/>
              </a:buClr>
              <a:defRPr sz="2200">
                <a:latin typeface="Arial"/>
                <a:ea typeface="Arial"/>
                <a:cs typeface="Arial"/>
                <a:sym typeface="Arial"/>
              </a:defRPr>
            </a:pPr>
            <a:endParaRPr/>
          </a:p>
        </p:txBody>
      </p:sp>
      <p:sp>
        <p:nvSpPr>
          <p:cNvPr id="41" name="Slide Number"/>
          <p:cNvSpPr txBox="1">
            <a:spLocks noGrp="1"/>
          </p:cNvSpPr>
          <p:nvPr>
            <p:ph type="sldNum" sz="quarter" idx="2"/>
          </p:nvPr>
        </p:nvSpPr>
        <p:spPr>
          <a:xfrm>
            <a:off x="595228" y="6312336"/>
            <a:ext cx="330161" cy="313393"/>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48" name="Rounded Rectangle 6"/>
          <p:cNvSpPr/>
          <p:nvPr/>
        </p:nvSpPr>
        <p:spPr>
          <a:xfrm>
            <a:off x="227262" y="227262"/>
            <a:ext cx="8702844" cy="6430211"/>
          </a:xfrm>
          <a:prstGeom prst="roundRect">
            <a:avLst>
              <a:gd name="adj" fmla="val 1895"/>
            </a:avLst>
          </a:prstGeom>
          <a:solidFill>
            <a:srgbClr val="FFFFFF"/>
          </a:solidFill>
          <a:ln w="3175">
            <a:solidFill>
              <a:srgbClr val="E84E0E"/>
            </a:solidFill>
          </a:ln>
        </p:spPr>
        <p:txBody>
          <a:bodyPr lIns="45719" rIns="45719" anchor="ctr"/>
          <a:lstStyle/>
          <a:p>
            <a:pPr algn="ctr">
              <a:defRPr>
                <a:solidFill>
                  <a:srgbClr val="FFFFFF"/>
                </a:solidFill>
              </a:defRPr>
            </a:pPr>
            <a:endParaRPr/>
          </a:p>
        </p:txBody>
      </p:sp>
      <p:sp>
        <p:nvSpPr>
          <p:cNvPr id="49" name="Straight Connector 7"/>
          <p:cNvSpPr/>
          <p:nvPr/>
        </p:nvSpPr>
        <p:spPr>
          <a:xfrm>
            <a:off x="534256" y="1305641"/>
            <a:ext cx="5574677" cy="1"/>
          </a:xfrm>
          <a:prstGeom prst="line">
            <a:avLst/>
          </a:prstGeom>
          <a:ln w="3175">
            <a:solidFill>
              <a:srgbClr val="E84E0E"/>
            </a:solidFill>
          </a:ln>
        </p:spPr>
        <p:txBody>
          <a:bodyPr lIns="45719" rIns="45719"/>
          <a:lstStyle/>
          <a:p>
            <a:endParaRPr/>
          </a:p>
        </p:txBody>
      </p:sp>
      <p:sp>
        <p:nvSpPr>
          <p:cNvPr id="50" name="Round Same Side Corner Rectangle 9"/>
          <p:cNvSpPr/>
          <p:nvPr/>
        </p:nvSpPr>
        <p:spPr>
          <a:xfrm>
            <a:off x="524731" y="6318606"/>
            <a:ext cx="446902" cy="334767"/>
          </a:xfrm>
          <a:custGeom>
            <a:avLst/>
            <a:gdLst/>
            <a:ahLst/>
            <a:cxnLst>
              <a:cxn ang="0">
                <a:pos x="wd2" y="hd2"/>
              </a:cxn>
              <a:cxn ang="5400000">
                <a:pos x="wd2" y="hd2"/>
              </a:cxn>
              <a:cxn ang="10800000">
                <a:pos x="wd2" y="hd2"/>
              </a:cxn>
              <a:cxn ang="16200000">
                <a:pos x="wd2" y="hd2"/>
              </a:cxn>
            </a:cxnLst>
            <a:rect l="0" t="0" r="r" b="b"/>
            <a:pathLst>
              <a:path w="21600" h="21600" extrusionOk="0">
                <a:moveTo>
                  <a:pt x="1497" y="0"/>
                </a:moveTo>
                <a:lnTo>
                  <a:pt x="20103" y="0"/>
                </a:lnTo>
                <a:cubicBezTo>
                  <a:pt x="20930" y="0"/>
                  <a:pt x="21600" y="894"/>
                  <a:pt x="21600" y="1998"/>
                </a:cubicBezTo>
                <a:lnTo>
                  <a:pt x="21600" y="21600"/>
                </a:lnTo>
                <a:lnTo>
                  <a:pt x="0" y="21600"/>
                </a:lnTo>
                <a:lnTo>
                  <a:pt x="0" y="1998"/>
                </a:lnTo>
                <a:cubicBezTo>
                  <a:pt x="0" y="894"/>
                  <a:pt x="670" y="0"/>
                  <a:pt x="1497" y="0"/>
                </a:cubicBezTo>
                <a:close/>
              </a:path>
            </a:pathLst>
          </a:custGeom>
          <a:solidFill>
            <a:srgbClr val="E84E0E"/>
          </a:solidFill>
          <a:ln w="12700">
            <a:miter lim="400000"/>
          </a:ln>
        </p:spPr>
        <p:txBody>
          <a:bodyPr lIns="45719" rIns="45719" anchor="ctr"/>
          <a:lstStyle/>
          <a:p>
            <a:pPr algn="ctr">
              <a:defRPr>
                <a:solidFill>
                  <a:srgbClr val="FFFFFF"/>
                </a:solidFill>
              </a:defRPr>
            </a:pPr>
            <a:endParaRPr/>
          </a:p>
        </p:txBody>
      </p:sp>
      <p:pic>
        <p:nvPicPr>
          <p:cNvPr id="51" name="Picture 5" descr="Picture 5"/>
          <p:cNvPicPr>
            <a:picLocks noChangeAspect="1"/>
          </p:cNvPicPr>
          <p:nvPr/>
        </p:nvPicPr>
        <p:blipFill>
          <a:blip r:embed="rId2">
            <a:extLst/>
          </a:blip>
          <a:stretch>
            <a:fillRect/>
          </a:stretch>
        </p:blipFill>
        <p:spPr>
          <a:xfrm>
            <a:off x="6318482" y="425794"/>
            <a:ext cx="2429448" cy="1026986"/>
          </a:xfrm>
          <a:prstGeom prst="rect">
            <a:avLst/>
          </a:prstGeom>
          <a:ln w="12700">
            <a:miter lim="400000"/>
          </a:ln>
        </p:spPr>
      </p:pic>
      <p:sp>
        <p:nvSpPr>
          <p:cNvPr id="52" name="Body Level One…"/>
          <p:cNvSpPr txBox="1">
            <a:spLocks noGrp="1"/>
          </p:cNvSpPr>
          <p:nvPr>
            <p:ph type="body" sz="quarter" idx="1"/>
          </p:nvPr>
        </p:nvSpPr>
        <p:spPr>
          <a:xfrm>
            <a:off x="411162" y="358775"/>
            <a:ext cx="5573714" cy="946867"/>
          </a:xfrm>
          <a:prstGeom prst="rect">
            <a:avLst/>
          </a:prstGeom>
        </p:spPr>
        <p:txBody>
          <a:bodyPr>
            <a:normAutofit/>
          </a:bodyPr>
          <a:lstStyle>
            <a:lvl1pPr marL="0" indent="0">
              <a:buSzTx/>
              <a:buFontTx/>
              <a:buNone/>
              <a:defRPr>
                <a:solidFill>
                  <a:srgbClr val="445055"/>
                </a:solidFill>
                <a:latin typeface="Arial"/>
                <a:ea typeface="Arial"/>
                <a:cs typeface="Arial"/>
                <a:sym typeface="Arial"/>
              </a:defRPr>
            </a:lvl1pPr>
            <a:lvl2pPr>
              <a:buFontTx/>
              <a:defRPr>
                <a:solidFill>
                  <a:srgbClr val="445055"/>
                </a:solidFill>
                <a:latin typeface="Arial"/>
                <a:ea typeface="Arial"/>
                <a:cs typeface="Arial"/>
                <a:sym typeface="Arial"/>
              </a:defRPr>
            </a:lvl2pPr>
            <a:lvl3pPr>
              <a:buFontTx/>
              <a:defRPr>
                <a:solidFill>
                  <a:srgbClr val="445055"/>
                </a:solidFill>
                <a:latin typeface="Arial"/>
                <a:ea typeface="Arial"/>
                <a:cs typeface="Arial"/>
                <a:sym typeface="Arial"/>
              </a:defRPr>
            </a:lvl3pPr>
            <a:lvl4pPr>
              <a:buFontTx/>
              <a:defRPr>
                <a:solidFill>
                  <a:srgbClr val="445055"/>
                </a:solidFill>
                <a:latin typeface="Arial"/>
                <a:ea typeface="Arial"/>
                <a:cs typeface="Arial"/>
                <a:sym typeface="Arial"/>
              </a:defRPr>
            </a:lvl4pPr>
            <a:lvl5pPr>
              <a:buFontTx/>
              <a:defRPr>
                <a:solidFill>
                  <a:srgbClr val="445055"/>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53" name="Text Placeholder 11"/>
          <p:cNvSpPr>
            <a:spLocks noGrp="1"/>
          </p:cNvSpPr>
          <p:nvPr>
            <p:ph type="body" idx="13"/>
          </p:nvPr>
        </p:nvSpPr>
        <p:spPr>
          <a:xfrm>
            <a:off x="411162" y="1452562"/>
            <a:ext cx="8337551" cy="4738688"/>
          </a:xfrm>
          <a:prstGeom prst="rect">
            <a:avLst/>
          </a:prstGeom>
        </p:spPr>
        <p:txBody>
          <a:bodyPr>
            <a:normAutofit/>
          </a:bodyPr>
          <a:lstStyle/>
          <a:p>
            <a:pPr>
              <a:spcBef>
                <a:spcPts val="500"/>
              </a:spcBef>
              <a:buClr>
                <a:srgbClr val="E84E0E"/>
              </a:buClr>
              <a:defRPr sz="2200">
                <a:latin typeface="Arial"/>
                <a:ea typeface="Arial"/>
                <a:cs typeface="Arial"/>
                <a:sym typeface="Arial"/>
              </a:defRPr>
            </a:pPr>
            <a:endParaRPr/>
          </a:p>
        </p:txBody>
      </p:sp>
      <p:sp>
        <p:nvSpPr>
          <p:cNvPr id="54" name="Slide Number"/>
          <p:cNvSpPr txBox="1">
            <a:spLocks noGrp="1"/>
          </p:cNvSpPr>
          <p:nvPr>
            <p:ph type="sldNum" sz="quarter" idx="2"/>
          </p:nvPr>
        </p:nvSpPr>
        <p:spPr>
          <a:xfrm>
            <a:off x="595228" y="6312336"/>
            <a:ext cx="330161" cy="313393"/>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61" name="Rounded Rectangle 4"/>
          <p:cNvSpPr/>
          <p:nvPr/>
        </p:nvSpPr>
        <p:spPr>
          <a:xfrm>
            <a:off x="227262" y="227262"/>
            <a:ext cx="8702844" cy="6430211"/>
          </a:xfrm>
          <a:prstGeom prst="roundRect">
            <a:avLst>
              <a:gd name="adj" fmla="val 1895"/>
            </a:avLst>
          </a:prstGeom>
          <a:solidFill>
            <a:srgbClr val="FFFFFF"/>
          </a:solidFill>
          <a:ln w="3175">
            <a:solidFill>
              <a:srgbClr val="E84E0E"/>
            </a:solidFill>
          </a:ln>
        </p:spPr>
        <p:txBody>
          <a:bodyPr lIns="45719" rIns="45719" anchor="ctr"/>
          <a:lstStyle/>
          <a:p>
            <a:pPr algn="ctr">
              <a:defRPr>
                <a:solidFill>
                  <a:srgbClr val="FFFFFF"/>
                </a:solidFill>
              </a:defRPr>
            </a:pPr>
            <a:endParaRPr/>
          </a:p>
        </p:txBody>
      </p:sp>
      <p:pic>
        <p:nvPicPr>
          <p:cNvPr id="62" name="Picture 3" descr="Picture 3"/>
          <p:cNvPicPr>
            <a:picLocks noChangeAspect="1"/>
          </p:cNvPicPr>
          <p:nvPr/>
        </p:nvPicPr>
        <p:blipFill>
          <a:blip r:embed="rId2">
            <a:extLst/>
          </a:blip>
          <a:stretch>
            <a:fillRect/>
          </a:stretch>
        </p:blipFill>
        <p:spPr>
          <a:xfrm>
            <a:off x="4719553" y="715256"/>
            <a:ext cx="3681497" cy="1556259"/>
          </a:xfrm>
          <a:prstGeom prst="rect">
            <a:avLst/>
          </a:prstGeom>
          <a:ln w="12700">
            <a:miter lim="400000"/>
          </a:ln>
        </p:spPr>
      </p:pic>
      <p:sp>
        <p:nvSpPr>
          <p:cNvPr id="63" name="Title 1"/>
          <p:cNvSpPr txBox="1"/>
          <p:nvPr/>
        </p:nvSpPr>
        <p:spPr>
          <a:xfrm>
            <a:off x="414420" y="2278372"/>
            <a:ext cx="4505159" cy="16152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algn="r">
              <a:defRPr sz="3600">
                <a:solidFill>
                  <a:srgbClr val="445055"/>
                </a:solidFill>
                <a:latin typeface="Arial"/>
                <a:ea typeface="Arial"/>
                <a:cs typeface="Arial"/>
                <a:sym typeface="Arial"/>
              </a:defRPr>
            </a:lvl1pPr>
          </a:lstStyle>
          <a:p>
            <a:r>
              <a:t>&lt;&lt;Insert title here, arranged right&gt;&gt;</a:t>
            </a:r>
          </a:p>
        </p:txBody>
      </p:sp>
      <p:sp>
        <p:nvSpPr>
          <p:cNvPr id="64" name="Subtitle 2"/>
          <p:cNvSpPr txBox="1"/>
          <p:nvPr/>
        </p:nvSpPr>
        <p:spPr>
          <a:xfrm>
            <a:off x="731658" y="4069491"/>
            <a:ext cx="4187920" cy="11628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algn="r">
              <a:spcBef>
                <a:spcPts val="500"/>
              </a:spcBef>
              <a:defRPr sz="2400">
                <a:solidFill>
                  <a:srgbClr val="E84E0E"/>
                </a:solidFill>
                <a:latin typeface="Arial"/>
                <a:ea typeface="Arial"/>
                <a:cs typeface="Arial"/>
                <a:sym typeface="Arial"/>
              </a:defRPr>
            </a:lvl1pPr>
          </a:lstStyle>
          <a:p>
            <a:r>
              <a:t>&lt;&lt;Insert name and job title here, arranged right&gt;&gt;</a:t>
            </a:r>
          </a:p>
        </p:txBody>
      </p:sp>
      <p:sp>
        <p:nvSpPr>
          <p:cNvPr id="65" name="Rounded Rectangle 6"/>
          <p:cNvSpPr/>
          <p:nvPr/>
        </p:nvSpPr>
        <p:spPr>
          <a:xfrm>
            <a:off x="227262" y="227262"/>
            <a:ext cx="8702844" cy="6430211"/>
          </a:xfrm>
          <a:prstGeom prst="roundRect">
            <a:avLst>
              <a:gd name="adj" fmla="val 1895"/>
            </a:avLst>
          </a:prstGeom>
          <a:solidFill>
            <a:srgbClr val="FFFFFF"/>
          </a:solidFill>
          <a:ln w="3175">
            <a:solidFill>
              <a:srgbClr val="E84E0E"/>
            </a:solidFill>
          </a:ln>
        </p:spPr>
        <p:txBody>
          <a:bodyPr lIns="45719" rIns="45719" anchor="ctr"/>
          <a:lstStyle/>
          <a:p>
            <a:pPr algn="ctr">
              <a:defRPr>
                <a:solidFill>
                  <a:srgbClr val="FFFFFF"/>
                </a:solidFill>
              </a:defRPr>
            </a:pPr>
            <a:endParaRPr/>
          </a:p>
        </p:txBody>
      </p:sp>
      <p:sp>
        <p:nvSpPr>
          <p:cNvPr id="66" name="Straight Connector 7"/>
          <p:cNvSpPr/>
          <p:nvPr/>
        </p:nvSpPr>
        <p:spPr>
          <a:xfrm>
            <a:off x="534256" y="1305641"/>
            <a:ext cx="5574677" cy="1"/>
          </a:xfrm>
          <a:prstGeom prst="line">
            <a:avLst/>
          </a:prstGeom>
          <a:ln w="3175">
            <a:solidFill>
              <a:srgbClr val="E84E0E"/>
            </a:solidFill>
          </a:ln>
        </p:spPr>
        <p:txBody>
          <a:bodyPr lIns="45719" rIns="45719"/>
          <a:lstStyle/>
          <a:p>
            <a:endParaRPr/>
          </a:p>
        </p:txBody>
      </p:sp>
      <p:sp>
        <p:nvSpPr>
          <p:cNvPr id="67" name="Round Same Side Corner Rectangle 9"/>
          <p:cNvSpPr/>
          <p:nvPr/>
        </p:nvSpPr>
        <p:spPr>
          <a:xfrm>
            <a:off x="524731" y="6318606"/>
            <a:ext cx="446902" cy="334767"/>
          </a:xfrm>
          <a:custGeom>
            <a:avLst/>
            <a:gdLst/>
            <a:ahLst/>
            <a:cxnLst>
              <a:cxn ang="0">
                <a:pos x="wd2" y="hd2"/>
              </a:cxn>
              <a:cxn ang="5400000">
                <a:pos x="wd2" y="hd2"/>
              </a:cxn>
              <a:cxn ang="10800000">
                <a:pos x="wd2" y="hd2"/>
              </a:cxn>
              <a:cxn ang="16200000">
                <a:pos x="wd2" y="hd2"/>
              </a:cxn>
            </a:cxnLst>
            <a:rect l="0" t="0" r="r" b="b"/>
            <a:pathLst>
              <a:path w="21600" h="21600" extrusionOk="0">
                <a:moveTo>
                  <a:pt x="1497" y="0"/>
                </a:moveTo>
                <a:lnTo>
                  <a:pt x="20103" y="0"/>
                </a:lnTo>
                <a:cubicBezTo>
                  <a:pt x="20930" y="0"/>
                  <a:pt x="21600" y="894"/>
                  <a:pt x="21600" y="1998"/>
                </a:cubicBezTo>
                <a:lnTo>
                  <a:pt x="21600" y="21600"/>
                </a:lnTo>
                <a:lnTo>
                  <a:pt x="0" y="21600"/>
                </a:lnTo>
                <a:lnTo>
                  <a:pt x="0" y="1998"/>
                </a:lnTo>
                <a:cubicBezTo>
                  <a:pt x="0" y="894"/>
                  <a:pt x="670" y="0"/>
                  <a:pt x="1497" y="0"/>
                </a:cubicBezTo>
                <a:close/>
              </a:path>
            </a:pathLst>
          </a:custGeom>
          <a:solidFill>
            <a:srgbClr val="E84E0E"/>
          </a:solidFill>
          <a:ln w="12700">
            <a:miter lim="400000"/>
          </a:ln>
        </p:spPr>
        <p:txBody>
          <a:bodyPr lIns="45719" rIns="45719" anchor="ctr"/>
          <a:lstStyle/>
          <a:p>
            <a:pPr algn="ctr">
              <a:defRPr>
                <a:solidFill>
                  <a:srgbClr val="FFFFFF"/>
                </a:solidFill>
              </a:defRPr>
            </a:pPr>
            <a:endParaRPr/>
          </a:p>
        </p:txBody>
      </p:sp>
      <p:pic>
        <p:nvPicPr>
          <p:cNvPr id="68" name="Picture 5" descr="Picture 5"/>
          <p:cNvPicPr>
            <a:picLocks noChangeAspect="1"/>
          </p:cNvPicPr>
          <p:nvPr/>
        </p:nvPicPr>
        <p:blipFill>
          <a:blip r:embed="rId2">
            <a:extLst/>
          </a:blip>
          <a:stretch>
            <a:fillRect/>
          </a:stretch>
        </p:blipFill>
        <p:spPr>
          <a:xfrm>
            <a:off x="6318482" y="425794"/>
            <a:ext cx="2429448" cy="1026986"/>
          </a:xfrm>
          <a:prstGeom prst="rect">
            <a:avLst/>
          </a:prstGeom>
          <a:ln w="12700">
            <a:miter lim="400000"/>
          </a:ln>
        </p:spPr>
      </p:pic>
      <p:sp>
        <p:nvSpPr>
          <p:cNvPr id="69" name="Body Level One…"/>
          <p:cNvSpPr txBox="1">
            <a:spLocks noGrp="1"/>
          </p:cNvSpPr>
          <p:nvPr>
            <p:ph type="body" sz="quarter" idx="1"/>
          </p:nvPr>
        </p:nvSpPr>
        <p:spPr>
          <a:xfrm>
            <a:off x="411162" y="358775"/>
            <a:ext cx="5573714" cy="946867"/>
          </a:xfrm>
          <a:prstGeom prst="rect">
            <a:avLst/>
          </a:prstGeom>
        </p:spPr>
        <p:txBody>
          <a:bodyPr>
            <a:normAutofit/>
          </a:bodyPr>
          <a:lstStyle>
            <a:lvl1pPr marL="0" indent="0">
              <a:buSzTx/>
              <a:buFontTx/>
              <a:buNone/>
              <a:defRPr>
                <a:solidFill>
                  <a:srgbClr val="445055"/>
                </a:solidFill>
                <a:latin typeface="Arial"/>
                <a:ea typeface="Arial"/>
                <a:cs typeface="Arial"/>
                <a:sym typeface="Arial"/>
              </a:defRPr>
            </a:lvl1pPr>
            <a:lvl2pPr>
              <a:buFontTx/>
              <a:defRPr>
                <a:solidFill>
                  <a:srgbClr val="445055"/>
                </a:solidFill>
                <a:latin typeface="Arial"/>
                <a:ea typeface="Arial"/>
                <a:cs typeface="Arial"/>
                <a:sym typeface="Arial"/>
              </a:defRPr>
            </a:lvl2pPr>
            <a:lvl3pPr>
              <a:buFontTx/>
              <a:defRPr>
                <a:solidFill>
                  <a:srgbClr val="445055"/>
                </a:solidFill>
                <a:latin typeface="Arial"/>
                <a:ea typeface="Arial"/>
                <a:cs typeface="Arial"/>
                <a:sym typeface="Arial"/>
              </a:defRPr>
            </a:lvl3pPr>
            <a:lvl4pPr>
              <a:buFontTx/>
              <a:defRPr>
                <a:solidFill>
                  <a:srgbClr val="445055"/>
                </a:solidFill>
                <a:latin typeface="Arial"/>
                <a:ea typeface="Arial"/>
                <a:cs typeface="Arial"/>
                <a:sym typeface="Arial"/>
              </a:defRPr>
            </a:lvl4pPr>
            <a:lvl5pPr>
              <a:buFontTx/>
              <a:defRPr>
                <a:solidFill>
                  <a:srgbClr val="445055"/>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70" name="Text Placeholder 11"/>
          <p:cNvSpPr>
            <a:spLocks noGrp="1"/>
          </p:cNvSpPr>
          <p:nvPr>
            <p:ph type="body" idx="13"/>
          </p:nvPr>
        </p:nvSpPr>
        <p:spPr>
          <a:xfrm>
            <a:off x="411162" y="1452562"/>
            <a:ext cx="8337551" cy="4738688"/>
          </a:xfrm>
          <a:prstGeom prst="rect">
            <a:avLst/>
          </a:prstGeom>
        </p:spPr>
        <p:txBody>
          <a:bodyPr>
            <a:normAutofit/>
          </a:bodyPr>
          <a:lstStyle/>
          <a:p>
            <a:pPr>
              <a:spcBef>
                <a:spcPts val="500"/>
              </a:spcBef>
              <a:buClr>
                <a:srgbClr val="E84E0E"/>
              </a:buClr>
              <a:defRPr sz="2200">
                <a:latin typeface="Arial"/>
                <a:ea typeface="Arial"/>
                <a:cs typeface="Arial"/>
                <a:sym typeface="Arial"/>
              </a:defRPr>
            </a:pPr>
            <a:endParaRPr/>
          </a:p>
        </p:txBody>
      </p:sp>
      <p:sp>
        <p:nvSpPr>
          <p:cNvPr id="71" name="Slide Number"/>
          <p:cNvSpPr txBox="1">
            <a:spLocks noGrp="1"/>
          </p:cNvSpPr>
          <p:nvPr>
            <p:ph type="sldNum" sz="quarter" idx="2"/>
          </p:nvPr>
        </p:nvSpPr>
        <p:spPr>
          <a:xfrm>
            <a:off x="595228" y="6312336"/>
            <a:ext cx="330161" cy="313393"/>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78" name="Rounded Rectangle 7"/>
          <p:cNvSpPr/>
          <p:nvPr/>
        </p:nvSpPr>
        <p:spPr>
          <a:xfrm>
            <a:off x="227262" y="227262"/>
            <a:ext cx="8702844" cy="6430211"/>
          </a:xfrm>
          <a:prstGeom prst="roundRect">
            <a:avLst>
              <a:gd name="adj" fmla="val 1895"/>
            </a:avLst>
          </a:prstGeom>
          <a:solidFill>
            <a:srgbClr val="FFFFFF"/>
          </a:solidFill>
          <a:ln w="3175">
            <a:solidFill>
              <a:srgbClr val="E84E0E"/>
            </a:solidFill>
          </a:ln>
        </p:spPr>
        <p:txBody>
          <a:bodyPr lIns="45719" rIns="45719" anchor="ctr"/>
          <a:lstStyle/>
          <a:p>
            <a:pPr algn="ctr">
              <a:defRPr>
                <a:solidFill>
                  <a:srgbClr val="FFFFFF"/>
                </a:solidFill>
              </a:defRPr>
            </a:pPr>
            <a:endParaRPr/>
          </a:p>
        </p:txBody>
      </p:sp>
      <p:sp>
        <p:nvSpPr>
          <p:cNvPr id="79" name="Straight Connector 6"/>
          <p:cNvSpPr/>
          <p:nvPr/>
        </p:nvSpPr>
        <p:spPr>
          <a:xfrm>
            <a:off x="534256" y="1305641"/>
            <a:ext cx="5574677" cy="1"/>
          </a:xfrm>
          <a:prstGeom prst="line">
            <a:avLst/>
          </a:prstGeom>
          <a:ln w="3175">
            <a:solidFill>
              <a:srgbClr val="E84E0E"/>
            </a:solidFill>
          </a:ln>
        </p:spPr>
        <p:txBody>
          <a:bodyPr lIns="45719" rIns="45719"/>
          <a:lstStyle/>
          <a:p>
            <a:endParaRPr/>
          </a:p>
        </p:txBody>
      </p:sp>
      <p:sp>
        <p:nvSpPr>
          <p:cNvPr id="80" name="Round Same Side Corner Rectangle 9"/>
          <p:cNvSpPr/>
          <p:nvPr/>
        </p:nvSpPr>
        <p:spPr>
          <a:xfrm>
            <a:off x="524731" y="6318606"/>
            <a:ext cx="446902" cy="334767"/>
          </a:xfrm>
          <a:custGeom>
            <a:avLst/>
            <a:gdLst/>
            <a:ahLst/>
            <a:cxnLst>
              <a:cxn ang="0">
                <a:pos x="wd2" y="hd2"/>
              </a:cxn>
              <a:cxn ang="5400000">
                <a:pos x="wd2" y="hd2"/>
              </a:cxn>
              <a:cxn ang="10800000">
                <a:pos x="wd2" y="hd2"/>
              </a:cxn>
              <a:cxn ang="16200000">
                <a:pos x="wd2" y="hd2"/>
              </a:cxn>
            </a:cxnLst>
            <a:rect l="0" t="0" r="r" b="b"/>
            <a:pathLst>
              <a:path w="21600" h="21600" extrusionOk="0">
                <a:moveTo>
                  <a:pt x="1497" y="0"/>
                </a:moveTo>
                <a:lnTo>
                  <a:pt x="20103" y="0"/>
                </a:lnTo>
                <a:cubicBezTo>
                  <a:pt x="20930" y="0"/>
                  <a:pt x="21600" y="894"/>
                  <a:pt x="21600" y="1998"/>
                </a:cubicBezTo>
                <a:lnTo>
                  <a:pt x="21600" y="21600"/>
                </a:lnTo>
                <a:lnTo>
                  <a:pt x="0" y="21600"/>
                </a:lnTo>
                <a:lnTo>
                  <a:pt x="0" y="1998"/>
                </a:lnTo>
                <a:cubicBezTo>
                  <a:pt x="0" y="894"/>
                  <a:pt x="670" y="0"/>
                  <a:pt x="1497" y="0"/>
                </a:cubicBezTo>
                <a:close/>
              </a:path>
            </a:pathLst>
          </a:custGeom>
          <a:solidFill>
            <a:srgbClr val="E84E0E"/>
          </a:solidFill>
          <a:ln w="12700">
            <a:miter lim="400000"/>
          </a:ln>
        </p:spPr>
        <p:txBody>
          <a:bodyPr lIns="45719" rIns="45719" anchor="ctr"/>
          <a:lstStyle/>
          <a:p>
            <a:pPr algn="ctr">
              <a:defRPr>
                <a:solidFill>
                  <a:srgbClr val="FFFFFF"/>
                </a:solidFill>
              </a:defRPr>
            </a:pPr>
            <a:endParaRPr/>
          </a:p>
        </p:txBody>
      </p:sp>
      <p:pic>
        <p:nvPicPr>
          <p:cNvPr id="81" name="Picture 5" descr="Picture 5"/>
          <p:cNvPicPr>
            <a:picLocks noChangeAspect="1"/>
          </p:cNvPicPr>
          <p:nvPr/>
        </p:nvPicPr>
        <p:blipFill>
          <a:blip r:embed="rId2">
            <a:extLst/>
          </a:blip>
          <a:stretch>
            <a:fillRect/>
          </a:stretch>
        </p:blipFill>
        <p:spPr>
          <a:xfrm>
            <a:off x="6318482" y="425794"/>
            <a:ext cx="2429448" cy="1026986"/>
          </a:xfrm>
          <a:prstGeom prst="rect">
            <a:avLst/>
          </a:prstGeom>
          <a:ln w="12700">
            <a:miter lim="400000"/>
          </a:ln>
        </p:spPr>
      </p:pic>
      <p:sp>
        <p:nvSpPr>
          <p:cNvPr id="82" name="Body Level One…"/>
          <p:cNvSpPr txBox="1">
            <a:spLocks noGrp="1"/>
          </p:cNvSpPr>
          <p:nvPr>
            <p:ph type="body" sz="quarter" idx="1"/>
          </p:nvPr>
        </p:nvSpPr>
        <p:spPr>
          <a:xfrm>
            <a:off x="411162" y="358775"/>
            <a:ext cx="5573714" cy="946867"/>
          </a:xfrm>
          <a:prstGeom prst="rect">
            <a:avLst/>
          </a:prstGeom>
        </p:spPr>
        <p:txBody>
          <a:bodyPr>
            <a:normAutofit/>
          </a:bodyPr>
          <a:lstStyle>
            <a:lvl1pPr marL="0" indent="0">
              <a:buSzTx/>
              <a:buFontTx/>
              <a:buNone/>
              <a:defRPr>
                <a:solidFill>
                  <a:srgbClr val="445055"/>
                </a:solidFill>
                <a:latin typeface="Arial"/>
                <a:ea typeface="Arial"/>
                <a:cs typeface="Arial"/>
                <a:sym typeface="Arial"/>
              </a:defRPr>
            </a:lvl1pPr>
            <a:lvl2pPr>
              <a:buFontTx/>
              <a:defRPr>
                <a:solidFill>
                  <a:srgbClr val="445055"/>
                </a:solidFill>
                <a:latin typeface="Arial"/>
                <a:ea typeface="Arial"/>
                <a:cs typeface="Arial"/>
                <a:sym typeface="Arial"/>
              </a:defRPr>
            </a:lvl2pPr>
            <a:lvl3pPr>
              <a:buFontTx/>
              <a:defRPr>
                <a:solidFill>
                  <a:srgbClr val="445055"/>
                </a:solidFill>
                <a:latin typeface="Arial"/>
                <a:ea typeface="Arial"/>
                <a:cs typeface="Arial"/>
                <a:sym typeface="Arial"/>
              </a:defRPr>
            </a:lvl3pPr>
            <a:lvl4pPr>
              <a:buFontTx/>
              <a:defRPr>
                <a:solidFill>
                  <a:srgbClr val="445055"/>
                </a:solidFill>
                <a:latin typeface="Arial"/>
                <a:ea typeface="Arial"/>
                <a:cs typeface="Arial"/>
                <a:sym typeface="Arial"/>
              </a:defRPr>
            </a:lvl4pPr>
            <a:lvl5pPr>
              <a:buFontTx/>
              <a:defRPr>
                <a:solidFill>
                  <a:srgbClr val="445055"/>
                </a:solidFill>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83" name="Text Placeholder 11"/>
          <p:cNvSpPr>
            <a:spLocks noGrp="1"/>
          </p:cNvSpPr>
          <p:nvPr>
            <p:ph type="body" idx="13"/>
          </p:nvPr>
        </p:nvSpPr>
        <p:spPr>
          <a:xfrm>
            <a:off x="411162" y="1452562"/>
            <a:ext cx="8337551" cy="4738688"/>
          </a:xfrm>
          <a:prstGeom prst="rect">
            <a:avLst/>
          </a:prstGeom>
        </p:spPr>
        <p:txBody>
          <a:bodyPr>
            <a:normAutofit/>
          </a:bodyPr>
          <a:lstStyle/>
          <a:p>
            <a:pPr>
              <a:spcBef>
                <a:spcPts val="500"/>
              </a:spcBef>
              <a:buClr>
                <a:srgbClr val="E84E0E"/>
              </a:buClr>
              <a:defRPr sz="2200">
                <a:latin typeface="Arial"/>
                <a:ea typeface="Arial"/>
                <a:cs typeface="Arial"/>
                <a:sym typeface="Arial"/>
              </a:defRPr>
            </a:pPr>
            <a:endParaRPr/>
          </a:p>
        </p:txBody>
      </p:sp>
      <p:sp>
        <p:nvSpPr>
          <p:cNvPr id="84" name="Slide Number"/>
          <p:cNvSpPr txBox="1">
            <a:spLocks noGrp="1"/>
          </p:cNvSpPr>
          <p:nvPr>
            <p:ph type="sldNum" sz="quarter" idx="2"/>
          </p:nvPr>
        </p:nvSpPr>
        <p:spPr>
          <a:xfrm>
            <a:off x="595228" y="6312336"/>
            <a:ext cx="330161" cy="313393"/>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91" name="Title Text"/>
          <p:cNvSpPr txBox="1">
            <a:spLocks noGrp="1"/>
          </p:cNvSpPr>
          <p:nvPr>
            <p:ph type="title"/>
          </p:nvPr>
        </p:nvSpPr>
        <p:spPr>
          <a:prstGeom prst="rect">
            <a:avLst/>
          </a:prstGeom>
        </p:spPr>
        <p:txBody>
          <a:bodyPr/>
          <a:lstStyle/>
          <a:p>
            <a:r>
              <a:t>Title Text</a:t>
            </a:r>
          </a:p>
        </p:txBody>
      </p:sp>
      <p:sp>
        <p:nvSpPr>
          <p:cNvPr id="92" name="Body Level One…"/>
          <p:cNvSpPr txBox="1">
            <a:spLocks noGrp="1"/>
          </p:cNvSpPr>
          <p:nvPr>
            <p:ph type="body" sz="quarter" idx="1"/>
          </p:nvPr>
        </p:nvSpPr>
        <p:spPr>
          <a:xfrm>
            <a:off x="457200" y="1535112"/>
            <a:ext cx="4040188" cy="639763"/>
          </a:xfrm>
          <a:prstGeom prst="rect">
            <a:avLst/>
          </a:prstGeom>
        </p:spPr>
        <p:txBody>
          <a:bodyPr anchor="b">
            <a:normAutofit/>
          </a:bodyPr>
          <a:lstStyle>
            <a:lvl1pPr marL="0" indent="0">
              <a:spcBef>
                <a:spcPts val="500"/>
              </a:spcBef>
              <a:buSzTx/>
              <a:buFontTx/>
              <a:buNone/>
              <a:defRPr sz="2400" b="1"/>
            </a:lvl1pPr>
            <a:lvl2pPr marL="0" indent="457200">
              <a:spcBef>
                <a:spcPts val="500"/>
              </a:spcBef>
              <a:buSzTx/>
              <a:buFontTx/>
              <a:buNone/>
              <a:defRPr sz="2400" b="1"/>
            </a:lvl2pPr>
            <a:lvl3pPr marL="0" indent="914400">
              <a:spcBef>
                <a:spcPts val="500"/>
              </a:spcBef>
              <a:buSzTx/>
              <a:buFontTx/>
              <a:buNone/>
              <a:defRPr sz="2400" b="1"/>
            </a:lvl3pPr>
            <a:lvl4pPr marL="0" indent="1371600">
              <a:spcBef>
                <a:spcPts val="500"/>
              </a:spcBef>
              <a:buSzTx/>
              <a:buFontTx/>
              <a:buNone/>
              <a:defRPr sz="2400" b="1"/>
            </a:lvl4pPr>
            <a:lvl5pPr marL="0" indent="1828800">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93" name="Text Placeholder 4"/>
          <p:cNvSpPr>
            <a:spLocks noGrp="1"/>
          </p:cNvSpPr>
          <p:nvPr>
            <p:ph type="body" sz="quarter" idx="13"/>
          </p:nvPr>
        </p:nvSpPr>
        <p:spPr>
          <a:xfrm>
            <a:off x="4645025" y="1535112"/>
            <a:ext cx="4041775" cy="639763"/>
          </a:xfrm>
          <a:prstGeom prst="rect">
            <a:avLst/>
          </a:prstGeom>
        </p:spPr>
        <p:txBody>
          <a:bodyPr anchor="b">
            <a:normAutofit/>
          </a:bodyPr>
          <a:lstStyle/>
          <a:p>
            <a:pPr marL="0" indent="0">
              <a:spcBef>
                <a:spcPts val="500"/>
              </a:spcBef>
              <a:buSzTx/>
              <a:buFontTx/>
              <a:buNone/>
              <a:defRPr sz="2400" b="1"/>
            </a:pPr>
            <a:endParaRP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01" name="Title Text"/>
          <p:cNvSpPr txBox="1">
            <a:spLocks noGrp="1"/>
          </p:cNvSpPr>
          <p:nvPr>
            <p:ph type="title"/>
          </p:nvPr>
        </p:nvSpPr>
        <p:spPr>
          <a:prstGeom prst="rect">
            <a:avLst/>
          </a:prstGeom>
        </p:spPr>
        <p:txBody>
          <a:bodyPr/>
          <a:lstStyle/>
          <a:p>
            <a:r>
              <a:t>Title Text</a:t>
            </a:r>
          </a:p>
        </p:txBody>
      </p:sp>
      <p:sp>
        <p:nvSpPr>
          <p:cNvPr id="1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8DEE1"/>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457200" y="274638"/>
            <a:ext cx="8229600"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Title Text</a:t>
            </a:r>
          </a:p>
        </p:txBody>
      </p:sp>
      <p:sp>
        <p:nvSpPr>
          <p:cNvPr id="3" name="Slide Number"/>
          <p:cNvSpPr txBox="1">
            <a:spLocks noGrp="1"/>
          </p:cNvSpPr>
          <p:nvPr>
            <p:ph type="sldNum" sz="quarter" idx="2"/>
          </p:nvPr>
        </p:nvSpPr>
        <p:spPr>
          <a:xfrm>
            <a:off x="6553200" y="6382216"/>
            <a:ext cx="330161" cy="313393"/>
          </a:xfrm>
          <a:prstGeom prst="rect">
            <a:avLst/>
          </a:prstGeom>
          <a:ln w="12700">
            <a:miter lim="400000"/>
          </a:ln>
        </p:spPr>
        <p:txBody>
          <a:bodyPr wrap="none" lIns="45719" rIns="45719" anchor="ctr">
            <a:spAutoFit/>
          </a:bodyPr>
          <a:lstStyle>
            <a:lvl1pPr>
              <a:defRPr sz="1600">
                <a:solidFill>
                  <a:srgbClr val="FFFFFF"/>
                </a:solidFill>
                <a:latin typeface="Arial"/>
                <a:ea typeface="Arial"/>
                <a:cs typeface="Arial"/>
                <a:sym typeface="Arial"/>
              </a:defRPr>
            </a:lvl1pPr>
          </a:lstStyle>
          <a:p>
            <a:fld id="{86CB4B4D-7CA3-9044-876B-883B54F8677D}" type="slidenum">
              <a:t>‹#›</a:t>
            </a:fld>
            <a:endParaRPr/>
          </a:p>
        </p:txBody>
      </p:sp>
      <p:sp>
        <p:nvSpPr>
          <p:cNvPr id="4" name="Body Level One…"/>
          <p:cNvSpPr txBox="1">
            <a:spLocks noGrp="1"/>
          </p:cNvSpPr>
          <p:nvPr>
            <p:ph type="body" idx="1"/>
          </p:nvPr>
        </p:nvSpPr>
        <p:spPr>
          <a:xfrm>
            <a:off x="457200" y="1600200"/>
            <a:ext cx="82296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4pPr>
      <a:lvl5pPr marL="21945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p:bodyStyle>
    <p:otherStyle>
      <a:lvl1pPr marL="0" marR="0" indent="0" algn="l" defTabSz="457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rial"/>
        </a:defRPr>
      </a:lvl1pPr>
      <a:lvl2pPr marL="0" marR="0" indent="457200" algn="l" defTabSz="457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rial"/>
        </a:defRPr>
      </a:lvl2pPr>
      <a:lvl3pPr marL="0" marR="0" indent="914400" algn="l" defTabSz="457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rial"/>
        </a:defRPr>
      </a:lvl3pPr>
      <a:lvl4pPr marL="0" marR="0" indent="1371600" algn="l" defTabSz="457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rial"/>
        </a:defRPr>
      </a:lvl4pPr>
      <a:lvl5pPr marL="0" marR="0" indent="1828800" algn="l" defTabSz="457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rial"/>
        </a:defRPr>
      </a:lvl5pPr>
      <a:lvl6pPr marL="0" marR="0" indent="2286000" algn="l" defTabSz="457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rial"/>
        </a:defRPr>
      </a:lvl6pPr>
      <a:lvl7pPr marL="0" marR="0" indent="2743200" algn="l" defTabSz="457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rial"/>
        </a:defRPr>
      </a:lvl7pPr>
      <a:lvl8pPr marL="0" marR="0" indent="3200400" algn="l" defTabSz="457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rial"/>
        </a:defRPr>
      </a:lvl8pPr>
      <a:lvl9pPr marL="0" marR="0" indent="3657600" algn="l" defTabSz="457200" rtl="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Title 1"/>
          <p:cNvSpPr txBox="1">
            <a:spLocks noGrp="1"/>
          </p:cNvSpPr>
          <p:nvPr>
            <p:ph type="title"/>
          </p:nvPr>
        </p:nvSpPr>
        <p:spPr>
          <a:xfrm>
            <a:off x="414420" y="2278372"/>
            <a:ext cx="4505159" cy="1615284"/>
          </a:xfrm>
          <a:prstGeom prst="rect">
            <a:avLst/>
          </a:prstGeom>
        </p:spPr>
        <p:txBody>
          <a:bodyPr/>
          <a:lstStyle>
            <a:lvl1pPr>
              <a:defRPr sz="2800"/>
            </a:lvl1pPr>
          </a:lstStyle>
          <a:p>
            <a:r>
              <a:rPr lang="en-GB" dirty="0" smtClean="0"/>
              <a:t>Supporting</a:t>
            </a:r>
            <a:r>
              <a:rPr dirty="0" smtClean="0"/>
              <a:t> </a:t>
            </a:r>
            <a:r>
              <a:rPr dirty="0"/>
              <a:t>EU nationals to find sustainable routes out of rough sleeping</a:t>
            </a:r>
          </a:p>
        </p:txBody>
      </p:sp>
      <p:sp>
        <p:nvSpPr>
          <p:cNvPr id="157" name="Subtitle 2"/>
          <p:cNvSpPr txBox="1">
            <a:spLocks noGrp="1"/>
          </p:cNvSpPr>
          <p:nvPr>
            <p:ph type="body" sz="quarter" idx="1"/>
          </p:nvPr>
        </p:nvSpPr>
        <p:spPr>
          <a:prstGeom prst="rect">
            <a:avLst/>
          </a:prstGeom>
        </p:spPr>
        <p:txBody>
          <a:bodyPr/>
          <a:lstStyle/>
          <a:p>
            <a:r>
              <a:rPr dirty="0"/>
              <a:t>Petra Salva and </a:t>
            </a:r>
          </a:p>
          <a:p>
            <a:r>
              <a:rPr dirty="0"/>
              <a:t>Sylvia Tijmstra</a:t>
            </a:r>
          </a:p>
        </p:txBody>
      </p:sp>
      <p:sp>
        <p:nvSpPr>
          <p:cNvPr id="158" name="Straight Connector 7"/>
          <p:cNvSpPr/>
          <p:nvPr/>
        </p:nvSpPr>
        <p:spPr>
          <a:xfrm>
            <a:off x="227269" y="3893656"/>
            <a:ext cx="4692309" cy="1"/>
          </a:xfrm>
          <a:prstGeom prst="line">
            <a:avLst/>
          </a:prstGeom>
          <a:ln w="3175">
            <a:solidFill>
              <a:srgbClr val="E84E0E"/>
            </a:solidFill>
          </a:ln>
        </p:spPr>
        <p:txBody>
          <a:bodyPr lIns="45719" rIns="45719"/>
          <a:lstStyle/>
          <a:p>
            <a:endParaRPr/>
          </a:p>
        </p:txBody>
      </p:sp>
      <p:sp>
        <p:nvSpPr>
          <p:cNvPr id="159" name="Slide Number Placeholder 6"/>
          <p:cNvSpPr txBox="1">
            <a:spLocks noGrp="1"/>
          </p:cNvSpPr>
          <p:nvPr>
            <p:ph type="sldNum" sz="quarter" idx="2"/>
          </p:nvPr>
        </p:nvSpPr>
        <p:spPr>
          <a:xfrm>
            <a:off x="585703" y="6312336"/>
            <a:ext cx="217151" cy="31339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Text Placeholder 1"/>
          <p:cNvSpPr txBox="1">
            <a:spLocks noGrp="1"/>
          </p:cNvSpPr>
          <p:nvPr>
            <p:ph type="body" sz="quarter" idx="1"/>
          </p:nvPr>
        </p:nvSpPr>
        <p:spPr>
          <a:xfrm>
            <a:off x="411162" y="358774"/>
            <a:ext cx="5573714" cy="946868"/>
          </a:xfrm>
          <a:prstGeom prst="rect">
            <a:avLst/>
          </a:prstGeom>
        </p:spPr>
        <p:txBody>
          <a:bodyPr/>
          <a:lstStyle>
            <a:lvl1pPr defTabSz="384047">
              <a:spcBef>
                <a:spcPts val="600"/>
              </a:spcBef>
              <a:defRPr sz="2688"/>
            </a:lvl1pPr>
          </a:lstStyle>
          <a:p>
            <a:r>
              <a:rPr dirty="0"/>
              <a:t>Context</a:t>
            </a:r>
          </a:p>
        </p:txBody>
      </p:sp>
      <p:sp>
        <p:nvSpPr>
          <p:cNvPr id="162" name="Text Placeholder 2"/>
          <p:cNvSpPr>
            <a:spLocks noGrp="1"/>
          </p:cNvSpPr>
          <p:nvPr>
            <p:ph type="body" idx="13"/>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lnSpcReduction="10000"/>
          </a:bodyPr>
          <a:lstStyle/>
          <a:p>
            <a:pPr marL="336042" indent="-336042" defTabSz="448055">
              <a:spcBef>
                <a:spcPts val="500"/>
              </a:spcBef>
              <a:buClr>
                <a:srgbClr val="E84E0E"/>
              </a:buClr>
              <a:defRPr sz="2156">
                <a:latin typeface="Arial"/>
                <a:ea typeface="Arial"/>
                <a:cs typeface="Arial"/>
                <a:sym typeface="Arial"/>
              </a:defRPr>
            </a:pPr>
            <a:r>
              <a:rPr sz="2200" b="1" dirty="0">
                <a:solidFill>
                  <a:schemeClr val="bg1">
                    <a:lumMod val="25000"/>
                  </a:schemeClr>
                </a:solidFill>
              </a:rPr>
              <a:t>Still much uncertainty in lead up to Brexit on 29 March 2019</a:t>
            </a:r>
          </a:p>
          <a:p>
            <a:pPr marL="728091" lvl="1" indent="-280035" defTabSz="448055">
              <a:spcBef>
                <a:spcPts val="400"/>
              </a:spcBef>
              <a:defRPr sz="1960"/>
            </a:pPr>
            <a:r>
              <a:rPr sz="2000" dirty="0">
                <a:solidFill>
                  <a:schemeClr val="bg1">
                    <a:lumMod val="25000"/>
                  </a:schemeClr>
                </a:solidFill>
              </a:rPr>
              <a:t>Home Office inability to cope with number applying to remain</a:t>
            </a:r>
          </a:p>
          <a:p>
            <a:pPr marL="728091" lvl="1" indent="-280035" defTabSz="448055">
              <a:spcBef>
                <a:spcPts val="400"/>
              </a:spcBef>
              <a:defRPr sz="1960"/>
            </a:pPr>
            <a:r>
              <a:rPr sz="2000" dirty="0">
                <a:solidFill>
                  <a:schemeClr val="bg1">
                    <a:lumMod val="25000"/>
                  </a:schemeClr>
                </a:solidFill>
              </a:rPr>
              <a:t>Settle Status scheme still in trial stage</a:t>
            </a:r>
          </a:p>
          <a:p>
            <a:pPr marL="728091" lvl="1" indent="-280035" defTabSz="448055">
              <a:spcBef>
                <a:spcPts val="400"/>
              </a:spcBef>
              <a:defRPr sz="1960"/>
            </a:pPr>
            <a:r>
              <a:rPr sz="2000" dirty="0">
                <a:solidFill>
                  <a:schemeClr val="bg1">
                    <a:lumMod val="25000"/>
                  </a:schemeClr>
                </a:solidFill>
              </a:rPr>
              <a:t>Some will struggle to prove right to remain</a:t>
            </a:r>
          </a:p>
          <a:p>
            <a:pPr marL="728091" lvl="1" indent="-280035" defTabSz="448055">
              <a:spcBef>
                <a:spcPts val="400"/>
              </a:spcBef>
              <a:defRPr sz="1960"/>
            </a:pPr>
            <a:r>
              <a:rPr sz="2000" dirty="0">
                <a:solidFill>
                  <a:schemeClr val="bg1">
                    <a:lumMod val="25000"/>
                  </a:schemeClr>
                </a:solidFill>
              </a:rPr>
              <a:t>Lack of free OISC registered immigration advice </a:t>
            </a:r>
          </a:p>
          <a:p>
            <a:pPr marL="728091" lvl="1" indent="-280035" defTabSz="448055">
              <a:spcBef>
                <a:spcPts val="400"/>
              </a:spcBef>
              <a:defRPr sz="1960"/>
            </a:pPr>
            <a:r>
              <a:rPr sz="2000" dirty="0">
                <a:solidFill>
                  <a:schemeClr val="bg1">
                    <a:lumMod val="25000"/>
                  </a:schemeClr>
                </a:solidFill>
              </a:rPr>
              <a:t>Impact on ability to secure/retain work and accommodation</a:t>
            </a:r>
          </a:p>
          <a:p>
            <a:pPr marL="0" lvl="1" indent="448055" defTabSz="448055">
              <a:spcBef>
                <a:spcPts val="600"/>
              </a:spcBef>
              <a:buClr>
                <a:srgbClr val="E84E0E"/>
              </a:buClr>
              <a:buSzTx/>
              <a:buNone/>
              <a:defRPr sz="1960"/>
            </a:pPr>
            <a:endParaRPr sz="2744" dirty="0">
              <a:solidFill>
                <a:schemeClr val="bg1">
                  <a:lumMod val="25000"/>
                </a:schemeClr>
              </a:solidFill>
            </a:endParaRPr>
          </a:p>
          <a:p>
            <a:pPr marL="336042" indent="-336042" defTabSz="448055">
              <a:spcBef>
                <a:spcPts val="500"/>
              </a:spcBef>
              <a:buClr>
                <a:srgbClr val="E84E0E"/>
              </a:buClr>
              <a:defRPr sz="2156">
                <a:latin typeface="Arial"/>
                <a:ea typeface="Arial"/>
                <a:cs typeface="Arial"/>
                <a:sym typeface="Arial"/>
              </a:defRPr>
            </a:pPr>
            <a:r>
              <a:rPr sz="2200" b="1" dirty="0">
                <a:solidFill>
                  <a:schemeClr val="bg1">
                    <a:lumMod val="25000"/>
                  </a:schemeClr>
                </a:solidFill>
              </a:rPr>
              <a:t>Strong government commitment to halve rough sleeping by 2022 and end it by 2027</a:t>
            </a:r>
          </a:p>
          <a:p>
            <a:pPr marL="728091" lvl="1" indent="-280035" defTabSz="448055">
              <a:spcBef>
                <a:spcPts val="400"/>
              </a:spcBef>
              <a:defRPr sz="1960"/>
            </a:pPr>
            <a:r>
              <a:rPr dirty="0">
                <a:solidFill>
                  <a:schemeClr val="bg1">
                    <a:lumMod val="25000"/>
                  </a:schemeClr>
                </a:solidFill>
              </a:rPr>
              <a:t> </a:t>
            </a:r>
            <a:r>
              <a:rPr sz="2000" dirty="0">
                <a:solidFill>
                  <a:schemeClr val="bg1">
                    <a:lumMod val="25000"/>
                  </a:schemeClr>
                </a:solidFill>
              </a:rPr>
              <a:t>£100 million fund with £5 million earmarked to support non-UK nationals to access accommodation in the UK or explore reconnection</a:t>
            </a:r>
          </a:p>
          <a:p>
            <a:pPr marL="728091" lvl="1" indent="-280035" defTabSz="448055">
              <a:spcBef>
                <a:spcPts val="400"/>
              </a:spcBef>
              <a:defRPr sz="1960"/>
            </a:pPr>
            <a:r>
              <a:rPr sz="2000" dirty="0">
                <a:solidFill>
                  <a:schemeClr val="bg1">
                    <a:lumMod val="25000"/>
                  </a:schemeClr>
                </a:solidFill>
              </a:rPr>
              <a:t>£26 million Controlling Migration Fund reopened with increased focus on  work with non-UK nationals who sleep rough</a:t>
            </a:r>
          </a:p>
        </p:txBody>
      </p:sp>
      <p:sp>
        <p:nvSpPr>
          <p:cNvPr id="163" name="Slide Number Placeholder 3"/>
          <p:cNvSpPr txBox="1">
            <a:spLocks noGrp="1"/>
          </p:cNvSpPr>
          <p:nvPr>
            <p:ph type="sldNum" sz="quarter" idx="2"/>
          </p:nvPr>
        </p:nvSpPr>
        <p:spPr>
          <a:xfrm>
            <a:off x="595228" y="6312336"/>
            <a:ext cx="217151" cy="31339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Numbers"/>
          <p:cNvSpPr txBox="1">
            <a:spLocks noGrp="1"/>
          </p:cNvSpPr>
          <p:nvPr>
            <p:ph type="body" sz="quarter" idx="1"/>
          </p:nvPr>
        </p:nvSpPr>
        <p:spPr>
          <a:prstGeom prst="rect">
            <a:avLst/>
          </a:prstGeom>
        </p:spPr>
        <p:txBody>
          <a:bodyPr/>
          <a:lstStyle/>
          <a:p>
            <a:r>
              <a:rPr dirty="0"/>
              <a:t>Numbers</a:t>
            </a:r>
          </a:p>
        </p:txBody>
      </p:sp>
      <p:sp>
        <p:nvSpPr>
          <p:cNvPr id="167" name="Slide Number"/>
          <p:cNvSpPr txBox="1">
            <a:spLocks noGrp="1"/>
          </p:cNvSpPr>
          <p:nvPr>
            <p:ph type="sldNum" sz="quarter" idx="2"/>
          </p:nvPr>
        </p:nvSpPr>
        <p:spPr>
          <a:xfrm>
            <a:off x="595228" y="6312336"/>
            <a:ext cx="217151" cy="31339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pic>
        <p:nvPicPr>
          <p:cNvPr id="4" name="Picture 3"/>
          <p:cNvPicPr>
            <a:picLocks noChangeAspect="1"/>
          </p:cNvPicPr>
          <p:nvPr/>
        </p:nvPicPr>
        <p:blipFill>
          <a:blip r:embed="rId3"/>
          <a:stretch>
            <a:fillRect/>
          </a:stretch>
        </p:blipFill>
        <p:spPr>
          <a:xfrm>
            <a:off x="975217" y="1629048"/>
            <a:ext cx="7254383" cy="4360348"/>
          </a:xfrm>
          <a:prstGeom prst="rect">
            <a:avLst/>
          </a:prstGeom>
        </p:spPr>
      </p:pic>
      <p:sp>
        <p:nvSpPr>
          <p:cNvPr id="5" name="TextBox 4"/>
          <p:cNvSpPr txBox="1"/>
          <p:nvPr/>
        </p:nvSpPr>
        <p:spPr>
          <a:xfrm>
            <a:off x="1143367" y="6287177"/>
            <a:ext cx="7086233"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kumimoji="0" lang="en-GB" sz="1600" b="0" i="0" u="none" strike="noStrike" cap="none" spc="0" normalizeH="0" baseline="0" dirty="0" smtClean="0">
                <a:ln>
                  <a:noFill/>
                </a:ln>
                <a:solidFill>
                  <a:schemeClr val="bg1">
                    <a:lumMod val="25000"/>
                  </a:schemeClr>
                </a:solidFill>
                <a:effectLst/>
                <a:uFillTx/>
                <a:latin typeface="+mj-lt"/>
                <a:ea typeface="+mj-ea"/>
                <a:cs typeface="+mj-cs"/>
                <a:sym typeface="Calibri"/>
              </a:rPr>
              <a:t>Source</a:t>
            </a:r>
            <a:r>
              <a:rPr lang="en-GB" sz="1600" dirty="0">
                <a:solidFill>
                  <a:schemeClr val="bg1">
                    <a:lumMod val="25000"/>
                  </a:schemeClr>
                </a:solidFill>
              </a:rPr>
              <a:t>: Rough sleeping in London (CHAIN </a:t>
            </a:r>
            <a:r>
              <a:rPr lang="en-GB" sz="1600" dirty="0" smtClean="0">
                <a:solidFill>
                  <a:schemeClr val="bg1">
                    <a:lumMod val="25000"/>
                  </a:schemeClr>
                </a:solidFill>
              </a:rPr>
              <a:t>reports), Greater </a:t>
            </a:r>
            <a:r>
              <a:rPr lang="en-GB" sz="1600" dirty="0">
                <a:solidFill>
                  <a:schemeClr val="bg1">
                    <a:lumMod val="25000"/>
                  </a:schemeClr>
                </a:solidFill>
              </a:rPr>
              <a:t>London Authority (GLA) </a:t>
            </a:r>
            <a:endParaRPr kumimoji="0" lang="en-GB" sz="1600" b="0" i="0" u="none" strike="noStrike" cap="none" spc="0" normalizeH="0" baseline="0" dirty="0">
              <a:ln>
                <a:noFill/>
              </a:ln>
              <a:solidFill>
                <a:schemeClr val="bg1">
                  <a:lumMod val="25000"/>
                </a:schemeClr>
              </a:solidFill>
              <a:effectLst/>
              <a:uFillTx/>
              <a:sym typeface="Calibri"/>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Migrant strategy"/>
          <p:cNvSpPr txBox="1">
            <a:spLocks noGrp="1"/>
          </p:cNvSpPr>
          <p:nvPr>
            <p:ph type="body" sz="quarter" idx="1"/>
          </p:nvPr>
        </p:nvSpPr>
        <p:spPr>
          <a:prstGeom prst="rect">
            <a:avLst/>
          </a:prstGeom>
        </p:spPr>
        <p:txBody>
          <a:bodyPr/>
          <a:lstStyle/>
          <a:p>
            <a:r>
              <a:rPr dirty="0"/>
              <a:t>Migrant strategy </a:t>
            </a:r>
          </a:p>
        </p:txBody>
      </p:sp>
      <p:sp>
        <p:nvSpPr>
          <p:cNvPr id="170" name="Text Placeholder 11"/>
          <p:cNvSpPr>
            <a:spLocks noGrp="1"/>
          </p:cNvSpPr>
          <p:nvPr>
            <p:ph type="body" idx="13"/>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Autofit/>
          </a:bodyPr>
          <a:lstStyle>
            <a:lvl1pPr>
              <a:spcBef>
                <a:spcPts val="500"/>
              </a:spcBef>
              <a:buClr>
                <a:srgbClr val="E84E0E"/>
              </a:buClr>
              <a:defRPr sz="2200">
                <a:latin typeface="Arial"/>
                <a:ea typeface="Arial"/>
                <a:cs typeface="Arial"/>
                <a:sym typeface="Arial"/>
              </a:defRPr>
            </a:lvl1pPr>
          </a:lstStyle>
          <a:p>
            <a:r>
              <a:rPr lang="en-GB" b="1" dirty="0" smtClean="0">
                <a:solidFill>
                  <a:schemeClr val="bg1">
                    <a:lumMod val="25000"/>
                  </a:schemeClr>
                </a:solidFill>
              </a:rPr>
              <a:t>Aim 1 – Improve </a:t>
            </a:r>
            <a:r>
              <a:rPr lang="en-GB" b="1" dirty="0">
                <a:solidFill>
                  <a:schemeClr val="bg1">
                    <a:lumMod val="25000"/>
                  </a:schemeClr>
                </a:solidFill>
              </a:rPr>
              <a:t>our service offer to </a:t>
            </a:r>
            <a:r>
              <a:rPr lang="en-GB" b="1" dirty="0" smtClean="0">
                <a:solidFill>
                  <a:schemeClr val="bg1">
                    <a:lumMod val="25000"/>
                  </a:schemeClr>
                </a:solidFill>
              </a:rPr>
              <a:t>migrants</a:t>
            </a:r>
          </a:p>
          <a:p>
            <a:pPr lvl="1"/>
            <a:r>
              <a:rPr lang="en-GB" sz="2000" dirty="0" smtClean="0">
                <a:solidFill>
                  <a:schemeClr val="bg1">
                    <a:lumMod val="25000"/>
                  </a:schemeClr>
                </a:solidFill>
              </a:rPr>
              <a:t>consistency of approach through better training and awareness raising, monitoring outcomes more effectively and embedding the success of innovative projects </a:t>
            </a:r>
          </a:p>
          <a:p>
            <a:r>
              <a:rPr lang="en-GB" b="1" dirty="0" smtClean="0">
                <a:solidFill>
                  <a:schemeClr val="bg1">
                    <a:lumMod val="25000"/>
                  </a:schemeClr>
                </a:solidFill>
              </a:rPr>
              <a:t>Aim 2 – Interconnect through effective partnerships</a:t>
            </a:r>
          </a:p>
          <a:p>
            <a:pPr lvl="1"/>
            <a:r>
              <a:rPr lang="en-GB" sz="2000" dirty="0" smtClean="0">
                <a:solidFill>
                  <a:schemeClr val="bg1">
                    <a:lumMod val="25000"/>
                  </a:schemeClr>
                </a:solidFill>
              </a:rPr>
              <a:t>extend partnerships with experts in migrant support, in particular those providing immigration advice</a:t>
            </a:r>
          </a:p>
          <a:p>
            <a:r>
              <a:rPr lang="en-GB" b="1" dirty="0" smtClean="0">
                <a:solidFill>
                  <a:schemeClr val="bg1">
                    <a:lumMod val="25000"/>
                  </a:schemeClr>
                </a:solidFill>
              </a:rPr>
              <a:t>Aim </a:t>
            </a:r>
            <a:r>
              <a:rPr lang="en-GB" b="1" dirty="0">
                <a:solidFill>
                  <a:schemeClr val="bg1">
                    <a:lumMod val="25000"/>
                  </a:schemeClr>
                </a:solidFill>
              </a:rPr>
              <a:t>3 – Innovate and replicate successful service </a:t>
            </a:r>
            <a:r>
              <a:rPr lang="en-GB" b="1" dirty="0" smtClean="0">
                <a:solidFill>
                  <a:schemeClr val="bg1">
                    <a:lumMod val="25000"/>
                  </a:schemeClr>
                </a:solidFill>
              </a:rPr>
              <a:t>models</a:t>
            </a:r>
          </a:p>
          <a:p>
            <a:pPr lvl="1"/>
            <a:r>
              <a:rPr lang="en-GB" sz="2000" dirty="0" smtClean="0">
                <a:solidFill>
                  <a:schemeClr val="bg1">
                    <a:lumMod val="25000"/>
                  </a:schemeClr>
                </a:solidFill>
              </a:rPr>
              <a:t>extend our specialist service provision by piloting, evaluating, replicating, and achieving sustainable funding for innovative projects </a:t>
            </a:r>
          </a:p>
          <a:p>
            <a:r>
              <a:rPr lang="en-GB" b="1" dirty="0" smtClean="0">
                <a:solidFill>
                  <a:schemeClr val="bg1">
                    <a:lumMod val="25000"/>
                  </a:schemeClr>
                </a:solidFill>
              </a:rPr>
              <a:t>Aim 4 – Influence policy and practice</a:t>
            </a:r>
          </a:p>
          <a:p>
            <a:endParaRPr lang="en-GB" b="1" dirty="0" smtClean="0">
              <a:solidFill>
                <a:schemeClr val="bg1">
                  <a:lumMod val="25000"/>
                </a:schemeClr>
              </a:solidFill>
            </a:endParaRPr>
          </a:p>
          <a:p>
            <a:r>
              <a:rPr lang="en-GB" b="1" dirty="0" smtClean="0">
                <a:solidFill>
                  <a:schemeClr val="bg1">
                    <a:lumMod val="25000"/>
                  </a:schemeClr>
                </a:solidFill>
              </a:rPr>
              <a:t>Aim 5 – Involve our clients and other experts by experience</a:t>
            </a:r>
          </a:p>
        </p:txBody>
      </p:sp>
      <p:sp>
        <p:nvSpPr>
          <p:cNvPr id="171" name="Slide Number"/>
          <p:cNvSpPr txBox="1">
            <a:spLocks noGrp="1"/>
          </p:cNvSpPr>
          <p:nvPr>
            <p:ph type="sldNum" sz="quarter" idx="2"/>
          </p:nvPr>
        </p:nvSpPr>
        <p:spPr>
          <a:xfrm>
            <a:off x="595228" y="6312336"/>
            <a:ext cx="217151" cy="31339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 Placeholder 1"/>
          <p:cNvSpPr txBox="1">
            <a:spLocks noGrp="1"/>
          </p:cNvSpPr>
          <p:nvPr>
            <p:ph type="body" sz="quarter" idx="1"/>
          </p:nvPr>
        </p:nvSpPr>
        <p:spPr>
          <a:xfrm>
            <a:off x="411162" y="358774"/>
            <a:ext cx="5573714" cy="946868"/>
          </a:xfrm>
          <a:prstGeom prst="rect">
            <a:avLst/>
          </a:prstGeom>
        </p:spPr>
        <p:txBody>
          <a:bodyPr>
            <a:normAutofit lnSpcReduction="10000"/>
          </a:bodyPr>
          <a:lstStyle>
            <a:lvl1pPr defTabSz="416052">
              <a:spcBef>
                <a:spcPts val="600"/>
              </a:spcBef>
              <a:defRPr sz="2912"/>
            </a:lvl1pPr>
          </a:lstStyle>
          <a:p>
            <a:r>
              <a:rPr dirty="0"/>
              <a:t>St Mungo’s key policy </a:t>
            </a:r>
            <a:r>
              <a:rPr dirty="0" smtClean="0"/>
              <a:t>recommendations</a:t>
            </a:r>
            <a:endParaRPr dirty="0"/>
          </a:p>
        </p:txBody>
      </p:sp>
      <p:sp>
        <p:nvSpPr>
          <p:cNvPr id="174" name="Text Placeholder 2"/>
          <p:cNvSpPr>
            <a:spLocks noGrp="1"/>
          </p:cNvSpPr>
          <p:nvPr>
            <p:ph type="body" idx="13"/>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Autofit/>
          </a:bodyPr>
          <a:lstStyle/>
          <a:p>
            <a:pPr>
              <a:spcBef>
                <a:spcPts val="500"/>
              </a:spcBef>
              <a:buClr>
                <a:srgbClr val="E84E0E"/>
              </a:buClr>
              <a:defRPr sz="2200">
                <a:latin typeface="Arial"/>
                <a:ea typeface="Arial"/>
                <a:cs typeface="Arial"/>
                <a:sym typeface="Arial"/>
              </a:defRPr>
            </a:pPr>
            <a:r>
              <a:rPr lang="en-GB" sz="2000" b="1" dirty="0">
                <a:solidFill>
                  <a:schemeClr val="bg1">
                    <a:lumMod val="25000"/>
                  </a:schemeClr>
                </a:solidFill>
              </a:rPr>
              <a:t>Assertive outreach with immigration advice and employment support </a:t>
            </a:r>
            <a:endParaRPr lang="en-GB" sz="2000" b="1" dirty="0" smtClean="0">
              <a:solidFill>
                <a:schemeClr val="bg1">
                  <a:lumMod val="25000"/>
                </a:schemeClr>
              </a:solidFill>
            </a:endParaRPr>
          </a:p>
          <a:p>
            <a:pPr lvl="1">
              <a:spcBef>
                <a:spcPts val="500"/>
              </a:spcBef>
              <a:buClr>
                <a:srgbClr val="E84E0E"/>
              </a:buClr>
              <a:defRPr sz="2200">
                <a:latin typeface="Arial"/>
                <a:ea typeface="Arial"/>
                <a:cs typeface="Arial"/>
                <a:sym typeface="Arial"/>
              </a:defRPr>
            </a:pPr>
            <a:r>
              <a:rPr lang="en-GB" sz="1600" dirty="0" smtClean="0">
                <a:solidFill>
                  <a:schemeClr val="bg1">
                    <a:lumMod val="25000"/>
                  </a:schemeClr>
                </a:solidFill>
              </a:rPr>
              <a:t>Enable informed choices about </a:t>
            </a:r>
            <a:r>
              <a:rPr lang="en-GB" sz="1600" dirty="0">
                <a:solidFill>
                  <a:schemeClr val="bg1">
                    <a:lumMod val="25000"/>
                  </a:schemeClr>
                </a:solidFill>
              </a:rPr>
              <a:t>how to resolve </a:t>
            </a:r>
            <a:r>
              <a:rPr lang="en-GB" sz="1600" dirty="0" smtClean="0">
                <a:solidFill>
                  <a:schemeClr val="bg1">
                    <a:lumMod val="25000"/>
                  </a:schemeClr>
                </a:solidFill>
              </a:rPr>
              <a:t>homelessness in the UK or abroad</a:t>
            </a:r>
            <a:endParaRPr lang="en-GB" sz="1600" dirty="0">
              <a:solidFill>
                <a:schemeClr val="bg1">
                  <a:lumMod val="25000"/>
                </a:schemeClr>
              </a:solidFill>
            </a:endParaRPr>
          </a:p>
          <a:p>
            <a:pPr>
              <a:spcBef>
                <a:spcPts val="500"/>
              </a:spcBef>
              <a:buClr>
                <a:srgbClr val="E84E0E"/>
              </a:buClr>
              <a:defRPr sz="2200">
                <a:latin typeface="Arial"/>
                <a:ea typeface="Arial"/>
                <a:cs typeface="Arial"/>
                <a:sym typeface="Arial"/>
              </a:defRPr>
            </a:pPr>
            <a:r>
              <a:rPr lang="en-GB" sz="2000" b="1" dirty="0">
                <a:solidFill>
                  <a:schemeClr val="bg1">
                    <a:lumMod val="25000"/>
                  </a:schemeClr>
                </a:solidFill>
              </a:rPr>
              <a:t>More and better quality supported reconnection </a:t>
            </a:r>
            <a:r>
              <a:rPr lang="en-GB" sz="2000" b="1" dirty="0" smtClean="0">
                <a:solidFill>
                  <a:schemeClr val="bg1">
                    <a:lumMod val="25000"/>
                  </a:schemeClr>
                </a:solidFill>
              </a:rPr>
              <a:t>services</a:t>
            </a:r>
          </a:p>
          <a:p>
            <a:pPr lvl="1">
              <a:spcBef>
                <a:spcPts val="500"/>
              </a:spcBef>
              <a:buClr>
                <a:srgbClr val="E84E0E"/>
              </a:buClr>
              <a:defRPr sz="2200">
                <a:latin typeface="Arial"/>
                <a:ea typeface="Arial"/>
                <a:cs typeface="Arial"/>
                <a:sym typeface="Arial"/>
              </a:defRPr>
            </a:pPr>
            <a:r>
              <a:rPr lang="en-GB" sz="1600" dirty="0" smtClean="0">
                <a:solidFill>
                  <a:schemeClr val="bg1">
                    <a:lumMod val="25000"/>
                  </a:schemeClr>
                </a:solidFill>
              </a:rPr>
              <a:t>Building on Routes Home </a:t>
            </a:r>
            <a:r>
              <a:rPr lang="en-GB" sz="1600" dirty="0">
                <a:solidFill>
                  <a:schemeClr val="bg1">
                    <a:lumMod val="25000"/>
                  </a:schemeClr>
                </a:solidFill>
              </a:rPr>
              <a:t>Service </a:t>
            </a:r>
            <a:r>
              <a:rPr lang="en-GB" sz="1600" dirty="0" smtClean="0">
                <a:solidFill>
                  <a:schemeClr val="bg1">
                    <a:lumMod val="25000"/>
                  </a:schemeClr>
                </a:solidFill>
              </a:rPr>
              <a:t>to provide better support for EEA </a:t>
            </a:r>
            <a:r>
              <a:rPr lang="en-GB" sz="1600" dirty="0">
                <a:solidFill>
                  <a:schemeClr val="bg1">
                    <a:lumMod val="25000"/>
                  </a:schemeClr>
                </a:solidFill>
              </a:rPr>
              <a:t>nationals </a:t>
            </a:r>
            <a:r>
              <a:rPr lang="en-GB" sz="1600" dirty="0" smtClean="0">
                <a:solidFill>
                  <a:schemeClr val="bg1">
                    <a:lumMod val="25000"/>
                  </a:schemeClr>
                </a:solidFill>
              </a:rPr>
              <a:t>with high or complex including intensive voluntary reconnection </a:t>
            </a:r>
            <a:r>
              <a:rPr lang="en-GB" sz="1600" dirty="0">
                <a:solidFill>
                  <a:schemeClr val="bg1">
                    <a:lumMod val="25000"/>
                  </a:schemeClr>
                </a:solidFill>
              </a:rPr>
              <a:t>support where </a:t>
            </a:r>
            <a:r>
              <a:rPr lang="en-GB" sz="1600" dirty="0" smtClean="0">
                <a:solidFill>
                  <a:schemeClr val="bg1">
                    <a:lumMod val="25000"/>
                  </a:schemeClr>
                </a:solidFill>
              </a:rPr>
              <a:t>needed</a:t>
            </a:r>
            <a:endParaRPr lang="en-GB" sz="1600" dirty="0">
              <a:solidFill>
                <a:schemeClr val="bg1">
                  <a:lumMod val="25000"/>
                </a:schemeClr>
              </a:solidFill>
            </a:endParaRPr>
          </a:p>
          <a:p>
            <a:pPr>
              <a:spcBef>
                <a:spcPts val="500"/>
              </a:spcBef>
              <a:buClr>
                <a:srgbClr val="E84E0E"/>
              </a:buClr>
              <a:defRPr sz="2200">
                <a:latin typeface="Arial"/>
                <a:ea typeface="Arial"/>
                <a:cs typeface="Arial"/>
                <a:sym typeface="Arial"/>
              </a:defRPr>
            </a:pPr>
            <a:r>
              <a:rPr lang="en-GB" sz="2000" b="1" dirty="0" smtClean="0">
                <a:solidFill>
                  <a:schemeClr val="bg1">
                    <a:lumMod val="25000"/>
                  </a:schemeClr>
                </a:solidFill>
              </a:rPr>
              <a:t>Immigration </a:t>
            </a:r>
            <a:r>
              <a:rPr lang="en-GB" sz="2000" b="1" dirty="0">
                <a:solidFill>
                  <a:schemeClr val="bg1">
                    <a:lumMod val="25000"/>
                  </a:schemeClr>
                </a:solidFill>
              </a:rPr>
              <a:t>advice </a:t>
            </a:r>
            <a:r>
              <a:rPr lang="en-GB" sz="2000" b="1" dirty="0" smtClean="0">
                <a:solidFill>
                  <a:schemeClr val="bg1">
                    <a:lumMod val="25000"/>
                  </a:schemeClr>
                </a:solidFill>
              </a:rPr>
              <a:t>with accommodation</a:t>
            </a:r>
          </a:p>
          <a:p>
            <a:pPr lvl="1">
              <a:spcBef>
                <a:spcPts val="500"/>
              </a:spcBef>
              <a:buClr>
                <a:srgbClr val="E84E0E"/>
              </a:buClr>
              <a:defRPr sz="2200">
                <a:latin typeface="Arial"/>
                <a:ea typeface="Arial"/>
                <a:cs typeface="Arial"/>
                <a:sym typeface="Arial"/>
              </a:defRPr>
            </a:pPr>
            <a:r>
              <a:rPr lang="en-GB" sz="1600" dirty="0" smtClean="0">
                <a:solidFill>
                  <a:schemeClr val="bg1">
                    <a:lumMod val="25000"/>
                  </a:schemeClr>
                </a:solidFill>
              </a:rPr>
              <a:t>Street Legal experience shows that combined access to immigration advice and accommodation can prevent prolonged destitution and rough sleeping</a:t>
            </a:r>
            <a:r>
              <a:rPr lang="en-GB" sz="1800" dirty="0" smtClean="0">
                <a:solidFill>
                  <a:schemeClr val="bg1">
                    <a:lumMod val="25000"/>
                  </a:schemeClr>
                </a:solidFill>
              </a:rPr>
              <a:t> </a:t>
            </a:r>
          </a:p>
          <a:p>
            <a:pPr>
              <a:spcBef>
                <a:spcPts val="500"/>
              </a:spcBef>
              <a:buClr>
                <a:srgbClr val="E84E0E"/>
              </a:buClr>
              <a:defRPr sz="2200">
                <a:latin typeface="Arial"/>
                <a:ea typeface="Arial"/>
                <a:cs typeface="Arial"/>
                <a:sym typeface="Arial"/>
              </a:defRPr>
            </a:pPr>
            <a:r>
              <a:rPr lang="en-GB" sz="2000" b="1" dirty="0" smtClean="0">
                <a:solidFill>
                  <a:schemeClr val="bg1">
                    <a:lumMod val="25000"/>
                  </a:schemeClr>
                </a:solidFill>
              </a:rPr>
              <a:t>Employment support and affordable accommodation </a:t>
            </a:r>
            <a:r>
              <a:rPr lang="en-GB" sz="2000" b="1" dirty="0">
                <a:solidFill>
                  <a:schemeClr val="bg1">
                    <a:lumMod val="25000"/>
                  </a:schemeClr>
                </a:solidFill>
              </a:rPr>
              <a:t>for those in work/seeking </a:t>
            </a:r>
            <a:r>
              <a:rPr lang="en-GB" sz="2000" b="1" dirty="0" smtClean="0">
                <a:solidFill>
                  <a:schemeClr val="bg1">
                    <a:lumMod val="25000"/>
                  </a:schemeClr>
                </a:solidFill>
              </a:rPr>
              <a:t>work</a:t>
            </a:r>
          </a:p>
          <a:p>
            <a:pPr lvl="1">
              <a:spcBef>
                <a:spcPts val="500"/>
              </a:spcBef>
              <a:buClr>
                <a:srgbClr val="E84E0E"/>
              </a:buClr>
              <a:defRPr sz="2200">
                <a:latin typeface="Arial"/>
                <a:ea typeface="Arial"/>
                <a:cs typeface="Arial"/>
                <a:sym typeface="Arial"/>
              </a:defRPr>
            </a:pPr>
            <a:r>
              <a:rPr lang="en-GB" sz="1600" dirty="0" smtClean="0">
                <a:solidFill>
                  <a:schemeClr val="bg1">
                    <a:lumMod val="25000"/>
                  </a:schemeClr>
                </a:solidFill>
              </a:rPr>
              <a:t>specialist </a:t>
            </a:r>
            <a:r>
              <a:rPr lang="en-GB" sz="1600" dirty="0">
                <a:solidFill>
                  <a:schemeClr val="bg1">
                    <a:lumMod val="25000"/>
                  </a:schemeClr>
                </a:solidFill>
              </a:rPr>
              <a:t>employment support </a:t>
            </a:r>
            <a:r>
              <a:rPr lang="en-GB" sz="1600" dirty="0" smtClean="0">
                <a:solidFill>
                  <a:schemeClr val="bg1">
                    <a:lumMod val="25000"/>
                  </a:schemeClr>
                </a:solidFill>
              </a:rPr>
              <a:t>that takes into account the </a:t>
            </a:r>
            <a:r>
              <a:rPr lang="en-GB" sz="1600" dirty="0">
                <a:solidFill>
                  <a:schemeClr val="bg1">
                    <a:lumMod val="25000"/>
                  </a:schemeClr>
                </a:solidFill>
              </a:rPr>
              <a:t>specific needs of people who sleep </a:t>
            </a:r>
            <a:r>
              <a:rPr lang="en-GB" sz="1600" dirty="0" smtClean="0">
                <a:solidFill>
                  <a:schemeClr val="bg1">
                    <a:lumMod val="25000"/>
                  </a:schemeClr>
                </a:solidFill>
              </a:rPr>
              <a:t>rough, as </a:t>
            </a:r>
            <a:r>
              <a:rPr lang="en-GB" sz="1600" dirty="0">
                <a:solidFill>
                  <a:schemeClr val="bg1">
                    <a:lumMod val="25000"/>
                  </a:schemeClr>
                </a:solidFill>
              </a:rPr>
              <a:t>well as any language and cultural </a:t>
            </a:r>
            <a:r>
              <a:rPr lang="en-GB" sz="1600" dirty="0" smtClean="0">
                <a:solidFill>
                  <a:schemeClr val="bg1">
                    <a:lumMod val="25000"/>
                  </a:schemeClr>
                </a:solidFill>
              </a:rPr>
              <a:t>barriers </a:t>
            </a:r>
          </a:p>
          <a:p>
            <a:pPr lvl="1">
              <a:spcBef>
                <a:spcPts val="500"/>
              </a:spcBef>
              <a:buClr>
                <a:srgbClr val="E84E0E"/>
              </a:buClr>
              <a:defRPr sz="2200">
                <a:latin typeface="Arial"/>
                <a:ea typeface="Arial"/>
                <a:cs typeface="Arial"/>
                <a:sym typeface="Arial"/>
              </a:defRPr>
            </a:pPr>
            <a:r>
              <a:rPr lang="en-GB" sz="1600" dirty="0" smtClean="0">
                <a:solidFill>
                  <a:schemeClr val="bg1">
                    <a:lumMod val="25000"/>
                  </a:schemeClr>
                </a:solidFill>
              </a:rPr>
              <a:t>Basic, affordable accommodation for a fixed period of time to help those in employment or work ready to escape </a:t>
            </a:r>
            <a:r>
              <a:rPr lang="en-GB" sz="1600" dirty="0">
                <a:solidFill>
                  <a:schemeClr val="bg1">
                    <a:lumMod val="25000"/>
                  </a:schemeClr>
                </a:solidFill>
              </a:rPr>
              <a:t>sleeping rough. </a:t>
            </a:r>
          </a:p>
        </p:txBody>
      </p:sp>
      <p:sp>
        <p:nvSpPr>
          <p:cNvPr id="175" name="Slide Number Placeholder 3"/>
          <p:cNvSpPr txBox="1">
            <a:spLocks noGrp="1"/>
          </p:cNvSpPr>
          <p:nvPr>
            <p:ph type="sldNum" sz="quarter" idx="2"/>
          </p:nvPr>
        </p:nvSpPr>
        <p:spPr>
          <a:xfrm>
            <a:off x="595228" y="6312336"/>
            <a:ext cx="217151" cy="31339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ext Placeholder 1"/>
          <p:cNvSpPr txBox="1">
            <a:spLocks noGrp="1"/>
          </p:cNvSpPr>
          <p:nvPr>
            <p:ph type="body" sz="quarter" idx="1"/>
          </p:nvPr>
        </p:nvSpPr>
        <p:spPr>
          <a:xfrm>
            <a:off x="411162" y="358774"/>
            <a:ext cx="5573714" cy="946868"/>
          </a:xfrm>
          <a:prstGeom prst="rect">
            <a:avLst/>
          </a:prstGeom>
        </p:spPr>
        <p:txBody>
          <a:bodyPr>
            <a:normAutofit lnSpcReduction="10000"/>
          </a:bodyPr>
          <a:lstStyle>
            <a:lvl1pPr defTabSz="429768">
              <a:defRPr sz="3008"/>
            </a:lvl1pPr>
          </a:lstStyle>
          <a:p>
            <a:r>
              <a:t>St Mungo’s service offer to EEA migrants </a:t>
            </a:r>
          </a:p>
        </p:txBody>
      </p:sp>
      <p:sp>
        <p:nvSpPr>
          <p:cNvPr id="178" name="Text Placeholder 2"/>
          <p:cNvSpPr>
            <a:spLocks noGrp="1"/>
          </p:cNvSpPr>
          <p:nvPr>
            <p:ph type="body" idx="13"/>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a:bodyPr>
          <a:lstStyle/>
          <a:p>
            <a:pPr>
              <a:spcBef>
                <a:spcPts val="500"/>
              </a:spcBef>
              <a:buClr>
                <a:srgbClr val="E84E0E"/>
              </a:buClr>
              <a:defRPr sz="2200">
                <a:latin typeface="Arial"/>
                <a:ea typeface="Arial"/>
                <a:cs typeface="Arial"/>
                <a:sym typeface="Arial"/>
              </a:defRPr>
            </a:pPr>
            <a:r>
              <a:rPr b="1" dirty="0">
                <a:solidFill>
                  <a:schemeClr val="bg1">
                    <a:lumMod val="25000"/>
                  </a:schemeClr>
                </a:solidFill>
              </a:rPr>
              <a:t>Routes </a:t>
            </a:r>
            <a:r>
              <a:rPr b="1" dirty="0" smtClean="0">
                <a:solidFill>
                  <a:schemeClr val="bg1">
                    <a:lumMod val="25000"/>
                  </a:schemeClr>
                </a:solidFill>
              </a:rPr>
              <a:t>Home</a:t>
            </a:r>
            <a:r>
              <a:rPr lang="en-GB" b="1" dirty="0" smtClean="0">
                <a:solidFill>
                  <a:schemeClr val="bg1">
                    <a:lumMod val="25000"/>
                  </a:schemeClr>
                </a:solidFill>
              </a:rPr>
              <a:t> Service</a:t>
            </a:r>
          </a:p>
          <a:p>
            <a:pPr lvl="1">
              <a:spcBef>
                <a:spcPts val="500"/>
              </a:spcBef>
              <a:buClr>
                <a:srgbClr val="E84E0E"/>
              </a:buClr>
              <a:defRPr sz="2200">
                <a:latin typeface="Arial"/>
                <a:ea typeface="Arial"/>
                <a:cs typeface="Arial"/>
                <a:sym typeface="Arial"/>
              </a:defRPr>
            </a:pPr>
            <a:r>
              <a:rPr lang="en-GB" sz="2000" dirty="0" smtClean="0">
                <a:solidFill>
                  <a:schemeClr val="bg1">
                    <a:lumMod val="25000"/>
                  </a:schemeClr>
                </a:solidFill>
              </a:rPr>
              <a:t>Works with non-UK nationals and offers </a:t>
            </a:r>
            <a:r>
              <a:rPr lang="en-GB" sz="2000" dirty="0">
                <a:solidFill>
                  <a:schemeClr val="bg1">
                    <a:lumMod val="25000"/>
                  </a:schemeClr>
                </a:solidFill>
              </a:rPr>
              <a:t>three streams of work</a:t>
            </a:r>
            <a:r>
              <a:rPr lang="en-GB" sz="2000" dirty="0" smtClean="0">
                <a:solidFill>
                  <a:schemeClr val="bg1">
                    <a:lumMod val="25000"/>
                  </a:schemeClr>
                </a:solidFill>
              </a:rPr>
              <a:t>: </a:t>
            </a:r>
          </a:p>
          <a:p>
            <a:pPr lvl="2">
              <a:spcBef>
                <a:spcPts val="500"/>
              </a:spcBef>
              <a:buClr>
                <a:srgbClr val="E84E0E"/>
              </a:buClr>
              <a:defRPr sz="2200">
                <a:latin typeface="Arial"/>
                <a:ea typeface="Arial"/>
                <a:cs typeface="Arial"/>
                <a:sym typeface="Arial"/>
              </a:defRPr>
            </a:pPr>
            <a:r>
              <a:rPr lang="en-GB" sz="2000" dirty="0">
                <a:solidFill>
                  <a:schemeClr val="bg1">
                    <a:lumMod val="25000"/>
                  </a:schemeClr>
                </a:solidFill>
              </a:rPr>
              <a:t>S</a:t>
            </a:r>
            <a:r>
              <a:rPr lang="en-GB" sz="2000" dirty="0" smtClean="0">
                <a:solidFill>
                  <a:schemeClr val="bg1">
                    <a:lumMod val="25000"/>
                  </a:schemeClr>
                </a:solidFill>
              </a:rPr>
              <a:t>pecialist </a:t>
            </a:r>
            <a:r>
              <a:rPr lang="en-GB" sz="2000" dirty="0">
                <a:solidFill>
                  <a:schemeClr val="bg1">
                    <a:lumMod val="25000"/>
                  </a:schemeClr>
                </a:solidFill>
              </a:rPr>
              <a:t>support </a:t>
            </a:r>
            <a:r>
              <a:rPr lang="en-GB" sz="2000" dirty="0" smtClean="0">
                <a:solidFill>
                  <a:schemeClr val="bg1">
                    <a:lumMod val="25000"/>
                  </a:schemeClr>
                </a:solidFill>
              </a:rPr>
              <a:t>for EEA nationals with high or complex needs to </a:t>
            </a:r>
            <a:r>
              <a:rPr lang="en-GB" sz="2000" dirty="0">
                <a:solidFill>
                  <a:schemeClr val="bg1">
                    <a:lumMod val="25000"/>
                  </a:schemeClr>
                </a:solidFill>
              </a:rPr>
              <a:t>explore their options away from the street including access to services in the UK and their country of origin. </a:t>
            </a:r>
            <a:endParaRPr lang="en-GB" sz="2000" dirty="0" smtClean="0">
              <a:solidFill>
                <a:schemeClr val="bg1">
                  <a:lumMod val="25000"/>
                </a:schemeClr>
              </a:solidFill>
            </a:endParaRPr>
          </a:p>
          <a:p>
            <a:pPr lvl="2">
              <a:spcBef>
                <a:spcPts val="500"/>
              </a:spcBef>
              <a:buClr>
                <a:srgbClr val="E84E0E"/>
              </a:buClr>
              <a:defRPr sz="2200">
                <a:latin typeface="Arial"/>
                <a:ea typeface="Arial"/>
                <a:cs typeface="Arial"/>
                <a:sym typeface="Arial"/>
              </a:defRPr>
            </a:pPr>
            <a:r>
              <a:rPr lang="en-GB" sz="2000" dirty="0" smtClean="0">
                <a:solidFill>
                  <a:schemeClr val="bg1">
                    <a:lumMod val="25000"/>
                  </a:schemeClr>
                </a:solidFill>
              </a:rPr>
              <a:t>Access to OISC registered immigration advice for non-UK </a:t>
            </a:r>
            <a:r>
              <a:rPr lang="en-GB" sz="2000" dirty="0">
                <a:solidFill>
                  <a:schemeClr val="bg1">
                    <a:lumMod val="25000"/>
                  </a:schemeClr>
                </a:solidFill>
              </a:rPr>
              <a:t>nationals sleeping rough who </a:t>
            </a:r>
            <a:r>
              <a:rPr lang="en-GB" sz="2000" dirty="0" smtClean="0">
                <a:solidFill>
                  <a:schemeClr val="bg1">
                    <a:lumMod val="25000"/>
                  </a:schemeClr>
                </a:solidFill>
              </a:rPr>
              <a:t>require </a:t>
            </a:r>
            <a:r>
              <a:rPr lang="en-GB" sz="2000" dirty="0">
                <a:solidFill>
                  <a:schemeClr val="bg1">
                    <a:lumMod val="25000"/>
                  </a:schemeClr>
                </a:solidFill>
              </a:rPr>
              <a:t>legal advice to resolve their immigration status and access services in the UK. </a:t>
            </a:r>
            <a:endParaRPr lang="en-GB" sz="2000" dirty="0" smtClean="0">
              <a:solidFill>
                <a:schemeClr val="bg1">
                  <a:lumMod val="25000"/>
                </a:schemeClr>
              </a:solidFill>
            </a:endParaRPr>
          </a:p>
          <a:p>
            <a:pPr lvl="2">
              <a:spcBef>
                <a:spcPts val="500"/>
              </a:spcBef>
              <a:buClr>
                <a:srgbClr val="E84E0E"/>
              </a:buClr>
              <a:defRPr sz="2200">
                <a:latin typeface="Arial"/>
                <a:ea typeface="Arial"/>
                <a:cs typeface="Arial"/>
                <a:sym typeface="Arial"/>
              </a:defRPr>
            </a:pPr>
            <a:r>
              <a:rPr lang="en-GB" sz="2000" dirty="0" smtClean="0">
                <a:solidFill>
                  <a:schemeClr val="bg1">
                    <a:lumMod val="25000"/>
                  </a:schemeClr>
                </a:solidFill>
              </a:rPr>
              <a:t>Advice and signposting for services working with non-UK nationals who do not </a:t>
            </a:r>
            <a:r>
              <a:rPr lang="en-GB" sz="2000" dirty="0">
                <a:solidFill>
                  <a:schemeClr val="bg1">
                    <a:lumMod val="25000"/>
                  </a:schemeClr>
                </a:solidFill>
              </a:rPr>
              <a:t>n</a:t>
            </a:r>
            <a:r>
              <a:rPr lang="en-GB" sz="2000" dirty="0" smtClean="0">
                <a:solidFill>
                  <a:schemeClr val="bg1">
                    <a:lumMod val="25000"/>
                  </a:schemeClr>
                </a:solidFill>
              </a:rPr>
              <a:t>eed our direct support or meet our main referral criteria </a:t>
            </a:r>
            <a:endParaRPr lang="en-GB" sz="2000" dirty="0">
              <a:solidFill>
                <a:schemeClr val="bg1">
                  <a:lumMod val="25000"/>
                </a:schemeClr>
              </a:solidFill>
            </a:endParaRPr>
          </a:p>
          <a:p>
            <a:pPr lvl="1">
              <a:spcBef>
                <a:spcPts val="500"/>
              </a:spcBef>
              <a:buClr>
                <a:srgbClr val="E84E0E"/>
              </a:buClr>
              <a:defRPr sz="2200">
                <a:latin typeface="Arial"/>
                <a:ea typeface="Arial"/>
                <a:cs typeface="Arial"/>
                <a:sym typeface="Arial"/>
              </a:defRPr>
            </a:pPr>
            <a:endParaRPr sz="2800" dirty="0"/>
          </a:p>
          <a:p>
            <a:pPr marL="0" lvl="1" indent="457200">
              <a:spcBef>
                <a:spcPts val="600"/>
              </a:spcBef>
              <a:buClr>
                <a:srgbClr val="E84E0E"/>
              </a:buClr>
              <a:buSzTx/>
              <a:buNone/>
              <a:defRPr sz="2000"/>
            </a:pPr>
            <a:endParaRPr sz="2800" dirty="0"/>
          </a:p>
        </p:txBody>
      </p:sp>
      <p:sp>
        <p:nvSpPr>
          <p:cNvPr id="179" name="Slide Number Placeholder 3"/>
          <p:cNvSpPr txBox="1">
            <a:spLocks noGrp="1"/>
          </p:cNvSpPr>
          <p:nvPr>
            <p:ph type="sldNum" sz="quarter" idx="2"/>
          </p:nvPr>
        </p:nvSpPr>
        <p:spPr>
          <a:xfrm>
            <a:off x="595228" y="6312336"/>
            <a:ext cx="217151" cy="31339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Text Placeholder 1"/>
          <p:cNvSpPr txBox="1">
            <a:spLocks noGrp="1"/>
          </p:cNvSpPr>
          <p:nvPr>
            <p:ph type="body" sz="quarter" idx="1"/>
          </p:nvPr>
        </p:nvSpPr>
        <p:spPr>
          <a:xfrm>
            <a:off x="411162" y="358774"/>
            <a:ext cx="5573714" cy="946868"/>
          </a:xfrm>
          <a:prstGeom prst="rect">
            <a:avLst/>
          </a:prstGeom>
        </p:spPr>
        <p:txBody>
          <a:bodyPr/>
          <a:lstStyle/>
          <a:p>
            <a:r>
              <a:t>Case study Jose</a:t>
            </a:r>
          </a:p>
        </p:txBody>
      </p:sp>
      <p:sp>
        <p:nvSpPr>
          <p:cNvPr id="186" name="Slide Number Placeholder 3"/>
          <p:cNvSpPr txBox="1">
            <a:spLocks noGrp="1"/>
          </p:cNvSpPr>
          <p:nvPr>
            <p:ph type="sldNum" sz="quarter" idx="2"/>
          </p:nvPr>
        </p:nvSpPr>
        <p:spPr>
          <a:xfrm>
            <a:off x="595228" y="6312336"/>
            <a:ext cx="217151" cy="31339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pic>
        <p:nvPicPr>
          <p:cNvPr id="187" name="Picture 5" descr="Picture 5"/>
          <p:cNvPicPr>
            <a:picLocks noChangeAspect="1"/>
          </p:cNvPicPr>
          <p:nvPr/>
        </p:nvPicPr>
        <p:blipFill>
          <a:blip r:embed="rId3">
            <a:extLst/>
          </a:blip>
          <a:stretch>
            <a:fillRect/>
          </a:stretch>
        </p:blipFill>
        <p:spPr>
          <a:xfrm>
            <a:off x="595228" y="1687191"/>
            <a:ext cx="2981202" cy="3974937"/>
          </a:xfrm>
          <a:prstGeom prst="rect">
            <a:avLst/>
          </a:prstGeom>
          <a:ln w="12700">
            <a:miter lim="400000"/>
          </a:ln>
        </p:spPr>
      </p:pic>
      <p:pic>
        <p:nvPicPr>
          <p:cNvPr id="188" name="Picture 6" descr="Picture 6"/>
          <p:cNvPicPr>
            <a:picLocks noChangeAspect="1"/>
          </p:cNvPicPr>
          <p:nvPr/>
        </p:nvPicPr>
        <p:blipFill>
          <a:blip r:embed="rId4">
            <a:extLst/>
          </a:blip>
          <a:srcRect r="11986"/>
          <a:stretch>
            <a:fillRect/>
          </a:stretch>
        </p:blipFill>
        <p:spPr>
          <a:xfrm>
            <a:off x="3779570" y="1687191"/>
            <a:ext cx="4668395" cy="3974937"/>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ext Placeholder 1"/>
          <p:cNvSpPr txBox="1">
            <a:spLocks noGrp="1"/>
          </p:cNvSpPr>
          <p:nvPr>
            <p:ph type="body" sz="quarter" idx="1"/>
          </p:nvPr>
        </p:nvSpPr>
        <p:spPr>
          <a:xfrm>
            <a:off x="411162" y="358774"/>
            <a:ext cx="5573714" cy="946868"/>
          </a:xfrm>
          <a:prstGeom prst="rect">
            <a:avLst/>
          </a:prstGeom>
        </p:spPr>
        <p:txBody>
          <a:bodyPr>
            <a:normAutofit lnSpcReduction="10000"/>
          </a:bodyPr>
          <a:lstStyle>
            <a:lvl1pPr defTabSz="429768">
              <a:defRPr sz="3008"/>
            </a:lvl1pPr>
          </a:lstStyle>
          <a:p>
            <a:r>
              <a:t>St Mungo’s service offer to EEA migrants </a:t>
            </a:r>
          </a:p>
        </p:txBody>
      </p:sp>
      <p:sp>
        <p:nvSpPr>
          <p:cNvPr id="178" name="Text Placeholder 2"/>
          <p:cNvSpPr>
            <a:spLocks noGrp="1"/>
          </p:cNvSpPr>
          <p:nvPr>
            <p:ph type="body" idx="13"/>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ormAutofit fontScale="92500" lnSpcReduction="20000"/>
          </a:bodyPr>
          <a:lstStyle/>
          <a:p>
            <a:pPr>
              <a:spcBef>
                <a:spcPts val="500"/>
              </a:spcBef>
              <a:buClr>
                <a:srgbClr val="E84E0E"/>
              </a:buClr>
              <a:defRPr sz="2200">
                <a:latin typeface="Arial"/>
                <a:ea typeface="Arial"/>
                <a:cs typeface="Arial"/>
                <a:sym typeface="Arial"/>
              </a:defRPr>
            </a:pPr>
            <a:r>
              <a:rPr sz="2400" b="1" dirty="0" smtClean="0">
                <a:solidFill>
                  <a:schemeClr val="bg1">
                    <a:lumMod val="25000"/>
                  </a:schemeClr>
                </a:solidFill>
                <a:latin typeface="Arial" panose="020B0604020202020204" pitchFamily="34" charset="0"/>
                <a:cs typeface="Arial" panose="020B0604020202020204" pitchFamily="34" charset="0"/>
              </a:rPr>
              <a:t>Street </a:t>
            </a:r>
            <a:r>
              <a:rPr sz="2400" b="1" dirty="0">
                <a:solidFill>
                  <a:schemeClr val="bg1">
                    <a:lumMod val="25000"/>
                  </a:schemeClr>
                </a:solidFill>
                <a:latin typeface="Arial" panose="020B0604020202020204" pitchFamily="34" charset="0"/>
                <a:cs typeface="Arial" panose="020B0604020202020204" pitchFamily="34" charset="0"/>
              </a:rPr>
              <a:t>Legal</a:t>
            </a:r>
          </a:p>
          <a:p>
            <a:pPr marL="742950" lvl="1" indent="-285750">
              <a:spcBef>
                <a:spcPts val="400"/>
              </a:spcBef>
              <a:defRPr sz="2000"/>
            </a:pPr>
            <a:r>
              <a:rPr sz="2200" dirty="0">
                <a:solidFill>
                  <a:schemeClr val="bg1">
                    <a:lumMod val="25000"/>
                  </a:schemeClr>
                </a:solidFill>
                <a:latin typeface="Arial" panose="020B0604020202020204" pitchFamily="34" charset="0"/>
                <a:cs typeface="Arial" panose="020B0604020202020204" pitchFamily="34" charset="0"/>
              </a:rPr>
              <a:t>Free immigration advice and accommodation for NRPF rough sleepers   </a:t>
            </a:r>
          </a:p>
          <a:p>
            <a:pPr marL="742950" lvl="1" indent="-285750">
              <a:spcBef>
                <a:spcPts val="400"/>
              </a:spcBef>
              <a:defRPr sz="2000"/>
            </a:pPr>
            <a:r>
              <a:rPr sz="2200" dirty="0">
                <a:solidFill>
                  <a:schemeClr val="bg1">
                    <a:lumMod val="25000"/>
                  </a:schemeClr>
                </a:solidFill>
                <a:latin typeface="Arial" panose="020B0604020202020204" pitchFamily="34" charset="0"/>
                <a:cs typeface="Arial" panose="020B0604020202020204" pitchFamily="34" charset="0"/>
              </a:rPr>
              <a:t>Currently non-EEA only, but service to be expanded to include EEA nationals in </a:t>
            </a:r>
            <a:r>
              <a:rPr sz="2200" dirty="0" smtClean="0">
                <a:solidFill>
                  <a:schemeClr val="bg1">
                    <a:lumMod val="25000"/>
                  </a:schemeClr>
                </a:solidFill>
                <a:latin typeface="Arial" panose="020B0604020202020204" pitchFamily="34" charset="0"/>
                <a:cs typeface="Arial" panose="020B0604020202020204" pitchFamily="34" charset="0"/>
              </a:rPr>
              <a:t>2018/19</a:t>
            </a:r>
            <a:endParaRPr lang="en-GB" sz="2200" dirty="0" smtClean="0">
              <a:solidFill>
                <a:schemeClr val="bg1">
                  <a:lumMod val="25000"/>
                </a:schemeClr>
              </a:solidFill>
              <a:latin typeface="Arial" panose="020B0604020202020204" pitchFamily="34" charset="0"/>
              <a:cs typeface="Arial" panose="020B0604020202020204" pitchFamily="34" charset="0"/>
            </a:endParaRPr>
          </a:p>
          <a:p>
            <a:pPr marL="742950" lvl="1" indent="-285750">
              <a:spcBef>
                <a:spcPts val="400"/>
              </a:spcBef>
              <a:defRPr sz="2000"/>
            </a:pPr>
            <a:endParaRPr lang="en-GB" sz="2200" dirty="0" smtClean="0">
              <a:solidFill>
                <a:schemeClr val="bg1">
                  <a:lumMod val="25000"/>
                </a:schemeClr>
              </a:solidFill>
              <a:latin typeface="Arial" panose="020B0604020202020204" pitchFamily="34" charset="0"/>
              <a:cs typeface="Arial" panose="020B0604020202020204" pitchFamily="34" charset="0"/>
            </a:endParaRPr>
          </a:p>
          <a:p>
            <a:pPr>
              <a:spcBef>
                <a:spcPts val="500"/>
              </a:spcBef>
              <a:buClr>
                <a:srgbClr val="E84E0E"/>
              </a:buClr>
              <a:defRPr sz="2200">
                <a:latin typeface="Arial"/>
                <a:ea typeface="Arial"/>
                <a:cs typeface="Arial"/>
                <a:sym typeface="Arial"/>
              </a:defRPr>
            </a:pPr>
            <a:r>
              <a:rPr lang="en-GB" sz="2400" b="1" dirty="0" smtClean="0">
                <a:solidFill>
                  <a:schemeClr val="bg1">
                    <a:lumMod val="25000"/>
                  </a:schemeClr>
                </a:solidFill>
                <a:latin typeface="Arial" panose="020B0604020202020204" pitchFamily="34" charset="0"/>
                <a:cs typeface="Arial" panose="020B0604020202020204" pitchFamily="34" charset="0"/>
              </a:rPr>
              <a:t>NRPF bed spaces</a:t>
            </a:r>
          </a:p>
          <a:p>
            <a:pPr lvl="1">
              <a:spcBef>
                <a:spcPts val="500"/>
              </a:spcBef>
              <a:buClr>
                <a:srgbClr val="E84E0E"/>
              </a:buClr>
              <a:defRPr sz="2200">
                <a:latin typeface="Arial"/>
                <a:ea typeface="Arial"/>
                <a:cs typeface="Arial"/>
                <a:sym typeface="Arial"/>
              </a:defRPr>
            </a:pPr>
            <a:r>
              <a:rPr lang="en-GB" sz="2200" dirty="0" smtClean="0">
                <a:solidFill>
                  <a:schemeClr val="bg1">
                    <a:lumMod val="25000"/>
                  </a:schemeClr>
                </a:solidFill>
                <a:latin typeface="Arial" panose="020B0604020202020204" pitchFamily="34" charset="0"/>
                <a:cs typeface="Arial" panose="020B0604020202020204" pitchFamily="34" charset="0"/>
              </a:rPr>
              <a:t>Currently 50+ bed spaces, but looking to expand</a:t>
            </a:r>
          </a:p>
          <a:p>
            <a:pPr lvl="1">
              <a:spcBef>
                <a:spcPts val="500"/>
              </a:spcBef>
              <a:buClr>
                <a:srgbClr val="E84E0E"/>
              </a:buClr>
              <a:defRPr sz="2200">
                <a:latin typeface="Arial"/>
                <a:ea typeface="Arial"/>
                <a:cs typeface="Arial"/>
                <a:sym typeface="Arial"/>
              </a:defRPr>
            </a:pPr>
            <a:r>
              <a:rPr lang="en-GB" sz="2200" dirty="0" smtClean="0">
                <a:solidFill>
                  <a:schemeClr val="bg1">
                    <a:lumMod val="25000"/>
                  </a:schemeClr>
                </a:solidFill>
                <a:latin typeface="Arial" panose="020B0604020202020204" pitchFamily="34" charset="0"/>
                <a:cs typeface="Arial" panose="020B0604020202020204" pitchFamily="34" charset="0"/>
              </a:rPr>
              <a:t>Inclusion pilot launched to increase 24/7 supported bed spaces</a:t>
            </a:r>
            <a:endParaRPr lang="en-GB" sz="2200" dirty="0">
              <a:solidFill>
                <a:schemeClr val="bg1">
                  <a:lumMod val="25000"/>
                </a:schemeClr>
              </a:solidFill>
              <a:latin typeface="Arial" panose="020B0604020202020204" pitchFamily="34" charset="0"/>
              <a:cs typeface="Arial" panose="020B0604020202020204" pitchFamily="34" charset="0"/>
            </a:endParaRPr>
          </a:p>
          <a:p>
            <a:pPr lvl="1">
              <a:spcBef>
                <a:spcPts val="500"/>
              </a:spcBef>
              <a:buClr>
                <a:srgbClr val="E84E0E"/>
              </a:buClr>
              <a:defRPr sz="2200">
                <a:latin typeface="Arial"/>
                <a:ea typeface="Arial"/>
                <a:cs typeface="Arial"/>
                <a:sym typeface="Arial"/>
              </a:defRPr>
            </a:pPr>
            <a:r>
              <a:rPr lang="en-GB" sz="2200" dirty="0" smtClean="0">
                <a:solidFill>
                  <a:schemeClr val="bg1">
                    <a:lumMod val="25000"/>
                  </a:schemeClr>
                </a:solidFill>
                <a:latin typeface="Arial" panose="020B0604020202020204" pitchFamily="34" charset="0"/>
                <a:cs typeface="Arial" panose="020B0604020202020204" pitchFamily="34" charset="0"/>
              </a:rPr>
              <a:t>Room2Build project to pilot affordable temporary accommodation for those who are working or work-ready</a:t>
            </a:r>
          </a:p>
          <a:p>
            <a:pPr lvl="1">
              <a:spcBef>
                <a:spcPts val="500"/>
              </a:spcBef>
              <a:buClr>
                <a:srgbClr val="E84E0E"/>
              </a:buClr>
              <a:defRPr sz="2200">
                <a:latin typeface="Arial"/>
                <a:ea typeface="Arial"/>
                <a:cs typeface="Arial"/>
                <a:sym typeface="Arial"/>
              </a:defRPr>
            </a:pPr>
            <a:endParaRPr lang="en-GB" sz="2200" dirty="0">
              <a:solidFill>
                <a:schemeClr val="bg1">
                  <a:lumMod val="25000"/>
                </a:schemeClr>
              </a:solidFill>
              <a:latin typeface="Arial" panose="020B0604020202020204" pitchFamily="34" charset="0"/>
              <a:cs typeface="Arial" panose="020B0604020202020204" pitchFamily="34" charset="0"/>
            </a:endParaRPr>
          </a:p>
          <a:p>
            <a:pPr>
              <a:spcBef>
                <a:spcPts val="500"/>
              </a:spcBef>
              <a:buClr>
                <a:srgbClr val="E84E0E"/>
              </a:buClr>
              <a:defRPr sz="2200">
                <a:latin typeface="Arial"/>
                <a:ea typeface="Arial"/>
                <a:cs typeface="Arial"/>
                <a:sym typeface="Arial"/>
              </a:defRPr>
            </a:pPr>
            <a:r>
              <a:rPr lang="en-GB" sz="2400" b="1" dirty="0" smtClean="0">
                <a:solidFill>
                  <a:schemeClr val="bg1">
                    <a:lumMod val="25000"/>
                  </a:schemeClr>
                </a:solidFill>
                <a:latin typeface="Arial" panose="020B0604020202020204" pitchFamily="34" charset="0"/>
                <a:cs typeface="Arial" panose="020B0604020202020204" pitchFamily="34" charset="0"/>
              </a:rPr>
              <a:t>Romani </a:t>
            </a:r>
            <a:r>
              <a:rPr lang="en-GB" sz="2400" b="1" dirty="0">
                <a:solidFill>
                  <a:schemeClr val="bg1">
                    <a:lumMod val="25000"/>
                  </a:schemeClr>
                </a:solidFill>
                <a:latin typeface="Arial" panose="020B0604020202020204" pitchFamily="34" charset="0"/>
                <a:cs typeface="Arial" panose="020B0604020202020204" pitchFamily="34" charset="0"/>
              </a:rPr>
              <a:t>support </a:t>
            </a:r>
          </a:p>
          <a:p>
            <a:pPr marL="742950" lvl="1" indent="-285750">
              <a:spcBef>
                <a:spcPts val="400"/>
              </a:spcBef>
              <a:defRPr sz="2000"/>
            </a:pPr>
            <a:r>
              <a:rPr lang="en-GB" sz="2200" dirty="0">
                <a:solidFill>
                  <a:schemeClr val="bg1">
                    <a:lumMod val="25000"/>
                  </a:schemeClr>
                </a:solidFill>
                <a:latin typeface="Arial" panose="020B0604020202020204" pitchFamily="34" charset="0"/>
                <a:cs typeface="Arial" panose="020B0604020202020204" pitchFamily="34" charset="0"/>
              </a:rPr>
              <a:t>Continued rise in rough sleepers from Romani background</a:t>
            </a:r>
          </a:p>
          <a:p>
            <a:pPr marL="742950" lvl="1" indent="-285750">
              <a:spcBef>
                <a:spcPts val="400"/>
              </a:spcBef>
              <a:defRPr sz="2000"/>
            </a:pPr>
            <a:r>
              <a:rPr lang="en-GB" sz="2200" dirty="0">
                <a:solidFill>
                  <a:schemeClr val="bg1">
                    <a:lumMod val="25000"/>
                  </a:schemeClr>
                </a:solidFill>
                <a:latin typeface="Arial" panose="020B0604020202020204" pitchFamily="34" charset="0"/>
                <a:cs typeface="Arial" panose="020B0604020202020204" pitchFamily="34" charset="0"/>
              </a:rPr>
              <a:t>Exploring new approaches including navigator models and accommodation-first approaches</a:t>
            </a:r>
          </a:p>
          <a:p>
            <a:pPr marL="457200" lvl="1" indent="0">
              <a:spcBef>
                <a:spcPts val="400"/>
              </a:spcBef>
              <a:buNone/>
              <a:defRPr sz="2000"/>
            </a:pPr>
            <a:endParaRPr dirty="0"/>
          </a:p>
        </p:txBody>
      </p:sp>
      <p:sp>
        <p:nvSpPr>
          <p:cNvPr id="179" name="Slide Number Placeholder 3"/>
          <p:cNvSpPr txBox="1">
            <a:spLocks noGrp="1"/>
          </p:cNvSpPr>
          <p:nvPr>
            <p:ph type="sldNum" sz="quarter" idx="2"/>
          </p:nvPr>
        </p:nvSpPr>
        <p:spPr>
          <a:xfrm>
            <a:off x="595228" y="6312336"/>
            <a:ext cx="217151" cy="313393"/>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Tree>
    <p:extLst>
      <p:ext uri="{BB962C8B-B14F-4D97-AF65-F5344CB8AC3E}">
        <p14:creationId xmlns:p14="http://schemas.microsoft.com/office/powerpoint/2010/main" val="12747984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6087" y="3305506"/>
            <a:ext cx="4505158" cy="1615284"/>
          </a:xfrm>
        </p:spPr>
        <p:txBody>
          <a:bodyPr/>
          <a:lstStyle/>
          <a:p>
            <a:r>
              <a:rPr lang="en-GB" dirty="0" smtClean="0"/>
              <a:t>Questions?</a:t>
            </a:r>
            <a:endParaRPr lang="en-GB" dirty="0"/>
          </a:p>
        </p:txBody>
      </p:sp>
    </p:spTree>
    <p:extLst>
      <p:ext uri="{BB962C8B-B14F-4D97-AF65-F5344CB8AC3E}">
        <p14:creationId xmlns:p14="http://schemas.microsoft.com/office/powerpoint/2010/main" val="1132302094"/>
      </p:ext>
    </p:extLst>
  </p:cSld>
  <p:clrMapOvr>
    <a:masterClrMapping/>
  </p:clrMapOvr>
  <p:transition spd="med"/>
</p:sld>
</file>

<file path=ppt/theme/theme1.xml><?xml version="1.0" encoding="utf-8"?>
<a:theme xmlns:a="http://schemas.openxmlformats.org/drawingml/2006/main" name="Title">
  <a:themeElements>
    <a:clrScheme name="Title">
      <a:dk1>
        <a:srgbClr val="000000"/>
      </a:dk1>
      <a:lt1>
        <a:srgbClr val="D8DEE1"/>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Title">
      <a:majorFont>
        <a:latin typeface="Calibri"/>
        <a:ea typeface="Calibri"/>
        <a:cs typeface="Calibri"/>
      </a:majorFont>
      <a:minorFont>
        <a:latin typeface="Helvetica"/>
        <a:ea typeface="Helvetica"/>
        <a:cs typeface="Helvetica"/>
      </a:minorFont>
    </a:fontScheme>
    <a:fmtScheme name="Tit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itle">
  <a:themeElements>
    <a:clrScheme name="Titl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Title">
      <a:majorFont>
        <a:latin typeface="Calibri"/>
        <a:ea typeface="Calibri"/>
        <a:cs typeface="Calibri"/>
      </a:majorFont>
      <a:minorFont>
        <a:latin typeface="Helvetica"/>
        <a:ea typeface="Helvetica"/>
        <a:cs typeface="Helvetica"/>
      </a:minorFont>
    </a:fontScheme>
    <a:fmtScheme name="Tit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126</TotalTime>
  <Words>823</Words>
  <Application>Microsoft Office PowerPoint</Application>
  <PresentationFormat>On-screen Show (4:3)</PresentationFormat>
  <Paragraphs>77</Paragraphs>
  <Slides>9</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Title</vt:lpstr>
      <vt:lpstr>Supporting EU nationals to find sustainable routes out of rough sleeping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 EU nationals to find sustainable routes out of rough sleeping</dc:title>
  <dc:creator>Sylvia Tijmstra</dc:creator>
  <cp:lastModifiedBy>Sylvia Tijmstra</cp:lastModifiedBy>
  <cp:revision>13</cp:revision>
  <dcterms:modified xsi:type="dcterms:W3CDTF">2018-11-19T12:50:49Z</dcterms:modified>
</cp:coreProperties>
</file>