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8" r:id="rId5"/>
    <p:sldId id="266" r:id="rId6"/>
    <p:sldId id="286" r:id="rId7"/>
    <p:sldId id="291" r:id="rId8"/>
    <p:sldId id="292" r:id="rId9"/>
    <p:sldId id="293" r:id="rId10"/>
    <p:sldId id="298" r:id="rId11"/>
    <p:sldId id="297" r:id="rId12"/>
    <p:sldId id="28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AKOPOULOU Aikaterini (SG)" initials="DA(" lastIdx="0" clrIdx="0">
    <p:extLst>
      <p:ext uri="{19B8F6BF-5375-455C-9EA6-DF929625EA0E}">
        <p15:presenceInfo xmlns:p15="http://schemas.microsoft.com/office/powerpoint/2012/main" userId="S-1-5-21-1606980848-2025429265-839522115-6608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9" autoAdjust="0"/>
    <p:restoredTop sz="60182" autoAdjust="0"/>
  </p:normalViewPr>
  <p:slideViewPr>
    <p:cSldViewPr snapToGrid="0">
      <p:cViewPr varScale="1">
        <p:scale>
          <a:sx n="77" d="100"/>
          <a:sy n="77" d="100"/>
        </p:scale>
        <p:origin x="1900" y="72"/>
      </p:cViewPr>
      <p:guideLst>
        <p:guide orient="horz" pos="2092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Sources of input </a:t>
            </a:r>
            <a:r>
              <a:rPr lang="en-US" dirty="0" smtClean="0"/>
              <a:t>used: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Good practices elaborated by EU Member States - </a:t>
            </a:r>
            <a:r>
              <a:rPr lang="en-US" b="1" dirty="0" smtClean="0"/>
              <a:t>EMN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Recommendations presented by the European Union Asylum Agency (e.g. </a:t>
            </a:r>
            <a:r>
              <a:rPr lang="en-US" b="1" dirty="0" smtClean="0"/>
              <a:t>EUAA practical recommendations </a:t>
            </a:r>
            <a:r>
              <a:rPr lang="en-US" dirty="0" smtClean="0"/>
              <a:t>on the provision of emergency placement in private accommodation)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Good practices from regional and local actors (Partnership of the </a:t>
            </a:r>
            <a:r>
              <a:rPr lang="en-US" b="1" dirty="0" smtClean="0"/>
              <a:t>Urban Agenda </a:t>
            </a:r>
            <a:r>
              <a:rPr lang="en-US" dirty="0" smtClean="0"/>
              <a:t>for the EU on the inclusion of migrants and refugees)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Experience and initiatives </a:t>
            </a:r>
            <a:r>
              <a:rPr lang="en-US" b="1" dirty="0" smtClean="0"/>
              <a:t>civil society, foundations</a:t>
            </a:r>
            <a:r>
              <a:rPr lang="en-US" dirty="0" smtClean="0"/>
              <a:t>, diaspora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Sustainable solutions from the New European </a:t>
            </a:r>
            <a:r>
              <a:rPr lang="en-US" b="1" dirty="0" smtClean="0"/>
              <a:t>Bauhaus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EU funding </a:t>
            </a:r>
            <a:r>
              <a:rPr lang="en-US" dirty="0" smtClean="0"/>
              <a:t>that can be used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NB. </a:t>
            </a:r>
            <a:r>
              <a:rPr lang="en-GB" b="1" dirty="0" smtClean="0"/>
              <a:t>IE and PL </a:t>
            </a:r>
            <a:r>
              <a:rPr lang="en-GB" dirty="0" smtClean="0"/>
              <a:t>did not want their input to be shared beyond EMN. This</a:t>
            </a:r>
            <a:r>
              <a:rPr lang="en-GB" baseline="0" dirty="0" smtClean="0"/>
              <a:t> is why we have only used input that is publicly available on these Member States.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427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Host family support measures include e.g.: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Informing hosts and coordinating offers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Fixing the duration</a:t>
            </a:r>
            <a:r>
              <a:rPr lang="en-US" dirty="0" smtClean="0"/>
              <a:t>, including minimum duration, and conditions of the stay.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err="1" smtClean="0"/>
              <a:t>Organising</a:t>
            </a:r>
            <a:r>
              <a:rPr lang="en-US" dirty="0" smtClean="0"/>
              <a:t> suitable accommodation in private homes includes: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Central points of coordination </a:t>
            </a:r>
            <a:r>
              <a:rPr lang="en-US" dirty="0" smtClean="0"/>
              <a:t>in 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Examples of </a:t>
            </a:r>
            <a:r>
              <a:rPr lang="en-US" b="1" dirty="0" smtClean="0"/>
              <a:t>setting up online platforms </a:t>
            </a:r>
            <a:r>
              <a:rPr lang="en-US" dirty="0" smtClean="0"/>
              <a:t>(e.g. Romania)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1" dirty="0" smtClean="0"/>
              <a:t>Needs-based</a:t>
            </a:r>
            <a:r>
              <a:rPr lang="en-GB" b="1" baseline="0" dirty="0" smtClean="0"/>
              <a:t> m</a:t>
            </a:r>
            <a:r>
              <a:rPr lang="en-GB" b="1" dirty="0" smtClean="0"/>
              <a:t>atching </a:t>
            </a:r>
            <a:r>
              <a:rPr lang="en-GB" dirty="0" smtClean="0"/>
              <a:t>between hosts and hosted people </a:t>
            </a:r>
            <a:r>
              <a:rPr lang="en-US" dirty="0" smtClean="0"/>
              <a:t>on the basis of the number and needs of hosted people </a:t>
            </a:r>
            <a:r>
              <a:rPr lang="en-GB" dirty="0" smtClean="0"/>
              <a:t>(e.g. in Belgium </a:t>
            </a:r>
            <a:r>
              <a:rPr lang="en-GB" dirty="0" err="1" smtClean="0"/>
              <a:t>Fedasil</a:t>
            </a:r>
            <a:r>
              <a:rPr lang="en-GB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Additional </a:t>
            </a:r>
            <a:r>
              <a:rPr lang="en-US" b="1" dirty="0" smtClean="0"/>
              <a:t>specific needs </a:t>
            </a:r>
            <a:r>
              <a:rPr lang="en-US" dirty="0" smtClean="0"/>
              <a:t>of the persons to be hosted (minors, pregnant women, elderly, disabled people, people with mental disorder etc.)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Ensuring private housing is safe: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 smtClean="0"/>
              <a:t>Background checks </a:t>
            </a:r>
            <a:r>
              <a:rPr lang="en-US" dirty="0" smtClean="0"/>
              <a:t>of the hosts prior to accepting the housing offers (e.g. NL, ES, HR)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 solid mechanism of </a:t>
            </a:r>
            <a:r>
              <a:rPr lang="en-US" b="1" dirty="0" smtClean="0"/>
              <a:t>vetting, screening </a:t>
            </a:r>
            <a:r>
              <a:rPr lang="en-US" dirty="0" smtClean="0"/>
              <a:t>and monitoring of the placement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Information on </a:t>
            </a:r>
            <a:r>
              <a:rPr lang="en-US" b="1" dirty="0" smtClean="0"/>
              <a:t>national emergency helplines </a:t>
            </a:r>
            <a:r>
              <a:rPr lang="en-US" dirty="0" smtClean="0"/>
              <a:t>that hosted persons can call in case of </a:t>
            </a:r>
            <a:r>
              <a:rPr lang="en-US" b="1" dirty="0" smtClean="0"/>
              <a:t>possible exploitation/trafficking </a:t>
            </a:r>
            <a:r>
              <a:rPr lang="en-US" dirty="0" smtClean="0"/>
              <a:t>of human beings situations. The list of the national </a:t>
            </a:r>
            <a:r>
              <a:rPr lang="en-US" b="1" dirty="0" smtClean="0"/>
              <a:t>anti-trafficking helplines </a:t>
            </a:r>
            <a:r>
              <a:rPr lang="en-US" dirty="0" smtClean="0"/>
              <a:t>is available </a:t>
            </a:r>
            <a:r>
              <a:rPr lang="en-US" b="1" dirty="0" smtClean="0"/>
              <a:t>online</a:t>
            </a:r>
            <a:r>
              <a:rPr lang="en-US" dirty="0" smtClean="0"/>
              <a:t>.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990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mentioned in the APII 2021-2027,</a:t>
            </a:r>
            <a:r>
              <a:rPr lang="en-US" baseline="0" dirty="0"/>
              <a:t> </a:t>
            </a:r>
            <a:r>
              <a:rPr lang="en-US" dirty="0">
                <a:solidFill>
                  <a:srgbClr val="FFFF00"/>
                </a:solidFill>
              </a:rPr>
              <a:t>crucial stakeholders among other to achieve an integration policy that works on the ground: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civil society </a:t>
            </a:r>
            <a:r>
              <a:rPr lang="en-US" dirty="0" err="1">
                <a:solidFill>
                  <a:srgbClr val="FFFF00"/>
                </a:solidFill>
              </a:rPr>
              <a:t>organisations</a:t>
            </a:r>
            <a:r>
              <a:rPr lang="en-US" dirty="0">
                <a:solidFill>
                  <a:srgbClr val="FFFF00"/>
                </a:solidFill>
              </a:rPr>
              <a:t>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churches, religious and other philosophical communities,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youth and students’ </a:t>
            </a:r>
            <a:r>
              <a:rPr lang="en-US" dirty="0" err="1"/>
              <a:t>organisations</a:t>
            </a:r>
            <a:r>
              <a:rPr lang="en-US" dirty="0"/>
              <a:t>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diaspora </a:t>
            </a:r>
            <a:r>
              <a:rPr lang="en-US" dirty="0" err="1"/>
              <a:t>organisations</a:t>
            </a:r>
            <a:r>
              <a:rPr lang="en-US" dirty="0"/>
              <a:t> as well as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migrants </a:t>
            </a:r>
            <a:r>
              <a:rPr lang="en-US" dirty="0" smtClean="0"/>
              <a:t>themselves.</a:t>
            </a:r>
            <a:endParaRPr lang="en-US" strike="sngStrike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On</a:t>
            </a:r>
            <a:r>
              <a:rPr lang="en-GB" baseline="0" dirty="0"/>
              <a:t> this topic as well, we see a great variety of stakeholders engaged (e.g. faith-based organisations and civil society are doing a wonderful work on the ground).</a:t>
            </a:r>
            <a:endParaRPr lang="en-GB" dirty="0"/>
          </a:p>
          <a:p>
            <a:endParaRPr lang="en-GB" dirty="0"/>
          </a:p>
          <a:p>
            <a:r>
              <a:rPr lang="en-US" b="1" dirty="0"/>
              <a:t>‘Twinning’ of cities</a:t>
            </a:r>
            <a:r>
              <a:rPr lang="en-US" dirty="0"/>
              <a:t> in Member States</a:t>
            </a:r>
            <a:r>
              <a:rPr lang="en-US" baseline="0" dirty="0"/>
              <a:t> can help exchange of </a:t>
            </a:r>
            <a:r>
              <a:rPr lang="en-US" dirty="0"/>
              <a:t>good practices in accommodation of displaced people in an emergency situation. </a:t>
            </a:r>
          </a:p>
          <a:p>
            <a:endParaRPr lang="en-US" dirty="0"/>
          </a:p>
          <a:p>
            <a:r>
              <a:rPr lang="en-US" dirty="0"/>
              <a:t>Within the </a:t>
            </a:r>
            <a:r>
              <a:rPr lang="en-US" b="1" dirty="0"/>
              <a:t>European Integration Network</a:t>
            </a:r>
            <a:r>
              <a:rPr lang="en-US" dirty="0"/>
              <a:t>, Member States are learning from the experience of other Member States through </a:t>
            </a:r>
            <a:r>
              <a:rPr lang="en-US" b="1" dirty="0"/>
              <a:t>mutual assistance projects </a:t>
            </a:r>
            <a:r>
              <a:rPr lang="en-US" dirty="0"/>
              <a:t>focusing on good practices in the field of integration. </a:t>
            </a:r>
          </a:p>
          <a:p>
            <a:endParaRPr lang="en-US" dirty="0"/>
          </a:p>
          <a:p>
            <a:r>
              <a:rPr lang="en-US" dirty="0"/>
              <a:t>The Commission will encourage, </a:t>
            </a:r>
            <a:r>
              <a:rPr lang="en-US" b="1" dirty="0"/>
              <a:t>in autumn 2022</a:t>
            </a:r>
            <a:r>
              <a:rPr lang="en-US" dirty="0"/>
              <a:t>, Member States to look in </a:t>
            </a:r>
            <a:r>
              <a:rPr lang="en-US" b="1" dirty="0"/>
              <a:t>community sponsorship or other ad hoc schemes </a:t>
            </a:r>
            <a:r>
              <a:rPr lang="en-US" dirty="0"/>
              <a:t>that are well-functioning and </a:t>
            </a:r>
            <a:r>
              <a:rPr lang="en-US" b="1" dirty="0"/>
              <a:t>providing an integration pathway </a:t>
            </a:r>
            <a:r>
              <a:rPr lang="en-US" dirty="0"/>
              <a:t>to hosted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145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New European Bauhaus initiative: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brings together architects, designers and urban planners working together on responding to accommodation needs 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dirty="0" smtClean="0"/>
              <a:t>that are at the time functional, sustainable and cost-effective.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can assist authorities find solutions that can be adapted to changing user needs, using sustainable material with low carbon footprint.</a:t>
            </a:r>
          </a:p>
          <a:p>
            <a:endParaRPr lang="en-US" dirty="0" smtClean="0"/>
          </a:p>
          <a:p>
            <a:r>
              <a:rPr lang="en-US" dirty="0" smtClean="0"/>
              <a:t>The Bauhaus group of specialists: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looks not only at the material and the cost-benefit factor but also at the needs,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profile of the people to be hosted and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the duration (that can be uncertain from the outset) to come up with design of accommodation adaptable to different circumstances. </a:t>
            </a:r>
          </a:p>
          <a:p>
            <a:endParaRPr lang="en-US" dirty="0"/>
          </a:p>
          <a:p>
            <a:r>
              <a:rPr lang="en-US" dirty="0" smtClean="0"/>
              <a:t>Though challenges are inherent in this exercise (e.g. the change of use of a premise means change of the safety rules), their intelligent vision can help on the ground in emergency situations. </a:t>
            </a:r>
            <a:endParaRPr lang="en-US" dirty="0"/>
          </a:p>
          <a:p>
            <a:endParaRPr lang="en-GB" dirty="0"/>
          </a:p>
          <a:p>
            <a:r>
              <a:rPr lang="en-GB" i="1" dirty="0" smtClean="0"/>
              <a:t>NB. The Bauhaus group is working on a catalogue of materials that may be used for such solutions. They are looking at it more from the perspective of re-building Ukraine. This is still work in progress.</a:t>
            </a:r>
            <a:endParaRPr lang="en-US" i="1" dirty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080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Community sponsorship</a:t>
            </a:r>
            <a:r>
              <a:rPr lang="en-GB" baseline="0" dirty="0"/>
              <a:t> schemes: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Are based on a partnership between the state, civil society and private individuals (or sponsors).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They can effectively complement the integration measures provide by the Member States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Have sponsors at their center: sponsors are engaged in welcoming newcomers to their societies. Sponsor groups can support the newcomers regarding housing but also: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dirty="0"/>
              <a:t>language trainings, 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dirty="0"/>
              <a:t>administrative steps, 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dirty="0"/>
              <a:t>psychological and emotional support, and 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US" dirty="0"/>
              <a:t>access to services, such as education, employment and health care.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Are</a:t>
            </a:r>
            <a:r>
              <a:rPr lang="en-US" baseline="0" dirty="0"/>
              <a:t> often more</a:t>
            </a:r>
            <a:r>
              <a:rPr lang="en-US" dirty="0"/>
              <a:t> </a:t>
            </a:r>
            <a:r>
              <a:rPr lang="en-US" baseline="0" dirty="0"/>
              <a:t>effective in </a:t>
            </a:r>
            <a:r>
              <a:rPr lang="en-US" dirty="0"/>
              <a:t>facilitating integration (rather than simply</a:t>
            </a:r>
            <a:r>
              <a:rPr lang="en-US" baseline="0" dirty="0"/>
              <a:t> providing housing)</a:t>
            </a:r>
            <a:r>
              <a:rPr lang="en-US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Community sponsorship schemes require </a:t>
            </a:r>
            <a:r>
              <a:rPr lang="en-US" b="1" dirty="0"/>
              <a:t>important</a:t>
            </a:r>
            <a:r>
              <a:rPr lang="en-US" dirty="0"/>
              <a:t> up-front: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time investment and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coordination.</a:t>
            </a:r>
          </a:p>
          <a:p>
            <a:pPr marL="0" indent="0">
              <a:buNone/>
            </a:pPr>
            <a:r>
              <a:rPr lang="en-GB" sz="1200" dirty="0"/>
              <a:t>THEREFORE, </a:t>
            </a:r>
            <a:r>
              <a:rPr lang="en-GB" sz="1200" b="1" dirty="0"/>
              <a:t>m</a:t>
            </a:r>
            <a:r>
              <a:rPr lang="en-US" sz="1200" b="1" dirty="0" err="1"/>
              <a:t>ore</a:t>
            </a:r>
            <a:r>
              <a:rPr lang="en-US" sz="1200" b="1" dirty="0"/>
              <a:t> flexible </a:t>
            </a:r>
            <a:r>
              <a:rPr lang="en-US" sz="1200" b="1" dirty="0" err="1"/>
              <a:t>programmes</a:t>
            </a:r>
            <a:r>
              <a:rPr lang="en-US" sz="1200" b="1" dirty="0"/>
              <a:t> </a:t>
            </a:r>
            <a:r>
              <a:rPr lang="en-US" sz="1200" dirty="0"/>
              <a:t>have been set up that: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Share</a:t>
            </a:r>
            <a:r>
              <a:rPr lang="en-US" sz="1200" dirty="0"/>
              <a:t> core elements of ‘community sponsorship’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Allow sponsors to </a:t>
            </a:r>
            <a:r>
              <a:rPr lang="en-US" sz="1200" b="1" dirty="0"/>
              <a:t>help</a:t>
            </a:r>
            <a:r>
              <a:rPr lang="en-US" sz="1200" dirty="0"/>
              <a:t> with accommodation and </a:t>
            </a:r>
            <a:r>
              <a:rPr lang="en-US" sz="1200" b="1" dirty="0"/>
              <a:t>integration</a:t>
            </a:r>
            <a:r>
              <a:rPr lang="en-US" sz="1200" dirty="0"/>
              <a:t> but have </a:t>
            </a:r>
            <a:r>
              <a:rPr lang="en-US" sz="1200" b="1" dirty="0"/>
              <a:t>reduced</a:t>
            </a:r>
            <a:r>
              <a:rPr lang="en-US" sz="1200" dirty="0"/>
              <a:t> </a:t>
            </a:r>
            <a:r>
              <a:rPr lang="en-US" sz="1200" b="1" dirty="0"/>
              <a:t>duration</a:t>
            </a:r>
            <a:r>
              <a:rPr lang="en-US" sz="1200" dirty="0"/>
              <a:t> and the responsibilities.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GB" sz="1200" dirty="0"/>
              <a:t>e</a:t>
            </a:r>
            <a:r>
              <a:rPr lang="en-US" sz="1200" dirty="0"/>
              <a:t>.g. HIAS (faith-based </a:t>
            </a:r>
            <a:r>
              <a:rPr lang="en-US" sz="1200" dirty="0" err="1"/>
              <a:t>organisation</a:t>
            </a:r>
            <a:r>
              <a:rPr lang="en-US" sz="1200" dirty="0"/>
              <a:t>) ‘Welcome</a:t>
            </a:r>
            <a:r>
              <a:rPr lang="en-US" sz="1200" baseline="0" dirty="0"/>
              <a:t> Circle Program for Ukrainians’, which engages participants for 6 months.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49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European Social Fund (ESF)</a:t>
            </a:r>
            <a:endParaRPr lang="en-US" dirty="0" smtClean="0"/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housing assistance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programmes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services that support access to housing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cash transfers or rent subsidies only if tightly linked to a wider set of measures or individual integration pathway</a:t>
            </a:r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2800" b="1" dirty="0" smtClean="0"/>
              <a:t>European Regional Development Fund (ERDF) 2021-2027</a:t>
            </a:r>
            <a:endParaRPr lang="en-GB" sz="2800" b="1" dirty="0" smtClean="0"/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supports refurbishing, building and purchasing of </a:t>
            </a:r>
            <a:r>
              <a:rPr lang="en-US" sz="2600" dirty="0" smtClean="0"/>
              <a:t>non-segregated individual social housing in the mainstream community</a:t>
            </a:r>
            <a:r>
              <a:rPr lang="en-GB" sz="2600" dirty="0" smtClean="0"/>
              <a:t>. </a:t>
            </a:r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b="1" dirty="0" smtClean="0"/>
              <a:t>Asylum, Migration and Integration Fund </a:t>
            </a:r>
            <a:r>
              <a:rPr lang="en-US" dirty="0" smtClean="0"/>
              <a:t>(</a:t>
            </a:r>
            <a:r>
              <a:rPr lang="en-US" b="1" dirty="0" smtClean="0"/>
              <a:t>AMIF</a:t>
            </a:r>
            <a:r>
              <a:rPr lang="en-US" dirty="0" smtClean="0"/>
              <a:t>) and the Border Management and Visa Instrument (BMVI)</a:t>
            </a:r>
            <a:r>
              <a:rPr lang="en-US" baseline="0" dirty="0" smtClean="0"/>
              <a:t> will provide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400 million euros through Emergency Assistance for most affected Member States -in two steps:</a:t>
            </a:r>
          </a:p>
          <a:p>
            <a:pPr marL="914400" lvl="1" indent="-457200" algn="l" defTabSz="914400" rtl="0" eaLnBrk="1" latinLnBrk="0" hangingPunct="1">
              <a:buFont typeface="Wingdings" panose="05000000000000000000" pitchFamily="2" charset="2"/>
              <a:buChar char="v"/>
            </a:pP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redeployment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funding included under the current Thematic Facility worth 248 million euros. </a:t>
            </a:r>
          </a:p>
          <a:p>
            <a:pPr marL="914400" lvl="1" indent="-457200" algn="l" defTabSz="914400" rtl="0" eaLnBrk="1" latinLnBrk="0" hangingPunct="1">
              <a:buFont typeface="Wingdings" panose="05000000000000000000" pitchFamily="2" charset="2"/>
              <a:buChar char="v"/>
            </a:pP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152 million euros (</a:t>
            </a:r>
            <a:r>
              <a:rPr lang="en-US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reinforcement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AMIF Thematic Facility budget) pending agreement by EP and the Council (vote EP plenary 22 June).</a:t>
            </a: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 final release of 30% of the first Emergency Assistance contribution under AMIF: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support will need to be channeled to </a:t>
            </a:r>
            <a:r>
              <a:rPr lang="en-US" sz="2800" b="1" dirty="0" smtClean="0"/>
              <a:t>regional and local authorities and/or civil society </a:t>
            </a:r>
            <a:r>
              <a:rPr lang="en-US" sz="2800" b="1" dirty="0" err="1" smtClean="0"/>
              <a:t>organisations</a:t>
            </a:r>
            <a:r>
              <a:rPr lang="en-US" sz="2800" dirty="0" smtClean="0"/>
              <a:t>. </a:t>
            </a:r>
          </a:p>
          <a:p>
            <a:pPr marL="914400" lvl="1" indent="-457200">
              <a:buFont typeface="Wingdings" panose="05000000000000000000" pitchFamily="2" charset="2"/>
              <a:buChar char="v"/>
            </a:pPr>
            <a:r>
              <a:rPr lang="en-US" sz="2800" dirty="0" smtClean="0"/>
              <a:t>Regional and local authorities and/or civil society should be involved in how this immediate assistance will be provided to displaced persons from Ukraine. </a:t>
            </a:r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endParaRPr lang="en-GB" sz="2600" dirty="0" smtClean="0"/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r>
              <a:rPr lang="en-GB" sz="2600" dirty="0" smtClean="0"/>
              <a:t>Furthermore,</a:t>
            </a:r>
            <a:r>
              <a:rPr lang="en-GB" sz="2600" baseline="0" dirty="0" smtClean="0"/>
              <a:t> </a:t>
            </a:r>
            <a:r>
              <a:rPr lang="en-GB" sz="2600" b="1" baseline="0" dirty="0" smtClean="0"/>
              <a:t>funding mechanisms </a:t>
            </a:r>
            <a:r>
              <a:rPr lang="en-GB" sz="2600" baseline="0" dirty="0" smtClean="0"/>
              <a:t>can help:</a:t>
            </a:r>
          </a:p>
          <a:p>
            <a:pPr marL="0" lvl="1" indent="0" algn="l" defTabSz="914400" rtl="0" eaLnBrk="1" latinLnBrk="0" hangingPunct="1">
              <a:buFont typeface="Arial" panose="020B0604020202020204" pitchFamily="34" charset="0"/>
              <a:buNone/>
            </a:pPr>
            <a:endParaRPr lang="en-GB" dirty="0" smtClean="0"/>
          </a:p>
          <a:p>
            <a:r>
              <a:rPr lang="en-US" sz="2800" b="1" dirty="0" smtClean="0"/>
              <a:t>CARE</a:t>
            </a:r>
            <a:r>
              <a:rPr lang="en-US" sz="2800" dirty="0" smtClean="0"/>
              <a:t> regulation and subsequent amendments: </a:t>
            </a: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Greater flexibility to Member States making use of existing 2014-2020 funds:</a:t>
            </a:r>
          </a:p>
          <a:p>
            <a:pPr marL="628650" lvl="1" indent="-171450" algn="l" defTabSz="914400" rtl="0" eaLnBrk="1" latinLnBrk="0" hangingPunct="1">
              <a:buFont typeface="Wingdings" panose="05000000000000000000" pitchFamily="2" charset="2"/>
              <a:buChar char="v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increased pre-financing, </a:t>
            </a:r>
          </a:p>
          <a:p>
            <a:pPr marL="628650" lvl="1" indent="-171450" algn="l" defTabSz="914400" rtl="0" eaLnBrk="1" latinLnBrk="0" hangingPunct="1">
              <a:buFont typeface="Wingdings" panose="05000000000000000000" pitchFamily="2" charset="2"/>
              <a:buChar char="v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enabling the interchangeable use of ESF and ERDF, </a:t>
            </a:r>
          </a:p>
          <a:p>
            <a:pPr marL="628650" lvl="1" indent="-171450" algn="l" defTabSz="914400" rtl="0" eaLnBrk="1" latinLnBrk="0" hangingPunct="1">
              <a:buFont typeface="Wingdings" panose="05000000000000000000" pitchFamily="2" charset="2"/>
              <a:buChar char="v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retroactive eligibility date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lvl="1"/>
            <a:endParaRPr lang="en-GB" dirty="0" smtClean="0"/>
          </a:p>
          <a:p>
            <a:r>
              <a:rPr lang="en-US" sz="2800" b="1" dirty="0" smtClean="0"/>
              <a:t>New unit cost </a:t>
            </a:r>
            <a:r>
              <a:rPr lang="en-US" sz="2800" dirty="0" smtClean="0"/>
              <a:t>introduced by the Common Provisions Regulation (Article 68c): </a:t>
            </a: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MS to declare costs for basic needs and support, including regarding accommodation, of TPD beneficiaries. </a:t>
            </a:r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further costs for other measures not consisting of basic needs and support, such as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integration measures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(e.g. education, training and employment).</a:t>
            </a:r>
          </a:p>
          <a:p>
            <a:pPr marL="457200" lvl="1" indent="0">
              <a:buFont typeface="Wingdings" panose="05000000000000000000" pitchFamily="2" charset="2"/>
              <a:buNone/>
            </a:pPr>
            <a:endParaRPr lang="en-US" sz="2400" dirty="0"/>
          </a:p>
          <a:p>
            <a:pPr marL="171450" lvl="1" indent="-171450" algn="l" defTabSz="914400" rtl="0" eaLnBrk="1" latinLnBrk="0" hangingPunct="1">
              <a:buFont typeface="Arial" panose="020B0604020202020204" pitchFamily="34" charset="0"/>
              <a:buChar char="•"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31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</a:t>
            </a:r>
            <a:r>
              <a:rPr lang="en-GB" dirty="0"/>
              <a:t>would appreciate your input by </a:t>
            </a:r>
            <a:r>
              <a:rPr lang="en-GB" b="1" dirty="0"/>
              <a:t>Friday 10 June </a:t>
            </a:r>
            <a:r>
              <a:rPr lang="en-GB" dirty="0"/>
              <a:t>cob, so that we can endorse</a:t>
            </a:r>
            <a:r>
              <a:rPr lang="en-GB" baseline="0" dirty="0"/>
              <a:t> this document at the next Solidarity Platform on </a:t>
            </a:r>
            <a:r>
              <a:rPr lang="en-GB" b="1" baseline="0" dirty="0"/>
              <a:t>15 June</a:t>
            </a:r>
            <a:r>
              <a:rPr lang="en-GB" baseline="0" dirty="0"/>
              <a:t>.</a:t>
            </a:r>
          </a:p>
          <a:p>
            <a:endParaRPr lang="en-GB" baseline="0" dirty="0"/>
          </a:p>
          <a:p>
            <a:r>
              <a:rPr lang="en-GB" baseline="0" dirty="0"/>
              <a:t>We will then: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1" baseline="0" dirty="0"/>
              <a:t>Widely disseminate </a:t>
            </a:r>
            <a:r>
              <a:rPr lang="en-GB" baseline="0" dirty="0"/>
              <a:t>this document through all of our networks and discussions we have, notably also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GB" baseline="0" dirty="0"/>
              <a:t>With the support of the EUAA (including community sponsorship EUAA network);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GB" baseline="0" dirty="0"/>
              <a:t>With regional and local authorities, the </a:t>
            </a:r>
            <a:r>
              <a:rPr lang="en-GB" baseline="0" dirty="0" err="1"/>
              <a:t>CoR</a:t>
            </a:r>
            <a:r>
              <a:rPr lang="en-GB" baseline="0" dirty="0"/>
              <a:t> etc.</a:t>
            </a:r>
          </a:p>
          <a:p>
            <a:pPr marL="628650" lvl="1" indent="-171450">
              <a:buFont typeface="Wingdings" panose="05000000000000000000" pitchFamily="2" charset="2"/>
              <a:buChar char="v"/>
            </a:pPr>
            <a:r>
              <a:rPr lang="en-GB" baseline="0" dirty="0"/>
              <a:t>With foundations/philanthropic organisations that are willing </a:t>
            </a:r>
            <a:r>
              <a:rPr lang="en-GB" baseline="0" dirty="0" smtClean="0"/>
              <a:t>to help e.g. </a:t>
            </a:r>
            <a:r>
              <a:rPr lang="en-GB" baseline="0" dirty="0"/>
              <a:t>scale up </a:t>
            </a:r>
            <a:r>
              <a:rPr lang="en-GB" baseline="0" dirty="0" smtClean="0"/>
              <a:t>projects (interesting projects are in the Annex).</a:t>
            </a:r>
            <a:endParaRPr lang="en-GB" baseline="0" dirty="0"/>
          </a:p>
          <a:p>
            <a:pPr lvl="1"/>
            <a:endParaRPr lang="en-GB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Discuss within the</a:t>
            </a:r>
            <a:r>
              <a:rPr lang="en-GB" baseline="0" dirty="0"/>
              <a:t> </a:t>
            </a:r>
            <a:r>
              <a:rPr lang="en-GB" baseline="0" dirty="0" smtClean="0"/>
              <a:t>EIN network about </a:t>
            </a:r>
            <a:r>
              <a:rPr lang="en-GB" b="1" baseline="0" dirty="0" smtClean="0"/>
              <a:t>launching mutual assistance projects </a:t>
            </a:r>
            <a:r>
              <a:rPr lang="en-GB" baseline="0" dirty="0" smtClean="0"/>
              <a:t>in this area.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Look into ways to </a:t>
            </a:r>
            <a:r>
              <a:rPr lang="en-GB" b="1" baseline="0" dirty="0" smtClean="0"/>
              <a:t>encourage</a:t>
            </a:r>
            <a:r>
              <a:rPr lang="en-GB" baseline="0" dirty="0" smtClean="0"/>
              <a:t>, including at the regional/local level, </a:t>
            </a:r>
            <a:r>
              <a:rPr lang="en-GB" b="1" baseline="0" dirty="0" smtClean="0"/>
              <a:t>support to hosts’ networks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10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urldefense.com/v3/__http:/HOME.C.2__;!!DOxrgLBm!CHBoo-I98M9HtI1fVDPkZBycVHIpinQhmTiy-U9JO-Ui8xbj0ySMG_n11cKj8xYa1TsEuh4h5eJ14eXSZYWDEImM5U85fxTCxlSpMo7viRPCoPc$" TargetMode="External"/><Relationship Id="rId4" Type="http://schemas.openxmlformats.org/officeDocument/2006/relationships/image" Target="cid:image005.jpg@01D876C0.1EF4D5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357755"/>
          </a:xfrm>
        </p:spPr>
        <p:txBody>
          <a:bodyPr>
            <a:noAutofit/>
          </a:bodyPr>
          <a:lstStyle/>
          <a:p>
            <a:r>
              <a:rPr lang="en-GB" dirty="0" smtClean="0"/>
              <a:t>S</a:t>
            </a:r>
            <a:r>
              <a:rPr lang="en-GB" sz="5400" dirty="0" smtClean="0"/>
              <a:t>afe homes: 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US" sz="5400" dirty="0" smtClean="0"/>
              <a:t>European solidarity </a:t>
            </a:r>
            <a:br>
              <a:rPr lang="en-US" sz="5400" dirty="0" smtClean="0"/>
            </a:br>
            <a:r>
              <a:rPr lang="en-US" sz="5400" dirty="0" smtClean="0"/>
              <a:t>for </a:t>
            </a:r>
            <a:r>
              <a:rPr lang="en-US" sz="5400" dirty="0"/>
              <a:t>people </a:t>
            </a:r>
            <a:r>
              <a:rPr lang="en-US" sz="5400" dirty="0" smtClean="0"/>
              <a:t>fleeing the war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fleeing </a:t>
            </a:r>
            <a:r>
              <a:rPr lang="en-US" sz="5400" dirty="0"/>
              <a:t>the war</a:t>
            </a:r>
            <a:endParaRPr lang="en-GB" sz="5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202184" y="5121667"/>
            <a:ext cx="4628322" cy="1484615"/>
          </a:xfrm>
        </p:spPr>
        <p:txBody>
          <a:bodyPr/>
          <a:lstStyle/>
          <a:p>
            <a:pPr algn="ctr"/>
            <a:r>
              <a:rPr lang="en-GB" dirty="0" err="1" smtClean="0"/>
              <a:t>Angeliki</a:t>
            </a:r>
            <a:r>
              <a:rPr lang="en-GB" dirty="0" smtClean="0"/>
              <a:t> Petrits</a:t>
            </a:r>
          </a:p>
          <a:p>
            <a:pPr algn="ctr"/>
            <a:r>
              <a:rPr lang="en-GB" dirty="0" smtClean="0"/>
              <a:t>DG HOME</a:t>
            </a:r>
            <a:endParaRPr lang="en-GB" dirty="0" smtClean="0"/>
          </a:p>
          <a:p>
            <a:pPr algn="ctr"/>
            <a:r>
              <a:rPr lang="en-GB" dirty="0" smtClean="0"/>
              <a:t>Legal </a:t>
            </a:r>
            <a:r>
              <a:rPr lang="en-GB" dirty="0"/>
              <a:t>Pathways and </a:t>
            </a:r>
            <a:r>
              <a:rPr lang="en-GB" dirty="0" smtClean="0"/>
              <a:t>Integration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communication</a:t>
            </a:r>
            <a:r>
              <a:rPr lang="en-US" dirty="0"/>
              <a:t>: “Welcoming those fleeing war in Ukraine - readying Europe to meet the needs</a:t>
            </a:r>
            <a:r>
              <a:rPr lang="en-US" dirty="0" smtClean="0"/>
              <a:t>”</a:t>
            </a:r>
          </a:p>
          <a:p>
            <a:r>
              <a:rPr lang="en-US" dirty="0"/>
              <a:t>A</a:t>
            </a:r>
            <a:r>
              <a:rPr lang="en-US" dirty="0" smtClean="0"/>
              <a:t>nd the 10-Point-Plan, together with the French Presidency, the Commission announced the ‘Safe homes’ initiative: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To support all </a:t>
            </a:r>
            <a:r>
              <a:rPr lang="en-US" dirty="0" smtClean="0">
                <a:solidFill>
                  <a:schemeClr val="accent6"/>
                </a:solidFill>
              </a:rPr>
              <a:t>Europeans who </a:t>
            </a:r>
            <a:r>
              <a:rPr lang="en-US" dirty="0">
                <a:solidFill>
                  <a:schemeClr val="accent6"/>
                </a:solidFill>
              </a:rPr>
              <a:t>are making their homes </a:t>
            </a:r>
            <a:r>
              <a:rPr lang="en-US" dirty="0" smtClean="0">
                <a:solidFill>
                  <a:schemeClr val="accent6"/>
                </a:solidFill>
              </a:rPr>
              <a:t>available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dirty="0" smtClean="0">
                <a:solidFill>
                  <a:schemeClr val="accent6"/>
                </a:solidFill>
              </a:rPr>
              <a:t>to host displaced people </a:t>
            </a:r>
            <a:r>
              <a:rPr lang="en-GB" dirty="0" smtClean="0"/>
              <a:t>from Ukraine.</a:t>
            </a:r>
          </a:p>
          <a:p>
            <a:pPr lvl="1"/>
            <a:r>
              <a:rPr lang="en-US" sz="2400" b="1" dirty="0" smtClean="0">
                <a:solidFill>
                  <a:schemeClr val="accent5"/>
                </a:solidFill>
              </a:rPr>
              <a:t>This is a great moment of European solidarity!</a:t>
            </a:r>
            <a:endParaRPr lang="en-GB" sz="2400" b="1" dirty="0" smtClean="0">
              <a:solidFill>
                <a:schemeClr val="accent5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‘Safe homes’?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87782" y="5273964"/>
            <a:ext cx="9236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“Our </a:t>
            </a:r>
            <a:r>
              <a:rPr lang="en-US" i="1" dirty="0"/>
              <a:t>actions towards Ukrainian refugees must not be an exception. They can be our blueprint for going </a:t>
            </a:r>
            <a:r>
              <a:rPr lang="en-US" i="1" dirty="0" smtClean="0"/>
              <a:t>forward”.</a:t>
            </a:r>
          </a:p>
          <a:p>
            <a:r>
              <a:rPr lang="en-US" b="1" dirty="0"/>
              <a:t>2022 State of the Union Address by President von der Leyen</a:t>
            </a:r>
          </a:p>
          <a:p>
            <a:r>
              <a:rPr lang="en-US" i="1" dirty="0" smtClean="0"/>
              <a:t> </a:t>
            </a:r>
            <a:endParaRPr lang="en-IE" i="1" dirty="0"/>
          </a:p>
        </p:txBody>
      </p:sp>
    </p:spTree>
    <p:extLst>
      <p:ext uri="{BB962C8B-B14F-4D97-AF65-F5344CB8AC3E}">
        <p14:creationId xmlns:p14="http://schemas.microsoft.com/office/powerpoint/2010/main" val="10585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Measures to support hosts</a:t>
            </a:r>
          </a:p>
          <a:p>
            <a:r>
              <a:rPr lang="en-US" sz="3200" dirty="0" err="1" smtClean="0"/>
              <a:t>Organising</a:t>
            </a:r>
            <a:r>
              <a:rPr lang="en-US" sz="3200" dirty="0" smtClean="0"/>
              <a:t> </a:t>
            </a:r>
            <a:r>
              <a:rPr lang="en-US" sz="3200" dirty="0"/>
              <a:t>accommodation in private homes: towards a proper matching system</a:t>
            </a:r>
            <a:r>
              <a:rPr lang="en-GB" sz="3200" dirty="0" smtClean="0"/>
              <a:t> </a:t>
            </a:r>
          </a:p>
          <a:p>
            <a:r>
              <a:rPr lang="en-US" sz="3200" dirty="0" smtClean="0"/>
              <a:t>Ensuring </a:t>
            </a:r>
            <a:r>
              <a:rPr lang="en-US" sz="3200" dirty="0"/>
              <a:t>private housing is </a:t>
            </a:r>
            <a:r>
              <a:rPr lang="en-US" sz="3200" dirty="0" smtClean="0"/>
              <a:t>suitable</a:t>
            </a:r>
          </a:p>
          <a:p>
            <a:r>
              <a:rPr lang="en-US" sz="3200" dirty="0" smtClean="0"/>
              <a:t>Ensuring </a:t>
            </a:r>
            <a:r>
              <a:rPr lang="en-US" sz="3200" dirty="0"/>
              <a:t>private housing is safe: monitoring and supervision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120074"/>
            <a:ext cx="10515600" cy="1145144"/>
          </a:xfrm>
        </p:spPr>
        <p:txBody>
          <a:bodyPr/>
          <a:lstStyle/>
          <a:p>
            <a:r>
              <a:rPr lang="en-US" dirty="0"/>
              <a:t>Securing conditions for suitable and safe private accommodation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54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0905699" cy="4178011"/>
          </a:xfrm>
        </p:spPr>
        <p:txBody>
          <a:bodyPr/>
          <a:lstStyle/>
          <a:p>
            <a:r>
              <a:rPr lang="en-US" sz="3200" dirty="0" smtClean="0"/>
              <a:t>Partnerships between different stakeholders can help scale </a:t>
            </a:r>
            <a:r>
              <a:rPr lang="en-US" sz="3200" dirty="0"/>
              <a:t>up and deliver </a:t>
            </a:r>
            <a:r>
              <a:rPr lang="en-US" sz="3200" b="1" dirty="0"/>
              <a:t>sustainable </a:t>
            </a:r>
            <a:r>
              <a:rPr lang="en-US" sz="3200" b="1" dirty="0" smtClean="0"/>
              <a:t>solutions</a:t>
            </a:r>
          </a:p>
          <a:p>
            <a:r>
              <a:rPr lang="en-US" sz="3200" dirty="0" smtClean="0"/>
              <a:t>Involving </a:t>
            </a:r>
            <a:r>
              <a:rPr lang="en-US" sz="3200" b="1" dirty="0"/>
              <a:t>cities and regions receiving </a:t>
            </a:r>
            <a:r>
              <a:rPr lang="en-US" sz="3200" dirty="0"/>
              <a:t>displaced </a:t>
            </a:r>
            <a:r>
              <a:rPr lang="en-US" sz="3200" dirty="0" smtClean="0"/>
              <a:t>people</a:t>
            </a:r>
          </a:p>
          <a:p>
            <a:r>
              <a:rPr lang="en-US" sz="3200" b="1" dirty="0" smtClean="0"/>
              <a:t>Exchanges </a:t>
            </a:r>
            <a:r>
              <a:rPr lang="en-US" sz="3200" b="1" dirty="0"/>
              <a:t>between Member </a:t>
            </a:r>
            <a:r>
              <a:rPr lang="en-US" sz="3200" b="1" dirty="0" smtClean="0"/>
              <a:t>States </a:t>
            </a:r>
            <a:r>
              <a:rPr lang="en-US" sz="3200" dirty="0" smtClean="0"/>
              <a:t>and </a:t>
            </a:r>
            <a:r>
              <a:rPr lang="en-US" sz="3200" dirty="0"/>
              <a:t>‘twinning’ opportunities </a:t>
            </a:r>
            <a:endParaRPr lang="en-US" sz="3200" dirty="0" smtClean="0"/>
          </a:p>
          <a:p>
            <a:r>
              <a:rPr lang="en-US" sz="3200" dirty="0" smtClean="0"/>
              <a:t>Cooperation with the </a:t>
            </a:r>
            <a:r>
              <a:rPr lang="en-US" sz="3200" b="1" dirty="0"/>
              <a:t>private </a:t>
            </a:r>
            <a:r>
              <a:rPr lang="en-US" sz="3200" b="1" dirty="0" smtClean="0"/>
              <a:t>sector/foundations, diaspora etc.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56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4"/>
            <a:ext cx="10905699" cy="4381211"/>
          </a:xfrm>
        </p:spPr>
        <p:txBody>
          <a:bodyPr/>
          <a:lstStyle/>
          <a:p>
            <a:r>
              <a:rPr lang="en-US" sz="2800" dirty="0" smtClean="0"/>
              <a:t>Sustainable </a:t>
            </a:r>
            <a:r>
              <a:rPr lang="en-US" sz="2800" dirty="0"/>
              <a:t>housing in emergency situations</a:t>
            </a:r>
            <a:r>
              <a:rPr lang="en-GB" sz="2800" dirty="0" smtClean="0"/>
              <a:t>.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t </a:t>
            </a:r>
            <a:r>
              <a:rPr lang="en-US" sz="2800" dirty="0"/>
              <a:t>the time </a:t>
            </a:r>
            <a:r>
              <a:rPr lang="en-US" sz="2800" b="1" dirty="0"/>
              <a:t>functional, sustainable and cost-effective</a:t>
            </a:r>
            <a:r>
              <a:rPr lang="en-GB" sz="2800" b="1" dirty="0" smtClean="0"/>
              <a:t> </a:t>
            </a:r>
            <a:r>
              <a:rPr lang="en-GB" sz="2800" dirty="0" smtClean="0"/>
              <a:t>solutions</a:t>
            </a:r>
          </a:p>
          <a:p>
            <a:r>
              <a:rPr lang="en-US" sz="2800" dirty="0" smtClean="0"/>
              <a:t>Design that takes into account:</a:t>
            </a:r>
          </a:p>
          <a:p>
            <a:pPr lvl="1"/>
            <a:r>
              <a:rPr lang="en-US" sz="2800" dirty="0" smtClean="0"/>
              <a:t>the material</a:t>
            </a:r>
          </a:p>
          <a:p>
            <a:pPr lvl="1"/>
            <a:r>
              <a:rPr lang="en-US" sz="2800" dirty="0" smtClean="0"/>
              <a:t>the cost-benefit relation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b="1" dirty="0" smtClean="0"/>
              <a:t>needs, the profile </a:t>
            </a:r>
            <a:r>
              <a:rPr lang="en-US" sz="2800" dirty="0" smtClean="0"/>
              <a:t>of the people to be hosted and </a:t>
            </a:r>
            <a:r>
              <a:rPr lang="en-US" sz="2800" dirty="0"/>
              <a:t>the </a:t>
            </a:r>
            <a:r>
              <a:rPr lang="en-US" sz="2800" b="1" dirty="0" smtClean="0"/>
              <a:t>duration</a:t>
            </a:r>
            <a:r>
              <a:rPr lang="en-US" sz="2800" dirty="0" smtClean="0"/>
              <a:t> (even if uncertain). 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European </a:t>
            </a:r>
            <a:r>
              <a:rPr lang="en-US" dirty="0" smtClean="0"/>
              <a:t>Bauhaus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4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70032"/>
            <a:ext cx="10905699" cy="3881904"/>
          </a:xfrm>
        </p:spPr>
        <p:txBody>
          <a:bodyPr/>
          <a:lstStyle/>
          <a:p>
            <a:r>
              <a:rPr lang="en-GB" sz="2800" dirty="0"/>
              <a:t>Community sponsorships are:</a:t>
            </a:r>
          </a:p>
          <a:p>
            <a:pPr lvl="1"/>
            <a:r>
              <a:rPr lang="en-US" sz="2800" dirty="0"/>
              <a:t>based on a </a:t>
            </a:r>
            <a:r>
              <a:rPr lang="en-US" sz="2800" b="1" dirty="0"/>
              <a:t>partnership</a:t>
            </a:r>
            <a:r>
              <a:rPr lang="en-US" sz="2800" dirty="0"/>
              <a:t> between the state, civil society and private individuals (sponsors) </a:t>
            </a:r>
          </a:p>
          <a:p>
            <a:pPr lvl="1"/>
            <a:r>
              <a:rPr lang="en-US" sz="2800" b="1" dirty="0" smtClean="0"/>
              <a:t>complementary</a:t>
            </a:r>
            <a:r>
              <a:rPr lang="en-US" sz="2800" dirty="0" smtClean="0"/>
              <a:t> </a:t>
            </a:r>
            <a:r>
              <a:rPr lang="en-US" sz="2800" dirty="0"/>
              <a:t>to usual integration measures</a:t>
            </a:r>
          </a:p>
          <a:p>
            <a:pPr lvl="1"/>
            <a:r>
              <a:rPr lang="en-US" sz="2800" dirty="0"/>
              <a:t>adapted to </a:t>
            </a:r>
            <a:r>
              <a:rPr lang="en-US" sz="2800" b="1" dirty="0"/>
              <a:t>different circumstances </a:t>
            </a:r>
            <a:r>
              <a:rPr lang="en-US" sz="2800" dirty="0"/>
              <a:t>and traditions </a:t>
            </a:r>
          </a:p>
          <a:p>
            <a:pPr lvl="1"/>
            <a:r>
              <a:rPr lang="en-US" sz="2800" dirty="0"/>
              <a:t>taking </a:t>
            </a:r>
            <a:r>
              <a:rPr lang="en-US" sz="2800" b="1" dirty="0"/>
              <a:t>different forms</a:t>
            </a:r>
          </a:p>
          <a:p>
            <a:pPr lvl="1"/>
            <a:r>
              <a:rPr lang="en-US" sz="2800" b="1" dirty="0" smtClean="0"/>
              <a:t>facilitating </a:t>
            </a:r>
            <a:r>
              <a:rPr lang="en-US" sz="2800" b="1" dirty="0"/>
              <a:t>integration</a:t>
            </a:r>
            <a:r>
              <a:rPr lang="en-US" sz="2800" dirty="0"/>
              <a:t>, helping people become independent</a:t>
            </a: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722" y="381262"/>
            <a:ext cx="10515600" cy="782357"/>
          </a:xfrm>
        </p:spPr>
        <p:txBody>
          <a:bodyPr/>
          <a:lstStyle/>
          <a:p>
            <a:r>
              <a:rPr lang="en-US" dirty="0"/>
              <a:t>Sustainable solutions for the </a:t>
            </a:r>
            <a:r>
              <a:rPr lang="en-US" dirty="0" smtClean="0"/>
              <a:t>future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680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24026"/>
            <a:ext cx="10905699" cy="3881904"/>
          </a:xfrm>
        </p:spPr>
        <p:txBody>
          <a:bodyPr/>
          <a:lstStyle/>
          <a:p>
            <a:r>
              <a:rPr lang="en-US" dirty="0"/>
              <a:t>European Social Fund (</a:t>
            </a:r>
            <a:r>
              <a:rPr lang="en-US" dirty="0" smtClean="0"/>
              <a:t>ESF)</a:t>
            </a:r>
          </a:p>
          <a:p>
            <a:r>
              <a:rPr lang="en-GB" dirty="0" smtClean="0"/>
              <a:t>European Regional Development Fund (ERDF)</a:t>
            </a:r>
          </a:p>
          <a:p>
            <a:r>
              <a:rPr lang="en-US" dirty="0" smtClean="0"/>
              <a:t>Asylum</a:t>
            </a:r>
            <a:r>
              <a:rPr lang="en-US" dirty="0"/>
              <a:t>, Migration and Integration Fund (AMIF) and the Border Management and Visa Instrument (BMVI) </a:t>
            </a:r>
            <a:r>
              <a:rPr lang="en-US" dirty="0" smtClean="0"/>
              <a:t>has made available </a:t>
            </a:r>
            <a:r>
              <a:rPr lang="en-US" sz="2400" b="1" dirty="0" smtClean="0"/>
              <a:t>400 </a:t>
            </a:r>
            <a:r>
              <a:rPr lang="en-US" sz="2400" b="1" dirty="0"/>
              <a:t>million euros </a:t>
            </a:r>
            <a:r>
              <a:rPr lang="en-US" sz="2400" dirty="0"/>
              <a:t>through Emergency Assistance </a:t>
            </a:r>
            <a:r>
              <a:rPr lang="en-US" dirty="0" smtClean="0"/>
              <a:t>to</a:t>
            </a:r>
            <a:r>
              <a:rPr lang="en-US" sz="2400" dirty="0" smtClean="0"/>
              <a:t> </a:t>
            </a:r>
            <a:r>
              <a:rPr lang="en-US" sz="2400" b="1" dirty="0"/>
              <a:t>most affected</a:t>
            </a:r>
            <a:r>
              <a:rPr lang="en-US" sz="2400" dirty="0"/>
              <a:t> Member States</a:t>
            </a:r>
            <a:endParaRPr lang="en-US" sz="2800" dirty="0"/>
          </a:p>
          <a:p>
            <a:pPr marL="0" indent="0">
              <a:buNone/>
            </a:pPr>
            <a:r>
              <a:rPr lang="en-GB" dirty="0" smtClean="0"/>
              <a:t>Furthermore, funding mechanisms:</a:t>
            </a:r>
            <a:endParaRPr lang="en-US" dirty="0" smtClean="0"/>
          </a:p>
          <a:p>
            <a:r>
              <a:rPr lang="en-US" dirty="0" smtClean="0"/>
              <a:t>greater flexibility - CARE </a:t>
            </a:r>
            <a:r>
              <a:rPr lang="en-US" dirty="0"/>
              <a:t>regulation and subsequent </a:t>
            </a:r>
            <a:r>
              <a:rPr lang="en-US" dirty="0" smtClean="0"/>
              <a:t>amendments</a:t>
            </a:r>
          </a:p>
          <a:p>
            <a:r>
              <a:rPr lang="en-US" dirty="0" smtClean="0"/>
              <a:t>new </a:t>
            </a:r>
            <a:r>
              <a:rPr lang="en-US" dirty="0"/>
              <a:t>unit cost introduced by the Common Provisions Regulation (Article 68c)</a:t>
            </a:r>
          </a:p>
          <a:p>
            <a:endParaRPr lang="en-US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04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Cooperation between </a:t>
            </a:r>
            <a:r>
              <a:rPr lang="en-US" sz="2800" b="1" dirty="0"/>
              <a:t>national, local actors and communities </a:t>
            </a:r>
            <a:r>
              <a:rPr lang="en-US" sz="2800" dirty="0" smtClean="0"/>
              <a:t>is key.</a:t>
            </a:r>
          </a:p>
          <a:p>
            <a:r>
              <a:rPr lang="en-US" sz="2800" dirty="0" smtClean="0"/>
              <a:t>Public </a:t>
            </a:r>
            <a:r>
              <a:rPr lang="en-US" sz="2800" dirty="0"/>
              <a:t>and private funding can help </a:t>
            </a:r>
            <a:r>
              <a:rPr lang="en-US" sz="2800" b="1" dirty="0" err="1"/>
              <a:t>maximise</a:t>
            </a:r>
            <a:r>
              <a:rPr lang="en-US" sz="2800" b="1" dirty="0"/>
              <a:t> results of good practices</a:t>
            </a:r>
            <a:r>
              <a:rPr lang="en-US" sz="2800" dirty="0"/>
              <a:t> and </a:t>
            </a:r>
            <a:r>
              <a:rPr lang="en-US" sz="2800" dirty="0" smtClean="0"/>
              <a:t>initiatives.</a:t>
            </a:r>
            <a:endParaRPr lang="en-US" sz="2800" dirty="0"/>
          </a:p>
          <a:p>
            <a:r>
              <a:rPr lang="en-US" sz="2800" dirty="0" smtClean="0"/>
              <a:t>Solutions need to be </a:t>
            </a:r>
            <a:r>
              <a:rPr lang="en-US" sz="2800" b="1" dirty="0" smtClean="0"/>
              <a:t>flexible</a:t>
            </a:r>
            <a:r>
              <a:rPr lang="en-US" sz="2800" b="1" dirty="0"/>
              <a:t>, sustainable </a:t>
            </a:r>
            <a:r>
              <a:rPr lang="en-US" sz="2800" dirty="0"/>
              <a:t>and reinforce successful existing </a:t>
            </a:r>
            <a:r>
              <a:rPr lang="en-US" sz="2800" dirty="0" smtClean="0"/>
              <a:t>initiatives.</a:t>
            </a:r>
            <a:endParaRPr lang="en-US" sz="2800" dirty="0"/>
          </a:p>
          <a:p>
            <a:r>
              <a:rPr lang="en-GB" sz="3200" dirty="0" smtClean="0"/>
              <a:t> </a:t>
            </a:r>
            <a:r>
              <a:rPr lang="en-US" sz="3200" b="1" dirty="0">
                <a:solidFill>
                  <a:schemeClr val="accent6"/>
                </a:solidFill>
              </a:rPr>
              <a:t>A whole of society approach is crucial to </a:t>
            </a:r>
            <a:r>
              <a:rPr lang="en-US" sz="3200" b="1" dirty="0" smtClean="0">
                <a:solidFill>
                  <a:schemeClr val="accent6"/>
                </a:solidFill>
              </a:rPr>
              <a:t>succeed.</a:t>
            </a:r>
            <a:r>
              <a:rPr lang="en-GB" b="1" dirty="0">
                <a:solidFill>
                  <a:schemeClr val="accent6"/>
                </a:solidFill>
              </a:rPr>
              <a:t/>
            </a:r>
            <a:br>
              <a:rPr lang="en-GB" b="1" dirty="0">
                <a:solidFill>
                  <a:schemeClr val="accent6"/>
                </a:solidFill>
              </a:rPr>
            </a:b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0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8084" y="9587890"/>
            <a:ext cx="8941016" cy="1853519"/>
          </a:xfrm>
        </p:spPr>
        <p:txBody>
          <a:bodyPr wrap="square" anchor="b" anchorCtr="0"/>
          <a:lstStyle/>
          <a:p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1025" name="Picture 1" descr="cid:image005.jpg@01D876C0.1EF4D5B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508" y="5398655"/>
            <a:ext cx="3112655" cy="97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348509" y="5608459"/>
            <a:ext cx="3656770" cy="152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9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/>
            </a:r>
            <a:br>
              <a:rPr kumimoji="0" lang="en-GB" altLang="en-US" sz="9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en-GB" altLang="en-US" sz="9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9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9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900" b="1" dirty="0">
              <a:solidFill>
                <a:srgbClr val="002060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5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Directorate-General for Migration and Home Affairs</a:t>
            </a:r>
            <a:r>
              <a:rPr kumimoji="0" lang="en-GB" altLang="en-US" sz="105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/>
            </a:r>
            <a:br>
              <a:rPr kumimoji="0" lang="en-GB" altLang="en-US" sz="105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</a:br>
            <a:r>
              <a:rPr kumimoji="0" lang="en-GB" altLang="en-US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hlinkClick r:id="rId5"/>
              </a:rPr>
              <a:t>HOME.C.2</a:t>
            </a:r>
            <a:r>
              <a:rPr kumimoji="0" lang="en-GB" altLang="en-US" sz="105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Legal Pathways and Integration</a:t>
            </a:r>
            <a:r>
              <a:rPr kumimoji="0" lang="en-GB" altLang="en-US" sz="105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/>
            </a:r>
            <a:br>
              <a:rPr kumimoji="0" lang="en-GB" altLang="en-US" sz="105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</a:br>
            <a:r>
              <a:rPr kumimoji="0" lang="en-GB" altLang="en-US" sz="9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/>
            </a:r>
            <a:br>
              <a:rPr kumimoji="0" lang="en-GB" altLang="en-US" sz="9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anose="020F0502020204030204" pitchFamily="34" charset="0"/>
              </a:rPr>
            </a:b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95CC14C9465E774BBBE2601C15F8E1FF" ma:contentTypeVersion="2" ma:contentTypeDescription="Create a new document in this library." ma:contentTypeScope="" ma:versionID="be319c5b61c3db12d63e7e8f5780d1df">
  <xsd:schema xmlns:xsd="http://www.w3.org/2001/XMLSchema" xmlns:xs="http://www.w3.org/2001/XMLSchema" xmlns:p="http://schemas.microsoft.com/office/2006/metadata/properties" xmlns:ns2="http://schemas.microsoft.com/sharepoint/v3/fields" xmlns:ns3="fb514971-0099-45a7-9a33-aa93971eadb1" xmlns:ns4="177e5a8e-0604-4ae6-b781-37a277bfe62e" targetNamespace="http://schemas.microsoft.com/office/2006/metadata/properties" ma:root="true" ma:fieldsID="83dd6856adac3e59a627d0e7210b5141" ns2:_="" ns3:_="" ns4:_="">
    <xsd:import namespace="http://schemas.microsoft.com/sharepoint/v3/fields"/>
    <xsd:import namespace="fb514971-0099-45a7-9a33-aa93971eadb1"/>
    <xsd:import namespace="177e5a8e-0604-4ae6-b781-37a277bfe62e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514971-0099-45a7-9a33-aa93971eadb1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e5a8e-0604-4ae6-b781-37a277bfe62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Reference xmlns="fb514971-0099-45a7-9a33-aa93971eadb1" xsi:nil="true"/>
    <EC_Collab_Status xmlns="fb514971-0099-45a7-9a33-aa93971eadb1">Not Started</EC_Collab_Status>
    <EC_Collab_DocumentLanguage xmlns="fb514971-0099-45a7-9a33-aa93971eadb1">EN</EC_Collab_DocumentLanguage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EFA526-3ED2-4953-8893-AE53499338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fb514971-0099-45a7-9a33-aa93971eadb1"/>
    <ds:schemaRef ds:uri="177e5a8e-0604-4ae6-b781-37a277bfe6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93750E-4C43-4332-B9CB-3A9BCF279A3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177e5a8e-0604-4ae6-b781-37a277bfe62e"/>
    <ds:schemaRef ds:uri="http://schemas.microsoft.com/office/infopath/2007/PartnerControls"/>
    <ds:schemaRef ds:uri="fb514971-0099-45a7-9a33-aa93971eadb1"/>
    <ds:schemaRef ds:uri="http://purl.org/dc/elements/1.1/"/>
    <ds:schemaRef ds:uri="http://schemas.microsoft.com/office/2006/metadata/properties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47431AB-124A-46D0-8ED7-99ACE29450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853</TotalTime>
  <Words>1672</Words>
  <Application>Microsoft Office PowerPoint</Application>
  <PresentationFormat>Widescreen</PresentationFormat>
  <Paragraphs>171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Office Theme</vt:lpstr>
      <vt:lpstr>Safe homes:  European solidarity  for people fleeing the war fleeing the war</vt:lpstr>
      <vt:lpstr>Why ‘Safe homes’?</vt:lpstr>
      <vt:lpstr>Securing conditions for suitable and safe private accommodation </vt:lpstr>
      <vt:lpstr>Partnerships</vt:lpstr>
      <vt:lpstr>New European Bauhaus</vt:lpstr>
      <vt:lpstr>Sustainable solutions for the future</vt:lpstr>
      <vt:lpstr>Funding</vt:lpstr>
      <vt:lpstr>Outlook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 homes: European  solidarity for people  fleeing the war</dc:title>
  <dc:creator>DIMITRAKOPOULOU Aikaterini (SG)</dc:creator>
  <cp:lastModifiedBy>PETRITS Angelique (HOME)</cp:lastModifiedBy>
  <cp:revision>71</cp:revision>
  <dcterms:created xsi:type="dcterms:W3CDTF">2022-06-03T08:32:42Z</dcterms:created>
  <dcterms:modified xsi:type="dcterms:W3CDTF">2022-09-20T07:51:10Z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0x010100258AA79CEB83498886A3A086811232500095CC14C9465E774BBBE2601C15F8E1FF</vt:lpwstr>
  </property>
</Properties>
</file>