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9144000" cy="6858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4"/>
  </p:normalViewPr>
  <p:slideViewPr>
    <p:cSldViewPr snapToGrid="0">
      <p:cViewPr varScale="1">
        <p:scale>
          <a:sx n="62" d="100"/>
          <a:sy n="62" d="100"/>
        </p:scale>
        <p:origin x="1400" y="2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524300" y="514350"/>
            <a:ext cx="60963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524300" y="514350"/>
            <a:ext cx="60963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6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5803519" y="2831033"/>
            <a:ext cx="1880870" cy="300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284987" y="2526283"/>
            <a:ext cx="8574024" cy="360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ftr" idx="11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dt" idx="10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ftr" idx="11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dt" idx="10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/>
          <p:nvPr/>
        </p:nvSpPr>
        <p:spPr>
          <a:xfrm>
            <a:off x="0" y="0"/>
            <a:ext cx="9143999" cy="685799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4"/>
          <p:cNvSpPr/>
          <p:nvPr/>
        </p:nvSpPr>
        <p:spPr>
          <a:xfrm>
            <a:off x="1143000" y="1935479"/>
            <a:ext cx="6939280" cy="2943225"/>
          </a:xfrm>
          <a:custGeom>
            <a:avLst/>
            <a:gdLst/>
            <a:ahLst/>
            <a:cxnLst/>
            <a:rect l="l" t="t" r="r" b="b"/>
            <a:pathLst>
              <a:path w="6939280" h="2943225" extrusionOk="0">
                <a:moveTo>
                  <a:pt x="0" y="2942844"/>
                </a:moveTo>
                <a:lnTo>
                  <a:pt x="6938772" y="2942844"/>
                </a:lnTo>
                <a:lnTo>
                  <a:pt x="6938772" y="0"/>
                </a:lnTo>
                <a:lnTo>
                  <a:pt x="0" y="0"/>
                </a:lnTo>
                <a:lnTo>
                  <a:pt x="0" y="2942844"/>
                </a:lnTo>
                <a:close/>
              </a:path>
            </a:pathLst>
          </a:custGeom>
          <a:solidFill>
            <a:srgbClr val="000000">
              <a:alpha val="64705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4"/>
          <p:cNvSpPr/>
          <p:nvPr/>
        </p:nvSpPr>
        <p:spPr>
          <a:xfrm>
            <a:off x="509016" y="1261872"/>
            <a:ext cx="3436620" cy="1347215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4"/>
          <p:cNvSpPr txBox="1">
            <a:spLocks noGrp="1"/>
          </p:cNvSpPr>
          <p:nvPr>
            <p:ph type="ctrTitle"/>
          </p:nvPr>
        </p:nvSpPr>
        <p:spPr>
          <a:xfrm>
            <a:off x="2100452" y="2530220"/>
            <a:ext cx="4943094" cy="1613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ubTitle" idx="1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5803519" y="2831033"/>
            <a:ext cx="1880870" cy="300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>
  <p:cSld name="Title Only"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/>
          <p:nvPr/>
        </p:nvSpPr>
        <p:spPr>
          <a:xfrm>
            <a:off x="6296803" y="2706372"/>
            <a:ext cx="2257773" cy="571264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6"/>
          <p:cNvSpPr/>
          <p:nvPr/>
        </p:nvSpPr>
        <p:spPr>
          <a:xfrm>
            <a:off x="5262026" y="4002958"/>
            <a:ext cx="1124752" cy="97588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5803519" y="2831033"/>
            <a:ext cx="1880870" cy="300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ftr" idx="11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803519" y="2831033"/>
            <a:ext cx="1880870" cy="300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84987" y="2526283"/>
            <a:ext cx="8574024" cy="360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ftr" idx="11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dt" idx="10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hyperlink" Target="https://www.facebook.com/LeRefugeNational" TargetMode="External"/><Relationship Id="rId7" Type="http://schemas.openxmlformats.org/officeDocument/2006/relationships/hyperlink" Target="https://www.instagram.com/LeRefugeNational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hyperlink" Target="https://twitter.com/lerefuge" TargetMode="External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7"/>
          <p:cNvPicPr preferRelativeResize="0"/>
          <p:nvPr/>
        </p:nvPicPr>
        <p:blipFill rotWithShape="1">
          <a:blip r:embed="rId3">
            <a:alphaModFix/>
          </a:blip>
          <a:srcRect t="4255" r="16579" b="-5674"/>
          <a:stretch/>
        </p:blipFill>
        <p:spPr>
          <a:xfrm>
            <a:off x="0" y="0"/>
            <a:ext cx="9144000" cy="726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4800" y="0"/>
            <a:ext cx="3276600" cy="32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7"/>
          <p:cNvSpPr/>
          <p:nvPr/>
        </p:nvSpPr>
        <p:spPr>
          <a:xfrm>
            <a:off x="-7917" y="5172694"/>
            <a:ext cx="9144000" cy="1685306"/>
          </a:xfrm>
          <a:prstGeom prst="rect">
            <a:avLst/>
          </a:prstGeom>
          <a:solidFill>
            <a:srgbClr val="0065B2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457200" y="5365810"/>
            <a:ext cx="5105400" cy="1299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300" rIns="0" bIns="0" anchor="t" anchorCtr="0">
            <a:noAutofit/>
          </a:bodyPr>
          <a:lstStyle/>
          <a:p>
            <a:pPr lvl="0"/>
            <a:r>
              <a:rPr lang="fr-FR" sz="4400" b="1" dirty="0">
                <a:solidFill>
                  <a:schemeClr val="lt1"/>
                </a:solidFill>
              </a:rPr>
              <a:t>17 </a:t>
            </a:r>
            <a:r>
              <a:rPr lang="fr-FR" sz="4400" b="1" dirty="0" err="1">
                <a:solidFill>
                  <a:schemeClr val="lt1"/>
                </a:solidFill>
              </a:rPr>
              <a:t>years</a:t>
            </a:r>
            <a:br>
              <a:rPr lang="fr-FR" b="1" dirty="0">
                <a:solidFill>
                  <a:schemeClr val="lt1"/>
                </a:solidFill>
              </a:rPr>
            </a:br>
            <a:r>
              <a:rPr lang="fr-FR" b="1" dirty="0" err="1">
                <a:solidFill>
                  <a:schemeClr val="lt1"/>
                </a:solidFill>
              </a:rPr>
              <a:t>Providing</a:t>
            </a:r>
            <a:r>
              <a:rPr lang="fr-FR" b="1" dirty="0">
                <a:solidFill>
                  <a:schemeClr val="lt1"/>
                </a:solidFill>
              </a:rPr>
              <a:t> accommodation and support for </a:t>
            </a:r>
            <a:r>
              <a:rPr lang="fr-FR" b="1" dirty="0" err="1">
                <a:solidFill>
                  <a:schemeClr val="lt1"/>
                </a:solidFill>
              </a:rPr>
              <a:t>young</a:t>
            </a:r>
            <a:r>
              <a:rPr lang="fr-FR" b="1" dirty="0">
                <a:solidFill>
                  <a:schemeClr val="lt1"/>
                </a:solidFill>
              </a:rPr>
              <a:t> LGBT+ people.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52" name="Google Shape;52;p7"/>
          <p:cNvSpPr/>
          <p:nvPr/>
        </p:nvSpPr>
        <p:spPr>
          <a:xfrm>
            <a:off x="6023758" y="6059269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 REFUGE FOUNDATION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Recognized by French state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" name="Google Shape;53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92408" y="6091702"/>
            <a:ext cx="398733" cy="6463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0" y="0"/>
            <a:ext cx="4885944" cy="685495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8"/>
          <p:cNvSpPr/>
          <p:nvPr/>
        </p:nvSpPr>
        <p:spPr>
          <a:xfrm>
            <a:off x="2739476" y="3050"/>
            <a:ext cx="2147926" cy="6855459"/>
          </a:xfrm>
          <a:custGeom>
            <a:avLst/>
            <a:gdLst/>
            <a:ahLst/>
            <a:cxnLst/>
            <a:rect l="l" t="t" r="r" b="b"/>
            <a:pathLst>
              <a:path w="1851660" h="6855459" extrusionOk="0">
                <a:moveTo>
                  <a:pt x="1851660" y="6854950"/>
                </a:moveTo>
                <a:lnTo>
                  <a:pt x="1851660" y="0"/>
                </a:lnTo>
                <a:lnTo>
                  <a:pt x="0" y="0"/>
                </a:lnTo>
                <a:lnTo>
                  <a:pt x="0" y="6854950"/>
                </a:lnTo>
                <a:lnTo>
                  <a:pt x="1851660" y="6854950"/>
                </a:lnTo>
                <a:close/>
              </a:path>
            </a:pathLst>
          </a:custGeom>
          <a:solidFill>
            <a:srgbClr val="000000">
              <a:alpha val="64705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 rot="-118">
            <a:off x="344211" y="191501"/>
            <a:ext cx="8706600" cy="45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7625" rIns="0" bIns="0" anchor="t" anchorCtr="0">
            <a:noAutofit/>
          </a:bodyPr>
          <a:lstStyle/>
          <a:p>
            <a:pPr marL="4801235" marR="53975" lvl="0" indent="0">
              <a:lnSpc>
                <a:spcPct val="108000"/>
              </a:lnSpc>
            </a:pPr>
            <a:r>
              <a:rPr lang="fr-FR" b="0" dirty="0" err="1"/>
              <a:t>Recognized</a:t>
            </a:r>
            <a:r>
              <a:rPr lang="fr-FR" b="0" dirty="0"/>
              <a:t> by the French state as public a public utility, Le Refuge </a:t>
            </a:r>
            <a:r>
              <a:rPr lang="fr-FR" b="0" dirty="0" err="1"/>
              <a:t>is</a:t>
            </a:r>
            <a:r>
              <a:rPr lang="fr-FR" b="0" dirty="0"/>
              <a:t> </a:t>
            </a:r>
            <a:r>
              <a:rPr lang="fr-FR" b="0" dirty="0" err="1"/>
              <a:t>providing</a:t>
            </a:r>
            <a:r>
              <a:rPr lang="fr-FR" b="0" dirty="0"/>
              <a:t> an emergency accommodation and support for </a:t>
            </a:r>
            <a:r>
              <a:rPr lang="fr-FR" b="0" dirty="0" err="1"/>
              <a:t>young</a:t>
            </a:r>
            <a:r>
              <a:rPr lang="fr-FR" b="0" dirty="0"/>
              <a:t> LGBT+ people in </a:t>
            </a:r>
            <a:r>
              <a:rPr lang="fr-FR" b="0" dirty="0" err="1"/>
              <a:t>order</a:t>
            </a:r>
            <a:r>
              <a:rPr lang="fr-FR" b="0" dirty="0"/>
              <a:t> to </a:t>
            </a:r>
            <a:r>
              <a:rPr lang="fr-FR" b="0" dirty="0" err="1"/>
              <a:t>fight</a:t>
            </a:r>
            <a:r>
              <a:rPr lang="fr-FR" b="0" dirty="0"/>
              <a:t> </a:t>
            </a:r>
            <a:r>
              <a:rPr lang="fr-FR" b="0" dirty="0" err="1"/>
              <a:t>against</a:t>
            </a:r>
            <a:r>
              <a:rPr lang="fr-FR" b="0" dirty="0"/>
              <a:t> isolation and suicide of LGBT+ </a:t>
            </a:r>
            <a:r>
              <a:rPr lang="fr-FR" b="0" dirty="0" err="1"/>
              <a:t>youth</a:t>
            </a:r>
            <a:r>
              <a:rPr lang="fr-FR" b="0" dirty="0"/>
              <a:t> </a:t>
            </a:r>
            <a:r>
              <a:rPr lang="fr-FR" b="0" dirty="0" err="1"/>
              <a:t>undergoing</a:t>
            </a:r>
            <a:r>
              <a:rPr lang="fr-FR" b="0" dirty="0"/>
              <a:t> </a:t>
            </a:r>
            <a:r>
              <a:rPr lang="fr-FR" b="0" dirty="0" err="1"/>
              <a:t>homophobia</a:t>
            </a:r>
            <a:r>
              <a:rPr lang="fr-FR" b="0" dirty="0"/>
              <a:t>, </a:t>
            </a:r>
            <a:r>
              <a:rPr lang="fr-FR" b="0" dirty="0" err="1"/>
              <a:t>transphobia</a:t>
            </a:r>
            <a:r>
              <a:rPr lang="fr-FR" b="0" dirty="0"/>
              <a:t> and </a:t>
            </a:r>
            <a:r>
              <a:rPr lang="fr-FR" b="0" dirty="0" err="1"/>
              <a:t>family</a:t>
            </a:r>
            <a:r>
              <a:rPr lang="fr-FR" b="0" dirty="0"/>
              <a:t> breakdown. </a:t>
            </a:r>
            <a:r>
              <a:rPr lang="fr-FR" b="0" dirty="0" err="1"/>
              <a:t>From</a:t>
            </a:r>
            <a:r>
              <a:rPr lang="fr-FR" b="0" dirty="0"/>
              <a:t> </a:t>
            </a:r>
            <a:r>
              <a:rPr lang="fr-FR" b="0" dirty="0" err="1"/>
              <a:t>it’s</a:t>
            </a:r>
            <a:r>
              <a:rPr lang="fr-FR" b="0" dirty="0"/>
              <a:t> </a:t>
            </a:r>
            <a:r>
              <a:rPr lang="fr-FR" b="0" dirty="0" err="1"/>
              <a:t>creation</a:t>
            </a:r>
            <a:r>
              <a:rPr lang="fr-FR" b="0" dirty="0"/>
              <a:t> in 2003, Le Refuge </a:t>
            </a:r>
            <a:r>
              <a:rPr lang="fr-FR" b="0" dirty="0" err="1"/>
              <a:t>is</a:t>
            </a:r>
            <a:r>
              <a:rPr lang="fr-FR" b="0" dirty="0"/>
              <a:t> </a:t>
            </a:r>
            <a:r>
              <a:rPr lang="fr-FR" b="0" dirty="0" err="1"/>
              <a:t>helping</a:t>
            </a:r>
            <a:r>
              <a:rPr lang="fr-FR" b="0" dirty="0"/>
              <a:t> </a:t>
            </a:r>
            <a:r>
              <a:rPr lang="fr-FR" b="0" dirty="0" err="1"/>
              <a:t>those</a:t>
            </a:r>
            <a:r>
              <a:rPr lang="fr-FR" b="0" dirty="0"/>
              <a:t> </a:t>
            </a:r>
            <a:r>
              <a:rPr lang="fr-FR" b="0" dirty="0" err="1"/>
              <a:t>young</a:t>
            </a:r>
            <a:r>
              <a:rPr lang="fr-FR" b="0" dirty="0"/>
              <a:t> </a:t>
            </a:r>
            <a:r>
              <a:rPr lang="fr-FR" b="0" dirty="0" err="1"/>
              <a:t>adults</a:t>
            </a:r>
            <a:r>
              <a:rPr lang="fr-FR" b="0" dirty="0"/>
              <a:t> to </a:t>
            </a:r>
            <a:r>
              <a:rPr lang="fr-FR" b="0" dirty="0" err="1"/>
              <a:t>allow</a:t>
            </a:r>
            <a:r>
              <a:rPr lang="fr-FR" b="0" dirty="0"/>
              <a:t> an </a:t>
            </a:r>
            <a:r>
              <a:rPr lang="fr-FR" b="0" dirty="0" err="1"/>
              <a:t>emotional</a:t>
            </a:r>
            <a:r>
              <a:rPr lang="fr-FR" b="0" dirty="0"/>
              <a:t> and </a:t>
            </a:r>
            <a:r>
              <a:rPr lang="fr-FR" b="0" dirty="0" err="1"/>
              <a:t>materiel</a:t>
            </a:r>
            <a:r>
              <a:rPr lang="fr-FR" b="0" dirty="0"/>
              <a:t> reconstruction. </a:t>
            </a:r>
            <a:endParaRPr dirty="0"/>
          </a:p>
          <a:p>
            <a:pPr marL="4801235" lvl="0" indent="0" algn="l" rtl="0">
              <a:lnSpc>
                <a:spcPct val="114000"/>
              </a:lnSpc>
              <a:spcBef>
                <a:spcPts val="770"/>
              </a:spcBef>
              <a:spcAft>
                <a:spcPts val="0"/>
              </a:spcAft>
              <a:buNone/>
            </a:pPr>
            <a:r>
              <a:rPr lang="fr-FR" b="0" dirty="0"/>
              <a:t>The </a:t>
            </a:r>
            <a:r>
              <a:rPr lang="fr-FR" b="0" dirty="0" err="1"/>
              <a:t>godmother</a:t>
            </a:r>
            <a:r>
              <a:rPr lang="fr-FR" b="0" dirty="0"/>
              <a:t> of the </a:t>
            </a:r>
            <a:r>
              <a:rPr lang="fr-FR" b="0" dirty="0" err="1"/>
              <a:t>Foundation</a:t>
            </a:r>
            <a:r>
              <a:rPr lang="fr-FR" b="0" dirty="0"/>
              <a:t> </a:t>
            </a:r>
            <a:r>
              <a:rPr lang="fr-FR" b="0" dirty="0" err="1"/>
              <a:t>is</a:t>
            </a:r>
            <a:r>
              <a:rPr lang="fr-FR" b="0" dirty="0"/>
              <a:t> Muriel Robin, French </a:t>
            </a:r>
            <a:r>
              <a:rPr lang="fr-FR" b="0" dirty="0" err="1"/>
              <a:t>Humorist</a:t>
            </a:r>
            <a:r>
              <a:rPr lang="fr-FR" b="0" dirty="0"/>
              <a:t>.</a:t>
            </a:r>
            <a:endParaRPr dirty="0"/>
          </a:p>
        </p:txBody>
      </p: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2888550" y="799600"/>
            <a:ext cx="1967700" cy="17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300" rIns="0" bIns="0" anchor="t" anchorCtr="0">
            <a:noAutofit/>
          </a:bodyPr>
          <a:lstStyle/>
          <a:p>
            <a:pPr marL="12700" marR="508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>
                <a:solidFill>
                  <a:srgbClr val="FFFFFF"/>
                </a:solidFill>
              </a:rPr>
              <a:t>WHAT IS</a:t>
            </a:r>
            <a:endParaRPr sz="3000">
              <a:solidFill>
                <a:srgbClr val="FFFFFF"/>
              </a:solidFill>
            </a:endParaRPr>
          </a:p>
          <a:p>
            <a:pPr marL="12700" marR="508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>
                <a:solidFill>
                  <a:srgbClr val="FFFFFF"/>
                </a:solidFill>
              </a:rPr>
              <a:t>LE REFUGE ?</a:t>
            </a:r>
            <a:endParaRPr sz="3000">
              <a:solidFill>
                <a:srgbClr val="FFFFFF"/>
              </a:solidFill>
            </a:endParaRPr>
          </a:p>
        </p:txBody>
      </p:sp>
      <p:pic>
        <p:nvPicPr>
          <p:cNvPr id="62" name="Google Shape;62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99807" y="2774335"/>
            <a:ext cx="658127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52943" y="5312302"/>
            <a:ext cx="1729962" cy="1729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/>
          <p:nvPr/>
        </p:nvSpPr>
        <p:spPr>
          <a:xfrm>
            <a:off x="0" y="1523"/>
            <a:ext cx="9144000" cy="6856475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9"/>
          <p:cNvSpPr/>
          <p:nvPr/>
        </p:nvSpPr>
        <p:spPr>
          <a:xfrm>
            <a:off x="0" y="3732275"/>
            <a:ext cx="9144000" cy="3124200"/>
          </a:xfrm>
          <a:custGeom>
            <a:avLst/>
            <a:gdLst/>
            <a:ahLst/>
            <a:cxnLst/>
            <a:rect l="l" t="t" r="r" b="b"/>
            <a:pathLst>
              <a:path w="9144000" h="3124200" extrusionOk="0">
                <a:moveTo>
                  <a:pt x="0" y="0"/>
                </a:moveTo>
                <a:lnTo>
                  <a:pt x="0" y="3124199"/>
                </a:lnTo>
                <a:lnTo>
                  <a:pt x="9143999" y="3124199"/>
                </a:lnTo>
                <a:lnTo>
                  <a:pt x="9143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51764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9"/>
          <p:cNvSpPr txBox="1"/>
          <p:nvPr/>
        </p:nvSpPr>
        <p:spPr>
          <a:xfrm>
            <a:off x="1218000" y="4081925"/>
            <a:ext cx="6708000" cy="24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noAutofit/>
          </a:bodyPr>
          <a:lstStyle/>
          <a:p>
            <a:pPr marL="12700" marR="508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fr-FR" sz="1650">
                <a:solidFill>
                  <a:schemeClr val="lt1"/>
                </a:solidFill>
              </a:rPr>
              <a:t>At the age of 18, I decided to come out… My father began to hit me, to insult me. I didn’t let myself go and i went against his will. Every single day, we had an argument,</a:t>
            </a:r>
            <a:r>
              <a:rPr lang="fr-FR" sz="1650" i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even hitting </a:t>
            </a:r>
            <a:r>
              <a:rPr lang="fr-FR" sz="1650" i="1">
                <a:solidFill>
                  <a:schemeClr val="lt1"/>
                </a:solidFill>
              </a:rPr>
              <a:t>each other… It kind of became our daily lot. Until that day when my father pulled out a shotgun and pointed it at me saying “ Now get out, I don’t like fags, they have no room in this house.</a:t>
            </a:r>
            <a:r>
              <a:rPr lang="fr-FR" sz="16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». Romain</a:t>
            </a:r>
            <a:endParaRPr/>
          </a:p>
        </p:txBody>
      </p:sp>
      <p:pic>
        <p:nvPicPr>
          <p:cNvPr id="71" name="Google Shape;71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2943" y="5312302"/>
            <a:ext cx="1729962" cy="1729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0"/>
          <p:cNvSpPr/>
          <p:nvPr/>
        </p:nvSpPr>
        <p:spPr>
          <a:xfrm>
            <a:off x="0" y="0"/>
            <a:ext cx="9144000" cy="2298700"/>
          </a:xfrm>
          <a:custGeom>
            <a:avLst/>
            <a:gdLst/>
            <a:ahLst/>
            <a:cxnLst/>
            <a:rect l="l" t="t" r="r" b="b"/>
            <a:pathLst>
              <a:path w="9144000" h="2298700" extrusionOk="0">
                <a:moveTo>
                  <a:pt x="0" y="2298192"/>
                </a:moveTo>
                <a:lnTo>
                  <a:pt x="9144000" y="2298192"/>
                </a:lnTo>
                <a:lnTo>
                  <a:pt x="9144000" y="0"/>
                </a:lnTo>
                <a:lnTo>
                  <a:pt x="0" y="0"/>
                </a:lnTo>
                <a:lnTo>
                  <a:pt x="0" y="2298192"/>
                </a:lnTo>
                <a:close/>
              </a:path>
            </a:pathLst>
          </a:custGeom>
          <a:solidFill>
            <a:srgbClr val="000000">
              <a:alpha val="19607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10"/>
          <p:cNvSpPr/>
          <p:nvPr/>
        </p:nvSpPr>
        <p:spPr>
          <a:xfrm>
            <a:off x="0" y="4175759"/>
            <a:ext cx="9144000" cy="2682240"/>
          </a:xfrm>
          <a:custGeom>
            <a:avLst/>
            <a:gdLst/>
            <a:ahLst/>
            <a:cxnLst/>
            <a:rect l="l" t="t" r="r" b="b"/>
            <a:pathLst>
              <a:path w="9144000" h="2682240" extrusionOk="0">
                <a:moveTo>
                  <a:pt x="0" y="2682239"/>
                </a:moveTo>
                <a:lnTo>
                  <a:pt x="9144000" y="2682239"/>
                </a:lnTo>
                <a:lnTo>
                  <a:pt x="9144000" y="0"/>
                </a:lnTo>
                <a:lnTo>
                  <a:pt x="0" y="0"/>
                </a:lnTo>
                <a:lnTo>
                  <a:pt x="0" y="2682239"/>
                </a:lnTo>
                <a:close/>
              </a:path>
            </a:pathLst>
          </a:custGeom>
          <a:solidFill>
            <a:srgbClr val="000000">
              <a:alpha val="19607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10"/>
          <p:cNvSpPr/>
          <p:nvPr/>
        </p:nvSpPr>
        <p:spPr>
          <a:xfrm>
            <a:off x="0" y="2298192"/>
            <a:ext cx="9144000" cy="1877695"/>
          </a:xfrm>
          <a:custGeom>
            <a:avLst/>
            <a:gdLst/>
            <a:ahLst/>
            <a:cxnLst/>
            <a:rect l="l" t="t" r="r" b="b"/>
            <a:pathLst>
              <a:path w="9144000" h="1877695" extrusionOk="0">
                <a:moveTo>
                  <a:pt x="0" y="1877567"/>
                </a:moveTo>
                <a:lnTo>
                  <a:pt x="9144000" y="1877567"/>
                </a:lnTo>
                <a:lnTo>
                  <a:pt x="9144000" y="0"/>
                </a:lnTo>
                <a:lnTo>
                  <a:pt x="0" y="0"/>
                </a:lnTo>
                <a:lnTo>
                  <a:pt x="0" y="1877567"/>
                </a:lnTo>
                <a:close/>
              </a:path>
            </a:pathLst>
          </a:custGeom>
          <a:solidFill>
            <a:srgbClr val="000000">
              <a:alpha val="64705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838200" y="1622825"/>
            <a:ext cx="6261300" cy="5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12700" marR="508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rgbClr val="FFFFFF"/>
                </a:solidFill>
              </a:rPr>
              <a:t>3 AXES OF INTERVENTION</a:t>
            </a:r>
            <a:endParaRPr/>
          </a:p>
        </p:txBody>
      </p:sp>
      <p:sp>
        <p:nvSpPr>
          <p:cNvPr id="81" name="Google Shape;81;p10"/>
          <p:cNvSpPr/>
          <p:nvPr/>
        </p:nvSpPr>
        <p:spPr>
          <a:xfrm>
            <a:off x="803148" y="2286000"/>
            <a:ext cx="1854835" cy="0"/>
          </a:xfrm>
          <a:custGeom>
            <a:avLst/>
            <a:gdLst/>
            <a:ahLst/>
            <a:cxnLst/>
            <a:rect l="l" t="t" r="r" b="b"/>
            <a:pathLst>
              <a:path w="1854835" h="120000" extrusionOk="0">
                <a:moveTo>
                  <a:pt x="0" y="0"/>
                </a:moveTo>
                <a:lnTo>
                  <a:pt x="1854708" y="0"/>
                </a:lnTo>
              </a:path>
            </a:pathLst>
          </a:custGeom>
          <a:noFill/>
          <a:ln w="45700" cap="flat" cmpd="sng">
            <a:solidFill>
              <a:srgbClr val="006F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0"/>
          <p:cNvSpPr txBox="1"/>
          <p:nvPr/>
        </p:nvSpPr>
        <p:spPr>
          <a:xfrm>
            <a:off x="805383" y="2438400"/>
            <a:ext cx="5519217" cy="1479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5575" rIns="0" bIns="0" anchor="t" anchorCtr="0">
            <a:noAutofit/>
          </a:bodyPr>
          <a:lstStyle/>
          <a:p>
            <a:pPr marL="12700" lvl="0"/>
            <a:r>
              <a:rPr lang="fr-FR" sz="2000" dirty="0">
                <a:solidFill>
                  <a:schemeClr val="lt1"/>
                </a:solidFill>
              </a:rPr>
              <a:t>ACCOMMODATION AND ACCOMPANIMENT</a:t>
            </a:r>
            <a:endParaRPr dirty="0"/>
          </a:p>
          <a:p>
            <a:pPr marL="12700" marR="0" lvl="0" indent="0" algn="l" rtl="0">
              <a:lnSpc>
                <a:spcPct val="100000"/>
              </a:lnSpc>
              <a:spcBef>
                <a:spcPts val="1440"/>
              </a:spcBef>
              <a:spcAft>
                <a:spcPts val="0"/>
              </a:spcAft>
              <a:buNone/>
            </a:pPr>
            <a:r>
              <a:rPr lang="fr-FR" sz="2000" dirty="0">
                <a:solidFill>
                  <a:schemeClr val="lt1"/>
                </a:solidFill>
              </a:rPr>
              <a:t>24/7 EMERGENCY LINE</a:t>
            </a:r>
            <a:endParaRPr dirty="0"/>
          </a:p>
          <a:p>
            <a:pPr marL="12700" marR="0" lvl="0" indent="0" algn="l" rtl="0">
              <a:lnSpc>
                <a:spcPct val="100000"/>
              </a:lnSpc>
              <a:spcBef>
                <a:spcPts val="1440"/>
              </a:spcBef>
              <a:spcAft>
                <a:spcPts val="0"/>
              </a:spcAft>
              <a:buNone/>
            </a:pPr>
            <a:r>
              <a:rPr lang="fr-FR" sz="2000" dirty="0">
                <a:solidFill>
                  <a:schemeClr val="lt1"/>
                </a:solidFill>
              </a:rPr>
              <a:t>RAISING AWARENESS</a:t>
            </a:r>
            <a:endParaRPr dirty="0"/>
          </a:p>
        </p:txBody>
      </p:sp>
      <p:pic>
        <p:nvPicPr>
          <p:cNvPr id="83" name="Google Shape;83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2943" y="5312302"/>
            <a:ext cx="1729962" cy="1729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"/>
          <p:cNvSpPr/>
          <p:nvPr/>
        </p:nvSpPr>
        <p:spPr>
          <a:xfrm>
            <a:off x="3048000" y="5638800"/>
            <a:ext cx="1371600" cy="70916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1"/>
          <p:cNvSpPr/>
          <p:nvPr/>
        </p:nvSpPr>
        <p:spPr>
          <a:xfrm>
            <a:off x="2909316" y="5367528"/>
            <a:ext cx="27940" cy="980440"/>
          </a:xfrm>
          <a:custGeom>
            <a:avLst/>
            <a:gdLst/>
            <a:ahLst/>
            <a:cxnLst/>
            <a:rect l="l" t="t" r="r" b="b"/>
            <a:pathLst>
              <a:path w="27939" h="980439" extrusionOk="0">
                <a:moveTo>
                  <a:pt x="0" y="979932"/>
                </a:moveTo>
                <a:lnTo>
                  <a:pt x="27431" y="979932"/>
                </a:lnTo>
                <a:lnTo>
                  <a:pt x="27431" y="0"/>
                </a:lnTo>
                <a:lnTo>
                  <a:pt x="0" y="0"/>
                </a:lnTo>
                <a:lnTo>
                  <a:pt x="0" y="9799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1"/>
          <p:cNvSpPr/>
          <p:nvPr/>
        </p:nvSpPr>
        <p:spPr>
          <a:xfrm>
            <a:off x="2724823" y="-10509"/>
            <a:ext cx="6446609" cy="838200"/>
          </a:xfrm>
          <a:custGeom>
            <a:avLst/>
            <a:gdLst/>
            <a:ahLst/>
            <a:cxnLst/>
            <a:rect l="l" t="t" r="r" b="b"/>
            <a:pathLst>
              <a:path w="1772920" h="6858000" extrusionOk="0">
                <a:moveTo>
                  <a:pt x="0" y="6858000"/>
                </a:moveTo>
                <a:lnTo>
                  <a:pt x="1772412" y="6858000"/>
                </a:lnTo>
                <a:lnTo>
                  <a:pt x="177241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65B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65B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1"/>
          <p:cNvSpPr txBox="1"/>
          <p:nvPr/>
        </p:nvSpPr>
        <p:spPr>
          <a:xfrm>
            <a:off x="3199120" y="166858"/>
            <a:ext cx="5020297" cy="48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300" rIns="0" bIns="0" anchor="t" anchorCtr="0">
            <a:noAutofit/>
          </a:bodyPr>
          <a:lstStyle/>
          <a:p>
            <a:pPr marL="12700" marR="508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LE  REFUGE  IN  FRANCE</a:t>
            </a:r>
            <a:endParaRPr sz="3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1"/>
          <p:cNvSpPr txBox="1"/>
          <p:nvPr/>
        </p:nvSpPr>
        <p:spPr>
          <a:xfrm>
            <a:off x="291656" y="413802"/>
            <a:ext cx="2196018" cy="6063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 </a:t>
            </a:r>
            <a:r>
              <a:rPr lang="fr-FR" sz="1600" b="1" dirty="0">
                <a:solidFill>
                  <a:schemeClr val="dk1"/>
                </a:solidFill>
              </a:rPr>
              <a:t>Structures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</a:t>
            </a:r>
            <a:r>
              <a:rPr lang="fr-FR" sz="1600" b="1" dirty="0">
                <a:solidFill>
                  <a:schemeClr val="dk1"/>
                </a:solidFill>
              </a:rPr>
              <a:t>National </a:t>
            </a:r>
            <a:r>
              <a:rPr lang="fr-FR" sz="1600" b="1" dirty="0" err="1">
                <a:solidFill>
                  <a:schemeClr val="dk1"/>
                </a:solidFill>
              </a:rPr>
              <a:t>experimental</a:t>
            </a:r>
            <a:r>
              <a:rPr lang="fr-FR" sz="1600" b="1" dirty="0">
                <a:solidFill>
                  <a:schemeClr val="dk1"/>
                </a:solidFill>
              </a:rPr>
              <a:t> accommodation </a:t>
            </a:r>
            <a:r>
              <a:rPr lang="fr-FR" sz="1600" b="1" dirty="0" err="1">
                <a:solidFill>
                  <a:schemeClr val="dk1"/>
                </a:solidFill>
              </a:rPr>
              <a:t>facility</a:t>
            </a:r>
            <a:r>
              <a:rPr lang="fr-FR" sz="1600" b="1" dirty="0">
                <a:solidFill>
                  <a:schemeClr val="dk1"/>
                </a:solidFill>
              </a:rPr>
              <a:t> for </a:t>
            </a:r>
            <a:r>
              <a:rPr lang="fr-FR" sz="1600" b="1" dirty="0" err="1">
                <a:solidFill>
                  <a:schemeClr val="dk1"/>
                </a:solidFill>
              </a:rPr>
              <a:t>young</a:t>
            </a:r>
            <a:r>
              <a:rPr lang="fr-FR" sz="1600" b="1" dirty="0">
                <a:solidFill>
                  <a:schemeClr val="dk1"/>
                </a:solidFill>
              </a:rPr>
              <a:t> LGBT+ </a:t>
            </a:r>
            <a:r>
              <a:rPr lang="fr-FR" sz="1600" b="1" dirty="0" err="1">
                <a:solidFill>
                  <a:schemeClr val="dk1"/>
                </a:solidFill>
              </a:rPr>
              <a:t>refugees</a:t>
            </a: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(Angers)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</a:t>
            </a:r>
            <a:r>
              <a:rPr lang="fr-FR" sz="1600" b="1" dirty="0">
                <a:solidFill>
                  <a:schemeClr val="dk1"/>
                </a:solidFill>
              </a:rPr>
              <a:t>accommodation </a:t>
            </a:r>
            <a:r>
              <a:rPr lang="fr-FR" sz="1600" b="1" dirty="0" err="1">
                <a:solidFill>
                  <a:schemeClr val="dk1"/>
                </a:solidFill>
              </a:rPr>
              <a:t>faciity</a:t>
            </a:r>
            <a:r>
              <a:rPr lang="fr-FR" sz="1600" b="1" dirty="0">
                <a:solidFill>
                  <a:schemeClr val="dk1"/>
                </a:solidFill>
              </a:rPr>
              <a:t> for </a:t>
            </a:r>
            <a:r>
              <a:rPr lang="fr-FR" sz="1600" b="1" dirty="0" err="1">
                <a:solidFill>
                  <a:schemeClr val="dk1"/>
                </a:solidFill>
              </a:rPr>
              <a:t>young</a:t>
            </a:r>
            <a:r>
              <a:rPr lang="fr-FR" sz="1600" b="1" dirty="0">
                <a:solidFill>
                  <a:schemeClr val="dk1"/>
                </a:solidFill>
              </a:rPr>
              <a:t> LGBT+ </a:t>
            </a:r>
            <a:r>
              <a:rPr lang="fr-FR" sz="1600" b="1" dirty="0" err="1">
                <a:solidFill>
                  <a:schemeClr val="dk1"/>
                </a:solidFill>
              </a:rPr>
              <a:t>under</a:t>
            </a:r>
            <a:r>
              <a:rPr lang="fr-FR" sz="1600" b="1" dirty="0">
                <a:solidFill>
                  <a:schemeClr val="dk1"/>
                </a:solidFill>
              </a:rPr>
              <a:t> 18s </a:t>
            </a:r>
            <a:r>
              <a:rPr lang="fr-FR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fr-FR" sz="1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Aujargues</a:t>
            </a:r>
            <a:r>
              <a:rPr lang="fr-FR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</a:rPr>
              <a:t>39</a:t>
            </a: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 b="1" dirty="0">
                <a:solidFill>
                  <a:schemeClr val="dk1"/>
                </a:solidFill>
              </a:rPr>
              <a:t>local-correspondent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16 074 </a:t>
            </a:r>
            <a:r>
              <a:rPr lang="fr-FR" sz="16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455 </a:t>
            </a:r>
            <a:r>
              <a:rPr lang="fr-FR" sz="1600" b="1" dirty="0" err="1">
                <a:solidFill>
                  <a:schemeClr val="dk1"/>
                </a:solidFill>
              </a:rPr>
              <a:t>volunteers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 </a:t>
            </a:r>
            <a:r>
              <a:rPr lang="fr-FR" sz="1600" b="1" dirty="0" err="1">
                <a:solidFill>
                  <a:schemeClr val="dk1"/>
                </a:solidFill>
              </a:rPr>
              <a:t>employees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err="1">
                <a:solidFill>
                  <a:schemeClr val="dk1"/>
                </a:solidFill>
              </a:rPr>
              <a:t>including</a:t>
            </a:r>
            <a:r>
              <a:rPr lang="fr-FR" dirty="0">
                <a:solidFill>
                  <a:schemeClr val="dk1"/>
                </a:solidFill>
              </a:rPr>
              <a:t> 13 social </a:t>
            </a:r>
            <a:r>
              <a:rPr lang="fr-FR" dirty="0" err="1">
                <a:solidFill>
                  <a:schemeClr val="dk1"/>
                </a:solidFill>
              </a:rPr>
              <a:t>workers</a:t>
            </a:r>
            <a:r>
              <a:rPr lang="fr-FR" dirty="0">
                <a:solidFill>
                  <a:schemeClr val="dk1"/>
                </a:solidFill>
              </a:rPr>
              <a:t> and 2 </a:t>
            </a:r>
            <a:r>
              <a:rPr lang="fr-FR" dirty="0" err="1">
                <a:solidFill>
                  <a:schemeClr val="dk1"/>
                </a:solidFill>
              </a:rPr>
              <a:t>heads</a:t>
            </a:r>
            <a:r>
              <a:rPr lang="fr-FR" dirty="0">
                <a:solidFill>
                  <a:schemeClr val="dk1"/>
                </a:solidFill>
              </a:rPr>
              <a:t> of services.</a:t>
            </a:r>
            <a:endParaRPr dirty="0"/>
          </a:p>
        </p:txBody>
      </p:sp>
      <p:pic>
        <p:nvPicPr>
          <p:cNvPr id="93" name="Google Shape;93;p11"/>
          <p:cNvPicPr preferRelativeResize="0"/>
          <p:nvPr/>
        </p:nvPicPr>
        <p:blipFill>
          <a:blip r:embed="rId3"/>
          <a:srcRect/>
          <a:stretch/>
        </p:blipFill>
        <p:spPr>
          <a:xfrm>
            <a:off x="1990313" y="355415"/>
            <a:ext cx="7010400" cy="701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2943" y="5312302"/>
            <a:ext cx="1729962" cy="1729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/>
          <p:nvPr/>
        </p:nvSpPr>
        <p:spPr>
          <a:xfrm>
            <a:off x="882397" y="4387596"/>
            <a:ext cx="617220" cy="704215"/>
          </a:xfrm>
          <a:custGeom>
            <a:avLst/>
            <a:gdLst/>
            <a:ahLst/>
            <a:cxnLst/>
            <a:rect l="l" t="t" r="r" b="b"/>
            <a:pathLst>
              <a:path w="617219" h="704214" extrusionOk="0">
                <a:moveTo>
                  <a:pt x="308609" y="0"/>
                </a:moveTo>
                <a:lnTo>
                  <a:pt x="263004" y="3816"/>
                </a:lnTo>
                <a:lnTo>
                  <a:pt x="219477" y="14904"/>
                </a:lnTo>
                <a:lnTo>
                  <a:pt x="178505" y="32718"/>
                </a:lnTo>
                <a:lnTo>
                  <a:pt x="140565" y="56714"/>
                </a:lnTo>
                <a:lnTo>
                  <a:pt x="106136" y="86347"/>
                </a:lnTo>
                <a:lnTo>
                  <a:pt x="75694" y="121073"/>
                </a:lnTo>
                <a:lnTo>
                  <a:pt x="49717" y="160348"/>
                </a:lnTo>
                <a:lnTo>
                  <a:pt x="28682" y="203627"/>
                </a:lnTo>
                <a:lnTo>
                  <a:pt x="13065" y="250365"/>
                </a:lnTo>
                <a:lnTo>
                  <a:pt x="3345" y="300019"/>
                </a:lnTo>
                <a:lnTo>
                  <a:pt x="0" y="352043"/>
                </a:lnTo>
                <a:lnTo>
                  <a:pt x="3345" y="404068"/>
                </a:lnTo>
                <a:lnTo>
                  <a:pt x="13065" y="453722"/>
                </a:lnTo>
                <a:lnTo>
                  <a:pt x="28682" y="500460"/>
                </a:lnTo>
                <a:lnTo>
                  <a:pt x="49717" y="543739"/>
                </a:lnTo>
                <a:lnTo>
                  <a:pt x="75694" y="583014"/>
                </a:lnTo>
                <a:lnTo>
                  <a:pt x="106136" y="617740"/>
                </a:lnTo>
                <a:lnTo>
                  <a:pt x="140565" y="647373"/>
                </a:lnTo>
                <a:lnTo>
                  <a:pt x="178505" y="671369"/>
                </a:lnTo>
                <a:lnTo>
                  <a:pt x="219477" y="689183"/>
                </a:lnTo>
                <a:lnTo>
                  <a:pt x="263004" y="700271"/>
                </a:lnTo>
                <a:lnTo>
                  <a:pt x="308609" y="704087"/>
                </a:lnTo>
                <a:lnTo>
                  <a:pt x="354212" y="700271"/>
                </a:lnTo>
                <a:lnTo>
                  <a:pt x="397738" y="689183"/>
                </a:lnTo>
                <a:lnTo>
                  <a:pt x="438709" y="671369"/>
                </a:lnTo>
                <a:lnTo>
                  <a:pt x="476648" y="647373"/>
                </a:lnTo>
                <a:lnTo>
                  <a:pt x="511078" y="617740"/>
                </a:lnTo>
                <a:lnTo>
                  <a:pt x="541520" y="583014"/>
                </a:lnTo>
                <a:lnTo>
                  <a:pt x="567499" y="543739"/>
                </a:lnTo>
                <a:lnTo>
                  <a:pt x="588535" y="500460"/>
                </a:lnTo>
                <a:lnTo>
                  <a:pt x="604153" y="453722"/>
                </a:lnTo>
                <a:lnTo>
                  <a:pt x="613873" y="404068"/>
                </a:lnTo>
                <a:lnTo>
                  <a:pt x="617219" y="352043"/>
                </a:lnTo>
                <a:lnTo>
                  <a:pt x="613873" y="300019"/>
                </a:lnTo>
                <a:lnTo>
                  <a:pt x="604153" y="250365"/>
                </a:lnTo>
                <a:lnTo>
                  <a:pt x="588535" y="203627"/>
                </a:lnTo>
                <a:lnTo>
                  <a:pt x="567499" y="160348"/>
                </a:lnTo>
                <a:lnTo>
                  <a:pt x="541520" y="121073"/>
                </a:lnTo>
                <a:lnTo>
                  <a:pt x="511078" y="86347"/>
                </a:lnTo>
                <a:lnTo>
                  <a:pt x="476648" y="56714"/>
                </a:lnTo>
                <a:lnTo>
                  <a:pt x="438709" y="32718"/>
                </a:lnTo>
                <a:lnTo>
                  <a:pt x="397738" y="14904"/>
                </a:lnTo>
                <a:lnTo>
                  <a:pt x="354212" y="3816"/>
                </a:lnTo>
                <a:lnTo>
                  <a:pt x="3086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2"/>
          <p:cNvSpPr/>
          <p:nvPr/>
        </p:nvSpPr>
        <p:spPr>
          <a:xfrm>
            <a:off x="0" y="0"/>
            <a:ext cx="9127236" cy="2269236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2"/>
          <p:cNvSpPr/>
          <p:nvPr/>
        </p:nvSpPr>
        <p:spPr>
          <a:xfrm>
            <a:off x="0" y="0"/>
            <a:ext cx="9144000" cy="2269490"/>
          </a:xfrm>
          <a:custGeom>
            <a:avLst/>
            <a:gdLst/>
            <a:ahLst/>
            <a:cxnLst/>
            <a:rect l="l" t="t" r="r" b="b"/>
            <a:pathLst>
              <a:path w="9144000" h="2269490" extrusionOk="0">
                <a:moveTo>
                  <a:pt x="0" y="2269236"/>
                </a:moveTo>
                <a:lnTo>
                  <a:pt x="0" y="0"/>
                </a:lnTo>
                <a:lnTo>
                  <a:pt x="9144000" y="0"/>
                </a:lnTo>
                <a:lnTo>
                  <a:pt x="9144000" y="2269236"/>
                </a:lnTo>
                <a:lnTo>
                  <a:pt x="0" y="2269236"/>
                </a:lnTo>
                <a:close/>
              </a:path>
            </a:pathLst>
          </a:custGeom>
          <a:solidFill>
            <a:srgbClr val="000000">
              <a:alpha val="19607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2"/>
          <p:cNvSpPr txBox="1">
            <a:spLocks noGrp="1"/>
          </p:cNvSpPr>
          <p:nvPr>
            <p:ph type="title"/>
          </p:nvPr>
        </p:nvSpPr>
        <p:spPr>
          <a:xfrm>
            <a:off x="5609844" y="602036"/>
            <a:ext cx="3292653" cy="1065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300" rIns="0" bIns="0" anchor="t" anchorCtr="0">
            <a:noAutofit/>
          </a:bodyPr>
          <a:lstStyle/>
          <a:p>
            <a:r>
              <a:rPr lang="fr-FR" sz="3000" dirty="0">
                <a:solidFill>
                  <a:srgbClr val="FFFFFF"/>
                </a:solidFill>
              </a:rPr>
              <a:t>SPEAKING FIGURES</a:t>
            </a:r>
          </a:p>
        </p:txBody>
      </p:sp>
      <p:sp>
        <p:nvSpPr>
          <p:cNvPr id="103" name="Google Shape;103;p12"/>
          <p:cNvSpPr/>
          <p:nvPr/>
        </p:nvSpPr>
        <p:spPr>
          <a:xfrm>
            <a:off x="624841" y="2558794"/>
            <a:ext cx="2173605" cy="2357582"/>
          </a:xfrm>
          <a:custGeom>
            <a:avLst/>
            <a:gdLst/>
            <a:ahLst/>
            <a:cxnLst/>
            <a:rect l="l" t="t" r="r" b="b"/>
            <a:pathLst>
              <a:path w="2173605" h="2062479" extrusionOk="0">
                <a:moveTo>
                  <a:pt x="0" y="2061971"/>
                </a:moveTo>
                <a:lnTo>
                  <a:pt x="2173224" y="2061971"/>
                </a:lnTo>
                <a:lnTo>
                  <a:pt x="2173224" y="0"/>
                </a:lnTo>
                <a:lnTo>
                  <a:pt x="0" y="0"/>
                </a:lnTo>
                <a:lnTo>
                  <a:pt x="0" y="2061971"/>
                </a:lnTo>
                <a:close/>
              </a:path>
            </a:pathLst>
          </a:cu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2"/>
          <p:cNvSpPr txBox="1"/>
          <p:nvPr/>
        </p:nvSpPr>
        <p:spPr>
          <a:xfrm>
            <a:off x="629413" y="2831718"/>
            <a:ext cx="2532888" cy="1748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86995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chemeClr val="dk1"/>
                </a:solidFill>
              </a:rPr>
              <a:t>SINCE </a:t>
            </a:r>
            <a:r>
              <a:rPr lang="fr-FR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2003 :</a:t>
            </a:r>
            <a:endParaRPr/>
          </a:p>
          <a:p>
            <a:pPr marL="86995" marR="0" lvl="0" indent="0" algn="l" rtl="0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6995" marR="76708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8503</a:t>
            </a:r>
            <a:r>
              <a:rPr lang="fr-FR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>
                <a:solidFill>
                  <a:schemeClr val="dk1"/>
                </a:solidFill>
              </a:rPr>
              <a:t>YOUNG LGBT+ PEOPLE HELPED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6995" marR="2374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2032</a:t>
            </a:r>
            <a:r>
              <a:rPr lang="fr-FR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>
                <a:solidFill>
                  <a:schemeClr val="dk1"/>
                </a:solidFill>
              </a:rPr>
              <a:t>YOUNG LGBT+ PEOPLE HOSTED</a:t>
            </a:r>
            <a:endParaRPr/>
          </a:p>
        </p:txBody>
      </p:sp>
      <p:sp>
        <p:nvSpPr>
          <p:cNvPr id="105" name="Google Shape;105;p12"/>
          <p:cNvSpPr/>
          <p:nvPr/>
        </p:nvSpPr>
        <p:spPr>
          <a:xfrm>
            <a:off x="609600" y="2581655"/>
            <a:ext cx="1297305" cy="0"/>
          </a:xfrm>
          <a:custGeom>
            <a:avLst/>
            <a:gdLst/>
            <a:ahLst/>
            <a:cxnLst/>
            <a:rect l="l" t="t" r="r" b="b"/>
            <a:pathLst>
              <a:path w="1297305" h="120000" extrusionOk="0">
                <a:moveTo>
                  <a:pt x="0" y="0"/>
                </a:moveTo>
                <a:lnTo>
                  <a:pt x="1296924" y="0"/>
                </a:lnTo>
              </a:path>
            </a:pathLst>
          </a:custGeom>
          <a:noFill/>
          <a:ln w="45700" cap="flat" cmpd="sng">
            <a:solidFill>
              <a:srgbClr val="006F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2"/>
          <p:cNvSpPr/>
          <p:nvPr/>
        </p:nvSpPr>
        <p:spPr>
          <a:xfrm>
            <a:off x="3230880" y="2558793"/>
            <a:ext cx="5398009" cy="3485747"/>
          </a:xfrm>
          <a:custGeom>
            <a:avLst/>
            <a:gdLst/>
            <a:ahLst/>
            <a:cxnLst/>
            <a:rect l="l" t="t" r="r" b="b"/>
            <a:pathLst>
              <a:path w="2173604" h="2062479" extrusionOk="0">
                <a:moveTo>
                  <a:pt x="0" y="2061971"/>
                </a:moveTo>
                <a:lnTo>
                  <a:pt x="2173224" y="2061971"/>
                </a:lnTo>
                <a:lnTo>
                  <a:pt x="2173224" y="0"/>
                </a:lnTo>
                <a:lnTo>
                  <a:pt x="0" y="0"/>
                </a:lnTo>
                <a:lnTo>
                  <a:pt x="0" y="2061971"/>
                </a:lnTo>
                <a:close/>
              </a:path>
            </a:pathLst>
          </a:cu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2"/>
          <p:cNvSpPr txBox="1"/>
          <p:nvPr/>
        </p:nvSpPr>
        <p:spPr>
          <a:xfrm>
            <a:off x="3235452" y="3124200"/>
            <a:ext cx="5530595" cy="2762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noAutofit/>
          </a:bodyPr>
          <a:lstStyle/>
          <a:p>
            <a:pPr marL="86995" marR="0" lvl="0" indent="0" algn="l" rtl="0">
              <a:lnSpc>
                <a:spcPct val="1196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6881 </a:t>
            </a:r>
            <a:r>
              <a:rPr lang="fr-FR" sz="1600" dirty="0">
                <a:solidFill>
                  <a:schemeClr val="dk1"/>
                </a:solidFill>
              </a:rPr>
              <a:t>CALLS ON</a:t>
            </a:r>
            <a:endParaRPr sz="1600" dirty="0">
              <a:solidFill>
                <a:schemeClr val="dk1"/>
              </a:solidFill>
            </a:endParaRPr>
          </a:p>
          <a:p>
            <a:pPr marL="86995" marR="0" lvl="0" indent="0" algn="l" rtl="0">
              <a:lnSpc>
                <a:spcPct val="1196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</a:rPr>
              <a:t>THE EMERGENCY LINE</a:t>
            </a:r>
            <a:endParaRPr sz="1600" dirty="0">
              <a:solidFill>
                <a:schemeClr val="dk1"/>
              </a:solidFill>
            </a:endParaRPr>
          </a:p>
          <a:p>
            <a:pPr marL="86360" marR="676910" lvl="0" indent="0" algn="l" rtl="0">
              <a:lnSpc>
                <a:spcPct val="99800"/>
              </a:lnSpc>
              <a:spcBef>
                <a:spcPts val="100"/>
              </a:spcBef>
              <a:spcAft>
                <a:spcPts val="0"/>
              </a:spcAft>
              <a:buNone/>
            </a:pPr>
            <a:endParaRPr sz="16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6360" marR="676910" lvl="0" indent="0" algn="l" rtl="0">
              <a:lnSpc>
                <a:spcPct val="998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827</a:t>
            </a:r>
            <a:r>
              <a:rPr lang="fr-FR" sz="1600" b="1" dirty="0">
                <a:solidFill>
                  <a:schemeClr val="dk1"/>
                </a:solidFill>
              </a:rPr>
              <a:t> </a:t>
            </a:r>
            <a:r>
              <a:rPr lang="fr-FR" sz="1600" dirty="0">
                <a:solidFill>
                  <a:schemeClr val="dk1"/>
                </a:solidFill>
              </a:rPr>
              <a:t>ACCOMMODATION</a:t>
            </a:r>
          </a:p>
          <a:p>
            <a:pPr marL="86360" marR="676910" lvl="0">
              <a:lnSpc>
                <a:spcPct val="99800"/>
              </a:lnSpc>
              <a:spcBef>
                <a:spcPts val="100"/>
              </a:spcBef>
            </a:pPr>
            <a:r>
              <a:rPr lang="fr-FR" sz="1600" dirty="0">
                <a:solidFill>
                  <a:schemeClr val="dk1"/>
                </a:solidFill>
              </a:rPr>
              <a:t>REQUESTS</a:t>
            </a:r>
            <a:endParaRPr sz="16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None/>
            </a:pPr>
            <a:endParaRPr sz="165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6360" marR="33083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480 </a:t>
            </a:r>
            <a:r>
              <a:rPr lang="fr-FR" sz="1600" dirty="0">
                <a:solidFill>
                  <a:schemeClr val="dk1"/>
                </a:solidFill>
              </a:rPr>
              <a:t>YOUNG PEOPLE HELPED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306 </a:t>
            </a:r>
            <a:r>
              <a:rPr lang="fr-FR" sz="1600" dirty="0">
                <a:solidFill>
                  <a:schemeClr val="dk1"/>
                </a:solidFill>
              </a:rPr>
              <a:t>HOSTED</a:t>
            </a:r>
            <a:endParaRPr dirty="0"/>
          </a:p>
          <a:p>
            <a:pPr marL="86360" marR="33083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20% </a:t>
            </a:r>
            <a:r>
              <a:rPr lang="fr-FR" sz="1600" dirty="0">
                <a:solidFill>
                  <a:schemeClr val="dk1"/>
                </a:solidFill>
              </a:rPr>
              <a:t>OF YOUNG PEOPLE HELPED ARE TRANS.</a:t>
            </a:r>
            <a:endParaRPr dirty="0"/>
          </a:p>
          <a:p>
            <a:pPr marL="86360" marR="33083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6360" marR="330835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</a:rPr>
              <a:t>MORE THAN</a:t>
            </a: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5569 STUDENTS </a:t>
            </a:r>
            <a:r>
              <a:rPr lang="fr-FR" sz="1600" dirty="0">
                <a:solidFill>
                  <a:schemeClr val="dk1"/>
                </a:solidFill>
              </a:rPr>
              <a:t>AWARENED</a:t>
            </a:r>
          </a:p>
          <a:p>
            <a:pPr marL="86360" marR="330835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</a:rPr>
              <a:t>DURING SCHOOL INTERVENTIONS </a:t>
            </a:r>
            <a:endParaRPr dirty="0"/>
          </a:p>
        </p:txBody>
      </p:sp>
      <p:sp>
        <p:nvSpPr>
          <p:cNvPr id="108" name="Google Shape;108;p12"/>
          <p:cNvSpPr/>
          <p:nvPr/>
        </p:nvSpPr>
        <p:spPr>
          <a:xfrm>
            <a:off x="3230880" y="2581655"/>
            <a:ext cx="1297305" cy="0"/>
          </a:xfrm>
          <a:custGeom>
            <a:avLst/>
            <a:gdLst/>
            <a:ahLst/>
            <a:cxnLst/>
            <a:rect l="l" t="t" r="r" b="b"/>
            <a:pathLst>
              <a:path w="1297304" h="120000" extrusionOk="0">
                <a:moveTo>
                  <a:pt x="0" y="0"/>
                </a:moveTo>
                <a:lnTo>
                  <a:pt x="1296924" y="0"/>
                </a:lnTo>
              </a:path>
            </a:pathLst>
          </a:custGeom>
          <a:noFill/>
          <a:ln w="45700" cap="flat" cmpd="sng">
            <a:solidFill>
              <a:srgbClr val="006F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2"/>
          <p:cNvSpPr txBox="1"/>
          <p:nvPr/>
        </p:nvSpPr>
        <p:spPr>
          <a:xfrm>
            <a:off x="5798821" y="3123945"/>
            <a:ext cx="2898647" cy="124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86995" marR="0" lvl="0" indent="0" algn="l" rtl="0">
              <a:lnSpc>
                <a:spcPct val="1196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39 912 </a:t>
            </a:r>
            <a:r>
              <a:rPr lang="fr-FR" sz="1600" dirty="0">
                <a:solidFill>
                  <a:schemeClr val="dk1"/>
                </a:solidFill>
              </a:rPr>
              <a:t>NIGHTS SPENT</a:t>
            </a:r>
            <a:endParaRPr dirty="0"/>
          </a:p>
          <a:p>
            <a:pPr marL="86995" marR="0" lvl="0" indent="0" algn="l" rtl="0">
              <a:lnSpc>
                <a:spcPct val="23925"/>
              </a:lnSpc>
              <a:spcBef>
                <a:spcPts val="95"/>
              </a:spcBef>
              <a:spcAft>
                <a:spcPts val="0"/>
              </a:spcAft>
              <a:buNone/>
            </a:pPr>
            <a:endParaRPr sz="8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6995" marR="0" lvl="0" indent="0" algn="l" rtl="0">
              <a:lnSpc>
                <a:spcPct val="1196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</a:rPr>
              <a:t>EVERY NIGHTS,</a:t>
            </a:r>
            <a:endParaRPr sz="1600" b="1" dirty="0">
              <a:solidFill>
                <a:schemeClr val="dk1"/>
              </a:solidFill>
            </a:endParaRPr>
          </a:p>
          <a:p>
            <a:pPr marL="86995" marR="0" lvl="0" indent="0" algn="l" rtl="0">
              <a:lnSpc>
                <a:spcPct val="1196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</a:rPr>
              <a:t>187 </a:t>
            </a:r>
            <a:r>
              <a:rPr lang="fr-FR" sz="1600" dirty="0">
                <a:solidFill>
                  <a:schemeClr val="dk1"/>
                </a:solidFill>
              </a:rPr>
              <a:t>YOUNG PEOPLE </a:t>
            </a:r>
            <a:endParaRPr sz="1600" dirty="0">
              <a:solidFill>
                <a:schemeClr val="dk1"/>
              </a:solidFill>
            </a:endParaRPr>
          </a:p>
          <a:p>
            <a:pPr marL="86995" marR="0" lvl="0" indent="0" algn="l" rtl="0">
              <a:lnSpc>
                <a:spcPct val="1196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</a:rPr>
              <a:t>ARE SAFE</a:t>
            </a:r>
            <a:endParaRPr sz="1600" dirty="0">
              <a:solidFill>
                <a:schemeClr val="dk1"/>
              </a:solidFill>
            </a:endParaRPr>
          </a:p>
        </p:txBody>
      </p:sp>
      <p:sp>
        <p:nvSpPr>
          <p:cNvPr id="110" name="Google Shape;110;p12"/>
          <p:cNvSpPr txBox="1"/>
          <p:nvPr/>
        </p:nvSpPr>
        <p:spPr>
          <a:xfrm>
            <a:off x="3225927" y="2831463"/>
            <a:ext cx="1297306" cy="255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noAutofit/>
          </a:bodyPr>
          <a:lstStyle/>
          <a:p>
            <a:pPr marL="86995" marR="0" lvl="0" indent="0" algn="l" rtl="0">
              <a:lnSpc>
                <a:spcPct val="1196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chemeClr val="dk1"/>
                </a:solidFill>
              </a:rPr>
              <a:t>IN 2019...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2943" y="5312302"/>
            <a:ext cx="1729962" cy="1729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3"/>
          <p:cNvSpPr txBox="1"/>
          <p:nvPr/>
        </p:nvSpPr>
        <p:spPr>
          <a:xfrm>
            <a:off x="670181" y="2494173"/>
            <a:ext cx="3025140" cy="2544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3800" rIns="0" bIns="0" anchor="t" anchorCtr="0">
            <a:noAutofit/>
          </a:bodyPr>
          <a:lstStyle/>
          <a:p>
            <a:pPr marL="12700" marR="5080" lvl="0" indent="0" algn="ctr" rtl="0">
              <a:lnSpc>
                <a:spcPct val="1211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</a:rPr>
              <a:t>HEADQUARTERS</a:t>
            </a:r>
            <a:endParaRPr dirty="0"/>
          </a:p>
          <a:p>
            <a:pPr marL="12700" marR="5080" lvl="0" indent="0" algn="ctr" rtl="0">
              <a:lnSpc>
                <a:spcPct val="121187"/>
              </a:lnSpc>
              <a:spcBef>
                <a:spcPts val="345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75 place d’Acadie</a:t>
            </a:r>
            <a:endParaRPr dirty="0"/>
          </a:p>
          <a:p>
            <a:pPr marL="12700" marR="5080" lvl="0" indent="0" algn="ctr" rtl="0">
              <a:lnSpc>
                <a:spcPct val="121187"/>
              </a:lnSpc>
              <a:spcBef>
                <a:spcPts val="345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34000 Montpellier</a:t>
            </a:r>
            <a:endParaRPr dirty="0"/>
          </a:p>
          <a:p>
            <a:pPr marL="12700" marR="5080" lvl="0" indent="0" algn="ctr" rtl="0">
              <a:lnSpc>
                <a:spcPct val="387800"/>
              </a:lnSpc>
              <a:spcBef>
                <a:spcPts val="345"/>
              </a:spcBef>
              <a:spcAft>
                <a:spcPts val="0"/>
              </a:spcAft>
              <a:buNone/>
            </a:pPr>
            <a:endParaRPr sz="5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" marR="5080" lvl="0" indent="0" algn="ctr" rtl="0">
              <a:lnSpc>
                <a:spcPct val="121187"/>
              </a:lnSpc>
              <a:spcBef>
                <a:spcPts val="345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</a:rPr>
              <a:t>EMERGENCY LINE 24/7</a:t>
            </a:r>
            <a:endParaRPr dirty="0"/>
          </a:p>
          <a:p>
            <a:pPr marL="12700" marR="5080" lvl="0" indent="0" algn="ctr" rtl="0">
              <a:lnSpc>
                <a:spcPct val="121187"/>
              </a:lnSpc>
              <a:spcBef>
                <a:spcPts val="345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06 31 59 69 50</a:t>
            </a:r>
            <a:endParaRPr dirty="0"/>
          </a:p>
          <a:p>
            <a:pPr marL="12700" marR="5080" lvl="0" indent="0" algn="ctr" rtl="0">
              <a:lnSpc>
                <a:spcPct val="121187"/>
              </a:lnSpc>
              <a:spcBef>
                <a:spcPts val="345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" marR="5080" lvl="0" indent="0" algn="ctr" rtl="0">
              <a:lnSpc>
                <a:spcPct val="121187"/>
              </a:lnSpc>
              <a:spcBef>
                <a:spcPts val="345"/>
              </a:spcBef>
              <a:spcAft>
                <a:spcPts val="0"/>
              </a:spcAft>
              <a:buNone/>
            </a:pPr>
            <a:r>
              <a:rPr lang="fr-F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INFOS &amp; </a:t>
            </a:r>
            <a:r>
              <a:rPr lang="fr-FR" sz="1600" dirty="0">
                <a:solidFill>
                  <a:schemeClr val="dk1"/>
                </a:solidFill>
              </a:rPr>
              <a:t>DONATION</a:t>
            </a:r>
            <a:endParaRPr dirty="0"/>
          </a:p>
          <a:p>
            <a:pPr marL="12700" marR="5080" lvl="0" indent="0" algn="ctr" rtl="0">
              <a:lnSpc>
                <a:spcPct val="121187"/>
              </a:lnSpc>
              <a:spcBef>
                <a:spcPts val="345"/>
              </a:spcBef>
              <a:spcAft>
                <a:spcPts val="0"/>
              </a:spcAft>
              <a:buNone/>
            </a:pPr>
            <a:r>
              <a:rPr lang="fr-F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le-</a:t>
            </a:r>
            <a:r>
              <a:rPr lang="fr-FR" sz="16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refuge.org</a:t>
            </a:r>
            <a:endParaRPr sz="16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13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95400" y="5643630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3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39498" y="5673738"/>
            <a:ext cx="486507" cy="395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3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517825" y="5570562"/>
            <a:ext cx="606375" cy="60163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3"/>
          <p:cNvSpPr txBox="1"/>
          <p:nvPr/>
        </p:nvSpPr>
        <p:spPr>
          <a:xfrm>
            <a:off x="5032425" y="5029200"/>
            <a:ext cx="4111575" cy="1133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1100" rIns="0" bIns="0" anchor="t" anchorCtr="0">
            <a:noAutofit/>
          </a:bodyPr>
          <a:lstStyle/>
          <a:p>
            <a:pPr marL="12700" marR="508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CONTACTEZ</a:t>
            </a:r>
            <a:endParaRPr/>
          </a:p>
          <a:p>
            <a:pPr marL="12700" marR="5080" lvl="0" indent="0" algn="l" rtl="0">
              <a:lnSpc>
                <a:spcPct val="90000"/>
              </a:lnSpc>
              <a:spcBef>
                <a:spcPts val="53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NOUS</a:t>
            </a:r>
            <a:endParaRPr sz="36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3"/>
          <p:cNvSpPr/>
          <p:nvPr/>
        </p:nvSpPr>
        <p:spPr>
          <a:xfrm>
            <a:off x="4383490" y="0"/>
            <a:ext cx="85851" cy="6858000"/>
          </a:xfrm>
          <a:custGeom>
            <a:avLst/>
            <a:gdLst/>
            <a:ahLst/>
            <a:cxnLst/>
            <a:rect l="l" t="t" r="r" b="b"/>
            <a:pathLst>
              <a:path w="58419" h="6858000" extrusionOk="0">
                <a:moveTo>
                  <a:pt x="0" y="6857998"/>
                </a:moveTo>
                <a:lnTo>
                  <a:pt x="57912" y="6857998"/>
                </a:lnTo>
                <a:lnTo>
                  <a:pt x="57912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000000">
              <a:alpha val="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Google Shape;122;p1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70181" y="266351"/>
            <a:ext cx="2645156" cy="2645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469341" y="0"/>
            <a:ext cx="467465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344</Words>
  <Application>Microsoft Office PowerPoint</Application>
  <PresentationFormat>On-screen Show (4:3)</PresentationFormat>
  <Paragraphs>61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17 years Providing accommodation and support for young LGBT+ people.</vt:lpstr>
      <vt:lpstr>WHAT IS LE REFUGE ?</vt:lpstr>
      <vt:lpstr>PowerPoint Presentation</vt:lpstr>
      <vt:lpstr>3 AXES OF INTERVENTION</vt:lpstr>
      <vt:lpstr>PowerPoint Presentation</vt:lpstr>
      <vt:lpstr>SPEAKING FIGURES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 years Providing housing and support for young LGBT+ people.</dc:title>
  <dc:creator>user</dc:creator>
  <cp:lastModifiedBy>Robbie Stakelum</cp:lastModifiedBy>
  <cp:revision>5</cp:revision>
  <dcterms:modified xsi:type="dcterms:W3CDTF">2020-10-13T09:59:14Z</dcterms:modified>
</cp:coreProperties>
</file>