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0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14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5" r:id="rId1"/>
  </p:sldMasterIdLst>
  <p:notesMasterIdLst>
    <p:notesMasterId r:id="rId20"/>
  </p:notesMasterIdLst>
  <p:sldIdLst>
    <p:sldId id="256" r:id="rId2"/>
    <p:sldId id="260" r:id="rId3"/>
    <p:sldId id="374" r:id="rId4"/>
    <p:sldId id="352" r:id="rId5"/>
    <p:sldId id="369" r:id="rId6"/>
    <p:sldId id="361" r:id="rId7"/>
    <p:sldId id="333" r:id="rId8"/>
    <p:sldId id="339" r:id="rId9"/>
    <p:sldId id="362" r:id="rId10"/>
    <p:sldId id="341" r:id="rId11"/>
    <p:sldId id="363" r:id="rId12"/>
    <p:sldId id="343" r:id="rId13"/>
    <p:sldId id="364" r:id="rId14"/>
    <p:sldId id="347" r:id="rId15"/>
    <p:sldId id="344" r:id="rId16"/>
    <p:sldId id="346" r:id="rId17"/>
    <p:sldId id="354" r:id="rId18"/>
    <p:sldId id="326" r:id="rId19"/>
  </p:sldIdLst>
  <p:sldSz cx="12192000" cy="6858000"/>
  <p:notesSz cx="6797675" cy="9926638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Chloe Serme-Morin" initials="CS" lastIdx="1" clrIdx="0">
    <p:extLst>
      <p:ext uri="{19B8F6BF-5375-455C-9EA6-DF929625EA0E}">
        <p15:presenceInfo xmlns:p15="http://schemas.microsoft.com/office/powerpoint/2012/main" userId="Chloe Serme-Morin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95C60A"/>
    <a:srgbClr val="BCF420"/>
    <a:srgbClr val="FFCC00"/>
    <a:srgbClr val="FF8585"/>
    <a:srgbClr val="96B6D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672" autoAdjust="0"/>
    <p:restoredTop sz="80108" autoAdjust="0"/>
  </p:normalViewPr>
  <p:slideViewPr>
    <p:cSldViewPr snapToGrid="0">
      <p:cViewPr varScale="1">
        <p:scale>
          <a:sx n="53" d="100"/>
          <a:sy n="53" d="100"/>
        </p:scale>
        <p:origin x="1188" y="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user\AppData\Local\Temp\ilc_mded03-3.xls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user\OneDrive%20-%20feantsa\5e%20&#233;dition%20Rapport%20EU%20Mal-Logement\Index\Tab%20ressortissants%20hors%20UE%20surpeuplement.xls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Sheet1!$A$4</c:f>
              <c:strCache>
                <c:ptCount val="1"/>
                <c:pt idx="0">
                  <c:v>Poor households</c:v>
                </c:pt>
              </c:strCache>
            </c:strRef>
          </c:tx>
          <c:spPr>
            <a:ln w="50800" cap="rnd">
              <a:solidFill>
                <a:srgbClr val="FF0000"/>
              </a:solidFill>
              <a:round/>
              <a:headEnd type="none"/>
              <a:tailEnd type="none"/>
            </a:ln>
            <a:effectLst/>
          </c:spPr>
          <c:marker>
            <c:symbol val="none"/>
          </c:marker>
          <c:cat>
            <c:numRef>
              <c:f>Sheet1!$B$3:$M$3</c:f>
              <c:numCache>
                <c:formatCode>General</c:formatCode>
                <c:ptCount val="12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  <c:pt idx="5">
                  <c:v>2012</c:v>
                </c:pt>
                <c:pt idx="6">
                  <c:v>2013</c:v>
                </c:pt>
                <c:pt idx="7">
                  <c:v>2014</c:v>
                </c:pt>
                <c:pt idx="8">
                  <c:v>2015</c:v>
                </c:pt>
                <c:pt idx="9">
                  <c:v>2016</c:v>
                </c:pt>
                <c:pt idx="10">
                  <c:v>2017</c:v>
                </c:pt>
                <c:pt idx="11">
                  <c:v>2018</c:v>
                </c:pt>
              </c:numCache>
            </c:numRef>
          </c:cat>
          <c:val>
            <c:numRef>
              <c:f>Sheet1!$B$4:$M$4</c:f>
              <c:numCache>
                <c:formatCode>General</c:formatCode>
                <c:ptCount val="12"/>
                <c:pt idx="0">
                  <c:v>360.6</c:v>
                </c:pt>
                <c:pt idx="1">
                  <c:v>376.4</c:v>
                </c:pt>
                <c:pt idx="2">
                  <c:v>377.7</c:v>
                </c:pt>
                <c:pt idx="3">
                  <c:v>363.6</c:v>
                </c:pt>
                <c:pt idx="4">
                  <c:v>380.7</c:v>
                </c:pt>
                <c:pt idx="5">
                  <c:v>358.1</c:v>
                </c:pt>
                <c:pt idx="6">
                  <c:v>372.9</c:v>
                </c:pt>
                <c:pt idx="7">
                  <c:v>386.2</c:v>
                </c:pt>
                <c:pt idx="8">
                  <c:v>400.3</c:v>
                </c:pt>
                <c:pt idx="9">
                  <c:v>405.7</c:v>
                </c:pt>
                <c:pt idx="10">
                  <c:v>401.6</c:v>
                </c:pt>
                <c:pt idx="11">
                  <c:v>418.3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200F-4164-9AC0-FFE164BEB177}"/>
            </c:ext>
          </c:extLst>
        </c:ser>
        <c:ser>
          <c:idx val="1"/>
          <c:order val="1"/>
          <c:tx>
            <c:strRef>
              <c:f>Sheet1!$A$7</c:f>
              <c:strCache>
                <c:ptCount val="1"/>
                <c:pt idx="0">
                  <c:v>Non-poor households</c:v>
                </c:pt>
              </c:strCache>
            </c:strRef>
          </c:tx>
          <c:spPr>
            <a:ln w="5080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numRef>
              <c:f>Sheet1!$B$3:$M$3</c:f>
              <c:numCache>
                <c:formatCode>General</c:formatCode>
                <c:ptCount val="12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  <c:pt idx="5">
                  <c:v>2012</c:v>
                </c:pt>
                <c:pt idx="6">
                  <c:v>2013</c:v>
                </c:pt>
                <c:pt idx="7">
                  <c:v>2014</c:v>
                </c:pt>
                <c:pt idx="8">
                  <c:v>2015</c:v>
                </c:pt>
                <c:pt idx="9">
                  <c:v>2016</c:v>
                </c:pt>
                <c:pt idx="10">
                  <c:v>2017</c:v>
                </c:pt>
                <c:pt idx="11">
                  <c:v>2018</c:v>
                </c:pt>
              </c:numCache>
            </c:numRef>
          </c:cat>
          <c:val>
            <c:numRef>
              <c:f>Sheet1!$B$7:$M$7</c:f>
              <c:numCache>
                <c:formatCode>General</c:formatCode>
                <c:ptCount val="12"/>
                <c:pt idx="0">
                  <c:v>486.1</c:v>
                </c:pt>
                <c:pt idx="1">
                  <c:v>511.7</c:v>
                </c:pt>
                <c:pt idx="2">
                  <c:v>500.1</c:v>
                </c:pt>
                <c:pt idx="3">
                  <c:v>462</c:v>
                </c:pt>
                <c:pt idx="4">
                  <c:v>484.8</c:v>
                </c:pt>
                <c:pt idx="5">
                  <c:v>458.8</c:v>
                </c:pt>
                <c:pt idx="6">
                  <c:v>474.6</c:v>
                </c:pt>
                <c:pt idx="7">
                  <c:v>477.8</c:v>
                </c:pt>
                <c:pt idx="8">
                  <c:v>497.2</c:v>
                </c:pt>
                <c:pt idx="9">
                  <c:v>489.5</c:v>
                </c:pt>
                <c:pt idx="10">
                  <c:v>482.8</c:v>
                </c:pt>
                <c:pt idx="11">
                  <c:v>478.5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200F-4164-9AC0-FFE164BEB177}"/>
            </c:ext>
          </c:extLst>
        </c:ser>
        <c:ser>
          <c:idx val="2"/>
          <c:order val="2"/>
          <c:tx>
            <c:strRef>
              <c:f>Sheet1!$A$5</c:f>
              <c:strCache>
                <c:ptCount val="1"/>
                <c:pt idx="0">
                  <c:v>Poor tenants</c:v>
                </c:pt>
              </c:strCache>
            </c:strRef>
          </c:tx>
          <c:spPr>
            <a:ln w="28575" cap="rnd">
              <a:solidFill>
                <a:srgbClr val="C00000">
                  <a:alpha val="70000"/>
                </a:srgbClr>
              </a:solidFill>
              <a:prstDash val="sysDash"/>
              <a:round/>
            </a:ln>
            <a:effectLst/>
          </c:spPr>
          <c:marker>
            <c:symbol val="none"/>
          </c:marker>
          <c:cat>
            <c:numRef>
              <c:f>Sheet1!$B$3:$M$3</c:f>
              <c:numCache>
                <c:formatCode>General</c:formatCode>
                <c:ptCount val="12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  <c:pt idx="5">
                  <c:v>2012</c:v>
                </c:pt>
                <c:pt idx="6">
                  <c:v>2013</c:v>
                </c:pt>
                <c:pt idx="7">
                  <c:v>2014</c:v>
                </c:pt>
                <c:pt idx="8">
                  <c:v>2015</c:v>
                </c:pt>
                <c:pt idx="9">
                  <c:v>2016</c:v>
                </c:pt>
                <c:pt idx="10">
                  <c:v>2017</c:v>
                </c:pt>
                <c:pt idx="11">
                  <c:v>2018</c:v>
                </c:pt>
              </c:numCache>
            </c:numRef>
          </c:cat>
          <c:val>
            <c:numRef>
              <c:f>Sheet1!$B$5:$M$5</c:f>
              <c:numCache>
                <c:formatCode>#,##0.0</c:formatCode>
                <c:ptCount val="12"/>
                <c:pt idx="0">
                  <c:v>442.4</c:v>
                </c:pt>
                <c:pt idx="1">
                  <c:v>460.4</c:v>
                </c:pt>
                <c:pt idx="2">
                  <c:v>472.3</c:v>
                </c:pt>
                <c:pt idx="3">
                  <c:v>465.8</c:v>
                </c:pt>
                <c:pt idx="4">
                  <c:v>485.7</c:v>
                </c:pt>
                <c:pt idx="5">
                  <c:v>456.5</c:v>
                </c:pt>
                <c:pt idx="6">
                  <c:v>473.8</c:v>
                </c:pt>
                <c:pt idx="7">
                  <c:v>483.4</c:v>
                </c:pt>
                <c:pt idx="8">
                  <c:v>521.20000000000005</c:v>
                </c:pt>
                <c:pt idx="9">
                  <c:v>529.20000000000005</c:v>
                </c:pt>
                <c:pt idx="10">
                  <c:v>546.1</c:v>
                </c:pt>
                <c:pt idx="11">
                  <c:v>563.1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200F-4164-9AC0-FFE164BEB177}"/>
            </c:ext>
          </c:extLst>
        </c:ser>
        <c:ser>
          <c:idx val="3"/>
          <c:order val="3"/>
          <c:tx>
            <c:strRef>
              <c:f>Sheet1!$A$8</c:f>
              <c:strCache>
                <c:ptCount val="1"/>
                <c:pt idx="0">
                  <c:v>Non-poor tenants</c:v>
                </c:pt>
              </c:strCache>
            </c:strRef>
          </c:tx>
          <c:spPr>
            <a:ln w="28575" cap="rnd">
              <a:solidFill>
                <a:srgbClr val="00B0F0">
                  <a:alpha val="70000"/>
                </a:srgbClr>
              </a:solidFill>
              <a:prstDash val="sysDash"/>
              <a:round/>
            </a:ln>
            <a:effectLst/>
          </c:spPr>
          <c:marker>
            <c:symbol val="none"/>
          </c:marker>
          <c:cat>
            <c:numRef>
              <c:f>Sheet1!$B$3:$M$3</c:f>
              <c:numCache>
                <c:formatCode>General</c:formatCode>
                <c:ptCount val="12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  <c:pt idx="5">
                  <c:v>2012</c:v>
                </c:pt>
                <c:pt idx="6">
                  <c:v>2013</c:v>
                </c:pt>
                <c:pt idx="7">
                  <c:v>2014</c:v>
                </c:pt>
                <c:pt idx="8">
                  <c:v>2015</c:v>
                </c:pt>
                <c:pt idx="9">
                  <c:v>2016</c:v>
                </c:pt>
                <c:pt idx="10">
                  <c:v>2017</c:v>
                </c:pt>
                <c:pt idx="11">
                  <c:v>2018</c:v>
                </c:pt>
              </c:numCache>
            </c:numRef>
          </c:cat>
          <c:val>
            <c:numRef>
              <c:f>Sheet1!$B$8:$M$8</c:f>
              <c:numCache>
                <c:formatCode>#,##0.0</c:formatCode>
                <c:ptCount val="12"/>
                <c:pt idx="0">
                  <c:v>556</c:v>
                </c:pt>
                <c:pt idx="1">
                  <c:v>594.9</c:v>
                </c:pt>
                <c:pt idx="2">
                  <c:v>589.20000000000005</c:v>
                </c:pt>
                <c:pt idx="3">
                  <c:v>578.20000000000005</c:v>
                </c:pt>
                <c:pt idx="4">
                  <c:v>613.6</c:v>
                </c:pt>
                <c:pt idx="5">
                  <c:v>600</c:v>
                </c:pt>
                <c:pt idx="6">
                  <c:v>617.1</c:v>
                </c:pt>
                <c:pt idx="7">
                  <c:v>630.4</c:v>
                </c:pt>
                <c:pt idx="8">
                  <c:v>661.8</c:v>
                </c:pt>
                <c:pt idx="9">
                  <c:v>685.7</c:v>
                </c:pt>
                <c:pt idx="10">
                  <c:v>677</c:v>
                </c:pt>
                <c:pt idx="11">
                  <c:v>688.7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200F-4164-9AC0-FFE164BEB177}"/>
            </c:ext>
          </c:extLst>
        </c:ser>
        <c:ser>
          <c:idx val="4"/>
          <c:order val="4"/>
          <c:tx>
            <c:strRef>
              <c:f>Sheet1!$A$6</c:f>
              <c:strCache>
                <c:ptCount val="1"/>
                <c:pt idx="0">
                  <c:v>Poor homeowners</c:v>
                </c:pt>
              </c:strCache>
            </c:strRef>
          </c:tx>
          <c:spPr>
            <a:ln w="28575" cap="rnd">
              <a:solidFill>
                <a:schemeClr val="accent2">
                  <a:alpha val="70000"/>
                </a:schemeClr>
              </a:solidFill>
              <a:prstDash val="sysDash"/>
              <a:round/>
            </a:ln>
            <a:effectLst/>
          </c:spPr>
          <c:marker>
            <c:symbol val="none"/>
          </c:marker>
          <c:cat>
            <c:numRef>
              <c:f>Sheet1!$B$3:$M$3</c:f>
              <c:numCache>
                <c:formatCode>General</c:formatCode>
                <c:ptCount val="12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  <c:pt idx="5">
                  <c:v>2012</c:v>
                </c:pt>
                <c:pt idx="6">
                  <c:v>2013</c:v>
                </c:pt>
                <c:pt idx="7">
                  <c:v>2014</c:v>
                </c:pt>
                <c:pt idx="8">
                  <c:v>2015</c:v>
                </c:pt>
                <c:pt idx="9">
                  <c:v>2016</c:v>
                </c:pt>
                <c:pt idx="10">
                  <c:v>2017</c:v>
                </c:pt>
                <c:pt idx="11">
                  <c:v>2018</c:v>
                </c:pt>
              </c:numCache>
            </c:numRef>
          </c:cat>
          <c:val>
            <c:numRef>
              <c:f>Sheet1!$B$6:$M$6</c:f>
              <c:numCache>
                <c:formatCode>#,##0.0</c:formatCode>
                <c:ptCount val="12"/>
                <c:pt idx="0">
                  <c:v>328.4</c:v>
                </c:pt>
                <c:pt idx="1">
                  <c:v>341.2</c:v>
                </c:pt>
                <c:pt idx="2">
                  <c:v>337.4</c:v>
                </c:pt>
                <c:pt idx="3">
                  <c:v>304</c:v>
                </c:pt>
                <c:pt idx="4">
                  <c:v>314.60000000000002</c:v>
                </c:pt>
                <c:pt idx="5">
                  <c:v>292.5</c:v>
                </c:pt>
                <c:pt idx="6">
                  <c:v>301.60000000000002</c:v>
                </c:pt>
                <c:pt idx="7">
                  <c:v>318.8</c:v>
                </c:pt>
                <c:pt idx="8">
                  <c:v>307.89999999999998</c:v>
                </c:pt>
                <c:pt idx="9">
                  <c:v>310</c:v>
                </c:pt>
                <c:pt idx="10">
                  <c:v>300.10000000000002</c:v>
                </c:pt>
                <c:pt idx="11">
                  <c:v>318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4-200F-4164-9AC0-FFE164BEB177}"/>
            </c:ext>
          </c:extLst>
        </c:ser>
        <c:ser>
          <c:idx val="5"/>
          <c:order val="5"/>
          <c:tx>
            <c:strRef>
              <c:f>Sheet1!$A$9</c:f>
              <c:strCache>
                <c:ptCount val="1"/>
                <c:pt idx="0">
                  <c:v>Non-poor homeowners</c:v>
                </c:pt>
              </c:strCache>
            </c:strRef>
          </c:tx>
          <c:spPr>
            <a:ln w="28575" cap="rnd">
              <a:solidFill>
                <a:srgbClr val="002060">
                  <a:alpha val="70000"/>
                </a:srgbClr>
              </a:solidFill>
              <a:prstDash val="sysDash"/>
              <a:round/>
            </a:ln>
            <a:effectLst/>
          </c:spPr>
          <c:marker>
            <c:symbol val="none"/>
          </c:marker>
          <c:cat>
            <c:numRef>
              <c:f>Sheet1!$B$3:$M$3</c:f>
              <c:numCache>
                <c:formatCode>General</c:formatCode>
                <c:ptCount val="12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  <c:pt idx="5">
                  <c:v>2012</c:v>
                </c:pt>
                <c:pt idx="6">
                  <c:v>2013</c:v>
                </c:pt>
                <c:pt idx="7">
                  <c:v>2014</c:v>
                </c:pt>
                <c:pt idx="8">
                  <c:v>2015</c:v>
                </c:pt>
                <c:pt idx="9">
                  <c:v>2016</c:v>
                </c:pt>
                <c:pt idx="10">
                  <c:v>2017</c:v>
                </c:pt>
                <c:pt idx="11">
                  <c:v>2018</c:v>
                </c:pt>
              </c:numCache>
            </c:numRef>
          </c:cat>
          <c:val>
            <c:numRef>
              <c:f>Sheet1!$B$9:$M$9</c:f>
              <c:numCache>
                <c:formatCode>#,##0.0</c:formatCode>
                <c:ptCount val="12"/>
                <c:pt idx="0">
                  <c:v>484.7</c:v>
                </c:pt>
                <c:pt idx="1">
                  <c:v>509.5</c:v>
                </c:pt>
                <c:pt idx="2">
                  <c:v>494.2</c:v>
                </c:pt>
                <c:pt idx="3">
                  <c:v>442.6</c:v>
                </c:pt>
                <c:pt idx="4">
                  <c:v>457.5</c:v>
                </c:pt>
                <c:pt idx="5">
                  <c:v>425.9</c:v>
                </c:pt>
                <c:pt idx="6">
                  <c:v>442.1</c:v>
                </c:pt>
                <c:pt idx="7">
                  <c:v>439</c:v>
                </c:pt>
                <c:pt idx="8">
                  <c:v>452.8</c:v>
                </c:pt>
                <c:pt idx="9">
                  <c:v>435.2</c:v>
                </c:pt>
                <c:pt idx="10">
                  <c:v>435.4</c:v>
                </c:pt>
                <c:pt idx="11">
                  <c:v>425.5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5-200F-4164-9AC0-FFE164BEB17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447157376"/>
        <c:axId val="447153440"/>
      </c:lineChart>
      <c:catAx>
        <c:axId val="44715737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47153440"/>
        <c:crosses val="autoZero"/>
        <c:auto val="1"/>
        <c:lblAlgn val="ctr"/>
        <c:lblOffset val="100"/>
        <c:noMultiLvlLbl val="0"/>
      </c:catAx>
      <c:valAx>
        <c:axId val="447153440"/>
        <c:scaling>
          <c:orientation val="minMax"/>
          <c:max val="700"/>
          <c:min val="25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4715737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4"/>
    </mc:Choice>
    <mc:Fallback>
      <c:style val="4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Sheet2!$B$2</c:f>
              <c:strCache>
                <c:ptCount val="1"/>
                <c:pt idx="0">
                  <c:v>Non-EU nationals</c:v>
                </c:pt>
              </c:strCache>
            </c:strRef>
          </c:tx>
          <c:spPr>
            <a:solidFill>
              <a:schemeClr val="accent2">
                <a:shade val="76000"/>
                <a:alpha val="85000"/>
              </a:schemeClr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Pt>
            <c:idx val="4"/>
            <c:invertIfNegative val="0"/>
            <c:bubble3D val="0"/>
            <c:spPr>
              <a:solidFill>
                <a:schemeClr val="accent1">
                  <a:lumMod val="60000"/>
                  <a:lumOff val="40000"/>
                  <a:alpha val="85000"/>
                </a:schemeClr>
              </a:solidFill>
              <a:ln w="9525" cap="flat" cmpd="sng" algn="ctr">
                <a:solidFill>
                  <a:schemeClr val="lt1">
                    <a:alpha val="50000"/>
                  </a:schemeClr>
                </a:solidFill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4-309F-460F-89BE-81D0AB4A0582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Sheet2!$A$3:$A$11</c:f>
              <c:strCache>
                <c:ptCount val="9"/>
                <c:pt idx="0">
                  <c:v>Croatia</c:v>
                </c:pt>
                <c:pt idx="1">
                  <c:v>Italy</c:v>
                </c:pt>
                <c:pt idx="2">
                  <c:v>Austria</c:v>
                </c:pt>
                <c:pt idx="3">
                  <c:v>Sweden</c:v>
                </c:pt>
                <c:pt idx="4">
                  <c:v>EU-28*</c:v>
                </c:pt>
                <c:pt idx="5">
                  <c:v>Belgium</c:v>
                </c:pt>
                <c:pt idx="6">
                  <c:v>Netherlands</c:v>
                </c:pt>
                <c:pt idx="7">
                  <c:v>Spain</c:v>
                </c:pt>
                <c:pt idx="8">
                  <c:v>Ireland</c:v>
                </c:pt>
              </c:strCache>
            </c:strRef>
          </c:cat>
          <c:val>
            <c:numRef>
              <c:f>Sheet2!$B$3:$B$11</c:f>
              <c:numCache>
                <c:formatCode>#,##0.0</c:formatCode>
                <c:ptCount val="9"/>
                <c:pt idx="0">
                  <c:v>58.5</c:v>
                </c:pt>
                <c:pt idx="1">
                  <c:v>55.3</c:v>
                </c:pt>
                <c:pt idx="2">
                  <c:v>45</c:v>
                </c:pt>
                <c:pt idx="3">
                  <c:v>47.8</c:v>
                </c:pt>
                <c:pt idx="4">
                  <c:v>33.200000000000003</c:v>
                </c:pt>
                <c:pt idx="5">
                  <c:v>25</c:v>
                </c:pt>
                <c:pt idx="6">
                  <c:v>21.5</c:v>
                </c:pt>
                <c:pt idx="7">
                  <c:v>19.399999999999999</c:v>
                </c:pt>
                <c:pt idx="8">
                  <c:v>13.7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09F-460F-89BE-81D0AB4A0582}"/>
            </c:ext>
          </c:extLst>
        </c:ser>
        <c:ser>
          <c:idx val="1"/>
          <c:order val="1"/>
          <c:tx>
            <c:strRef>
              <c:f>Sheet2!$C$2</c:f>
              <c:strCache>
                <c:ptCount val="1"/>
                <c:pt idx="0">
                  <c:v>Nationals of the reporting country</c:v>
                </c:pt>
              </c:strCache>
            </c:strRef>
          </c:tx>
          <c:spPr>
            <a:solidFill>
              <a:schemeClr val="accent2">
                <a:tint val="77000"/>
                <a:alpha val="85000"/>
              </a:schemeClr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Pt>
            <c:idx val="4"/>
            <c:invertIfNegative val="0"/>
            <c:bubble3D val="0"/>
            <c:spPr>
              <a:solidFill>
                <a:schemeClr val="accent1">
                  <a:lumMod val="20000"/>
                  <a:lumOff val="80000"/>
                  <a:alpha val="85000"/>
                </a:schemeClr>
              </a:solidFill>
              <a:ln w="9525" cap="flat" cmpd="sng" algn="ctr">
                <a:solidFill>
                  <a:schemeClr val="lt1">
                    <a:alpha val="50000"/>
                  </a:schemeClr>
                </a:solidFill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3-309F-460F-89BE-81D0AB4A0582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Sheet2!$A$3:$A$11</c:f>
              <c:strCache>
                <c:ptCount val="9"/>
                <c:pt idx="0">
                  <c:v>Croatia</c:v>
                </c:pt>
                <c:pt idx="1">
                  <c:v>Italy</c:v>
                </c:pt>
                <c:pt idx="2">
                  <c:v>Austria</c:v>
                </c:pt>
                <c:pt idx="3">
                  <c:v>Sweden</c:v>
                </c:pt>
                <c:pt idx="4">
                  <c:v>EU-28*</c:v>
                </c:pt>
                <c:pt idx="5">
                  <c:v>Belgium</c:v>
                </c:pt>
                <c:pt idx="6">
                  <c:v>Netherlands</c:v>
                </c:pt>
                <c:pt idx="7">
                  <c:v>Spain</c:v>
                </c:pt>
                <c:pt idx="8">
                  <c:v>Ireland</c:v>
                </c:pt>
              </c:strCache>
            </c:strRef>
          </c:cat>
          <c:val>
            <c:numRef>
              <c:f>Sheet2!$C$3:$C$11</c:f>
              <c:numCache>
                <c:formatCode>#,##0.0</c:formatCode>
                <c:ptCount val="9"/>
                <c:pt idx="0">
                  <c:v>31.8</c:v>
                </c:pt>
                <c:pt idx="1">
                  <c:v>22.7</c:v>
                </c:pt>
                <c:pt idx="2">
                  <c:v>7.5</c:v>
                </c:pt>
                <c:pt idx="3">
                  <c:v>11.2</c:v>
                </c:pt>
                <c:pt idx="4">
                  <c:v>13.5</c:v>
                </c:pt>
                <c:pt idx="5">
                  <c:v>3.5</c:v>
                </c:pt>
                <c:pt idx="6">
                  <c:v>3.6</c:v>
                </c:pt>
                <c:pt idx="7">
                  <c:v>3.4</c:v>
                </c:pt>
                <c:pt idx="8">
                  <c:v>1.3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309F-460F-89BE-81D0AB4A0582}"/>
            </c:ext>
          </c:extLst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65"/>
        <c:axId val="670785600"/>
        <c:axId val="670786584"/>
      </c:barChart>
      <c:catAx>
        <c:axId val="670785600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dk1">
                <a:lumMod val="75000"/>
                <a:lumOff val="2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cap="all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70786584"/>
        <c:crosses val="autoZero"/>
        <c:auto val="1"/>
        <c:lblAlgn val="ctr"/>
        <c:lblOffset val="100"/>
        <c:noMultiLvlLbl val="0"/>
      </c:catAx>
      <c:valAx>
        <c:axId val="670786584"/>
        <c:scaling>
          <c:orientation val="minMax"/>
          <c:max val="60"/>
        </c:scaling>
        <c:delete val="0"/>
        <c:axPos val="b"/>
        <c:majorGridlines>
          <c:spPr>
            <a:ln w="9525" cap="flat" cmpd="sng" algn="ctr">
              <a:gradFill>
                <a:gsLst>
                  <a:gs pos="100000">
                    <a:schemeClr val="dk1">
                      <a:lumMod val="95000"/>
                      <a:lumOff val="5000"/>
                      <a:alpha val="42000"/>
                    </a:schemeClr>
                  </a:gs>
                  <a:gs pos="0">
                    <a:schemeClr val="lt1">
                      <a:lumMod val="75000"/>
                      <a:alpha val="36000"/>
                    </a:schemeClr>
                  </a:gs>
                </a:gsLst>
                <a:lin ang="5400000" scaled="0"/>
              </a:gradFill>
              <a:round/>
            </a:ln>
            <a:effectLst/>
          </c:spPr>
        </c:majorGridlines>
        <c:numFmt formatCode="#,##0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7078560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withinLinear" id="15">
  <a:schemeClr val="accent2"/>
</cs:colorStyle>
</file>

<file path=ppt/charts/style1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18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defRPr sz="1197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1197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diagrams/_rels/data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g"/><Relationship Id="rId1" Type="http://schemas.openxmlformats.org/officeDocument/2006/relationships/image" Target="../media/image26.png"/></Relationships>
</file>

<file path=ppt/diagrams/_rels/data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hyperlink" Target="https://fi.m.wikipedia.org/wiki/Tiedosto:Flag_of_Greece.svg" TargetMode="External"/><Relationship Id="rId1" Type="http://schemas.openxmlformats.org/officeDocument/2006/relationships/image" Target="../media/image28.png"/></Relationships>
</file>

<file path=ppt/diagrams/_rels/drawing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g"/><Relationship Id="rId1" Type="http://schemas.openxmlformats.org/officeDocument/2006/relationships/image" Target="../media/image26.png"/></Relationships>
</file>

<file path=ppt/diagrams/_rels/drawing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hyperlink" Target="https://fi.m.wikipedia.org/wiki/Tiedosto:Flag_of_Greece.svg" TargetMode="External"/><Relationship Id="rId1" Type="http://schemas.openxmlformats.org/officeDocument/2006/relationships/image" Target="../media/image28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56E10C9-C725-4FF4-B52B-37AFFD98B325}" type="doc">
      <dgm:prSet loTypeId="urn:microsoft.com/office/officeart/2005/8/layout/funnel1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fr-BE"/>
        </a:p>
      </dgm:t>
    </dgm:pt>
    <dgm:pt modelId="{BA1B8D58-E593-4D04-B8FD-95AEE39A0E20}">
      <dgm:prSet phldrT="[Text]" custT="1"/>
      <dgm:spPr>
        <a:solidFill>
          <a:srgbClr val="95C60A"/>
        </a:solidFill>
      </dgm:spPr>
      <dgm:t>
        <a:bodyPr/>
        <a:lstStyle/>
        <a:p>
          <a:r>
            <a:rPr lang="fr-BE" sz="1600" b="1" dirty="0">
              <a:solidFill>
                <a:srgbClr val="FFFFFF"/>
              </a:solidFill>
              <a:latin typeface="Arial Nova" panose="020B0504020202020204" pitchFamily="34" charset="0"/>
            </a:rPr>
            <a:t>Brussels: </a:t>
          </a:r>
          <a:r>
            <a:rPr lang="fr-BE" sz="1600" dirty="0">
              <a:solidFill>
                <a:srgbClr val="FFFFFF"/>
              </a:solidFill>
              <a:latin typeface="Arial Nova" panose="020B0504020202020204" pitchFamily="34" charset="0"/>
            </a:rPr>
            <a:t>25% of </a:t>
          </a:r>
          <a:r>
            <a:rPr lang="fr-BE" sz="1600" dirty="0" err="1">
              <a:solidFill>
                <a:srgbClr val="FFFFFF"/>
              </a:solidFill>
              <a:latin typeface="Arial Nova" panose="020B0504020202020204" pitchFamily="34" charset="0"/>
            </a:rPr>
            <a:t>homeless</a:t>
          </a:r>
          <a:r>
            <a:rPr lang="fr-BE" sz="1600" dirty="0">
              <a:solidFill>
                <a:srgbClr val="FFFFFF"/>
              </a:solidFill>
              <a:latin typeface="Arial Nova" panose="020B0504020202020204" pitchFamily="34" charset="0"/>
            </a:rPr>
            <a:t> = </a:t>
          </a:r>
          <a:r>
            <a:rPr lang="fr-BE" sz="1600" dirty="0" err="1">
              <a:solidFill>
                <a:srgbClr val="FFFFFF"/>
              </a:solidFill>
              <a:latin typeface="Arial Nova" panose="020B0504020202020204" pitchFamily="34" charset="0"/>
            </a:rPr>
            <a:t>asylum</a:t>
          </a:r>
          <a:r>
            <a:rPr lang="fr-BE" sz="1600" dirty="0">
              <a:solidFill>
                <a:srgbClr val="FFFFFF"/>
              </a:solidFill>
              <a:latin typeface="Arial Nova" panose="020B0504020202020204" pitchFamily="34" charset="0"/>
            </a:rPr>
            <a:t> </a:t>
          </a:r>
          <a:r>
            <a:rPr lang="fr-BE" sz="1600" dirty="0" err="1">
              <a:solidFill>
                <a:srgbClr val="FFFFFF"/>
              </a:solidFill>
              <a:latin typeface="Arial Nova" panose="020B0504020202020204" pitchFamily="34" charset="0"/>
            </a:rPr>
            <a:t>seekers</a:t>
          </a:r>
          <a:endParaRPr lang="fr-BE" sz="1600" dirty="0">
            <a:solidFill>
              <a:srgbClr val="FFFFFF"/>
            </a:solidFill>
            <a:latin typeface="Arial Nova" panose="020B0504020202020204" pitchFamily="34" charset="0"/>
          </a:endParaRPr>
        </a:p>
      </dgm:t>
    </dgm:pt>
    <dgm:pt modelId="{C5906836-6091-4F3D-968B-B7E12F19B945}" type="parTrans" cxnId="{067362CB-D032-40E2-9D4A-5F67BB7D63C9}">
      <dgm:prSet/>
      <dgm:spPr/>
      <dgm:t>
        <a:bodyPr/>
        <a:lstStyle/>
        <a:p>
          <a:endParaRPr lang="fr-BE"/>
        </a:p>
      </dgm:t>
    </dgm:pt>
    <dgm:pt modelId="{B4280A84-EF58-4432-AEAF-08797282CE25}" type="sibTrans" cxnId="{067362CB-D032-40E2-9D4A-5F67BB7D63C9}">
      <dgm:prSet/>
      <dgm:spPr/>
      <dgm:t>
        <a:bodyPr/>
        <a:lstStyle/>
        <a:p>
          <a:endParaRPr lang="fr-BE"/>
        </a:p>
      </dgm:t>
    </dgm:pt>
    <dgm:pt modelId="{1CE8F92F-B050-46FA-9766-4BF810D5E8DE}">
      <dgm:prSet phldrT="[Text]" custT="1"/>
      <dgm:spPr>
        <a:solidFill>
          <a:srgbClr val="95C60A"/>
        </a:solidFill>
      </dgm:spPr>
      <dgm:t>
        <a:bodyPr/>
        <a:lstStyle/>
        <a:p>
          <a:r>
            <a:rPr lang="fr-BE" sz="1600" b="1" dirty="0" err="1">
              <a:solidFill>
                <a:srgbClr val="FFFFFF"/>
              </a:solidFill>
            </a:rPr>
            <a:t>Sweden</a:t>
          </a:r>
          <a:r>
            <a:rPr lang="fr-BE" sz="1600" dirty="0">
              <a:solidFill>
                <a:srgbClr val="FFFFFF"/>
              </a:solidFill>
            </a:rPr>
            <a:t>: 43% of </a:t>
          </a:r>
          <a:r>
            <a:rPr lang="fr-BE" sz="1600" dirty="0" err="1">
              <a:solidFill>
                <a:srgbClr val="FFFFFF"/>
              </a:solidFill>
            </a:rPr>
            <a:t>homeless</a:t>
          </a:r>
          <a:r>
            <a:rPr lang="fr-BE" sz="1600" dirty="0">
              <a:solidFill>
                <a:srgbClr val="FFFFFF"/>
              </a:solidFill>
            </a:rPr>
            <a:t> = </a:t>
          </a:r>
          <a:r>
            <a:rPr lang="fr-BE" sz="1600" dirty="0" err="1">
              <a:solidFill>
                <a:srgbClr val="FFFFFF"/>
              </a:solidFill>
            </a:rPr>
            <a:t>foreign</a:t>
          </a:r>
          <a:r>
            <a:rPr lang="fr-BE" sz="1600" dirty="0">
              <a:solidFill>
                <a:srgbClr val="FFFFFF"/>
              </a:solidFill>
            </a:rPr>
            <a:t> </a:t>
          </a:r>
          <a:r>
            <a:rPr lang="fr-BE" sz="1600" dirty="0" err="1">
              <a:solidFill>
                <a:srgbClr val="FFFFFF"/>
              </a:solidFill>
            </a:rPr>
            <a:t>nationals</a:t>
          </a:r>
          <a:r>
            <a:rPr lang="fr-BE" sz="1600" dirty="0">
              <a:solidFill>
                <a:srgbClr val="FFFFFF"/>
              </a:solidFill>
            </a:rPr>
            <a:t> (x2 </a:t>
          </a:r>
          <a:r>
            <a:rPr lang="fr-BE" sz="1600" dirty="0" err="1">
              <a:solidFill>
                <a:srgbClr val="FFFFFF"/>
              </a:solidFill>
            </a:rPr>
            <a:t>since</a:t>
          </a:r>
          <a:r>
            <a:rPr lang="fr-BE" sz="1600" dirty="0">
              <a:solidFill>
                <a:srgbClr val="FFFFFF"/>
              </a:solidFill>
            </a:rPr>
            <a:t> 1993)</a:t>
          </a:r>
        </a:p>
      </dgm:t>
    </dgm:pt>
    <dgm:pt modelId="{0ECF4898-E699-44D3-8D86-E90654FDEE9D}" type="parTrans" cxnId="{B16EBDEC-84D5-4048-A5DF-9869CA84E0A8}">
      <dgm:prSet/>
      <dgm:spPr/>
      <dgm:t>
        <a:bodyPr/>
        <a:lstStyle/>
        <a:p>
          <a:endParaRPr lang="fr-BE"/>
        </a:p>
      </dgm:t>
    </dgm:pt>
    <dgm:pt modelId="{33AC10E7-AF4D-445D-BBAD-C3E67DB8862E}" type="sibTrans" cxnId="{B16EBDEC-84D5-4048-A5DF-9869CA84E0A8}">
      <dgm:prSet/>
      <dgm:spPr/>
      <dgm:t>
        <a:bodyPr/>
        <a:lstStyle/>
        <a:p>
          <a:endParaRPr lang="fr-BE"/>
        </a:p>
      </dgm:t>
    </dgm:pt>
    <dgm:pt modelId="{46D6EA0F-7A98-4A05-A244-B0348A7F79F4}">
      <dgm:prSet phldrT="[Text]" custT="1"/>
      <dgm:spPr>
        <a:solidFill>
          <a:srgbClr val="95C60A"/>
        </a:solidFill>
      </dgm:spPr>
      <dgm:t>
        <a:bodyPr/>
        <a:lstStyle/>
        <a:p>
          <a:r>
            <a:rPr lang="fr-BE" sz="1600" b="1" dirty="0" err="1">
              <a:solidFill>
                <a:srgbClr val="FFFFFF"/>
              </a:solidFill>
            </a:rPr>
            <a:t>England</a:t>
          </a:r>
          <a:r>
            <a:rPr lang="fr-BE" sz="1600" dirty="0">
              <a:solidFill>
                <a:srgbClr val="FFFFFF"/>
              </a:solidFill>
            </a:rPr>
            <a:t>: 32% of </a:t>
          </a:r>
          <a:r>
            <a:rPr lang="fr-BE" sz="1600" dirty="0" err="1">
              <a:solidFill>
                <a:srgbClr val="FFFFFF"/>
              </a:solidFill>
            </a:rPr>
            <a:t>homeless</a:t>
          </a:r>
          <a:r>
            <a:rPr lang="fr-BE" sz="1600" dirty="0">
              <a:solidFill>
                <a:srgbClr val="FFFFFF"/>
              </a:solidFill>
            </a:rPr>
            <a:t> </a:t>
          </a:r>
          <a:r>
            <a:rPr lang="fr-BE" sz="1600" dirty="0" err="1">
              <a:solidFill>
                <a:srgbClr val="FFFFFF"/>
              </a:solidFill>
            </a:rPr>
            <a:t>accommodated</a:t>
          </a:r>
          <a:r>
            <a:rPr lang="fr-BE" sz="1600" dirty="0">
              <a:solidFill>
                <a:srgbClr val="FFFFFF"/>
              </a:solidFill>
            </a:rPr>
            <a:t> in NACCOM services = </a:t>
          </a:r>
          <a:r>
            <a:rPr lang="fr-BE" sz="1600" dirty="0" err="1">
              <a:solidFill>
                <a:srgbClr val="FFFFFF"/>
              </a:solidFill>
            </a:rPr>
            <a:t>refugees</a:t>
          </a:r>
          <a:endParaRPr lang="fr-BE" sz="1600" dirty="0">
            <a:solidFill>
              <a:srgbClr val="FFFFFF"/>
            </a:solidFill>
          </a:endParaRPr>
        </a:p>
      </dgm:t>
    </dgm:pt>
    <dgm:pt modelId="{BF8D4F07-1F94-43C4-B582-E5C034720FAA}" type="parTrans" cxnId="{02E31047-DE86-4CBB-AB70-F5D8B35F90E1}">
      <dgm:prSet/>
      <dgm:spPr/>
      <dgm:t>
        <a:bodyPr/>
        <a:lstStyle/>
        <a:p>
          <a:endParaRPr lang="fr-BE"/>
        </a:p>
      </dgm:t>
    </dgm:pt>
    <dgm:pt modelId="{EEDE10E7-A56C-4D58-8E4E-5A171730F0F2}" type="sibTrans" cxnId="{02E31047-DE86-4CBB-AB70-F5D8B35F90E1}">
      <dgm:prSet/>
      <dgm:spPr/>
      <dgm:t>
        <a:bodyPr/>
        <a:lstStyle/>
        <a:p>
          <a:endParaRPr lang="fr-BE"/>
        </a:p>
      </dgm:t>
    </dgm:pt>
    <dgm:pt modelId="{2F211215-60FA-47EA-B286-CE09FF4A38D8}">
      <dgm:prSet phldrT="[Text]" custT="1"/>
      <dgm:spPr/>
      <dgm:t>
        <a:bodyPr/>
        <a:lstStyle/>
        <a:p>
          <a:endParaRPr lang="fr-BE" sz="2000" b="1" dirty="0">
            <a:latin typeface="Arial Nova" panose="020B0504020202020204" pitchFamily="34" charset="0"/>
          </a:endParaRPr>
        </a:p>
      </dgm:t>
    </dgm:pt>
    <dgm:pt modelId="{1C38EA01-A47B-4BBF-9388-E5EEFE5A1268}" type="sibTrans" cxnId="{36E884BA-538E-4B97-AB52-2FAF3D3B2B59}">
      <dgm:prSet/>
      <dgm:spPr/>
      <dgm:t>
        <a:bodyPr/>
        <a:lstStyle/>
        <a:p>
          <a:endParaRPr lang="fr-BE"/>
        </a:p>
      </dgm:t>
    </dgm:pt>
    <dgm:pt modelId="{035DFE35-6B11-4816-83B3-BF2CCAA7D6EB}" type="parTrans" cxnId="{36E884BA-538E-4B97-AB52-2FAF3D3B2B59}">
      <dgm:prSet/>
      <dgm:spPr/>
      <dgm:t>
        <a:bodyPr/>
        <a:lstStyle/>
        <a:p>
          <a:endParaRPr lang="fr-BE"/>
        </a:p>
      </dgm:t>
    </dgm:pt>
    <dgm:pt modelId="{D46473E0-1AA5-47C2-9DB9-56715EC83ABF}" type="pres">
      <dgm:prSet presAssocID="{F56E10C9-C725-4FF4-B52B-37AFFD98B325}" presName="Name0" presStyleCnt="0">
        <dgm:presLayoutVars>
          <dgm:chMax val="4"/>
          <dgm:resizeHandles val="exact"/>
        </dgm:presLayoutVars>
      </dgm:prSet>
      <dgm:spPr/>
    </dgm:pt>
    <dgm:pt modelId="{C7569968-906B-4C1A-A1D9-ACEDB37F2CF7}" type="pres">
      <dgm:prSet presAssocID="{F56E10C9-C725-4FF4-B52B-37AFFD98B325}" presName="ellipse" presStyleLbl="trBgShp" presStyleIdx="0" presStyleCnt="1"/>
      <dgm:spPr>
        <a:solidFill>
          <a:schemeClr val="accent6">
            <a:lumMod val="40000"/>
            <a:lumOff val="60000"/>
            <a:alpha val="40000"/>
          </a:schemeClr>
        </a:solidFill>
      </dgm:spPr>
    </dgm:pt>
    <dgm:pt modelId="{A34A28B2-E828-4387-ABBB-60D524438E1F}" type="pres">
      <dgm:prSet presAssocID="{F56E10C9-C725-4FF4-B52B-37AFFD98B325}" presName="arrow1" presStyleLbl="fgShp" presStyleIdx="0" presStyleCnt="1" custLinFactNeighborY="-42311"/>
      <dgm:spPr>
        <a:solidFill>
          <a:schemeClr val="accent6">
            <a:lumMod val="40000"/>
            <a:lumOff val="60000"/>
          </a:schemeClr>
        </a:solidFill>
      </dgm:spPr>
    </dgm:pt>
    <dgm:pt modelId="{6F995B6F-F037-4B10-A95A-84D32D61FF69}" type="pres">
      <dgm:prSet presAssocID="{F56E10C9-C725-4FF4-B52B-37AFFD98B325}" presName="rectangle" presStyleLbl="revTx" presStyleIdx="0" presStyleCnt="1">
        <dgm:presLayoutVars>
          <dgm:bulletEnabled val="1"/>
        </dgm:presLayoutVars>
      </dgm:prSet>
      <dgm:spPr/>
    </dgm:pt>
    <dgm:pt modelId="{9E4ECA12-C57D-4C27-B5BD-385C29BF7855}" type="pres">
      <dgm:prSet presAssocID="{1CE8F92F-B050-46FA-9766-4BF810D5E8DE}" presName="item1" presStyleLbl="node1" presStyleIdx="0" presStyleCnt="3" custLinFactNeighborY="0">
        <dgm:presLayoutVars>
          <dgm:bulletEnabled val="1"/>
        </dgm:presLayoutVars>
      </dgm:prSet>
      <dgm:spPr/>
    </dgm:pt>
    <dgm:pt modelId="{25027FD5-A9C0-438F-9018-46ACEDEA924C}" type="pres">
      <dgm:prSet presAssocID="{46D6EA0F-7A98-4A05-A244-B0348A7F79F4}" presName="item2" presStyleLbl="node1" presStyleIdx="1" presStyleCnt="3">
        <dgm:presLayoutVars>
          <dgm:bulletEnabled val="1"/>
        </dgm:presLayoutVars>
      </dgm:prSet>
      <dgm:spPr/>
    </dgm:pt>
    <dgm:pt modelId="{7AD26500-757F-4A6E-AE83-6295255CF465}" type="pres">
      <dgm:prSet presAssocID="{2F211215-60FA-47EA-B286-CE09FF4A38D8}" presName="item3" presStyleLbl="node1" presStyleIdx="2" presStyleCnt="3">
        <dgm:presLayoutVars>
          <dgm:bulletEnabled val="1"/>
        </dgm:presLayoutVars>
      </dgm:prSet>
      <dgm:spPr/>
    </dgm:pt>
    <dgm:pt modelId="{DF4B2EF7-BA42-457B-AFF7-3303624F07BD}" type="pres">
      <dgm:prSet presAssocID="{F56E10C9-C725-4FF4-B52B-37AFFD98B325}" presName="funnel" presStyleLbl="trAlignAcc1" presStyleIdx="0" presStyleCnt="1" custScaleX="89654" custScaleY="92858" custLinFactNeighborX="303" custLinFactNeighborY="-1272"/>
      <dgm:spPr>
        <a:solidFill>
          <a:srgbClr val="95C60A">
            <a:alpha val="40000"/>
          </a:srgbClr>
        </a:solidFill>
      </dgm:spPr>
    </dgm:pt>
  </dgm:ptLst>
  <dgm:cxnLst>
    <dgm:cxn modelId="{1397390E-D070-4F2E-9F2D-024ACDFA9457}" type="presOf" srcId="{F56E10C9-C725-4FF4-B52B-37AFFD98B325}" destId="{D46473E0-1AA5-47C2-9DB9-56715EC83ABF}" srcOrd="0" destOrd="0" presId="urn:microsoft.com/office/officeart/2005/8/layout/funnel1"/>
    <dgm:cxn modelId="{DBD30F2A-67DB-40DB-974D-2739DB4C8960}" type="presOf" srcId="{BA1B8D58-E593-4D04-B8FD-95AEE39A0E20}" destId="{7AD26500-757F-4A6E-AE83-6295255CF465}" srcOrd="0" destOrd="0" presId="urn:microsoft.com/office/officeart/2005/8/layout/funnel1"/>
    <dgm:cxn modelId="{02E31047-DE86-4CBB-AB70-F5D8B35F90E1}" srcId="{F56E10C9-C725-4FF4-B52B-37AFFD98B325}" destId="{46D6EA0F-7A98-4A05-A244-B0348A7F79F4}" srcOrd="2" destOrd="0" parTransId="{BF8D4F07-1F94-43C4-B582-E5C034720FAA}" sibTransId="{EEDE10E7-A56C-4D58-8E4E-5A171730F0F2}"/>
    <dgm:cxn modelId="{4BCE9B7D-878B-42CB-BE34-34708543388D}" type="presOf" srcId="{1CE8F92F-B050-46FA-9766-4BF810D5E8DE}" destId="{25027FD5-A9C0-438F-9018-46ACEDEA924C}" srcOrd="0" destOrd="0" presId="urn:microsoft.com/office/officeart/2005/8/layout/funnel1"/>
    <dgm:cxn modelId="{BF608090-8D8D-45B6-AE3D-3C0BC2AA3AAA}" type="presOf" srcId="{2F211215-60FA-47EA-B286-CE09FF4A38D8}" destId="{6F995B6F-F037-4B10-A95A-84D32D61FF69}" srcOrd="0" destOrd="0" presId="urn:microsoft.com/office/officeart/2005/8/layout/funnel1"/>
    <dgm:cxn modelId="{36E884BA-538E-4B97-AB52-2FAF3D3B2B59}" srcId="{F56E10C9-C725-4FF4-B52B-37AFFD98B325}" destId="{2F211215-60FA-47EA-B286-CE09FF4A38D8}" srcOrd="3" destOrd="0" parTransId="{035DFE35-6B11-4816-83B3-BF2CCAA7D6EB}" sibTransId="{1C38EA01-A47B-4BBF-9388-E5EEFE5A1268}"/>
    <dgm:cxn modelId="{067362CB-D032-40E2-9D4A-5F67BB7D63C9}" srcId="{F56E10C9-C725-4FF4-B52B-37AFFD98B325}" destId="{BA1B8D58-E593-4D04-B8FD-95AEE39A0E20}" srcOrd="0" destOrd="0" parTransId="{C5906836-6091-4F3D-968B-B7E12F19B945}" sibTransId="{B4280A84-EF58-4432-AEAF-08797282CE25}"/>
    <dgm:cxn modelId="{B16EBDEC-84D5-4048-A5DF-9869CA84E0A8}" srcId="{F56E10C9-C725-4FF4-B52B-37AFFD98B325}" destId="{1CE8F92F-B050-46FA-9766-4BF810D5E8DE}" srcOrd="1" destOrd="0" parTransId="{0ECF4898-E699-44D3-8D86-E90654FDEE9D}" sibTransId="{33AC10E7-AF4D-445D-BBAD-C3E67DB8862E}"/>
    <dgm:cxn modelId="{A677CAEE-E8A2-4CC3-BD18-E29B00BD95B0}" type="presOf" srcId="{46D6EA0F-7A98-4A05-A244-B0348A7F79F4}" destId="{9E4ECA12-C57D-4C27-B5BD-385C29BF7855}" srcOrd="0" destOrd="0" presId="urn:microsoft.com/office/officeart/2005/8/layout/funnel1"/>
    <dgm:cxn modelId="{E253C076-0B34-48EC-9508-4E1204863C0C}" type="presParOf" srcId="{D46473E0-1AA5-47C2-9DB9-56715EC83ABF}" destId="{C7569968-906B-4C1A-A1D9-ACEDB37F2CF7}" srcOrd="0" destOrd="0" presId="urn:microsoft.com/office/officeart/2005/8/layout/funnel1"/>
    <dgm:cxn modelId="{4E03DE34-7478-4963-8432-DF6603049EC5}" type="presParOf" srcId="{D46473E0-1AA5-47C2-9DB9-56715EC83ABF}" destId="{A34A28B2-E828-4387-ABBB-60D524438E1F}" srcOrd="1" destOrd="0" presId="urn:microsoft.com/office/officeart/2005/8/layout/funnel1"/>
    <dgm:cxn modelId="{AF01B0A4-527E-49F8-97F8-C81F1B0D3A1C}" type="presParOf" srcId="{D46473E0-1AA5-47C2-9DB9-56715EC83ABF}" destId="{6F995B6F-F037-4B10-A95A-84D32D61FF69}" srcOrd="2" destOrd="0" presId="urn:microsoft.com/office/officeart/2005/8/layout/funnel1"/>
    <dgm:cxn modelId="{D1DCA950-23BC-48EB-B63C-EB953171EF8B}" type="presParOf" srcId="{D46473E0-1AA5-47C2-9DB9-56715EC83ABF}" destId="{9E4ECA12-C57D-4C27-B5BD-385C29BF7855}" srcOrd="3" destOrd="0" presId="urn:microsoft.com/office/officeart/2005/8/layout/funnel1"/>
    <dgm:cxn modelId="{F6453C15-D755-46A1-BF13-5A844E92344A}" type="presParOf" srcId="{D46473E0-1AA5-47C2-9DB9-56715EC83ABF}" destId="{25027FD5-A9C0-438F-9018-46ACEDEA924C}" srcOrd="4" destOrd="0" presId="urn:microsoft.com/office/officeart/2005/8/layout/funnel1"/>
    <dgm:cxn modelId="{21552B75-7DC0-4CD2-8CAF-01EAF6145889}" type="presParOf" srcId="{D46473E0-1AA5-47C2-9DB9-56715EC83ABF}" destId="{7AD26500-757F-4A6E-AE83-6295255CF465}" srcOrd="5" destOrd="0" presId="urn:microsoft.com/office/officeart/2005/8/layout/funnel1"/>
    <dgm:cxn modelId="{AB1C4E2E-7A77-4D96-A6E5-6A3C2234C3DC}" type="presParOf" srcId="{D46473E0-1AA5-47C2-9DB9-56715EC83ABF}" destId="{DF4B2EF7-BA42-457B-AFF7-3303624F07BD}" srcOrd="6" destOrd="0" presId="urn:microsoft.com/office/officeart/2005/8/layout/funnel1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B01E526-1F52-4B99-897F-EE511652778A}" type="doc">
      <dgm:prSet loTypeId="urn:microsoft.com/office/officeart/2005/8/layout/radial3" loCatId="cycle" qsTypeId="urn:microsoft.com/office/officeart/2005/8/quickstyle/3d7" qsCatId="3D" csTypeId="urn:microsoft.com/office/officeart/2005/8/colors/accent1_2" csCatId="accent1" phldr="1"/>
      <dgm:spPr/>
      <dgm:t>
        <a:bodyPr/>
        <a:lstStyle/>
        <a:p>
          <a:endParaRPr lang="fr-BE"/>
        </a:p>
      </dgm:t>
    </dgm:pt>
    <dgm:pt modelId="{E6FD3518-8424-4C3C-99AD-BBFE0A4CF769}">
      <dgm:prSet phldrT="[Text]" custT="1"/>
      <dgm:spPr/>
      <dgm:t>
        <a:bodyPr/>
        <a:lstStyle/>
        <a:p>
          <a:r>
            <a:rPr lang="fr-BE" sz="2400" dirty="0">
              <a:latin typeface="Arial Nova" panose="020B0504020202020204" pitchFamily="34" charset="0"/>
            </a:rPr>
            <a:t>Right to </a:t>
          </a:r>
          <a:r>
            <a:rPr lang="fr-BE" sz="2400" dirty="0" err="1">
              <a:latin typeface="Arial Nova" panose="020B0504020202020204" pitchFamily="34" charset="0"/>
            </a:rPr>
            <a:t>asylum</a:t>
          </a:r>
          <a:r>
            <a:rPr lang="fr-BE" sz="2400" dirty="0">
              <a:latin typeface="Arial Nova" panose="020B0504020202020204" pitchFamily="34" charset="0"/>
            </a:rPr>
            <a:t> &amp; </a:t>
          </a:r>
          <a:r>
            <a:rPr lang="fr-BE" sz="2400" dirty="0" err="1">
              <a:latin typeface="Arial Nova" panose="020B0504020202020204" pitchFamily="34" charset="0"/>
            </a:rPr>
            <a:t>principle</a:t>
          </a:r>
          <a:r>
            <a:rPr lang="fr-BE" sz="2400" dirty="0">
              <a:latin typeface="Arial Nova" panose="020B0504020202020204" pitchFamily="34" charset="0"/>
            </a:rPr>
            <a:t> of non-refoulement = </a:t>
          </a:r>
        </a:p>
        <a:p>
          <a:r>
            <a:rPr lang="fr-BE" sz="2400" b="1" dirty="0">
              <a:latin typeface="Arial Nova" panose="020B0504020202020204" pitchFamily="34" charset="0"/>
            </a:rPr>
            <a:t>a</a:t>
          </a:r>
          <a:r>
            <a:rPr lang="en-US" sz="2400" b="1" i="0" u="none" strike="noStrike" baseline="0" dirty="0" err="1">
              <a:latin typeface="Arial Nova" panose="020B0504020202020204" pitchFamily="34" charset="0"/>
            </a:rPr>
            <a:t>ny</a:t>
          </a:r>
          <a:r>
            <a:rPr lang="en-US" sz="2400" b="1" i="0" u="none" strike="noStrike" baseline="0" dirty="0">
              <a:latin typeface="Arial Nova" panose="020B0504020202020204" pitchFamily="34" charset="0"/>
            </a:rPr>
            <a:t> individual has the right to apply for asylum on EU </a:t>
          </a:r>
          <a:r>
            <a:rPr lang="fr-BE" sz="2400" b="1" i="0" u="none" strike="noStrike" baseline="0" dirty="0" err="1">
              <a:latin typeface="Arial Nova" panose="020B0504020202020204" pitchFamily="34" charset="0"/>
            </a:rPr>
            <a:t>territory</a:t>
          </a:r>
          <a:endParaRPr lang="fr-BE" sz="2400" b="1" dirty="0">
            <a:latin typeface="Arial Nova" panose="020B0504020202020204" pitchFamily="34" charset="0"/>
          </a:endParaRPr>
        </a:p>
      </dgm:t>
    </dgm:pt>
    <dgm:pt modelId="{2B344174-BB31-4662-81D2-B41277D404C9}" type="parTrans" cxnId="{47FAA43F-FD4B-4FE7-91A5-29E66C795CB4}">
      <dgm:prSet/>
      <dgm:spPr/>
      <dgm:t>
        <a:bodyPr/>
        <a:lstStyle/>
        <a:p>
          <a:endParaRPr lang="fr-BE"/>
        </a:p>
      </dgm:t>
    </dgm:pt>
    <dgm:pt modelId="{FBAFFF5B-0FF8-43E3-89E8-BC465F29F22D}" type="sibTrans" cxnId="{47FAA43F-FD4B-4FE7-91A5-29E66C795CB4}">
      <dgm:prSet/>
      <dgm:spPr/>
      <dgm:t>
        <a:bodyPr/>
        <a:lstStyle/>
        <a:p>
          <a:endParaRPr lang="fr-BE"/>
        </a:p>
      </dgm:t>
    </dgm:pt>
    <dgm:pt modelId="{BDDB8FC4-10A7-4EF8-95CB-05558DF711C4}">
      <dgm:prSet phldrT="[Text]"/>
      <dgm:spPr/>
      <dgm:t>
        <a:bodyPr/>
        <a:lstStyle/>
        <a:p>
          <a:r>
            <a:rPr lang="fr-BE" dirty="0">
              <a:latin typeface="Arial Nova" panose="020B0504020202020204" pitchFamily="34" charset="0"/>
            </a:rPr>
            <a:t>Geneva Convention (art. 33)</a:t>
          </a:r>
        </a:p>
      </dgm:t>
    </dgm:pt>
    <dgm:pt modelId="{17986F17-0B49-4393-99B4-13DE7410829E}" type="parTrans" cxnId="{D28E2BE7-7A40-4072-9A1E-0CB8A40739D0}">
      <dgm:prSet/>
      <dgm:spPr/>
      <dgm:t>
        <a:bodyPr/>
        <a:lstStyle/>
        <a:p>
          <a:endParaRPr lang="fr-BE"/>
        </a:p>
      </dgm:t>
    </dgm:pt>
    <dgm:pt modelId="{EC47F2B0-4198-479B-8B88-6C7AD5C6E268}" type="sibTrans" cxnId="{D28E2BE7-7A40-4072-9A1E-0CB8A40739D0}">
      <dgm:prSet/>
      <dgm:spPr/>
      <dgm:t>
        <a:bodyPr/>
        <a:lstStyle/>
        <a:p>
          <a:endParaRPr lang="fr-BE"/>
        </a:p>
      </dgm:t>
    </dgm:pt>
    <dgm:pt modelId="{942648E8-17BD-4756-8FAF-07C8C523491F}">
      <dgm:prSet phldrT="[Text]" custT="1"/>
      <dgm:spPr/>
      <dgm:t>
        <a:bodyPr/>
        <a:lstStyle/>
        <a:p>
          <a:r>
            <a:rPr lang="fr-BE" sz="1600" dirty="0">
              <a:latin typeface="Arial Nova" panose="020B0504020202020204" pitchFamily="34" charset="0"/>
            </a:rPr>
            <a:t>EU Convention on Human </a:t>
          </a:r>
          <a:r>
            <a:rPr lang="fr-BE" sz="1600" dirty="0" err="1">
              <a:latin typeface="Arial Nova" panose="020B0504020202020204" pitchFamily="34" charset="0"/>
            </a:rPr>
            <a:t>Rights</a:t>
          </a:r>
          <a:r>
            <a:rPr lang="fr-BE" sz="1600" dirty="0">
              <a:latin typeface="Arial Nova" panose="020B0504020202020204" pitchFamily="34" charset="0"/>
            </a:rPr>
            <a:t> </a:t>
          </a:r>
        </a:p>
        <a:p>
          <a:r>
            <a:rPr lang="fr-BE" sz="1600" dirty="0">
              <a:latin typeface="Arial Nova" panose="020B0504020202020204" pitchFamily="34" charset="0"/>
            </a:rPr>
            <a:t>(art. 3)</a:t>
          </a:r>
        </a:p>
      </dgm:t>
    </dgm:pt>
    <dgm:pt modelId="{932A50E7-E3ED-4E4F-BFEB-DA521E7B5FCD}" type="parTrans" cxnId="{1A176A28-0B92-403A-BAB9-DEB13EA55687}">
      <dgm:prSet/>
      <dgm:spPr/>
      <dgm:t>
        <a:bodyPr/>
        <a:lstStyle/>
        <a:p>
          <a:endParaRPr lang="fr-BE"/>
        </a:p>
      </dgm:t>
    </dgm:pt>
    <dgm:pt modelId="{733B8FC8-32BC-4429-BAEF-ECAA63F5A3C0}" type="sibTrans" cxnId="{1A176A28-0B92-403A-BAB9-DEB13EA55687}">
      <dgm:prSet/>
      <dgm:spPr/>
      <dgm:t>
        <a:bodyPr/>
        <a:lstStyle/>
        <a:p>
          <a:endParaRPr lang="fr-BE"/>
        </a:p>
      </dgm:t>
    </dgm:pt>
    <dgm:pt modelId="{D4951F56-7F92-4A91-9711-974D4885EDDA}">
      <dgm:prSet phldrT="[Text]" custT="1"/>
      <dgm:spPr/>
      <dgm:t>
        <a:bodyPr/>
        <a:lstStyle/>
        <a:p>
          <a:r>
            <a:rPr lang="fr-BE" sz="1600" dirty="0">
              <a:latin typeface="Arial Nova" panose="020B0504020202020204" pitchFamily="34" charset="0"/>
            </a:rPr>
            <a:t>EU Charter of Fundamental </a:t>
          </a:r>
          <a:r>
            <a:rPr lang="fr-BE" sz="1600" dirty="0" err="1">
              <a:latin typeface="Arial Nova" panose="020B0504020202020204" pitchFamily="34" charset="0"/>
            </a:rPr>
            <a:t>Rights</a:t>
          </a:r>
          <a:r>
            <a:rPr lang="fr-BE" sz="1600" dirty="0">
              <a:latin typeface="Arial Nova" panose="020B0504020202020204" pitchFamily="34" charset="0"/>
            </a:rPr>
            <a:t> </a:t>
          </a:r>
        </a:p>
        <a:p>
          <a:r>
            <a:rPr lang="fr-BE" sz="1600" dirty="0">
              <a:latin typeface="Arial Nova" panose="020B0504020202020204" pitchFamily="34" charset="0"/>
            </a:rPr>
            <a:t>(art. 18</a:t>
          </a:r>
          <a:r>
            <a:rPr lang="fr-BE" sz="1400" dirty="0">
              <a:latin typeface="Arial Nova" panose="020B0504020202020204" pitchFamily="34" charset="0"/>
            </a:rPr>
            <a:t>)</a:t>
          </a:r>
          <a:endParaRPr lang="fr-BE" sz="1300" dirty="0">
            <a:latin typeface="Arial Nova" panose="020B0504020202020204" pitchFamily="34" charset="0"/>
          </a:endParaRPr>
        </a:p>
      </dgm:t>
    </dgm:pt>
    <dgm:pt modelId="{E247893F-71A4-40AB-976C-AD5D09C5E011}" type="parTrans" cxnId="{FFB5C8A6-0666-4D6A-B75F-A07D40272569}">
      <dgm:prSet/>
      <dgm:spPr/>
      <dgm:t>
        <a:bodyPr/>
        <a:lstStyle/>
        <a:p>
          <a:endParaRPr lang="fr-BE"/>
        </a:p>
      </dgm:t>
    </dgm:pt>
    <dgm:pt modelId="{84C6532E-F58D-4420-9D7E-5CEBDAEE54AA}" type="sibTrans" cxnId="{FFB5C8A6-0666-4D6A-B75F-A07D40272569}">
      <dgm:prSet/>
      <dgm:spPr/>
      <dgm:t>
        <a:bodyPr/>
        <a:lstStyle/>
        <a:p>
          <a:endParaRPr lang="fr-BE"/>
        </a:p>
      </dgm:t>
    </dgm:pt>
    <dgm:pt modelId="{1FE00C52-497D-4EAE-9E65-0352E866A365}" type="pres">
      <dgm:prSet presAssocID="{9B01E526-1F52-4B99-897F-EE511652778A}" presName="composite" presStyleCnt="0">
        <dgm:presLayoutVars>
          <dgm:chMax val="1"/>
          <dgm:dir/>
          <dgm:resizeHandles val="exact"/>
        </dgm:presLayoutVars>
      </dgm:prSet>
      <dgm:spPr/>
    </dgm:pt>
    <dgm:pt modelId="{479D95BC-6CB6-4E75-8A67-86D200E23F12}" type="pres">
      <dgm:prSet presAssocID="{9B01E526-1F52-4B99-897F-EE511652778A}" presName="radial" presStyleCnt="0">
        <dgm:presLayoutVars>
          <dgm:animLvl val="ctr"/>
        </dgm:presLayoutVars>
      </dgm:prSet>
      <dgm:spPr/>
    </dgm:pt>
    <dgm:pt modelId="{879C4A45-D304-4C5B-82C7-9CA610E06695}" type="pres">
      <dgm:prSet presAssocID="{E6FD3518-8424-4C3C-99AD-BBFE0A4CF769}" presName="centerShape" presStyleLbl="vennNode1" presStyleIdx="0" presStyleCnt="4"/>
      <dgm:spPr/>
    </dgm:pt>
    <dgm:pt modelId="{F4332456-A274-4149-93FB-5274C54FADFF}" type="pres">
      <dgm:prSet presAssocID="{BDDB8FC4-10A7-4EF8-95CB-05558DF711C4}" presName="node" presStyleLbl="vennNode1" presStyleIdx="1" presStyleCnt="4">
        <dgm:presLayoutVars>
          <dgm:bulletEnabled val="1"/>
        </dgm:presLayoutVars>
      </dgm:prSet>
      <dgm:spPr/>
    </dgm:pt>
    <dgm:pt modelId="{2B62892A-7747-4DDD-9BAC-B954E9AB4EBB}" type="pres">
      <dgm:prSet presAssocID="{942648E8-17BD-4756-8FAF-07C8C523491F}" presName="node" presStyleLbl="vennNode1" presStyleIdx="2" presStyleCnt="4">
        <dgm:presLayoutVars>
          <dgm:bulletEnabled val="1"/>
        </dgm:presLayoutVars>
      </dgm:prSet>
      <dgm:spPr/>
    </dgm:pt>
    <dgm:pt modelId="{3E32DA5B-900E-41EC-9DF3-5745D9F1F0B0}" type="pres">
      <dgm:prSet presAssocID="{D4951F56-7F92-4A91-9711-974D4885EDDA}" presName="node" presStyleLbl="vennNode1" presStyleIdx="3" presStyleCnt="4">
        <dgm:presLayoutVars>
          <dgm:bulletEnabled val="1"/>
        </dgm:presLayoutVars>
      </dgm:prSet>
      <dgm:spPr/>
    </dgm:pt>
  </dgm:ptLst>
  <dgm:cxnLst>
    <dgm:cxn modelId="{76C14D11-AC82-4D34-B061-4B228D891D4B}" type="presOf" srcId="{D4951F56-7F92-4A91-9711-974D4885EDDA}" destId="{3E32DA5B-900E-41EC-9DF3-5745D9F1F0B0}" srcOrd="0" destOrd="0" presId="urn:microsoft.com/office/officeart/2005/8/layout/radial3"/>
    <dgm:cxn modelId="{B34B0213-9031-442A-81CD-532EC922EA48}" type="presOf" srcId="{9B01E526-1F52-4B99-897F-EE511652778A}" destId="{1FE00C52-497D-4EAE-9E65-0352E866A365}" srcOrd="0" destOrd="0" presId="urn:microsoft.com/office/officeart/2005/8/layout/radial3"/>
    <dgm:cxn modelId="{1A176A28-0B92-403A-BAB9-DEB13EA55687}" srcId="{E6FD3518-8424-4C3C-99AD-BBFE0A4CF769}" destId="{942648E8-17BD-4756-8FAF-07C8C523491F}" srcOrd="1" destOrd="0" parTransId="{932A50E7-E3ED-4E4F-BFEB-DA521E7B5FCD}" sibTransId="{733B8FC8-32BC-4429-BAEF-ECAA63F5A3C0}"/>
    <dgm:cxn modelId="{47FAA43F-FD4B-4FE7-91A5-29E66C795CB4}" srcId="{9B01E526-1F52-4B99-897F-EE511652778A}" destId="{E6FD3518-8424-4C3C-99AD-BBFE0A4CF769}" srcOrd="0" destOrd="0" parTransId="{2B344174-BB31-4662-81D2-B41277D404C9}" sibTransId="{FBAFFF5B-0FF8-43E3-89E8-BC465F29F22D}"/>
    <dgm:cxn modelId="{CA37FB69-6A46-4953-8332-084F668F3BB3}" type="presOf" srcId="{942648E8-17BD-4756-8FAF-07C8C523491F}" destId="{2B62892A-7747-4DDD-9BAC-B954E9AB4EBB}" srcOrd="0" destOrd="0" presId="urn:microsoft.com/office/officeart/2005/8/layout/radial3"/>
    <dgm:cxn modelId="{A04B996B-DCCD-4001-B62D-962E373F9CE1}" type="presOf" srcId="{BDDB8FC4-10A7-4EF8-95CB-05558DF711C4}" destId="{F4332456-A274-4149-93FB-5274C54FADFF}" srcOrd="0" destOrd="0" presId="urn:microsoft.com/office/officeart/2005/8/layout/radial3"/>
    <dgm:cxn modelId="{1807E8A1-4EB3-4A18-BD5D-90B9A690E875}" type="presOf" srcId="{E6FD3518-8424-4C3C-99AD-BBFE0A4CF769}" destId="{879C4A45-D304-4C5B-82C7-9CA610E06695}" srcOrd="0" destOrd="0" presId="urn:microsoft.com/office/officeart/2005/8/layout/radial3"/>
    <dgm:cxn modelId="{FFB5C8A6-0666-4D6A-B75F-A07D40272569}" srcId="{E6FD3518-8424-4C3C-99AD-BBFE0A4CF769}" destId="{D4951F56-7F92-4A91-9711-974D4885EDDA}" srcOrd="2" destOrd="0" parTransId="{E247893F-71A4-40AB-976C-AD5D09C5E011}" sibTransId="{84C6532E-F58D-4420-9D7E-5CEBDAEE54AA}"/>
    <dgm:cxn modelId="{D28E2BE7-7A40-4072-9A1E-0CB8A40739D0}" srcId="{E6FD3518-8424-4C3C-99AD-BBFE0A4CF769}" destId="{BDDB8FC4-10A7-4EF8-95CB-05558DF711C4}" srcOrd="0" destOrd="0" parTransId="{17986F17-0B49-4393-99B4-13DE7410829E}" sibTransId="{EC47F2B0-4198-479B-8B88-6C7AD5C6E268}"/>
    <dgm:cxn modelId="{B3742AD5-2E50-409C-8BFE-C8A167042DC2}" type="presParOf" srcId="{1FE00C52-497D-4EAE-9E65-0352E866A365}" destId="{479D95BC-6CB6-4E75-8A67-86D200E23F12}" srcOrd="0" destOrd="0" presId="urn:microsoft.com/office/officeart/2005/8/layout/radial3"/>
    <dgm:cxn modelId="{941727F6-487D-4D72-A52D-AF36B79843F5}" type="presParOf" srcId="{479D95BC-6CB6-4E75-8A67-86D200E23F12}" destId="{879C4A45-D304-4C5B-82C7-9CA610E06695}" srcOrd="0" destOrd="0" presId="urn:microsoft.com/office/officeart/2005/8/layout/radial3"/>
    <dgm:cxn modelId="{EFEA8CEB-9D92-4AFB-ADDF-E6ABF0EA06D1}" type="presParOf" srcId="{479D95BC-6CB6-4E75-8A67-86D200E23F12}" destId="{F4332456-A274-4149-93FB-5274C54FADFF}" srcOrd="1" destOrd="0" presId="urn:microsoft.com/office/officeart/2005/8/layout/radial3"/>
    <dgm:cxn modelId="{9FA8E9AF-EC5E-4C90-84D1-FA1AD8F17755}" type="presParOf" srcId="{479D95BC-6CB6-4E75-8A67-86D200E23F12}" destId="{2B62892A-7747-4DDD-9BAC-B954E9AB4EBB}" srcOrd="2" destOrd="0" presId="urn:microsoft.com/office/officeart/2005/8/layout/radial3"/>
    <dgm:cxn modelId="{B6F3B133-9341-417A-81ED-C77B0CF91DA0}" type="presParOf" srcId="{479D95BC-6CB6-4E75-8A67-86D200E23F12}" destId="{3E32DA5B-900E-41EC-9DF3-5745D9F1F0B0}" srcOrd="3" destOrd="0" presId="urn:microsoft.com/office/officeart/2005/8/layout/radial3"/>
  </dgm:cxnLst>
  <dgm:bg/>
  <dgm:whole/>
  <dgm:extLst>
    <a:ext uri="http://schemas.microsoft.com/office/drawing/2008/diagram">
      <dsp:dataModelExt xmlns:dsp="http://schemas.microsoft.com/office/drawing/2008/diagram" relId="rId13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777F7E14-917F-4556-A2FD-1E7AFCC20AD7}" type="doc">
      <dgm:prSet loTypeId="urn:microsoft.com/office/officeart/2005/8/layout/bList2" loCatId="list" qsTypeId="urn:microsoft.com/office/officeart/2005/8/quickstyle/simple1" qsCatId="simple" csTypeId="urn:microsoft.com/office/officeart/2005/8/colors/accent1_2" csCatId="accent1" phldr="1"/>
      <dgm:spPr/>
    </dgm:pt>
    <dgm:pt modelId="{D823E5D4-CF22-47EE-8502-8AE04C5AA91F}">
      <dgm:prSet phldrT="[Text]"/>
      <dgm:spPr>
        <a:solidFill>
          <a:schemeClr val="tx1"/>
        </a:solidFill>
        <a:ln>
          <a:solidFill>
            <a:schemeClr val="tx1"/>
          </a:solidFill>
        </a:ln>
      </dgm:spPr>
      <dgm:t>
        <a:bodyPr/>
        <a:lstStyle/>
        <a:p>
          <a:r>
            <a:rPr lang="fr-BE" dirty="0">
              <a:solidFill>
                <a:srgbClr val="FFFFFF"/>
              </a:solidFill>
            </a:rPr>
            <a:t>ES</a:t>
          </a:r>
        </a:p>
      </dgm:t>
    </dgm:pt>
    <dgm:pt modelId="{00118CA2-E055-49DF-AD60-75690B455BA4}" type="parTrans" cxnId="{A0BF4560-B044-41F9-AE8B-33546661064A}">
      <dgm:prSet/>
      <dgm:spPr/>
      <dgm:t>
        <a:bodyPr/>
        <a:lstStyle/>
        <a:p>
          <a:endParaRPr lang="fr-BE"/>
        </a:p>
      </dgm:t>
    </dgm:pt>
    <dgm:pt modelId="{A35E19E6-1DF6-4977-8191-70C676D31D12}" type="sibTrans" cxnId="{A0BF4560-B044-41F9-AE8B-33546661064A}">
      <dgm:prSet/>
      <dgm:spPr/>
      <dgm:t>
        <a:bodyPr/>
        <a:lstStyle/>
        <a:p>
          <a:endParaRPr lang="fr-BE"/>
        </a:p>
      </dgm:t>
    </dgm:pt>
    <dgm:pt modelId="{EC4697A3-7EC2-4A22-8C01-0BBED37206F7}">
      <dgm:prSet/>
      <dgm:spPr>
        <a:solidFill>
          <a:schemeClr val="tx1"/>
        </a:solidFill>
        <a:ln>
          <a:solidFill>
            <a:schemeClr val="tx1"/>
          </a:solidFill>
        </a:ln>
      </dgm:spPr>
      <dgm:t>
        <a:bodyPr/>
        <a:lstStyle/>
        <a:p>
          <a:r>
            <a:rPr lang="fr-BE" dirty="0">
              <a:solidFill>
                <a:srgbClr val="FFFFFF"/>
              </a:solidFill>
            </a:rPr>
            <a:t>FR</a:t>
          </a:r>
        </a:p>
      </dgm:t>
    </dgm:pt>
    <dgm:pt modelId="{FDA7561D-E4DB-4CFD-A7A2-219846BA9E95}" type="parTrans" cxnId="{47352143-36E6-4E21-B6DF-6E8CE39BF60F}">
      <dgm:prSet/>
      <dgm:spPr/>
      <dgm:t>
        <a:bodyPr/>
        <a:lstStyle/>
        <a:p>
          <a:endParaRPr lang="fr-BE"/>
        </a:p>
      </dgm:t>
    </dgm:pt>
    <dgm:pt modelId="{270650E2-7B7F-4BB6-B6BD-AEAF1E2055CB}" type="sibTrans" cxnId="{47352143-36E6-4E21-B6DF-6E8CE39BF60F}">
      <dgm:prSet/>
      <dgm:spPr/>
      <dgm:t>
        <a:bodyPr/>
        <a:lstStyle/>
        <a:p>
          <a:endParaRPr lang="fr-BE"/>
        </a:p>
      </dgm:t>
    </dgm:pt>
    <dgm:pt modelId="{D77B3193-08BB-497C-BBB5-6A017F42CD83}">
      <dgm:prSet custT="1"/>
      <dgm:spPr>
        <a:solidFill>
          <a:srgbClr val="95C60A">
            <a:alpha val="90000"/>
          </a:srgbClr>
        </a:solidFill>
        <a:ln>
          <a:solidFill>
            <a:schemeClr val="tx1"/>
          </a:solidFill>
        </a:ln>
      </dgm:spPr>
      <dgm:t>
        <a:bodyPr/>
        <a:lstStyle/>
        <a:p>
          <a:pPr algn="l">
            <a:buNone/>
          </a:pPr>
          <a:r>
            <a:rPr lang="fr-BE" sz="1800" b="0" dirty="0" err="1">
              <a:latin typeface="Arial Nova" panose="020B0504020202020204" pitchFamily="34" charset="0"/>
            </a:rPr>
            <a:t>From</a:t>
          </a:r>
          <a:r>
            <a:rPr lang="fr-BE" sz="1800" b="0" dirty="0">
              <a:latin typeface="Arial Nova" panose="020B0504020202020204" pitchFamily="34" charset="0"/>
            </a:rPr>
            <a:t> 930 1st </a:t>
          </a:r>
          <a:r>
            <a:rPr lang="fr-BE" sz="1800" b="0" dirty="0" err="1">
              <a:latin typeface="Arial Nova" panose="020B0504020202020204" pitchFamily="34" charset="0"/>
            </a:rPr>
            <a:t>reception</a:t>
          </a:r>
          <a:r>
            <a:rPr lang="fr-BE" sz="1800" b="0" dirty="0">
              <a:latin typeface="Arial Nova" panose="020B0504020202020204" pitchFamily="34" charset="0"/>
            </a:rPr>
            <a:t> places (09/2015) to 9 129 (12/2019)</a:t>
          </a:r>
        </a:p>
      </dgm:t>
    </dgm:pt>
    <dgm:pt modelId="{53E0F9E1-1C83-4142-A2D9-ADA993C1DDEA}" type="parTrans" cxnId="{8546D560-10A5-4258-BEC3-6A970A375F92}">
      <dgm:prSet/>
      <dgm:spPr/>
      <dgm:t>
        <a:bodyPr/>
        <a:lstStyle/>
        <a:p>
          <a:endParaRPr lang="fr-BE"/>
        </a:p>
      </dgm:t>
    </dgm:pt>
    <dgm:pt modelId="{E1B629A1-C922-4B8B-A02E-CFB208A8AFAE}" type="sibTrans" cxnId="{8546D560-10A5-4258-BEC3-6A970A375F92}">
      <dgm:prSet/>
      <dgm:spPr/>
      <dgm:t>
        <a:bodyPr/>
        <a:lstStyle/>
        <a:p>
          <a:endParaRPr lang="fr-BE"/>
        </a:p>
      </dgm:t>
    </dgm:pt>
    <dgm:pt modelId="{4D2BD27E-8C67-48FB-997E-09F11C3EF931}">
      <dgm:prSet custT="1"/>
      <dgm:spPr>
        <a:solidFill>
          <a:srgbClr val="95C60A">
            <a:alpha val="90000"/>
          </a:srgbClr>
        </a:solidFill>
        <a:ln>
          <a:solidFill>
            <a:schemeClr val="tx1"/>
          </a:solidFill>
        </a:ln>
      </dgm:spPr>
      <dgm:t>
        <a:bodyPr/>
        <a:lstStyle/>
        <a:p>
          <a:pPr algn="l">
            <a:buNone/>
          </a:pPr>
          <a:r>
            <a:rPr lang="fr-BE" sz="1800" b="0" dirty="0">
              <a:latin typeface="Arial Nova" panose="020B0504020202020204" pitchFamily="34" charset="0"/>
            </a:rPr>
            <a:t>2018: </a:t>
          </a:r>
          <a:r>
            <a:rPr lang="fr-BE" sz="1800" b="1" dirty="0" err="1">
              <a:latin typeface="Arial Nova" panose="020B0504020202020204" pitchFamily="34" charset="0"/>
            </a:rPr>
            <a:t>only</a:t>
          </a:r>
          <a:r>
            <a:rPr lang="fr-BE" sz="1800" b="1" dirty="0">
              <a:latin typeface="Arial Nova" panose="020B0504020202020204" pitchFamily="34" charset="0"/>
            </a:rPr>
            <a:t> 48% of </a:t>
          </a:r>
          <a:r>
            <a:rPr lang="fr-BE" sz="1800" b="1" dirty="0" err="1">
              <a:latin typeface="Arial Nova" panose="020B0504020202020204" pitchFamily="34" charset="0"/>
            </a:rPr>
            <a:t>asylum</a:t>
          </a:r>
          <a:r>
            <a:rPr lang="fr-BE" sz="1800" b="1" dirty="0">
              <a:latin typeface="Arial Nova" panose="020B0504020202020204" pitchFamily="34" charset="0"/>
            </a:rPr>
            <a:t> </a:t>
          </a:r>
          <a:r>
            <a:rPr lang="fr-BE" sz="1800" b="1" dirty="0" err="1">
              <a:latin typeface="Arial Nova" panose="020B0504020202020204" pitchFamily="34" charset="0"/>
            </a:rPr>
            <a:t>seekers</a:t>
          </a:r>
          <a:r>
            <a:rPr lang="fr-BE" sz="1800" b="1" dirty="0">
              <a:latin typeface="Arial Nova" panose="020B0504020202020204" pitchFamily="34" charset="0"/>
            </a:rPr>
            <a:t> </a:t>
          </a:r>
          <a:r>
            <a:rPr lang="fr-BE" sz="1800" b="1" dirty="0" err="1">
              <a:latin typeface="Arial Nova" panose="020B0504020202020204" pitchFamily="34" charset="0"/>
            </a:rPr>
            <a:t>accommodated</a:t>
          </a:r>
          <a:r>
            <a:rPr lang="fr-BE" sz="1800" b="1" dirty="0">
              <a:latin typeface="Arial Nova" panose="020B0504020202020204" pitchFamily="34" charset="0"/>
            </a:rPr>
            <a:t> </a:t>
          </a:r>
          <a:r>
            <a:rPr lang="fr-BE" sz="1800" b="1" dirty="0" err="1">
              <a:latin typeface="Arial Nova" panose="020B0504020202020204" pitchFamily="34" charset="0"/>
            </a:rPr>
            <a:t>within</a:t>
          </a:r>
          <a:r>
            <a:rPr lang="fr-BE" sz="1800" b="1" dirty="0">
              <a:latin typeface="Arial Nova" panose="020B0504020202020204" pitchFamily="34" charset="0"/>
            </a:rPr>
            <a:t> national accommodation system</a:t>
          </a:r>
        </a:p>
      </dgm:t>
    </dgm:pt>
    <dgm:pt modelId="{1006EC1E-8079-4F16-BE64-B99DA3C49369}" type="parTrans" cxnId="{F9F1FB72-CBAD-4332-ABB1-A59118EAEAB4}">
      <dgm:prSet/>
      <dgm:spPr/>
      <dgm:t>
        <a:bodyPr/>
        <a:lstStyle/>
        <a:p>
          <a:endParaRPr lang="fr-BE"/>
        </a:p>
      </dgm:t>
    </dgm:pt>
    <dgm:pt modelId="{375D11B0-68DC-4C4B-91C5-5D5768840F9F}" type="sibTrans" cxnId="{F9F1FB72-CBAD-4332-ABB1-A59118EAEAB4}">
      <dgm:prSet/>
      <dgm:spPr/>
      <dgm:t>
        <a:bodyPr/>
        <a:lstStyle/>
        <a:p>
          <a:endParaRPr lang="fr-BE"/>
        </a:p>
      </dgm:t>
    </dgm:pt>
    <dgm:pt modelId="{E0778DF3-AA7E-4B5C-AC3F-0891203CA489}">
      <dgm:prSet custT="1"/>
      <dgm:spPr>
        <a:solidFill>
          <a:srgbClr val="95C60A">
            <a:alpha val="90000"/>
          </a:srgbClr>
        </a:solidFill>
        <a:ln>
          <a:solidFill>
            <a:schemeClr val="tx1"/>
          </a:solidFill>
        </a:ln>
      </dgm:spPr>
      <dgm:t>
        <a:bodyPr/>
        <a:lstStyle/>
        <a:p>
          <a:pPr algn="l">
            <a:buNone/>
          </a:pPr>
          <a:endParaRPr lang="fr-BE" sz="1600" b="1" i="1" dirty="0">
            <a:latin typeface="Arial Nova" panose="020B0504020202020204" pitchFamily="34" charset="0"/>
          </a:endParaRPr>
        </a:p>
      </dgm:t>
    </dgm:pt>
    <dgm:pt modelId="{195614AA-52C1-4706-B484-2EF427DD0027}" type="parTrans" cxnId="{8F9A6C30-4E10-4A56-8A2D-F17E2A3C4A6A}">
      <dgm:prSet/>
      <dgm:spPr/>
      <dgm:t>
        <a:bodyPr/>
        <a:lstStyle/>
        <a:p>
          <a:endParaRPr lang="fr-BE"/>
        </a:p>
      </dgm:t>
    </dgm:pt>
    <dgm:pt modelId="{DE345DC7-F5A5-469F-98A6-E4930CF70D41}" type="sibTrans" cxnId="{8F9A6C30-4E10-4A56-8A2D-F17E2A3C4A6A}">
      <dgm:prSet/>
      <dgm:spPr/>
      <dgm:t>
        <a:bodyPr/>
        <a:lstStyle/>
        <a:p>
          <a:endParaRPr lang="fr-BE"/>
        </a:p>
      </dgm:t>
    </dgm:pt>
    <dgm:pt modelId="{40C2D330-A39C-4AD2-A7C9-88A66AE622B4}">
      <dgm:prSet/>
      <dgm:spPr>
        <a:solidFill>
          <a:srgbClr val="95C60A">
            <a:alpha val="90000"/>
          </a:srgbClr>
        </a:solidFill>
        <a:ln>
          <a:solidFill>
            <a:schemeClr val="tx1"/>
          </a:solidFill>
        </a:ln>
      </dgm:spPr>
      <dgm:t>
        <a:bodyPr/>
        <a:lstStyle/>
        <a:p>
          <a:pPr algn="ctr">
            <a:buNone/>
          </a:pPr>
          <a:endParaRPr lang="fr-BE" sz="2600" b="1" dirty="0">
            <a:latin typeface="Arial Nova" panose="020B0504020202020204" pitchFamily="34" charset="0"/>
          </a:endParaRPr>
        </a:p>
      </dgm:t>
    </dgm:pt>
    <dgm:pt modelId="{F2146FBE-6DAC-45CF-8DF9-8043BBB6FCB8}" type="parTrans" cxnId="{63233657-A73B-412E-B590-DE69B42BBE94}">
      <dgm:prSet/>
      <dgm:spPr/>
      <dgm:t>
        <a:bodyPr/>
        <a:lstStyle/>
        <a:p>
          <a:endParaRPr lang="fr-BE"/>
        </a:p>
      </dgm:t>
    </dgm:pt>
    <dgm:pt modelId="{144D067B-581D-41FE-8D46-60FDE2C3E83F}" type="sibTrans" cxnId="{63233657-A73B-412E-B590-DE69B42BBE94}">
      <dgm:prSet/>
      <dgm:spPr/>
      <dgm:t>
        <a:bodyPr/>
        <a:lstStyle/>
        <a:p>
          <a:endParaRPr lang="fr-BE"/>
        </a:p>
      </dgm:t>
    </dgm:pt>
    <dgm:pt modelId="{CE21BB21-70C5-46F6-A309-760BF3A5A775}">
      <dgm:prSet custT="1"/>
      <dgm:spPr>
        <a:solidFill>
          <a:srgbClr val="95C60A">
            <a:alpha val="90000"/>
          </a:srgbClr>
        </a:solidFill>
        <a:ln>
          <a:solidFill>
            <a:schemeClr val="tx1"/>
          </a:solidFill>
        </a:ln>
      </dgm:spPr>
      <dgm:t>
        <a:bodyPr/>
        <a:lstStyle/>
        <a:p>
          <a:pPr algn="l">
            <a:buNone/>
          </a:pPr>
          <a:endParaRPr lang="fr-BE" sz="1800" b="0" dirty="0">
            <a:latin typeface="Arial Nova" panose="020B0504020202020204" pitchFamily="34" charset="0"/>
          </a:endParaRPr>
        </a:p>
      </dgm:t>
    </dgm:pt>
    <dgm:pt modelId="{21F545D2-4C33-4533-9F3B-0C7E5E813F42}" type="parTrans" cxnId="{1012B39E-9C78-4FE7-91E2-6ADC6DEB021A}">
      <dgm:prSet/>
      <dgm:spPr/>
      <dgm:t>
        <a:bodyPr/>
        <a:lstStyle/>
        <a:p>
          <a:endParaRPr lang="fr-BE"/>
        </a:p>
      </dgm:t>
    </dgm:pt>
    <dgm:pt modelId="{B93202D9-FE2A-481F-BD2E-915D2339185E}" type="sibTrans" cxnId="{1012B39E-9C78-4FE7-91E2-6ADC6DEB021A}">
      <dgm:prSet/>
      <dgm:spPr/>
      <dgm:t>
        <a:bodyPr/>
        <a:lstStyle/>
        <a:p>
          <a:endParaRPr lang="fr-BE"/>
        </a:p>
      </dgm:t>
    </dgm:pt>
    <dgm:pt modelId="{A05A0E6A-F501-4D78-AB6A-4643F6A95195}">
      <dgm:prSet custT="1"/>
      <dgm:spPr>
        <a:solidFill>
          <a:srgbClr val="95C60A">
            <a:alpha val="90000"/>
          </a:srgbClr>
        </a:solidFill>
        <a:ln>
          <a:solidFill>
            <a:schemeClr val="tx1"/>
          </a:solidFill>
        </a:ln>
      </dgm:spPr>
      <dgm:t>
        <a:bodyPr/>
        <a:lstStyle/>
        <a:p>
          <a:pPr algn="l">
            <a:buNone/>
          </a:pPr>
          <a:r>
            <a:rPr lang="fr-BE" sz="1800" b="1" dirty="0" err="1">
              <a:latin typeface="Arial Nova" panose="020B0504020202020204" pitchFamily="34" charset="0"/>
            </a:rPr>
            <a:t>Asylum</a:t>
          </a:r>
          <a:r>
            <a:rPr lang="fr-BE" sz="1800" b="1" dirty="0">
              <a:latin typeface="Arial Nova" panose="020B0504020202020204" pitchFamily="34" charset="0"/>
            </a:rPr>
            <a:t> applications x45 in 6 </a:t>
          </a:r>
          <a:r>
            <a:rPr lang="fr-BE" sz="1800" b="1" dirty="0" err="1">
              <a:latin typeface="Arial Nova" panose="020B0504020202020204" pitchFamily="34" charset="0"/>
            </a:rPr>
            <a:t>years</a:t>
          </a:r>
          <a:endParaRPr lang="fr-BE" sz="1800" b="1" dirty="0">
            <a:latin typeface="Arial Nova" panose="020B0504020202020204" pitchFamily="34" charset="0"/>
          </a:endParaRPr>
        </a:p>
      </dgm:t>
    </dgm:pt>
    <dgm:pt modelId="{B347E99F-94B0-40F8-9DFC-CEFDFCF3CFDF}" type="parTrans" cxnId="{035E2D47-72D3-49EB-8F0B-DC168A2BC2F6}">
      <dgm:prSet/>
      <dgm:spPr/>
      <dgm:t>
        <a:bodyPr/>
        <a:lstStyle/>
        <a:p>
          <a:endParaRPr lang="fr-BE"/>
        </a:p>
      </dgm:t>
    </dgm:pt>
    <dgm:pt modelId="{432410C7-1186-4916-9DA6-32E28D024D25}" type="sibTrans" cxnId="{035E2D47-72D3-49EB-8F0B-DC168A2BC2F6}">
      <dgm:prSet/>
      <dgm:spPr/>
      <dgm:t>
        <a:bodyPr/>
        <a:lstStyle/>
        <a:p>
          <a:endParaRPr lang="fr-BE"/>
        </a:p>
      </dgm:t>
    </dgm:pt>
    <dgm:pt modelId="{441B86D0-D3E2-4D97-B137-D51580321BB9}">
      <dgm:prSet custT="1"/>
      <dgm:spPr>
        <a:solidFill>
          <a:srgbClr val="95C60A">
            <a:alpha val="90000"/>
          </a:srgbClr>
        </a:solidFill>
        <a:ln>
          <a:solidFill>
            <a:schemeClr val="tx1"/>
          </a:solidFill>
        </a:ln>
      </dgm:spPr>
      <dgm:t>
        <a:bodyPr/>
        <a:lstStyle/>
        <a:p>
          <a:pPr algn="l">
            <a:buNone/>
          </a:pPr>
          <a:endParaRPr lang="fr-BE" sz="100" b="0" dirty="0">
            <a:latin typeface="Arial Nova" panose="020B0504020202020204" pitchFamily="34" charset="0"/>
          </a:endParaRPr>
        </a:p>
      </dgm:t>
    </dgm:pt>
    <dgm:pt modelId="{F05246DF-4E2A-45DC-9D79-487D302CB017}" type="parTrans" cxnId="{F3C33BE1-2F97-4004-9E74-BBF0E63856A9}">
      <dgm:prSet/>
      <dgm:spPr/>
      <dgm:t>
        <a:bodyPr/>
        <a:lstStyle/>
        <a:p>
          <a:endParaRPr lang="fr-BE"/>
        </a:p>
      </dgm:t>
    </dgm:pt>
    <dgm:pt modelId="{37057E84-580A-4B25-A4B0-39B550779AED}" type="sibTrans" cxnId="{F3C33BE1-2F97-4004-9E74-BBF0E63856A9}">
      <dgm:prSet/>
      <dgm:spPr/>
      <dgm:t>
        <a:bodyPr/>
        <a:lstStyle/>
        <a:p>
          <a:endParaRPr lang="fr-BE"/>
        </a:p>
      </dgm:t>
    </dgm:pt>
    <dgm:pt modelId="{1867BC0D-121D-4B53-A68F-1178CA15204A}" type="pres">
      <dgm:prSet presAssocID="{777F7E14-917F-4556-A2FD-1E7AFCC20AD7}" presName="diagram" presStyleCnt="0">
        <dgm:presLayoutVars>
          <dgm:dir/>
          <dgm:animLvl val="lvl"/>
          <dgm:resizeHandles val="exact"/>
        </dgm:presLayoutVars>
      </dgm:prSet>
      <dgm:spPr/>
    </dgm:pt>
    <dgm:pt modelId="{9E7A9C0F-26A5-4D8B-8608-512225306D4B}" type="pres">
      <dgm:prSet presAssocID="{D823E5D4-CF22-47EE-8502-8AE04C5AA91F}" presName="compNode" presStyleCnt="0"/>
      <dgm:spPr/>
    </dgm:pt>
    <dgm:pt modelId="{9763F176-4680-4DF4-9655-CD9988206CBB}" type="pres">
      <dgm:prSet presAssocID="{D823E5D4-CF22-47EE-8502-8AE04C5AA91F}" presName="childRect" presStyleLbl="bgAcc1" presStyleIdx="0" presStyleCnt="2">
        <dgm:presLayoutVars>
          <dgm:bulletEnabled val="1"/>
        </dgm:presLayoutVars>
      </dgm:prSet>
      <dgm:spPr/>
    </dgm:pt>
    <dgm:pt modelId="{5F572B3D-81A1-49D2-81A3-9B4632A5FB1B}" type="pres">
      <dgm:prSet presAssocID="{D823E5D4-CF22-47EE-8502-8AE04C5AA91F}" presName="parentText" presStyleLbl="node1" presStyleIdx="0" presStyleCnt="0">
        <dgm:presLayoutVars>
          <dgm:chMax val="0"/>
          <dgm:bulletEnabled val="1"/>
        </dgm:presLayoutVars>
      </dgm:prSet>
      <dgm:spPr/>
    </dgm:pt>
    <dgm:pt modelId="{36CDA305-BD48-4F9D-B936-D760DB38A65E}" type="pres">
      <dgm:prSet presAssocID="{D823E5D4-CF22-47EE-8502-8AE04C5AA91F}" presName="parentRect" presStyleLbl="alignNode1" presStyleIdx="0" presStyleCnt="2"/>
      <dgm:spPr/>
    </dgm:pt>
    <dgm:pt modelId="{E8978EAD-E00A-43B1-800E-13D47806EC63}" type="pres">
      <dgm:prSet presAssocID="{D823E5D4-CF22-47EE-8502-8AE04C5AA91F}" presName="adorn" presStyleLbl="fgAccFollowNode1" presStyleIdx="0" presStyleCnt="2"/>
      <dgm:spPr>
        <a:blipFill>
          <a:blip xmlns:r="http://schemas.openxmlformats.org/officeDocument/2006/relationships" r:embed="rId1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5000" r="-25000"/>
          </a:stretch>
        </a:blipFill>
      </dgm:spPr>
    </dgm:pt>
    <dgm:pt modelId="{9EA5F861-52C8-4268-9F9D-7B125586A9A0}" type="pres">
      <dgm:prSet presAssocID="{A35E19E6-1DF6-4977-8191-70C676D31D12}" presName="sibTrans" presStyleLbl="sibTrans2D1" presStyleIdx="0" presStyleCnt="0"/>
      <dgm:spPr/>
    </dgm:pt>
    <dgm:pt modelId="{E115069B-A7A0-4F82-AB35-14284F7B8085}" type="pres">
      <dgm:prSet presAssocID="{EC4697A3-7EC2-4A22-8C01-0BBED37206F7}" presName="compNode" presStyleCnt="0"/>
      <dgm:spPr/>
    </dgm:pt>
    <dgm:pt modelId="{912A6902-902B-477E-A0D9-1808F46DE6EA}" type="pres">
      <dgm:prSet presAssocID="{EC4697A3-7EC2-4A22-8C01-0BBED37206F7}" presName="childRect" presStyleLbl="bgAcc1" presStyleIdx="1" presStyleCnt="2">
        <dgm:presLayoutVars>
          <dgm:bulletEnabled val="1"/>
        </dgm:presLayoutVars>
      </dgm:prSet>
      <dgm:spPr/>
    </dgm:pt>
    <dgm:pt modelId="{17D50433-CA73-4C4F-9362-4D3F90C6BE1F}" type="pres">
      <dgm:prSet presAssocID="{EC4697A3-7EC2-4A22-8C01-0BBED37206F7}" presName="parentText" presStyleLbl="node1" presStyleIdx="0" presStyleCnt="0">
        <dgm:presLayoutVars>
          <dgm:chMax val="0"/>
          <dgm:bulletEnabled val="1"/>
        </dgm:presLayoutVars>
      </dgm:prSet>
      <dgm:spPr/>
    </dgm:pt>
    <dgm:pt modelId="{643535D0-0D92-42F2-A575-A3E98F622328}" type="pres">
      <dgm:prSet presAssocID="{EC4697A3-7EC2-4A22-8C01-0BBED37206F7}" presName="parentRect" presStyleLbl="alignNode1" presStyleIdx="1" presStyleCnt="2"/>
      <dgm:spPr/>
    </dgm:pt>
    <dgm:pt modelId="{5BA0D486-342B-4F6A-96D9-5F6D2F4D06A1}" type="pres">
      <dgm:prSet presAssocID="{EC4697A3-7EC2-4A22-8C01-0BBED37206F7}" presName="adorn" presStyleLbl="fgAccFollowNode1" presStyleIdx="1" presStyleCnt="2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3000" r="-33000"/>
          </a:stretch>
        </a:blipFill>
      </dgm:spPr>
    </dgm:pt>
  </dgm:ptLst>
  <dgm:cxnLst>
    <dgm:cxn modelId="{ABF96705-8898-4CD5-BD17-773FCB342308}" type="presOf" srcId="{4D2BD27E-8C67-48FB-997E-09F11C3EF931}" destId="{912A6902-902B-477E-A0D9-1808F46DE6EA}" srcOrd="0" destOrd="0" presId="urn:microsoft.com/office/officeart/2005/8/layout/bList2"/>
    <dgm:cxn modelId="{4CCA7E20-C95A-40E4-B4D1-8D3D915AEA64}" type="presOf" srcId="{CE21BB21-70C5-46F6-A309-760BF3A5A775}" destId="{9763F176-4680-4DF4-9655-CD9988206CBB}" srcOrd="0" destOrd="3" presId="urn:microsoft.com/office/officeart/2005/8/layout/bList2"/>
    <dgm:cxn modelId="{EE5EF82E-5FD9-4FCA-BEF6-163B80C51F16}" type="presOf" srcId="{D77B3193-08BB-497C-BBB5-6A017F42CD83}" destId="{9763F176-4680-4DF4-9655-CD9988206CBB}" srcOrd="0" destOrd="2" presId="urn:microsoft.com/office/officeart/2005/8/layout/bList2"/>
    <dgm:cxn modelId="{8F9A6C30-4E10-4A56-8A2D-F17E2A3C4A6A}" srcId="{EC4697A3-7EC2-4A22-8C01-0BBED37206F7}" destId="{E0778DF3-AA7E-4B5C-AC3F-0891203CA489}" srcOrd="1" destOrd="0" parTransId="{195614AA-52C1-4706-B484-2EF427DD0027}" sibTransId="{DE345DC7-F5A5-469F-98A6-E4930CF70D41}"/>
    <dgm:cxn modelId="{5ECB1133-185B-47E9-920C-E06792F9646D}" type="presOf" srcId="{EC4697A3-7EC2-4A22-8C01-0BBED37206F7}" destId="{17D50433-CA73-4C4F-9362-4D3F90C6BE1F}" srcOrd="0" destOrd="0" presId="urn:microsoft.com/office/officeart/2005/8/layout/bList2"/>
    <dgm:cxn modelId="{4A1B7E35-4E23-46FE-A84D-81B076500076}" type="presOf" srcId="{E0778DF3-AA7E-4B5C-AC3F-0891203CA489}" destId="{912A6902-902B-477E-A0D9-1808F46DE6EA}" srcOrd="0" destOrd="1" presId="urn:microsoft.com/office/officeart/2005/8/layout/bList2"/>
    <dgm:cxn modelId="{DA142B5C-DE2B-4BC6-B479-92226FE7EE0E}" type="presOf" srcId="{A05A0E6A-F501-4D78-AB6A-4643F6A95195}" destId="{9763F176-4680-4DF4-9655-CD9988206CBB}" srcOrd="0" destOrd="0" presId="urn:microsoft.com/office/officeart/2005/8/layout/bList2"/>
    <dgm:cxn modelId="{A0BF4560-B044-41F9-AE8B-33546661064A}" srcId="{777F7E14-917F-4556-A2FD-1E7AFCC20AD7}" destId="{D823E5D4-CF22-47EE-8502-8AE04C5AA91F}" srcOrd="0" destOrd="0" parTransId="{00118CA2-E055-49DF-AD60-75690B455BA4}" sibTransId="{A35E19E6-1DF6-4977-8191-70C676D31D12}"/>
    <dgm:cxn modelId="{8546D560-10A5-4258-BEC3-6A970A375F92}" srcId="{D823E5D4-CF22-47EE-8502-8AE04C5AA91F}" destId="{D77B3193-08BB-497C-BBB5-6A017F42CD83}" srcOrd="2" destOrd="0" parTransId="{53E0F9E1-1C83-4142-A2D9-ADA993C1DDEA}" sibTransId="{E1B629A1-C922-4B8B-A02E-CFB208A8AFAE}"/>
    <dgm:cxn modelId="{47352143-36E6-4E21-B6DF-6E8CE39BF60F}" srcId="{777F7E14-917F-4556-A2FD-1E7AFCC20AD7}" destId="{EC4697A3-7EC2-4A22-8C01-0BBED37206F7}" srcOrd="1" destOrd="0" parTransId="{FDA7561D-E4DB-4CFD-A7A2-219846BA9E95}" sibTransId="{270650E2-7B7F-4BB6-B6BD-AEAF1E2055CB}"/>
    <dgm:cxn modelId="{035E2D47-72D3-49EB-8F0B-DC168A2BC2F6}" srcId="{D823E5D4-CF22-47EE-8502-8AE04C5AA91F}" destId="{A05A0E6A-F501-4D78-AB6A-4643F6A95195}" srcOrd="0" destOrd="0" parTransId="{B347E99F-94B0-40F8-9DFC-CEFDFCF3CFDF}" sibTransId="{432410C7-1186-4916-9DA6-32E28D024D25}"/>
    <dgm:cxn modelId="{C8F07748-ADB7-449F-9A31-DCCA75C22C98}" type="presOf" srcId="{A35E19E6-1DF6-4977-8191-70C676D31D12}" destId="{9EA5F861-52C8-4268-9F9D-7B125586A9A0}" srcOrd="0" destOrd="0" presId="urn:microsoft.com/office/officeart/2005/8/layout/bList2"/>
    <dgm:cxn modelId="{F9F1FB72-CBAD-4332-ABB1-A59118EAEAB4}" srcId="{EC4697A3-7EC2-4A22-8C01-0BBED37206F7}" destId="{4D2BD27E-8C67-48FB-997E-09F11C3EF931}" srcOrd="0" destOrd="0" parTransId="{1006EC1E-8079-4F16-BE64-B99DA3C49369}" sibTransId="{375D11B0-68DC-4C4B-91C5-5D5768840F9F}"/>
    <dgm:cxn modelId="{63233657-A73B-412E-B590-DE69B42BBE94}" srcId="{D823E5D4-CF22-47EE-8502-8AE04C5AA91F}" destId="{40C2D330-A39C-4AD2-A7C9-88A66AE622B4}" srcOrd="4" destOrd="0" parTransId="{F2146FBE-6DAC-45CF-8DF9-8043BBB6FCB8}" sibTransId="{144D067B-581D-41FE-8D46-60FDE2C3E83F}"/>
    <dgm:cxn modelId="{073B5893-9E31-4E86-AC53-8D2994B4F5E1}" type="presOf" srcId="{40C2D330-A39C-4AD2-A7C9-88A66AE622B4}" destId="{9763F176-4680-4DF4-9655-CD9988206CBB}" srcOrd="0" destOrd="4" presId="urn:microsoft.com/office/officeart/2005/8/layout/bList2"/>
    <dgm:cxn modelId="{1012B39E-9C78-4FE7-91E2-6ADC6DEB021A}" srcId="{D823E5D4-CF22-47EE-8502-8AE04C5AA91F}" destId="{CE21BB21-70C5-46F6-A309-760BF3A5A775}" srcOrd="3" destOrd="0" parTransId="{21F545D2-4C33-4533-9F3B-0C7E5E813F42}" sibTransId="{B93202D9-FE2A-481F-BD2E-915D2339185E}"/>
    <dgm:cxn modelId="{A49E5FBA-1806-4466-949E-286AD94D21FD}" type="presOf" srcId="{777F7E14-917F-4556-A2FD-1E7AFCC20AD7}" destId="{1867BC0D-121D-4B53-A68F-1178CA15204A}" srcOrd="0" destOrd="0" presId="urn:microsoft.com/office/officeart/2005/8/layout/bList2"/>
    <dgm:cxn modelId="{5CE0D4CC-13FF-4283-94A4-075E1D426EEB}" type="presOf" srcId="{EC4697A3-7EC2-4A22-8C01-0BBED37206F7}" destId="{643535D0-0D92-42F2-A575-A3E98F622328}" srcOrd="1" destOrd="0" presId="urn:microsoft.com/office/officeart/2005/8/layout/bList2"/>
    <dgm:cxn modelId="{F3C33BE1-2F97-4004-9E74-BBF0E63856A9}" srcId="{D823E5D4-CF22-47EE-8502-8AE04C5AA91F}" destId="{441B86D0-D3E2-4D97-B137-D51580321BB9}" srcOrd="1" destOrd="0" parTransId="{F05246DF-4E2A-45DC-9D79-487D302CB017}" sibTransId="{37057E84-580A-4B25-A4B0-39B550779AED}"/>
    <dgm:cxn modelId="{2A666BE4-64C0-484A-BE41-45339117948F}" type="presOf" srcId="{D823E5D4-CF22-47EE-8502-8AE04C5AA91F}" destId="{36CDA305-BD48-4F9D-B936-D760DB38A65E}" srcOrd="1" destOrd="0" presId="urn:microsoft.com/office/officeart/2005/8/layout/bList2"/>
    <dgm:cxn modelId="{C0048BEA-A872-4500-AF00-225B9431BE82}" type="presOf" srcId="{441B86D0-D3E2-4D97-B137-D51580321BB9}" destId="{9763F176-4680-4DF4-9655-CD9988206CBB}" srcOrd="0" destOrd="1" presId="urn:microsoft.com/office/officeart/2005/8/layout/bList2"/>
    <dgm:cxn modelId="{E7EC30EF-CDC2-4DA8-91FE-4A7B7CB7C689}" type="presOf" srcId="{D823E5D4-CF22-47EE-8502-8AE04C5AA91F}" destId="{5F572B3D-81A1-49D2-81A3-9B4632A5FB1B}" srcOrd="0" destOrd="0" presId="urn:microsoft.com/office/officeart/2005/8/layout/bList2"/>
    <dgm:cxn modelId="{FC607B08-49FD-4DC6-9D89-1E6922275D92}" type="presParOf" srcId="{1867BC0D-121D-4B53-A68F-1178CA15204A}" destId="{9E7A9C0F-26A5-4D8B-8608-512225306D4B}" srcOrd="0" destOrd="0" presId="urn:microsoft.com/office/officeart/2005/8/layout/bList2"/>
    <dgm:cxn modelId="{91E412EF-447E-4C1B-B822-99CE0419DFCE}" type="presParOf" srcId="{9E7A9C0F-26A5-4D8B-8608-512225306D4B}" destId="{9763F176-4680-4DF4-9655-CD9988206CBB}" srcOrd="0" destOrd="0" presId="urn:microsoft.com/office/officeart/2005/8/layout/bList2"/>
    <dgm:cxn modelId="{90F05A24-0095-4571-B62A-055338198058}" type="presParOf" srcId="{9E7A9C0F-26A5-4D8B-8608-512225306D4B}" destId="{5F572B3D-81A1-49D2-81A3-9B4632A5FB1B}" srcOrd="1" destOrd="0" presId="urn:microsoft.com/office/officeart/2005/8/layout/bList2"/>
    <dgm:cxn modelId="{9901E213-F259-4768-B315-117F29EA01A1}" type="presParOf" srcId="{9E7A9C0F-26A5-4D8B-8608-512225306D4B}" destId="{36CDA305-BD48-4F9D-B936-D760DB38A65E}" srcOrd="2" destOrd="0" presId="urn:microsoft.com/office/officeart/2005/8/layout/bList2"/>
    <dgm:cxn modelId="{F13B972B-5558-4BF7-8A89-01AAC5B22686}" type="presParOf" srcId="{9E7A9C0F-26A5-4D8B-8608-512225306D4B}" destId="{E8978EAD-E00A-43B1-800E-13D47806EC63}" srcOrd="3" destOrd="0" presId="urn:microsoft.com/office/officeart/2005/8/layout/bList2"/>
    <dgm:cxn modelId="{530D127E-286E-4928-A7B7-2AC8D3ADC0B7}" type="presParOf" srcId="{1867BC0D-121D-4B53-A68F-1178CA15204A}" destId="{9EA5F861-52C8-4268-9F9D-7B125586A9A0}" srcOrd="1" destOrd="0" presId="urn:microsoft.com/office/officeart/2005/8/layout/bList2"/>
    <dgm:cxn modelId="{08B331E2-F679-491F-AC15-2A0FCFA39A05}" type="presParOf" srcId="{1867BC0D-121D-4B53-A68F-1178CA15204A}" destId="{E115069B-A7A0-4F82-AB35-14284F7B8085}" srcOrd="2" destOrd="0" presId="urn:microsoft.com/office/officeart/2005/8/layout/bList2"/>
    <dgm:cxn modelId="{4C4E4E4C-9E51-49EF-994E-CF2B47962B94}" type="presParOf" srcId="{E115069B-A7A0-4F82-AB35-14284F7B8085}" destId="{912A6902-902B-477E-A0D9-1808F46DE6EA}" srcOrd="0" destOrd="0" presId="urn:microsoft.com/office/officeart/2005/8/layout/bList2"/>
    <dgm:cxn modelId="{6C55A1A5-65CB-4FF3-9A0A-1CB1539A25F8}" type="presParOf" srcId="{E115069B-A7A0-4F82-AB35-14284F7B8085}" destId="{17D50433-CA73-4C4F-9362-4D3F90C6BE1F}" srcOrd="1" destOrd="0" presId="urn:microsoft.com/office/officeart/2005/8/layout/bList2"/>
    <dgm:cxn modelId="{D83012C8-D99F-4178-AB1B-AF797DF3C19A}" type="presParOf" srcId="{E115069B-A7A0-4F82-AB35-14284F7B8085}" destId="{643535D0-0D92-42F2-A575-A3E98F622328}" srcOrd="2" destOrd="0" presId="urn:microsoft.com/office/officeart/2005/8/layout/bList2"/>
    <dgm:cxn modelId="{01268202-C2DC-41AD-A6F7-7D06F317288A}" type="presParOf" srcId="{E115069B-A7A0-4F82-AB35-14284F7B8085}" destId="{5BA0D486-342B-4F6A-96D9-5F6D2F4D06A1}" srcOrd="3" destOrd="0" presId="urn:microsoft.com/office/officeart/2005/8/layout/bList2"/>
  </dgm:cxnLst>
  <dgm:bg>
    <a:solidFill>
      <a:srgbClr val="95C60A"/>
    </a:solidFill>
  </dgm:bg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777F7E14-917F-4556-A2FD-1E7AFCC20AD7}" type="doc">
      <dgm:prSet loTypeId="urn:microsoft.com/office/officeart/2005/8/layout/bList2" loCatId="list" qsTypeId="urn:microsoft.com/office/officeart/2005/8/quickstyle/simple1" qsCatId="simple" csTypeId="urn:microsoft.com/office/officeart/2005/8/colors/accent1_2" csCatId="accent1" phldr="1"/>
      <dgm:spPr/>
    </dgm:pt>
    <dgm:pt modelId="{EB4166DD-A653-4399-9D30-667C4CA06E40}">
      <dgm:prSet phldrT="[Text]"/>
      <dgm:spPr>
        <a:solidFill>
          <a:schemeClr val="tx1"/>
        </a:solidFill>
        <a:ln>
          <a:solidFill>
            <a:schemeClr val="tx1"/>
          </a:solidFill>
        </a:ln>
      </dgm:spPr>
      <dgm:t>
        <a:bodyPr/>
        <a:lstStyle/>
        <a:p>
          <a:r>
            <a:rPr lang="fr-BE" dirty="0">
              <a:solidFill>
                <a:srgbClr val="FFFFFF"/>
              </a:solidFill>
            </a:rPr>
            <a:t>GR</a:t>
          </a:r>
        </a:p>
      </dgm:t>
    </dgm:pt>
    <dgm:pt modelId="{73008318-EFEE-4B62-A74B-107D5DD43448}" type="parTrans" cxnId="{7F0AFC07-2A67-4D8A-AEEC-F5DC3395B2EC}">
      <dgm:prSet/>
      <dgm:spPr/>
      <dgm:t>
        <a:bodyPr/>
        <a:lstStyle/>
        <a:p>
          <a:endParaRPr lang="fr-BE"/>
        </a:p>
      </dgm:t>
    </dgm:pt>
    <dgm:pt modelId="{3C9ED39A-09F2-4789-B89D-8BB1E2D8B3BD}" type="sibTrans" cxnId="{7F0AFC07-2A67-4D8A-AEEC-F5DC3395B2EC}">
      <dgm:prSet/>
      <dgm:spPr/>
      <dgm:t>
        <a:bodyPr/>
        <a:lstStyle/>
        <a:p>
          <a:endParaRPr lang="fr-BE"/>
        </a:p>
      </dgm:t>
    </dgm:pt>
    <dgm:pt modelId="{82CFE2BF-8D36-410C-AD5A-136BB48045B1}">
      <dgm:prSet phldrT="[Text]"/>
      <dgm:spPr>
        <a:solidFill>
          <a:schemeClr val="tx1"/>
        </a:solidFill>
        <a:ln>
          <a:solidFill>
            <a:schemeClr val="tx1"/>
          </a:solidFill>
        </a:ln>
      </dgm:spPr>
      <dgm:t>
        <a:bodyPr/>
        <a:lstStyle/>
        <a:p>
          <a:r>
            <a:rPr lang="fr-BE" dirty="0">
              <a:solidFill>
                <a:srgbClr val="FFFFFF"/>
              </a:solidFill>
            </a:rPr>
            <a:t>IT</a:t>
          </a:r>
        </a:p>
      </dgm:t>
    </dgm:pt>
    <dgm:pt modelId="{E511D150-3ACF-4B74-8E5D-6052DB4C2D38}" type="parTrans" cxnId="{1E11FE37-F269-4AAA-B4C6-FCDC727448F4}">
      <dgm:prSet/>
      <dgm:spPr/>
      <dgm:t>
        <a:bodyPr/>
        <a:lstStyle/>
        <a:p>
          <a:endParaRPr lang="fr-BE"/>
        </a:p>
      </dgm:t>
    </dgm:pt>
    <dgm:pt modelId="{553238FF-9896-4E36-B1B4-2032F7AB4953}" type="sibTrans" cxnId="{1E11FE37-F269-4AAA-B4C6-FCDC727448F4}">
      <dgm:prSet/>
      <dgm:spPr/>
      <dgm:t>
        <a:bodyPr/>
        <a:lstStyle/>
        <a:p>
          <a:endParaRPr lang="fr-BE"/>
        </a:p>
      </dgm:t>
    </dgm:pt>
    <dgm:pt modelId="{D61F8D47-E4AF-4EB2-8CC3-1107D1FB75AB}">
      <dgm:prSet custT="1"/>
      <dgm:spPr>
        <a:solidFill>
          <a:srgbClr val="95C60A">
            <a:alpha val="90000"/>
          </a:srgbClr>
        </a:solidFill>
        <a:ln>
          <a:solidFill>
            <a:schemeClr val="tx1"/>
          </a:solidFill>
        </a:ln>
      </dgm:spPr>
      <dgm:t>
        <a:bodyPr/>
        <a:lstStyle/>
        <a:p>
          <a:pPr algn="l">
            <a:buNone/>
          </a:pPr>
          <a:r>
            <a:rPr lang="fr-BE" sz="1800" b="0" dirty="0">
              <a:latin typeface="Arial Nova" panose="020B0504020202020204" pitchFamily="34" charset="0"/>
            </a:rPr>
            <a:t>Law on international protection (2019)</a:t>
          </a:r>
        </a:p>
      </dgm:t>
    </dgm:pt>
    <dgm:pt modelId="{A525A15A-C178-425A-8211-8BA537FDEAE6}" type="parTrans" cxnId="{CD93E55F-C8F8-40E3-B03F-18E5C1C94BB5}">
      <dgm:prSet/>
      <dgm:spPr/>
      <dgm:t>
        <a:bodyPr/>
        <a:lstStyle/>
        <a:p>
          <a:endParaRPr lang="fr-BE"/>
        </a:p>
      </dgm:t>
    </dgm:pt>
    <dgm:pt modelId="{BEF04A34-E4E5-4111-9BA5-FE05700D4750}" type="sibTrans" cxnId="{CD93E55F-C8F8-40E3-B03F-18E5C1C94BB5}">
      <dgm:prSet/>
      <dgm:spPr/>
      <dgm:t>
        <a:bodyPr/>
        <a:lstStyle/>
        <a:p>
          <a:endParaRPr lang="fr-BE"/>
        </a:p>
      </dgm:t>
    </dgm:pt>
    <dgm:pt modelId="{EAA6EA59-00AB-42A5-AF1D-17882F520AE6}">
      <dgm:prSet custT="1"/>
      <dgm:spPr>
        <a:solidFill>
          <a:srgbClr val="95C60A">
            <a:alpha val="90000"/>
          </a:srgbClr>
        </a:solidFill>
        <a:ln>
          <a:solidFill>
            <a:schemeClr val="tx1"/>
          </a:solidFill>
        </a:ln>
      </dgm:spPr>
      <dgm:t>
        <a:bodyPr/>
        <a:lstStyle/>
        <a:p>
          <a:pPr algn="l">
            <a:buNone/>
          </a:pPr>
          <a:r>
            <a:rPr lang="fr-BE" sz="1800" b="1" dirty="0" err="1">
              <a:latin typeface="Arial Nova" panose="020B0504020202020204" pitchFamily="34" charset="0"/>
            </a:rPr>
            <a:t>Salvini</a:t>
          </a:r>
          <a:r>
            <a:rPr lang="fr-BE" sz="1800" b="1" dirty="0">
              <a:latin typeface="Arial Nova" panose="020B0504020202020204" pitchFamily="34" charset="0"/>
            </a:rPr>
            <a:t> Security </a:t>
          </a:r>
          <a:r>
            <a:rPr lang="fr-BE" sz="1800" b="1" dirty="0" err="1">
              <a:latin typeface="Arial Nova" panose="020B0504020202020204" pitchFamily="34" charset="0"/>
            </a:rPr>
            <a:t>Decrees</a:t>
          </a:r>
          <a:r>
            <a:rPr lang="fr-BE" sz="1800" b="1" dirty="0">
              <a:latin typeface="Arial Nova" panose="020B0504020202020204" pitchFamily="34" charset="0"/>
            </a:rPr>
            <a:t> (2018)</a:t>
          </a:r>
        </a:p>
      </dgm:t>
    </dgm:pt>
    <dgm:pt modelId="{D4040FB9-6D9B-41A6-B8FB-0659134FF08B}" type="parTrans" cxnId="{EB3A5E3E-C555-4B0A-A513-447508F6A513}">
      <dgm:prSet/>
      <dgm:spPr/>
      <dgm:t>
        <a:bodyPr/>
        <a:lstStyle/>
        <a:p>
          <a:endParaRPr lang="fr-BE"/>
        </a:p>
      </dgm:t>
    </dgm:pt>
    <dgm:pt modelId="{83FC78B2-F6B7-48BD-91A5-7EA5115197EB}" type="sibTrans" cxnId="{EB3A5E3E-C555-4B0A-A513-447508F6A513}">
      <dgm:prSet/>
      <dgm:spPr/>
      <dgm:t>
        <a:bodyPr/>
        <a:lstStyle/>
        <a:p>
          <a:endParaRPr lang="fr-BE"/>
        </a:p>
      </dgm:t>
    </dgm:pt>
    <dgm:pt modelId="{1867BC0D-121D-4B53-A68F-1178CA15204A}" type="pres">
      <dgm:prSet presAssocID="{777F7E14-917F-4556-A2FD-1E7AFCC20AD7}" presName="diagram" presStyleCnt="0">
        <dgm:presLayoutVars>
          <dgm:dir/>
          <dgm:animLvl val="lvl"/>
          <dgm:resizeHandles val="exact"/>
        </dgm:presLayoutVars>
      </dgm:prSet>
      <dgm:spPr/>
    </dgm:pt>
    <dgm:pt modelId="{EE3399EE-7E1E-48DB-BA32-936E7956A6F3}" type="pres">
      <dgm:prSet presAssocID="{EB4166DD-A653-4399-9D30-667C4CA06E40}" presName="compNode" presStyleCnt="0"/>
      <dgm:spPr/>
    </dgm:pt>
    <dgm:pt modelId="{0E802C0A-4EFE-4392-ABDE-FB8E9108630D}" type="pres">
      <dgm:prSet presAssocID="{EB4166DD-A653-4399-9D30-667C4CA06E40}" presName="childRect" presStyleLbl="bgAcc1" presStyleIdx="0" presStyleCnt="2">
        <dgm:presLayoutVars>
          <dgm:bulletEnabled val="1"/>
        </dgm:presLayoutVars>
      </dgm:prSet>
      <dgm:spPr/>
    </dgm:pt>
    <dgm:pt modelId="{9F5CB3A0-1C2F-4522-9576-5ABA3E3B8F8E}" type="pres">
      <dgm:prSet presAssocID="{EB4166DD-A653-4399-9D30-667C4CA06E40}" presName="parentText" presStyleLbl="node1" presStyleIdx="0" presStyleCnt="0">
        <dgm:presLayoutVars>
          <dgm:chMax val="0"/>
          <dgm:bulletEnabled val="1"/>
        </dgm:presLayoutVars>
      </dgm:prSet>
      <dgm:spPr/>
    </dgm:pt>
    <dgm:pt modelId="{0DEA0CBF-DFEC-46DB-811C-74BE90A74DF4}" type="pres">
      <dgm:prSet presAssocID="{EB4166DD-A653-4399-9D30-667C4CA06E40}" presName="parentRect" presStyleLbl="alignNode1" presStyleIdx="0" presStyleCnt="2"/>
      <dgm:spPr/>
    </dgm:pt>
    <dgm:pt modelId="{5730D54D-6EA8-438A-9375-954C134DC163}" type="pres">
      <dgm:prSet presAssocID="{EB4166DD-A653-4399-9D30-667C4CA06E40}" presName="adorn" presStyleLbl="fgAccFollowNode1" presStyleIdx="0" presStyleCnt="2"/>
      <dgm:spPr>
        <a:blipFill>
          <a:blip xmlns:r="http://schemas.openxmlformats.org/officeDocument/2006/relationships" r:embed="rId1">
            <a:extLst>
              <a:ext uri="{837473B0-CC2E-450A-ABE3-18F120FF3D39}">
                <a1611:picAttrSrcUrl xmlns:a1611="http://schemas.microsoft.com/office/drawing/2016/11/main" r:id="rId2"/>
              </a:ext>
            </a:extLst>
          </a:blip>
          <a:srcRect/>
          <a:stretch>
            <a:fillRect l="-25000" r="-25000"/>
          </a:stretch>
        </a:blipFill>
      </dgm:spPr>
    </dgm:pt>
    <dgm:pt modelId="{32C6C6CB-6010-4CD2-AA1D-81948BC2930A}" type="pres">
      <dgm:prSet presAssocID="{3C9ED39A-09F2-4789-B89D-8BB1E2D8B3BD}" presName="sibTrans" presStyleLbl="sibTrans2D1" presStyleIdx="0" presStyleCnt="0"/>
      <dgm:spPr/>
    </dgm:pt>
    <dgm:pt modelId="{3EC46B6F-C9B0-4E8D-A0DE-3EE9A4992DD9}" type="pres">
      <dgm:prSet presAssocID="{82CFE2BF-8D36-410C-AD5A-136BB48045B1}" presName="compNode" presStyleCnt="0"/>
      <dgm:spPr/>
    </dgm:pt>
    <dgm:pt modelId="{E25A127C-7CDB-4AA1-9575-140AD0768E7E}" type="pres">
      <dgm:prSet presAssocID="{82CFE2BF-8D36-410C-AD5A-136BB48045B1}" presName="childRect" presStyleLbl="bgAcc1" presStyleIdx="1" presStyleCnt="2">
        <dgm:presLayoutVars>
          <dgm:bulletEnabled val="1"/>
        </dgm:presLayoutVars>
      </dgm:prSet>
      <dgm:spPr/>
    </dgm:pt>
    <dgm:pt modelId="{A05EEEBC-ACB7-4D73-9CB9-17ECAF4E8C3D}" type="pres">
      <dgm:prSet presAssocID="{82CFE2BF-8D36-410C-AD5A-136BB48045B1}" presName="parentText" presStyleLbl="node1" presStyleIdx="0" presStyleCnt="0">
        <dgm:presLayoutVars>
          <dgm:chMax val="0"/>
          <dgm:bulletEnabled val="1"/>
        </dgm:presLayoutVars>
      </dgm:prSet>
      <dgm:spPr/>
    </dgm:pt>
    <dgm:pt modelId="{388CBD6D-6964-46C8-B0E8-BA048EE0541F}" type="pres">
      <dgm:prSet presAssocID="{82CFE2BF-8D36-410C-AD5A-136BB48045B1}" presName="parentRect" presStyleLbl="alignNode1" presStyleIdx="1" presStyleCnt="2"/>
      <dgm:spPr/>
    </dgm:pt>
    <dgm:pt modelId="{DE963982-4BA9-4E80-94A4-298C05EEBE8D}" type="pres">
      <dgm:prSet presAssocID="{82CFE2BF-8D36-410C-AD5A-136BB48045B1}" presName="adorn" presStyleLbl="fgAccFollowNode1" presStyleIdx="1" presStyleCnt="2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5000" r="-25000"/>
          </a:stretch>
        </a:blipFill>
      </dgm:spPr>
    </dgm:pt>
  </dgm:ptLst>
  <dgm:cxnLst>
    <dgm:cxn modelId="{7F0AFC07-2A67-4D8A-AEEC-F5DC3395B2EC}" srcId="{777F7E14-917F-4556-A2FD-1E7AFCC20AD7}" destId="{EB4166DD-A653-4399-9D30-667C4CA06E40}" srcOrd="0" destOrd="0" parTransId="{73008318-EFEE-4B62-A74B-107D5DD43448}" sibTransId="{3C9ED39A-09F2-4789-B89D-8BB1E2D8B3BD}"/>
    <dgm:cxn modelId="{3CFEF315-801E-440D-A10B-CBC58F447443}" type="presOf" srcId="{3C9ED39A-09F2-4789-B89D-8BB1E2D8B3BD}" destId="{32C6C6CB-6010-4CD2-AA1D-81948BC2930A}" srcOrd="0" destOrd="0" presId="urn:microsoft.com/office/officeart/2005/8/layout/bList2"/>
    <dgm:cxn modelId="{EB62461E-E4A8-4B91-A685-71E0333C400C}" type="presOf" srcId="{EB4166DD-A653-4399-9D30-667C4CA06E40}" destId="{0DEA0CBF-DFEC-46DB-811C-74BE90A74DF4}" srcOrd="1" destOrd="0" presId="urn:microsoft.com/office/officeart/2005/8/layout/bList2"/>
    <dgm:cxn modelId="{DD667E29-0FC8-4612-A720-9C931B419BDC}" type="presOf" srcId="{EB4166DD-A653-4399-9D30-667C4CA06E40}" destId="{9F5CB3A0-1C2F-4522-9576-5ABA3E3B8F8E}" srcOrd="0" destOrd="0" presId="urn:microsoft.com/office/officeart/2005/8/layout/bList2"/>
    <dgm:cxn modelId="{1E11FE37-F269-4AAA-B4C6-FCDC727448F4}" srcId="{777F7E14-917F-4556-A2FD-1E7AFCC20AD7}" destId="{82CFE2BF-8D36-410C-AD5A-136BB48045B1}" srcOrd="1" destOrd="0" parTransId="{E511D150-3ACF-4B74-8E5D-6052DB4C2D38}" sibTransId="{553238FF-9896-4E36-B1B4-2032F7AB4953}"/>
    <dgm:cxn modelId="{EB3A5E3E-C555-4B0A-A513-447508F6A513}" srcId="{82CFE2BF-8D36-410C-AD5A-136BB48045B1}" destId="{EAA6EA59-00AB-42A5-AF1D-17882F520AE6}" srcOrd="0" destOrd="0" parTransId="{D4040FB9-6D9B-41A6-B8FB-0659134FF08B}" sibTransId="{83FC78B2-F6B7-48BD-91A5-7EA5115197EB}"/>
    <dgm:cxn modelId="{9B743F5C-1109-474A-935A-34CAEA9FDA07}" type="presOf" srcId="{82CFE2BF-8D36-410C-AD5A-136BB48045B1}" destId="{388CBD6D-6964-46C8-B0E8-BA048EE0541F}" srcOrd="1" destOrd="0" presId="urn:microsoft.com/office/officeart/2005/8/layout/bList2"/>
    <dgm:cxn modelId="{CD93E55F-C8F8-40E3-B03F-18E5C1C94BB5}" srcId="{EB4166DD-A653-4399-9D30-667C4CA06E40}" destId="{D61F8D47-E4AF-4EB2-8CC3-1107D1FB75AB}" srcOrd="0" destOrd="0" parTransId="{A525A15A-C178-425A-8211-8BA537FDEAE6}" sibTransId="{BEF04A34-E4E5-4111-9BA5-FE05700D4750}"/>
    <dgm:cxn modelId="{48344741-2083-4D12-AA38-AAA0C59D074C}" type="presOf" srcId="{EAA6EA59-00AB-42A5-AF1D-17882F520AE6}" destId="{E25A127C-7CDB-4AA1-9575-140AD0768E7E}" srcOrd="0" destOrd="0" presId="urn:microsoft.com/office/officeart/2005/8/layout/bList2"/>
    <dgm:cxn modelId="{02015E78-2C1D-459F-8828-C8DB3526CB41}" type="presOf" srcId="{D61F8D47-E4AF-4EB2-8CC3-1107D1FB75AB}" destId="{0E802C0A-4EFE-4392-ABDE-FB8E9108630D}" srcOrd="0" destOrd="0" presId="urn:microsoft.com/office/officeart/2005/8/layout/bList2"/>
    <dgm:cxn modelId="{0566CCA1-4C3F-4B1F-B5F7-A4066A9E4300}" type="presOf" srcId="{82CFE2BF-8D36-410C-AD5A-136BB48045B1}" destId="{A05EEEBC-ACB7-4D73-9CB9-17ECAF4E8C3D}" srcOrd="0" destOrd="0" presId="urn:microsoft.com/office/officeart/2005/8/layout/bList2"/>
    <dgm:cxn modelId="{A49E5FBA-1806-4466-949E-286AD94D21FD}" type="presOf" srcId="{777F7E14-917F-4556-A2FD-1E7AFCC20AD7}" destId="{1867BC0D-121D-4B53-A68F-1178CA15204A}" srcOrd="0" destOrd="0" presId="urn:microsoft.com/office/officeart/2005/8/layout/bList2"/>
    <dgm:cxn modelId="{A56D0C87-D231-41FB-BB41-1EAFFF4AC9C2}" type="presParOf" srcId="{1867BC0D-121D-4B53-A68F-1178CA15204A}" destId="{EE3399EE-7E1E-48DB-BA32-936E7956A6F3}" srcOrd="0" destOrd="0" presId="urn:microsoft.com/office/officeart/2005/8/layout/bList2"/>
    <dgm:cxn modelId="{91B3A9FA-E281-4157-A939-CC7F1FAFA5D7}" type="presParOf" srcId="{EE3399EE-7E1E-48DB-BA32-936E7956A6F3}" destId="{0E802C0A-4EFE-4392-ABDE-FB8E9108630D}" srcOrd="0" destOrd="0" presId="urn:microsoft.com/office/officeart/2005/8/layout/bList2"/>
    <dgm:cxn modelId="{52E1F9C5-FECF-4ED7-B33C-C38E8B58FED1}" type="presParOf" srcId="{EE3399EE-7E1E-48DB-BA32-936E7956A6F3}" destId="{9F5CB3A0-1C2F-4522-9576-5ABA3E3B8F8E}" srcOrd="1" destOrd="0" presId="urn:microsoft.com/office/officeart/2005/8/layout/bList2"/>
    <dgm:cxn modelId="{388B558B-58DB-4E6F-89EF-90597AE535D5}" type="presParOf" srcId="{EE3399EE-7E1E-48DB-BA32-936E7956A6F3}" destId="{0DEA0CBF-DFEC-46DB-811C-74BE90A74DF4}" srcOrd="2" destOrd="0" presId="urn:microsoft.com/office/officeart/2005/8/layout/bList2"/>
    <dgm:cxn modelId="{5CB15638-8B95-4CFA-B97D-3FCE47A646D0}" type="presParOf" srcId="{EE3399EE-7E1E-48DB-BA32-936E7956A6F3}" destId="{5730D54D-6EA8-438A-9375-954C134DC163}" srcOrd="3" destOrd="0" presId="urn:microsoft.com/office/officeart/2005/8/layout/bList2"/>
    <dgm:cxn modelId="{F1D6CEBD-3103-4B56-94C1-2788CD40671A}" type="presParOf" srcId="{1867BC0D-121D-4B53-A68F-1178CA15204A}" destId="{32C6C6CB-6010-4CD2-AA1D-81948BC2930A}" srcOrd="1" destOrd="0" presId="urn:microsoft.com/office/officeart/2005/8/layout/bList2"/>
    <dgm:cxn modelId="{288223D4-9E21-4E8B-A20E-4795B7DAAFEE}" type="presParOf" srcId="{1867BC0D-121D-4B53-A68F-1178CA15204A}" destId="{3EC46B6F-C9B0-4E8D-A0DE-3EE9A4992DD9}" srcOrd="2" destOrd="0" presId="urn:microsoft.com/office/officeart/2005/8/layout/bList2"/>
    <dgm:cxn modelId="{85CAD641-13AF-4BEC-9F1D-C124992FD8CF}" type="presParOf" srcId="{3EC46B6F-C9B0-4E8D-A0DE-3EE9A4992DD9}" destId="{E25A127C-7CDB-4AA1-9575-140AD0768E7E}" srcOrd="0" destOrd="0" presId="urn:microsoft.com/office/officeart/2005/8/layout/bList2"/>
    <dgm:cxn modelId="{CBA00287-4DB9-48B8-8B09-66C1083F2646}" type="presParOf" srcId="{3EC46B6F-C9B0-4E8D-A0DE-3EE9A4992DD9}" destId="{A05EEEBC-ACB7-4D73-9CB9-17ECAF4E8C3D}" srcOrd="1" destOrd="0" presId="urn:microsoft.com/office/officeart/2005/8/layout/bList2"/>
    <dgm:cxn modelId="{4FC0AF7E-83FD-4093-B839-30946BFD09C5}" type="presParOf" srcId="{3EC46B6F-C9B0-4E8D-A0DE-3EE9A4992DD9}" destId="{388CBD6D-6964-46C8-B0E8-BA048EE0541F}" srcOrd="2" destOrd="0" presId="urn:microsoft.com/office/officeart/2005/8/layout/bList2"/>
    <dgm:cxn modelId="{C75B1423-5C23-4232-B15E-166A1C88461E}" type="presParOf" srcId="{3EC46B6F-C9B0-4E8D-A0DE-3EE9A4992DD9}" destId="{DE963982-4BA9-4E80-94A4-298C05EEBE8D}" srcOrd="3" destOrd="0" presId="urn:microsoft.com/office/officeart/2005/8/layout/bList2"/>
  </dgm:cxnLst>
  <dgm:bg>
    <a:solidFill>
      <a:srgbClr val="95C60A"/>
    </a:solidFill>
  </dgm:bg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7569968-906B-4C1A-A1D9-ACEDB37F2CF7}">
      <dsp:nvSpPr>
        <dsp:cNvPr id="0" name=""/>
        <dsp:cNvSpPr/>
      </dsp:nvSpPr>
      <dsp:spPr>
        <a:xfrm>
          <a:off x="1943747" y="172649"/>
          <a:ext cx="4949031" cy="1718733"/>
        </a:xfrm>
        <a:prstGeom prst="ellipse">
          <a:avLst/>
        </a:prstGeom>
        <a:solidFill>
          <a:schemeClr val="accent6">
            <a:lumMod val="40000"/>
            <a:lumOff val="60000"/>
            <a:alpha val="40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34A28B2-E828-4387-ABBB-60D524438E1F}">
      <dsp:nvSpPr>
        <dsp:cNvPr id="0" name=""/>
        <dsp:cNvSpPr/>
      </dsp:nvSpPr>
      <dsp:spPr>
        <a:xfrm>
          <a:off x="3946378" y="4121526"/>
          <a:ext cx="959114" cy="613833"/>
        </a:xfrm>
        <a:prstGeom prst="downArrow">
          <a:avLst/>
        </a:prstGeom>
        <a:solidFill>
          <a:schemeClr val="accent6">
            <a:lumMod val="40000"/>
            <a:lumOff val="6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F995B6F-F037-4B10-A95A-84D32D61FF69}">
      <dsp:nvSpPr>
        <dsp:cNvPr id="0" name=""/>
        <dsp:cNvSpPr/>
      </dsp:nvSpPr>
      <dsp:spPr>
        <a:xfrm>
          <a:off x="2124060" y="4872311"/>
          <a:ext cx="4603750" cy="115093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fr-BE" sz="2000" b="1" kern="1200" dirty="0">
            <a:latin typeface="Arial Nova" panose="020B0504020202020204" pitchFamily="34" charset="0"/>
          </a:endParaRPr>
        </a:p>
      </dsp:txBody>
      <dsp:txXfrm>
        <a:off x="2124060" y="4872311"/>
        <a:ext cx="4603750" cy="1150937"/>
      </dsp:txXfrm>
    </dsp:sp>
    <dsp:sp modelId="{9E4ECA12-C57D-4C27-B5BD-385C29BF7855}">
      <dsp:nvSpPr>
        <dsp:cNvPr id="0" name=""/>
        <dsp:cNvSpPr/>
      </dsp:nvSpPr>
      <dsp:spPr>
        <a:xfrm>
          <a:off x="3743046" y="2024124"/>
          <a:ext cx="1726406" cy="1726406"/>
        </a:xfrm>
        <a:prstGeom prst="ellipse">
          <a:avLst/>
        </a:prstGeom>
        <a:solidFill>
          <a:srgbClr val="95C60A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BE" sz="1600" b="1" kern="1200" dirty="0" err="1">
              <a:solidFill>
                <a:srgbClr val="FFFFFF"/>
              </a:solidFill>
            </a:rPr>
            <a:t>England</a:t>
          </a:r>
          <a:r>
            <a:rPr lang="fr-BE" sz="1600" kern="1200" dirty="0">
              <a:solidFill>
                <a:srgbClr val="FFFFFF"/>
              </a:solidFill>
            </a:rPr>
            <a:t>: 32% of </a:t>
          </a:r>
          <a:r>
            <a:rPr lang="fr-BE" sz="1600" kern="1200" dirty="0" err="1">
              <a:solidFill>
                <a:srgbClr val="FFFFFF"/>
              </a:solidFill>
            </a:rPr>
            <a:t>homeless</a:t>
          </a:r>
          <a:r>
            <a:rPr lang="fr-BE" sz="1600" kern="1200" dirty="0">
              <a:solidFill>
                <a:srgbClr val="FFFFFF"/>
              </a:solidFill>
            </a:rPr>
            <a:t> </a:t>
          </a:r>
          <a:r>
            <a:rPr lang="fr-BE" sz="1600" kern="1200" dirty="0" err="1">
              <a:solidFill>
                <a:srgbClr val="FFFFFF"/>
              </a:solidFill>
            </a:rPr>
            <a:t>accommodated</a:t>
          </a:r>
          <a:r>
            <a:rPr lang="fr-BE" sz="1600" kern="1200" dirty="0">
              <a:solidFill>
                <a:srgbClr val="FFFFFF"/>
              </a:solidFill>
            </a:rPr>
            <a:t> in NACCOM services = </a:t>
          </a:r>
          <a:r>
            <a:rPr lang="fr-BE" sz="1600" kern="1200" dirty="0" err="1">
              <a:solidFill>
                <a:srgbClr val="FFFFFF"/>
              </a:solidFill>
            </a:rPr>
            <a:t>refugees</a:t>
          </a:r>
          <a:endParaRPr lang="fr-BE" sz="1600" kern="1200" dirty="0">
            <a:solidFill>
              <a:srgbClr val="FFFFFF"/>
            </a:solidFill>
          </a:endParaRPr>
        </a:p>
      </dsp:txBody>
      <dsp:txXfrm>
        <a:off x="3995872" y="2276950"/>
        <a:ext cx="1220754" cy="1220754"/>
      </dsp:txXfrm>
    </dsp:sp>
    <dsp:sp modelId="{25027FD5-A9C0-438F-9018-46ACEDEA924C}">
      <dsp:nvSpPr>
        <dsp:cNvPr id="0" name=""/>
        <dsp:cNvSpPr/>
      </dsp:nvSpPr>
      <dsp:spPr>
        <a:xfrm>
          <a:off x="2507706" y="728936"/>
          <a:ext cx="1726406" cy="1726406"/>
        </a:xfrm>
        <a:prstGeom prst="ellipse">
          <a:avLst/>
        </a:prstGeom>
        <a:solidFill>
          <a:srgbClr val="95C60A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BE" sz="1600" b="1" kern="1200" dirty="0" err="1">
              <a:solidFill>
                <a:srgbClr val="FFFFFF"/>
              </a:solidFill>
            </a:rPr>
            <a:t>Sweden</a:t>
          </a:r>
          <a:r>
            <a:rPr lang="fr-BE" sz="1600" kern="1200" dirty="0">
              <a:solidFill>
                <a:srgbClr val="FFFFFF"/>
              </a:solidFill>
            </a:rPr>
            <a:t>: 43% of </a:t>
          </a:r>
          <a:r>
            <a:rPr lang="fr-BE" sz="1600" kern="1200" dirty="0" err="1">
              <a:solidFill>
                <a:srgbClr val="FFFFFF"/>
              </a:solidFill>
            </a:rPr>
            <a:t>homeless</a:t>
          </a:r>
          <a:r>
            <a:rPr lang="fr-BE" sz="1600" kern="1200" dirty="0">
              <a:solidFill>
                <a:srgbClr val="FFFFFF"/>
              </a:solidFill>
            </a:rPr>
            <a:t> = </a:t>
          </a:r>
          <a:r>
            <a:rPr lang="fr-BE" sz="1600" kern="1200" dirty="0" err="1">
              <a:solidFill>
                <a:srgbClr val="FFFFFF"/>
              </a:solidFill>
            </a:rPr>
            <a:t>foreign</a:t>
          </a:r>
          <a:r>
            <a:rPr lang="fr-BE" sz="1600" kern="1200" dirty="0">
              <a:solidFill>
                <a:srgbClr val="FFFFFF"/>
              </a:solidFill>
            </a:rPr>
            <a:t> </a:t>
          </a:r>
          <a:r>
            <a:rPr lang="fr-BE" sz="1600" kern="1200" dirty="0" err="1">
              <a:solidFill>
                <a:srgbClr val="FFFFFF"/>
              </a:solidFill>
            </a:rPr>
            <a:t>nationals</a:t>
          </a:r>
          <a:r>
            <a:rPr lang="fr-BE" sz="1600" kern="1200" dirty="0">
              <a:solidFill>
                <a:srgbClr val="FFFFFF"/>
              </a:solidFill>
            </a:rPr>
            <a:t> (x2 </a:t>
          </a:r>
          <a:r>
            <a:rPr lang="fr-BE" sz="1600" kern="1200" dirty="0" err="1">
              <a:solidFill>
                <a:srgbClr val="FFFFFF"/>
              </a:solidFill>
            </a:rPr>
            <a:t>since</a:t>
          </a:r>
          <a:r>
            <a:rPr lang="fr-BE" sz="1600" kern="1200" dirty="0">
              <a:solidFill>
                <a:srgbClr val="FFFFFF"/>
              </a:solidFill>
            </a:rPr>
            <a:t> 1993)</a:t>
          </a:r>
        </a:p>
      </dsp:txBody>
      <dsp:txXfrm>
        <a:off x="2760532" y="981762"/>
        <a:ext cx="1220754" cy="1220754"/>
      </dsp:txXfrm>
    </dsp:sp>
    <dsp:sp modelId="{7AD26500-757F-4A6E-AE83-6295255CF465}">
      <dsp:nvSpPr>
        <dsp:cNvPr id="0" name=""/>
        <dsp:cNvSpPr/>
      </dsp:nvSpPr>
      <dsp:spPr>
        <a:xfrm>
          <a:off x="4272477" y="311529"/>
          <a:ext cx="1726406" cy="1726406"/>
        </a:xfrm>
        <a:prstGeom prst="ellipse">
          <a:avLst/>
        </a:prstGeom>
        <a:solidFill>
          <a:srgbClr val="95C60A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BE" sz="1600" b="1" kern="1200" dirty="0">
              <a:solidFill>
                <a:srgbClr val="FFFFFF"/>
              </a:solidFill>
              <a:latin typeface="Arial Nova" panose="020B0504020202020204" pitchFamily="34" charset="0"/>
            </a:rPr>
            <a:t>Brussels: </a:t>
          </a:r>
          <a:r>
            <a:rPr lang="fr-BE" sz="1600" kern="1200" dirty="0">
              <a:solidFill>
                <a:srgbClr val="FFFFFF"/>
              </a:solidFill>
              <a:latin typeface="Arial Nova" panose="020B0504020202020204" pitchFamily="34" charset="0"/>
            </a:rPr>
            <a:t>25% of </a:t>
          </a:r>
          <a:r>
            <a:rPr lang="fr-BE" sz="1600" kern="1200" dirty="0" err="1">
              <a:solidFill>
                <a:srgbClr val="FFFFFF"/>
              </a:solidFill>
              <a:latin typeface="Arial Nova" panose="020B0504020202020204" pitchFamily="34" charset="0"/>
            </a:rPr>
            <a:t>homeless</a:t>
          </a:r>
          <a:r>
            <a:rPr lang="fr-BE" sz="1600" kern="1200" dirty="0">
              <a:solidFill>
                <a:srgbClr val="FFFFFF"/>
              </a:solidFill>
              <a:latin typeface="Arial Nova" panose="020B0504020202020204" pitchFamily="34" charset="0"/>
            </a:rPr>
            <a:t> = </a:t>
          </a:r>
          <a:r>
            <a:rPr lang="fr-BE" sz="1600" kern="1200" dirty="0" err="1">
              <a:solidFill>
                <a:srgbClr val="FFFFFF"/>
              </a:solidFill>
              <a:latin typeface="Arial Nova" panose="020B0504020202020204" pitchFamily="34" charset="0"/>
            </a:rPr>
            <a:t>asylum</a:t>
          </a:r>
          <a:r>
            <a:rPr lang="fr-BE" sz="1600" kern="1200" dirty="0">
              <a:solidFill>
                <a:srgbClr val="FFFFFF"/>
              </a:solidFill>
              <a:latin typeface="Arial Nova" panose="020B0504020202020204" pitchFamily="34" charset="0"/>
            </a:rPr>
            <a:t> </a:t>
          </a:r>
          <a:r>
            <a:rPr lang="fr-BE" sz="1600" kern="1200" dirty="0" err="1">
              <a:solidFill>
                <a:srgbClr val="FFFFFF"/>
              </a:solidFill>
              <a:latin typeface="Arial Nova" panose="020B0504020202020204" pitchFamily="34" charset="0"/>
            </a:rPr>
            <a:t>seekers</a:t>
          </a:r>
          <a:endParaRPr lang="fr-BE" sz="1600" kern="1200" dirty="0">
            <a:solidFill>
              <a:srgbClr val="FFFFFF"/>
            </a:solidFill>
            <a:latin typeface="Arial Nova" panose="020B0504020202020204" pitchFamily="34" charset="0"/>
          </a:endParaRPr>
        </a:p>
      </dsp:txBody>
      <dsp:txXfrm>
        <a:off x="4525303" y="564355"/>
        <a:ext cx="1220754" cy="1220754"/>
      </dsp:txXfrm>
    </dsp:sp>
    <dsp:sp modelId="{DF4B2EF7-BA42-457B-AFF7-3303624F07BD}">
      <dsp:nvSpPr>
        <dsp:cNvPr id="0" name=""/>
        <dsp:cNvSpPr/>
      </dsp:nvSpPr>
      <dsp:spPr>
        <a:xfrm>
          <a:off x="2034533" y="60428"/>
          <a:ext cx="4815354" cy="3989953"/>
        </a:xfrm>
        <a:prstGeom prst="funnel">
          <a:avLst/>
        </a:prstGeom>
        <a:solidFill>
          <a:srgbClr val="95C60A">
            <a:alpha val="40000"/>
          </a:srgb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79C4A45-D304-4C5B-82C7-9CA610E06695}">
      <dsp:nvSpPr>
        <dsp:cNvPr id="0" name=""/>
        <dsp:cNvSpPr/>
      </dsp:nvSpPr>
      <dsp:spPr>
        <a:xfrm>
          <a:off x="3229198" y="1979698"/>
          <a:ext cx="4153455" cy="4153455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50600" prstMaterial="clear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BE" sz="2400" kern="1200" dirty="0">
              <a:latin typeface="Arial Nova" panose="020B0504020202020204" pitchFamily="34" charset="0"/>
            </a:rPr>
            <a:t>Right to </a:t>
          </a:r>
          <a:r>
            <a:rPr lang="fr-BE" sz="2400" kern="1200" dirty="0" err="1">
              <a:latin typeface="Arial Nova" panose="020B0504020202020204" pitchFamily="34" charset="0"/>
            </a:rPr>
            <a:t>asylum</a:t>
          </a:r>
          <a:r>
            <a:rPr lang="fr-BE" sz="2400" kern="1200" dirty="0">
              <a:latin typeface="Arial Nova" panose="020B0504020202020204" pitchFamily="34" charset="0"/>
            </a:rPr>
            <a:t> &amp; </a:t>
          </a:r>
          <a:r>
            <a:rPr lang="fr-BE" sz="2400" kern="1200" dirty="0" err="1">
              <a:latin typeface="Arial Nova" panose="020B0504020202020204" pitchFamily="34" charset="0"/>
            </a:rPr>
            <a:t>principle</a:t>
          </a:r>
          <a:r>
            <a:rPr lang="fr-BE" sz="2400" kern="1200" dirty="0">
              <a:latin typeface="Arial Nova" panose="020B0504020202020204" pitchFamily="34" charset="0"/>
            </a:rPr>
            <a:t> of non-refoulement = </a:t>
          </a:r>
        </a:p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BE" sz="2400" b="1" kern="1200" dirty="0">
              <a:latin typeface="Arial Nova" panose="020B0504020202020204" pitchFamily="34" charset="0"/>
            </a:rPr>
            <a:t>a</a:t>
          </a:r>
          <a:r>
            <a:rPr lang="en-US" sz="2400" b="1" i="0" u="none" strike="noStrike" kern="1200" baseline="0" dirty="0" err="1">
              <a:latin typeface="Arial Nova" panose="020B0504020202020204" pitchFamily="34" charset="0"/>
            </a:rPr>
            <a:t>ny</a:t>
          </a:r>
          <a:r>
            <a:rPr lang="en-US" sz="2400" b="1" i="0" u="none" strike="noStrike" kern="1200" baseline="0" dirty="0">
              <a:latin typeface="Arial Nova" panose="020B0504020202020204" pitchFamily="34" charset="0"/>
            </a:rPr>
            <a:t> individual has the right to apply for asylum on EU </a:t>
          </a:r>
          <a:r>
            <a:rPr lang="fr-BE" sz="2400" b="1" i="0" u="none" strike="noStrike" kern="1200" baseline="0" dirty="0" err="1">
              <a:latin typeface="Arial Nova" panose="020B0504020202020204" pitchFamily="34" charset="0"/>
            </a:rPr>
            <a:t>territory</a:t>
          </a:r>
          <a:endParaRPr lang="fr-BE" sz="2400" b="1" kern="1200" dirty="0">
            <a:latin typeface="Arial Nova" panose="020B0504020202020204" pitchFamily="34" charset="0"/>
          </a:endParaRPr>
        </a:p>
      </dsp:txBody>
      <dsp:txXfrm>
        <a:off x="3837457" y="2587957"/>
        <a:ext cx="2936937" cy="2936937"/>
      </dsp:txXfrm>
    </dsp:sp>
    <dsp:sp modelId="{F4332456-A274-4149-93FB-5274C54FADFF}">
      <dsp:nvSpPr>
        <dsp:cNvPr id="0" name=""/>
        <dsp:cNvSpPr/>
      </dsp:nvSpPr>
      <dsp:spPr>
        <a:xfrm>
          <a:off x="4267562" y="315851"/>
          <a:ext cx="2076727" cy="2076727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50600" prstMaterial="clear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BE" sz="2200" kern="1200" dirty="0">
              <a:latin typeface="Arial Nova" panose="020B0504020202020204" pitchFamily="34" charset="0"/>
            </a:rPr>
            <a:t>Geneva Convention (art. 33)</a:t>
          </a:r>
        </a:p>
      </dsp:txBody>
      <dsp:txXfrm>
        <a:off x="4571692" y="619981"/>
        <a:ext cx="1468467" cy="1468467"/>
      </dsp:txXfrm>
    </dsp:sp>
    <dsp:sp modelId="{2B62892A-7747-4DDD-9BAC-B954E9AB4EBB}">
      <dsp:nvSpPr>
        <dsp:cNvPr id="0" name=""/>
        <dsp:cNvSpPr/>
      </dsp:nvSpPr>
      <dsp:spPr>
        <a:xfrm>
          <a:off x="6607746" y="4369167"/>
          <a:ext cx="2076727" cy="2076727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50600" prstMaterial="clear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BE" sz="1600" kern="1200" dirty="0">
              <a:latin typeface="Arial Nova" panose="020B0504020202020204" pitchFamily="34" charset="0"/>
            </a:rPr>
            <a:t>EU Convention on Human </a:t>
          </a:r>
          <a:r>
            <a:rPr lang="fr-BE" sz="1600" kern="1200" dirty="0" err="1">
              <a:latin typeface="Arial Nova" panose="020B0504020202020204" pitchFamily="34" charset="0"/>
            </a:rPr>
            <a:t>Rights</a:t>
          </a:r>
          <a:r>
            <a:rPr lang="fr-BE" sz="1600" kern="1200" dirty="0">
              <a:latin typeface="Arial Nova" panose="020B0504020202020204" pitchFamily="34" charset="0"/>
            </a:rPr>
            <a:t> </a:t>
          </a:r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BE" sz="1600" kern="1200" dirty="0">
              <a:latin typeface="Arial Nova" panose="020B0504020202020204" pitchFamily="34" charset="0"/>
            </a:rPr>
            <a:t>(art. 3)</a:t>
          </a:r>
        </a:p>
      </dsp:txBody>
      <dsp:txXfrm>
        <a:off x="6911876" y="4673297"/>
        <a:ext cx="1468467" cy="1468467"/>
      </dsp:txXfrm>
    </dsp:sp>
    <dsp:sp modelId="{3E32DA5B-900E-41EC-9DF3-5745D9F1F0B0}">
      <dsp:nvSpPr>
        <dsp:cNvPr id="0" name=""/>
        <dsp:cNvSpPr/>
      </dsp:nvSpPr>
      <dsp:spPr>
        <a:xfrm>
          <a:off x="1927378" y="4369167"/>
          <a:ext cx="2076727" cy="2076727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50600" prstMaterial="clear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BE" sz="1600" kern="1200" dirty="0">
              <a:latin typeface="Arial Nova" panose="020B0504020202020204" pitchFamily="34" charset="0"/>
            </a:rPr>
            <a:t>EU Charter of Fundamental </a:t>
          </a:r>
          <a:r>
            <a:rPr lang="fr-BE" sz="1600" kern="1200" dirty="0" err="1">
              <a:latin typeface="Arial Nova" panose="020B0504020202020204" pitchFamily="34" charset="0"/>
            </a:rPr>
            <a:t>Rights</a:t>
          </a:r>
          <a:r>
            <a:rPr lang="fr-BE" sz="1600" kern="1200" dirty="0">
              <a:latin typeface="Arial Nova" panose="020B0504020202020204" pitchFamily="34" charset="0"/>
            </a:rPr>
            <a:t> </a:t>
          </a:r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BE" sz="1600" kern="1200" dirty="0">
              <a:latin typeface="Arial Nova" panose="020B0504020202020204" pitchFamily="34" charset="0"/>
            </a:rPr>
            <a:t>(art. 18</a:t>
          </a:r>
          <a:r>
            <a:rPr lang="fr-BE" sz="1400" kern="1200" dirty="0">
              <a:latin typeface="Arial Nova" panose="020B0504020202020204" pitchFamily="34" charset="0"/>
            </a:rPr>
            <a:t>)</a:t>
          </a:r>
          <a:endParaRPr lang="fr-BE" sz="1300" kern="1200" dirty="0">
            <a:latin typeface="Arial Nova" panose="020B0504020202020204" pitchFamily="34" charset="0"/>
          </a:endParaRPr>
        </a:p>
      </dsp:txBody>
      <dsp:txXfrm>
        <a:off x="2231508" y="4673297"/>
        <a:ext cx="1468467" cy="1468467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763F176-4680-4DF4-9655-CD9988206CBB}">
      <dsp:nvSpPr>
        <dsp:cNvPr id="0" name=""/>
        <dsp:cNvSpPr/>
      </dsp:nvSpPr>
      <dsp:spPr>
        <a:xfrm>
          <a:off x="2368006" y="2271"/>
          <a:ext cx="2396256" cy="1788754"/>
        </a:xfrm>
        <a:prstGeom prst="round2SameRect">
          <a:avLst>
            <a:gd name="adj1" fmla="val 8000"/>
            <a:gd name="adj2" fmla="val 0"/>
          </a:avLst>
        </a:prstGeom>
        <a:solidFill>
          <a:srgbClr val="95C60A">
            <a:alpha val="90000"/>
          </a:srgbClr>
        </a:solidFill>
        <a:ln w="127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68580" rIns="22860" bIns="22860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r>
            <a:rPr lang="fr-BE" sz="1800" b="1" kern="1200" dirty="0" err="1">
              <a:latin typeface="Arial Nova" panose="020B0504020202020204" pitchFamily="34" charset="0"/>
            </a:rPr>
            <a:t>Asylum</a:t>
          </a:r>
          <a:r>
            <a:rPr lang="fr-BE" sz="1800" b="1" kern="1200" dirty="0">
              <a:latin typeface="Arial Nova" panose="020B0504020202020204" pitchFamily="34" charset="0"/>
            </a:rPr>
            <a:t> applications x45 in 6 </a:t>
          </a:r>
          <a:r>
            <a:rPr lang="fr-BE" sz="1800" b="1" kern="1200" dirty="0" err="1">
              <a:latin typeface="Arial Nova" panose="020B0504020202020204" pitchFamily="34" charset="0"/>
            </a:rPr>
            <a:t>years</a:t>
          </a:r>
          <a:endParaRPr lang="fr-BE" sz="1800" b="1" kern="1200" dirty="0">
            <a:latin typeface="Arial Nova" panose="020B0504020202020204" pitchFamily="34" charset="0"/>
          </a:endParaRPr>
        </a:p>
        <a:p>
          <a:pPr marL="57150" lvl="1" indent="-57150" algn="l" defTabSz="4445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endParaRPr lang="fr-BE" sz="100" b="0" kern="1200" dirty="0">
            <a:latin typeface="Arial Nova" panose="020B0504020202020204" pitchFamily="34" charset="0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r>
            <a:rPr lang="fr-BE" sz="1800" b="0" kern="1200" dirty="0" err="1">
              <a:latin typeface="Arial Nova" panose="020B0504020202020204" pitchFamily="34" charset="0"/>
            </a:rPr>
            <a:t>From</a:t>
          </a:r>
          <a:r>
            <a:rPr lang="fr-BE" sz="1800" b="0" kern="1200" dirty="0">
              <a:latin typeface="Arial Nova" panose="020B0504020202020204" pitchFamily="34" charset="0"/>
            </a:rPr>
            <a:t> 930 1st </a:t>
          </a:r>
          <a:r>
            <a:rPr lang="fr-BE" sz="1800" b="0" kern="1200" dirty="0" err="1">
              <a:latin typeface="Arial Nova" panose="020B0504020202020204" pitchFamily="34" charset="0"/>
            </a:rPr>
            <a:t>reception</a:t>
          </a:r>
          <a:r>
            <a:rPr lang="fr-BE" sz="1800" b="0" kern="1200" dirty="0">
              <a:latin typeface="Arial Nova" panose="020B0504020202020204" pitchFamily="34" charset="0"/>
            </a:rPr>
            <a:t> places (09/2015) to 9 129 (12/2019)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endParaRPr lang="fr-BE" sz="1800" b="0" kern="1200" dirty="0">
            <a:latin typeface="Arial Nova" panose="020B0504020202020204" pitchFamily="34" charset="0"/>
          </a:endParaRPr>
        </a:p>
        <a:p>
          <a:pPr marL="228600" lvl="1" indent="-228600" algn="ctr" defTabSz="115570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endParaRPr lang="fr-BE" sz="2600" b="1" kern="1200" dirty="0">
            <a:latin typeface="Arial Nova" panose="020B0504020202020204" pitchFamily="34" charset="0"/>
          </a:endParaRPr>
        </a:p>
      </dsp:txBody>
      <dsp:txXfrm>
        <a:off x="2409919" y="44184"/>
        <a:ext cx="2312430" cy="1746841"/>
      </dsp:txXfrm>
    </dsp:sp>
    <dsp:sp modelId="{36CDA305-BD48-4F9D-B936-D760DB38A65E}">
      <dsp:nvSpPr>
        <dsp:cNvPr id="0" name=""/>
        <dsp:cNvSpPr/>
      </dsp:nvSpPr>
      <dsp:spPr>
        <a:xfrm>
          <a:off x="2368006" y="1791026"/>
          <a:ext cx="2396256" cy="769164"/>
        </a:xfrm>
        <a:prstGeom prst="rect">
          <a:avLst/>
        </a:prstGeom>
        <a:solidFill>
          <a:schemeClr val="tx1"/>
        </a:solidFill>
        <a:ln w="127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9550" tIns="0" rIns="69850" bIns="0" numCol="1" spcCol="1270" anchor="ctr" anchorCtr="0">
          <a:noAutofit/>
        </a:bodyPr>
        <a:lstStyle/>
        <a:p>
          <a:pPr marL="0" lvl="0" indent="0" algn="l" defTabSz="2444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BE" sz="5500" kern="1200" dirty="0">
              <a:solidFill>
                <a:srgbClr val="FFFFFF"/>
              </a:solidFill>
            </a:rPr>
            <a:t>ES</a:t>
          </a:r>
        </a:p>
      </dsp:txBody>
      <dsp:txXfrm>
        <a:off x="2368006" y="1791026"/>
        <a:ext cx="1687504" cy="769164"/>
      </dsp:txXfrm>
    </dsp:sp>
    <dsp:sp modelId="{E8978EAD-E00A-43B1-800E-13D47806EC63}">
      <dsp:nvSpPr>
        <dsp:cNvPr id="0" name=""/>
        <dsp:cNvSpPr/>
      </dsp:nvSpPr>
      <dsp:spPr>
        <a:xfrm>
          <a:off x="4123297" y="1913201"/>
          <a:ext cx="838689" cy="838689"/>
        </a:xfrm>
        <a:prstGeom prst="ellipse">
          <a:avLst/>
        </a:prstGeom>
        <a:blipFill>
          <a:blip xmlns:r="http://schemas.openxmlformats.org/officeDocument/2006/relationships" r:embed="rId1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5000" r="-25000"/>
          </a:stretch>
        </a:blip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12A6902-902B-477E-A0D9-1808F46DE6EA}">
      <dsp:nvSpPr>
        <dsp:cNvPr id="0" name=""/>
        <dsp:cNvSpPr/>
      </dsp:nvSpPr>
      <dsp:spPr>
        <a:xfrm>
          <a:off x="5169767" y="2271"/>
          <a:ext cx="2396256" cy="1788754"/>
        </a:xfrm>
        <a:prstGeom prst="round2SameRect">
          <a:avLst>
            <a:gd name="adj1" fmla="val 8000"/>
            <a:gd name="adj2" fmla="val 0"/>
          </a:avLst>
        </a:prstGeom>
        <a:solidFill>
          <a:srgbClr val="95C60A">
            <a:alpha val="90000"/>
          </a:srgbClr>
        </a:solidFill>
        <a:ln w="127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68580" rIns="22860" bIns="22860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r>
            <a:rPr lang="fr-BE" sz="1800" b="0" kern="1200" dirty="0">
              <a:latin typeface="Arial Nova" panose="020B0504020202020204" pitchFamily="34" charset="0"/>
            </a:rPr>
            <a:t>2018: </a:t>
          </a:r>
          <a:r>
            <a:rPr lang="fr-BE" sz="1800" b="1" kern="1200" dirty="0" err="1">
              <a:latin typeface="Arial Nova" panose="020B0504020202020204" pitchFamily="34" charset="0"/>
            </a:rPr>
            <a:t>only</a:t>
          </a:r>
          <a:r>
            <a:rPr lang="fr-BE" sz="1800" b="1" kern="1200" dirty="0">
              <a:latin typeface="Arial Nova" panose="020B0504020202020204" pitchFamily="34" charset="0"/>
            </a:rPr>
            <a:t> 48% of </a:t>
          </a:r>
          <a:r>
            <a:rPr lang="fr-BE" sz="1800" b="1" kern="1200" dirty="0" err="1">
              <a:latin typeface="Arial Nova" panose="020B0504020202020204" pitchFamily="34" charset="0"/>
            </a:rPr>
            <a:t>asylum</a:t>
          </a:r>
          <a:r>
            <a:rPr lang="fr-BE" sz="1800" b="1" kern="1200" dirty="0">
              <a:latin typeface="Arial Nova" panose="020B0504020202020204" pitchFamily="34" charset="0"/>
            </a:rPr>
            <a:t> </a:t>
          </a:r>
          <a:r>
            <a:rPr lang="fr-BE" sz="1800" b="1" kern="1200" dirty="0" err="1">
              <a:latin typeface="Arial Nova" panose="020B0504020202020204" pitchFamily="34" charset="0"/>
            </a:rPr>
            <a:t>seekers</a:t>
          </a:r>
          <a:r>
            <a:rPr lang="fr-BE" sz="1800" b="1" kern="1200" dirty="0">
              <a:latin typeface="Arial Nova" panose="020B0504020202020204" pitchFamily="34" charset="0"/>
            </a:rPr>
            <a:t> </a:t>
          </a:r>
          <a:r>
            <a:rPr lang="fr-BE" sz="1800" b="1" kern="1200" dirty="0" err="1">
              <a:latin typeface="Arial Nova" panose="020B0504020202020204" pitchFamily="34" charset="0"/>
            </a:rPr>
            <a:t>accommodated</a:t>
          </a:r>
          <a:r>
            <a:rPr lang="fr-BE" sz="1800" b="1" kern="1200" dirty="0">
              <a:latin typeface="Arial Nova" panose="020B0504020202020204" pitchFamily="34" charset="0"/>
            </a:rPr>
            <a:t> </a:t>
          </a:r>
          <a:r>
            <a:rPr lang="fr-BE" sz="1800" b="1" kern="1200" dirty="0" err="1">
              <a:latin typeface="Arial Nova" panose="020B0504020202020204" pitchFamily="34" charset="0"/>
            </a:rPr>
            <a:t>within</a:t>
          </a:r>
          <a:r>
            <a:rPr lang="fr-BE" sz="1800" b="1" kern="1200" dirty="0">
              <a:latin typeface="Arial Nova" panose="020B0504020202020204" pitchFamily="34" charset="0"/>
            </a:rPr>
            <a:t> national accommodation system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endParaRPr lang="fr-BE" sz="1600" b="1" i="1" kern="1200" dirty="0">
            <a:latin typeface="Arial Nova" panose="020B0504020202020204" pitchFamily="34" charset="0"/>
          </a:endParaRPr>
        </a:p>
      </dsp:txBody>
      <dsp:txXfrm>
        <a:off x="5211680" y="44184"/>
        <a:ext cx="2312430" cy="1746841"/>
      </dsp:txXfrm>
    </dsp:sp>
    <dsp:sp modelId="{643535D0-0D92-42F2-A575-A3E98F622328}">
      <dsp:nvSpPr>
        <dsp:cNvPr id="0" name=""/>
        <dsp:cNvSpPr/>
      </dsp:nvSpPr>
      <dsp:spPr>
        <a:xfrm>
          <a:off x="5169767" y="1791026"/>
          <a:ext cx="2396256" cy="769164"/>
        </a:xfrm>
        <a:prstGeom prst="rect">
          <a:avLst/>
        </a:prstGeom>
        <a:solidFill>
          <a:schemeClr val="tx1"/>
        </a:solidFill>
        <a:ln w="127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9550" tIns="0" rIns="69850" bIns="0" numCol="1" spcCol="1270" anchor="ctr" anchorCtr="0">
          <a:noAutofit/>
        </a:bodyPr>
        <a:lstStyle/>
        <a:p>
          <a:pPr marL="0" lvl="0" indent="0" algn="l" defTabSz="2444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BE" sz="5500" kern="1200" dirty="0">
              <a:solidFill>
                <a:srgbClr val="FFFFFF"/>
              </a:solidFill>
            </a:rPr>
            <a:t>FR</a:t>
          </a:r>
        </a:p>
      </dsp:txBody>
      <dsp:txXfrm>
        <a:off x="5169767" y="1791026"/>
        <a:ext cx="1687504" cy="769164"/>
      </dsp:txXfrm>
    </dsp:sp>
    <dsp:sp modelId="{5BA0D486-342B-4F6A-96D9-5F6D2F4D06A1}">
      <dsp:nvSpPr>
        <dsp:cNvPr id="0" name=""/>
        <dsp:cNvSpPr/>
      </dsp:nvSpPr>
      <dsp:spPr>
        <a:xfrm>
          <a:off x="6925058" y="1913201"/>
          <a:ext cx="838689" cy="838689"/>
        </a:xfrm>
        <a:prstGeom prst="ellipse">
          <a:avLst/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3000" r="-33000"/>
          </a:stretch>
        </a:blip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E802C0A-4EFE-4392-ABDE-FB8E9108630D}">
      <dsp:nvSpPr>
        <dsp:cNvPr id="0" name=""/>
        <dsp:cNvSpPr/>
      </dsp:nvSpPr>
      <dsp:spPr>
        <a:xfrm>
          <a:off x="974423" y="1450"/>
          <a:ext cx="1682842" cy="1256206"/>
        </a:xfrm>
        <a:prstGeom prst="round2SameRect">
          <a:avLst>
            <a:gd name="adj1" fmla="val 8000"/>
            <a:gd name="adj2" fmla="val 0"/>
          </a:avLst>
        </a:prstGeom>
        <a:solidFill>
          <a:srgbClr val="95C60A">
            <a:alpha val="90000"/>
          </a:srgbClr>
        </a:solidFill>
        <a:ln w="127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68580" rIns="22860" bIns="22860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r>
            <a:rPr lang="fr-BE" sz="1800" b="0" kern="1200" dirty="0">
              <a:latin typeface="Arial Nova" panose="020B0504020202020204" pitchFamily="34" charset="0"/>
            </a:rPr>
            <a:t>Law on international protection (2019)</a:t>
          </a:r>
        </a:p>
      </dsp:txBody>
      <dsp:txXfrm>
        <a:off x="1003857" y="30884"/>
        <a:ext cx="1623974" cy="1226772"/>
      </dsp:txXfrm>
    </dsp:sp>
    <dsp:sp modelId="{0DEA0CBF-DFEC-46DB-811C-74BE90A74DF4}">
      <dsp:nvSpPr>
        <dsp:cNvPr id="0" name=""/>
        <dsp:cNvSpPr/>
      </dsp:nvSpPr>
      <dsp:spPr>
        <a:xfrm>
          <a:off x="974423" y="1257656"/>
          <a:ext cx="1682842" cy="540168"/>
        </a:xfrm>
        <a:prstGeom prst="rect">
          <a:avLst/>
        </a:prstGeom>
        <a:solidFill>
          <a:schemeClr val="tx1"/>
        </a:solidFill>
        <a:ln w="127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4780" tIns="0" rIns="48260" bIns="0" numCol="1" spcCol="1270" anchor="ctr" anchorCtr="0">
          <a:noAutofit/>
        </a:bodyPr>
        <a:lstStyle/>
        <a:p>
          <a:pPr marL="0" lvl="0" indent="0" algn="l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BE" sz="3800" kern="1200" dirty="0">
              <a:solidFill>
                <a:srgbClr val="FFFFFF"/>
              </a:solidFill>
            </a:rPr>
            <a:t>GR</a:t>
          </a:r>
        </a:p>
      </dsp:txBody>
      <dsp:txXfrm>
        <a:off x="974423" y="1257656"/>
        <a:ext cx="1185100" cy="540168"/>
      </dsp:txXfrm>
    </dsp:sp>
    <dsp:sp modelId="{5730D54D-6EA8-438A-9375-954C134DC163}">
      <dsp:nvSpPr>
        <dsp:cNvPr id="0" name=""/>
        <dsp:cNvSpPr/>
      </dsp:nvSpPr>
      <dsp:spPr>
        <a:xfrm>
          <a:off x="2207129" y="1343457"/>
          <a:ext cx="588994" cy="588994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837473B0-CC2E-450A-ABE3-18F120FF3D39}">
                <a1611:picAttrSrcUrl xmlns:a1611="http://schemas.microsoft.com/office/drawing/2016/11/main" r:id="rId2"/>
              </a:ext>
            </a:extLst>
          </a:blip>
          <a:srcRect/>
          <a:stretch>
            <a:fillRect l="-25000" r="-25000"/>
          </a:stretch>
        </a:blip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25A127C-7CDB-4AA1-9575-140AD0768E7E}">
      <dsp:nvSpPr>
        <dsp:cNvPr id="0" name=""/>
        <dsp:cNvSpPr/>
      </dsp:nvSpPr>
      <dsp:spPr>
        <a:xfrm>
          <a:off x="2942043" y="1450"/>
          <a:ext cx="1682842" cy="1256206"/>
        </a:xfrm>
        <a:prstGeom prst="round2SameRect">
          <a:avLst>
            <a:gd name="adj1" fmla="val 8000"/>
            <a:gd name="adj2" fmla="val 0"/>
          </a:avLst>
        </a:prstGeom>
        <a:solidFill>
          <a:srgbClr val="95C60A">
            <a:alpha val="90000"/>
          </a:srgbClr>
        </a:solidFill>
        <a:ln w="127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68580" rIns="22860" bIns="22860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r>
            <a:rPr lang="fr-BE" sz="1800" b="1" kern="1200" dirty="0" err="1">
              <a:latin typeface="Arial Nova" panose="020B0504020202020204" pitchFamily="34" charset="0"/>
            </a:rPr>
            <a:t>Salvini</a:t>
          </a:r>
          <a:r>
            <a:rPr lang="fr-BE" sz="1800" b="1" kern="1200" dirty="0">
              <a:latin typeface="Arial Nova" panose="020B0504020202020204" pitchFamily="34" charset="0"/>
            </a:rPr>
            <a:t> Security </a:t>
          </a:r>
          <a:r>
            <a:rPr lang="fr-BE" sz="1800" b="1" kern="1200" dirty="0" err="1">
              <a:latin typeface="Arial Nova" panose="020B0504020202020204" pitchFamily="34" charset="0"/>
            </a:rPr>
            <a:t>Decrees</a:t>
          </a:r>
          <a:r>
            <a:rPr lang="fr-BE" sz="1800" b="1" kern="1200" dirty="0">
              <a:latin typeface="Arial Nova" panose="020B0504020202020204" pitchFamily="34" charset="0"/>
            </a:rPr>
            <a:t> (2018)</a:t>
          </a:r>
        </a:p>
      </dsp:txBody>
      <dsp:txXfrm>
        <a:off x="2971477" y="30884"/>
        <a:ext cx="1623974" cy="1226772"/>
      </dsp:txXfrm>
    </dsp:sp>
    <dsp:sp modelId="{388CBD6D-6964-46C8-B0E8-BA048EE0541F}">
      <dsp:nvSpPr>
        <dsp:cNvPr id="0" name=""/>
        <dsp:cNvSpPr/>
      </dsp:nvSpPr>
      <dsp:spPr>
        <a:xfrm>
          <a:off x="2942043" y="1257656"/>
          <a:ext cx="1682842" cy="540168"/>
        </a:xfrm>
        <a:prstGeom prst="rect">
          <a:avLst/>
        </a:prstGeom>
        <a:solidFill>
          <a:schemeClr val="tx1"/>
        </a:solidFill>
        <a:ln w="127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4780" tIns="0" rIns="48260" bIns="0" numCol="1" spcCol="1270" anchor="ctr" anchorCtr="0">
          <a:noAutofit/>
        </a:bodyPr>
        <a:lstStyle/>
        <a:p>
          <a:pPr marL="0" lvl="0" indent="0" algn="l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BE" sz="3800" kern="1200" dirty="0">
              <a:solidFill>
                <a:srgbClr val="FFFFFF"/>
              </a:solidFill>
            </a:rPr>
            <a:t>IT</a:t>
          </a:r>
        </a:p>
      </dsp:txBody>
      <dsp:txXfrm>
        <a:off x="2942043" y="1257656"/>
        <a:ext cx="1185100" cy="540168"/>
      </dsp:txXfrm>
    </dsp:sp>
    <dsp:sp modelId="{DE963982-4BA9-4E80-94A4-298C05EEBE8D}">
      <dsp:nvSpPr>
        <dsp:cNvPr id="0" name=""/>
        <dsp:cNvSpPr/>
      </dsp:nvSpPr>
      <dsp:spPr>
        <a:xfrm>
          <a:off x="4174749" y="1343457"/>
          <a:ext cx="588994" cy="588994"/>
        </a:xfrm>
        <a:prstGeom prst="ellipse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5000" r="-25000"/>
          </a:stretch>
        </a:blip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funnel1">
  <dgm:title val=""/>
  <dgm:desc val=""/>
  <dgm:catLst>
    <dgm:cat type="relationship" pri="2000"/>
    <dgm:cat type="process" pri="2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4"/>
      <dgm:resizeHandles val="exact"/>
    </dgm:varLst>
    <dgm:alg type="composite">
      <dgm:param type="ar" val="1.25"/>
    </dgm:alg>
    <dgm:shape xmlns:r="http://schemas.openxmlformats.org/officeDocument/2006/relationships" r:blip="">
      <dgm:adjLst/>
    </dgm:shape>
    <dgm:presOf/>
    <dgm:choose name="Name1">
      <dgm:if name="Name2" axis="ch" ptType="node" func="cnt" op="equ" val="2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w" for="ch" forName="item1" refType="w" fact="0.35"/>
          <dgm:constr type="h" for="ch" forName="item1" refType="w" fact="0.35"/>
          <dgm:constr type="t" for="ch" forName="item1" refType="h" fact="0.05"/>
          <dgm:constr type="l" for="ch" forName="item1" refType="w" fact="0.125"/>
          <dgm:constr type="primFontSz" for="ch" forName="item1" op="equ" val="65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if>
      <dgm:else name="Name3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primFontSz" for="ch" forName="rectangle" val="65"/>
          <dgm:constr type="w" for="ch" forName="item1" refType="w" fact="0.225"/>
          <dgm:constr type="h" for="ch" forName="item1" refType="w" fact="0.225"/>
          <dgm:constr type="t" for="ch" forName="item1" refType="h" fact="0.336"/>
          <dgm:constr type="l" for="ch" forName="item1" refType="w" fact="0.261"/>
          <dgm:constr type="primFontSz" for="ch" forName="item1" val="65"/>
          <dgm:constr type="w" for="ch" forName="item2" refType="w" fact="0.225"/>
          <dgm:constr type="h" for="ch" forName="item2" refType="w" fact="0.225"/>
          <dgm:constr type="t" for="ch" forName="item2" refType="h" fact="0.125"/>
          <dgm:constr type="l" for="ch" forName="item2" refType="w" fact="0.1"/>
          <dgm:constr type="primFontSz" for="ch" forName="item2" refType="primFontSz" refFor="ch" refForName="item1" op="equ"/>
          <dgm:constr type="w" for="ch" forName="item3" refType="w" fact="0.225"/>
          <dgm:constr type="h" for="ch" forName="item3" refType="w" fact="0.225"/>
          <dgm:constr type="t" for="ch" forName="item3" refType="h" fact="0.057"/>
          <dgm:constr type="l" for="ch" forName="item3" refType="w" fact="0.33"/>
          <dgm:constr type="primFontSz" for="ch" forName="item3" refType="primFontSz" refFor="ch" refForName="item1" op="equ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else>
    </dgm:choose>
    <dgm:ruleLst/>
    <dgm:choose name="Name4">
      <dgm:if name="Name5" axis="ch" ptType="node" func="cnt" op="gte" val="1">
        <dgm:layoutNode name="ellipse" styleLbl="trBgShp">
          <dgm:alg type="sp"/>
          <dgm:shape xmlns:r="http://schemas.openxmlformats.org/officeDocument/2006/relationships" type="ellipse" r:blip="">
            <dgm:adjLst/>
          </dgm:shape>
          <dgm:presOf/>
          <dgm:constrLst/>
          <dgm:ruleLst/>
        </dgm:layoutNode>
        <dgm:layoutNode name="arrow1" styleLbl="fgShp">
          <dgm:alg type="sp"/>
          <dgm:shape xmlns:r="http://schemas.openxmlformats.org/officeDocument/2006/relationships" type="downArrow" r:blip="">
            <dgm:adjLst/>
          </dgm:shape>
          <dgm:presOf/>
          <dgm:constrLst/>
          <dgm:ruleLst/>
        </dgm:layoutNode>
        <dgm:layoutNode name="rectangle" styleLbl="revTx">
          <dgm:varLst>
            <dgm:bulletEnabled val="1"/>
          </dgm:varLst>
          <dgm:alg type="tx">
            <dgm:param type="txAnchorHorzCh" val="ctr"/>
          </dgm:alg>
          <dgm:shape xmlns:r="http://schemas.openxmlformats.org/officeDocument/2006/relationships" type="rect" r:blip="">
            <dgm:adjLst/>
          </dgm:shape>
          <dgm:choose name="Name6">
            <dgm:if name="Name7" axis="ch" ptType="node" func="cnt" op="equ" val="1">
              <dgm:presOf axis="ch desOrSelf" ptType="node node" st="1 1" cnt="1 0"/>
            </dgm:if>
            <dgm:if name="Name8" axis="ch" ptType="node" func="cnt" op="equ" val="2">
              <dgm:presOf axis="ch desOrSelf" ptType="node node" st="2 1" cnt="1 0"/>
            </dgm:if>
            <dgm:if name="Name9" axis="ch" ptType="node" func="cnt" op="equ" val="3">
              <dgm:presOf axis="ch desOrSelf" ptType="node node" st="3 1" cnt="1 0"/>
            </dgm:if>
            <dgm:else name="Name10">
              <dgm:presOf axis="ch desOrSelf" ptType="node node" st="4 1" cnt="1 0"/>
            </dgm:else>
          </dgm:choose>
          <dgm:constrLst/>
          <dgm:ruleLst>
            <dgm:rule type="primFontSz" val="5" fact="NaN" max="NaN"/>
          </dgm:ruleLst>
        </dgm:layoutNode>
        <dgm:forEach name="Name11" axis="ch" ptType="node" st="2" cnt="1">
          <dgm:layoutNode name="item1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2">
              <dgm:if name="Name13" axis="root ch" ptType="all node" func="cnt" op="equ" val="1">
                <dgm:presOf/>
              </dgm:if>
              <dgm:if name="Name14" axis="root ch" ptType="all node" func="cnt" op="equ" val="2">
                <dgm:presOf axis="root ch desOrSelf" ptType="all node node" st="1 1 1" cnt="0 1 0"/>
              </dgm:if>
              <dgm:if name="Name15" axis="root ch" ptType="all node" func="cnt" op="equ" val="3">
                <dgm:presOf axis="root ch desOrSelf" ptType="all node node" st="1 2 1" cnt="0 1 0"/>
              </dgm:if>
              <dgm:else name="Name16">
                <dgm:presOf axis="root ch desOrSelf" ptType="all node node" st="1 3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17" axis="ch" ptType="node" st="3" cnt="1">
          <dgm:layoutNode name="item2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8">
              <dgm:if name="Name19" axis="root ch" ptType="all node" func="cnt" op="equ" val="1">
                <dgm:presOf/>
              </dgm:if>
              <dgm:if name="Name20" axis="root ch" ptType="all node" func="cnt" op="equ" val="2">
                <dgm:presOf/>
              </dgm:if>
              <dgm:if name="Name21" axis="root ch" ptType="all node" func="cnt" op="equ" val="3">
                <dgm:presOf axis="root ch desOrSelf" ptType="all node node" st="1 1 1" cnt="0 1 0"/>
              </dgm:if>
              <dgm:else name="Name22">
                <dgm:presOf axis="root ch desOrSelf" ptType="all node node" st="1 2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23" axis="ch" ptType="node" st="4" cnt="1">
          <dgm:layoutNode name="item3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4">
              <dgm:if name="Name25" axis="root ch" ptType="all node" func="cnt" op="equ" val="1">
                <dgm:presOf/>
              </dgm:if>
              <dgm:if name="Name26" axis="root ch" ptType="all node" func="cnt" op="equ" val="2">
                <dgm:presOf/>
              </dgm:if>
              <dgm:if name="Name27" axis="root ch" ptType="all node" func="cnt" op="equ" val="3">
                <dgm:presOf/>
              </dgm:if>
              <dgm:else name="Name28">
                <dgm:presOf axis="root ch desOrSelf" ptType="all node node" st="1 1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layoutNode name="funnel" styleLbl="trAlignAcc1">
          <dgm:alg type="sp"/>
          <dgm:shape xmlns:r="http://schemas.openxmlformats.org/officeDocument/2006/relationships" type="funnel" r:blip="">
            <dgm:adjLst/>
          </dgm:shape>
          <dgm:presOf/>
          <dgm:constrLst/>
          <dgm:ruleLst/>
        </dgm:layoutNode>
      </dgm:if>
      <dgm:else name="Name29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3">
  <dgm:title val=""/>
  <dgm:desc val=""/>
  <dgm:catLst>
    <dgm:cat type="relationship" pri="31000"/>
    <dgm:cat type="cycle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/>
    <dgm:ruleLst/>
    <dgm:layoutNode name="radial">
      <dgm:varLst>
        <dgm:animLvl val="ctr"/>
      </dgm:varLst>
      <dgm:choose name="Name0">
        <dgm:if name="Name1" func="var" arg="dir" op="equ" val="norm">
          <dgm:choose name="Name2">
            <dgm:if name="Name3" axis="ch ch" ptType="node node" st="1 1" cnt="1 0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else name="Name4">
              <dgm:alg type="cycle">
                <dgm:param type="stAng" val="0"/>
                <dgm:param type="spanAng" val="360"/>
                <dgm:param type="ctrShpMap" val="fNode"/>
              </dgm:alg>
            </dgm:else>
          </dgm:choose>
        </dgm:if>
        <dgm:else name="Name5">
          <dgm:alg type="cycle">
            <dgm:param type="stAng" val="0"/>
            <dgm:param type="spanAng" val="-360"/>
            <dgm:param type="ctrShpMap" val="fNode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enterShape" refType="w"/>
        <dgm:constr type="h" for="ch" forName="centerShape" refType="h"/>
        <dgm:constr type="w" for="ch" forName="node" refType="w" fact="0.5"/>
        <dgm:constr type="h" for="ch" forName="node" refType="h" fact="0.5"/>
        <dgm:constr type="sp" refType="w" refFor="ch" refForName="node" fact="-0.2"/>
        <dgm:constr type="sibSp" refType="w" refFor="ch" refForName="node" fact="-0.2"/>
        <dgm:constr type="primFontSz" for="ch" forName="centerShape" val="65"/>
        <dgm:constr type="primFontSz" for="des" forName="node" val="65"/>
        <dgm:constr type="primFontSz" for="ch" forName="node" refType="primFontSz" refFor="ch" refForName="centerShape" op="lte"/>
      </dgm:constrLst>
      <dgm:ruleLst/>
      <dgm:forEach name="Name6" axis="ch" ptType="node" cnt="1">
        <dgm:layoutNode name="centerShape" styleLbl="vennNode1"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7" axis="ch" ptType="node">
          <dgm:layoutNode name="node" styleLbl="venn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bList2">
  <dgm:title val=""/>
  <dgm:desc val=""/>
  <dgm:catLst>
    <dgm:cat type="list" pri="7000"/>
    <dgm:cat type="convert" pri="16000"/>
    <dgm:cat type="picture" pri="28000"/>
    <dgm:cat type="pictureconvert" pri="28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dir/>
      <dgm:animLvl val="lvl"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w" for="ch" ptType="sibTrans" refType="w" refFor="ch" refForName="compNode" op="equ" fact="0.08"/>
      <dgm:constr type="sp" refType="w" refFor="ch" refForName="compNode" op="equ" fact="0.16"/>
      <dgm:constr type="primFontSz" for="des" forName="parentText" op="equ" val="65"/>
      <dgm:constr type="primFontSz" for="des" forName="childRect" op="equ" val="65"/>
    </dgm:constrLst>
    <dgm:ruleLst/>
    <dgm:forEach name="nodesForEach" axis="ch" ptType="node">
      <dgm:layoutNode name="compNode">
        <dgm:alg type="composite">
          <dgm:param type="ar" val="0.943"/>
        </dgm:alg>
        <dgm:shape xmlns:r="http://schemas.openxmlformats.org/officeDocument/2006/relationships" r:blip="">
          <dgm:adjLst/>
        </dgm:shape>
        <dgm:presOf/>
        <dgm:choose name="Name3">
          <dgm:if name="Name4" axis="self" func="var" arg="dir" op="equ" val="norm">
            <dgm:constrLst>
              <dgm:constr type="w" val="1"/>
              <dgm:constr type="h" refType="w" fact="1.06"/>
              <dgm:constr type="h" for="ch" forName="childRect" refType="h" fact="0.65"/>
              <dgm:constr type="w" for="ch" forName="childRect" refType="w" fact="0.923"/>
              <dgm:constr type="l" for="ch" forName="childRect"/>
              <dgm:constr type="t" for="ch" forName="childRect"/>
              <dgm:constr type="w" for="ch" forName="parentText" refType="w" fact="0.65"/>
              <dgm:constr type="h" for="ch" forName="parentText" refType="h" refFor="ch" refForName="childRect" fact="0.43"/>
              <dgm:constr type="l" for="ch" forName="parentText"/>
              <dgm:constr type="t" for="ch" forName="parentText" refType="h" refFor="ch" refForName="childRect"/>
              <dgm:constr type="w" for="ch" forName="parentRect" refType="w" fact="0.923"/>
              <dgm:constr type="h" for="ch" forName="parentRect" refType="h" refFor="ch" refForName="parentText"/>
              <dgm:constr type="l" for="ch" forName="parentRect"/>
              <dgm:constr type="t" for="ch" forName="parentRect" refType="t" refFor="ch" refForName="parentText"/>
              <dgm:constr type="w" for="ch" forName="adorn" refType="w" refFor="ch" refForName="parentRect" fact="0.35"/>
              <dgm:constr type="h" for="ch" forName="adorn" refType="w" refFor="ch" refForName="parentRect" fact="0.35"/>
              <dgm:constr type="b" for="ch" forName="adorn" refType="h"/>
              <dgm:constr type="r" for="ch" forName="adorn" refType="w"/>
            </dgm:constrLst>
          </dgm:if>
          <dgm:else name="Name5">
            <dgm:constrLst>
              <dgm:constr type="w" val="1"/>
              <dgm:constr type="h" refType="w" fact="1.06"/>
              <dgm:constr type="h" for="ch" forName="childRect" refType="h" fact="0.65"/>
              <dgm:constr type="w" for="ch" forName="childRect" refType="w" fact="0.923"/>
              <dgm:constr type="r" for="ch" forName="childRect" refType="w"/>
              <dgm:constr type="t" for="ch" forName="childRect"/>
              <dgm:constr type="w" for="ch" forName="parentText" refType="w" fact="0.65"/>
              <dgm:constr type="h" for="ch" forName="parentText" refType="h" refFor="ch" refForName="childRect" fact="0.43"/>
              <dgm:constr type="r" for="ch" forName="parentText" refType="w"/>
              <dgm:constr type="t" for="ch" forName="parentText" refType="h" refFor="ch" refForName="childRect"/>
              <dgm:constr type="w" for="ch" forName="parentRect" refType="w" fact="0.923"/>
              <dgm:constr type="h" for="ch" forName="parentRect" refType="h" refFor="ch" refForName="parentText"/>
              <dgm:constr type="r" for="ch" forName="parentRect" refType="w"/>
              <dgm:constr type="t" for="ch" forName="parentRect" refType="t" refFor="ch" refForName="parentText"/>
              <dgm:constr type="w" for="ch" forName="adorn" refType="w" refFor="ch" refForName="parentRect" fact="0.35"/>
              <dgm:constr type="h" for="ch" forName="adorn" refType="w" refFor="ch" refForName="parentRect" fact="0.35"/>
              <dgm:constr type="b" for="ch" forName="adorn" refType="h"/>
              <dgm:constr type="l" for="ch" forName="adorn"/>
            </dgm:constrLst>
          </dgm:else>
        </dgm:choose>
        <dgm:ruleLst/>
        <dgm:layoutNode name="childRect" styleLbl="bgAcc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ound2SameRect" r:blip="">
            <dgm:adjLst>
              <dgm:adj idx="1" val="0.08"/>
            </dgm:adjLst>
          </dgm:shape>
          <dgm:presOf axis="des" ptType="node"/>
          <dgm:constrLst>
            <dgm:constr type="secFontSz" refType="primFontSz"/>
            <dgm:constr type="tMarg" refType="primFontSz" fact="0.3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layoutNode name="parentText">
          <dgm:varLst>
            <dgm:chMax val="0"/>
            <dgm:bulletEnabled val="1"/>
          </dgm:varLst>
          <dgm:choose name="Name6">
            <dgm:if name="Name7" func="var" arg="dir" op="equ" val="norm">
              <dgm:alg type="tx">
                <dgm:param type="parTxLTRAlign" val="l"/>
                <dgm:param type="parTxRTLAlign" val="l"/>
              </dgm:alg>
            </dgm:if>
            <dgm:else name="Name8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ect" r:blip="" zOrderOff="1" hideGeom="1">
            <dgm:adjLst/>
          </dgm:shape>
          <dgm:presOf axis="self" ptType="node"/>
          <dgm:constrLst>
            <dgm:constr type="tMarg"/>
            <dgm:constr type="bMarg"/>
            <dgm:constr type="lMarg" refType="primFontSz" fact="0.3"/>
            <dgm:constr type="rMarg" refType="primFontSz" fact="0.1"/>
          </dgm:constrLst>
          <dgm:ruleLst>
            <dgm:rule type="primFontSz" val="5" fact="NaN" max="NaN"/>
          </dgm:ruleLst>
        </dgm:layoutNode>
        <dgm:layoutNode name="parentRect" styleLbl="alignNode1">
          <dgm:alg type="sp"/>
          <dgm:shape xmlns:r="http://schemas.openxmlformats.org/officeDocument/2006/relationships" type="rect" r:blip="">
            <dgm:adjLst/>
          </dgm:shape>
          <dgm:presOf axis="self" ptType="node"/>
          <dgm:constrLst/>
          <dgm:ruleLst/>
        </dgm:layoutNode>
        <dgm:layoutNode name="adorn" styleLbl="fgAccFollowNod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w" val="1"/>
            <dgm:constr type="h" refType="w"/>
          </dgm:constrLst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bList2">
  <dgm:title val=""/>
  <dgm:desc val=""/>
  <dgm:catLst>
    <dgm:cat type="list" pri="7000"/>
    <dgm:cat type="convert" pri="16000"/>
    <dgm:cat type="picture" pri="28000"/>
    <dgm:cat type="pictureconvert" pri="28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dir/>
      <dgm:animLvl val="lvl"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w" for="ch" ptType="sibTrans" refType="w" refFor="ch" refForName="compNode" op="equ" fact="0.08"/>
      <dgm:constr type="sp" refType="w" refFor="ch" refForName="compNode" op="equ" fact="0.16"/>
      <dgm:constr type="primFontSz" for="des" forName="parentText" op="equ" val="65"/>
      <dgm:constr type="primFontSz" for="des" forName="childRect" op="equ" val="65"/>
    </dgm:constrLst>
    <dgm:ruleLst/>
    <dgm:forEach name="nodesForEach" axis="ch" ptType="node">
      <dgm:layoutNode name="compNode">
        <dgm:alg type="composite">
          <dgm:param type="ar" val="0.943"/>
        </dgm:alg>
        <dgm:shape xmlns:r="http://schemas.openxmlformats.org/officeDocument/2006/relationships" r:blip="">
          <dgm:adjLst/>
        </dgm:shape>
        <dgm:presOf/>
        <dgm:choose name="Name3">
          <dgm:if name="Name4" axis="self" func="var" arg="dir" op="equ" val="norm">
            <dgm:constrLst>
              <dgm:constr type="w" val="1"/>
              <dgm:constr type="h" refType="w" fact="1.06"/>
              <dgm:constr type="h" for="ch" forName="childRect" refType="h" fact="0.65"/>
              <dgm:constr type="w" for="ch" forName="childRect" refType="w" fact="0.923"/>
              <dgm:constr type="l" for="ch" forName="childRect"/>
              <dgm:constr type="t" for="ch" forName="childRect"/>
              <dgm:constr type="w" for="ch" forName="parentText" refType="w" fact="0.65"/>
              <dgm:constr type="h" for="ch" forName="parentText" refType="h" refFor="ch" refForName="childRect" fact="0.43"/>
              <dgm:constr type="l" for="ch" forName="parentText"/>
              <dgm:constr type="t" for="ch" forName="parentText" refType="h" refFor="ch" refForName="childRect"/>
              <dgm:constr type="w" for="ch" forName="parentRect" refType="w" fact="0.923"/>
              <dgm:constr type="h" for="ch" forName="parentRect" refType="h" refFor="ch" refForName="parentText"/>
              <dgm:constr type="l" for="ch" forName="parentRect"/>
              <dgm:constr type="t" for="ch" forName="parentRect" refType="t" refFor="ch" refForName="parentText"/>
              <dgm:constr type="w" for="ch" forName="adorn" refType="w" refFor="ch" refForName="parentRect" fact="0.35"/>
              <dgm:constr type="h" for="ch" forName="adorn" refType="w" refFor="ch" refForName="parentRect" fact="0.35"/>
              <dgm:constr type="b" for="ch" forName="adorn" refType="h"/>
              <dgm:constr type="r" for="ch" forName="adorn" refType="w"/>
            </dgm:constrLst>
          </dgm:if>
          <dgm:else name="Name5">
            <dgm:constrLst>
              <dgm:constr type="w" val="1"/>
              <dgm:constr type="h" refType="w" fact="1.06"/>
              <dgm:constr type="h" for="ch" forName="childRect" refType="h" fact="0.65"/>
              <dgm:constr type="w" for="ch" forName="childRect" refType="w" fact="0.923"/>
              <dgm:constr type="r" for="ch" forName="childRect" refType="w"/>
              <dgm:constr type="t" for="ch" forName="childRect"/>
              <dgm:constr type="w" for="ch" forName="parentText" refType="w" fact="0.65"/>
              <dgm:constr type="h" for="ch" forName="parentText" refType="h" refFor="ch" refForName="childRect" fact="0.43"/>
              <dgm:constr type="r" for="ch" forName="parentText" refType="w"/>
              <dgm:constr type="t" for="ch" forName="parentText" refType="h" refFor="ch" refForName="childRect"/>
              <dgm:constr type="w" for="ch" forName="parentRect" refType="w" fact="0.923"/>
              <dgm:constr type="h" for="ch" forName="parentRect" refType="h" refFor="ch" refForName="parentText"/>
              <dgm:constr type="r" for="ch" forName="parentRect" refType="w"/>
              <dgm:constr type="t" for="ch" forName="parentRect" refType="t" refFor="ch" refForName="parentText"/>
              <dgm:constr type="w" for="ch" forName="adorn" refType="w" refFor="ch" refForName="parentRect" fact="0.35"/>
              <dgm:constr type="h" for="ch" forName="adorn" refType="w" refFor="ch" refForName="parentRect" fact="0.35"/>
              <dgm:constr type="b" for="ch" forName="adorn" refType="h"/>
              <dgm:constr type="l" for="ch" forName="adorn"/>
            </dgm:constrLst>
          </dgm:else>
        </dgm:choose>
        <dgm:ruleLst/>
        <dgm:layoutNode name="childRect" styleLbl="bgAcc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ound2SameRect" r:blip="">
            <dgm:adjLst>
              <dgm:adj idx="1" val="0.08"/>
            </dgm:adjLst>
          </dgm:shape>
          <dgm:presOf axis="des" ptType="node"/>
          <dgm:constrLst>
            <dgm:constr type="secFontSz" refType="primFontSz"/>
            <dgm:constr type="tMarg" refType="primFontSz" fact="0.3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layoutNode name="parentText">
          <dgm:varLst>
            <dgm:chMax val="0"/>
            <dgm:bulletEnabled val="1"/>
          </dgm:varLst>
          <dgm:choose name="Name6">
            <dgm:if name="Name7" func="var" arg="dir" op="equ" val="norm">
              <dgm:alg type="tx">
                <dgm:param type="parTxLTRAlign" val="l"/>
                <dgm:param type="parTxRTLAlign" val="l"/>
              </dgm:alg>
            </dgm:if>
            <dgm:else name="Name8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ect" r:blip="" zOrderOff="1" hideGeom="1">
            <dgm:adjLst/>
          </dgm:shape>
          <dgm:presOf axis="self" ptType="node"/>
          <dgm:constrLst>
            <dgm:constr type="tMarg"/>
            <dgm:constr type="bMarg"/>
            <dgm:constr type="lMarg" refType="primFontSz" fact="0.3"/>
            <dgm:constr type="rMarg" refType="primFontSz" fact="0.1"/>
          </dgm:constrLst>
          <dgm:ruleLst>
            <dgm:rule type="primFontSz" val="5" fact="NaN" max="NaN"/>
          </dgm:ruleLst>
        </dgm:layoutNode>
        <dgm:layoutNode name="parentRect" styleLbl="alignNode1">
          <dgm:alg type="sp"/>
          <dgm:shape xmlns:r="http://schemas.openxmlformats.org/officeDocument/2006/relationships" type="rect" r:blip="">
            <dgm:adjLst/>
          </dgm:shape>
          <dgm:presOf axis="self" ptType="node"/>
          <dgm:constrLst/>
          <dgm:ruleLst/>
        </dgm:layoutNode>
        <dgm:layoutNode name="adorn" styleLbl="fgAccFollowNod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w" val="1"/>
            <dgm:constr type="h" refType="w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7">
  <dgm:title val=""/>
  <dgm:desc val=""/>
  <dgm:catLst>
    <dgm:cat type="3D" pri="11700"/>
  </dgm:catLst>
  <dgm:scene3d>
    <a:camera prst="perspectiveLeft" zoom="91000"/>
    <a:lightRig rig="threePt" dir="t">
      <a:rot lat="0" lon="0" rev="20640000"/>
    </a:lightRig>
  </dgm:scene3d>
  <dgm:styleLbl name="node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threePt" dir="t"/>
    </dgm:scene3d>
    <dgm:sp3d extrusionH="50600" prstMaterial="clear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 z="572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2118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sp3d z="106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sp3d z="-2118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0000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50600">
      <a:bevelT w="101600" h="80600"/>
      <a:bevelB w="80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50600">
      <a:bevelT w="101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61800" extrusionH="10600" contourW="3000">
      <a:bevelT w="48600" h="8600" prst="softRound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61800" extrusionH="10600" contourW="3000">
      <a:bevelT w="48600" h="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618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50600">
      <a:bevelT w="80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200" extrusionH="600" contourW="3000" prstMaterial="plastic">
      <a:bevelT w="80600" h="18600" prst="relaxedInset"/>
      <a:bevelB w="80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B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0290B49-8CC6-4E33-B2A6-7CACBCE3AE36}" type="datetimeFigureOut">
              <a:rPr lang="fr-BE" smtClean="0"/>
              <a:t>13-10-20</a:t>
            </a:fld>
            <a:endParaRPr lang="fr-B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B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0B44AF6-A672-4CAD-AE2B-3BF488149367}" type="slidenum">
              <a:rPr lang="fr-BE" smtClean="0"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6796830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BE" dirty="0" err="1"/>
              <a:t>We</a:t>
            </a:r>
            <a:r>
              <a:rPr lang="fr-BE" dirty="0"/>
              <a:t> </a:t>
            </a:r>
            <a:r>
              <a:rPr lang="fr-BE" dirty="0" err="1"/>
              <a:t>recently</a:t>
            </a:r>
            <a:r>
              <a:rPr lang="fr-BE" dirty="0"/>
              <a:t> </a:t>
            </a:r>
            <a:r>
              <a:rPr lang="fr-BE" dirty="0" err="1"/>
              <a:t>witnessed</a:t>
            </a:r>
            <a:r>
              <a:rPr lang="fr-BE" dirty="0"/>
              <a:t> </a:t>
            </a:r>
            <a:r>
              <a:rPr lang="fr-BE" dirty="0" err="1"/>
              <a:t>collectively</a:t>
            </a:r>
            <a:r>
              <a:rPr lang="fr-BE" dirty="0"/>
              <a:t> the impact of a </a:t>
            </a:r>
            <a:r>
              <a:rPr lang="fr-BE" dirty="0" err="1"/>
              <a:t>pandemic</a:t>
            </a:r>
            <a:r>
              <a:rPr lang="fr-BE" dirty="0"/>
              <a:t> &amp; </a:t>
            </a:r>
            <a:r>
              <a:rPr lang="fr-BE" dirty="0" err="1"/>
              <a:t>healthcare</a:t>
            </a:r>
            <a:r>
              <a:rPr lang="fr-BE" dirty="0"/>
              <a:t> </a:t>
            </a:r>
            <a:r>
              <a:rPr lang="fr-BE" dirty="0" err="1"/>
              <a:t>crisis</a:t>
            </a:r>
            <a:r>
              <a:rPr lang="fr-BE" dirty="0"/>
              <a:t> on </a:t>
            </a:r>
            <a:r>
              <a:rPr lang="fr-BE" dirty="0" err="1"/>
              <a:t>our</a:t>
            </a:r>
            <a:r>
              <a:rPr lang="fr-BE" dirty="0"/>
              <a:t> </a:t>
            </a:r>
            <a:r>
              <a:rPr lang="fr-BE" dirty="0" err="1"/>
              <a:t>societies</a:t>
            </a:r>
            <a:r>
              <a:rPr lang="fr-BE" dirty="0"/>
              <a:t>: </a:t>
            </a:r>
            <a:r>
              <a:rPr lang="fr-BE" dirty="0" err="1"/>
              <a:t>it</a:t>
            </a:r>
            <a:r>
              <a:rPr lang="fr-BE" dirty="0"/>
              <a:t> has </a:t>
            </a:r>
            <a:r>
              <a:rPr lang="fr-BE" dirty="0" err="1"/>
              <a:t>never</a:t>
            </a:r>
            <a:r>
              <a:rPr lang="fr-BE" dirty="0"/>
              <a:t> been </a:t>
            </a:r>
            <a:r>
              <a:rPr lang="fr-BE" dirty="0" err="1"/>
              <a:t>clearer</a:t>
            </a:r>
            <a:r>
              <a:rPr lang="fr-BE" dirty="0"/>
              <a:t> </a:t>
            </a:r>
            <a:r>
              <a:rPr lang="fr-BE" dirty="0" err="1"/>
              <a:t>that</a:t>
            </a:r>
            <a:r>
              <a:rPr lang="fr-BE" dirty="0"/>
              <a:t> </a:t>
            </a:r>
            <a:r>
              <a:rPr lang="fr-BE" dirty="0" err="1"/>
              <a:t>housing</a:t>
            </a:r>
            <a:r>
              <a:rPr lang="fr-BE" dirty="0"/>
              <a:t> </a:t>
            </a:r>
            <a:r>
              <a:rPr lang="fr-BE" dirty="0" err="1"/>
              <a:t>is</a:t>
            </a:r>
            <a:r>
              <a:rPr lang="fr-BE" dirty="0"/>
              <a:t> a key </a:t>
            </a:r>
            <a:r>
              <a:rPr lang="fr-BE" dirty="0" err="1"/>
              <a:t>determinant</a:t>
            </a:r>
            <a:r>
              <a:rPr lang="fr-BE" dirty="0"/>
              <a:t> of </a:t>
            </a:r>
            <a:r>
              <a:rPr lang="fr-BE" dirty="0" err="1"/>
              <a:t>health</a:t>
            </a:r>
            <a:r>
              <a:rPr lang="fr-BE" dirty="0"/>
              <a:t>. </a:t>
            </a:r>
            <a:r>
              <a:rPr lang="fr-BE" dirty="0" err="1"/>
              <a:t>Housing</a:t>
            </a:r>
            <a:r>
              <a:rPr lang="fr-BE" dirty="0"/>
              <a:t> can </a:t>
            </a:r>
            <a:r>
              <a:rPr lang="fr-BE" dirty="0" err="1"/>
              <a:t>be</a:t>
            </a:r>
            <a:r>
              <a:rPr lang="fr-BE" dirty="0"/>
              <a:t> a </a:t>
            </a:r>
            <a:r>
              <a:rPr lang="fr-BE" dirty="0" err="1"/>
              <a:t>matter</a:t>
            </a:r>
            <a:r>
              <a:rPr lang="fr-BE" dirty="0"/>
              <a:t> of life and </a:t>
            </a:r>
            <a:r>
              <a:rPr lang="fr-BE" dirty="0" err="1"/>
              <a:t>death</a:t>
            </a:r>
            <a:r>
              <a:rPr lang="fr-BE" dirty="0"/>
              <a:t>. And </a:t>
            </a:r>
            <a:r>
              <a:rPr lang="fr-BE" dirty="0" err="1"/>
              <a:t>today</a:t>
            </a:r>
            <a:r>
              <a:rPr lang="fr-BE" dirty="0"/>
              <a:t>, </a:t>
            </a:r>
            <a:r>
              <a:rPr lang="fr-BE" dirty="0" err="1"/>
              <a:t>we</a:t>
            </a:r>
            <a:r>
              <a:rPr lang="fr-BE" dirty="0"/>
              <a:t> </a:t>
            </a:r>
            <a:r>
              <a:rPr lang="fr-BE" dirty="0" err="1"/>
              <a:t>hear</a:t>
            </a:r>
            <a:r>
              <a:rPr lang="fr-BE" dirty="0"/>
              <a:t> </a:t>
            </a:r>
            <a:r>
              <a:rPr lang="fr-BE" dirty="0" err="1"/>
              <a:t>that</a:t>
            </a:r>
            <a:r>
              <a:rPr lang="fr-BE" dirty="0"/>
              <a:t> EU </a:t>
            </a:r>
            <a:r>
              <a:rPr lang="fr-BE" dirty="0" err="1"/>
              <a:t>is</a:t>
            </a:r>
            <a:r>
              <a:rPr lang="fr-BE" dirty="0"/>
              <a:t> </a:t>
            </a:r>
            <a:r>
              <a:rPr lang="fr-BE" dirty="0" err="1"/>
              <a:t>facing</a:t>
            </a:r>
            <a:r>
              <a:rPr lang="fr-BE" dirty="0"/>
              <a:t> « </a:t>
            </a:r>
            <a:r>
              <a:rPr lang="fr-BE" dirty="0" err="1"/>
              <a:t>historic</a:t>
            </a:r>
            <a:r>
              <a:rPr lang="fr-BE" dirty="0"/>
              <a:t> » </a:t>
            </a:r>
            <a:r>
              <a:rPr lang="fr-BE" dirty="0" err="1"/>
              <a:t>days</a:t>
            </a:r>
            <a:r>
              <a:rPr lang="fr-BE" dirty="0"/>
              <a:t> &amp; </a:t>
            </a:r>
            <a:r>
              <a:rPr lang="fr-BE" dirty="0" err="1"/>
              <a:t>decisions</a:t>
            </a:r>
            <a:r>
              <a:rPr lang="fr-BE" dirty="0"/>
              <a:t>. But EU </a:t>
            </a:r>
            <a:r>
              <a:rPr lang="fr-BE" dirty="0" err="1"/>
              <a:t>agreements</a:t>
            </a:r>
            <a:r>
              <a:rPr lang="fr-BE" dirty="0"/>
              <a:t> &amp; actions </a:t>
            </a:r>
            <a:r>
              <a:rPr lang="fr-BE" dirty="0" err="1"/>
              <a:t>will</a:t>
            </a:r>
            <a:r>
              <a:rPr lang="fr-BE" dirty="0"/>
              <a:t> </a:t>
            </a:r>
            <a:r>
              <a:rPr lang="fr-BE" dirty="0" err="1"/>
              <a:t>be</a:t>
            </a:r>
            <a:r>
              <a:rPr lang="fr-BE" dirty="0"/>
              <a:t> </a:t>
            </a:r>
            <a:r>
              <a:rPr lang="fr-BE" dirty="0" err="1"/>
              <a:t>truly</a:t>
            </a:r>
            <a:r>
              <a:rPr lang="fr-BE" dirty="0"/>
              <a:t> </a:t>
            </a:r>
            <a:r>
              <a:rPr lang="fr-BE" dirty="0" err="1"/>
              <a:t>historic</a:t>
            </a:r>
            <a:r>
              <a:rPr lang="fr-BE" dirty="0"/>
              <a:t> </a:t>
            </a:r>
            <a:r>
              <a:rPr lang="fr-BE" dirty="0" err="1"/>
              <a:t>when</a:t>
            </a:r>
            <a:r>
              <a:rPr lang="fr-BE" dirty="0"/>
              <a:t> </a:t>
            </a:r>
            <a:r>
              <a:rPr lang="fr-BE" dirty="0" err="1"/>
              <a:t>it</a:t>
            </a:r>
            <a:r>
              <a:rPr lang="fr-BE" dirty="0"/>
              <a:t> </a:t>
            </a:r>
            <a:r>
              <a:rPr lang="fr-BE" dirty="0" err="1"/>
              <a:t>will</a:t>
            </a:r>
            <a:r>
              <a:rPr lang="fr-BE" dirty="0"/>
              <a:t> </a:t>
            </a:r>
            <a:r>
              <a:rPr lang="fr-BE" dirty="0" err="1"/>
              <a:t>leave</a:t>
            </a:r>
            <a:r>
              <a:rPr lang="fr-BE" dirty="0"/>
              <a:t> no one </a:t>
            </a:r>
            <a:r>
              <a:rPr lang="fr-BE" dirty="0" err="1"/>
              <a:t>behind</a:t>
            </a:r>
            <a:r>
              <a:rPr lang="fr-BE" dirty="0"/>
              <a:t>, in </a:t>
            </a:r>
            <a:r>
              <a:rPr lang="fr-BE" dirty="0" err="1"/>
              <a:t>particular</a:t>
            </a:r>
            <a:r>
              <a:rPr lang="fr-BE" dirty="0"/>
              <a:t> the </a:t>
            </a:r>
            <a:r>
              <a:rPr lang="fr-BE" dirty="0" err="1"/>
              <a:t>homeless</a:t>
            </a:r>
            <a:r>
              <a:rPr lang="fr-BE" dirty="0"/>
              <a:t> &amp; the </a:t>
            </a:r>
            <a:r>
              <a:rPr lang="fr-BE" dirty="0" err="1"/>
              <a:t>most</a:t>
            </a:r>
            <a:r>
              <a:rPr lang="fr-BE" dirty="0"/>
              <a:t> </a:t>
            </a:r>
            <a:r>
              <a:rPr lang="fr-BE" dirty="0" err="1"/>
              <a:t>excluded</a:t>
            </a:r>
            <a:r>
              <a:rPr lang="fr-BE" dirty="0"/>
              <a:t> parts of the EU population.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0B44AF6-A672-4CAD-AE2B-3BF488149367}" type="slidenum">
              <a:rPr lang="fr-BE" smtClean="0"/>
              <a:t>1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36081164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/>
            <a:r>
              <a:rPr lang="en-US" sz="1800" b="0" i="0" u="none" strike="noStrike" baseline="0" dirty="0">
                <a:latin typeface="RobotoSlab-Light"/>
              </a:rPr>
              <a:t>We chose to select 9 countries for the comparative analysis – countries where the number of asylum applications were the highest in 2019. </a:t>
            </a:r>
          </a:p>
          <a:p>
            <a:pPr algn="l"/>
            <a:r>
              <a:rPr lang="en-US" sz="1800" b="0" i="0" u="none" strike="noStrike" baseline="0" dirty="0">
                <a:latin typeface="RobotoSlab-Light"/>
              </a:rPr>
              <a:t>The right to asylum &amp; the principle of non-refoulement forbid Member States who receive asylum seekers on their territory to send them back to their country if they could be exposed to danger or persecution.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BE" sz="1800" dirty="0" err="1"/>
              <a:t>competence</a:t>
            </a:r>
            <a:r>
              <a:rPr lang="fr-BE" sz="1800" dirty="0"/>
              <a:t> EU: </a:t>
            </a:r>
            <a:r>
              <a:rPr lang="en-US" sz="1800" b="0" i="0" u="none" strike="noStrike" baseline="0" dirty="0">
                <a:latin typeface="RobotoSlab-Light"/>
              </a:rPr>
              <a:t>The Common European Asylum System &gt; standards that EU Member States must meet are set by different directives: among those, the Reception Conditions Directive </a:t>
            </a:r>
            <a:r>
              <a:rPr lang="fr-BE" sz="1800" b="0" i="0" u="none" strike="noStrike" baseline="0" dirty="0" err="1">
                <a:latin typeface="RobotoSlab-Light"/>
              </a:rPr>
              <a:t>aims</a:t>
            </a:r>
            <a:r>
              <a:rPr lang="fr-BE" sz="1800" b="0" i="0" u="none" strike="noStrike" baseline="0" dirty="0">
                <a:latin typeface="RobotoSlab-Light"/>
              </a:rPr>
              <a:t> to </a:t>
            </a:r>
            <a:r>
              <a:rPr lang="fr-BE" sz="1800" b="0" i="0" u="none" strike="noStrike" baseline="0" dirty="0" err="1">
                <a:latin typeface="RobotoSlab-Light"/>
              </a:rPr>
              <a:t>guarantee</a:t>
            </a:r>
            <a:r>
              <a:rPr lang="fr-BE" sz="1800" b="0" i="0" u="none" strike="noStrike" baseline="0" dirty="0">
                <a:latin typeface="RobotoSlab-Light"/>
              </a:rPr>
              <a:t> </a:t>
            </a:r>
            <a:r>
              <a:rPr lang="en-US" sz="1800" b="0" i="0" u="none" strike="noStrike" baseline="0" dirty="0">
                <a:latin typeface="RobotoSlab-Light"/>
              </a:rPr>
              <a:t>asylum seekers access to basic services &amp; accommodation. However, the current Directive gives significant discretionary powers in the definition of what constitutes an adequate standard of living. </a:t>
            </a:r>
            <a:r>
              <a:rPr lang="en-US" sz="1800" b="1" i="0" u="none" strike="noStrike" baseline="0" dirty="0">
                <a:latin typeface="RobotoSlab-Bold"/>
              </a:rPr>
              <a:t>As such, reception conditions continue to vary considerably between Member States</a:t>
            </a:r>
            <a:r>
              <a:rPr lang="fr-BE" sz="1800" b="1" i="0" u="none" strike="noStrike" baseline="0" dirty="0">
                <a:latin typeface="RobotoSlab-Bold"/>
              </a:rPr>
              <a:t>.</a:t>
            </a:r>
            <a:endParaRPr lang="en-US" sz="1800" b="0" i="0" u="none" strike="noStrike" baseline="0" dirty="0">
              <a:latin typeface="RobotoSlab-Light"/>
            </a:endParaRPr>
          </a:p>
          <a:p>
            <a:pPr algn="l"/>
            <a:endParaRPr lang="en-US" sz="1800" b="0" i="0" u="none" strike="noStrike" baseline="0" dirty="0">
              <a:latin typeface="RobotoSlab-Light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0B44AF6-A672-4CAD-AE2B-3BF488149367}" type="slidenum">
              <a:rPr lang="fr-BE" smtClean="0"/>
              <a:t>10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32928718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/>
            <a:r>
              <a:rPr lang="en-US" sz="1200" b="1" i="0" u="none" strike="noStrike" baseline="0" dirty="0">
                <a:latin typeface="RobotoSlab-Bold"/>
              </a:rPr>
              <a:t>2 parts for this chapter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0B44AF6-A672-4CAD-AE2B-3BF488149367}" type="slidenum">
              <a:rPr lang="fr-BE" smtClean="0"/>
              <a:t>11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92918467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BE" dirty="0" err="1"/>
              <a:t>Context</a:t>
            </a:r>
            <a:r>
              <a:rPr lang="fr-BE" dirty="0"/>
              <a:t> data: </a:t>
            </a:r>
            <a:r>
              <a:rPr lang="fr-BE" dirty="0" err="1"/>
              <a:t>asylum</a:t>
            </a:r>
            <a:r>
              <a:rPr lang="fr-BE" dirty="0"/>
              <a:t> </a:t>
            </a:r>
            <a:r>
              <a:rPr lang="fr-BE" dirty="0" err="1"/>
              <a:t>applicants</a:t>
            </a:r>
            <a:r>
              <a:rPr lang="fr-BE" dirty="0"/>
              <a:t> </a:t>
            </a:r>
            <a:r>
              <a:rPr lang="fr-BE" dirty="0" err="1"/>
              <a:t>peak</a:t>
            </a:r>
            <a:r>
              <a:rPr lang="fr-BE" dirty="0"/>
              <a:t> in 2015 &gt; drop in </a:t>
            </a:r>
            <a:r>
              <a:rPr lang="fr-BE" dirty="0" err="1"/>
              <a:t>following</a:t>
            </a:r>
            <a:r>
              <a:rPr lang="fr-BE" dirty="0"/>
              <a:t> </a:t>
            </a:r>
            <a:r>
              <a:rPr lang="fr-BE" dirty="0" err="1"/>
              <a:t>years</a:t>
            </a:r>
            <a:r>
              <a:rPr lang="fr-BE" dirty="0"/>
              <a:t>. </a:t>
            </a:r>
            <a:r>
              <a:rPr lang="fr-BE" dirty="0" err="1"/>
              <a:t>Asylum</a:t>
            </a:r>
            <a:r>
              <a:rPr lang="fr-BE" dirty="0"/>
              <a:t> </a:t>
            </a:r>
            <a:r>
              <a:rPr lang="fr-BE" dirty="0" err="1"/>
              <a:t>seekers</a:t>
            </a:r>
            <a:r>
              <a:rPr lang="fr-BE" dirty="0"/>
              <a:t> are </a:t>
            </a:r>
            <a:r>
              <a:rPr lang="fr-BE" dirty="0" err="1"/>
              <a:t>young</a:t>
            </a:r>
            <a:r>
              <a:rPr lang="fr-BE" dirty="0"/>
              <a:t> = more </a:t>
            </a:r>
            <a:r>
              <a:rPr lang="fr-BE" dirty="0" err="1"/>
              <a:t>than</a:t>
            </a:r>
            <a:r>
              <a:rPr lang="fr-BE" dirty="0"/>
              <a:t> 2 </a:t>
            </a:r>
            <a:r>
              <a:rPr lang="fr-BE" dirty="0" err="1"/>
              <a:t>third</a:t>
            </a:r>
            <a:r>
              <a:rPr lang="fr-BE" dirty="0"/>
              <a:t> are </a:t>
            </a:r>
            <a:r>
              <a:rPr lang="fr-BE" dirty="0" err="1"/>
              <a:t>less</a:t>
            </a:r>
            <a:r>
              <a:rPr lang="fr-BE" dirty="0"/>
              <a:t> </a:t>
            </a:r>
            <a:r>
              <a:rPr lang="fr-BE" dirty="0" err="1"/>
              <a:t>than</a:t>
            </a:r>
            <a:r>
              <a:rPr lang="fr-BE" dirty="0"/>
              <a:t> 35 yo, more </a:t>
            </a:r>
            <a:r>
              <a:rPr lang="fr-BE" dirty="0" err="1"/>
              <a:t>than</a:t>
            </a:r>
            <a:r>
              <a:rPr lang="fr-BE" dirty="0"/>
              <a:t> a quarter are minors. </a:t>
            </a:r>
          </a:p>
          <a:p>
            <a:endParaRPr lang="fr-BE" dirty="0"/>
          </a:p>
          <a:p>
            <a:endParaRPr lang="fr-BE" dirty="0"/>
          </a:p>
          <a:p>
            <a:pPr algn="l"/>
            <a:endParaRPr lang="en-US" sz="1800" b="0" i="0" u="none" strike="noStrike" baseline="0" dirty="0">
              <a:latin typeface="RobotoSlab-Light"/>
            </a:endParaRPr>
          </a:p>
          <a:p>
            <a:pPr algn="l"/>
            <a:r>
              <a:rPr lang="en-US" sz="1800" b="0" i="0" u="none" strike="noStrike" baseline="0" dirty="0">
                <a:latin typeface="RobotoSlab-Light"/>
              </a:rPr>
              <a:t>Syria was the main country of origin of asylum seekers in the European Union Member States in 2019,</a:t>
            </a:r>
          </a:p>
          <a:p>
            <a:pPr algn="l"/>
            <a:r>
              <a:rPr lang="en-US" sz="1800" b="0" i="0" u="none" strike="noStrike" baseline="0" dirty="0">
                <a:latin typeface="RobotoSlab-Light"/>
              </a:rPr>
              <a:t>a position it has held since 2013 (11% of the total number of asylum seekers). Syria was followed by</a:t>
            </a:r>
          </a:p>
          <a:p>
            <a:pPr algn="l"/>
            <a:r>
              <a:rPr lang="fr-BE" sz="1800" b="0" i="0" u="none" strike="noStrike" baseline="0" dirty="0">
                <a:latin typeface="RobotoSlab-Light"/>
              </a:rPr>
              <a:t>Afghanistan (8%), Venezuela (6%), Iraq (5%), Pakistan and Colombia (4%).</a:t>
            </a:r>
            <a:endParaRPr lang="fr-B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0B44AF6-A672-4CAD-AE2B-3BF488149367}" type="slidenum">
              <a:rPr lang="fr-BE" smtClean="0"/>
              <a:t>12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98414347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lang="fr-BE" sz="1800" b="1" i="0" u="none" strike="noStrike" baseline="0" dirty="0">
                <a:solidFill>
                  <a:srgbClr val="9AFF1A"/>
                </a:solidFill>
                <a:latin typeface="GothamBlack"/>
              </a:rPr>
              <a:t>First part of the investigation = </a:t>
            </a:r>
            <a:r>
              <a:rPr lang="fr-BE" sz="1800" b="1" i="0" u="none" strike="noStrike" baseline="0" dirty="0" err="1">
                <a:solidFill>
                  <a:srgbClr val="9AFF1A"/>
                </a:solidFill>
                <a:latin typeface="GothamBlack"/>
              </a:rPr>
              <a:t>inadequate</a:t>
            </a:r>
            <a:r>
              <a:rPr lang="fr-BE" sz="1800" b="1" i="0" u="none" strike="noStrike" baseline="0" dirty="0">
                <a:solidFill>
                  <a:srgbClr val="9AFF1A"/>
                </a:solidFill>
                <a:latin typeface="GothamBlack"/>
              </a:rPr>
              <a:t> </a:t>
            </a:r>
            <a:r>
              <a:rPr lang="fr-BE" sz="1800" b="1" i="0" u="none" strike="noStrike" baseline="0" dirty="0" err="1">
                <a:solidFill>
                  <a:srgbClr val="9AFF1A"/>
                </a:solidFill>
                <a:latin typeface="GothamBlack"/>
              </a:rPr>
              <a:t>reception</a:t>
            </a:r>
            <a:r>
              <a:rPr lang="fr-BE" sz="1800" b="1" i="0" u="none" strike="noStrike" baseline="0" dirty="0">
                <a:solidFill>
                  <a:srgbClr val="9AFF1A"/>
                </a:solidFill>
                <a:latin typeface="GothamBlack"/>
              </a:rPr>
              <a:t> &amp; accommodation conditions for </a:t>
            </a:r>
            <a:r>
              <a:rPr lang="fr-BE" sz="1800" b="1" i="0" u="none" strike="noStrike" baseline="0" dirty="0" err="1">
                <a:solidFill>
                  <a:srgbClr val="9AFF1A"/>
                </a:solidFill>
                <a:latin typeface="GothamBlack"/>
              </a:rPr>
              <a:t>asylum</a:t>
            </a:r>
            <a:r>
              <a:rPr lang="fr-BE" sz="1800" b="1" i="0" u="none" strike="noStrike" baseline="0" dirty="0">
                <a:solidFill>
                  <a:srgbClr val="9AFF1A"/>
                </a:solidFill>
                <a:latin typeface="GothamBlack"/>
              </a:rPr>
              <a:t> </a:t>
            </a:r>
            <a:r>
              <a:rPr lang="fr-BE" sz="1800" b="1" i="0" u="none" strike="noStrike" baseline="0" dirty="0" err="1">
                <a:solidFill>
                  <a:srgbClr val="9AFF1A"/>
                </a:solidFill>
                <a:latin typeface="GothamBlack"/>
              </a:rPr>
              <a:t>seekers</a:t>
            </a:r>
            <a:r>
              <a:rPr lang="fr-BE" sz="1800" b="1" i="0" u="none" strike="noStrike" baseline="0" dirty="0">
                <a:solidFill>
                  <a:srgbClr val="9AFF1A"/>
                </a:solidFill>
                <a:latin typeface="GothamBlack"/>
              </a:rPr>
              <a:t>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None/>
              <a:tabLst/>
              <a:defRPr/>
            </a:pPr>
            <a:r>
              <a:rPr lang="fr-BE" sz="1800" b="0" i="0" u="none" strike="noStrike" baseline="0" dirty="0">
                <a:solidFill>
                  <a:srgbClr val="9AFF1A"/>
                </a:solidFill>
                <a:latin typeface="GothamBlack"/>
              </a:rPr>
              <a:t>Question: </a:t>
            </a:r>
            <a:r>
              <a:rPr lang="fr-BE" sz="1800" b="0" i="0" u="none" strike="noStrike" baseline="0" dirty="0" err="1">
                <a:solidFill>
                  <a:srgbClr val="9AFF1A"/>
                </a:solidFill>
                <a:latin typeface="GothamBlack"/>
              </a:rPr>
              <a:t>Why</a:t>
            </a:r>
            <a:r>
              <a:rPr lang="fr-BE" sz="1800" b="0" i="0" u="none" strike="noStrike" baseline="0" dirty="0">
                <a:solidFill>
                  <a:srgbClr val="9AFF1A"/>
                </a:solidFill>
                <a:latin typeface="GothamBlack"/>
              </a:rPr>
              <a:t> in a </a:t>
            </a:r>
            <a:r>
              <a:rPr lang="fr-BE" sz="1800" b="0" i="0" u="none" strike="noStrike" baseline="0" dirty="0" err="1">
                <a:solidFill>
                  <a:srgbClr val="9AFF1A"/>
                </a:solidFill>
                <a:latin typeface="GothamBlack"/>
              </a:rPr>
              <a:t>vast</a:t>
            </a:r>
            <a:r>
              <a:rPr lang="fr-BE" sz="1800" b="0" i="0" u="none" strike="noStrike" baseline="0" dirty="0">
                <a:solidFill>
                  <a:srgbClr val="9AFF1A"/>
                </a:solidFill>
                <a:latin typeface="GothamBlack"/>
              </a:rPr>
              <a:t> </a:t>
            </a:r>
            <a:r>
              <a:rPr lang="fr-BE" sz="1800" b="0" i="0" u="none" strike="noStrike" baseline="0" dirty="0" err="1">
                <a:solidFill>
                  <a:srgbClr val="9AFF1A"/>
                </a:solidFill>
                <a:latin typeface="GothamBlack"/>
              </a:rPr>
              <a:t>majority</a:t>
            </a:r>
            <a:r>
              <a:rPr lang="fr-BE" sz="1800" b="0" i="0" u="none" strike="noStrike" baseline="0" dirty="0">
                <a:solidFill>
                  <a:srgbClr val="9AFF1A"/>
                </a:solidFill>
                <a:latin typeface="GothamBlack"/>
              </a:rPr>
              <a:t> of EU MS, are </a:t>
            </a:r>
            <a:r>
              <a:rPr lang="fr-BE" sz="1800" b="0" i="0" u="none" strike="noStrike" baseline="0" dirty="0" err="1">
                <a:solidFill>
                  <a:srgbClr val="9AFF1A"/>
                </a:solidFill>
                <a:latin typeface="GothamBlack"/>
              </a:rPr>
              <a:t>specialised</a:t>
            </a:r>
            <a:r>
              <a:rPr lang="fr-BE" sz="1800" b="0" i="0" u="none" strike="noStrike" baseline="0" dirty="0">
                <a:solidFill>
                  <a:srgbClr val="9AFF1A"/>
                </a:solidFill>
                <a:latin typeface="GothamBlack"/>
              </a:rPr>
              <a:t> accommodation </a:t>
            </a:r>
            <a:r>
              <a:rPr lang="fr-BE" sz="1800" b="0" i="0" u="none" strike="noStrike" baseline="0" dirty="0" err="1">
                <a:solidFill>
                  <a:srgbClr val="9AFF1A"/>
                </a:solidFill>
                <a:latin typeface="GothamBlack"/>
              </a:rPr>
              <a:t>systems</a:t>
            </a:r>
            <a:r>
              <a:rPr lang="fr-BE" sz="1800" b="0" i="0" u="none" strike="noStrike" baseline="0" dirty="0">
                <a:solidFill>
                  <a:srgbClr val="9AFF1A"/>
                </a:solidFill>
                <a:latin typeface="GothamBlack"/>
              </a:rPr>
              <a:t> </a:t>
            </a:r>
            <a:r>
              <a:rPr lang="fr-BE" sz="1800" b="0" i="0" u="none" strike="noStrike" baseline="0" dirty="0" err="1">
                <a:solidFill>
                  <a:srgbClr val="9AFF1A"/>
                </a:solidFill>
                <a:latin typeface="GothamBlack"/>
              </a:rPr>
              <a:t>outdated</a:t>
            </a:r>
            <a:r>
              <a:rPr lang="fr-BE" sz="1800" b="0" i="0" u="none" strike="noStrike" baseline="0" dirty="0">
                <a:solidFill>
                  <a:srgbClr val="9AFF1A"/>
                </a:solidFill>
                <a:latin typeface="GothamBlack"/>
              </a:rPr>
              <a:t> &amp; </a:t>
            </a:r>
            <a:r>
              <a:rPr lang="fr-BE" sz="1800" b="0" i="0" u="none" strike="noStrike" baseline="0" dirty="0" err="1">
                <a:solidFill>
                  <a:srgbClr val="9AFF1A"/>
                </a:solidFill>
                <a:latin typeface="GothamBlack"/>
              </a:rPr>
              <a:t>unsuitable</a:t>
            </a:r>
            <a:r>
              <a:rPr lang="fr-BE" sz="1800" b="0" i="0" u="none" strike="noStrike" baseline="0" dirty="0">
                <a:solidFill>
                  <a:srgbClr val="9AFF1A"/>
                </a:solidFill>
                <a:latin typeface="GothamBlack"/>
              </a:rPr>
              <a:t>, not </a:t>
            </a:r>
            <a:r>
              <a:rPr lang="fr-BE" sz="1800" b="0" i="0" u="none" strike="noStrike" baseline="0" dirty="0" err="1">
                <a:solidFill>
                  <a:srgbClr val="9AFF1A"/>
                </a:solidFill>
                <a:latin typeface="GothamBlack"/>
              </a:rPr>
              <a:t>allowing</a:t>
            </a:r>
            <a:r>
              <a:rPr lang="fr-BE" sz="1800" b="0" i="0" u="none" strike="noStrike" baseline="0" dirty="0">
                <a:solidFill>
                  <a:srgbClr val="9AFF1A"/>
                </a:solidFill>
                <a:latin typeface="GothamBlack"/>
              </a:rPr>
              <a:t> for a </a:t>
            </a:r>
            <a:r>
              <a:rPr lang="fr-BE" sz="1800" b="0" i="0" u="none" strike="noStrike" baseline="0" dirty="0" err="1">
                <a:solidFill>
                  <a:srgbClr val="9AFF1A"/>
                </a:solidFill>
                <a:latin typeface="GothamBlack"/>
              </a:rPr>
              <a:t>proper</a:t>
            </a:r>
            <a:r>
              <a:rPr lang="fr-BE" sz="1800" b="0" i="0" u="none" strike="noStrike" baseline="0" dirty="0">
                <a:solidFill>
                  <a:srgbClr val="9AFF1A"/>
                </a:solidFill>
                <a:latin typeface="GothamBlack"/>
              </a:rPr>
              <a:t> </a:t>
            </a:r>
            <a:r>
              <a:rPr lang="fr-BE" sz="1800" b="0" i="0" u="none" strike="noStrike" baseline="0" dirty="0" err="1">
                <a:solidFill>
                  <a:srgbClr val="9AFF1A"/>
                </a:solidFill>
                <a:latin typeface="GothamBlack"/>
              </a:rPr>
              <a:t>reception</a:t>
            </a:r>
            <a:r>
              <a:rPr lang="fr-BE" sz="1800" b="0" i="0" u="none" strike="noStrike" baseline="0" dirty="0">
                <a:solidFill>
                  <a:srgbClr val="9AFF1A"/>
                </a:solidFill>
                <a:latin typeface="GothamBlack"/>
              </a:rPr>
              <a:t> of </a:t>
            </a:r>
            <a:r>
              <a:rPr lang="fr-BE" sz="1800" b="0" i="0" u="none" strike="noStrike" baseline="0" dirty="0" err="1">
                <a:solidFill>
                  <a:srgbClr val="9AFF1A"/>
                </a:solidFill>
                <a:latin typeface="GothamBlack"/>
              </a:rPr>
              <a:t>asylum</a:t>
            </a:r>
            <a:r>
              <a:rPr lang="fr-BE" sz="1800" b="0" i="0" u="none" strike="noStrike" baseline="0" dirty="0">
                <a:solidFill>
                  <a:srgbClr val="9AFF1A"/>
                </a:solidFill>
                <a:latin typeface="GothamBlack"/>
              </a:rPr>
              <a:t> </a:t>
            </a:r>
            <a:r>
              <a:rPr lang="fr-BE" sz="1800" b="0" i="0" u="none" strike="noStrike" baseline="0" dirty="0" err="1">
                <a:solidFill>
                  <a:srgbClr val="9AFF1A"/>
                </a:solidFill>
                <a:latin typeface="GothamBlack"/>
              </a:rPr>
              <a:t>seekers</a:t>
            </a:r>
            <a:r>
              <a:rPr lang="fr-BE" sz="1800" b="0" i="0" u="none" strike="noStrike" baseline="0" dirty="0">
                <a:solidFill>
                  <a:srgbClr val="9AFF1A"/>
                </a:solidFill>
                <a:latin typeface="GothamBlack"/>
              </a:rPr>
              <a:t>? 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fr-BE" sz="1800" b="0" i="0" u="none" strike="noStrike" baseline="0" dirty="0">
                <a:solidFill>
                  <a:srgbClr val="9AFF1A"/>
                </a:solidFill>
                <a:latin typeface="GothamBlack"/>
              </a:rPr>
              <a:t>First factor: </a:t>
            </a:r>
            <a:r>
              <a:rPr lang="fr-BE" sz="1800" b="0" i="0" u="none" strike="noStrike" baseline="0" dirty="0" err="1">
                <a:solidFill>
                  <a:srgbClr val="9AFF1A"/>
                </a:solidFill>
                <a:latin typeface="GothamBlack"/>
              </a:rPr>
              <a:t>unequal</a:t>
            </a:r>
            <a:r>
              <a:rPr lang="fr-BE" sz="1800" b="0" i="0" u="none" strike="noStrike" baseline="0" dirty="0">
                <a:solidFill>
                  <a:srgbClr val="9AFF1A"/>
                </a:solidFill>
                <a:latin typeface="GothamBlack"/>
              </a:rPr>
              <a:t> distribution of AS </a:t>
            </a:r>
            <a:r>
              <a:rPr lang="fr-BE" sz="1800" b="0" i="0" u="none" strike="noStrike" baseline="0" dirty="0" err="1">
                <a:solidFill>
                  <a:srgbClr val="9AFF1A"/>
                </a:solidFill>
                <a:latin typeface="GothamBlack"/>
              </a:rPr>
              <a:t>among</a:t>
            </a:r>
            <a:r>
              <a:rPr lang="fr-BE" sz="1800" b="0" i="0" u="none" strike="noStrike" baseline="0" dirty="0">
                <a:solidFill>
                  <a:srgbClr val="9AFF1A"/>
                </a:solidFill>
                <a:latin typeface="GothamBlack"/>
              </a:rPr>
              <a:t> </a:t>
            </a:r>
            <a:r>
              <a:rPr lang="fr-BE" sz="1800" b="0" i="0" u="none" strike="noStrike" baseline="0" dirty="0" err="1">
                <a:solidFill>
                  <a:srgbClr val="9AFF1A"/>
                </a:solidFill>
                <a:latin typeface="GothamBlack"/>
              </a:rPr>
              <a:t>different</a:t>
            </a:r>
            <a:r>
              <a:rPr lang="fr-BE" sz="1800" b="0" i="0" u="none" strike="noStrike" baseline="0" dirty="0">
                <a:solidFill>
                  <a:srgbClr val="9AFF1A"/>
                </a:solidFill>
                <a:latin typeface="GothamBlack"/>
              </a:rPr>
              <a:t> EU countries . short-</a:t>
            </a:r>
            <a:r>
              <a:rPr lang="fr-BE" sz="1800" b="0" i="0" u="none" strike="noStrike" baseline="0" dirty="0" err="1">
                <a:solidFill>
                  <a:srgbClr val="9AFF1A"/>
                </a:solidFill>
                <a:latin typeface="GothamBlack"/>
              </a:rPr>
              <a:t>term</a:t>
            </a:r>
            <a:r>
              <a:rPr lang="fr-BE" sz="1800" b="0" i="0" u="none" strike="noStrike" baseline="0" dirty="0">
                <a:solidFill>
                  <a:srgbClr val="9AFF1A"/>
                </a:solidFill>
                <a:latin typeface="GothamBlack"/>
              </a:rPr>
              <a:t> </a:t>
            </a:r>
            <a:r>
              <a:rPr lang="fr-BE" sz="1800" b="0" i="0" u="none" strike="noStrike" baseline="0" dirty="0" err="1">
                <a:solidFill>
                  <a:srgbClr val="9AFF1A"/>
                </a:solidFill>
                <a:latin typeface="GothamBlack"/>
              </a:rPr>
              <a:t>strategies</a:t>
            </a:r>
            <a:r>
              <a:rPr lang="fr-BE" sz="1800" b="0" i="0" u="none" strike="noStrike" baseline="0" dirty="0">
                <a:solidFill>
                  <a:srgbClr val="9AFF1A"/>
                </a:solidFill>
                <a:latin typeface="GothamBlack"/>
              </a:rPr>
              <a:t> in </a:t>
            </a:r>
            <a:r>
              <a:rPr lang="fr-BE" sz="1800" b="0" i="0" u="none" strike="noStrike" baseline="0" dirty="0" err="1">
                <a:solidFill>
                  <a:srgbClr val="9AFF1A"/>
                </a:solidFill>
                <a:latin typeface="GothamBlack"/>
              </a:rPr>
              <a:t>terms</a:t>
            </a:r>
            <a:r>
              <a:rPr lang="fr-BE" sz="1800" b="0" i="0" u="none" strike="noStrike" baseline="0" dirty="0">
                <a:solidFill>
                  <a:srgbClr val="9AFF1A"/>
                </a:solidFill>
                <a:latin typeface="GothamBlack"/>
              </a:rPr>
              <a:t> of </a:t>
            </a:r>
            <a:r>
              <a:rPr lang="fr-BE" sz="1800" b="0" i="0" u="none" strike="noStrike" baseline="0" dirty="0" err="1">
                <a:solidFill>
                  <a:srgbClr val="9AFF1A"/>
                </a:solidFill>
                <a:latin typeface="GothamBlack"/>
              </a:rPr>
              <a:t>asylum</a:t>
            </a:r>
            <a:r>
              <a:rPr lang="fr-BE" sz="1800" b="0" i="0" u="none" strike="noStrike" baseline="0" dirty="0">
                <a:solidFill>
                  <a:srgbClr val="9AFF1A"/>
                </a:solidFill>
                <a:latin typeface="GothamBlack"/>
              </a:rPr>
              <a:t> </a:t>
            </a:r>
            <a:r>
              <a:rPr lang="fr-BE" sz="1800" b="0" i="0" u="none" strike="noStrike" baseline="0" dirty="0" err="1">
                <a:solidFill>
                  <a:srgbClr val="9AFF1A"/>
                </a:solidFill>
                <a:latin typeface="GothamBlack"/>
              </a:rPr>
              <a:t>reception</a:t>
            </a:r>
            <a:r>
              <a:rPr lang="fr-BE" sz="1800" b="0" i="0" u="none" strike="noStrike" baseline="0" dirty="0">
                <a:solidFill>
                  <a:srgbClr val="9AFF1A"/>
                </a:solidFill>
                <a:latin typeface="GothamBlack"/>
              </a:rPr>
              <a:t> / </a:t>
            </a:r>
            <a:r>
              <a:rPr lang="fr-BE" sz="1800" b="0" i="0" u="none" strike="noStrike" baseline="0" dirty="0" err="1">
                <a:solidFill>
                  <a:srgbClr val="9AFF1A"/>
                </a:solidFill>
                <a:latin typeface="GothamBlack"/>
              </a:rPr>
              <a:t>lack</a:t>
            </a:r>
            <a:r>
              <a:rPr lang="fr-BE" sz="1800" b="0" i="0" u="none" strike="noStrike" baseline="0" dirty="0">
                <a:solidFill>
                  <a:srgbClr val="9AFF1A"/>
                </a:solidFill>
                <a:latin typeface="GothamBlack"/>
              </a:rPr>
              <a:t> of </a:t>
            </a:r>
            <a:r>
              <a:rPr lang="fr-BE" sz="1800" b="0" i="0" u="none" strike="noStrike" baseline="0" dirty="0" err="1">
                <a:solidFill>
                  <a:srgbClr val="9AFF1A"/>
                </a:solidFill>
                <a:latin typeface="GothamBlack"/>
              </a:rPr>
              <a:t>preparation</a:t>
            </a:r>
            <a:r>
              <a:rPr lang="fr-BE" sz="1800" b="0" i="0" u="none" strike="noStrike" baseline="0" dirty="0">
                <a:solidFill>
                  <a:srgbClr val="9AFF1A"/>
                </a:solidFill>
                <a:latin typeface="GothamBlack"/>
              </a:rPr>
              <a:t> for </a:t>
            </a:r>
            <a:r>
              <a:rPr lang="fr-BE" sz="1800" b="0" i="0" u="none" strike="noStrike" baseline="0" dirty="0" err="1">
                <a:solidFill>
                  <a:srgbClr val="9AFF1A"/>
                </a:solidFill>
                <a:latin typeface="GothamBlack"/>
              </a:rPr>
              <a:t>most</a:t>
            </a:r>
            <a:r>
              <a:rPr lang="fr-BE" sz="1800" b="0" i="0" u="none" strike="noStrike" baseline="0" dirty="0">
                <a:solidFill>
                  <a:srgbClr val="9AFF1A"/>
                </a:solidFill>
                <a:latin typeface="GothamBlack"/>
              </a:rPr>
              <a:t> countries </a:t>
            </a:r>
            <a:r>
              <a:rPr lang="fr-BE" sz="1800" b="0" i="0" u="none" strike="noStrike" baseline="0" dirty="0" err="1">
                <a:solidFill>
                  <a:srgbClr val="9AFF1A"/>
                </a:solidFill>
                <a:latin typeface="GothamBlack"/>
              </a:rPr>
              <a:t>that</a:t>
            </a:r>
            <a:r>
              <a:rPr lang="fr-BE" sz="1800" b="0" i="0" u="none" strike="noStrike" baseline="0" dirty="0">
                <a:solidFill>
                  <a:srgbClr val="9AFF1A"/>
                </a:solidFill>
                <a:latin typeface="GothamBlack"/>
              </a:rPr>
              <a:t> </a:t>
            </a:r>
            <a:r>
              <a:rPr lang="fr-BE" sz="1800" b="0" i="0" u="none" strike="noStrike" baseline="0" dirty="0" err="1">
                <a:solidFill>
                  <a:srgbClr val="9AFF1A"/>
                </a:solidFill>
                <a:latin typeface="GothamBlack"/>
              </a:rPr>
              <a:t>ended</a:t>
            </a:r>
            <a:r>
              <a:rPr lang="fr-BE" sz="1800" b="0" i="0" u="none" strike="noStrike" baseline="0" dirty="0">
                <a:solidFill>
                  <a:srgbClr val="9AFF1A"/>
                </a:solidFill>
                <a:latin typeface="GothamBlack"/>
              </a:rPr>
              <a:t> up </a:t>
            </a:r>
            <a:r>
              <a:rPr lang="fr-BE" sz="1800" b="0" i="0" u="none" strike="noStrike" baseline="0" dirty="0" err="1">
                <a:solidFill>
                  <a:srgbClr val="9AFF1A"/>
                </a:solidFill>
                <a:latin typeface="GothamBlack"/>
              </a:rPr>
              <a:t>overwhelmed</a:t>
            </a:r>
            <a:r>
              <a:rPr lang="fr-BE" sz="1800" b="0" i="0" u="none" strike="noStrike" baseline="0" dirty="0">
                <a:solidFill>
                  <a:srgbClr val="9AFF1A"/>
                </a:solidFill>
                <a:latin typeface="GothamBlack"/>
              </a:rPr>
              <a:t> by </a:t>
            </a:r>
            <a:r>
              <a:rPr lang="fr-BE" sz="1800" b="0" i="0" u="none" strike="noStrike" baseline="0" dirty="0" err="1">
                <a:solidFill>
                  <a:srgbClr val="9AFF1A"/>
                </a:solidFill>
                <a:latin typeface="GothamBlack"/>
              </a:rPr>
              <a:t>increased</a:t>
            </a:r>
            <a:r>
              <a:rPr lang="fr-BE" sz="1800" b="0" i="0" u="none" strike="noStrike" baseline="0" dirty="0">
                <a:solidFill>
                  <a:srgbClr val="9AFF1A"/>
                </a:solidFill>
                <a:latin typeface="GothamBlack"/>
              </a:rPr>
              <a:t> </a:t>
            </a:r>
            <a:r>
              <a:rPr lang="fr-BE" sz="1800" b="0" i="0" u="none" strike="noStrike" baseline="0" dirty="0" err="1">
                <a:solidFill>
                  <a:srgbClr val="9AFF1A"/>
                </a:solidFill>
                <a:latin typeface="GothamBlack"/>
              </a:rPr>
              <a:t>arrivals</a:t>
            </a:r>
            <a:r>
              <a:rPr lang="fr-BE" sz="1800" b="0" i="0" u="none" strike="noStrike" baseline="0" dirty="0">
                <a:solidFill>
                  <a:srgbClr val="9AFF1A"/>
                </a:solidFill>
                <a:latin typeface="GothamBlack"/>
              </a:rPr>
              <a:t> in 2015 (ES for instance) = </a:t>
            </a:r>
            <a:r>
              <a:rPr lang="fr-BE" sz="1800" b="0" i="0" u="none" strike="noStrike" baseline="0" dirty="0" err="1">
                <a:solidFill>
                  <a:srgbClr val="9AFF1A"/>
                </a:solidFill>
                <a:latin typeface="GothamBlack"/>
              </a:rPr>
              <a:t>lack</a:t>
            </a:r>
            <a:r>
              <a:rPr lang="fr-BE" sz="1800" b="0" i="0" u="none" strike="noStrike" baseline="0" dirty="0">
                <a:solidFill>
                  <a:srgbClr val="9AFF1A"/>
                </a:solidFill>
                <a:latin typeface="GothamBlack"/>
              </a:rPr>
              <a:t> of EU </a:t>
            </a:r>
            <a:r>
              <a:rPr lang="fr-BE" sz="1800" b="0" i="0" u="none" strike="noStrike" baseline="0" dirty="0" err="1">
                <a:solidFill>
                  <a:srgbClr val="9AFF1A"/>
                </a:solidFill>
                <a:latin typeface="GothamBlack"/>
              </a:rPr>
              <a:t>coherence</a:t>
            </a:r>
            <a:r>
              <a:rPr lang="fr-BE" sz="1800" b="0" i="0" u="none" strike="noStrike" baseline="0" dirty="0">
                <a:solidFill>
                  <a:srgbClr val="9AFF1A"/>
                </a:solidFill>
                <a:latin typeface="GothamBlack"/>
              </a:rPr>
              <a:t> &amp; </a:t>
            </a:r>
            <a:r>
              <a:rPr lang="fr-BE" sz="1800" b="0" i="0" u="none" strike="noStrike" baseline="0" dirty="0" err="1">
                <a:solidFill>
                  <a:srgbClr val="9AFF1A"/>
                </a:solidFill>
                <a:latin typeface="GothamBlack"/>
              </a:rPr>
              <a:t>cooperation</a:t>
            </a:r>
            <a:r>
              <a:rPr lang="fr-BE" sz="1800" b="0" i="0" u="none" strike="noStrike" baseline="0" dirty="0">
                <a:solidFill>
                  <a:srgbClr val="9AFF1A"/>
                </a:solidFill>
                <a:latin typeface="GothamBlack"/>
              </a:rPr>
              <a:t> 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fr-BE" sz="1800" b="0" i="0" u="none" strike="noStrike" baseline="0" dirty="0">
                <a:solidFill>
                  <a:srgbClr val="9AFF1A"/>
                </a:solidFill>
                <a:latin typeface="GothamBlack"/>
              </a:rPr>
              <a:t>2</a:t>
            </a:r>
            <a:r>
              <a:rPr lang="fr-BE" sz="1800" b="0" i="0" u="none" strike="noStrike" baseline="30000" dirty="0">
                <a:solidFill>
                  <a:srgbClr val="9AFF1A"/>
                </a:solidFill>
                <a:latin typeface="GothamBlack"/>
              </a:rPr>
              <a:t>nd</a:t>
            </a:r>
            <a:r>
              <a:rPr lang="fr-BE" sz="1800" b="0" i="0" u="none" strike="noStrike" baseline="0" dirty="0">
                <a:solidFill>
                  <a:srgbClr val="9AFF1A"/>
                </a:solidFill>
                <a:latin typeface="GothamBlack"/>
              </a:rPr>
              <a:t> factor : </a:t>
            </a:r>
            <a:r>
              <a:rPr lang="fr-BE" sz="1800" b="0" i="0" u="none" strike="noStrike" baseline="0" dirty="0" err="1">
                <a:solidFill>
                  <a:srgbClr val="9AFF1A"/>
                </a:solidFill>
                <a:latin typeface="GothamBlack"/>
              </a:rPr>
              <a:t>chronic</a:t>
            </a:r>
            <a:r>
              <a:rPr lang="fr-BE" sz="1800" b="0" i="0" u="none" strike="noStrike" baseline="0" dirty="0">
                <a:solidFill>
                  <a:srgbClr val="9AFF1A"/>
                </a:solidFill>
                <a:latin typeface="GothamBlack"/>
              </a:rPr>
              <a:t> </a:t>
            </a:r>
            <a:r>
              <a:rPr lang="fr-BE" sz="1800" b="0" i="0" u="none" strike="noStrike" baseline="0" dirty="0" err="1">
                <a:solidFill>
                  <a:srgbClr val="9AFF1A"/>
                </a:solidFill>
                <a:latin typeface="GothamBlack"/>
              </a:rPr>
              <a:t>under-budgeting</a:t>
            </a:r>
            <a:r>
              <a:rPr lang="fr-BE" sz="1800" b="0" i="0" u="none" strike="noStrike" baseline="0" dirty="0">
                <a:solidFill>
                  <a:srgbClr val="9AFF1A"/>
                </a:solidFill>
                <a:latin typeface="GothamBlack"/>
              </a:rPr>
              <a:t> + </a:t>
            </a:r>
            <a:r>
              <a:rPr lang="fr-BE" sz="1800" b="0" i="0" u="none" strike="noStrike" baseline="0" dirty="0" err="1">
                <a:solidFill>
                  <a:srgbClr val="9AFF1A"/>
                </a:solidFill>
                <a:latin typeface="GothamBlack"/>
              </a:rPr>
              <a:t>political</a:t>
            </a:r>
            <a:r>
              <a:rPr lang="fr-BE" sz="1800" b="0" i="0" u="none" strike="noStrike" baseline="0" dirty="0">
                <a:solidFill>
                  <a:srgbClr val="9AFF1A"/>
                </a:solidFill>
                <a:latin typeface="GothamBlack"/>
              </a:rPr>
              <a:t> </a:t>
            </a:r>
            <a:r>
              <a:rPr lang="fr-BE" sz="1800" b="0" i="0" u="none" strike="noStrike" baseline="0" dirty="0" err="1">
                <a:solidFill>
                  <a:srgbClr val="9AFF1A"/>
                </a:solidFill>
                <a:latin typeface="GothamBlack"/>
              </a:rPr>
              <a:t>decisions</a:t>
            </a:r>
            <a:r>
              <a:rPr lang="fr-BE" sz="1800" b="0" i="0" u="none" strike="noStrike" baseline="0" dirty="0">
                <a:solidFill>
                  <a:srgbClr val="9AFF1A"/>
                </a:solidFill>
                <a:latin typeface="GothamBlack"/>
              </a:rPr>
              <a:t> (</a:t>
            </a:r>
            <a:r>
              <a:rPr lang="fr-BE" sz="1800" b="0" i="0" u="none" strike="noStrike" baseline="0" dirty="0" err="1">
                <a:solidFill>
                  <a:srgbClr val="9AFF1A"/>
                </a:solidFill>
                <a:latin typeface="GothamBlack"/>
              </a:rPr>
              <a:t>overcrowding</a:t>
            </a:r>
            <a:r>
              <a:rPr lang="fr-BE" sz="1800" b="0" i="0" u="none" strike="noStrike" baseline="0" dirty="0">
                <a:solidFill>
                  <a:srgbClr val="9AFF1A"/>
                </a:solidFill>
                <a:latin typeface="GothamBlack"/>
              </a:rPr>
              <a:t> </a:t>
            </a:r>
            <a:r>
              <a:rPr lang="fr-BE" sz="1800" b="0" i="0" u="none" strike="noStrike" baseline="0" dirty="0" err="1">
                <a:solidFill>
                  <a:srgbClr val="9AFF1A"/>
                </a:solidFill>
                <a:latin typeface="GothamBlack"/>
              </a:rPr>
              <a:t>is</a:t>
            </a:r>
            <a:r>
              <a:rPr lang="fr-BE" sz="1800" b="0" i="0" u="none" strike="noStrike" baseline="0" dirty="0">
                <a:solidFill>
                  <a:srgbClr val="9AFF1A"/>
                </a:solidFill>
                <a:latin typeface="GothamBlack"/>
              </a:rPr>
              <a:t> the direct </a:t>
            </a:r>
            <a:r>
              <a:rPr lang="fr-BE" sz="1800" b="0" i="0" u="none" strike="noStrike" baseline="0" dirty="0" err="1">
                <a:solidFill>
                  <a:srgbClr val="9AFF1A"/>
                </a:solidFill>
                <a:latin typeface="GothamBlack"/>
              </a:rPr>
              <a:t>result</a:t>
            </a:r>
            <a:r>
              <a:rPr lang="fr-BE" sz="1800" b="0" i="0" u="none" strike="noStrike" baseline="0" dirty="0">
                <a:solidFill>
                  <a:srgbClr val="9AFF1A"/>
                </a:solidFill>
                <a:latin typeface="GothamBlack"/>
              </a:rPr>
              <a:t> of </a:t>
            </a:r>
            <a:r>
              <a:rPr lang="fr-BE" sz="1800" b="0" i="0" u="none" strike="noStrike" baseline="0" dirty="0" err="1">
                <a:solidFill>
                  <a:srgbClr val="9AFF1A"/>
                </a:solidFill>
                <a:latin typeface="GothamBlack"/>
              </a:rPr>
              <a:t>political</a:t>
            </a:r>
            <a:r>
              <a:rPr lang="fr-BE" sz="1800" b="0" i="0" u="none" strike="noStrike" baseline="0" dirty="0">
                <a:solidFill>
                  <a:srgbClr val="9AFF1A"/>
                </a:solidFill>
                <a:latin typeface="GothamBlack"/>
              </a:rPr>
              <a:t> </a:t>
            </a:r>
            <a:r>
              <a:rPr lang="fr-BE" sz="1800" b="0" i="0" u="none" strike="noStrike" baseline="0" dirty="0" err="1">
                <a:solidFill>
                  <a:srgbClr val="9AFF1A"/>
                </a:solidFill>
                <a:latin typeface="GothamBlack"/>
              </a:rPr>
              <a:t>decisions</a:t>
            </a:r>
            <a:r>
              <a:rPr lang="fr-BE" sz="1800" b="0" i="0" u="none" strike="noStrike" baseline="0" dirty="0">
                <a:solidFill>
                  <a:srgbClr val="9AFF1A"/>
                </a:solidFill>
                <a:latin typeface="GothamBlack"/>
              </a:rPr>
              <a:t> to close </a:t>
            </a:r>
            <a:r>
              <a:rPr lang="fr-BE" sz="1800" b="0" i="0" u="none" strike="noStrike" baseline="0" dirty="0" err="1">
                <a:solidFill>
                  <a:srgbClr val="9AFF1A"/>
                </a:solidFill>
                <a:latin typeface="GothamBlack"/>
              </a:rPr>
              <a:t>facilities</a:t>
            </a:r>
            <a:r>
              <a:rPr lang="fr-BE" sz="1800" b="0" i="0" u="none" strike="noStrike" baseline="0" dirty="0">
                <a:solidFill>
                  <a:srgbClr val="9AFF1A"/>
                </a:solidFill>
                <a:latin typeface="GothamBlack"/>
              </a:rPr>
              <a:t>: IT, BE, GR)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BE" sz="1800" b="0" i="0" u="none" strike="noStrike" baseline="0" dirty="0" err="1">
                <a:solidFill>
                  <a:srgbClr val="9AFF1A"/>
                </a:solidFill>
                <a:latin typeface="GothamBlack"/>
              </a:rPr>
              <a:t>Results</a:t>
            </a:r>
            <a:r>
              <a:rPr lang="fr-BE" sz="1800" b="0" i="0" u="none" strike="noStrike" baseline="0" dirty="0">
                <a:solidFill>
                  <a:srgbClr val="9AFF1A"/>
                </a:solidFill>
                <a:latin typeface="GothamBlack"/>
              </a:rPr>
              <a:t> = 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fr-BE" sz="1800" b="0" i="0" u="none" strike="noStrike" baseline="0" dirty="0" err="1">
                <a:solidFill>
                  <a:srgbClr val="9AFF1A"/>
                </a:solidFill>
                <a:latin typeface="GothamBlack"/>
              </a:rPr>
              <a:t>Lack</a:t>
            </a:r>
            <a:r>
              <a:rPr lang="fr-BE" sz="1800" b="0" i="0" u="none" strike="noStrike" baseline="0" dirty="0">
                <a:solidFill>
                  <a:srgbClr val="9AFF1A"/>
                </a:solidFill>
                <a:latin typeface="GothamBlack"/>
              </a:rPr>
              <a:t> of </a:t>
            </a:r>
            <a:r>
              <a:rPr lang="fr-BE" sz="1800" b="0" i="0" u="none" strike="noStrike" baseline="0" dirty="0" err="1">
                <a:solidFill>
                  <a:srgbClr val="9AFF1A"/>
                </a:solidFill>
                <a:latin typeface="GothamBlack"/>
              </a:rPr>
              <a:t>adequate</a:t>
            </a:r>
            <a:r>
              <a:rPr lang="fr-BE" sz="1800" b="0" i="0" u="none" strike="noStrike" baseline="0" dirty="0">
                <a:solidFill>
                  <a:srgbClr val="9AFF1A"/>
                </a:solidFill>
                <a:latin typeface="GothamBlack"/>
              </a:rPr>
              <a:t> </a:t>
            </a:r>
            <a:r>
              <a:rPr lang="fr-BE" sz="1800" b="0" i="0" u="none" strike="noStrike" baseline="0" dirty="0" err="1">
                <a:solidFill>
                  <a:srgbClr val="9AFF1A"/>
                </a:solidFill>
                <a:latin typeface="GothamBlack"/>
              </a:rPr>
              <a:t>specialised</a:t>
            </a:r>
            <a:r>
              <a:rPr lang="fr-BE" sz="1800" b="0" i="0" u="none" strike="noStrike" baseline="0" dirty="0">
                <a:solidFill>
                  <a:srgbClr val="9AFF1A"/>
                </a:solidFill>
                <a:latin typeface="GothamBlack"/>
              </a:rPr>
              <a:t> provisions &gt; back to Greek situation &amp; </a:t>
            </a:r>
            <a:r>
              <a:rPr lang="fr-BE" sz="1800" b="0" i="0" u="none" strike="noStrike" baseline="0" dirty="0" err="1">
                <a:solidFill>
                  <a:srgbClr val="9AFF1A"/>
                </a:solidFill>
                <a:latin typeface="GothamBlack"/>
              </a:rPr>
              <a:t>Moria</a:t>
            </a:r>
            <a:r>
              <a:rPr lang="fr-BE" sz="1800" b="0" i="0" u="none" strike="noStrike" baseline="0" dirty="0">
                <a:solidFill>
                  <a:srgbClr val="9AFF1A"/>
                </a:solidFill>
                <a:latin typeface="GothamBlack"/>
              </a:rPr>
              <a:t>: </a:t>
            </a:r>
            <a:r>
              <a:rPr lang="fr-BE" sz="1800" b="0" i="0" u="none" strike="noStrike" baseline="0" dirty="0" err="1">
                <a:solidFill>
                  <a:srgbClr val="9AFF1A"/>
                </a:solidFill>
                <a:latin typeface="GothamBlack"/>
              </a:rPr>
              <a:t>NGOs</a:t>
            </a:r>
            <a:r>
              <a:rPr lang="fr-BE" sz="1800" b="0" i="0" u="none" strike="noStrike" baseline="0" dirty="0">
                <a:solidFill>
                  <a:srgbClr val="9AFF1A"/>
                </a:solidFill>
                <a:latin typeface="GothamBlack"/>
              </a:rPr>
              <a:t> have been warning EU institutions on the situation in </a:t>
            </a:r>
            <a:r>
              <a:rPr lang="fr-BE" sz="1800" b="0" i="0" u="none" strike="noStrike" baseline="0" dirty="0" err="1">
                <a:solidFill>
                  <a:srgbClr val="9AFF1A"/>
                </a:solidFill>
                <a:latin typeface="GothamBlack"/>
              </a:rPr>
              <a:t>Moria</a:t>
            </a:r>
            <a:r>
              <a:rPr lang="fr-BE" sz="1800" b="0" i="0" u="none" strike="noStrike" baseline="0" dirty="0">
                <a:solidFill>
                  <a:srgbClr val="9AFF1A"/>
                </a:solidFill>
                <a:latin typeface="GothamBlack"/>
              </a:rPr>
              <a:t> for </a:t>
            </a:r>
            <a:r>
              <a:rPr lang="fr-BE" sz="1800" b="0" i="0" u="none" strike="noStrike" baseline="0" dirty="0" err="1">
                <a:solidFill>
                  <a:srgbClr val="9AFF1A"/>
                </a:solidFill>
                <a:latin typeface="GothamBlack"/>
              </a:rPr>
              <a:t>years</a:t>
            </a:r>
            <a:r>
              <a:rPr lang="fr-BE" sz="1800" b="0" i="0" u="none" strike="noStrike" baseline="0" dirty="0">
                <a:solidFill>
                  <a:srgbClr val="9AFF1A"/>
                </a:solidFill>
                <a:latin typeface="GothamBlack"/>
              </a:rPr>
              <a:t> </a:t>
            </a:r>
            <a:r>
              <a:rPr lang="fr-BE" sz="1800" b="0" i="0" u="none" strike="noStrike" baseline="0" dirty="0" err="1">
                <a:solidFill>
                  <a:srgbClr val="9AFF1A"/>
                </a:solidFill>
                <a:latin typeface="GothamBlack"/>
              </a:rPr>
              <a:t>now</a:t>
            </a:r>
            <a:r>
              <a:rPr lang="fr-BE" sz="1800" b="0" i="0" u="none" strike="noStrike" baseline="0" dirty="0">
                <a:solidFill>
                  <a:srgbClr val="9AFF1A"/>
                </a:solidFill>
                <a:latin typeface="GothamBlack"/>
              </a:rPr>
              <a:t>. MSF </a:t>
            </a:r>
            <a:r>
              <a:rPr lang="fr-BE" sz="1800" b="0" i="0" u="none" strike="noStrike" baseline="0" dirty="0" err="1">
                <a:solidFill>
                  <a:srgbClr val="9AFF1A"/>
                </a:solidFill>
                <a:latin typeface="GothamBlack"/>
              </a:rPr>
              <a:t>had</a:t>
            </a:r>
            <a:r>
              <a:rPr lang="fr-BE" sz="1800" b="0" i="0" u="none" strike="noStrike" baseline="0" dirty="0">
                <a:solidFill>
                  <a:srgbClr val="9AFF1A"/>
                </a:solidFill>
                <a:latin typeface="GothamBlack"/>
              </a:rPr>
              <a:t> been </a:t>
            </a:r>
            <a:r>
              <a:rPr lang="fr-BE" sz="1800" b="0" i="0" u="none" strike="noStrike" baseline="0" dirty="0" err="1">
                <a:solidFill>
                  <a:srgbClr val="9AFF1A"/>
                </a:solidFill>
                <a:latin typeface="GothamBlack"/>
              </a:rPr>
              <a:t>recording</a:t>
            </a:r>
            <a:r>
              <a:rPr lang="fr-BE" sz="1800" b="0" i="0" u="none" strike="noStrike" baseline="0" dirty="0">
                <a:solidFill>
                  <a:srgbClr val="9AFF1A"/>
                </a:solidFill>
                <a:latin typeface="GothamBlack"/>
              </a:rPr>
              <a:t> </a:t>
            </a:r>
            <a:r>
              <a:rPr lang="fr-BE" sz="1800" b="0" i="0" u="none" strike="noStrike" baseline="0" dirty="0" err="1">
                <a:solidFill>
                  <a:srgbClr val="9AFF1A"/>
                </a:solidFill>
                <a:latin typeface="GothamBlack"/>
              </a:rPr>
              <a:t>weekly</a:t>
            </a:r>
            <a:r>
              <a:rPr lang="fr-BE" sz="1800" b="0" i="0" u="none" strike="noStrike" baseline="0" dirty="0">
                <a:solidFill>
                  <a:srgbClr val="9AFF1A"/>
                </a:solidFill>
                <a:latin typeface="GothamBlack"/>
              </a:rPr>
              <a:t> cases of </a:t>
            </a:r>
            <a:r>
              <a:rPr lang="fr-BE" sz="1800" b="0" i="0" u="none" strike="noStrike" baseline="0" dirty="0" err="1">
                <a:solidFill>
                  <a:srgbClr val="9AFF1A"/>
                </a:solidFill>
                <a:latin typeface="GothamBlack"/>
              </a:rPr>
              <a:t>children</a:t>
            </a:r>
            <a:r>
              <a:rPr lang="fr-BE" sz="1800" b="0" i="0" u="none" strike="noStrike" baseline="0" dirty="0">
                <a:solidFill>
                  <a:srgbClr val="9AFF1A"/>
                </a:solidFill>
                <a:latin typeface="GothamBlack"/>
              </a:rPr>
              <a:t> </a:t>
            </a:r>
            <a:r>
              <a:rPr lang="fr-BE" sz="1800" b="0" i="0" u="none" strike="noStrike" baseline="0" dirty="0" err="1">
                <a:solidFill>
                  <a:srgbClr val="9AFF1A"/>
                </a:solidFill>
                <a:latin typeface="GothamBlack"/>
              </a:rPr>
              <a:t>attempting</a:t>
            </a:r>
            <a:r>
              <a:rPr lang="fr-BE" sz="1800" b="0" i="0" u="none" strike="noStrike" baseline="0" dirty="0">
                <a:solidFill>
                  <a:srgbClr val="9AFF1A"/>
                </a:solidFill>
                <a:latin typeface="GothamBlack"/>
              </a:rPr>
              <a:t> suicide; 1 </a:t>
            </a:r>
            <a:r>
              <a:rPr lang="fr-BE" sz="1800" b="0" i="0" u="none" strike="noStrike" baseline="0" dirty="0" err="1">
                <a:solidFill>
                  <a:srgbClr val="9AFF1A"/>
                </a:solidFill>
                <a:latin typeface="GothamBlack"/>
              </a:rPr>
              <a:t>toilet</a:t>
            </a:r>
            <a:r>
              <a:rPr lang="fr-BE" sz="1800" b="0" i="0" u="none" strike="noStrike" baseline="0" dirty="0">
                <a:solidFill>
                  <a:srgbClr val="9AFF1A"/>
                </a:solidFill>
                <a:latin typeface="GothamBlack"/>
              </a:rPr>
              <a:t> </a:t>
            </a:r>
            <a:r>
              <a:rPr lang="fr-BE" sz="1800" b="0" i="0" u="none" strike="noStrike" baseline="0" dirty="0" err="1">
                <a:solidFill>
                  <a:srgbClr val="9AFF1A"/>
                </a:solidFill>
                <a:latin typeface="GothamBlack"/>
              </a:rPr>
              <a:t>was</a:t>
            </a:r>
            <a:r>
              <a:rPr lang="fr-BE" sz="1800" b="0" i="0" u="none" strike="noStrike" baseline="0" dirty="0">
                <a:solidFill>
                  <a:srgbClr val="9AFF1A"/>
                </a:solidFill>
                <a:latin typeface="GothamBlack"/>
              </a:rPr>
              <a:t> </a:t>
            </a:r>
            <a:r>
              <a:rPr lang="fr-BE" sz="1800" b="0" i="0" u="none" strike="noStrike" baseline="0" dirty="0" err="1">
                <a:solidFill>
                  <a:srgbClr val="9AFF1A"/>
                </a:solidFill>
                <a:latin typeface="GothamBlack"/>
              </a:rPr>
              <a:t>available</a:t>
            </a:r>
            <a:r>
              <a:rPr lang="fr-BE" sz="1800" b="0" i="0" u="none" strike="noStrike" baseline="0" dirty="0">
                <a:solidFill>
                  <a:srgbClr val="9AFF1A"/>
                </a:solidFill>
                <a:latin typeface="GothamBlack"/>
              </a:rPr>
              <a:t> for 65 people, 1 </a:t>
            </a:r>
            <a:r>
              <a:rPr lang="fr-BE" sz="1800" b="0" i="0" u="none" strike="noStrike" baseline="0" dirty="0" err="1">
                <a:solidFill>
                  <a:srgbClr val="9AFF1A"/>
                </a:solidFill>
                <a:latin typeface="GothamBlack"/>
              </a:rPr>
              <a:t>shower</a:t>
            </a:r>
            <a:r>
              <a:rPr lang="fr-BE" sz="1800" b="0" i="0" u="none" strike="noStrike" baseline="0" dirty="0">
                <a:solidFill>
                  <a:srgbClr val="9AFF1A"/>
                </a:solidFill>
                <a:latin typeface="GothamBlack"/>
              </a:rPr>
              <a:t> for 95. </a:t>
            </a:r>
            <a:r>
              <a:rPr lang="fr-BE" sz="1800" b="0" i="0" u="none" strike="noStrike" baseline="0" dirty="0" err="1">
                <a:solidFill>
                  <a:srgbClr val="9AFF1A"/>
                </a:solidFill>
                <a:latin typeface="GothamBlack"/>
              </a:rPr>
              <a:t>These</a:t>
            </a:r>
            <a:r>
              <a:rPr lang="fr-BE" sz="1800" b="0" i="0" u="none" strike="noStrike" baseline="0" dirty="0">
                <a:solidFill>
                  <a:srgbClr val="9AFF1A"/>
                </a:solidFill>
                <a:latin typeface="GothamBlack"/>
              </a:rPr>
              <a:t> are the « </a:t>
            </a:r>
            <a:r>
              <a:rPr lang="fr-BE" sz="1800" b="0" i="0" u="none" strike="noStrike" baseline="0" dirty="0" err="1">
                <a:solidFill>
                  <a:srgbClr val="9AFF1A"/>
                </a:solidFill>
                <a:latin typeface="GothamBlack"/>
              </a:rPr>
              <a:t>reception</a:t>
            </a:r>
            <a:r>
              <a:rPr lang="fr-BE" sz="1800" b="0" i="0" u="none" strike="noStrike" baseline="0" dirty="0">
                <a:solidFill>
                  <a:srgbClr val="9AFF1A"/>
                </a:solidFill>
                <a:latin typeface="GothamBlack"/>
              </a:rPr>
              <a:t> » conditions in </a:t>
            </a:r>
            <a:r>
              <a:rPr lang="fr-BE" sz="1800" b="0" i="0" u="none" strike="noStrike" baseline="0" dirty="0" err="1">
                <a:solidFill>
                  <a:srgbClr val="9AFF1A"/>
                </a:solidFill>
                <a:latin typeface="GothamBlack"/>
              </a:rPr>
              <a:t>Greece</a:t>
            </a:r>
            <a:r>
              <a:rPr lang="fr-BE" sz="1800" b="0" i="0" u="none" strike="noStrike" baseline="0" dirty="0">
                <a:solidFill>
                  <a:srgbClr val="9AFF1A"/>
                </a:solidFill>
                <a:latin typeface="GothamBlack"/>
              </a:rPr>
              <a:t> </a:t>
            </a:r>
            <a:r>
              <a:rPr lang="fr-BE" sz="1800" b="0" i="0" u="none" strike="noStrike" baseline="0" dirty="0" err="1">
                <a:solidFill>
                  <a:srgbClr val="9AFF1A"/>
                </a:solidFill>
                <a:latin typeface="GothamBlack"/>
              </a:rPr>
              <a:t>today</a:t>
            </a:r>
            <a:r>
              <a:rPr lang="fr-BE" sz="1800" b="0" i="0" u="none" strike="noStrike" baseline="0" dirty="0">
                <a:solidFill>
                  <a:srgbClr val="9AFF1A"/>
                </a:solidFill>
                <a:latin typeface="GothamBlack"/>
              </a:rPr>
              <a:t>. 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fr-BE" sz="1800" b="0" i="0" u="none" strike="noStrike" baseline="0" dirty="0">
                <a:solidFill>
                  <a:srgbClr val="9AFF1A"/>
                </a:solidFill>
                <a:latin typeface="GothamBlack"/>
              </a:rPr>
              <a:t>In </a:t>
            </a:r>
            <a:r>
              <a:rPr lang="fr-BE" sz="1800" b="0" i="0" u="none" strike="noStrike" baseline="0" dirty="0" err="1">
                <a:solidFill>
                  <a:srgbClr val="9AFF1A"/>
                </a:solidFill>
                <a:latin typeface="GothamBlack"/>
              </a:rPr>
              <a:t>other</a:t>
            </a:r>
            <a:r>
              <a:rPr lang="fr-BE" sz="1800" b="0" i="0" u="none" strike="noStrike" baseline="0" dirty="0">
                <a:solidFill>
                  <a:srgbClr val="9AFF1A"/>
                </a:solidFill>
                <a:latin typeface="GothamBlack"/>
              </a:rPr>
              <a:t> countries, FR, ES, IT, </a:t>
            </a:r>
            <a:r>
              <a:rPr lang="fr-BE" sz="1800" b="0" i="0" u="none" strike="noStrike" baseline="0" dirty="0" err="1">
                <a:solidFill>
                  <a:srgbClr val="9AFF1A"/>
                </a:solidFill>
                <a:latin typeface="GothamBlack"/>
              </a:rPr>
              <a:t>we</a:t>
            </a:r>
            <a:r>
              <a:rPr lang="fr-BE" sz="1800" b="0" i="0" u="none" strike="noStrike" baseline="0" dirty="0">
                <a:solidFill>
                  <a:srgbClr val="9AFF1A"/>
                </a:solidFill>
                <a:latin typeface="GothamBlack"/>
              </a:rPr>
              <a:t> </a:t>
            </a:r>
            <a:r>
              <a:rPr lang="fr-BE" sz="1800" b="0" i="0" u="none" strike="noStrike" baseline="0" dirty="0" err="1">
                <a:solidFill>
                  <a:srgbClr val="9AFF1A"/>
                </a:solidFill>
                <a:latin typeface="GothamBlack"/>
              </a:rPr>
              <a:t>see</a:t>
            </a:r>
            <a:r>
              <a:rPr lang="fr-BE" sz="1800" b="0" i="0" u="none" strike="noStrike" baseline="0" dirty="0">
                <a:solidFill>
                  <a:srgbClr val="9AFF1A"/>
                </a:solidFill>
                <a:latin typeface="GothamBlack"/>
              </a:rPr>
              <a:t> an </a:t>
            </a:r>
            <a:r>
              <a:rPr lang="fr-BE" sz="1800" b="0" i="0" u="none" strike="noStrike" baseline="0" dirty="0" err="1">
                <a:solidFill>
                  <a:srgbClr val="9AFF1A"/>
                </a:solidFill>
                <a:latin typeface="GothamBlack"/>
              </a:rPr>
              <a:t>overlapping</a:t>
            </a:r>
            <a:r>
              <a:rPr lang="fr-BE" sz="1800" b="0" i="0" u="none" strike="noStrike" baseline="0" dirty="0">
                <a:solidFill>
                  <a:srgbClr val="9AFF1A"/>
                </a:solidFill>
                <a:latin typeface="GothamBlack"/>
              </a:rPr>
              <a:t> of </a:t>
            </a:r>
            <a:r>
              <a:rPr lang="fr-BE" sz="1800" b="0" i="0" u="none" strike="noStrike" baseline="0" dirty="0" err="1">
                <a:solidFill>
                  <a:srgbClr val="9AFF1A"/>
                </a:solidFill>
                <a:latin typeface="GothamBlack"/>
              </a:rPr>
              <a:t>homelessness</a:t>
            </a:r>
            <a:r>
              <a:rPr lang="fr-BE" sz="1800" b="0" i="0" u="none" strike="noStrike" baseline="0" dirty="0">
                <a:solidFill>
                  <a:srgbClr val="9AFF1A"/>
                </a:solidFill>
                <a:latin typeface="GothamBlack"/>
              </a:rPr>
              <a:t> accommodation &amp; </a:t>
            </a:r>
            <a:r>
              <a:rPr lang="fr-BE" sz="1800" b="0" i="0" u="none" strike="noStrike" baseline="0" dirty="0" err="1">
                <a:solidFill>
                  <a:srgbClr val="9AFF1A"/>
                </a:solidFill>
                <a:latin typeface="GothamBlack"/>
              </a:rPr>
              <a:t>specialised</a:t>
            </a:r>
            <a:r>
              <a:rPr lang="fr-BE" sz="1800" b="0" i="0" u="none" strike="noStrike" baseline="0" dirty="0">
                <a:solidFill>
                  <a:srgbClr val="9AFF1A"/>
                </a:solidFill>
                <a:latin typeface="GothamBlack"/>
              </a:rPr>
              <a:t> </a:t>
            </a:r>
            <a:r>
              <a:rPr lang="fr-BE" sz="1800" b="0" i="0" u="none" strike="noStrike" baseline="0" dirty="0" err="1">
                <a:solidFill>
                  <a:srgbClr val="9AFF1A"/>
                </a:solidFill>
                <a:latin typeface="GothamBlack"/>
              </a:rPr>
              <a:t>reception</a:t>
            </a:r>
            <a:r>
              <a:rPr lang="fr-BE" sz="1800" b="0" i="0" u="none" strike="noStrike" baseline="0" dirty="0">
                <a:solidFill>
                  <a:srgbClr val="9AFF1A"/>
                </a:solidFill>
                <a:latin typeface="GothamBlack"/>
              </a:rPr>
              <a:t> accommodation: </a:t>
            </a:r>
            <a:r>
              <a:rPr lang="en-US" sz="1800" b="1" i="0" u="none" strike="noStrike" baseline="0" dirty="0">
                <a:latin typeface="RobotoSlab-Bold"/>
              </a:rPr>
              <a:t>Emergency accommodation is no longer used as a temporary solution to the lack of places in the reception system, but instead has become the default form of accommodation for certain </a:t>
            </a:r>
            <a:r>
              <a:rPr lang="fr-BE" sz="1800" b="1" i="0" u="none" strike="noStrike" baseline="0" dirty="0" err="1">
                <a:latin typeface="RobotoSlab-Bold"/>
              </a:rPr>
              <a:t>categories</a:t>
            </a:r>
            <a:r>
              <a:rPr lang="fr-BE" sz="1800" b="1" i="0" u="none" strike="noStrike" baseline="0" dirty="0">
                <a:latin typeface="RobotoSlab-Bold"/>
              </a:rPr>
              <a:t> of </a:t>
            </a:r>
            <a:r>
              <a:rPr lang="fr-BE" sz="1800" b="1" i="0" u="none" strike="noStrike" baseline="0" dirty="0" err="1">
                <a:latin typeface="RobotoSlab-Bold"/>
              </a:rPr>
              <a:t>asylum</a:t>
            </a:r>
            <a:r>
              <a:rPr lang="fr-BE" sz="1800" b="1" i="0" u="none" strike="noStrike" baseline="0" dirty="0">
                <a:latin typeface="RobotoSlab-Bold"/>
              </a:rPr>
              <a:t> </a:t>
            </a:r>
            <a:r>
              <a:rPr lang="fr-BE" sz="1800" b="1" i="0" u="none" strike="noStrike" baseline="0" dirty="0" err="1">
                <a:latin typeface="RobotoSlab-Bold"/>
              </a:rPr>
              <a:t>seekers</a:t>
            </a:r>
            <a:r>
              <a:rPr lang="fr-BE" sz="1800" b="1" i="0" u="none" strike="noStrike" baseline="0" dirty="0">
                <a:latin typeface="RobotoSlab-Bold"/>
              </a:rPr>
              <a:t>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0B44AF6-A672-4CAD-AE2B-3BF488149367}" type="slidenum">
              <a:rPr lang="fr-BE" smtClean="0"/>
              <a:t>13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77438029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/>
            <a:r>
              <a:rPr lang="en-US" sz="1800" b="1" i="0" u="none" strike="noStrike" baseline="0" dirty="0">
                <a:latin typeface="RobotoSlab-Bold"/>
              </a:rPr>
              <a:t>Several Member States have tightened up their asylum legislation over the last years, which has led to asylum seekers having increased difficulties in accessing </a:t>
            </a:r>
            <a:r>
              <a:rPr lang="fr-BE" sz="1800" b="1" i="0" u="none" strike="noStrike" baseline="0" dirty="0">
                <a:latin typeface="RobotoSlab-Bold"/>
              </a:rPr>
              <a:t>accommodation.</a:t>
            </a:r>
          </a:p>
          <a:p>
            <a:pPr algn="l"/>
            <a:r>
              <a:rPr lang="fr-BE" sz="1800" b="1" i="0" u="none" strike="noStrike" baseline="0" dirty="0" err="1">
                <a:latin typeface="RobotoSlab-Bold"/>
              </a:rPr>
              <a:t>Salvini</a:t>
            </a:r>
            <a:r>
              <a:rPr lang="fr-BE" sz="1800" b="1" i="0" u="none" strike="noStrike" baseline="0" dirty="0">
                <a:latin typeface="RobotoSlab-Bold"/>
              </a:rPr>
              <a:t> </a:t>
            </a:r>
            <a:r>
              <a:rPr lang="fr-BE" sz="1800" b="1" i="0" u="none" strike="noStrike" baseline="0" dirty="0" err="1">
                <a:latin typeface="RobotoSlab-Bold"/>
              </a:rPr>
              <a:t>decrees</a:t>
            </a:r>
            <a:r>
              <a:rPr lang="fr-BE" sz="1800" b="1" i="0" u="none" strike="noStrike" baseline="0" dirty="0">
                <a:latin typeface="RobotoSlab-Bold"/>
              </a:rPr>
              <a:t> in </a:t>
            </a:r>
            <a:r>
              <a:rPr lang="fr-BE" sz="1800" b="1" i="0" u="none" strike="noStrike" baseline="0" dirty="0" err="1">
                <a:latin typeface="RobotoSlab-Bold"/>
              </a:rPr>
              <a:t>Italy</a:t>
            </a:r>
            <a:r>
              <a:rPr lang="fr-BE" sz="1800" b="1" i="0" u="none" strike="noStrike" baseline="0" dirty="0">
                <a:latin typeface="RobotoSlab-Bold"/>
              </a:rPr>
              <a:t> (</a:t>
            </a:r>
            <a:r>
              <a:rPr lang="fr-BE" sz="1800" b="1" i="0" u="none" strike="noStrike" baseline="0" dirty="0" err="1">
                <a:latin typeface="RobotoSlab-Bold"/>
              </a:rPr>
              <a:t>Oct</a:t>
            </a:r>
            <a:r>
              <a:rPr lang="fr-BE" sz="1800" b="1" i="0" u="none" strike="noStrike" baseline="0" dirty="0">
                <a:latin typeface="RobotoSlab-Bold"/>
              </a:rPr>
              <a:t> 2018) &gt; change </a:t>
            </a:r>
            <a:r>
              <a:rPr lang="fr-BE" sz="1800" b="1" i="0" u="none" strike="noStrike" baseline="0" dirty="0" err="1">
                <a:latin typeface="RobotoSlab-Bold"/>
              </a:rPr>
              <a:t>procedures</a:t>
            </a:r>
            <a:r>
              <a:rPr lang="fr-BE" sz="1800" b="1" i="0" u="none" strike="noStrike" baseline="0" dirty="0">
                <a:latin typeface="RobotoSlab-Bold"/>
              </a:rPr>
              <a:t> to </a:t>
            </a:r>
            <a:r>
              <a:rPr lang="fr-BE" sz="1800" b="1" i="0" u="none" strike="noStrike" baseline="0" dirty="0" err="1">
                <a:latin typeface="RobotoSlab-Bold"/>
              </a:rPr>
              <a:t>restrict</a:t>
            </a:r>
            <a:r>
              <a:rPr lang="fr-BE" sz="1800" b="1" i="0" u="none" strike="noStrike" baseline="0" dirty="0">
                <a:latin typeface="RobotoSlab-Bold"/>
              </a:rPr>
              <a:t> the right to </a:t>
            </a:r>
            <a:r>
              <a:rPr lang="fr-BE" sz="1800" b="1" i="0" u="none" strike="noStrike" baseline="0" dirty="0" err="1">
                <a:latin typeface="RobotoSlab-Bold"/>
              </a:rPr>
              <a:t>asylum</a:t>
            </a:r>
            <a:r>
              <a:rPr lang="fr-BE" sz="1800" b="1" i="0" u="none" strike="noStrike" baseline="0" dirty="0">
                <a:latin typeface="RobotoSlab-Bold"/>
              </a:rPr>
              <a:t>.</a:t>
            </a:r>
          </a:p>
          <a:p>
            <a:pPr marL="285750" indent="-285750" algn="l">
              <a:buFont typeface="Wingdings" panose="05000000000000000000" pitchFamily="2" charset="2"/>
              <a:buChar char="Ø"/>
            </a:pPr>
            <a:r>
              <a:rPr lang="fr-BE" sz="1800" b="1" i="0" u="none" strike="noStrike" baseline="0" dirty="0">
                <a:latin typeface="RobotoSlab-Bold"/>
              </a:rPr>
              <a:t>Impact on </a:t>
            </a:r>
            <a:r>
              <a:rPr lang="fr-BE" sz="1800" b="1" i="0" u="none" strike="noStrike" baseline="0" dirty="0" err="1">
                <a:latin typeface="RobotoSlab-Bold"/>
              </a:rPr>
              <a:t>resources</a:t>
            </a:r>
            <a:r>
              <a:rPr lang="fr-BE" sz="1800" b="1" i="0" u="none" strike="noStrike" baseline="0" dirty="0">
                <a:latin typeface="RobotoSlab-Bold"/>
              </a:rPr>
              <a:t> &amp; on services &amp; </a:t>
            </a:r>
            <a:r>
              <a:rPr lang="fr-BE" sz="1800" b="1" i="0" u="none" strike="noStrike" baseline="0" dirty="0" err="1">
                <a:latin typeface="RobotoSlab-Bold"/>
              </a:rPr>
              <a:t>quality</a:t>
            </a:r>
            <a:r>
              <a:rPr lang="fr-BE" sz="1800" b="1" i="0" u="none" strike="noStrike" baseline="0" dirty="0">
                <a:latin typeface="RobotoSlab-Bold"/>
              </a:rPr>
              <a:t> of living: ex. </a:t>
            </a:r>
            <a:r>
              <a:rPr lang="fr-BE" sz="1800" b="1" i="0" u="none" strike="noStrike" baseline="0" dirty="0" err="1">
                <a:latin typeface="RobotoSlab-Bold"/>
              </a:rPr>
              <a:t>Italy</a:t>
            </a:r>
            <a:r>
              <a:rPr lang="fr-BE" sz="1800" b="1" i="0" u="none" strike="noStrike" baseline="0" dirty="0">
                <a:latin typeface="RobotoSlab-Bold"/>
              </a:rPr>
              <a:t>, budget </a:t>
            </a:r>
            <a:r>
              <a:rPr lang="fr-BE" sz="1800" b="1" i="0" u="none" strike="noStrike" baseline="0" dirty="0" err="1">
                <a:latin typeface="RobotoSlab-Bold"/>
              </a:rPr>
              <a:t>cuts</a:t>
            </a:r>
            <a:r>
              <a:rPr lang="fr-BE" sz="1800" b="1" i="0" u="none" strike="noStrike" baseline="0" dirty="0">
                <a:latin typeface="RobotoSlab-Bold"/>
              </a:rPr>
              <a:t> for CAS = end of </a:t>
            </a:r>
            <a:r>
              <a:rPr lang="fr-BE" sz="1800" b="1" i="0" u="none" strike="noStrike" baseline="0" dirty="0" err="1">
                <a:latin typeface="RobotoSlab-Bold"/>
              </a:rPr>
              <a:t>legal</a:t>
            </a:r>
            <a:r>
              <a:rPr lang="fr-BE" sz="1800" b="1" i="0" u="none" strike="noStrike" baseline="0" dirty="0">
                <a:latin typeface="RobotoSlab-Bold"/>
              </a:rPr>
              <a:t> </a:t>
            </a:r>
            <a:r>
              <a:rPr lang="fr-BE" sz="1800" b="1" i="0" u="none" strike="noStrike" baseline="0" dirty="0" err="1">
                <a:latin typeface="RobotoSlab-Bold"/>
              </a:rPr>
              <a:t>aid</a:t>
            </a:r>
            <a:r>
              <a:rPr lang="fr-BE" sz="1800" b="1" i="0" u="none" strike="noStrike" baseline="0" dirty="0">
                <a:latin typeface="RobotoSlab-Bold"/>
              </a:rPr>
              <a:t>, </a:t>
            </a:r>
            <a:r>
              <a:rPr lang="fr-BE" sz="1800" b="1" i="0" u="none" strike="noStrike" baseline="0" dirty="0" err="1">
                <a:latin typeface="RobotoSlab-Bold"/>
              </a:rPr>
              <a:t>school</a:t>
            </a:r>
            <a:r>
              <a:rPr lang="fr-BE" sz="1800" b="1" i="0" u="none" strike="noStrike" baseline="0" dirty="0">
                <a:latin typeface="RobotoSlab-Bold"/>
              </a:rPr>
              <a:t> support &amp; </a:t>
            </a:r>
            <a:r>
              <a:rPr lang="fr-BE" sz="1800" b="1" i="0" u="none" strike="noStrike" baseline="0" dirty="0" err="1">
                <a:latin typeface="RobotoSlab-Bold"/>
              </a:rPr>
              <a:t>language</a:t>
            </a:r>
            <a:r>
              <a:rPr lang="fr-BE" sz="1800" b="1" i="0" u="none" strike="noStrike" baseline="0" dirty="0">
                <a:latin typeface="RobotoSlab-Bold"/>
              </a:rPr>
              <a:t> courses.</a:t>
            </a:r>
          </a:p>
          <a:p>
            <a:pPr marL="0" indent="0" algn="l">
              <a:buFont typeface="Wingdings" panose="05000000000000000000" pitchFamily="2" charset="2"/>
              <a:buNone/>
            </a:pPr>
            <a:r>
              <a:rPr lang="fr-BE" sz="1800" b="1" i="0" u="none" strike="noStrike" baseline="0" dirty="0">
                <a:latin typeface="RobotoSlab-Bold"/>
              </a:rPr>
              <a:t>People </a:t>
            </a:r>
            <a:r>
              <a:rPr lang="fr-BE" sz="1800" b="1" i="0" u="none" strike="noStrike" baseline="0" dirty="0" err="1">
                <a:latin typeface="RobotoSlab-Bold"/>
              </a:rPr>
              <a:t>under</a:t>
            </a:r>
            <a:r>
              <a:rPr lang="fr-BE" sz="1800" b="1" i="0" u="none" strike="noStrike" baseline="0" dirty="0">
                <a:latin typeface="RobotoSlab-Bold"/>
              </a:rPr>
              <a:t> Dublin </a:t>
            </a:r>
            <a:r>
              <a:rPr lang="fr-BE" sz="1800" b="1" i="0" u="none" strike="noStrike" baseline="0" dirty="0" err="1">
                <a:latin typeface="RobotoSlab-Bold"/>
              </a:rPr>
              <a:t>procedure</a:t>
            </a:r>
            <a:r>
              <a:rPr lang="fr-BE" sz="1800" b="1" i="0" u="none" strike="noStrike" baseline="0" dirty="0">
                <a:latin typeface="RobotoSlab-Bold"/>
              </a:rPr>
              <a:t> are </a:t>
            </a:r>
            <a:r>
              <a:rPr lang="fr-BE" sz="1800" b="1" i="0" u="none" strike="noStrike" baseline="0" dirty="0" err="1">
                <a:latin typeface="RobotoSlab-Bold"/>
              </a:rPr>
              <a:t>very</a:t>
            </a:r>
            <a:r>
              <a:rPr lang="fr-BE" sz="1800" b="1" i="0" u="none" strike="noStrike" baseline="0" dirty="0">
                <a:latin typeface="RobotoSlab-Bold"/>
              </a:rPr>
              <a:t> </a:t>
            </a:r>
            <a:r>
              <a:rPr lang="fr-BE" sz="1800" b="1" i="0" u="none" strike="noStrike" baseline="0" dirty="0" err="1">
                <a:latin typeface="RobotoSlab-Bold"/>
              </a:rPr>
              <a:t>vulnerable</a:t>
            </a:r>
            <a:r>
              <a:rPr lang="fr-BE" sz="1800" b="1" i="0" u="none" strike="noStrike" baseline="0" dirty="0">
                <a:latin typeface="RobotoSlab-Bold"/>
              </a:rPr>
              <a:t> to </a:t>
            </a:r>
            <a:r>
              <a:rPr lang="fr-BE" sz="1800" b="1" i="0" u="none" strike="noStrike" baseline="0" dirty="0" err="1">
                <a:latin typeface="RobotoSlab-Bold"/>
              </a:rPr>
              <a:t>homelessness</a:t>
            </a:r>
            <a:r>
              <a:rPr lang="fr-BE" sz="1800" b="1" i="0" u="none" strike="noStrike" baseline="0" dirty="0">
                <a:latin typeface="RobotoSlab-Bold"/>
              </a:rPr>
              <a:t> : </a:t>
            </a:r>
            <a:r>
              <a:rPr lang="fr-BE" sz="1800" b="1" i="0" u="none" strike="noStrike" baseline="0" dirty="0" err="1">
                <a:latin typeface="RobotoSlab-Bold"/>
              </a:rPr>
              <a:t>arbitrary</a:t>
            </a:r>
            <a:r>
              <a:rPr lang="fr-BE" sz="1800" b="1" i="0" u="none" strike="noStrike" baseline="0" dirty="0">
                <a:latin typeface="RobotoSlab-Bold"/>
              </a:rPr>
              <a:t> </a:t>
            </a:r>
            <a:r>
              <a:rPr lang="fr-BE" sz="1800" b="1" i="0" u="none" strike="noStrike" baseline="0" dirty="0" err="1">
                <a:latin typeface="RobotoSlab-Bold"/>
              </a:rPr>
              <a:t>access</a:t>
            </a:r>
            <a:r>
              <a:rPr lang="fr-BE" sz="1800" b="1" i="0" u="none" strike="noStrike" baseline="0" dirty="0">
                <a:latin typeface="RobotoSlab-Bold"/>
              </a:rPr>
              <a:t> to EA (législations in BE &amp; FR), </a:t>
            </a:r>
            <a:r>
              <a:rPr lang="fr-BE" sz="1800" b="1" i="0" u="none" strike="noStrike" baseline="0" dirty="0" err="1">
                <a:latin typeface="RobotoSlab-Bold"/>
              </a:rPr>
              <a:t>bad</a:t>
            </a:r>
            <a:r>
              <a:rPr lang="fr-BE" sz="1800" b="1" i="0" u="none" strike="noStrike" baseline="0" dirty="0">
                <a:latin typeface="RobotoSlab-Bold"/>
              </a:rPr>
              <a:t> </a:t>
            </a:r>
            <a:r>
              <a:rPr lang="fr-BE" sz="1800" b="1" i="0" u="none" strike="noStrike" baseline="0" dirty="0" err="1">
                <a:latin typeface="RobotoSlab-Bold"/>
              </a:rPr>
              <a:t>reception</a:t>
            </a:r>
            <a:r>
              <a:rPr lang="fr-BE" sz="1800" b="1" i="0" u="none" strike="noStrike" baseline="0" dirty="0">
                <a:latin typeface="RobotoSlab-Bold"/>
              </a:rPr>
              <a:t> conditions, etc.</a:t>
            </a:r>
          </a:p>
          <a:p>
            <a:pPr marL="0" indent="0" algn="l">
              <a:buFont typeface="Wingdings" panose="05000000000000000000" pitchFamily="2" charset="2"/>
              <a:buNone/>
            </a:pPr>
            <a:endParaRPr lang="fr-BE" sz="1800" b="1" i="0" u="none" strike="noStrike" baseline="0" dirty="0">
              <a:latin typeface="RobotoSlab-Bold"/>
            </a:endParaRPr>
          </a:p>
          <a:p>
            <a:pPr algn="l"/>
            <a:r>
              <a:rPr lang="en-US" sz="1800" b="0" i="0" u="none" strike="noStrike" baseline="0" dirty="0">
                <a:latin typeface="RobotoSlab-Light"/>
              </a:rPr>
              <a:t>Asylum seekers are, by nature, vulnerable people: a lack of or inadequate provision can amount to degrading</a:t>
            </a:r>
          </a:p>
          <a:p>
            <a:pPr algn="l"/>
            <a:r>
              <a:rPr lang="en-US" sz="1800" b="0" i="0" u="none" strike="noStrike" baseline="0" dirty="0">
                <a:latin typeface="RobotoSlab-Light"/>
              </a:rPr>
              <a:t>treatment due to this vulnerability. </a:t>
            </a:r>
            <a:endParaRPr lang="fr-BE" sz="1800" b="0" i="0" u="none" strike="noStrike" baseline="0" dirty="0">
              <a:latin typeface="RobotoSlab-Light"/>
            </a:endParaRPr>
          </a:p>
          <a:p>
            <a:pPr algn="l"/>
            <a:r>
              <a:rPr lang="fr-BE" sz="1800" b="1" i="0" u="none" strike="noStrike" baseline="0" dirty="0" err="1">
                <a:latin typeface="RobotoSlab-Bold"/>
              </a:rPr>
              <a:t>Some</a:t>
            </a:r>
            <a:r>
              <a:rPr lang="fr-BE" sz="1800" b="1" i="0" u="none" strike="noStrike" baseline="0" dirty="0">
                <a:latin typeface="RobotoSlab-Bold"/>
              </a:rPr>
              <a:t> people are </a:t>
            </a:r>
            <a:r>
              <a:rPr lang="fr-BE" sz="1800" b="1" i="0" u="none" strike="noStrike" baseline="0" dirty="0" err="1">
                <a:latin typeface="RobotoSlab-Bold"/>
              </a:rPr>
              <a:t>particularly</a:t>
            </a:r>
            <a:r>
              <a:rPr lang="fr-BE" sz="1800" b="1" i="0" u="none" strike="noStrike" baseline="0" dirty="0">
                <a:latin typeface="RobotoSlab-Bold"/>
              </a:rPr>
              <a:t> </a:t>
            </a:r>
            <a:r>
              <a:rPr lang="en-US" sz="1800" b="1" i="0" u="none" strike="noStrike" baseline="0" dirty="0">
                <a:latin typeface="RobotoSlab-Bold"/>
              </a:rPr>
              <a:t>vulnerable among asylum seekers</a:t>
            </a:r>
            <a:r>
              <a:rPr lang="fr-BE" sz="1800" b="0" i="0" u="none" strike="noStrike" baseline="0" dirty="0">
                <a:latin typeface="RobotoSlab-Light"/>
              </a:rPr>
              <a:t> = </a:t>
            </a:r>
            <a:r>
              <a:rPr lang="fr-BE" sz="1800" b="0" i="0" u="none" strike="noStrike" baseline="0" dirty="0" err="1">
                <a:latin typeface="RobotoSlab-Light"/>
              </a:rPr>
              <a:t>specific</a:t>
            </a:r>
            <a:r>
              <a:rPr lang="fr-BE" sz="1800" b="0" i="0" u="none" strike="noStrike" baseline="0" dirty="0">
                <a:latin typeface="RobotoSlab-Light"/>
              </a:rPr>
              <a:t> </a:t>
            </a:r>
            <a:r>
              <a:rPr lang="fr-BE" sz="1800" b="0" i="0" u="none" strike="noStrike" baseline="0" dirty="0" err="1">
                <a:latin typeface="RobotoSlab-Light"/>
              </a:rPr>
              <a:t>needs</a:t>
            </a:r>
            <a:endParaRPr lang="fr-B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0B44AF6-A672-4CAD-AE2B-3BF488149367}" type="slidenum">
              <a:rPr lang="fr-BE" smtClean="0"/>
              <a:t>14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06348661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BE" sz="1200" b="1" dirty="0">
                <a:solidFill>
                  <a:srgbClr val="FFFFFF"/>
                </a:solidFill>
                <a:latin typeface="Arial Nova" panose="020B0504020202020204" pitchFamily="34" charset="0"/>
              </a:rPr>
              <a:t>&gt; Second part of the investigation: on the </a:t>
            </a:r>
            <a:r>
              <a:rPr lang="fr-BE" sz="1200" b="1" dirty="0" err="1">
                <a:solidFill>
                  <a:srgbClr val="FFFFFF"/>
                </a:solidFill>
                <a:latin typeface="Arial Nova" panose="020B0504020202020204" pitchFamily="34" charset="0"/>
              </a:rPr>
              <a:t>difficulties</a:t>
            </a:r>
            <a:r>
              <a:rPr lang="fr-BE" sz="1200" b="1" dirty="0">
                <a:solidFill>
                  <a:srgbClr val="FFFFFF"/>
                </a:solidFill>
                <a:latin typeface="Arial Nova" panose="020B0504020202020204" pitchFamily="34" charset="0"/>
              </a:rPr>
              <a:t> </a:t>
            </a:r>
            <a:r>
              <a:rPr lang="fr-BE" sz="1200" b="1" dirty="0" err="1">
                <a:solidFill>
                  <a:srgbClr val="FFFFFF"/>
                </a:solidFill>
                <a:latin typeface="Arial Nova" panose="020B0504020202020204" pitchFamily="34" charset="0"/>
              </a:rPr>
              <a:t>faced</a:t>
            </a:r>
            <a:r>
              <a:rPr lang="fr-BE" sz="1200" b="1" dirty="0">
                <a:solidFill>
                  <a:srgbClr val="FFFFFF"/>
                </a:solidFill>
                <a:latin typeface="Arial Nova" panose="020B0504020202020204" pitchFamily="34" charset="0"/>
              </a:rPr>
              <a:t> by </a:t>
            </a:r>
            <a:r>
              <a:rPr lang="fr-BE" sz="1200" b="1" dirty="0" err="1">
                <a:solidFill>
                  <a:srgbClr val="FFFFFF"/>
                </a:solidFill>
                <a:latin typeface="Arial Nova" panose="020B0504020202020204" pitchFamily="34" charset="0"/>
              </a:rPr>
              <a:t>refugees</a:t>
            </a:r>
            <a:r>
              <a:rPr lang="fr-BE" sz="1200" b="1" dirty="0">
                <a:solidFill>
                  <a:srgbClr val="FFFFFF"/>
                </a:solidFill>
                <a:latin typeface="Arial Nova" panose="020B0504020202020204" pitchFamily="34" charset="0"/>
              </a:rPr>
              <a:t>/BIP in </a:t>
            </a:r>
            <a:r>
              <a:rPr lang="fr-BE" sz="1200" b="1" dirty="0" err="1">
                <a:solidFill>
                  <a:srgbClr val="FFFFFF"/>
                </a:solidFill>
                <a:latin typeface="Arial Nova" panose="020B0504020202020204" pitchFamily="34" charset="0"/>
              </a:rPr>
              <a:t>accessing</a:t>
            </a:r>
            <a:r>
              <a:rPr lang="fr-BE" sz="1200" b="1" dirty="0">
                <a:solidFill>
                  <a:srgbClr val="FFFFFF"/>
                </a:solidFill>
                <a:latin typeface="Arial Nova" panose="020B0504020202020204" pitchFamily="34" charset="0"/>
              </a:rPr>
              <a:t> </a:t>
            </a:r>
            <a:r>
              <a:rPr lang="fr-BE" sz="1200" b="1" dirty="0" err="1">
                <a:solidFill>
                  <a:srgbClr val="FFFFFF"/>
                </a:solidFill>
                <a:latin typeface="Arial Nova" panose="020B0504020202020204" pitchFamily="34" charset="0"/>
              </a:rPr>
              <a:t>adequate</a:t>
            </a:r>
            <a:r>
              <a:rPr lang="fr-BE" sz="1200" b="1" dirty="0">
                <a:solidFill>
                  <a:srgbClr val="FFFFFF"/>
                </a:solidFill>
                <a:latin typeface="Arial Nova" panose="020B0504020202020204" pitchFamily="34" charset="0"/>
              </a:rPr>
              <a:t> </a:t>
            </a:r>
            <a:r>
              <a:rPr lang="fr-BE" sz="1200" b="1" dirty="0" err="1">
                <a:solidFill>
                  <a:srgbClr val="FFFFFF"/>
                </a:solidFill>
                <a:latin typeface="Arial Nova" panose="020B0504020202020204" pitchFamily="34" charset="0"/>
              </a:rPr>
              <a:t>housing</a:t>
            </a:r>
            <a:endParaRPr lang="fr-BE" sz="1200" b="1" dirty="0">
              <a:solidFill>
                <a:srgbClr val="FFFFFF"/>
              </a:solidFill>
              <a:latin typeface="Arial Nova" panose="020B05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BE" sz="1200" dirty="0">
                <a:solidFill>
                  <a:srgbClr val="FFFFFF"/>
                </a:solidFill>
                <a:latin typeface="Arial Nova" panose="020B0504020202020204" pitchFamily="34" charset="0"/>
              </a:rPr>
              <a:t>_ </a:t>
            </a:r>
            <a:r>
              <a:rPr lang="fr-BE" sz="1200" dirty="0" err="1">
                <a:solidFill>
                  <a:srgbClr val="FFFFFF"/>
                </a:solidFill>
                <a:latin typeface="Arial Nova" panose="020B0504020202020204" pitchFamily="34" charset="0"/>
              </a:rPr>
              <a:t>Refugees</a:t>
            </a:r>
            <a:r>
              <a:rPr lang="fr-BE" sz="1200" dirty="0">
                <a:solidFill>
                  <a:srgbClr val="FFFFFF"/>
                </a:solidFill>
                <a:latin typeface="Arial Nova" panose="020B0504020202020204" pitchFamily="34" charset="0"/>
              </a:rPr>
              <a:t> are more and more </a:t>
            </a:r>
            <a:r>
              <a:rPr lang="fr-BE" sz="1200" dirty="0" err="1">
                <a:solidFill>
                  <a:srgbClr val="FFFFFF"/>
                </a:solidFill>
                <a:latin typeface="Arial Nova" panose="020B0504020202020204" pitchFamily="34" charset="0"/>
              </a:rPr>
              <a:t>represented</a:t>
            </a:r>
            <a:r>
              <a:rPr lang="fr-BE" sz="1200" dirty="0">
                <a:solidFill>
                  <a:srgbClr val="FFFFFF"/>
                </a:solidFill>
                <a:latin typeface="Arial Nova" panose="020B0504020202020204" pitchFamily="34" charset="0"/>
              </a:rPr>
              <a:t> </a:t>
            </a:r>
            <a:r>
              <a:rPr lang="fr-BE" sz="1200" dirty="0" err="1">
                <a:solidFill>
                  <a:srgbClr val="FFFFFF"/>
                </a:solidFill>
                <a:latin typeface="Arial Nova" panose="020B0504020202020204" pitchFamily="34" charset="0"/>
              </a:rPr>
              <a:t>among</a:t>
            </a:r>
            <a:r>
              <a:rPr lang="fr-BE" sz="1200" dirty="0">
                <a:solidFill>
                  <a:srgbClr val="FFFFFF"/>
                </a:solidFill>
                <a:latin typeface="Arial Nova" panose="020B0504020202020204" pitchFamily="34" charset="0"/>
              </a:rPr>
              <a:t> </a:t>
            </a:r>
            <a:r>
              <a:rPr lang="fr-BE" sz="1200" dirty="0" err="1">
                <a:solidFill>
                  <a:srgbClr val="FFFFFF"/>
                </a:solidFill>
                <a:latin typeface="Arial Nova" panose="020B0504020202020204" pitchFamily="34" charset="0"/>
              </a:rPr>
              <a:t>homeless</a:t>
            </a:r>
            <a:r>
              <a:rPr lang="fr-BE" sz="1200" dirty="0">
                <a:solidFill>
                  <a:srgbClr val="FFFFFF"/>
                </a:solidFill>
                <a:latin typeface="Arial Nova" panose="020B0504020202020204" pitchFamily="34" charset="0"/>
              </a:rPr>
              <a:t> population in lots of EU countries, in a </a:t>
            </a:r>
            <a:r>
              <a:rPr lang="fr-BE" sz="1200" dirty="0" err="1">
                <a:solidFill>
                  <a:srgbClr val="FFFFFF"/>
                </a:solidFill>
                <a:latin typeface="Arial Nova" panose="020B0504020202020204" pitchFamily="34" charset="0"/>
              </a:rPr>
              <a:t>context</a:t>
            </a:r>
            <a:r>
              <a:rPr lang="fr-BE" sz="1200" dirty="0">
                <a:solidFill>
                  <a:srgbClr val="FFFFFF"/>
                </a:solidFill>
                <a:latin typeface="Arial Nova" panose="020B0504020202020204" pitchFamily="34" charset="0"/>
              </a:rPr>
              <a:t> of </a:t>
            </a:r>
            <a:r>
              <a:rPr lang="fr-BE" sz="1200" dirty="0" err="1">
                <a:solidFill>
                  <a:srgbClr val="FFFFFF"/>
                </a:solidFill>
                <a:latin typeface="Arial Nova" panose="020B0504020202020204" pitchFamily="34" charset="0"/>
              </a:rPr>
              <a:t>growing</a:t>
            </a:r>
            <a:r>
              <a:rPr lang="fr-BE" sz="1200" dirty="0">
                <a:solidFill>
                  <a:srgbClr val="FFFFFF"/>
                </a:solidFill>
                <a:latin typeface="Arial Nova" panose="020B0504020202020204" pitchFamily="34" charset="0"/>
              </a:rPr>
              <a:t> </a:t>
            </a:r>
            <a:r>
              <a:rPr lang="fr-BE" sz="1200" dirty="0" err="1">
                <a:solidFill>
                  <a:srgbClr val="FFFFFF"/>
                </a:solidFill>
                <a:latin typeface="Arial Nova" panose="020B0504020202020204" pitchFamily="34" charset="0"/>
              </a:rPr>
              <a:t>housing</a:t>
            </a:r>
            <a:r>
              <a:rPr lang="fr-BE" sz="1200" dirty="0">
                <a:solidFill>
                  <a:srgbClr val="FFFFFF"/>
                </a:solidFill>
                <a:latin typeface="Arial Nova" panose="020B0504020202020204" pitchFamily="34" charset="0"/>
              </a:rPr>
              <a:t> </a:t>
            </a:r>
            <a:r>
              <a:rPr lang="fr-BE" sz="1200" dirty="0" err="1">
                <a:solidFill>
                  <a:srgbClr val="FFFFFF"/>
                </a:solidFill>
                <a:latin typeface="Arial Nova" panose="020B0504020202020204" pitchFamily="34" charset="0"/>
              </a:rPr>
              <a:t>inequalities</a:t>
            </a:r>
            <a:r>
              <a:rPr lang="fr-BE" sz="1200" dirty="0">
                <a:solidFill>
                  <a:srgbClr val="FFFFFF"/>
                </a:solidFill>
                <a:latin typeface="Arial Nova" panose="020B0504020202020204" pitchFamily="34" charset="0"/>
              </a:rPr>
              <a:t> as Sarah </a:t>
            </a:r>
            <a:r>
              <a:rPr lang="fr-BE" sz="1200" dirty="0" err="1">
                <a:solidFill>
                  <a:srgbClr val="FFFFFF"/>
                </a:solidFill>
                <a:latin typeface="Arial Nova" panose="020B0504020202020204" pitchFamily="34" charset="0"/>
              </a:rPr>
              <a:t>mentioned</a:t>
            </a:r>
            <a:r>
              <a:rPr lang="fr-BE" sz="1200" dirty="0">
                <a:solidFill>
                  <a:srgbClr val="FFFFFF"/>
                </a:solidFill>
                <a:latin typeface="Arial Nova" panose="020B0504020202020204" pitchFamily="34" charset="0"/>
              </a:rPr>
              <a:t> </a:t>
            </a:r>
            <a:r>
              <a:rPr lang="fr-BE" sz="1200" dirty="0" err="1">
                <a:solidFill>
                  <a:srgbClr val="FFFFFF"/>
                </a:solidFill>
                <a:latin typeface="Arial Nova" panose="020B0504020202020204" pitchFamily="34" charset="0"/>
              </a:rPr>
              <a:t>earlier</a:t>
            </a:r>
            <a:r>
              <a:rPr lang="fr-BE" sz="1200" dirty="0">
                <a:solidFill>
                  <a:srgbClr val="FFFFFF"/>
                </a:solidFill>
                <a:latin typeface="Arial Nova" panose="020B0504020202020204" pitchFamily="34" charset="0"/>
              </a:rPr>
              <a:t>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BE" sz="1200" dirty="0">
              <a:solidFill>
                <a:srgbClr val="FFFFFF"/>
              </a:solidFill>
              <a:latin typeface="Arial Nova" panose="020B05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BE" sz="1200" dirty="0">
                <a:solidFill>
                  <a:srgbClr val="FFFFFF"/>
                </a:solidFill>
                <a:latin typeface="Arial Nova" panose="020B0504020202020204" pitchFamily="34" charset="0"/>
              </a:rPr>
              <a:t>This </a:t>
            </a:r>
            <a:r>
              <a:rPr lang="fr-BE" sz="1200" dirty="0" err="1">
                <a:solidFill>
                  <a:srgbClr val="FFFFFF"/>
                </a:solidFill>
                <a:latin typeface="Arial Nova" panose="020B0504020202020204" pitchFamily="34" charset="0"/>
              </a:rPr>
              <a:t>is</a:t>
            </a:r>
            <a:r>
              <a:rPr lang="fr-BE" sz="1200" dirty="0">
                <a:solidFill>
                  <a:srgbClr val="FFFFFF"/>
                </a:solidFill>
                <a:latin typeface="Arial Nova" panose="020B0504020202020204" pitchFamily="34" charset="0"/>
              </a:rPr>
              <a:t> </a:t>
            </a:r>
            <a:r>
              <a:rPr lang="fr-BE" sz="1200" dirty="0" err="1">
                <a:solidFill>
                  <a:srgbClr val="FFFFFF"/>
                </a:solidFill>
                <a:latin typeface="Arial Nova" panose="020B0504020202020204" pitchFamily="34" charset="0"/>
              </a:rPr>
              <a:t>linked</a:t>
            </a:r>
            <a:r>
              <a:rPr lang="fr-BE" sz="1200" dirty="0">
                <a:solidFill>
                  <a:srgbClr val="FFFFFF"/>
                </a:solidFill>
                <a:latin typeface="Arial Nova" panose="020B0504020202020204" pitchFamily="34" charset="0"/>
              </a:rPr>
              <a:t> to </a:t>
            </a:r>
            <a:r>
              <a:rPr lang="fr-BE" sz="1200" dirty="0" err="1">
                <a:solidFill>
                  <a:srgbClr val="FFFFFF"/>
                </a:solidFill>
                <a:latin typeface="Arial Nova" panose="020B0504020202020204" pitchFamily="34" charset="0"/>
              </a:rPr>
              <a:t>different</a:t>
            </a:r>
            <a:r>
              <a:rPr lang="fr-BE" sz="1200" dirty="0">
                <a:solidFill>
                  <a:srgbClr val="FFFFFF"/>
                </a:solidFill>
                <a:latin typeface="Arial Nova" panose="020B0504020202020204" pitchFamily="34" charset="0"/>
              </a:rPr>
              <a:t> </a:t>
            </a:r>
            <a:r>
              <a:rPr lang="fr-BE" sz="1200" dirty="0" err="1">
                <a:solidFill>
                  <a:srgbClr val="FFFFFF"/>
                </a:solidFill>
                <a:latin typeface="Arial Nova" panose="020B0504020202020204" pitchFamily="34" charset="0"/>
              </a:rPr>
              <a:t>factors</a:t>
            </a:r>
            <a:r>
              <a:rPr lang="fr-BE" sz="1200" dirty="0">
                <a:solidFill>
                  <a:srgbClr val="FFFFFF"/>
                </a:solidFill>
                <a:latin typeface="Arial Nova" panose="020B0504020202020204" pitchFamily="34" charset="0"/>
              </a:rPr>
              <a:t>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BE" sz="1200" dirty="0">
              <a:solidFill>
                <a:srgbClr val="FFFFFF"/>
              </a:solidFill>
              <a:latin typeface="Arial Nova" panose="020B0504020202020204" pitchFamily="34" charset="0"/>
            </a:endParaRPr>
          </a:p>
          <a:p>
            <a:pPr algn="l"/>
            <a:r>
              <a:rPr lang="fr-BE" sz="1200" dirty="0">
                <a:solidFill>
                  <a:srgbClr val="FFFFFF"/>
                </a:solidFill>
                <a:latin typeface="Arial Nova" panose="020B0504020202020204" pitchFamily="34" charset="0"/>
              </a:rPr>
              <a:t>1/ The </a:t>
            </a:r>
            <a:r>
              <a:rPr lang="fr-BE" sz="1200" dirty="0" err="1">
                <a:solidFill>
                  <a:srgbClr val="FFFFFF"/>
                </a:solidFill>
                <a:latin typeface="Arial Nova" panose="020B0504020202020204" pitchFamily="34" charset="0"/>
              </a:rPr>
              <a:t>problem</a:t>
            </a:r>
            <a:r>
              <a:rPr lang="fr-BE" sz="1200" dirty="0">
                <a:solidFill>
                  <a:srgbClr val="FFFFFF"/>
                </a:solidFill>
                <a:latin typeface="Arial Nova" panose="020B0504020202020204" pitchFamily="34" charset="0"/>
              </a:rPr>
              <a:t> of </a:t>
            </a:r>
            <a:r>
              <a:rPr lang="fr-BE" sz="1200" dirty="0" err="1">
                <a:solidFill>
                  <a:srgbClr val="FFFFFF"/>
                </a:solidFill>
                <a:latin typeface="Arial Nova" panose="020B0504020202020204" pitchFamily="34" charset="0"/>
              </a:rPr>
              <a:t>housing</a:t>
            </a:r>
            <a:r>
              <a:rPr lang="fr-BE" sz="1200" dirty="0">
                <a:solidFill>
                  <a:srgbClr val="FFFFFF"/>
                </a:solidFill>
                <a:latin typeface="Arial Nova" panose="020B0504020202020204" pitchFamily="34" charset="0"/>
              </a:rPr>
              <a:t> </a:t>
            </a:r>
            <a:r>
              <a:rPr lang="fr-BE" sz="1200" dirty="0" err="1">
                <a:solidFill>
                  <a:srgbClr val="FFFFFF"/>
                </a:solidFill>
                <a:latin typeface="Arial Nova" panose="020B0504020202020204" pitchFamily="34" charset="0"/>
              </a:rPr>
              <a:t>transitioning</a:t>
            </a:r>
            <a:r>
              <a:rPr lang="fr-BE" sz="1200" dirty="0">
                <a:solidFill>
                  <a:srgbClr val="FFFFFF"/>
                </a:solidFill>
                <a:latin typeface="Arial Nova" panose="020B0504020202020204" pitchFamily="34" charset="0"/>
              </a:rPr>
              <a:t> </a:t>
            </a:r>
            <a:r>
              <a:rPr lang="fr-BE" sz="1200" dirty="0" err="1">
                <a:solidFill>
                  <a:srgbClr val="FFFFFF"/>
                </a:solidFill>
                <a:latin typeface="Arial Nova" panose="020B0504020202020204" pitchFamily="34" charset="0"/>
              </a:rPr>
              <a:t>despite</a:t>
            </a:r>
            <a:r>
              <a:rPr lang="fr-BE" sz="1200" dirty="0">
                <a:solidFill>
                  <a:srgbClr val="FFFFFF"/>
                </a:solidFill>
                <a:latin typeface="Arial Nova" panose="020B0504020202020204" pitchFamily="34" charset="0"/>
              </a:rPr>
              <a:t> the change in administrative </a:t>
            </a:r>
            <a:r>
              <a:rPr lang="fr-BE" sz="1200" dirty="0" err="1">
                <a:solidFill>
                  <a:srgbClr val="FFFFFF"/>
                </a:solidFill>
                <a:latin typeface="Arial Nova" panose="020B0504020202020204" pitchFamily="34" charset="0"/>
              </a:rPr>
              <a:t>status</a:t>
            </a:r>
            <a:r>
              <a:rPr lang="fr-BE" sz="1200" dirty="0">
                <a:solidFill>
                  <a:srgbClr val="FFFFFF"/>
                </a:solidFill>
                <a:latin typeface="Arial Nova" panose="020B0504020202020204" pitchFamily="34" charset="0"/>
              </a:rPr>
              <a:t>: </a:t>
            </a:r>
            <a:r>
              <a:rPr lang="en-US" sz="1800" b="1" i="0" u="none" strike="noStrike" baseline="0" dirty="0">
                <a:latin typeface="RobotoSlab-Bold"/>
              </a:rPr>
              <a:t>when you change from AS status to refugee status, that involves changes to the process and orientation; so you should be supported to leave facilities intended specifically for asylum seekers in a dignified manner. </a:t>
            </a:r>
            <a:r>
              <a:rPr lang="en-US" sz="1800" b="0" i="0" u="none" strike="noStrike" baseline="0" dirty="0">
                <a:latin typeface="RobotoSlab-Light"/>
              </a:rPr>
              <a:t>A minimum amount of time is necessary to prepare for this ‘upwards’ move. In the NL for instance, </a:t>
            </a:r>
            <a:r>
              <a:rPr lang="fr-BE" sz="1800" b="0" i="0" u="none" strike="noStrike" baseline="0" dirty="0">
                <a:latin typeface="RobotoSlab-Light"/>
              </a:rPr>
              <a:t>transition </a:t>
            </a:r>
            <a:r>
              <a:rPr lang="fr-BE" sz="1800" b="0" i="0" u="none" strike="noStrike" baseline="0" dirty="0" err="1">
                <a:latin typeface="RobotoSlab-Light"/>
              </a:rPr>
              <a:t>from</a:t>
            </a:r>
            <a:r>
              <a:rPr lang="fr-BE" sz="1800" b="0" i="0" u="none" strike="noStrike" baseline="0" dirty="0">
                <a:latin typeface="RobotoSlab-Light"/>
              </a:rPr>
              <a:t> </a:t>
            </a:r>
            <a:r>
              <a:rPr lang="fr-BE" sz="1800" b="0" i="0" u="none" strike="noStrike" baseline="0" dirty="0" err="1">
                <a:latin typeface="RobotoSlab-Light"/>
              </a:rPr>
              <a:t>asylum</a:t>
            </a:r>
            <a:r>
              <a:rPr lang="fr-BE" sz="1800" b="0" i="0" u="none" strike="noStrike" baseline="0" dirty="0">
                <a:latin typeface="RobotoSlab-Light"/>
              </a:rPr>
              <a:t> </a:t>
            </a:r>
            <a:r>
              <a:rPr lang="en-US" sz="1800" b="0" i="0" u="none" strike="noStrike" baseline="0" dirty="0">
                <a:latin typeface="RobotoSlab-Light"/>
              </a:rPr>
              <a:t>seeker reception </a:t>
            </a:r>
            <a:r>
              <a:rPr lang="en-US" sz="1800" b="0" i="0" u="none" strike="noStrike" baseline="0" dirty="0" err="1">
                <a:latin typeface="RobotoSlab-Light"/>
              </a:rPr>
              <a:t>centres</a:t>
            </a:r>
            <a:r>
              <a:rPr lang="en-US" sz="1800" b="0" i="0" u="none" strike="noStrike" baseline="0" dirty="0">
                <a:latin typeface="RobotoSlab-Light"/>
              </a:rPr>
              <a:t> to accommodation for beneficiaries of international protection is only made when adequate housing, outside of the reception </a:t>
            </a:r>
            <a:r>
              <a:rPr lang="en-US" sz="1800" b="0" i="0" u="none" strike="noStrike" baseline="0" dirty="0" err="1">
                <a:latin typeface="RobotoSlab-Light"/>
              </a:rPr>
              <a:t>centres</a:t>
            </a:r>
            <a:r>
              <a:rPr lang="en-US" sz="1800" b="0" i="0" u="none" strike="noStrike" baseline="0" dirty="0">
                <a:latin typeface="RobotoSlab-Light"/>
              </a:rPr>
              <a:t>, is found in cooperation </a:t>
            </a:r>
            <a:r>
              <a:rPr lang="fr-BE" sz="1800" b="0" i="0" u="none" strike="noStrike" baseline="0" dirty="0">
                <a:latin typeface="RobotoSlab-Light"/>
              </a:rPr>
              <a:t>with the </a:t>
            </a:r>
            <a:r>
              <a:rPr lang="fr-BE" sz="1800" b="0" i="0" u="none" strike="noStrike" baseline="0" dirty="0" err="1">
                <a:latin typeface="RobotoSlab-Light"/>
              </a:rPr>
              <a:t>municipalities</a:t>
            </a:r>
            <a:r>
              <a:rPr lang="fr-BE" sz="1800" b="0" i="0" u="none" strike="noStrike" baseline="0" dirty="0">
                <a:latin typeface="RobotoSlab-Light"/>
              </a:rPr>
              <a:t>. In </a:t>
            </a:r>
            <a:r>
              <a:rPr lang="fr-BE" sz="1800" b="0" i="0" u="none" strike="noStrike" baseline="0" dirty="0" err="1">
                <a:latin typeface="RobotoSlab-Light"/>
              </a:rPr>
              <a:t>some</a:t>
            </a:r>
            <a:r>
              <a:rPr lang="fr-BE" sz="1800" b="0" i="0" u="none" strike="noStrike" baseline="0" dirty="0">
                <a:latin typeface="RobotoSlab-Light"/>
              </a:rPr>
              <a:t> </a:t>
            </a:r>
            <a:r>
              <a:rPr lang="fr-BE" sz="1800" b="0" i="0" u="none" strike="noStrike" baseline="0" dirty="0" err="1">
                <a:latin typeface="RobotoSlab-Light"/>
              </a:rPr>
              <a:t>other</a:t>
            </a:r>
            <a:r>
              <a:rPr lang="fr-BE" sz="1800" b="0" i="0" u="none" strike="noStrike" baseline="0" dirty="0">
                <a:latin typeface="RobotoSlab-Light"/>
              </a:rPr>
              <a:t> countries </a:t>
            </a:r>
            <a:r>
              <a:rPr lang="fr-BE" sz="1800" b="0" i="0" u="none" strike="noStrike" baseline="0" dirty="0" err="1">
                <a:latin typeface="RobotoSlab-Light"/>
              </a:rPr>
              <a:t>however</a:t>
            </a:r>
            <a:r>
              <a:rPr lang="fr-BE" sz="1800" b="0" i="0" u="none" strike="noStrike" baseline="0" dirty="0">
                <a:latin typeface="RobotoSlab-Light"/>
              </a:rPr>
              <a:t>, </a:t>
            </a:r>
            <a:r>
              <a:rPr lang="fr-BE" sz="1800" b="0" i="0" u="none" strike="noStrike" baseline="0" dirty="0" err="1">
                <a:latin typeface="RobotoSlab-Light"/>
              </a:rPr>
              <a:t>there</a:t>
            </a:r>
            <a:r>
              <a:rPr lang="fr-BE" sz="1800" b="0" i="0" u="none" strike="noStrike" baseline="0" dirty="0">
                <a:latin typeface="RobotoSlab-Light"/>
              </a:rPr>
              <a:t> </a:t>
            </a:r>
            <a:r>
              <a:rPr lang="fr-BE" sz="1800" b="0" i="0" u="none" strike="noStrike" baseline="0" dirty="0" err="1">
                <a:latin typeface="RobotoSlab-Light"/>
              </a:rPr>
              <a:t>is</a:t>
            </a:r>
            <a:r>
              <a:rPr lang="fr-BE" sz="1800" b="0" i="0" u="none" strike="noStrike" baseline="0" dirty="0">
                <a:latin typeface="RobotoSlab-Light"/>
              </a:rPr>
              <a:t> no public system for </a:t>
            </a:r>
            <a:r>
              <a:rPr lang="fr-BE" sz="1800" b="0" i="0" u="none" strike="noStrike" baseline="0" dirty="0" err="1">
                <a:latin typeface="RobotoSlab-Light"/>
              </a:rPr>
              <a:t>housing</a:t>
            </a:r>
            <a:r>
              <a:rPr lang="fr-BE" sz="1800" b="0" i="0" u="none" strike="noStrike" baseline="0" dirty="0">
                <a:latin typeface="RobotoSlab-Light"/>
              </a:rPr>
              <a:t> </a:t>
            </a:r>
            <a:r>
              <a:rPr lang="fr-BE" sz="1800" b="0" i="0" u="none" strike="noStrike" baseline="0" dirty="0" err="1">
                <a:latin typeface="RobotoSlab-Light"/>
              </a:rPr>
              <a:t>refugees</a:t>
            </a:r>
            <a:r>
              <a:rPr lang="fr-BE" sz="1800" b="0" i="0" u="none" strike="noStrike" baseline="0" dirty="0">
                <a:latin typeface="RobotoSlab-Light"/>
              </a:rPr>
              <a:t> &amp; the </a:t>
            </a:r>
            <a:r>
              <a:rPr lang="fr-BE" sz="1800" b="0" i="0" u="none" strike="noStrike" baseline="0" dirty="0" err="1">
                <a:latin typeface="RobotoSlab-Light"/>
              </a:rPr>
              <a:t>very</a:t>
            </a:r>
            <a:r>
              <a:rPr lang="fr-BE" sz="1800" b="0" i="0" u="none" strike="noStrike" baseline="0" dirty="0">
                <a:latin typeface="RobotoSlab-Light"/>
              </a:rPr>
              <a:t> short deadlines to </a:t>
            </a:r>
            <a:r>
              <a:rPr lang="fr-BE" sz="1800" b="0" i="0" u="none" strike="noStrike" baseline="0" dirty="0" err="1">
                <a:latin typeface="RobotoSlab-Light"/>
              </a:rPr>
              <a:t>leave</a:t>
            </a:r>
            <a:r>
              <a:rPr lang="fr-BE" sz="1800" b="0" i="0" u="none" strike="noStrike" baseline="0" dirty="0">
                <a:latin typeface="RobotoSlab-Light"/>
              </a:rPr>
              <a:t> AS </a:t>
            </a:r>
            <a:r>
              <a:rPr lang="fr-BE" sz="1800" b="0" i="0" u="none" strike="noStrike" baseline="0" dirty="0" err="1">
                <a:latin typeface="RobotoSlab-Light"/>
              </a:rPr>
              <a:t>facilities</a:t>
            </a:r>
            <a:r>
              <a:rPr lang="fr-BE" sz="1800" b="0" i="0" u="none" strike="noStrike" baseline="0" dirty="0">
                <a:latin typeface="RobotoSlab-Light"/>
              </a:rPr>
              <a:t> expose </a:t>
            </a:r>
            <a:r>
              <a:rPr lang="fr-BE" sz="1800" b="0" i="0" u="none" strike="noStrike" baseline="0" dirty="0" err="1">
                <a:latin typeface="RobotoSlab-Light"/>
              </a:rPr>
              <a:t>those</a:t>
            </a:r>
            <a:r>
              <a:rPr lang="fr-BE" sz="1800" b="0" i="0" u="none" strike="noStrike" baseline="0" dirty="0">
                <a:latin typeface="RobotoSlab-Light"/>
              </a:rPr>
              <a:t> </a:t>
            </a:r>
            <a:r>
              <a:rPr lang="fr-BE" sz="1800" b="0" i="0" u="none" strike="noStrike" baseline="0" dirty="0" err="1">
                <a:latin typeface="RobotoSlab-Light"/>
              </a:rPr>
              <a:t>ppl</a:t>
            </a:r>
            <a:r>
              <a:rPr lang="fr-BE" sz="1800" b="0" i="0" u="none" strike="noStrike" baseline="0" dirty="0">
                <a:latin typeface="RobotoSlab-Light"/>
              </a:rPr>
              <a:t> to </a:t>
            </a:r>
            <a:r>
              <a:rPr lang="fr-BE" sz="1800" b="0" i="0" u="none" strike="noStrike" baseline="0" dirty="0" err="1">
                <a:latin typeface="RobotoSlab-Light"/>
              </a:rPr>
              <a:t>homelessness</a:t>
            </a:r>
            <a:r>
              <a:rPr lang="fr-BE" sz="1800" b="0" i="0" u="none" strike="noStrike" baseline="0" dirty="0">
                <a:latin typeface="RobotoSlab-Light"/>
              </a:rPr>
              <a:t> (in </a:t>
            </a:r>
            <a:r>
              <a:rPr lang="fr-BE" sz="1800" b="0" i="0" u="none" strike="noStrike" baseline="0" dirty="0" err="1">
                <a:latin typeface="RobotoSlab-Light"/>
              </a:rPr>
              <a:t>England</a:t>
            </a:r>
            <a:r>
              <a:rPr lang="fr-BE" sz="1800" b="0" i="0" u="none" strike="noStrike" baseline="0" dirty="0">
                <a:latin typeface="RobotoSlab-Light"/>
              </a:rPr>
              <a:t> for </a:t>
            </a:r>
            <a:r>
              <a:rPr lang="fr-BE" sz="1800" b="0" i="0" u="none" strike="noStrike" baseline="0" dirty="0" err="1">
                <a:latin typeface="RobotoSlab-Light"/>
              </a:rPr>
              <a:t>instace</a:t>
            </a:r>
            <a:r>
              <a:rPr lang="fr-BE" sz="1800" b="0" i="0" u="none" strike="noStrike" baseline="0" dirty="0">
                <a:latin typeface="RobotoSlab-Light"/>
              </a:rPr>
              <a:t>, 28 </a:t>
            </a:r>
            <a:r>
              <a:rPr lang="fr-BE" sz="1800" b="0" i="0" u="none" strike="noStrike" baseline="0" dirty="0" err="1">
                <a:latin typeface="RobotoSlab-Light"/>
              </a:rPr>
              <a:t>days</a:t>
            </a:r>
            <a:r>
              <a:rPr lang="fr-BE" sz="1800" b="0" i="0" u="none" strike="noStrike" baseline="0" dirty="0">
                <a:latin typeface="RobotoSlab-Light"/>
              </a:rPr>
              <a:t> to </a:t>
            </a:r>
            <a:r>
              <a:rPr lang="fr-BE" sz="1800" b="0" i="0" u="none" strike="noStrike" baseline="0" dirty="0" err="1">
                <a:latin typeface="RobotoSlab-Light"/>
              </a:rPr>
              <a:t>leave</a:t>
            </a:r>
            <a:r>
              <a:rPr lang="fr-BE" sz="1800" b="0" i="0" u="none" strike="noStrike" baseline="0" dirty="0">
                <a:latin typeface="RobotoSlab-Light"/>
              </a:rPr>
              <a:t> AS </a:t>
            </a:r>
            <a:r>
              <a:rPr lang="fr-BE" sz="1800" b="0" i="0" u="none" strike="noStrike" baseline="0" dirty="0" err="1">
                <a:latin typeface="RobotoSlab-Light"/>
              </a:rPr>
              <a:t>facilities</a:t>
            </a:r>
            <a:r>
              <a:rPr lang="fr-BE" sz="1800" b="0" i="0" u="none" strike="noStrike" baseline="0" dirty="0">
                <a:latin typeface="RobotoSlab-Light"/>
              </a:rPr>
              <a:t>, more </a:t>
            </a:r>
            <a:r>
              <a:rPr lang="fr-BE" sz="1800" b="0" i="0" u="none" strike="noStrike" baseline="0" dirty="0" err="1">
                <a:latin typeface="RobotoSlab-Light"/>
              </a:rPr>
              <a:t>than</a:t>
            </a:r>
            <a:r>
              <a:rPr lang="fr-BE" sz="1800" b="0" i="0" u="none" strike="noStrike" baseline="0" dirty="0">
                <a:latin typeface="RobotoSlab-Light"/>
              </a:rPr>
              <a:t> a quarter of </a:t>
            </a:r>
            <a:r>
              <a:rPr lang="fr-BE" sz="1800" b="0" i="0" u="none" strike="noStrike" baseline="0" dirty="0" err="1">
                <a:latin typeface="RobotoSlab-Light"/>
              </a:rPr>
              <a:t>homeless</a:t>
            </a:r>
            <a:r>
              <a:rPr lang="fr-BE" sz="1800" b="0" i="0" u="none" strike="noStrike" baseline="0" dirty="0">
                <a:latin typeface="RobotoSlab-Light"/>
              </a:rPr>
              <a:t> </a:t>
            </a:r>
            <a:r>
              <a:rPr lang="fr-BE" sz="1800" b="0" i="0" u="none" strike="noStrike" baseline="0" dirty="0" err="1">
                <a:latin typeface="RobotoSlab-Light"/>
              </a:rPr>
              <a:t>ppl</a:t>
            </a:r>
            <a:r>
              <a:rPr lang="fr-BE" sz="1800" b="0" i="0" u="none" strike="noStrike" baseline="0" dirty="0">
                <a:latin typeface="RobotoSlab-Light"/>
              </a:rPr>
              <a:t> </a:t>
            </a:r>
            <a:r>
              <a:rPr lang="fr-BE" sz="1800" b="0" i="0" u="none" strike="noStrike" baseline="0" dirty="0" err="1">
                <a:latin typeface="RobotoSlab-Light"/>
              </a:rPr>
              <a:t>helped</a:t>
            </a:r>
            <a:r>
              <a:rPr lang="fr-BE" sz="1800" b="0" i="0" u="none" strike="noStrike" baseline="0" dirty="0">
                <a:latin typeface="RobotoSlab-Light"/>
              </a:rPr>
              <a:t> by NACCOM = </a:t>
            </a:r>
            <a:r>
              <a:rPr lang="fr-BE" sz="1800" b="0" i="0" u="none" strike="noStrike" baseline="0" dirty="0" err="1">
                <a:latin typeface="RobotoSlab-Light"/>
              </a:rPr>
              <a:t>refugees</a:t>
            </a:r>
            <a:r>
              <a:rPr lang="fr-BE" sz="1800" b="0" i="0" u="none" strike="noStrike" baseline="0" dirty="0">
                <a:latin typeface="RobotoSlab-Light"/>
              </a:rPr>
              <a:t>).</a:t>
            </a:r>
          </a:p>
          <a:p>
            <a:pPr algn="l"/>
            <a:endParaRPr lang="fr-BE" sz="1800" b="0" i="0" u="none" strike="noStrike" baseline="0" dirty="0">
              <a:solidFill>
                <a:srgbClr val="FFFFFF"/>
              </a:solidFill>
              <a:latin typeface="RobotoSlab-Light"/>
            </a:endParaRPr>
          </a:p>
          <a:p>
            <a:pPr algn="l"/>
            <a:r>
              <a:rPr lang="fr-BE" sz="1800" b="0" i="0" u="none" strike="noStrike" baseline="0" dirty="0">
                <a:solidFill>
                  <a:srgbClr val="FFFFFF"/>
                </a:solidFill>
                <a:latin typeface="RobotoSlab-Light"/>
              </a:rPr>
              <a:t>2/</a:t>
            </a:r>
            <a:r>
              <a:rPr lang="fr-BE" sz="1200" b="0" i="0" u="none" strike="noStrike" baseline="0" dirty="0">
                <a:solidFill>
                  <a:srgbClr val="FFFFFF"/>
                </a:solidFill>
                <a:latin typeface="Arial Nova" panose="020B0504020202020204" pitchFamily="34" charset="0"/>
              </a:rPr>
              <a:t> </a:t>
            </a:r>
            <a:r>
              <a:rPr lang="fr-BE" sz="1200" dirty="0">
                <a:solidFill>
                  <a:srgbClr val="FFFFFF"/>
                </a:solidFill>
                <a:latin typeface="Arial Nova" panose="020B0504020202020204" pitchFamily="34" charset="0"/>
              </a:rPr>
              <a:t>There </a:t>
            </a:r>
            <a:r>
              <a:rPr lang="fr-BE" sz="1200" dirty="0" err="1">
                <a:solidFill>
                  <a:srgbClr val="FFFFFF"/>
                </a:solidFill>
                <a:latin typeface="Arial Nova" panose="020B0504020202020204" pitchFamily="34" charset="0"/>
              </a:rPr>
              <a:t>is</a:t>
            </a:r>
            <a:r>
              <a:rPr lang="fr-BE" sz="1200" dirty="0">
                <a:solidFill>
                  <a:srgbClr val="FFFFFF"/>
                </a:solidFill>
                <a:latin typeface="Arial Nova" panose="020B0504020202020204" pitchFamily="34" charset="0"/>
              </a:rPr>
              <a:t> </a:t>
            </a:r>
            <a:r>
              <a:rPr lang="fr-BE" sz="1200" dirty="0" err="1">
                <a:solidFill>
                  <a:srgbClr val="FFFFFF"/>
                </a:solidFill>
                <a:latin typeface="Arial Nova" panose="020B0504020202020204" pitchFamily="34" charset="0"/>
              </a:rPr>
              <a:t>also</a:t>
            </a:r>
            <a:r>
              <a:rPr lang="fr-BE" sz="1200" dirty="0">
                <a:solidFill>
                  <a:srgbClr val="FFFFFF"/>
                </a:solidFill>
                <a:latin typeface="Arial Nova" panose="020B0504020202020204" pitchFamily="34" charset="0"/>
              </a:rPr>
              <a:t> an accumulation of </a:t>
            </a:r>
            <a:r>
              <a:rPr lang="fr-BE" sz="1200" dirty="0" err="1">
                <a:solidFill>
                  <a:srgbClr val="FFFFFF"/>
                </a:solidFill>
                <a:latin typeface="Arial Nova" panose="020B0504020202020204" pitchFamily="34" charset="0"/>
              </a:rPr>
              <a:t>financial</a:t>
            </a:r>
            <a:r>
              <a:rPr lang="fr-BE" sz="1200" dirty="0">
                <a:solidFill>
                  <a:srgbClr val="FFFFFF"/>
                </a:solidFill>
                <a:latin typeface="Arial Nova" panose="020B0504020202020204" pitchFamily="34" charset="0"/>
              </a:rPr>
              <a:t>, </a:t>
            </a:r>
            <a:r>
              <a:rPr lang="fr-BE" sz="1200" dirty="0" err="1">
                <a:solidFill>
                  <a:srgbClr val="FFFFFF"/>
                </a:solidFill>
                <a:latin typeface="Arial Nova" panose="020B0504020202020204" pitchFamily="34" charset="0"/>
              </a:rPr>
              <a:t>legal</a:t>
            </a:r>
            <a:r>
              <a:rPr lang="fr-BE" sz="1200" dirty="0">
                <a:solidFill>
                  <a:srgbClr val="FFFFFF"/>
                </a:solidFill>
                <a:latin typeface="Arial Nova" panose="020B0504020202020204" pitchFamily="34" charset="0"/>
              </a:rPr>
              <a:t> &amp; administrative obstacles to the </a:t>
            </a:r>
            <a:r>
              <a:rPr lang="fr-BE" sz="1200" dirty="0" err="1">
                <a:solidFill>
                  <a:srgbClr val="FFFFFF"/>
                </a:solidFill>
                <a:latin typeface="Arial Nova" panose="020B0504020202020204" pitchFamily="34" charset="0"/>
              </a:rPr>
              <a:t>increasingly</a:t>
            </a:r>
            <a:r>
              <a:rPr lang="fr-BE" sz="1200" dirty="0">
                <a:solidFill>
                  <a:srgbClr val="FFFFFF"/>
                </a:solidFill>
                <a:latin typeface="Arial Nova" panose="020B0504020202020204" pitchFamily="34" charset="0"/>
              </a:rPr>
              <a:t> inaccessible </a:t>
            </a:r>
            <a:r>
              <a:rPr lang="fr-BE" sz="1200" dirty="0" err="1">
                <a:solidFill>
                  <a:srgbClr val="FFFFFF"/>
                </a:solidFill>
                <a:latin typeface="Arial Nova" panose="020B0504020202020204" pitchFamily="34" charset="0"/>
              </a:rPr>
              <a:t>housing</a:t>
            </a:r>
            <a:r>
              <a:rPr lang="fr-BE" sz="1200" dirty="0">
                <a:solidFill>
                  <a:srgbClr val="FFFFFF"/>
                </a:solidFill>
                <a:latin typeface="Arial Nova" panose="020B0504020202020204" pitchFamily="34" charset="0"/>
              </a:rPr>
              <a:t> </a:t>
            </a:r>
            <a:r>
              <a:rPr lang="fr-BE" sz="1200" dirty="0" err="1">
                <a:solidFill>
                  <a:srgbClr val="FFFFFF"/>
                </a:solidFill>
                <a:latin typeface="Arial Nova" panose="020B0504020202020204" pitchFamily="34" charset="0"/>
              </a:rPr>
              <a:t>market</a:t>
            </a:r>
            <a:r>
              <a:rPr lang="fr-BE" sz="1200" dirty="0">
                <a:solidFill>
                  <a:srgbClr val="FFFFFF"/>
                </a:solidFill>
                <a:latin typeface="Arial Nova" panose="020B0504020202020204" pitchFamily="34" charset="0"/>
              </a:rPr>
              <a:t>, </a:t>
            </a:r>
            <a:r>
              <a:rPr lang="fr-BE" sz="1200" dirty="0" err="1">
                <a:solidFill>
                  <a:srgbClr val="FFFFFF"/>
                </a:solidFill>
                <a:latin typeface="Arial Nova" panose="020B0504020202020204" pitchFamily="34" charset="0"/>
              </a:rPr>
              <a:t>that</a:t>
            </a:r>
            <a:r>
              <a:rPr lang="fr-BE" sz="1200" dirty="0">
                <a:solidFill>
                  <a:srgbClr val="FFFFFF"/>
                </a:solidFill>
                <a:latin typeface="Arial Nova" panose="020B0504020202020204" pitchFamily="34" charset="0"/>
              </a:rPr>
              <a:t> </a:t>
            </a:r>
            <a:r>
              <a:rPr lang="fr-BE" sz="1200" dirty="0" err="1">
                <a:solidFill>
                  <a:srgbClr val="FFFFFF"/>
                </a:solidFill>
                <a:latin typeface="Arial Nova" panose="020B0504020202020204" pitchFamily="34" charset="0"/>
              </a:rPr>
              <a:t>complicate</a:t>
            </a:r>
            <a:r>
              <a:rPr lang="fr-BE" sz="1200" dirty="0">
                <a:solidFill>
                  <a:srgbClr val="FFFFFF"/>
                </a:solidFill>
                <a:latin typeface="Arial Nova" panose="020B0504020202020204" pitchFamily="34" charset="0"/>
              </a:rPr>
              <a:t> </a:t>
            </a:r>
            <a:r>
              <a:rPr lang="fr-BE" sz="1200" dirty="0" err="1">
                <a:solidFill>
                  <a:srgbClr val="FFFFFF"/>
                </a:solidFill>
                <a:latin typeface="Arial Nova" panose="020B0504020202020204" pitchFamily="34" charset="0"/>
              </a:rPr>
              <a:t>access</a:t>
            </a:r>
            <a:r>
              <a:rPr lang="fr-BE" sz="1200" dirty="0">
                <a:solidFill>
                  <a:srgbClr val="FFFFFF"/>
                </a:solidFill>
                <a:latin typeface="Arial Nova" panose="020B0504020202020204" pitchFamily="34" charset="0"/>
              </a:rPr>
              <a:t> to </a:t>
            </a:r>
            <a:r>
              <a:rPr lang="fr-BE" sz="1200" dirty="0" err="1">
                <a:solidFill>
                  <a:srgbClr val="FFFFFF"/>
                </a:solidFill>
                <a:latin typeface="Arial Nova" panose="020B0504020202020204" pitchFamily="34" charset="0"/>
              </a:rPr>
              <a:t>adequate</a:t>
            </a:r>
            <a:r>
              <a:rPr lang="fr-BE" sz="1200" dirty="0">
                <a:solidFill>
                  <a:srgbClr val="FFFFFF"/>
                </a:solidFill>
                <a:latin typeface="Arial Nova" panose="020B0504020202020204" pitchFamily="34" charset="0"/>
              </a:rPr>
              <a:t> </a:t>
            </a:r>
            <a:r>
              <a:rPr lang="fr-BE" sz="1200" dirty="0" err="1">
                <a:solidFill>
                  <a:srgbClr val="FFFFFF"/>
                </a:solidFill>
                <a:latin typeface="Arial Nova" panose="020B0504020202020204" pitchFamily="34" charset="0"/>
              </a:rPr>
              <a:t>housing</a:t>
            </a:r>
            <a:r>
              <a:rPr lang="fr-BE" sz="1200" dirty="0">
                <a:solidFill>
                  <a:srgbClr val="FFFFFF"/>
                </a:solidFill>
                <a:latin typeface="Arial Nova" panose="020B0504020202020204" pitchFamily="34" charset="0"/>
              </a:rPr>
              <a:t> for </a:t>
            </a:r>
            <a:r>
              <a:rPr lang="fr-BE" sz="1200" dirty="0" err="1">
                <a:solidFill>
                  <a:srgbClr val="FFFFFF"/>
                </a:solidFill>
                <a:latin typeface="Arial Nova" panose="020B0504020202020204" pitchFamily="34" charset="0"/>
              </a:rPr>
              <a:t>refugees</a:t>
            </a:r>
            <a:r>
              <a:rPr lang="fr-BE" sz="1200" dirty="0">
                <a:solidFill>
                  <a:srgbClr val="FFFFFF"/>
                </a:solidFill>
                <a:latin typeface="Arial Nova" panose="020B0504020202020204" pitchFamily="34" charset="0"/>
              </a:rPr>
              <a:t>: let me cite </a:t>
            </a:r>
            <a:r>
              <a:rPr lang="fr-BE" sz="1200" dirty="0" err="1">
                <a:solidFill>
                  <a:srgbClr val="FFFFFF"/>
                </a:solidFill>
                <a:latin typeface="Arial Nova" panose="020B0504020202020204" pitchFamily="34" charset="0"/>
              </a:rPr>
              <a:t>here</a:t>
            </a:r>
            <a:r>
              <a:rPr lang="fr-BE" sz="1200" dirty="0">
                <a:solidFill>
                  <a:srgbClr val="FFFFFF"/>
                </a:solidFill>
                <a:latin typeface="Arial Nova" panose="020B0504020202020204" pitchFamily="34" charset="0"/>
              </a:rPr>
              <a:t> 2 of </a:t>
            </a:r>
            <a:r>
              <a:rPr lang="fr-BE" sz="1200" dirty="0" err="1">
                <a:solidFill>
                  <a:srgbClr val="FFFFFF"/>
                </a:solidFill>
                <a:latin typeface="Arial Nova" panose="020B0504020202020204" pitchFamily="34" charset="0"/>
              </a:rPr>
              <a:t>them</a:t>
            </a:r>
            <a:r>
              <a:rPr lang="fr-BE" sz="1200" dirty="0">
                <a:solidFill>
                  <a:srgbClr val="FFFFFF"/>
                </a:solidFill>
                <a:latin typeface="Arial Nova" panose="020B0504020202020204" pitchFamily="34" charset="0"/>
              </a:rPr>
              <a:t>:</a:t>
            </a:r>
          </a:p>
          <a:p>
            <a:pPr marL="171450" indent="-171450" algn="l">
              <a:buFontTx/>
              <a:buChar char="-"/>
            </a:pPr>
            <a:r>
              <a:rPr lang="fr-BE" sz="1200" dirty="0">
                <a:solidFill>
                  <a:srgbClr val="FFFFFF"/>
                </a:solidFill>
                <a:latin typeface="Arial Nova" panose="020B0504020202020204" pitchFamily="34" charset="0"/>
              </a:rPr>
              <a:t>Growing gap </a:t>
            </a:r>
            <a:r>
              <a:rPr lang="fr-BE" sz="1200" dirty="0" err="1">
                <a:solidFill>
                  <a:srgbClr val="FFFFFF"/>
                </a:solidFill>
                <a:latin typeface="Arial Nova" panose="020B0504020202020204" pitchFamily="34" charset="0"/>
              </a:rPr>
              <a:t>between</a:t>
            </a:r>
            <a:r>
              <a:rPr lang="fr-BE" sz="1200" dirty="0">
                <a:solidFill>
                  <a:srgbClr val="FFFFFF"/>
                </a:solidFill>
                <a:latin typeface="Arial Nova" panose="020B0504020202020204" pitchFamily="34" charset="0"/>
              </a:rPr>
              <a:t> </a:t>
            </a:r>
            <a:r>
              <a:rPr lang="fr-BE" sz="1200" dirty="0" err="1">
                <a:solidFill>
                  <a:srgbClr val="FFFFFF"/>
                </a:solidFill>
                <a:latin typeface="Arial Nova" panose="020B0504020202020204" pitchFamily="34" charset="0"/>
              </a:rPr>
              <a:t>housing</a:t>
            </a:r>
            <a:r>
              <a:rPr lang="fr-BE" sz="1200" dirty="0">
                <a:solidFill>
                  <a:srgbClr val="FFFFFF"/>
                </a:solidFill>
                <a:latin typeface="Arial Nova" panose="020B0504020202020204" pitchFamily="34" charset="0"/>
              </a:rPr>
              <a:t> </a:t>
            </a:r>
            <a:r>
              <a:rPr lang="fr-BE" sz="1200" dirty="0" err="1">
                <a:solidFill>
                  <a:srgbClr val="FFFFFF"/>
                </a:solidFill>
                <a:latin typeface="Arial Nova" panose="020B0504020202020204" pitchFamily="34" charset="0"/>
              </a:rPr>
              <a:t>costs</a:t>
            </a:r>
            <a:r>
              <a:rPr lang="fr-BE" sz="1200" dirty="0">
                <a:solidFill>
                  <a:srgbClr val="FFFFFF"/>
                </a:solidFill>
                <a:latin typeface="Arial Nova" panose="020B0504020202020204" pitchFamily="34" charset="0"/>
              </a:rPr>
              <a:t> &amp; </a:t>
            </a:r>
            <a:r>
              <a:rPr lang="fr-BE" sz="1200" dirty="0" err="1">
                <a:solidFill>
                  <a:srgbClr val="FFFFFF"/>
                </a:solidFill>
                <a:latin typeface="Arial Nova" panose="020B0504020202020204" pitchFamily="34" charset="0"/>
              </a:rPr>
              <a:t>household</a:t>
            </a:r>
            <a:r>
              <a:rPr lang="fr-BE" sz="1200" dirty="0">
                <a:solidFill>
                  <a:srgbClr val="FFFFFF"/>
                </a:solidFill>
                <a:latin typeface="Arial Nova" panose="020B0504020202020204" pitchFamily="34" charset="0"/>
              </a:rPr>
              <a:t> </a:t>
            </a:r>
            <a:r>
              <a:rPr lang="fr-BE" sz="1200" dirty="0" err="1">
                <a:solidFill>
                  <a:srgbClr val="FFFFFF"/>
                </a:solidFill>
                <a:latin typeface="Arial Nova" panose="020B0504020202020204" pitchFamily="34" charset="0"/>
              </a:rPr>
              <a:t>income</a:t>
            </a:r>
            <a:r>
              <a:rPr lang="fr-BE" sz="1200" dirty="0">
                <a:solidFill>
                  <a:srgbClr val="FFFFFF"/>
                </a:solidFill>
                <a:latin typeface="Arial Nova" panose="020B0504020202020204" pitchFamily="34" charset="0"/>
              </a:rPr>
              <a:t>, esp for </a:t>
            </a:r>
            <a:r>
              <a:rPr lang="fr-BE" sz="1200" dirty="0" err="1">
                <a:solidFill>
                  <a:srgbClr val="FFFFFF"/>
                </a:solidFill>
                <a:latin typeface="Arial Nova" panose="020B0504020202020204" pitchFamily="34" charset="0"/>
              </a:rPr>
              <a:t>poor</a:t>
            </a:r>
            <a:r>
              <a:rPr lang="fr-BE" sz="1200" dirty="0">
                <a:solidFill>
                  <a:srgbClr val="FFFFFF"/>
                </a:solidFill>
                <a:latin typeface="Arial Nova" panose="020B0504020202020204" pitchFamily="34" charset="0"/>
              </a:rPr>
              <a:t> </a:t>
            </a:r>
            <a:r>
              <a:rPr lang="fr-BE" sz="1200" dirty="0" err="1">
                <a:solidFill>
                  <a:srgbClr val="FFFFFF"/>
                </a:solidFill>
                <a:latin typeface="Arial Nova" panose="020B0504020202020204" pitchFamily="34" charset="0"/>
              </a:rPr>
              <a:t>households</a:t>
            </a:r>
            <a:r>
              <a:rPr lang="fr-BE" sz="1200" dirty="0">
                <a:solidFill>
                  <a:srgbClr val="FFFFFF"/>
                </a:solidFill>
                <a:latin typeface="Arial Nova" panose="020B0504020202020204" pitchFamily="34" charset="0"/>
              </a:rPr>
              <a:t> + </a:t>
            </a:r>
            <a:r>
              <a:rPr lang="fr-BE" sz="1200" dirty="0" err="1">
                <a:solidFill>
                  <a:srgbClr val="FFFFFF"/>
                </a:solidFill>
                <a:latin typeface="Arial Nova" panose="020B0504020202020204" pitchFamily="34" charset="0"/>
              </a:rPr>
              <a:t>inadequate</a:t>
            </a:r>
            <a:r>
              <a:rPr lang="fr-BE" sz="1200" dirty="0">
                <a:solidFill>
                  <a:srgbClr val="FFFFFF"/>
                </a:solidFill>
                <a:latin typeface="Arial Nova" panose="020B0504020202020204" pitchFamily="34" charset="0"/>
              </a:rPr>
              <a:t> </a:t>
            </a:r>
            <a:r>
              <a:rPr lang="fr-BE" sz="1200" dirty="0" err="1">
                <a:solidFill>
                  <a:srgbClr val="FFFFFF"/>
                </a:solidFill>
                <a:latin typeface="Arial Nova" panose="020B0504020202020204" pitchFamily="34" charset="0"/>
              </a:rPr>
              <a:t>financial</a:t>
            </a:r>
            <a:r>
              <a:rPr lang="fr-BE" sz="1200" dirty="0">
                <a:solidFill>
                  <a:srgbClr val="FFFFFF"/>
                </a:solidFill>
                <a:latin typeface="Arial Nova" panose="020B0504020202020204" pitchFamily="34" charset="0"/>
              </a:rPr>
              <a:t> assistance </a:t>
            </a:r>
          </a:p>
          <a:p>
            <a:pPr marL="171450" indent="-171450" algn="l">
              <a:buFontTx/>
              <a:buChar char="-"/>
            </a:pPr>
            <a:r>
              <a:rPr lang="fr-BE" sz="1200" dirty="0">
                <a:solidFill>
                  <a:srgbClr val="FFFFFF"/>
                </a:solidFill>
                <a:latin typeface="Arial Nova" panose="020B0504020202020204" pitchFamily="34" charset="0"/>
              </a:rPr>
              <a:t>Discrimination: </a:t>
            </a:r>
            <a:r>
              <a:rPr lang="fr-BE" sz="1200" dirty="0" err="1">
                <a:solidFill>
                  <a:srgbClr val="FFFFFF"/>
                </a:solidFill>
                <a:latin typeface="Arial Nova" panose="020B0504020202020204" pitchFamily="34" charset="0"/>
              </a:rPr>
              <a:t>Studies</a:t>
            </a:r>
            <a:r>
              <a:rPr lang="fr-BE" sz="1200" dirty="0">
                <a:solidFill>
                  <a:srgbClr val="FFFFFF"/>
                </a:solidFill>
                <a:latin typeface="Arial Nova" panose="020B0504020202020204" pitchFamily="34" charset="0"/>
              </a:rPr>
              <a:t> in France &amp; Germany show the </a:t>
            </a:r>
            <a:r>
              <a:rPr lang="fr-BE" sz="1200" dirty="0" err="1">
                <a:solidFill>
                  <a:srgbClr val="FFFFFF"/>
                </a:solidFill>
                <a:latin typeface="Arial Nova" panose="020B0504020202020204" pitchFamily="34" charset="0"/>
              </a:rPr>
              <a:t>very</a:t>
            </a:r>
            <a:r>
              <a:rPr lang="fr-BE" sz="1200" dirty="0">
                <a:solidFill>
                  <a:srgbClr val="FFFFFF"/>
                </a:solidFill>
                <a:latin typeface="Arial Nova" panose="020B0504020202020204" pitchFamily="34" charset="0"/>
              </a:rPr>
              <a:t> high </a:t>
            </a:r>
            <a:r>
              <a:rPr lang="fr-BE" sz="1200" dirty="0" err="1">
                <a:solidFill>
                  <a:srgbClr val="FFFFFF"/>
                </a:solidFill>
                <a:latin typeface="Arial Nova" panose="020B0504020202020204" pitchFamily="34" charset="0"/>
              </a:rPr>
              <a:t>prevalence</a:t>
            </a:r>
            <a:r>
              <a:rPr lang="fr-BE" sz="1200" dirty="0">
                <a:solidFill>
                  <a:srgbClr val="FFFFFF"/>
                </a:solidFill>
                <a:latin typeface="Arial Nova" panose="020B0504020202020204" pitchFamily="34" charset="0"/>
              </a:rPr>
              <a:t> of racial discrimination </a:t>
            </a:r>
            <a:r>
              <a:rPr lang="fr-BE" sz="1200" dirty="0" err="1">
                <a:solidFill>
                  <a:srgbClr val="FFFFFF"/>
                </a:solidFill>
                <a:latin typeface="Arial Nova" panose="020B0504020202020204" pitchFamily="34" charset="0"/>
              </a:rPr>
              <a:t>when</a:t>
            </a:r>
            <a:r>
              <a:rPr lang="fr-BE" sz="1200" dirty="0">
                <a:solidFill>
                  <a:srgbClr val="FFFFFF"/>
                </a:solidFill>
                <a:latin typeface="Arial Nova" panose="020B0504020202020204" pitchFamily="34" charset="0"/>
              </a:rPr>
              <a:t> </a:t>
            </a:r>
            <a:r>
              <a:rPr lang="fr-BE" sz="1200" dirty="0" err="1">
                <a:solidFill>
                  <a:srgbClr val="FFFFFF"/>
                </a:solidFill>
                <a:latin typeface="Arial Nova" panose="020B0504020202020204" pitchFamily="34" charset="0"/>
              </a:rPr>
              <a:t>it</a:t>
            </a:r>
            <a:r>
              <a:rPr lang="fr-BE" sz="1200" dirty="0">
                <a:solidFill>
                  <a:srgbClr val="FFFFFF"/>
                </a:solidFill>
                <a:latin typeface="Arial Nova" panose="020B0504020202020204" pitchFamily="34" charset="0"/>
              </a:rPr>
              <a:t> </a:t>
            </a:r>
            <a:r>
              <a:rPr lang="fr-BE" sz="1200" dirty="0" err="1">
                <a:solidFill>
                  <a:srgbClr val="FFFFFF"/>
                </a:solidFill>
                <a:latin typeface="Arial Nova" panose="020B0504020202020204" pitchFamily="34" charset="0"/>
              </a:rPr>
              <a:t>comes</a:t>
            </a:r>
            <a:r>
              <a:rPr lang="fr-BE" sz="1200" dirty="0">
                <a:solidFill>
                  <a:srgbClr val="FFFFFF"/>
                </a:solidFill>
                <a:latin typeface="Arial Nova" panose="020B0504020202020204" pitchFamily="34" charset="0"/>
              </a:rPr>
              <a:t> to </a:t>
            </a:r>
            <a:r>
              <a:rPr lang="fr-BE" sz="1200" dirty="0" err="1">
                <a:solidFill>
                  <a:srgbClr val="FFFFFF"/>
                </a:solidFill>
                <a:latin typeface="Arial Nova" panose="020B0504020202020204" pitchFamily="34" charset="0"/>
              </a:rPr>
              <a:t>renting</a:t>
            </a:r>
            <a:r>
              <a:rPr lang="fr-BE" sz="1200" dirty="0">
                <a:solidFill>
                  <a:srgbClr val="FFFFFF"/>
                </a:solidFill>
                <a:latin typeface="Arial Nova" panose="020B0504020202020204" pitchFamily="34" charset="0"/>
              </a:rPr>
              <a:t> </a:t>
            </a:r>
            <a:r>
              <a:rPr lang="fr-BE" sz="1200" dirty="0" err="1">
                <a:solidFill>
                  <a:srgbClr val="FFFFFF"/>
                </a:solidFill>
                <a:latin typeface="Arial Nova" panose="020B0504020202020204" pitchFamily="34" charset="0"/>
              </a:rPr>
              <a:t>housing</a:t>
            </a:r>
            <a:r>
              <a:rPr lang="fr-BE" sz="1200" dirty="0">
                <a:solidFill>
                  <a:srgbClr val="FFFFFF"/>
                </a:solidFill>
                <a:latin typeface="Arial Nova" panose="020B0504020202020204" pitchFamily="34" charset="0"/>
              </a:rPr>
              <a:t>: FR= 87% of </a:t>
            </a:r>
            <a:r>
              <a:rPr lang="fr-BE" sz="1200" dirty="0" err="1">
                <a:solidFill>
                  <a:srgbClr val="FFFFFF"/>
                </a:solidFill>
                <a:latin typeface="Arial Nova" panose="020B0504020202020204" pitchFamily="34" charset="0"/>
              </a:rPr>
              <a:t>private</a:t>
            </a:r>
            <a:r>
              <a:rPr lang="fr-BE" sz="1200" dirty="0">
                <a:solidFill>
                  <a:srgbClr val="FFFFFF"/>
                </a:solidFill>
                <a:latin typeface="Arial Nova" panose="020B0504020202020204" pitchFamily="34" charset="0"/>
              </a:rPr>
              <a:t> landlords </a:t>
            </a:r>
            <a:r>
              <a:rPr lang="fr-BE" sz="1200" dirty="0" err="1">
                <a:solidFill>
                  <a:srgbClr val="FFFFFF"/>
                </a:solidFill>
                <a:latin typeface="Arial Nova" panose="020B0504020202020204" pitchFamily="34" charset="0"/>
              </a:rPr>
              <a:t>racially</a:t>
            </a:r>
            <a:r>
              <a:rPr lang="fr-BE" sz="1200" dirty="0">
                <a:solidFill>
                  <a:srgbClr val="FFFFFF"/>
                </a:solidFill>
                <a:latin typeface="Arial Nova" panose="020B0504020202020204" pitchFamily="34" charset="0"/>
              </a:rPr>
              <a:t> </a:t>
            </a:r>
            <a:r>
              <a:rPr lang="fr-BE" sz="1200" dirty="0" err="1">
                <a:solidFill>
                  <a:srgbClr val="FFFFFF"/>
                </a:solidFill>
                <a:latin typeface="Arial Nova" panose="020B0504020202020204" pitchFamily="34" charset="0"/>
              </a:rPr>
              <a:t>discriminate</a:t>
            </a:r>
            <a:r>
              <a:rPr lang="fr-BE" sz="1200" dirty="0">
                <a:solidFill>
                  <a:srgbClr val="FFFFFF"/>
                </a:solidFill>
                <a:latin typeface="Arial Nova" panose="020B0504020202020204" pitchFamily="34" charset="0"/>
              </a:rPr>
              <a:t> </a:t>
            </a:r>
            <a:r>
              <a:rPr lang="fr-BE" sz="1200" dirty="0" err="1">
                <a:solidFill>
                  <a:srgbClr val="FFFFFF"/>
                </a:solidFill>
                <a:latin typeface="Arial Nova" panose="020B0504020202020204" pitchFamily="34" charset="0"/>
              </a:rPr>
              <a:t>when</a:t>
            </a:r>
            <a:r>
              <a:rPr lang="fr-BE" sz="1200" dirty="0">
                <a:solidFill>
                  <a:srgbClr val="FFFFFF"/>
                </a:solidFill>
                <a:latin typeface="Arial Nova" panose="020B0504020202020204" pitchFamily="34" charset="0"/>
              </a:rPr>
              <a:t> </a:t>
            </a:r>
            <a:r>
              <a:rPr lang="fr-BE" sz="1200" dirty="0" err="1">
                <a:solidFill>
                  <a:srgbClr val="FFFFFF"/>
                </a:solidFill>
                <a:latin typeface="Arial Nova" panose="020B0504020202020204" pitchFamily="34" charset="0"/>
              </a:rPr>
              <a:t>renting</a:t>
            </a:r>
            <a:r>
              <a:rPr lang="fr-BE" sz="1200" dirty="0">
                <a:solidFill>
                  <a:srgbClr val="FFFFFF"/>
                </a:solidFill>
                <a:latin typeface="Arial Nova" panose="020B0504020202020204" pitchFamily="34" charset="0"/>
              </a:rPr>
              <a:t> out a </a:t>
            </a:r>
            <a:r>
              <a:rPr lang="fr-BE" sz="1200" dirty="0" err="1">
                <a:solidFill>
                  <a:srgbClr val="FFFFFF"/>
                </a:solidFill>
                <a:latin typeface="Arial Nova" panose="020B0504020202020204" pitchFamily="34" charset="0"/>
              </a:rPr>
              <a:t>property</a:t>
            </a:r>
            <a:r>
              <a:rPr lang="fr-BE" sz="1200" dirty="0">
                <a:solidFill>
                  <a:srgbClr val="FFFFFF"/>
                </a:solidFill>
                <a:latin typeface="Arial Nova" panose="020B0504020202020204" pitchFamily="34" charset="0"/>
              </a:rPr>
              <a:t>. </a:t>
            </a:r>
            <a:r>
              <a:rPr lang="fr-BE" sz="1200" dirty="0" err="1">
                <a:solidFill>
                  <a:srgbClr val="FFFFFF"/>
                </a:solidFill>
                <a:latin typeface="Arial Nova" panose="020B0504020202020204" pitchFamily="34" charset="0"/>
              </a:rPr>
              <a:t>Someone</a:t>
            </a:r>
            <a:r>
              <a:rPr lang="fr-BE" sz="1200" dirty="0">
                <a:solidFill>
                  <a:srgbClr val="FFFFFF"/>
                </a:solidFill>
                <a:latin typeface="Arial Nova" panose="020B0504020202020204" pitchFamily="34" charset="0"/>
              </a:rPr>
              <a:t> with a </a:t>
            </a:r>
            <a:r>
              <a:rPr lang="fr-BE" sz="1200" dirty="0" err="1">
                <a:solidFill>
                  <a:srgbClr val="FFFFFF"/>
                </a:solidFill>
                <a:latin typeface="Arial Nova" panose="020B0504020202020204" pitchFamily="34" charset="0"/>
              </a:rPr>
              <a:t>Sub-Saharian</a:t>
            </a:r>
            <a:r>
              <a:rPr lang="fr-BE" sz="1200" dirty="0">
                <a:solidFill>
                  <a:srgbClr val="FFFFFF"/>
                </a:solidFill>
                <a:latin typeface="Arial Nova" panose="020B0504020202020204" pitchFamily="34" charset="0"/>
              </a:rPr>
              <a:t> </a:t>
            </a:r>
            <a:r>
              <a:rPr lang="fr-BE" sz="1200" dirty="0" err="1">
                <a:solidFill>
                  <a:srgbClr val="FFFFFF"/>
                </a:solidFill>
                <a:latin typeface="Arial Nova" panose="020B0504020202020204" pitchFamily="34" charset="0"/>
              </a:rPr>
              <a:t>African</a:t>
            </a:r>
            <a:r>
              <a:rPr lang="fr-BE" sz="1200" dirty="0">
                <a:solidFill>
                  <a:srgbClr val="FFFFFF"/>
                </a:solidFill>
                <a:latin typeface="Arial Nova" panose="020B0504020202020204" pitchFamily="34" charset="0"/>
              </a:rPr>
              <a:t> profile has 38% </a:t>
            </a:r>
            <a:r>
              <a:rPr lang="fr-BE" sz="1200" dirty="0" err="1">
                <a:solidFill>
                  <a:srgbClr val="FFFFFF"/>
                </a:solidFill>
                <a:latin typeface="Arial Nova" panose="020B0504020202020204" pitchFamily="34" charset="0"/>
              </a:rPr>
              <a:t>less</a:t>
            </a:r>
            <a:r>
              <a:rPr lang="fr-BE" sz="1200" dirty="0">
                <a:solidFill>
                  <a:srgbClr val="FFFFFF"/>
                </a:solidFill>
                <a:latin typeface="Arial Nova" panose="020B0504020202020204" pitchFamily="34" charset="0"/>
              </a:rPr>
              <a:t> chance of </a:t>
            </a:r>
            <a:r>
              <a:rPr lang="fr-BE" sz="1200" dirty="0" err="1">
                <a:solidFill>
                  <a:srgbClr val="FFFFFF"/>
                </a:solidFill>
                <a:latin typeface="Arial Nova" panose="020B0504020202020204" pitchFamily="34" charset="0"/>
              </a:rPr>
              <a:t>renting</a:t>
            </a:r>
            <a:r>
              <a:rPr lang="fr-BE" sz="1200" dirty="0">
                <a:solidFill>
                  <a:srgbClr val="FFFFFF"/>
                </a:solidFill>
                <a:latin typeface="Arial Nova" panose="020B0504020202020204" pitchFamily="34" charset="0"/>
              </a:rPr>
              <a:t> a </a:t>
            </a:r>
            <a:r>
              <a:rPr lang="fr-BE" sz="1200" dirty="0" err="1">
                <a:solidFill>
                  <a:srgbClr val="FFFFFF"/>
                </a:solidFill>
                <a:latin typeface="Arial Nova" panose="020B0504020202020204" pitchFamily="34" charset="0"/>
              </a:rPr>
              <a:t>property</a:t>
            </a:r>
            <a:r>
              <a:rPr lang="fr-BE" sz="1200" dirty="0">
                <a:solidFill>
                  <a:srgbClr val="FFFFFF"/>
                </a:solidFill>
                <a:latin typeface="Arial Nova" panose="020B0504020202020204" pitchFamily="34" charset="0"/>
              </a:rPr>
              <a:t> </a:t>
            </a:r>
            <a:r>
              <a:rPr lang="fr-BE" sz="1200" dirty="0" err="1">
                <a:solidFill>
                  <a:srgbClr val="FFFFFF"/>
                </a:solidFill>
                <a:latin typeface="Arial Nova" panose="020B0504020202020204" pitchFamily="34" charset="0"/>
              </a:rPr>
              <a:t>than</a:t>
            </a:r>
            <a:r>
              <a:rPr lang="fr-BE" sz="1200" dirty="0">
                <a:solidFill>
                  <a:srgbClr val="FFFFFF"/>
                </a:solidFill>
                <a:latin typeface="Arial Nova" panose="020B0504020202020204" pitchFamily="34" charset="0"/>
              </a:rPr>
              <a:t> a </a:t>
            </a:r>
            <a:r>
              <a:rPr lang="fr-BE" sz="1200" dirty="0" err="1">
                <a:solidFill>
                  <a:srgbClr val="FFFFFF"/>
                </a:solidFill>
                <a:latin typeface="Arial Nova" panose="020B0504020202020204" pitchFamily="34" charset="0"/>
              </a:rPr>
              <a:t>person</a:t>
            </a:r>
            <a:r>
              <a:rPr lang="fr-BE" sz="1200" dirty="0">
                <a:solidFill>
                  <a:srgbClr val="FFFFFF"/>
                </a:solidFill>
                <a:latin typeface="Arial Nova" panose="020B0504020202020204" pitchFamily="34" charset="0"/>
              </a:rPr>
              <a:t> with a French-</a:t>
            </a:r>
            <a:r>
              <a:rPr lang="fr-BE" sz="1200" dirty="0" err="1">
                <a:solidFill>
                  <a:srgbClr val="FFFFFF"/>
                </a:solidFill>
                <a:latin typeface="Arial Nova" panose="020B0504020202020204" pitchFamily="34" charset="0"/>
              </a:rPr>
              <a:t>sounding</a:t>
            </a:r>
            <a:r>
              <a:rPr lang="fr-BE" sz="1200" dirty="0">
                <a:solidFill>
                  <a:srgbClr val="FFFFFF"/>
                </a:solidFill>
                <a:latin typeface="Arial Nova" panose="020B0504020202020204" pitchFamily="34" charset="0"/>
              </a:rPr>
              <a:t> </a:t>
            </a:r>
            <a:r>
              <a:rPr lang="fr-BE" sz="1200" dirty="0" err="1">
                <a:solidFill>
                  <a:srgbClr val="FFFFFF"/>
                </a:solidFill>
                <a:latin typeface="Arial Nova" panose="020B0504020202020204" pitchFamily="34" charset="0"/>
              </a:rPr>
              <a:t>name</a:t>
            </a:r>
            <a:r>
              <a:rPr lang="fr-BE" sz="1200" dirty="0">
                <a:solidFill>
                  <a:srgbClr val="FFFFFF"/>
                </a:solidFill>
                <a:latin typeface="Arial Nova" panose="020B0504020202020204" pitchFamily="34" charset="0"/>
              </a:rPr>
              <a:t>.</a:t>
            </a:r>
          </a:p>
          <a:p>
            <a:pPr algn="l"/>
            <a:endParaRPr lang="fr-BE" sz="1200" dirty="0">
              <a:solidFill>
                <a:srgbClr val="FFFFFF"/>
              </a:solidFill>
              <a:latin typeface="Arial Nova" panose="020B05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B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0B44AF6-A672-4CAD-AE2B-3BF488149367}" type="slidenum">
              <a:rPr lang="fr-BE" smtClean="0"/>
              <a:t>15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76478889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BE" dirty="0" err="1"/>
              <a:t>Reception</a:t>
            </a:r>
            <a:r>
              <a:rPr lang="fr-BE" dirty="0"/>
              <a:t> </a:t>
            </a:r>
            <a:r>
              <a:rPr lang="fr-BE" dirty="0" err="1"/>
              <a:t>crisis</a:t>
            </a:r>
            <a:r>
              <a:rPr lang="fr-BE" dirty="0"/>
              <a:t>: </a:t>
            </a:r>
            <a:r>
              <a:rPr lang="fr-BE" sz="1200" dirty="0" err="1">
                <a:solidFill>
                  <a:srgbClr val="FFFFFF"/>
                </a:solidFill>
                <a:latin typeface="Arial Nova" panose="020B0504020202020204" pitchFamily="34" charset="0"/>
              </a:rPr>
              <a:t>Predominant</a:t>
            </a:r>
            <a:r>
              <a:rPr lang="fr-BE" sz="1200" dirty="0">
                <a:solidFill>
                  <a:srgbClr val="FFFFFF"/>
                </a:solidFill>
                <a:latin typeface="Arial Nova" panose="020B0504020202020204" pitchFamily="34" charset="0"/>
              </a:rPr>
              <a:t> </a:t>
            </a:r>
            <a:r>
              <a:rPr lang="fr-BE" sz="1200" dirty="0" err="1">
                <a:solidFill>
                  <a:srgbClr val="FFFFFF"/>
                </a:solidFill>
                <a:latin typeface="Arial Nova" panose="020B0504020202020204" pitchFamily="34" charset="0"/>
              </a:rPr>
              <a:t>approach</a:t>
            </a:r>
            <a:r>
              <a:rPr lang="fr-BE" sz="1200" dirty="0">
                <a:solidFill>
                  <a:srgbClr val="FFFFFF"/>
                </a:solidFill>
                <a:latin typeface="Arial Nova" panose="020B0504020202020204" pitchFamily="34" charset="0"/>
              </a:rPr>
              <a:t> in EU = </a:t>
            </a:r>
            <a:r>
              <a:rPr lang="fr-BE" sz="1200" dirty="0" err="1">
                <a:solidFill>
                  <a:srgbClr val="FFFFFF"/>
                </a:solidFill>
                <a:latin typeface="Arial Nova" panose="020B0504020202020204" pitchFamily="34" charset="0"/>
              </a:rPr>
              <a:t>focusing</a:t>
            </a:r>
            <a:r>
              <a:rPr lang="fr-BE" sz="1200" dirty="0">
                <a:solidFill>
                  <a:srgbClr val="FFFFFF"/>
                </a:solidFill>
                <a:latin typeface="Arial Nova" panose="020B0504020202020204" pitchFamily="34" charset="0"/>
              </a:rPr>
              <a:t> on </a:t>
            </a:r>
            <a:r>
              <a:rPr lang="fr-BE" sz="1200" dirty="0" err="1">
                <a:solidFill>
                  <a:srgbClr val="FFFFFF"/>
                </a:solidFill>
                <a:latin typeface="Arial Nova" panose="020B0504020202020204" pitchFamily="34" charset="0"/>
              </a:rPr>
              <a:t>managing</a:t>
            </a:r>
            <a:r>
              <a:rPr lang="fr-BE" sz="1200" dirty="0">
                <a:solidFill>
                  <a:srgbClr val="FFFFFF"/>
                </a:solidFill>
                <a:latin typeface="Arial Nova" panose="020B0504020202020204" pitchFamily="34" charset="0"/>
              </a:rPr>
              <a:t> migration flows </a:t>
            </a:r>
            <a:r>
              <a:rPr lang="fr-BE" sz="1200" dirty="0" err="1">
                <a:solidFill>
                  <a:srgbClr val="FFFFFF"/>
                </a:solidFill>
                <a:latin typeface="Arial Nova" panose="020B0504020202020204" pitchFamily="34" charset="0"/>
              </a:rPr>
              <a:t>rather</a:t>
            </a:r>
            <a:r>
              <a:rPr lang="fr-BE" sz="1200" dirty="0">
                <a:solidFill>
                  <a:srgbClr val="FFFFFF"/>
                </a:solidFill>
                <a:latin typeface="Arial Nova" panose="020B0504020202020204" pitchFamily="34" charset="0"/>
              </a:rPr>
              <a:t> </a:t>
            </a:r>
            <a:r>
              <a:rPr lang="fr-BE" sz="1200" dirty="0" err="1">
                <a:solidFill>
                  <a:srgbClr val="FFFFFF"/>
                </a:solidFill>
                <a:latin typeface="Arial Nova" panose="020B0504020202020204" pitchFamily="34" charset="0"/>
              </a:rPr>
              <a:t>than</a:t>
            </a:r>
            <a:r>
              <a:rPr lang="fr-BE" sz="1200" dirty="0">
                <a:solidFill>
                  <a:srgbClr val="FFFFFF"/>
                </a:solidFill>
                <a:latin typeface="Arial Nova" panose="020B0504020202020204" pitchFamily="34" charset="0"/>
              </a:rPr>
              <a:t> a process </a:t>
            </a:r>
            <a:r>
              <a:rPr lang="fr-BE" sz="1200" dirty="0" err="1">
                <a:solidFill>
                  <a:srgbClr val="FFFFFF"/>
                </a:solidFill>
                <a:latin typeface="Arial Nova" panose="020B0504020202020204" pitchFamily="34" charset="0"/>
              </a:rPr>
              <a:t>based</a:t>
            </a:r>
            <a:r>
              <a:rPr lang="fr-BE" sz="1200" dirty="0">
                <a:solidFill>
                  <a:srgbClr val="FFFFFF"/>
                </a:solidFill>
                <a:latin typeface="Arial Nova" panose="020B0504020202020204" pitchFamily="34" charset="0"/>
              </a:rPr>
              <a:t> on </a:t>
            </a:r>
            <a:r>
              <a:rPr lang="fr-BE" sz="1200" dirty="0" err="1">
                <a:solidFill>
                  <a:srgbClr val="FFFFFF"/>
                </a:solidFill>
                <a:latin typeface="Arial Nova" panose="020B0504020202020204" pitchFamily="34" charset="0"/>
              </a:rPr>
              <a:t>fundamental</a:t>
            </a:r>
            <a:r>
              <a:rPr lang="fr-BE" sz="1200" dirty="0">
                <a:solidFill>
                  <a:srgbClr val="FFFFFF"/>
                </a:solidFill>
                <a:latin typeface="Arial Nova" panose="020B0504020202020204" pitchFamily="34" charset="0"/>
              </a:rPr>
              <a:t> </a:t>
            </a:r>
            <a:r>
              <a:rPr lang="fr-BE" sz="1200" dirty="0" err="1">
                <a:solidFill>
                  <a:srgbClr val="FFFFFF"/>
                </a:solidFill>
                <a:latin typeface="Arial Nova" panose="020B0504020202020204" pitchFamily="34" charset="0"/>
              </a:rPr>
              <a:t>rights</a:t>
            </a:r>
            <a:r>
              <a:rPr lang="fr-BE" sz="1200" dirty="0">
                <a:solidFill>
                  <a:srgbClr val="FFFFFF"/>
                </a:solidFill>
                <a:latin typeface="Arial Nova" panose="020B0504020202020204" pitchFamily="34" charset="0"/>
              </a:rPr>
              <a:t> &amp; </a:t>
            </a:r>
            <a:r>
              <a:rPr lang="fr-BE" sz="1200" dirty="0" err="1">
                <a:solidFill>
                  <a:srgbClr val="FFFFFF"/>
                </a:solidFill>
                <a:latin typeface="Arial Nova" panose="020B0504020202020204" pitchFamily="34" charset="0"/>
              </a:rPr>
              <a:t>looking</a:t>
            </a:r>
            <a:r>
              <a:rPr lang="fr-BE" sz="1200" dirty="0">
                <a:solidFill>
                  <a:srgbClr val="FFFFFF"/>
                </a:solidFill>
                <a:latin typeface="Arial Nova" panose="020B0504020202020204" pitchFamily="34" charset="0"/>
              </a:rPr>
              <a:t> </a:t>
            </a:r>
            <a:r>
              <a:rPr lang="fr-BE" sz="1200" dirty="0" err="1">
                <a:solidFill>
                  <a:srgbClr val="FFFFFF"/>
                </a:solidFill>
                <a:latin typeface="Arial Nova" panose="020B0504020202020204" pitchFamily="34" charset="0"/>
              </a:rPr>
              <a:t>after</a:t>
            </a:r>
            <a:r>
              <a:rPr lang="fr-BE" sz="1200" dirty="0">
                <a:solidFill>
                  <a:srgbClr val="FFFFFF"/>
                </a:solidFill>
                <a:latin typeface="Arial Nova" panose="020B0504020202020204" pitchFamily="34" charset="0"/>
              </a:rPr>
              <a:t> the essential </a:t>
            </a:r>
            <a:r>
              <a:rPr lang="fr-BE" sz="1200" dirty="0" err="1">
                <a:solidFill>
                  <a:srgbClr val="FFFFFF"/>
                </a:solidFill>
                <a:latin typeface="Arial Nova" panose="020B0504020202020204" pitchFamily="34" charset="0"/>
              </a:rPr>
              <a:t>needs</a:t>
            </a:r>
            <a:r>
              <a:rPr lang="fr-BE" sz="1200" dirty="0">
                <a:solidFill>
                  <a:srgbClr val="FFFFFF"/>
                </a:solidFill>
                <a:latin typeface="Arial Nova" panose="020B0504020202020204" pitchFamily="34" charset="0"/>
              </a:rPr>
              <a:t> of people </a:t>
            </a:r>
            <a:r>
              <a:rPr lang="fr-BE" sz="1200" dirty="0" err="1">
                <a:solidFill>
                  <a:srgbClr val="FFFFFF"/>
                </a:solidFill>
                <a:latin typeface="Arial Nova" panose="020B0504020202020204" pitchFamily="34" charset="0"/>
              </a:rPr>
              <a:t>seeking</a:t>
            </a:r>
            <a:r>
              <a:rPr lang="fr-BE" sz="1200" dirty="0">
                <a:solidFill>
                  <a:srgbClr val="FFFFFF"/>
                </a:solidFill>
                <a:latin typeface="Arial Nova" panose="020B0504020202020204" pitchFamily="34" charset="0"/>
              </a:rPr>
              <a:t> protection.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BE" sz="1200" dirty="0" err="1">
                <a:solidFill>
                  <a:srgbClr val="FFFFFF"/>
                </a:solidFill>
                <a:latin typeface="Arial Nova" panose="020B0504020202020204" pitchFamily="34" charset="0"/>
              </a:rPr>
              <a:t>We</a:t>
            </a:r>
            <a:r>
              <a:rPr lang="fr-BE" sz="1200" dirty="0">
                <a:solidFill>
                  <a:srgbClr val="FFFFFF"/>
                </a:solidFill>
                <a:latin typeface="Arial Nova" panose="020B0504020202020204" pitchFamily="34" charset="0"/>
              </a:rPr>
              <a:t> are not </a:t>
            </a:r>
            <a:r>
              <a:rPr lang="fr-BE" sz="1200" dirty="0" err="1">
                <a:solidFill>
                  <a:srgbClr val="FFFFFF"/>
                </a:solidFill>
                <a:latin typeface="Arial Nova" panose="020B0504020202020204" pitchFamily="34" charset="0"/>
              </a:rPr>
              <a:t>facing</a:t>
            </a:r>
            <a:r>
              <a:rPr lang="fr-BE" sz="1200" dirty="0">
                <a:solidFill>
                  <a:srgbClr val="FFFFFF"/>
                </a:solidFill>
                <a:latin typeface="Arial Nova" panose="020B0504020202020204" pitchFamily="34" charset="0"/>
              </a:rPr>
              <a:t> a migration </a:t>
            </a:r>
            <a:r>
              <a:rPr lang="fr-BE" sz="1200" dirty="0" err="1">
                <a:solidFill>
                  <a:srgbClr val="FFFFFF"/>
                </a:solidFill>
                <a:latin typeface="Arial Nova" panose="020B0504020202020204" pitchFamily="34" charset="0"/>
              </a:rPr>
              <a:t>crisis</a:t>
            </a:r>
            <a:r>
              <a:rPr lang="fr-BE" sz="1200" dirty="0">
                <a:solidFill>
                  <a:srgbClr val="FFFFFF"/>
                </a:solidFill>
                <a:latin typeface="Arial Nova" panose="020B0504020202020204" pitchFamily="34" charset="0"/>
              </a:rPr>
              <a:t>, but a </a:t>
            </a:r>
            <a:r>
              <a:rPr lang="fr-BE" sz="1200" dirty="0" err="1">
                <a:solidFill>
                  <a:srgbClr val="FFFFFF"/>
                </a:solidFill>
                <a:latin typeface="Arial Nova" panose="020B0504020202020204" pitchFamily="34" charset="0"/>
              </a:rPr>
              <a:t>reception</a:t>
            </a:r>
            <a:r>
              <a:rPr lang="fr-BE" sz="1200" dirty="0">
                <a:solidFill>
                  <a:srgbClr val="FFFFFF"/>
                </a:solidFill>
                <a:latin typeface="Arial Nova" panose="020B0504020202020204" pitchFamily="34" charset="0"/>
              </a:rPr>
              <a:t> </a:t>
            </a:r>
            <a:r>
              <a:rPr lang="fr-BE" sz="1200" dirty="0" err="1">
                <a:solidFill>
                  <a:srgbClr val="FFFFFF"/>
                </a:solidFill>
                <a:latin typeface="Arial Nova" panose="020B0504020202020204" pitchFamily="34" charset="0"/>
              </a:rPr>
              <a:t>crisis</a:t>
            </a:r>
            <a:r>
              <a:rPr lang="fr-BE" sz="1200" dirty="0">
                <a:solidFill>
                  <a:srgbClr val="FFFFFF"/>
                </a:solidFill>
                <a:latin typeface="Arial Nova" panose="020B0504020202020204" pitchFamily="34" charset="0"/>
              </a:rPr>
              <a:t>. </a:t>
            </a:r>
          </a:p>
          <a:p>
            <a:endParaRPr lang="fr-BE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BE" dirty="0" err="1"/>
              <a:t>We</a:t>
            </a:r>
            <a:r>
              <a:rPr lang="fr-BE" dirty="0"/>
              <a:t> came </a:t>
            </a:r>
            <a:r>
              <a:rPr lang="fr-BE" dirty="0" err="1"/>
              <a:t>across</a:t>
            </a:r>
            <a:r>
              <a:rPr lang="fr-BE" dirty="0"/>
              <a:t> </a:t>
            </a:r>
            <a:r>
              <a:rPr lang="fr-BE" dirty="0" err="1"/>
              <a:t>interesting</a:t>
            </a:r>
            <a:r>
              <a:rPr lang="fr-BE" dirty="0"/>
              <a:t> initiatives, best practices, &amp; the </a:t>
            </a:r>
            <a:r>
              <a:rPr lang="fr-BE" dirty="0" err="1"/>
              <a:t>boldest</a:t>
            </a:r>
            <a:r>
              <a:rPr lang="fr-BE" dirty="0"/>
              <a:t> </a:t>
            </a:r>
            <a:r>
              <a:rPr lang="fr-BE" dirty="0" err="1"/>
              <a:t>ones</a:t>
            </a:r>
            <a:r>
              <a:rPr lang="fr-BE" dirty="0"/>
              <a:t> </a:t>
            </a:r>
            <a:r>
              <a:rPr lang="fr-BE" dirty="0" err="1"/>
              <a:t>were</a:t>
            </a:r>
            <a:r>
              <a:rPr lang="fr-BE" dirty="0"/>
              <a:t> </a:t>
            </a:r>
            <a:r>
              <a:rPr lang="fr-BE" dirty="0" err="1"/>
              <a:t>often</a:t>
            </a:r>
            <a:r>
              <a:rPr lang="fr-BE" dirty="0"/>
              <a:t> </a:t>
            </a:r>
            <a:r>
              <a:rPr lang="fr-BE" dirty="0" err="1"/>
              <a:t>initiated</a:t>
            </a:r>
            <a:r>
              <a:rPr lang="fr-BE" dirty="0"/>
              <a:t> by civil society, </a:t>
            </a:r>
            <a:r>
              <a:rPr lang="fr-BE" dirty="0" err="1"/>
              <a:t>supported</a:t>
            </a:r>
            <a:r>
              <a:rPr lang="fr-BE" dirty="0"/>
              <a:t> by </a:t>
            </a:r>
            <a:r>
              <a:rPr lang="fr-BE" dirty="0" err="1"/>
              <a:t>foundations</a:t>
            </a:r>
            <a:r>
              <a:rPr lang="fr-BE" dirty="0"/>
              <a:t>; </a:t>
            </a:r>
            <a:r>
              <a:rPr lang="fr-BE" dirty="0" err="1"/>
              <a:t>we</a:t>
            </a:r>
            <a:r>
              <a:rPr lang="fr-BE" dirty="0"/>
              <a:t> can cite </a:t>
            </a:r>
            <a:r>
              <a:rPr lang="fr-BE" dirty="0" err="1"/>
              <a:t>here</a:t>
            </a:r>
            <a:r>
              <a:rPr lang="fr-BE" dirty="0"/>
              <a:t> the </a:t>
            </a:r>
            <a:r>
              <a:rPr lang="fr-BE" dirty="0" err="1"/>
              <a:t>great</a:t>
            </a:r>
            <a:r>
              <a:rPr lang="fr-BE" dirty="0"/>
              <a:t> </a:t>
            </a:r>
            <a:r>
              <a:rPr lang="fr-BE" dirty="0" err="1"/>
              <a:t>work</a:t>
            </a:r>
            <a:r>
              <a:rPr lang="fr-BE" dirty="0"/>
              <a:t> </a:t>
            </a:r>
            <a:r>
              <a:rPr lang="fr-BE" dirty="0" err="1"/>
              <a:t>done</a:t>
            </a:r>
            <a:r>
              <a:rPr lang="fr-BE" dirty="0"/>
              <a:t> by EPIM – EU Programme for </a:t>
            </a:r>
            <a:r>
              <a:rPr lang="fr-BE" dirty="0" err="1"/>
              <a:t>Integration</a:t>
            </a:r>
            <a:r>
              <a:rPr lang="fr-BE" dirty="0"/>
              <a:t> &amp; Migration, but </a:t>
            </a:r>
            <a:r>
              <a:rPr lang="fr-BE" dirty="0" err="1"/>
              <a:t>you</a:t>
            </a:r>
            <a:r>
              <a:rPr lang="fr-BE" dirty="0"/>
              <a:t> </a:t>
            </a:r>
            <a:r>
              <a:rPr lang="fr-BE" dirty="0" err="1"/>
              <a:t>will</a:t>
            </a:r>
            <a:r>
              <a:rPr lang="fr-BE" dirty="0"/>
              <a:t> </a:t>
            </a:r>
            <a:r>
              <a:rPr lang="fr-BE" dirty="0" err="1"/>
              <a:t>find</a:t>
            </a:r>
            <a:r>
              <a:rPr lang="fr-BE" dirty="0"/>
              <a:t> </a:t>
            </a:r>
            <a:r>
              <a:rPr lang="fr-BE" dirty="0" err="1"/>
              <a:t>many</a:t>
            </a:r>
            <a:r>
              <a:rPr lang="fr-BE" dirty="0"/>
              <a:t> more </a:t>
            </a:r>
            <a:r>
              <a:rPr lang="fr-BE" dirty="0" err="1"/>
              <a:t>other</a:t>
            </a:r>
            <a:r>
              <a:rPr lang="fr-BE" dirty="0"/>
              <a:t> </a:t>
            </a:r>
            <a:r>
              <a:rPr lang="fr-BE" dirty="0" err="1"/>
              <a:t>inspiring</a:t>
            </a:r>
            <a:r>
              <a:rPr lang="fr-BE" dirty="0"/>
              <a:t> </a:t>
            </a:r>
            <a:r>
              <a:rPr lang="fr-BE" dirty="0" err="1"/>
              <a:t>examples</a:t>
            </a:r>
            <a:r>
              <a:rPr lang="fr-BE" dirty="0"/>
              <a:t> in the report.</a:t>
            </a:r>
          </a:p>
          <a:p>
            <a:endParaRPr lang="fr-B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0B44AF6-A672-4CAD-AE2B-3BF488149367}" type="slidenum">
              <a:rPr lang="fr-BE" smtClean="0"/>
              <a:t>16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26644254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b="0" i="0" u="none" strike="noStrike" kern="1200" baseline="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0B44AF6-A672-4CAD-AE2B-3BF488149367}" type="slidenum">
              <a:rPr lang="fr-BE" smtClean="0"/>
              <a:t>17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11246169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B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0B44AF6-A672-4CAD-AE2B-3BF488149367}" type="slidenum">
              <a:rPr lang="fr-BE" smtClean="0"/>
              <a:t>18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50535095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 bit of context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0B44AF6-A672-4CAD-AE2B-3BF488149367}" type="slidenum">
              <a:rPr lang="fr-BE" smtClean="0"/>
              <a:t>2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48874531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BE" dirty="0"/>
              <a:t>In the last 10 </a:t>
            </a:r>
            <a:r>
              <a:rPr lang="fr-BE" dirty="0" err="1"/>
              <a:t>years</a:t>
            </a:r>
            <a:r>
              <a:rPr lang="fr-BE" dirty="0"/>
              <a:t> in the EU, total </a:t>
            </a:r>
            <a:r>
              <a:rPr lang="fr-BE" dirty="0" err="1"/>
              <a:t>housing</a:t>
            </a:r>
            <a:r>
              <a:rPr lang="fr-BE" dirty="0"/>
              <a:t> </a:t>
            </a:r>
            <a:r>
              <a:rPr lang="fr-BE" dirty="0" err="1"/>
              <a:t>costs</a:t>
            </a:r>
            <a:r>
              <a:rPr lang="fr-BE" dirty="0"/>
              <a:t> have been </a:t>
            </a:r>
            <a:r>
              <a:rPr lang="fr-BE" dirty="0" err="1"/>
              <a:t>rising</a:t>
            </a:r>
            <a:r>
              <a:rPr lang="fr-BE" dirty="0"/>
              <a:t> by 21% for </a:t>
            </a:r>
            <a:r>
              <a:rPr lang="fr-BE" dirty="0" err="1"/>
              <a:t>poor</a:t>
            </a:r>
            <a:r>
              <a:rPr lang="fr-BE" dirty="0"/>
              <a:t> tenants. Tenants are on the </a:t>
            </a:r>
            <a:r>
              <a:rPr lang="fr-BE" dirty="0" err="1"/>
              <a:t>frontline</a:t>
            </a:r>
            <a:r>
              <a:rPr lang="fr-BE" dirty="0"/>
              <a:t> of the </a:t>
            </a:r>
            <a:r>
              <a:rPr lang="fr-BE" dirty="0" err="1"/>
              <a:t>increase</a:t>
            </a:r>
            <a:r>
              <a:rPr lang="fr-BE" dirty="0"/>
              <a:t> in </a:t>
            </a:r>
            <a:r>
              <a:rPr lang="fr-BE" dirty="0" err="1"/>
              <a:t>housing</a:t>
            </a:r>
            <a:r>
              <a:rPr lang="fr-BE" dirty="0"/>
              <a:t> </a:t>
            </a:r>
            <a:r>
              <a:rPr lang="fr-BE" dirty="0" err="1"/>
              <a:t>prices</a:t>
            </a:r>
            <a:r>
              <a:rPr lang="fr-BE" dirty="0"/>
              <a:t>; and the gap, the </a:t>
            </a:r>
            <a:r>
              <a:rPr lang="fr-BE" dirty="0" err="1"/>
              <a:t>inequalities</a:t>
            </a:r>
            <a:r>
              <a:rPr lang="fr-BE" dirty="0"/>
              <a:t> </a:t>
            </a:r>
            <a:r>
              <a:rPr lang="fr-BE" dirty="0" err="1"/>
              <a:t>between</a:t>
            </a:r>
            <a:r>
              <a:rPr lang="fr-BE" dirty="0"/>
              <a:t> non-</a:t>
            </a:r>
            <a:r>
              <a:rPr lang="fr-BE" dirty="0" err="1"/>
              <a:t>poor</a:t>
            </a:r>
            <a:r>
              <a:rPr lang="fr-BE" dirty="0"/>
              <a:t> &amp; </a:t>
            </a:r>
            <a:r>
              <a:rPr lang="fr-BE" dirty="0" err="1"/>
              <a:t>poor</a:t>
            </a:r>
            <a:r>
              <a:rPr lang="fr-BE" dirty="0"/>
              <a:t> </a:t>
            </a:r>
            <a:r>
              <a:rPr lang="fr-BE" dirty="0" err="1"/>
              <a:t>households</a:t>
            </a:r>
            <a:r>
              <a:rPr lang="fr-BE" dirty="0"/>
              <a:t> have been </a:t>
            </a:r>
            <a:r>
              <a:rPr lang="fr-BE" dirty="0" err="1"/>
              <a:t>increasing</a:t>
            </a:r>
            <a:r>
              <a:rPr lang="fr-BE" dirty="0"/>
              <a:t> </a:t>
            </a:r>
            <a:r>
              <a:rPr lang="fr-BE" dirty="0" err="1"/>
              <a:t>too</a:t>
            </a:r>
            <a:r>
              <a:rPr lang="fr-BE" dirty="0"/>
              <a:t> – </a:t>
            </a:r>
            <a:r>
              <a:rPr lang="fr-BE" dirty="0" err="1"/>
              <a:t>before</a:t>
            </a:r>
            <a:r>
              <a:rPr lang="fr-BE" dirty="0"/>
              <a:t> 2009, </a:t>
            </a:r>
            <a:r>
              <a:rPr lang="fr-BE" dirty="0" err="1"/>
              <a:t>poor</a:t>
            </a:r>
            <a:r>
              <a:rPr lang="fr-BE" dirty="0"/>
              <a:t> tenants </a:t>
            </a:r>
            <a:r>
              <a:rPr lang="fr-BE" dirty="0" err="1"/>
              <a:t>housing</a:t>
            </a:r>
            <a:r>
              <a:rPr lang="fr-BE" dirty="0"/>
              <a:t> </a:t>
            </a:r>
            <a:r>
              <a:rPr lang="fr-BE" dirty="0" err="1"/>
              <a:t>costs</a:t>
            </a:r>
            <a:r>
              <a:rPr lang="fr-BE" dirty="0"/>
              <a:t> </a:t>
            </a:r>
            <a:r>
              <a:rPr lang="fr-BE" dirty="0" err="1"/>
              <a:t>were</a:t>
            </a:r>
            <a:r>
              <a:rPr lang="fr-BE" dirty="0"/>
              <a:t> </a:t>
            </a:r>
            <a:r>
              <a:rPr lang="fr-BE" dirty="0" err="1"/>
              <a:t>lower</a:t>
            </a:r>
            <a:r>
              <a:rPr lang="fr-BE" dirty="0"/>
              <a:t> </a:t>
            </a:r>
            <a:r>
              <a:rPr lang="fr-BE" dirty="0" err="1"/>
              <a:t>than</a:t>
            </a:r>
            <a:r>
              <a:rPr lang="fr-BE" dirty="0"/>
              <a:t> non-</a:t>
            </a:r>
            <a:r>
              <a:rPr lang="fr-BE" dirty="0" err="1"/>
              <a:t>poor</a:t>
            </a:r>
            <a:r>
              <a:rPr lang="fr-BE" dirty="0"/>
              <a:t> </a:t>
            </a:r>
            <a:r>
              <a:rPr lang="fr-BE" dirty="0" err="1"/>
              <a:t>households</a:t>
            </a:r>
            <a:r>
              <a:rPr lang="fr-BE" dirty="0"/>
              <a:t> – but </a:t>
            </a:r>
            <a:r>
              <a:rPr lang="fr-BE" dirty="0" err="1"/>
              <a:t>it</a:t>
            </a:r>
            <a:r>
              <a:rPr lang="fr-BE" dirty="0"/>
              <a:t> </a:t>
            </a:r>
            <a:r>
              <a:rPr lang="fr-BE" dirty="0" err="1"/>
              <a:t>changed</a:t>
            </a:r>
            <a:r>
              <a:rPr lang="fr-BE" dirty="0"/>
              <a:t>, &amp; the </a:t>
            </a:r>
            <a:r>
              <a:rPr lang="fr-BE" dirty="0" err="1"/>
              <a:t>housing</a:t>
            </a:r>
            <a:r>
              <a:rPr lang="fr-BE" dirty="0"/>
              <a:t> </a:t>
            </a:r>
            <a:r>
              <a:rPr lang="fr-BE" dirty="0" err="1"/>
              <a:t>costs</a:t>
            </a:r>
            <a:r>
              <a:rPr lang="fr-BE" dirty="0"/>
              <a:t> for </a:t>
            </a:r>
            <a:r>
              <a:rPr lang="fr-BE" dirty="0" err="1"/>
              <a:t>poor</a:t>
            </a:r>
            <a:r>
              <a:rPr lang="fr-BE" dirty="0"/>
              <a:t> tenants </a:t>
            </a:r>
            <a:r>
              <a:rPr lang="fr-BE" dirty="0" err="1"/>
              <a:t>increased</a:t>
            </a:r>
            <a:r>
              <a:rPr lang="fr-BE" dirty="0"/>
              <a:t> </a:t>
            </a:r>
            <a:r>
              <a:rPr lang="fr-BE" dirty="0" err="1"/>
              <a:t>since</a:t>
            </a:r>
            <a:r>
              <a:rPr lang="fr-BE" dirty="0"/>
              <a:t> </a:t>
            </a:r>
            <a:r>
              <a:rPr lang="fr-BE" dirty="0" err="1"/>
              <a:t>then</a:t>
            </a:r>
            <a:r>
              <a:rPr lang="fr-BE" dirty="0"/>
              <a:t> at an </a:t>
            </a:r>
            <a:r>
              <a:rPr lang="fr-BE" dirty="0" err="1"/>
              <a:t>unprecedented</a:t>
            </a:r>
            <a:r>
              <a:rPr lang="fr-BE" dirty="0"/>
              <a:t> pace.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0B44AF6-A672-4CAD-AE2B-3BF488149367}" type="slidenum">
              <a:rPr kumimoji="0" lang="fr-B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fr-BE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9048937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B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0B44AF6-A672-4CAD-AE2B-3BF488149367}" type="slidenum">
              <a:rPr lang="fr-BE" smtClean="0"/>
              <a:t>4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4225789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BE" dirty="0" err="1"/>
              <a:t>Who</a:t>
            </a:r>
            <a:r>
              <a:rPr lang="fr-BE" dirty="0"/>
              <a:t> are the </a:t>
            </a:r>
            <a:r>
              <a:rPr lang="fr-BE" dirty="0" err="1"/>
              <a:t>most</a:t>
            </a:r>
            <a:r>
              <a:rPr lang="fr-BE" dirty="0"/>
              <a:t> </a:t>
            </a:r>
            <a:r>
              <a:rPr lang="fr-BE" dirty="0" err="1"/>
              <a:t>vulnerable</a:t>
            </a:r>
            <a:r>
              <a:rPr lang="fr-BE" dirty="0"/>
              <a:t> to </a:t>
            </a:r>
            <a:r>
              <a:rPr lang="fr-BE" dirty="0" err="1"/>
              <a:t>housing</a:t>
            </a:r>
            <a:r>
              <a:rPr lang="fr-BE" dirty="0"/>
              <a:t> exclusion? </a:t>
            </a:r>
          </a:p>
          <a:p>
            <a:r>
              <a:rPr lang="fr-BE" dirty="0" err="1"/>
              <a:t>Children</a:t>
            </a:r>
            <a:r>
              <a:rPr lang="fr-BE" dirty="0"/>
              <a:t> : one out of four </a:t>
            </a:r>
            <a:r>
              <a:rPr lang="fr-BE" dirty="0" err="1"/>
              <a:t>poor</a:t>
            </a:r>
            <a:r>
              <a:rPr lang="fr-BE" dirty="0"/>
              <a:t> </a:t>
            </a:r>
            <a:r>
              <a:rPr lang="fr-BE" dirty="0" err="1"/>
              <a:t>children</a:t>
            </a:r>
            <a:r>
              <a:rPr lang="fr-BE" dirty="0"/>
              <a:t> live in </a:t>
            </a:r>
            <a:r>
              <a:rPr lang="fr-BE" dirty="0" err="1"/>
              <a:t>damp</a:t>
            </a:r>
            <a:r>
              <a:rPr lang="fr-BE" dirty="0"/>
              <a:t> </a:t>
            </a:r>
            <a:r>
              <a:rPr lang="fr-BE" dirty="0" err="1"/>
              <a:t>housing</a:t>
            </a:r>
            <a:r>
              <a:rPr lang="fr-BE" dirty="0"/>
              <a:t> in the EU. This </a:t>
            </a:r>
            <a:r>
              <a:rPr lang="fr-BE" dirty="0" err="1"/>
              <a:t>is</a:t>
            </a:r>
            <a:r>
              <a:rPr lang="fr-BE" dirty="0"/>
              <a:t> a </a:t>
            </a:r>
            <a:r>
              <a:rPr lang="fr-BE" dirty="0" err="1"/>
              <a:t>phenomenon</a:t>
            </a:r>
            <a:r>
              <a:rPr lang="fr-BE" dirty="0"/>
              <a:t> </a:t>
            </a:r>
            <a:r>
              <a:rPr lang="fr-BE" dirty="0" err="1"/>
              <a:t>share</a:t>
            </a:r>
            <a:r>
              <a:rPr lang="fr-BE" dirty="0"/>
              <a:t> by all EU countries.</a:t>
            </a:r>
          </a:p>
          <a:p>
            <a:r>
              <a:rPr lang="fr-BE" dirty="0"/>
              <a:t>Non-EU </a:t>
            </a:r>
            <a:r>
              <a:rPr lang="fr-BE" dirty="0" err="1"/>
              <a:t>nationals</a:t>
            </a:r>
            <a:endParaRPr lang="fr-B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0B44AF6-A672-4CAD-AE2B-3BF488149367}" type="slidenum">
              <a:rPr lang="fr-BE" smtClean="0"/>
              <a:t>5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15771742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BE" dirty="0"/>
              <a:t>One </a:t>
            </a:r>
            <a:r>
              <a:rPr lang="fr-BE" dirty="0" err="1"/>
              <a:t>third</a:t>
            </a:r>
            <a:r>
              <a:rPr lang="fr-BE" dirty="0"/>
              <a:t> of non-EU </a:t>
            </a:r>
            <a:r>
              <a:rPr lang="fr-BE" dirty="0" err="1"/>
              <a:t>nationals</a:t>
            </a:r>
            <a:r>
              <a:rPr lang="fr-BE" dirty="0"/>
              <a:t> are living in </a:t>
            </a:r>
            <a:r>
              <a:rPr lang="fr-BE" dirty="0" err="1"/>
              <a:t>overcrowding</a:t>
            </a:r>
            <a:r>
              <a:rPr lang="fr-BE" dirty="0"/>
              <a:t> conditions in the EU, </a:t>
            </a:r>
            <a:r>
              <a:rPr lang="fr-BE" dirty="0" err="1"/>
              <a:t>compared</a:t>
            </a:r>
            <a:r>
              <a:rPr lang="fr-BE" dirty="0"/>
              <a:t> to 13% of EU </a:t>
            </a:r>
            <a:r>
              <a:rPr lang="fr-BE" dirty="0" err="1"/>
              <a:t>nationals</a:t>
            </a:r>
            <a:r>
              <a:rPr lang="fr-BE" dirty="0"/>
              <a:t>. This gap </a:t>
            </a:r>
            <a:r>
              <a:rPr lang="fr-BE" dirty="0" err="1"/>
              <a:t>is</a:t>
            </a:r>
            <a:r>
              <a:rPr lang="fr-BE" dirty="0"/>
              <a:t> </a:t>
            </a:r>
            <a:r>
              <a:rPr lang="fr-BE" dirty="0" err="1"/>
              <a:t>huge</a:t>
            </a:r>
            <a:r>
              <a:rPr lang="fr-BE" dirty="0"/>
              <a:t> in the countries </a:t>
            </a:r>
            <a:r>
              <a:rPr lang="fr-BE" dirty="0" err="1"/>
              <a:t>appearing</a:t>
            </a:r>
            <a:r>
              <a:rPr lang="fr-BE" dirty="0"/>
              <a:t> in </a:t>
            </a:r>
            <a:r>
              <a:rPr lang="fr-BE" dirty="0" err="1"/>
              <a:t>this</a:t>
            </a:r>
            <a:r>
              <a:rPr lang="fr-BE" dirty="0"/>
              <a:t> graph. Non-EU </a:t>
            </a:r>
            <a:r>
              <a:rPr lang="fr-BE" dirty="0" err="1"/>
              <a:t>nationals</a:t>
            </a:r>
            <a:r>
              <a:rPr lang="fr-BE" dirty="0"/>
              <a:t> are </a:t>
            </a:r>
            <a:r>
              <a:rPr lang="fr-BE" dirty="0" err="1"/>
              <a:t>also</a:t>
            </a:r>
            <a:r>
              <a:rPr lang="fr-BE" dirty="0"/>
              <a:t> more </a:t>
            </a:r>
            <a:r>
              <a:rPr lang="fr-BE" dirty="0" err="1"/>
              <a:t>likely</a:t>
            </a:r>
            <a:r>
              <a:rPr lang="fr-BE" dirty="0"/>
              <a:t> to </a:t>
            </a:r>
            <a:r>
              <a:rPr lang="fr-BE" dirty="0" err="1"/>
              <a:t>be</a:t>
            </a:r>
            <a:r>
              <a:rPr lang="fr-BE" dirty="0"/>
              <a:t> </a:t>
            </a:r>
            <a:r>
              <a:rPr lang="fr-BE" dirty="0" err="1"/>
              <a:t>overburdened</a:t>
            </a:r>
            <a:r>
              <a:rPr lang="fr-BE" dirty="0"/>
              <a:t> by </a:t>
            </a:r>
            <a:r>
              <a:rPr lang="fr-BE" dirty="0" err="1"/>
              <a:t>housing</a:t>
            </a:r>
            <a:r>
              <a:rPr lang="fr-BE" dirty="0"/>
              <a:t> </a:t>
            </a:r>
            <a:r>
              <a:rPr lang="fr-BE" dirty="0" err="1"/>
              <a:t>costs</a:t>
            </a:r>
            <a:r>
              <a:rPr lang="fr-BE" dirty="0"/>
              <a:t> </a:t>
            </a:r>
            <a:r>
              <a:rPr lang="fr-BE" dirty="0" err="1"/>
              <a:t>than</a:t>
            </a:r>
            <a:r>
              <a:rPr lang="fr-BE" dirty="0"/>
              <a:t> EU </a:t>
            </a:r>
            <a:r>
              <a:rPr lang="fr-BE" dirty="0" err="1"/>
              <a:t>nationals</a:t>
            </a:r>
            <a:r>
              <a:rPr lang="fr-BE" dirty="0"/>
              <a:t>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0B44AF6-A672-4CAD-AE2B-3BF488149367}" type="slidenum">
              <a:rPr lang="fr-BE" smtClean="0"/>
              <a:t>6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81156077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BE" dirty="0" err="1"/>
              <a:t>We</a:t>
            </a:r>
            <a:r>
              <a:rPr lang="fr-BE" dirty="0"/>
              <a:t> </a:t>
            </a:r>
            <a:r>
              <a:rPr lang="fr-BE" dirty="0" err="1"/>
              <a:t>tried</a:t>
            </a:r>
            <a:r>
              <a:rPr lang="fr-BE" dirty="0"/>
              <a:t> to </a:t>
            </a:r>
            <a:r>
              <a:rPr lang="fr-BE" dirty="0" err="1"/>
              <a:t>estimate</a:t>
            </a:r>
            <a:r>
              <a:rPr lang="fr-BE" dirty="0"/>
              <a:t> the </a:t>
            </a:r>
            <a:r>
              <a:rPr lang="fr-BE" dirty="0" err="1"/>
              <a:t>number</a:t>
            </a:r>
            <a:r>
              <a:rPr lang="fr-BE" dirty="0"/>
              <a:t> of </a:t>
            </a:r>
            <a:r>
              <a:rPr lang="fr-BE" dirty="0" err="1"/>
              <a:t>homeless</a:t>
            </a:r>
            <a:r>
              <a:rPr lang="fr-BE" dirty="0"/>
              <a:t> people on </a:t>
            </a:r>
            <a:r>
              <a:rPr lang="fr-BE" dirty="0" err="1"/>
              <a:t>any</a:t>
            </a:r>
            <a:r>
              <a:rPr lang="fr-BE" dirty="0"/>
              <a:t> </a:t>
            </a:r>
            <a:r>
              <a:rPr lang="fr-BE" dirty="0" err="1"/>
              <a:t>given</a:t>
            </a:r>
            <a:r>
              <a:rPr lang="fr-BE" dirty="0"/>
              <a:t> night in the EU: 700 000 / +70% in 10 </a:t>
            </a:r>
            <a:r>
              <a:rPr lang="fr-BE" dirty="0" err="1"/>
              <a:t>years</a:t>
            </a:r>
            <a:endParaRPr lang="fr-B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0B44AF6-A672-4CAD-AE2B-3BF488149367}" type="slidenum">
              <a:rPr lang="fr-BE" smtClean="0"/>
              <a:t>7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63464595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Three weeks ago, a fire destroyed almost entirely the </a:t>
            </a:r>
            <a:r>
              <a:rPr lang="en-US" sz="1200" b="0" i="0" u="none" strike="noStrike" kern="1200" baseline="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Moria</a:t>
            </a:r>
            <a:r>
              <a:rPr 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camp, leaving 13 000 vulnerable ppl without any shelter on Lesbos island, in Greece. 13 000 asylum seekers had been living there for months or even years in dire &amp; overcrowded living conditions, in a camp initially organized to welcome 3000 ppl. It was a disaster waiting to happen &amp; it is a symptom of the complete failure of EU asylum system.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We tried to understand this failure in the report, investigating the reception &amp; accommodation conditions for asylum seekers &amp; refugees in Europe.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0B44AF6-A672-4CAD-AE2B-3BF488149367}" type="slidenum">
              <a:rPr lang="fr-BE" smtClean="0"/>
              <a:t>8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48284141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i="0" u="none" strike="noStrike" baseline="0" dirty="0">
                <a:latin typeface="RobotoSlab-Light"/>
              </a:rPr>
              <a:t>Lack of comparable data &amp; common definitions &gt; body of evidence on the over-representation of migrants, AS &amp; refugees amongst EU homeless population</a:t>
            </a:r>
          </a:p>
          <a:p>
            <a:pPr algn="l"/>
            <a:r>
              <a:rPr lang="en-US" sz="1200" b="1" i="0" u="none" strike="noStrike" baseline="0" dirty="0">
                <a:latin typeface="RobotoSlab-Bold"/>
              </a:rPr>
              <a:t>Access to adequate housing for people applying for and benefiting from international protection is &amp; must be an integral part of any functioning asylum system, because housing is essential for any form of integration.</a:t>
            </a:r>
            <a:endParaRPr lang="fr-B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0B44AF6-A672-4CAD-AE2B-3BF488149367}" type="slidenum">
              <a:rPr lang="fr-BE" smtClean="0"/>
              <a:t>9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3825525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2D4E48-9088-41DB-A7A2-4A0AAD9BFAB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fr-BE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CDE58BB-8F5F-4066-B390-55EDFB74BB0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fr-B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882CEE9-7983-421B-B8CA-614EDCA26D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455BB1-A7F5-4601-8B76-877F93AD5B50}" type="datetimeFigureOut">
              <a:rPr lang="fr-BE" smtClean="0"/>
              <a:t>13-10-20</a:t>
            </a:fld>
            <a:endParaRPr lang="fr-B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CF906E3-5609-4F4C-A6F1-8BE283B9EB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A25C9E-3FBB-42DC-82C0-7C2B1087F6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3969FD-3DE6-4A39-8BE8-19D45CD99B62}" type="slidenum">
              <a:rPr lang="fr-BE" smtClean="0"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5229043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AD2911-847E-4FCF-A193-A90D5A9A0A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BE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5EF547D-715A-4A5E-9897-D83976F8907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B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E84F60C-CE6A-42FD-9DE3-487F1575BE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455BB1-A7F5-4601-8B76-877F93AD5B50}" type="datetimeFigureOut">
              <a:rPr lang="fr-BE" smtClean="0"/>
              <a:t>13-10-20</a:t>
            </a:fld>
            <a:endParaRPr lang="fr-B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1E97EC4-F44B-4DD3-BFFF-9C9DB05571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22EF457-9EA2-40D6-AC02-B3FFD1F7EC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3969FD-3DE6-4A39-8BE8-19D45CD99B62}" type="slidenum">
              <a:rPr lang="fr-BE" smtClean="0"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679173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9C0FF34-A48B-4410-BC47-CD3AD477419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fr-BE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C645564-41C6-4568-8BA4-B32BDADA3AE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B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D37A0DE-6479-43C2-96C0-5F31FAE0E6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455BB1-A7F5-4601-8B76-877F93AD5B50}" type="datetimeFigureOut">
              <a:rPr lang="fr-BE" smtClean="0"/>
              <a:t>13-10-20</a:t>
            </a:fld>
            <a:endParaRPr lang="fr-B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2BCB69B-18CB-4875-AF30-882FE313E7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E7B5614-46A8-4D30-86A1-1FC953546F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3969FD-3DE6-4A39-8BE8-19D45CD99B62}" type="slidenum">
              <a:rPr lang="fr-BE" smtClean="0"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5083657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20890D-F155-438B-9A51-7010B928C8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B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618B14E-E49A-4603-B580-E94A0F90EC0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B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301A400-F4DF-44FD-BBBA-378E90DD91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455BB1-A7F5-4601-8B76-877F93AD5B50}" type="datetimeFigureOut">
              <a:rPr lang="fr-BE" smtClean="0"/>
              <a:t>13-10-20</a:t>
            </a:fld>
            <a:endParaRPr lang="fr-B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7B2269A-1DC8-4744-923D-22A07DC12D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6866109-47D8-49D1-ACC2-754E6C458A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3969FD-3DE6-4A39-8BE8-19D45CD99B62}" type="slidenum">
              <a:rPr lang="fr-BE" smtClean="0"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6144556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131100-5493-4C9D-A1E2-9085C2F0D5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fr-B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927821-3C87-461A-A904-865D04A2FFB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299F1FE-A2E6-4111-914F-DCA1E734C8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455BB1-A7F5-4601-8B76-877F93AD5B50}" type="datetimeFigureOut">
              <a:rPr lang="fr-BE" smtClean="0"/>
              <a:t>13-10-20</a:t>
            </a:fld>
            <a:endParaRPr lang="fr-B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B51146E-8B92-4EB1-88A4-599C611B9C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6127E66-0523-4B7E-A521-E4D87AB984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3969FD-3DE6-4A39-8BE8-19D45CD99B62}" type="slidenum">
              <a:rPr lang="fr-BE" smtClean="0"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2884680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FCD734-FE62-4F79-BD11-C0D479A62D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B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83F8FA1-E4BF-4796-A7E8-582D7AA0221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BE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64DFCD2-E585-44AF-8505-C7469946380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BE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159190E-A094-4971-B49D-9DA12B33A9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455BB1-A7F5-4601-8B76-877F93AD5B50}" type="datetimeFigureOut">
              <a:rPr lang="fr-BE" smtClean="0"/>
              <a:t>13-10-20</a:t>
            </a:fld>
            <a:endParaRPr lang="fr-B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1B6A08C-E3E9-4B04-AAB8-0ADF220BB5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1C727D3-80DB-480A-BB83-9EC240466C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3969FD-3DE6-4A39-8BE8-19D45CD99B62}" type="slidenum">
              <a:rPr lang="fr-BE" smtClean="0"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934532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56D22B-306A-4A59-BB70-B3C205FF7A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fr-B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F1793A7-5053-4E4A-9E8E-A269A04F189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B04CB29-6960-43AC-A312-565C24E7E88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BE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9C98B33-C213-410D-9DEB-79EE16A00DB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0B44A8A-57BA-4D08-A273-26E0DADC994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BE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6ECD5FA-0F70-4D7C-AD66-D9E1179AC2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455BB1-A7F5-4601-8B76-877F93AD5B50}" type="datetimeFigureOut">
              <a:rPr lang="fr-BE" smtClean="0"/>
              <a:t>13-10-20</a:t>
            </a:fld>
            <a:endParaRPr lang="fr-BE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6DDFA67-F2A0-4432-BA89-94DD470BEE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C7F18FE-4DEE-43C5-A83C-64F09B6FE3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3969FD-3DE6-4A39-8BE8-19D45CD99B62}" type="slidenum">
              <a:rPr lang="fr-BE" smtClean="0"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4632154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76C2A0-900B-44A1-A986-4FB51402D4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BE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0D988DC-AD89-4494-8EF7-7EAF5A41B5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455BB1-A7F5-4601-8B76-877F93AD5B50}" type="datetimeFigureOut">
              <a:rPr lang="fr-BE" smtClean="0"/>
              <a:t>13-10-20</a:t>
            </a:fld>
            <a:endParaRPr lang="fr-BE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8A92276-4EBE-4101-BC58-1B3A9D3105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9B28D15-D38F-46C9-87BE-736A701345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3969FD-3DE6-4A39-8BE8-19D45CD99B62}" type="slidenum">
              <a:rPr lang="fr-BE" smtClean="0"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9620897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790A13B-0158-424A-865B-32E34121AC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455BB1-A7F5-4601-8B76-877F93AD5B50}" type="datetimeFigureOut">
              <a:rPr lang="fr-BE" smtClean="0"/>
              <a:t>13-10-20</a:t>
            </a:fld>
            <a:endParaRPr lang="fr-BE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17A959D-979D-46FE-A03E-2A77456C3C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5C0B16F-5E3A-4B14-BC3A-85EAD1E7C3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3969FD-3DE6-4A39-8BE8-19D45CD99B62}" type="slidenum">
              <a:rPr lang="fr-BE" smtClean="0"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9363692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769085-D469-426F-8B08-CE7ED5C7FC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fr-B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484F916-967B-40E9-8EE7-3C631F20BD5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B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474040B-B1E0-4BA7-BC34-F9E2E46DF96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7888075-CAD2-4D41-A933-1601173D7A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455BB1-A7F5-4601-8B76-877F93AD5B50}" type="datetimeFigureOut">
              <a:rPr lang="fr-BE" smtClean="0"/>
              <a:t>13-10-20</a:t>
            </a:fld>
            <a:endParaRPr lang="fr-B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74059C7-DAC8-48C5-AC5B-5319451510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4E3F814-A7BB-4261-9205-C311822D55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3969FD-3DE6-4A39-8BE8-19D45CD99B62}" type="slidenum">
              <a:rPr lang="fr-BE" smtClean="0"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4227067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EE9BE1-7E4A-4946-A2B2-E0597D9064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fr-BE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ADB18A9-DEED-4571-97E1-4DBE6514E06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B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8B57FA7-AFF6-4931-B6AD-F1DA5CDD30D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933A535-8383-4705-A0C4-3BC015AD6B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455BB1-A7F5-4601-8B76-877F93AD5B50}" type="datetimeFigureOut">
              <a:rPr lang="fr-BE" smtClean="0"/>
              <a:t>13-10-20</a:t>
            </a:fld>
            <a:endParaRPr lang="fr-B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C7D2B0E-CFDD-4D11-83D4-70CB574B66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C645939-D764-4184-9F25-FC37FD4B2E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3969FD-3DE6-4A39-8BE8-19D45CD99B62}" type="slidenum">
              <a:rPr lang="fr-BE" smtClean="0"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4068720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1C6C44E-815C-4D88-86CE-47D480E43A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fr-B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DBA6BE3-4BC6-46D4-BEEF-04E75549A40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B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B28AAD-731A-4E65-9826-3B751351DB1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455BB1-A7F5-4601-8B76-877F93AD5B50}" type="datetimeFigureOut">
              <a:rPr lang="fr-BE" smtClean="0"/>
              <a:t>13-10-20</a:t>
            </a:fld>
            <a:endParaRPr lang="fr-B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0E713A4-2DE2-4E88-8A13-8CBD599AC1E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B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7D9072-3927-4357-8DC8-705DBAB5642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3969FD-3DE6-4A39-8BE8-19D45CD99B62}" type="slidenum">
              <a:rPr lang="fr-BE" smtClean="0"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40032057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6" r:id="rId1"/>
    <p:sldLayoutId id="2147483737" r:id="rId2"/>
    <p:sldLayoutId id="2147483738" r:id="rId3"/>
    <p:sldLayoutId id="2147483739" r:id="rId4"/>
    <p:sldLayoutId id="2147483740" r:id="rId5"/>
    <p:sldLayoutId id="2147483741" r:id="rId6"/>
    <p:sldLayoutId id="2147483742" r:id="rId7"/>
    <p:sldLayoutId id="2147483743" r:id="rId8"/>
    <p:sldLayoutId id="2147483744" r:id="rId9"/>
    <p:sldLayoutId id="2147483745" r:id="rId10"/>
    <p:sldLayoutId id="214748374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svg"/><Relationship Id="rId13" Type="http://schemas.microsoft.com/office/2007/relationships/diagramDrawing" Target="../diagrams/drawing2.xml"/><Relationship Id="rId3" Type="http://schemas.openxmlformats.org/officeDocument/2006/relationships/image" Target="../media/image4.png"/><Relationship Id="rId7" Type="http://schemas.openxmlformats.org/officeDocument/2006/relationships/image" Target="../media/image23.png"/><Relationship Id="rId12" Type="http://schemas.openxmlformats.org/officeDocument/2006/relationships/diagramColors" Target="../diagrams/colors2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svg"/><Relationship Id="rId11" Type="http://schemas.openxmlformats.org/officeDocument/2006/relationships/diagramQuickStyle" Target="../diagrams/quickStyle2.xml"/><Relationship Id="rId5" Type="http://schemas.openxmlformats.org/officeDocument/2006/relationships/image" Target="../media/image21.png"/><Relationship Id="rId10" Type="http://schemas.openxmlformats.org/officeDocument/2006/relationships/diagramLayout" Target="../diagrams/layout2.xml"/><Relationship Id="rId4" Type="http://schemas.openxmlformats.org/officeDocument/2006/relationships/image" Target="../media/image5.JPG"/><Relationship Id="rId9" Type="http://schemas.openxmlformats.org/officeDocument/2006/relationships/diagramData" Target="../diagrams/data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png"/><Relationship Id="rId4" Type="http://schemas.openxmlformats.org/officeDocument/2006/relationships/image" Target="../media/image6.jpe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Relationship Id="rId9" Type="http://schemas.openxmlformats.org/officeDocument/2006/relationships/image" Target="../media/image6.jpe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4.xml"/><Relationship Id="rId3" Type="http://schemas.openxmlformats.org/officeDocument/2006/relationships/image" Target="../media/image4.png"/><Relationship Id="rId7" Type="http://schemas.openxmlformats.org/officeDocument/2006/relationships/diagramQuickStyle" Target="../diagrams/quickStyle4.xm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diagramLayout" Target="../diagrams/layout4.xml"/><Relationship Id="rId5" Type="http://schemas.openxmlformats.org/officeDocument/2006/relationships/diagramData" Target="../diagrams/data4.xml"/><Relationship Id="rId4" Type="http://schemas.openxmlformats.org/officeDocument/2006/relationships/image" Target="../media/image5.JPG"/><Relationship Id="rId9" Type="http://schemas.microsoft.com/office/2007/relationships/diagramDrawing" Target="../diagrams/drawing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0.jpeg"/><Relationship Id="rId4" Type="http://schemas.openxmlformats.org/officeDocument/2006/relationships/image" Target="../media/image6.jpe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svg"/><Relationship Id="rId3" Type="http://schemas.openxmlformats.org/officeDocument/2006/relationships/image" Target="../media/image4.png"/><Relationship Id="rId7" Type="http://schemas.openxmlformats.org/officeDocument/2006/relationships/image" Target="../media/image33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svg"/><Relationship Id="rId5" Type="http://schemas.openxmlformats.org/officeDocument/2006/relationships/image" Target="../media/image31.png"/><Relationship Id="rId4" Type="http://schemas.openxmlformats.org/officeDocument/2006/relationships/image" Target="../media/image6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G"/><Relationship Id="rId4" Type="http://schemas.openxmlformats.org/officeDocument/2006/relationships/image" Target="../media/image4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hyperlink" Target="mailto:chloe.serme-morin@feantsa.org" TargetMode="External"/><Relationship Id="rId3" Type="http://schemas.openxmlformats.org/officeDocument/2006/relationships/hyperlink" Target="http://www.feantsa.org/" TargetMode="External"/><Relationship Id="rId7" Type="http://schemas.openxmlformats.org/officeDocument/2006/relationships/image" Target="../media/image1.emf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4.png"/><Relationship Id="rId4" Type="http://schemas.openxmlformats.org/officeDocument/2006/relationships/hyperlink" Target="http://www.fondation-abbe-pierre.fr/" TargetMode="External"/><Relationship Id="rId9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chart" Target="../charts/chart1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emf"/><Relationship Id="rId4" Type="http://schemas.openxmlformats.org/officeDocument/2006/relationships/image" Target="../media/image5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chart" Target="../charts/chart2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svg"/><Relationship Id="rId5" Type="http://schemas.openxmlformats.org/officeDocument/2006/relationships/image" Target="../media/image9.png"/><Relationship Id="rId4" Type="http://schemas.openxmlformats.org/officeDocument/2006/relationships/image" Target="../media/image5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image" Target="../media/image11.png"/><Relationship Id="rId4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13" Type="http://schemas.openxmlformats.org/officeDocument/2006/relationships/image" Target="../media/image17.emf"/><Relationship Id="rId3" Type="http://schemas.openxmlformats.org/officeDocument/2006/relationships/image" Target="../media/image14.emf"/><Relationship Id="rId7" Type="http://schemas.openxmlformats.org/officeDocument/2006/relationships/diagramColors" Target="../diagrams/colors1.xml"/><Relationship Id="rId12" Type="http://schemas.openxmlformats.org/officeDocument/2006/relationships/image" Target="../media/image16.emf"/><Relationship Id="rId2" Type="http://schemas.openxmlformats.org/officeDocument/2006/relationships/notesSlide" Target="../notesSlides/notesSlide9.xml"/><Relationship Id="rId16" Type="http://schemas.openxmlformats.org/officeDocument/2006/relationships/image" Target="../media/image20.emf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1.xml"/><Relationship Id="rId11" Type="http://schemas.openxmlformats.org/officeDocument/2006/relationships/image" Target="../media/image15.emf"/><Relationship Id="rId5" Type="http://schemas.openxmlformats.org/officeDocument/2006/relationships/diagramLayout" Target="../diagrams/layout1.xml"/><Relationship Id="rId15" Type="http://schemas.openxmlformats.org/officeDocument/2006/relationships/image" Target="../media/image19.emf"/><Relationship Id="rId10" Type="http://schemas.openxmlformats.org/officeDocument/2006/relationships/image" Target="../media/image6.jpeg"/><Relationship Id="rId4" Type="http://schemas.openxmlformats.org/officeDocument/2006/relationships/diagramData" Target="../diagrams/data1.xml"/><Relationship Id="rId9" Type="http://schemas.openxmlformats.org/officeDocument/2006/relationships/image" Target="../media/image4.png"/><Relationship Id="rId14" Type="http://schemas.openxmlformats.org/officeDocument/2006/relationships/image" Target="../media/image18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5C60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A6B459-2145-4C13-8FE6-98198D66FB3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730557" y="526379"/>
            <a:ext cx="5955096" cy="5191124"/>
          </a:xfrm>
        </p:spPr>
        <p:txBody>
          <a:bodyPr>
            <a:noAutofit/>
          </a:bodyPr>
          <a:lstStyle/>
          <a:p>
            <a:r>
              <a:rPr lang="fr-BE" sz="3600" dirty="0">
                <a:solidFill>
                  <a:srgbClr val="FFFFFF"/>
                </a:solidFill>
                <a:latin typeface="Gotham" panose="02000504050000020004" pitchFamily="2" charset="0"/>
              </a:rPr>
              <a:t>FEANTSA online </a:t>
            </a:r>
            <a:r>
              <a:rPr lang="fr-BE" sz="3600" dirty="0" err="1">
                <a:solidFill>
                  <a:srgbClr val="FFFFFF"/>
                </a:solidFill>
                <a:latin typeface="Gotham" panose="02000504050000020004" pitchFamily="2" charset="0"/>
              </a:rPr>
              <a:t>conference</a:t>
            </a:r>
            <a:r>
              <a:rPr lang="fr-BE" sz="3600" dirty="0">
                <a:solidFill>
                  <a:srgbClr val="FFFFFF"/>
                </a:solidFill>
                <a:latin typeface="Gotham" panose="02000504050000020004" pitchFamily="2" charset="0"/>
              </a:rPr>
              <a:t> </a:t>
            </a:r>
            <a:r>
              <a:rPr lang="fr-BE" sz="3600" dirty="0" err="1">
                <a:solidFill>
                  <a:srgbClr val="FFFFFF"/>
                </a:solidFill>
                <a:latin typeface="Gotham" panose="02000504050000020004" pitchFamily="2" charset="0"/>
              </a:rPr>
              <a:t>week</a:t>
            </a:r>
            <a:br>
              <a:rPr lang="fr-BE" sz="3600" dirty="0">
                <a:solidFill>
                  <a:srgbClr val="FFFFFF"/>
                </a:solidFill>
                <a:latin typeface="Gotham" panose="02000504050000020004" pitchFamily="2" charset="0"/>
              </a:rPr>
            </a:br>
            <a:br>
              <a:rPr lang="fr-BE" sz="3600" dirty="0">
                <a:solidFill>
                  <a:srgbClr val="FFFFFF"/>
                </a:solidFill>
                <a:latin typeface="Gotham" panose="02000504050000020004" pitchFamily="2" charset="0"/>
              </a:rPr>
            </a:br>
            <a:r>
              <a:rPr lang="en-US" sz="2800" b="1" dirty="0">
                <a:solidFill>
                  <a:srgbClr val="FFFFFF"/>
                </a:solidFill>
                <a:latin typeface="Gotham" panose="02000504050000020004" pitchFamily="2" charset="0"/>
              </a:rPr>
              <a:t>Asylum Seekers &amp; Refugees - Insights from the 5th Overview of Housing Exclusion in Europe</a:t>
            </a:r>
            <a:br>
              <a:rPr lang="en-US" sz="2800" dirty="0">
                <a:solidFill>
                  <a:srgbClr val="FFFFFF"/>
                </a:solidFill>
                <a:latin typeface="Gotham" panose="02000504050000020004" pitchFamily="2" charset="0"/>
              </a:rPr>
            </a:br>
            <a:br>
              <a:rPr lang="fr-BE" sz="3200" dirty="0">
                <a:latin typeface="Gotham Black" panose="02000603040000020004" pitchFamily="2" charset="0"/>
              </a:rPr>
            </a:br>
            <a:br>
              <a:rPr lang="fr-BE" sz="3200" dirty="0">
                <a:latin typeface="Gotham Black" panose="02000603040000020004" pitchFamily="2" charset="0"/>
              </a:rPr>
            </a:br>
            <a:br>
              <a:rPr lang="fr-BE" sz="3200" dirty="0">
                <a:latin typeface="Gotham Black" panose="02000603040000020004" pitchFamily="2" charset="0"/>
              </a:rPr>
            </a:br>
            <a:endParaRPr lang="fr-BE" sz="4400" dirty="0">
              <a:latin typeface="Gotham Black" panose="02000603040000020004" pitchFamily="2" charset="0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B46A8AD-0F6E-47BA-B4CE-39EE60A7A20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461002" y="6329362"/>
            <a:ext cx="6854492" cy="1057276"/>
          </a:xfrm>
        </p:spPr>
        <p:txBody>
          <a:bodyPr>
            <a:normAutofit/>
          </a:bodyPr>
          <a:lstStyle/>
          <a:p>
            <a:pPr algn="l"/>
            <a:r>
              <a:rPr lang="fr-FR" dirty="0">
                <a:solidFill>
                  <a:srgbClr val="FFFFFF"/>
                </a:solidFill>
                <a:latin typeface="Gotham" panose="02000504050000020004" pitchFamily="2" charset="0"/>
              </a:rPr>
              <a:t>Chloé SERME- MORIN – FEANTSA</a:t>
            </a:r>
          </a:p>
          <a:p>
            <a:pPr algn="l"/>
            <a:endParaRPr lang="fr-BE" sz="28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96F9F9E-A223-422E-8E24-86AF2821DF6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5452963" cy="68580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3DD08B9D-BE50-4B77-A176-79FA82A32645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alphaModFix amt="67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5694" y="4822151"/>
            <a:ext cx="565166" cy="564235"/>
          </a:xfrm>
          <a:prstGeom prst="rect">
            <a:avLst/>
          </a:prstGeom>
        </p:spPr>
      </p:pic>
      <p:sp>
        <p:nvSpPr>
          <p:cNvPr id="6" name="Subtitle 2">
            <a:extLst>
              <a:ext uri="{FF2B5EF4-FFF2-40B4-BE49-F238E27FC236}">
                <a16:creationId xmlns:a16="http://schemas.microsoft.com/office/drawing/2014/main" id="{91200B14-2C10-4A89-A97D-20E1C08323C8}"/>
              </a:ext>
            </a:extLst>
          </p:cNvPr>
          <p:cNvSpPr txBox="1">
            <a:spLocks/>
          </p:cNvSpPr>
          <p:nvPr/>
        </p:nvSpPr>
        <p:spPr>
          <a:xfrm>
            <a:off x="6690860" y="4893345"/>
            <a:ext cx="4617265" cy="10572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fr-BE" sz="2800" dirty="0">
                <a:highlight>
                  <a:srgbClr val="00FFFF"/>
                </a:highlight>
                <a:latin typeface="Gotham" panose="02000504050000020004" pitchFamily="2" charset="0"/>
              </a:rPr>
              <a:t>#HousingExclusion2020</a:t>
            </a:r>
          </a:p>
        </p:txBody>
      </p:sp>
    </p:spTree>
    <p:extLst>
      <p:ext uri="{BB962C8B-B14F-4D97-AF65-F5344CB8AC3E}">
        <p14:creationId xmlns:p14="http://schemas.microsoft.com/office/powerpoint/2010/main" val="415922522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5C60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17EB1DE1-3BB4-48A2-8EAC-FCFAB60FFB8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alphaModFix amt="3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01252" y="831400"/>
            <a:ext cx="1074507" cy="1310374"/>
          </a:xfr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33C17538-552C-4F06-BE41-E07A6F884B04}"/>
              </a:ext>
            </a:extLst>
          </p:cNvPr>
          <p:cNvSpPr/>
          <p:nvPr/>
        </p:nvSpPr>
        <p:spPr>
          <a:xfrm>
            <a:off x="0" y="0"/>
            <a:ext cx="12192000" cy="709863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E04D39"/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43808A1-54D3-46EB-9E82-5E36303F93A6}"/>
              </a:ext>
            </a:extLst>
          </p:cNvPr>
          <p:cNvSpPr txBox="1"/>
          <p:nvPr/>
        </p:nvSpPr>
        <p:spPr>
          <a:xfrm>
            <a:off x="72723" y="93321"/>
            <a:ext cx="1211927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2800" b="1" dirty="0">
                <a:solidFill>
                  <a:schemeClr val="bg1">
                    <a:lumMod val="20000"/>
                    <a:lumOff val="80000"/>
                  </a:schemeClr>
                </a:solidFill>
                <a:latin typeface="Arial Nova" panose="020B0504020202020204" pitchFamily="34" charset="0"/>
              </a:rPr>
              <a:t>EXILED &amp; HOMELESS</a:t>
            </a:r>
          </a:p>
        </p:txBody>
      </p:sp>
      <p:pic>
        <p:nvPicPr>
          <p:cNvPr id="4" name="Picture 3" descr="A drawing of a person&#10;&#10;Description automatically generated">
            <a:extLst>
              <a:ext uri="{FF2B5EF4-FFF2-40B4-BE49-F238E27FC236}">
                <a16:creationId xmlns:a16="http://schemas.microsoft.com/office/drawing/2014/main" id="{23D8D359-9BB2-45B7-8FEE-7F1CA6B371C1}"/>
              </a:ext>
            </a:extLst>
          </p:cNvPr>
          <p:cNvPicPr>
            <a:picLocks noChangeAspect="1"/>
          </p:cNvPicPr>
          <p:nvPr/>
        </p:nvPicPr>
        <p:blipFill>
          <a:blip r:embed="rId4">
            <a:alphaModFix amt="3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72281" y="2315646"/>
            <a:ext cx="1180996" cy="1113354"/>
          </a:xfrm>
          <a:prstGeom prst="rect">
            <a:avLst/>
          </a:prstGeom>
        </p:spPr>
      </p:pic>
      <p:sp>
        <p:nvSpPr>
          <p:cNvPr id="16" name="Title 1">
            <a:extLst>
              <a:ext uri="{FF2B5EF4-FFF2-40B4-BE49-F238E27FC236}">
                <a16:creationId xmlns:a16="http://schemas.microsoft.com/office/drawing/2014/main" id="{E292246B-5349-4CE8-8641-5537BF73F2C3}"/>
              </a:ext>
            </a:extLst>
          </p:cNvPr>
          <p:cNvSpPr txBox="1">
            <a:spLocks/>
          </p:cNvSpPr>
          <p:nvPr/>
        </p:nvSpPr>
        <p:spPr>
          <a:xfrm>
            <a:off x="9116441" y="918877"/>
            <a:ext cx="2482002" cy="244579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br>
              <a:rPr lang="fr-BE" sz="3200" dirty="0">
                <a:latin typeface="Gotham Black" panose="02000603040000020004" pitchFamily="2" charset="0"/>
              </a:rPr>
            </a:br>
            <a:br>
              <a:rPr lang="fr-BE" sz="3200" dirty="0">
                <a:latin typeface="Gotham Black" panose="02000603040000020004" pitchFamily="2" charset="0"/>
              </a:rPr>
            </a:br>
            <a:br>
              <a:rPr lang="fr-BE" sz="3200" dirty="0">
                <a:latin typeface="Gotham Black" panose="02000603040000020004" pitchFamily="2" charset="0"/>
              </a:rPr>
            </a:br>
            <a:br>
              <a:rPr lang="fr-BE" sz="3200" dirty="0">
                <a:latin typeface="Gotham Black" panose="02000603040000020004" pitchFamily="2" charset="0"/>
              </a:rPr>
            </a:br>
            <a:endParaRPr lang="fr-BE" dirty="0">
              <a:latin typeface="Gotham Black" panose="02000603040000020004" pitchFamily="2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3CFD203-AE83-46EB-90E2-E63A7014C691}"/>
              </a:ext>
            </a:extLst>
          </p:cNvPr>
          <p:cNvSpPr txBox="1"/>
          <p:nvPr/>
        </p:nvSpPr>
        <p:spPr>
          <a:xfrm>
            <a:off x="1558357" y="995429"/>
            <a:ext cx="4373211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2400" b="1" dirty="0" err="1">
                <a:solidFill>
                  <a:srgbClr val="FFFFFF"/>
                </a:solidFill>
                <a:latin typeface="Arial Nova" panose="020B0504020202020204" pitchFamily="34" charset="0"/>
              </a:rPr>
              <a:t>Definitions</a:t>
            </a:r>
            <a:r>
              <a:rPr lang="fr-BE" sz="2400" b="1" dirty="0">
                <a:solidFill>
                  <a:srgbClr val="FFFFFF"/>
                </a:solidFill>
                <a:latin typeface="Arial Nova" panose="020B0504020202020204" pitchFamily="34" charset="0"/>
              </a:rPr>
              <a:t> &amp; </a:t>
            </a:r>
            <a:r>
              <a:rPr lang="fr-BE" sz="2400" b="1" dirty="0" err="1">
                <a:solidFill>
                  <a:srgbClr val="FFFFFF"/>
                </a:solidFill>
                <a:latin typeface="Arial Nova" panose="020B0504020202020204" pitchFamily="34" charset="0"/>
              </a:rPr>
              <a:t>outlines</a:t>
            </a:r>
            <a:endParaRPr lang="fr-BE" sz="2400" b="1" dirty="0">
              <a:solidFill>
                <a:srgbClr val="FFFFFF"/>
              </a:solidFill>
              <a:latin typeface="Arial Nova" panose="020B0504020202020204" pitchFamily="34" charset="0"/>
            </a:endParaRPr>
          </a:p>
          <a:p>
            <a:r>
              <a:rPr lang="fr-BE" sz="2000" dirty="0" err="1">
                <a:solidFill>
                  <a:srgbClr val="FFFFFF"/>
                </a:solidFill>
                <a:latin typeface="Arial Nova" panose="020B0504020202020204" pitchFamily="34" charset="0"/>
              </a:rPr>
              <a:t>asylum</a:t>
            </a:r>
            <a:r>
              <a:rPr lang="fr-BE" sz="2000" dirty="0">
                <a:solidFill>
                  <a:srgbClr val="FFFFFF"/>
                </a:solidFill>
                <a:latin typeface="Arial Nova" panose="020B0504020202020204" pitchFamily="34" charset="0"/>
              </a:rPr>
              <a:t> </a:t>
            </a:r>
            <a:r>
              <a:rPr lang="fr-BE" sz="2000" dirty="0" err="1">
                <a:solidFill>
                  <a:srgbClr val="FFFFFF"/>
                </a:solidFill>
                <a:latin typeface="Arial Nova" panose="020B0504020202020204" pitchFamily="34" charset="0"/>
              </a:rPr>
              <a:t>seekers</a:t>
            </a:r>
            <a:r>
              <a:rPr lang="fr-BE" sz="2000" dirty="0">
                <a:solidFill>
                  <a:srgbClr val="FFFFFF"/>
                </a:solidFill>
                <a:latin typeface="Arial Nova" panose="020B0504020202020204" pitchFamily="34" charset="0"/>
              </a:rPr>
              <a:t>, </a:t>
            </a:r>
            <a:r>
              <a:rPr lang="fr-BE" sz="2000" dirty="0" err="1">
                <a:solidFill>
                  <a:srgbClr val="FFFFFF"/>
                </a:solidFill>
                <a:latin typeface="Arial Nova" panose="020B0504020202020204" pitchFamily="34" charset="0"/>
              </a:rPr>
              <a:t>beneficiaries</a:t>
            </a:r>
            <a:r>
              <a:rPr lang="fr-BE" sz="2000" dirty="0">
                <a:solidFill>
                  <a:srgbClr val="FFFFFF"/>
                </a:solidFill>
                <a:latin typeface="Arial Nova" panose="020B0504020202020204" pitchFamily="34" charset="0"/>
              </a:rPr>
              <a:t> of international protection, ‘</a:t>
            </a:r>
            <a:r>
              <a:rPr lang="fr-BE" sz="2000" dirty="0" err="1">
                <a:solidFill>
                  <a:srgbClr val="FFFFFF"/>
                </a:solidFill>
                <a:latin typeface="Arial Nova" panose="020B0504020202020204" pitchFamily="34" charset="0"/>
              </a:rPr>
              <a:t>dublinised</a:t>
            </a:r>
            <a:r>
              <a:rPr lang="fr-BE" sz="2000" dirty="0">
                <a:solidFill>
                  <a:srgbClr val="FFFFFF"/>
                </a:solidFill>
                <a:latin typeface="Arial Nova" panose="020B0504020202020204" pitchFamily="34" charset="0"/>
              </a:rPr>
              <a:t>’ people, migrants in transit, </a:t>
            </a:r>
            <a:r>
              <a:rPr lang="fr-BE" sz="2000" dirty="0" err="1">
                <a:solidFill>
                  <a:srgbClr val="FFFFFF"/>
                </a:solidFill>
                <a:latin typeface="Arial Nova" panose="020B0504020202020204" pitchFamily="34" charset="0"/>
              </a:rPr>
              <a:t>rejected</a:t>
            </a:r>
            <a:r>
              <a:rPr lang="fr-BE" sz="2000" dirty="0">
                <a:solidFill>
                  <a:srgbClr val="FFFFFF"/>
                </a:solidFill>
                <a:latin typeface="Arial Nova" panose="020B0504020202020204" pitchFamily="34" charset="0"/>
              </a:rPr>
              <a:t> </a:t>
            </a:r>
            <a:r>
              <a:rPr lang="fr-BE" sz="2000" dirty="0" err="1">
                <a:solidFill>
                  <a:srgbClr val="FFFFFF"/>
                </a:solidFill>
                <a:latin typeface="Arial Nova" panose="020B0504020202020204" pitchFamily="34" charset="0"/>
              </a:rPr>
              <a:t>asylum</a:t>
            </a:r>
            <a:r>
              <a:rPr lang="fr-BE" sz="2000" dirty="0">
                <a:solidFill>
                  <a:srgbClr val="FFFFFF"/>
                </a:solidFill>
                <a:latin typeface="Arial Nova" panose="020B0504020202020204" pitchFamily="34" charset="0"/>
              </a:rPr>
              <a:t> </a:t>
            </a:r>
            <a:r>
              <a:rPr lang="fr-BE" sz="2000" dirty="0" err="1">
                <a:solidFill>
                  <a:srgbClr val="FFFFFF"/>
                </a:solidFill>
                <a:latin typeface="Arial Nova" panose="020B0504020202020204" pitchFamily="34" charset="0"/>
              </a:rPr>
              <a:t>seekers</a:t>
            </a:r>
            <a:endParaRPr lang="fr-BE" sz="2400" dirty="0">
              <a:solidFill>
                <a:srgbClr val="FFFFFF"/>
              </a:solidFill>
              <a:latin typeface="Arial Nova" panose="020B0504020202020204" pitchFamily="34" charset="0"/>
            </a:endParaRPr>
          </a:p>
        </p:txBody>
      </p:sp>
      <p:pic>
        <p:nvPicPr>
          <p:cNvPr id="11" name="Graphic 10" descr="3d Glasses">
            <a:extLst>
              <a:ext uri="{FF2B5EF4-FFF2-40B4-BE49-F238E27FC236}">
                <a16:creationId xmlns:a16="http://schemas.microsoft.com/office/drawing/2014/main" id="{3831F7FA-3758-4DF3-B2FB-77AC47AC351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/>
        </p:blipFill>
        <p:spPr>
          <a:xfrm>
            <a:off x="385878" y="1037990"/>
            <a:ext cx="992095" cy="992095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484A5EC7-10D2-4F69-8835-3E2D00C01EBB}"/>
              </a:ext>
            </a:extLst>
          </p:cNvPr>
          <p:cNvSpPr txBox="1"/>
          <p:nvPr/>
        </p:nvSpPr>
        <p:spPr>
          <a:xfrm>
            <a:off x="1558357" y="3234738"/>
            <a:ext cx="424086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2400" b="1" dirty="0">
                <a:solidFill>
                  <a:srgbClr val="FFFFFF"/>
                </a:solidFill>
                <a:latin typeface="Arial Nova" panose="020B0504020202020204" pitchFamily="34" charset="0"/>
              </a:rPr>
              <a:t>9 countries </a:t>
            </a:r>
            <a:r>
              <a:rPr lang="fr-BE" sz="2400" b="1" dirty="0" err="1">
                <a:solidFill>
                  <a:srgbClr val="FFFFFF"/>
                </a:solidFill>
                <a:latin typeface="Arial Nova" panose="020B0504020202020204" pitchFamily="34" charset="0"/>
              </a:rPr>
              <a:t>selected</a:t>
            </a:r>
            <a:r>
              <a:rPr lang="fr-BE" sz="2400" b="1" dirty="0">
                <a:solidFill>
                  <a:srgbClr val="FFFFFF"/>
                </a:solidFill>
                <a:latin typeface="Arial Nova" panose="020B0504020202020204" pitchFamily="34" charset="0"/>
              </a:rPr>
              <a:t> for comparative </a:t>
            </a:r>
            <a:r>
              <a:rPr lang="fr-BE" sz="2400" b="1" dirty="0" err="1">
                <a:solidFill>
                  <a:srgbClr val="FFFFFF"/>
                </a:solidFill>
                <a:latin typeface="Arial Nova" panose="020B0504020202020204" pitchFamily="34" charset="0"/>
              </a:rPr>
              <a:t>analysis</a:t>
            </a:r>
            <a:r>
              <a:rPr lang="fr-BE" sz="2400" b="1" dirty="0">
                <a:solidFill>
                  <a:srgbClr val="FFFFFF"/>
                </a:solidFill>
                <a:latin typeface="Arial Nova" panose="020B0504020202020204" pitchFamily="34" charset="0"/>
              </a:rPr>
              <a:t> </a:t>
            </a:r>
            <a:r>
              <a:rPr lang="fr-BE" sz="2000" dirty="0">
                <a:solidFill>
                  <a:srgbClr val="FFFFFF"/>
                </a:solidFill>
                <a:latin typeface="Arial Nova" panose="020B0504020202020204" pitchFamily="34" charset="0"/>
              </a:rPr>
              <a:t>(</a:t>
            </a:r>
            <a:r>
              <a:rPr lang="fr-BE" sz="2000" dirty="0" err="1">
                <a:solidFill>
                  <a:srgbClr val="FFFFFF"/>
                </a:solidFill>
                <a:latin typeface="Arial Nova" panose="020B0504020202020204" pitchFamily="34" charset="0"/>
              </a:rPr>
              <a:t>highest</a:t>
            </a:r>
            <a:r>
              <a:rPr lang="fr-BE" sz="2000" dirty="0">
                <a:solidFill>
                  <a:srgbClr val="FFFFFF"/>
                </a:solidFill>
                <a:latin typeface="Arial Nova" panose="020B0504020202020204" pitchFamily="34" charset="0"/>
              </a:rPr>
              <a:t> nb of </a:t>
            </a:r>
            <a:r>
              <a:rPr lang="fr-BE" sz="2000" dirty="0" err="1">
                <a:solidFill>
                  <a:srgbClr val="FFFFFF"/>
                </a:solidFill>
                <a:latin typeface="Arial Nova" panose="020B0504020202020204" pitchFamily="34" charset="0"/>
              </a:rPr>
              <a:t>asylum</a:t>
            </a:r>
            <a:r>
              <a:rPr lang="fr-BE" sz="2000" dirty="0">
                <a:solidFill>
                  <a:srgbClr val="FFFFFF"/>
                </a:solidFill>
                <a:latin typeface="Arial Nova" panose="020B0504020202020204" pitchFamily="34" charset="0"/>
              </a:rPr>
              <a:t> applications in 2019)</a:t>
            </a:r>
            <a:r>
              <a:rPr lang="fr-BE" sz="2400" dirty="0">
                <a:solidFill>
                  <a:srgbClr val="FFFFFF"/>
                </a:solidFill>
                <a:latin typeface="Arial Nova" panose="020B0504020202020204" pitchFamily="34" charset="0"/>
              </a:rPr>
              <a:t> : DE, FR, GR, IT, ES, NL, SE, BE, UK</a:t>
            </a:r>
          </a:p>
        </p:txBody>
      </p:sp>
      <p:pic>
        <p:nvPicPr>
          <p:cNvPr id="18" name="Graphic 17" descr="Europe">
            <a:extLst>
              <a:ext uri="{FF2B5EF4-FFF2-40B4-BE49-F238E27FC236}">
                <a16:creationId xmlns:a16="http://schemas.microsoft.com/office/drawing/2014/main" id="{B1120988-C832-4AEF-859B-F83C02C09462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rcRect/>
          <a:stretch/>
        </p:blipFill>
        <p:spPr>
          <a:xfrm>
            <a:off x="213907" y="3069443"/>
            <a:ext cx="1164066" cy="1164066"/>
          </a:xfrm>
          <a:prstGeom prst="rect">
            <a:avLst/>
          </a:prstGeom>
        </p:spPr>
      </p:pic>
      <p:graphicFrame>
        <p:nvGraphicFramePr>
          <p:cNvPr id="3" name="Diagram 2">
            <a:extLst>
              <a:ext uri="{FF2B5EF4-FFF2-40B4-BE49-F238E27FC236}">
                <a16:creationId xmlns:a16="http://schemas.microsoft.com/office/drawing/2014/main" id="{A3AFB63B-92FB-4392-A1CA-5121ACE3F111}"/>
              </a:ext>
            </a:extLst>
          </p:cNvPr>
          <p:cNvGraphicFramePr/>
          <p:nvPr/>
        </p:nvGraphicFramePr>
        <p:xfrm>
          <a:off x="2803357" y="360947"/>
          <a:ext cx="10611853" cy="676174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9" r:lo="rId10" r:qs="rId11" r:cs="rId12"/>
          </a:graphicData>
        </a:graphic>
      </p:graphicFrame>
    </p:spTree>
    <p:extLst>
      <p:ext uri="{BB962C8B-B14F-4D97-AF65-F5344CB8AC3E}">
        <p14:creationId xmlns:p14="http://schemas.microsoft.com/office/powerpoint/2010/main" val="14937791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5C60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17EB1DE1-3BB4-48A2-8EAC-FCFAB60FFB8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alphaModFix amt="3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85011" y="4009434"/>
            <a:ext cx="1074507" cy="1310374"/>
          </a:xfr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33C17538-552C-4F06-BE41-E07A6F884B04}"/>
              </a:ext>
            </a:extLst>
          </p:cNvPr>
          <p:cNvSpPr/>
          <p:nvPr/>
        </p:nvSpPr>
        <p:spPr>
          <a:xfrm>
            <a:off x="0" y="0"/>
            <a:ext cx="12192000" cy="709863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E04D39"/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43808A1-54D3-46EB-9E82-5E36303F93A6}"/>
              </a:ext>
            </a:extLst>
          </p:cNvPr>
          <p:cNvSpPr txBox="1"/>
          <p:nvPr/>
        </p:nvSpPr>
        <p:spPr>
          <a:xfrm>
            <a:off x="72723" y="93321"/>
            <a:ext cx="1211927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2800" b="1" dirty="0">
                <a:solidFill>
                  <a:schemeClr val="bg1">
                    <a:lumMod val="20000"/>
                    <a:lumOff val="80000"/>
                  </a:schemeClr>
                </a:solidFill>
                <a:latin typeface="Arial Nova" panose="020B0504020202020204" pitchFamily="34" charset="0"/>
              </a:rPr>
              <a:t>EXILED &amp; HOMELESS</a:t>
            </a:r>
          </a:p>
        </p:txBody>
      </p:sp>
      <p:pic>
        <p:nvPicPr>
          <p:cNvPr id="4" name="Picture 3" descr="A drawing of a person&#10;&#10;Description automatically generated">
            <a:extLst>
              <a:ext uri="{FF2B5EF4-FFF2-40B4-BE49-F238E27FC236}">
                <a16:creationId xmlns:a16="http://schemas.microsoft.com/office/drawing/2014/main" id="{23D8D359-9BB2-45B7-8FEE-7F1CA6B371C1}"/>
              </a:ext>
            </a:extLst>
          </p:cNvPr>
          <p:cNvPicPr>
            <a:picLocks noChangeAspect="1"/>
          </p:cNvPicPr>
          <p:nvPr/>
        </p:nvPicPr>
        <p:blipFill>
          <a:blip r:embed="rId4">
            <a:alphaModFix amt="3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78523" y="5546557"/>
            <a:ext cx="1287484" cy="1213743"/>
          </a:xfrm>
          <a:prstGeom prst="rect">
            <a:avLst/>
          </a:prstGeom>
        </p:spPr>
      </p:pic>
      <p:sp>
        <p:nvSpPr>
          <p:cNvPr id="16" name="Title 1">
            <a:extLst>
              <a:ext uri="{FF2B5EF4-FFF2-40B4-BE49-F238E27FC236}">
                <a16:creationId xmlns:a16="http://schemas.microsoft.com/office/drawing/2014/main" id="{E292246B-5349-4CE8-8641-5537BF73F2C3}"/>
              </a:ext>
            </a:extLst>
          </p:cNvPr>
          <p:cNvSpPr txBox="1">
            <a:spLocks/>
          </p:cNvSpPr>
          <p:nvPr/>
        </p:nvSpPr>
        <p:spPr>
          <a:xfrm>
            <a:off x="9116441" y="918877"/>
            <a:ext cx="2482002" cy="244579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br>
              <a:rPr lang="fr-BE" sz="3200" dirty="0">
                <a:latin typeface="Gotham Black" panose="02000603040000020004" pitchFamily="2" charset="0"/>
              </a:rPr>
            </a:br>
            <a:br>
              <a:rPr lang="fr-BE" sz="3200" dirty="0">
                <a:latin typeface="Gotham Black" panose="02000603040000020004" pitchFamily="2" charset="0"/>
              </a:rPr>
            </a:br>
            <a:br>
              <a:rPr lang="fr-BE" sz="3200" dirty="0">
                <a:latin typeface="Gotham Black" panose="02000603040000020004" pitchFamily="2" charset="0"/>
              </a:rPr>
            </a:br>
            <a:br>
              <a:rPr lang="fr-BE" sz="3200" dirty="0">
                <a:latin typeface="Gotham Black" panose="02000603040000020004" pitchFamily="2" charset="0"/>
              </a:rPr>
            </a:br>
            <a:endParaRPr lang="fr-BE" dirty="0">
              <a:latin typeface="Gotham Black" panose="02000603040000020004" pitchFamily="2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39DF79C-FA07-4D64-82BA-8CE519561A25}"/>
              </a:ext>
            </a:extLst>
          </p:cNvPr>
          <p:cNvSpPr txBox="1"/>
          <p:nvPr/>
        </p:nvSpPr>
        <p:spPr>
          <a:xfrm>
            <a:off x="593557" y="1594956"/>
            <a:ext cx="10599822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>
              <a:buAutoNum type="romanUcPeriod"/>
            </a:pPr>
            <a:r>
              <a:rPr lang="fr-BE" sz="2800" b="1" dirty="0">
                <a:solidFill>
                  <a:srgbClr val="FFFFFF"/>
                </a:solidFill>
                <a:latin typeface="Arial Nova" panose="020B0504020202020204" pitchFamily="34" charset="0"/>
              </a:rPr>
              <a:t>SEEKING REFUGE: INADEQUATE RECEPTION &amp; ACCOMMODATION CONDITIONS FOR ASYLUM SEEKERS</a:t>
            </a:r>
          </a:p>
          <a:p>
            <a:pPr marL="571500" indent="-571500">
              <a:buAutoNum type="romanUcPeriod"/>
            </a:pPr>
            <a:endParaRPr lang="fr-BE" sz="2800" b="1" dirty="0">
              <a:solidFill>
                <a:schemeClr val="accent5">
                  <a:lumMod val="20000"/>
                  <a:lumOff val="80000"/>
                </a:schemeClr>
              </a:solidFill>
              <a:latin typeface="Arial Nova" panose="020B0504020202020204" pitchFamily="34" charset="0"/>
            </a:endParaRPr>
          </a:p>
          <a:p>
            <a:pPr marL="571500" indent="-571500">
              <a:buAutoNum type="romanUcPeriod"/>
            </a:pPr>
            <a:endParaRPr lang="fr-BE" sz="2800" b="1" dirty="0">
              <a:solidFill>
                <a:schemeClr val="accent5">
                  <a:lumMod val="20000"/>
                  <a:lumOff val="80000"/>
                </a:schemeClr>
              </a:solidFill>
              <a:latin typeface="Arial Nova" panose="020B0504020202020204" pitchFamily="34" charset="0"/>
            </a:endParaRPr>
          </a:p>
          <a:p>
            <a:pPr marL="571500" indent="-571500">
              <a:buAutoNum type="romanUcPeriod"/>
            </a:pPr>
            <a:endParaRPr lang="fr-BE" sz="2800" b="1" dirty="0">
              <a:solidFill>
                <a:schemeClr val="accent5">
                  <a:lumMod val="20000"/>
                  <a:lumOff val="80000"/>
                </a:schemeClr>
              </a:solidFill>
              <a:latin typeface="Arial Nova" panose="020B0504020202020204" pitchFamily="34" charset="0"/>
            </a:endParaRPr>
          </a:p>
          <a:p>
            <a:pPr marL="571500" indent="-571500">
              <a:buFontTx/>
              <a:buAutoNum type="romanUcPeriod"/>
            </a:pPr>
            <a:r>
              <a:rPr lang="fr-BE" sz="2800" b="1" dirty="0">
                <a:solidFill>
                  <a:srgbClr val="FFFFFF"/>
                </a:solidFill>
                <a:latin typeface="Arial Nova" panose="020B0504020202020204" pitchFamily="34" charset="0"/>
              </a:rPr>
              <a:t>« UNDER PROTECTION » BUT HOMELESS: THE DIFFICULTIES BENEFICIARIES OF INTERNATIONAL PROTECTION FACE IN ACCESSING HOUSING</a:t>
            </a:r>
            <a:endParaRPr lang="fr-BE" sz="2800" b="1" dirty="0">
              <a:solidFill>
                <a:schemeClr val="accent5">
                  <a:lumMod val="20000"/>
                  <a:lumOff val="80000"/>
                </a:schemeClr>
              </a:solidFill>
              <a:latin typeface="Arial Nova" panose="020B05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1583723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5C60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17EB1DE1-3BB4-48A2-8EAC-FCFAB60FFB8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alphaModFix amt="3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13287" y="5449927"/>
            <a:ext cx="1074507" cy="1310374"/>
          </a:xfr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33C17538-552C-4F06-BE41-E07A6F884B04}"/>
              </a:ext>
            </a:extLst>
          </p:cNvPr>
          <p:cNvSpPr/>
          <p:nvPr/>
        </p:nvSpPr>
        <p:spPr>
          <a:xfrm>
            <a:off x="0" y="0"/>
            <a:ext cx="12192000" cy="709863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E04D39"/>
              </a:solidFill>
            </a:endParaRPr>
          </a:p>
        </p:txBody>
      </p:sp>
      <p:pic>
        <p:nvPicPr>
          <p:cNvPr id="4" name="Picture 3" descr="A drawing of a person&#10;&#10;Description automatically generated">
            <a:extLst>
              <a:ext uri="{FF2B5EF4-FFF2-40B4-BE49-F238E27FC236}">
                <a16:creationId xmlns:a16="http://schemas.microsoft.com/office/drawing/2014/main" id="{23D8D359-9BB2-45B7-8FEE-7F1CA6B371C1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alphaModFix amt="3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78523" y="5546557"/>
            <a:ext cx="1287484" cy="1213743"/>
          </a:xfrm>
          <a:prstGeom prst="rect">
            <a:avLst/>
          </a:prstGeom>
        </p:spPr>
      </p:pic>
      <p:sp>
        <p:nvSpPr>
          <p:cNvPr id="16" name="Title 1">
            <a:extLst>
              <a:ext uri="{FF2B5EF4-FFF2-40B4-BE49-F238E27FC236}">
                <a16:creationId xmlns:a16="http://schemas.microsoft.com/office/drawing/2014/main" id="{E292246B-5349-4CE8-8641-5537BF73F2C3}"/>
              </a:ext>
            </a:extLst>
          </p:cNvPr>
          <p:cNvSpPr txBox="1">
            <a:spLocks/>
          </p:cNvSpPr>
          <p:nvPr/>
        </p:nvSpPr>
        <p:spPr>
          <a:xfrm>
            <a:off x="9116441" y="918877"/>
            <a:ext cx="2482002" cy="244579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br>
              <a:rPr lang="fr-BE" sz="3200" dirty="0">
                <a:latin typeface="Gotham Black" panose="02000603040000020004" pitchFamily="2" charset="0"/>
              </a:rPr>
            </a:br>
            <a:br>
              <a:rPr lang="fr-BE" sz="3200" dirty="0">
                <a:latin typeface="Gotham Black" panose="02000603040000020004" pitchFamily="2" charset="0"/>
              </a:rPr>
            </a:br>
            <a:br>
              <a:rPr lang="fr-BE" sz="3200" dirty="0">
                <a:latin typeface="Gotham Black" panose="02000603040000020004" pitchFamily="2" charset="0"/>
              </a:rPr>
            </a:br>
            <a:br>
              <a:rPr lang="fr-BE" sz="3200" dirty="0">
                <a:latin typeface="Gotham Black" panose="02000603040000020004" pitchFamily="2" charset="0"/>
              </a:rPr>
            </a:br>
            <a:endParaRPr lang="fr-BE" dirty="0">
              <a:latin typeface="Gotham Black" panose="02000603040000020004" pitchFamily="2" charset="0"/>
            </a:endParaRP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68732DA1-7C55-4087-858A-BB6B141ED751}"/>
              </a:ext>
            </a:extLst>
          </p:cNvPr>
          <p:cNvPicPr/>
          <p:nvPr/>
        </p:nvPicPr>
        <p:blipFill rotWithShape="1">
          <a:blip r:embed="rId5"/>
          <a:srcRect r="-150" b="18883"/>
          <a:stretch/>
        </p:blipFill>
        <p:spPr>
          <a:xfrm>
            <a:off x="228601" y="1308297"/>
            <a:ext cx="8528668" cy="4944979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A6131F4C-4BEC-42EC-98CF-F72D9E221C6C}"/>
              </a:ext>
            </a:extLst>
          </p:cNvPr>
          <p:cNvSpPr txBox="1"/>
          <p:nvPr/>
        </p:nvSpPr>
        <p:spPr>
          <a:xfrm>
            <a:off x="228601" y="6014928"/>
            <a:ext cx="227680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1200" dirty="0"/>
              <a:t>Eurostat, 2020</a:t>
            </a: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D691411D-3E0A-446E-AE3F-0DF0B4F861FF}"/>
              </a:ext>
            </a:extLst>
          </p:cNvPr>
          <p:cNvSpPr/>
          <p:nvPr/>
        </p:nvSpPr>
        <p:spPr>
          <a:xfrm>
            <a:off x="8947999" y="2141774"/>
            <a:ext cx="833675" cy="830997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C5BDC9B-D078-4E03-9504-E64D86684494}"/>
              </a:ext>
            </a:extLst>
          </p:cNvPr>
          <p:cNvSpPr txBox="1"/>
          <p:nvPr/>
        </p:nvSpPr>
        <p:spPr>
          <a:xfrm>
            <a:off x="8947999" y="2351905"/>
            <a:ext cx="94195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2400" dirty="0">
                <a:solidFill>
                  <a:srgbClr val="FFFFFF"/>
                </a:solidFill>
                <a:latin typeface="Arial Black" panose="020B0A04020102020204" pitchFamily="34" charset="0"/>
              </a:rPr>
              <a:t>77%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8873C9C8-0BB4-4AF9-A4E1-CE5FE079795D}"/>
              </a:ext>
            </a:extLst>
          </p:cNvPr>
          <p:cNvSpPr txBox="1"/>
          <p:nvPr/>
        </p:nvSpPr>
        <p:spPr>
          <a:xfrm>
            <a:off x="9841832" y="2326439"/>
            <a:ext cx="24601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2400" b="1" dirty="0">
                <a:solidFill>
                  <a:srgbClr val="FFFFFF"/>
                </a:solidFill>
                <a:latin typeface="Arial Nova" panose="020B0504020202020204" pitchFamily="34" charset="0"/>
              </a:rPr>
              <a:t>&lt; 35 </a:t>
            </a:r>
            <a:r>
              <a:rPr lang="fr-BE" sz="2400" b="1" dirty="0" err="1">
                <a:solidFill>
                  <a:srgbClr val="FFFFFF"/>
                </a:solidFill>
                <a:latin typeface="Arial Nova" panose="020B0504020202020204" pitchFamily="34" charset="0"/>
              </a:rPr>
              <a:t>years</a:t>
            </a:r>
            <a:r>
              <a:rPr lang="fr-BE" sz="2400" b="1" dirty="0">
                <a:solidFill>
                  <a:srgbClr val="FFFFFF"/>
                </a:solidFill>
                <a:latin typeface="Arial Nova" panose="020B0504020202020204" pitchFamily="34" charset="0"/>
              </a:rPr>
              <a:t> </a:t>
            </a:r>
            <a:r>
              <a:rPr lang="fr-BE" sz="2400" b="1" dirty="0" err="1">
                <a:solidFill>
                  <a:srgbClr val="FFFFFF"/>
                </a:solidFill>
                <a:latin typeface="Arial Nova" panose="020B0504020202020204" pitchFamily="34" charset="0"/>
              </a:rPr>
              <a:t>old</a:t>
            </a:r>
            <a:endParaRPr lang="fr-BE" sz="2400" dirty="0">
              <a:solidFill>
                <a:srgbClr val="FFFFFF"/>
              </a:solidFill>
              <a:latin typeface="Arial Nova" panose="020B0504020202020204" pitchFamily="34" charset="0"/>
            </a:endParaRPr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D128875C-32DC-46A8-81BA-819859505926}"/>
              </a:ext>
            </a:extLst>
          </p:cNvPr>
          <p:cNvSpPr/>
          <p:nvPr/>
        </p:nvSpPr>
        <p:spPr>
          <a:xfrm>
            <a:off x="8947999" y="3488762"/>
            <a:ext cx="833675" cy="830997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95E12FC0-8202-4C5F-9B47-D0035A559A34}"/>
              </a:ext>
            </a:extLst>
          </p:cNvPr>
          <p:cNvSpPr txBox="1"/>
          <p:nvPr/>
        </p:nvSpPr>
        <p:spPr>
          <a:xfrm>
            <a:off x="8947998" y="3684938"/>
            <a:ext cx="94195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2400" dirty="0">
                <a:solidFill>
                  <a:srgbClr val="FFFFFF"/>
                </a:solidFill>
                <a:latin typeface="Arial Black" panose="020B0A04020102020204" pitchFamily="34" charset="0"/>
              </a:rPr>
              <a:t>29%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852A54E1-137C-4D42-98AD-028E042FAD61}"/>
              </a:ext>
            </a:extLst>
          </p:cNvPr>
          <p:cNvSpPr txBox="1"/>
          <p:nvPr/>
        </p:nvSpPr>
        <p:spPr>
          <a:xfrm>
            <a:off x="9914021" y="3534767"/>
            <a:ext cx="246019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2400" b="1" dirty="0" err="1">
                <a:solidFill>
                  <a:srgbClr val="FFFFFF"/>
                </a:solidFill>
                <a:latin typeface="Arial Nova" panose="020B0504020202020204" pitchFamily="34" charset="0"/>
              </a:rPr>
              <a:t>children</a:t>
            </a:r>
            <a:r>
              <a:rPr lang="fr-BE" sz="2400" b="1" dirty="0">
                <a:solidFill>
                  <a:srgbClr val="FFFFFF"/>
                </a:solidFill>
                <a:latin typeface="Arial Nova" panose="020B0504020202020204" pitchFamily="34" charset="0"/>
              </a:rPr>
              <a:t> &lt; 18 </a:t>
            </a:r>
            <a:r>
              <a:rPr lang="fr-BE" sz="2400" b="1" dirty="0" err="1">
                <a:solidFill>
                  <a:srgbClr val="FFFFFF"/>
                </a:solidFill>
                <a:latin typeface="Arial Nova" panose="020B0504020202020204" pitchFamily="34" charset="0"/>
              </a:rPr>
              <a:t>years</a:t>
            </a:r>
            <a:r>
              <a:rPr lang="fr-BE" sz="2400" b="1" dirty="0">
                <a:solidFill>
                  <a:srgbClr val="FFFFFF"/>
                </a:solidFill>
                <a:latin typeface="Arial Nova" panose="020B0504020202020204" pitchFamily="34" charset="0"/>
              </a:rPr>
              <a:t> </a:t>
            </a:r>
            <a:r>
              <a:rPr lang="fr-BE" sz="2400" b="1" dirty="0" err="1">
                <a:solidFill>
                  <a:srgbClr val="FFFFFF"/>
                </a:solidFill>
                <a:latin typeface="Arial Nova" panose="020B0504020202020204" pitchFamily="34" charset="0"/>
              </a:rPr>
              <a:t>old</a:t>
            </a:r>
            <a:endParaRPr lang="fr-BE" sz="2400" dirty="0">
              <a:solidFill>
                <a:srgbClr val="FFFFFF"/>
              </a:solidFill>
              <a:latin typeface="Arial Nova" panose="020B0504020202020204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84B0C72-A739-402D-8412-90AA53A3C94F}"/>
              </a:ext>
            </a:extLst>
          </p:cNvPr>
          <p:cNvSpPr txBox="1"/>
          <p:nvPr/>
        </p:nvSpPr>
        <p:spPr>
          <a:xfrm>
            <a:off x="72723" y="93321"/>
            <a:ext cx="1211927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2800" b="1" dirty="0">
                <a:solidFill>
                  <a:schemeClr val="bg1">
                    <a:lumMod val="20000"/>
                    <a:lumOff val="80000"/>
                  </a:schemeClr>
                </a:solidFill>
                <a:latin typeface="Arial Nova" panose="020B0504020202020204" pitchFamily="34" charset="0"/>
              </a:rPr>
              <a:t>EXILED &amp; HOMELESS</a:t>
            </a:r>
          </a:p>
        </p:txBody>
      </p:sp>
    </p:spTree>
    <p:extLst>
      <p:ext uri="{BB962C8B-B14F-4D97-AF65-F5344CB8AC3E}">
        <p14:creationId xmlns:p14="http://schemas.microsoft.com/office/powerpoint/2010/main" val="41466019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5C60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" name="Diagram 19">
            <a:extLst>
              <a:ext uri="{FF2B5EF4-FFF2-40B4-BE49-F238E27FC236}">
                <a16:creationId xmlns:a16="http://schemas.microsoft.com/office/drawing/2014/main" id="{5AFA5E99-3968-4296-8AD6-A4FFEDF9FA1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696646051"/>
              </p:ext>
            </p:extLst>
          </p:nvPr>
        </p:nvGraphicFramePr>
        <p:xfrm>
          <a:off x="529389" y="4006137"/>
          <a:ext cx="10131755" cy="27541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17EB1DE1-3BB4-48A2-8EAC-FCFAB60FFB8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8">
            <a:alphaModFix amt="3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85011" y="4103836"/>
            <a:ext cx="1074507" cy="1310374"/>
          </a:xfr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33C17538-552C-4F06-BE41-E07A6F884B04}"/>
              </a:ext>
            </a:extLst>
          </p:cNvPr>
          <p:cNvSpPr/>
          <p:nvPr/>
        </p:nvSpPr>
        <p:spPr>
          <a:xfrm>
            <a:off x="0" y="0"/>
            <a:ext cx="12192000" cy="85090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E04D39"/>
              </a:solidFill>
            </a:endParaRPr>
          </a:p>
        </p:txBody>
      </p:sp>
      <p:pic>
        <p:nvPicPr>
          <p:cNvPr id="4" name="Picture 3" descr="A drawing of a person&#10;&#10;Description automatically generated">
            <a:extLst>
              <a:ext uri="{FF2B5EF4-FFF2-40B4-BE49-F238E27FC236}">
                <a16:creationId xmlns:a16="http://schemas.microsoft.com/office/drawing/2014/main" id="{23D8D359-9BB2-45B7-8FEE-7F1CA6B371C1}"/>
              </a:ext>
            </a:extLst>
          </p:cNvPr>
          <p:cNvPicPr>
            <a:picLocks noChangeAspect="1"/>
          </p:cNvPicPr>
          <p:nvPr/>
        </p:nvPicPr>
        <p:blipFill>
          <a:blip r:embed="rId9" cstate="hqprint">
            <a:alphaModFix amt="3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78523" y="5546557"/>
            <a:ext cx="1287484" cy="1213743"/>
          </a:xfrm>
          <a:prstGeom prst="rect">
            <a:avLst/>
          </a:prstGeom>
        </p:spPr>
      </p:pic>
      <p:sp>
        <p:nvSpPr>
          <p:cNvPr id="16" name="Title 1">
            <a:extLst>
              <a:ext uri="{FF2B5EF4-FFF2-40B4-BE49-F238E27FC236}">
                <a16:creationId xmlns:a16="http://schemas.microsoft.com/office/drawing/2014/main" id="{E292246B-5349-4CE8-8641-5537BF73F2C3}"/>
              </a:ext>
            </a:extLst>
          </p:cNvPr>
          <p:cNvSpPr txBox="1">
            <a:spLocks/>
          </p:cNvSpPr>
          <p:nvPr/>
        </p:nvSpPr>
        <p:spPr>
          <a:xfrm>
            <a:off x="9116441" y="918877"/>
            <a:ext cx="2482002" cy="244579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br>
              <a:rPr lang="fr-BE" sz="3200" dirty="0">
                <a:latin typeface="Gotham Black" panose="02000603040000020004" pitchFamily="2" charset="0"/>
              </a:rPr>
            </a:br>
            <a:br>
              <a:rPr lang="fr-BE" sz="3200" dirty="0">
                <a:latin typeface="Gotham Black" panose="02000603040000020004" pitchFamily="2" charset="0"/>
              </a:rPr>
            </a:br>
            <a:br>
              <a:rPr lang="fr-BE" sz="3200" dirty="0">
                <a:latin typeface="Gotham Black" panose="02000603040000020004" pitchFamily="2" charset="0"/>
              </a:rPr>
            </a:br>
            <a:br>
              <a:rPr lang="fr-BE" sz="3200" dirty="0">
                <a:latin typeface="Gotham Black" panose="02000603040000020004" pitchFamily="2" charset="0"/>
              </a:rPr>
            </a:br>
            <a:endParaRPr lang="fr-BE" dirty="0">
              <a:latin typeface="Gotham Black" panose="02000603040000020004" pitchFamily="2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96CEC53-9270-4873-A9D3-D154091EAACA}"/>
              </a:ext>
            </a:extLst>
          </p:cNvPr>
          <p:cNvSpPr txBox="1"/>
          <p:nvPr/>
        </p:nvSpPr>
        <p:spPr>
          <a:xfrm>
            <a:off x="347161" y="927956"/>
            <a:ext cx="11497677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2400" b="1" dirty="0" err="1">
                <a:solidFill>
                  <a:srgbClr val="FFFFFF"/>
                </a:solidFill>
                <a:latin typeface="Arial Nova" panose="020B0504020202020204" pitchFamily="34" charset="0"/>
              </a:rPr>
              <a:t>Outdated</a:t>
            </a:r>
            <a:r>
              <a:rPr lang="fr-BE" sz="2400" b="1" dirty="0">
                <a:solidFill>
                  <a:srgbClr val="FFFFFF"/>
                </a:solidFill>
                <a:latin typeface="Arial Nova" panose="020B0504020202020204" pitchFamily="34" charset="0"/>
              </a:rPr>
              <a:t> &amp; </a:t>
            </a:r>
            <a:r>
              <a:rPr lang="fr-BE" sz="2400" b="1" dirty="0" err="1">
                <a:solidFill>
                  <a:srgbClr val="FFFFFF"/>
                </a:solidFill>
                <a:latin typeface="Arial Nova" panose="020B0504020202020204" pitchFamily="34" charset="0"/>
              </a:rPr>
              <a:t>unsuitable</a:t>
            </a:r>
            <a:r>
              <a:rPr lang="fr-BE" sz="2400" b="1" dirty="0">
                <a:solidFill>
                  <a:srgbClr val="FFFFFF"/>
                </a:solidFill>
                <a:latin typeface="Arial Nova" panose="020B0504020202020204" pitchFamily="34" charset="0"/>
              </a:rPr>
              <a:t> </a:t>
            </a:r>
            <a:r>
              <a:rPr lang="fr-BE" sz="2400" b="1" dirty="0" err="1">
                <a:solidFill>
                  <a:srgbClr val="FFFFFF"/>
                </a:solidFill>
                <a:latin typeface="Arial Nova" panose="020B0504020202020204" pitchFamily="34" charset="0"/>
              </a:rPr>
              <a:t>specialised</a:t>
            </a:r>
            <a:r>
              <a:rPr lang="fr-BE" sz="2400" b="1" dirty="0">
                <a:solidFill>
                  <a:srgbClr val="FFFFFF"/>
                </a:solidFill>
                <a:latin typeface="Arial Nova" panose="020B0504020202020204" pitchFamily="34" charset="0"/>
              </a:rPr>
              <a:t> accommodation </a:t>
            </a:r>
            <a:r>
              <a:rPr lang="fr-BE" sz="2400" b="1" dirty="0" err="1">
                <a:solidFill>
                  <a:srgbClr val="FFFFFF"/>
                </a:solidFill>
                <a:latin typeface="Arial Nova" panose="020B0504020202020204" pitchFamily="34" charset="0"/>
              </a:rPr>
              <a:t>systems</a:t>
            </a:r>
            <a:r>
              <a:rPr lang="fr-BE" sz="2400" b="1" dirty="0">
                <a:solidFill>
                  <a:srgbClr val="FFFFFF"/>
                </a:solidFill>
                <a:latin typeface="Arial Nova" panose="020B0504020202020204" pitchFamily="34" charset="0"/>
              </a:rPr>
              <a:t>: the </a:t>
            </a:r>
            <a:r>
              <a:rPr lang="fr-BE" sz="2400" b="1" dirty="0" err="1">
                <a:solidFill>
                  <a:srgbClr val="FFFFFF"/>
                </a:solidFill>
                <a:latin typeface="Arial Nova" panose="020B0504020202020204" pitchFamily="34" charset="0"/>
              </a:rPr>
              <a:t>institutionalisation</a:t>
            </a:r>
            <a:r>
              <a:rPr lang="fr-BE" sz="2400" b="1" dirty="0">
                <a:solidFill>
                  <a:srgbClr val="FFFFFF"/>
                </a:solidFill>
                <a:latin typeface="Arial Nova" panose="020B0504020202020204" pitchFamily="34" charset="0"/>
              </a:rPr>
              <a:t> of emergency accommodation for </a:t>
            </a:r>
            <a:r>
              <a:rPr lang="fr-BE" sz="2400" b="1" dirty="0" err="1">
                <a:solidFill>
                  <a:srgbClr val="FFFFFF"/>
                </a:solidFill>
                <a:latin typeface="Arial Nova" panose="020B0504020202020204" pitchFamily="34" charset="0"/>
              </a:rPr>
              <a:t>asylum</a:t>
            </a:r>
            <a:r>
              <a:rPr lang="fr-BE" sz="2400" b="1" dirty="0">
                <a:solidFill>
                  <a:srgbClr val="FFFFFF"/>
                </a:solidFill>
                <a:latin typeface="Arial Nova" panose="020B0504020202020204" pitchFamily="34" charset="0"/>
              </a:rPr>
              <a:t> </a:t>
            </a:r>
            <a:r>
              <a:rPr lang="fr-BE" sz="2400" b="1" dirty="0" err="1">
                <a:solidFill>
                  <a:srgbClr val="FFFFFF"/>
                </a:solidFill>
                <a:latin typeface="Arial Nova" panose="020B0504020202020204" pitchFamily="34" charset="0"/>
              </a:rPr>
              <a:t>seekers</a:t>
            </a:r>
            <a:endParaRPr lang="fr-BE" sz="2400" b="1" dirty="0">
              <a:solidFill>
                <a:srgbClr val="FFFFFF"/>
              </a:solidFill>
              <a:latin typeface="Arial Nova" panose="020B0504020202020204" pitchFamily="34" charset="0"/>
            </a:endParaRPr>
          </a:p>
          <a:p>
            <a:endParaRPr lang="fr-BE" sz="2400" dirty="0">
              <a:solidFill>
                <a:srgbClr val="FFFFFF"/>
              </a:solidFill>
              <a:latin typeface="Arial Nova" panose="020B05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BE" sz="2400" dirty="0" err="1">
                <a:solidFill>
                  <a:srgbClr val="FFFFFF"/>
                </a:solidFill>
                <a:latin typeface="Arial Nova" panose="020B0504020202020204" pitchFamily="34" charset="0"/>
              </a:rPr>
              <a:t>Unequal</a:t>
            </a:r>
            <a:r>
              <a:rPr lang="fr-BE" sz="2400" dirty="0">
                <a:solidFill>
                  <a:srgbClr val="FFFFFF"/>
                </a:solidFill>
                <a:latin typeface="Arial Nova" panose="020B0504020202020204" pitchFamily="34" charset="0"/>
              </a:rPr>
              <a:t> distribution </a:t>
            </a:r>
            <a:r>
              <a:rPr lang="fr-BE" sz="2400" dirty="0" err="1">
                <a:solidFill>
                  <a:srgbClr val="FFFFFF"/>
                </a:solidFill>
                <a:latin typeface="Arial Nova" panose="020B0504020202020204" pitchFamily="34" charset="0"/>
              </a:rPr>
              <a:t>among</a:t>
            </a:r>
            <a:r>
              <a:rPr lang="fr-BE" sz="2400" dirty="0">
                <a:solidFill>
                  <a:srgbClr val="FFFFFF"/>
                </a:solidFill>
                <a:latin typeface="Arial Nova" panose="020B0504020202020204" pitchFamily="34" charset="0"/>
              </a:rPr>
              <a:t> </a:t>
            </a:r>
            <a:r>
              <a:rPr lang="fr-BE" sz="2400" dirty="0" err="1">
                <a:solidFill>
                  <a:srgbClr val="FFFFFF"/>
                </a:solidFill>
                <a:latin typeface="Arial Nova" panose="020B0504020202020204" pitchFamily="34" charset="0"/>
              </a:rPr>
              <a:t>different</a:t>
            </a:r>
            <a:r>
              <a:rPr lang="fr-BE" sz="2400" dirty="0">
                <a:solidFill>
                  <a:srgbClr val="FFFFFF"/>
                </a:solidFill>
                <a:latin typeface="Arial Nova" panose="020B0504020202020204" pitchFamily="34" charset="0"/>
              </a:rPr>
              <a:t> EU countries + </a:t>
            </a:r>
            <a:r>
              <a:rPr lang="fr-BE" sz="2400" dirty="0" err="1">
                <a:solidFill>
                  <a:srgbClr val="FFFFFF"/>
                </a:solidFill>
                <a:latin typeface="Arial Nova" panose="020B0504020202020204" pitchFamily="34" charset="0"/>
              </a:rPr>
              <a:t>lack</a:t>
            </a:r>
            <a:r>
              <a:rPr lang="fr-BE" sz="2400" dirty="0">
                <a:solidFill>
                  <a:srgbClr val="FFFFFF"/>
                </a:solidFill>
                <a:latin typeface="Arial Nova" panose="020B0504020202020204" pitchFamily="34" charset="0"/>
              </a:rPr>
              <a:t> of </a:t>
            </a:r>
            <a:r>
              <a:rPr lang="fr-BE" sz="2400" dirty="0" err="1">
                <a:solidFill>
                  <a:srgbClr val="FFFFFF"/>
                </a:solidFill>
                <a:latin typeface="Arial Nova" panose="020B0504020202020204" pitchFamily="34" charset="0"/>
              </a:rPr>
              <a:t>preparation</a:t>
            </a:r>
            <a:r>
              <a:rPr lang="fr-BE" sz="2400" dirty="0">
                <a:solidFill>
                  <a:srgbClr val="FFFFFF"/>
                </a:solidFill>
                <a:latin typeface="Arial Nova" panose="020B0504020202020204" pitchFamily="34" charset="0"/>
              </a:rPr>
              <a:t> + </a:t>
            </a:r>
            <a:r>
              <a:rPr lang="fr-BE" sz="2400" dirty="0" err="1">
                <a:solidFill>
                  <a:srgbClr val="FFFFFF"/>
                </a:solidFill>
                <a:latin typeface="Arial Nova" panose="020B0504020202020204" pitchFamily="34" charset="0"/>
              </a:rPr>
              <a:t>chronic</a:t>
            </a:r>
            <a:r>
              <a:rPr lang="fr-BE" sz="2400" dirty="0">
                <a:solidFill>
                  <a:srgbClr val="FFFFFF"/>
                </a:solidFill>
                <a:latin typeface="Arial Nova" panose="020B0504020202020204" pitchFamily="34" charset="0"/>
              </a:rPr>
              <a:t> </a:t>
            </a:r>
            <a:r>
              <a:rPr lang="fr-BE" sz="2400" dirty="0" err="1">
                <a:solidFill>
                  <a:srgbClr val="FFFFFF"/>
                </a:solidFill>
                <a:latin typeface="Arial Nova" panose="020B0504020202020204" pitchFamily="34" charset="0"/>
              </a:rPr>
              <a:t>under-budgeting</a:t>
            </a:r>
            <a:r>
              <a:rPr lang="fr-BE" sz="2400" dirty="0">
                <a:solidFill>
                  <a:srgbClr val="FFFFFF"/>
                </a:solidFill>
                <a:latin typeface="Arial Nova" panose="020B0504020202020204" pitchFamily="34" charset="0"/>
              </a:rPr>
              <a:t> + </a:t>
            </a:r>
            <a:r>
              <a:rPr lang="fr-BE" sz="2400" dirty="0" err="1">
                <a:solidFill>
                  <a:srgbClr val="FFFFFF"/>
                </a:solidFill>
                <a:latin typeface="Arial Nova" panose="020B0504020202020204" pitchFamily="34" charset="0"/>
              </a:rPr>
              <a:t>political</a:t>
            </a:r>
            <a:r>
              <a:rPr lang="fr-BE" sz="2400" dirty="0">
                <a:solidFill>
                  <a:srgbClr val="FFFFFF"/>
                </a:solidFill>
                <a:latin typeface="Arial Nova" panose="020B0504020202020204" pitchFamily="34" charset="0"/>
              </a:rPr>
              <a:t> </a:t>
            </a:r>
            <a:r>
              <a:rPr lang="fr-BE" sz="2400" dirty="0" err="1">
                <a:solidFill>
                  <a:srgbClr val="FFFFFF"/>
                </a:solidFill>
                <a:latin typeface="Arial Nova" panose="020B0504020202020204" pitchFamily="34" charset="0"/>
              </a:rPr>
              <a:t>decisions</a:t>
            </a:r>
            <a:r>
              <a:rPr lang="fr-BE" sz="2400" dirty="0">
                <a:solidFill>
                  <a:srgbClr val="FFFFFF"/>
                </a:solidFill>
                <a:latin typeface="Arial Nova" panose="020B0504020202020204" pitchFamily="34" charset="0"/>
              </a:rPr>
              <a:t> = </a:t>
            </a:r>
            <a:r>
              <a:rPr lang="fr-BE" sz="2400" dirty="0" err="1">
                <a:solidFill>
                  <a:srgbClr val="FFFFFF"/>
                </a:solidFill>
                <a:latin typeface="Arial Nova" panose="020B0504020202020204" pitchFamily="34" charset="0"/>
              </a:rPr>
              <a:t>lack</a:t>
            </a:r>
            <a:r>
              <a:rPr lang="fr-BE" sz="2400" dirty="0">
                <a:solidFill>
                  <a:srgbClr val="FFFFFF"/>
                </a:solidFill>
                <a:latin typeface="Arial Nova" panose="020B0504020202020204" pitchFamily="34" charset="0"/>
              </a:rPr>
              <a:t> of </a:t>
            </a:r>
            <a:r>
              <a:rPr lang="fr-BE" sz="2400" dirty="0" err="1">
                <a:solidFill>
                  <a:srgbClr val="FFFFFF"/>
                </a:solidFill>
                <a:latin typeface="Arial Nova" panose="020B0504020202020204" pitchFamily="34" charset="0"/>
              </a:rPr>
              <a:t>adequate</a:t>
            </a:r>
            <a:r>
              <a:rPr lang="fr-BE" sz="2400" dirty="0">
                <a:solidFill>
                  <a:srgbClr val="FFFFFF"/>
                </a:solidFill>
                <a:latin typeface="Arial Nova" panose="020B0504020202020204" pitchFamily="34" charset="0"/>
              </a:rPr>
              <a:t> </a:t>
            </a:r>
            <a:r>
              <a:rPr lang="fr-BE" sz="2400" dirty="0" err="1">
                <a:solidFill>
                  <a:srgbClr val="FFFFFF"/>
                </a:solidFill>
                <a:latin typeface="Arial Nova" panose="020B0504020202020204" pitchFamily="34" charset="0"/>
              </a:rPr>
              <a:t>specialised</a:t>
            </a:r>
            <a:r>
              <a:rPr lang="fr-BE" sz="2400" dirty="0">
                <a:solidFill>
                  <a:srgbClr val="FFFFFF"/>
                </a:solidFill>
                <a:latin typeface="Arial Nova" panose="020B0504020202020204" pitchFamily="34" charset="0"/>
              </a:rPr>
              <a:t> provisions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fr-BE" sz="2400" dirty="0">
              <a:solidFill>
                <a:srgbClr val="FFFFFF"/>
              </a:solidFill>
              <a:latin typeface="Arial Nova" panose="020B05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BE" sz="2400" dirty="0" err="1">
                <a:solidFill>
                  <a:srgbClr val="FFFFFF"/>
                </a:solidFill>
                <a:latin typeface="Arial Nova" panose="020B0504020202020204" pitchFamily="34" charset="0"/>
              </a:rPr>
              <a:t>Overlapping</a:t>
            </a:r>
            <a:r>
              <a:rPr lang="fr-BE" sz="2400" dirty="0">
                <a:solidFill>
                  <a:srgbClr val="FFFFFF"/>
                </a:solidFill>
                <a:latin typeface="Arial Nova" panose="020B0504020202020204" pitchFamily="34" charset="0"/>
              </a:rPr>
              <a:t> of </a:t>
            </a:r>
            <a:r>
              <a:rPr lang="fr-BE" sz="2400" dirty="0" err="1">
                <a:solidFill>
                  <a:srgbClr val="FFFFFF"/>
                </a:solidFill>
                <a:latin typeface="Arial Nova" panose="020B0504020202020204" pitchFamily="34" charset="0"/>
              </a:rPr>
              <a:t>homelessness</a:t>
            </a:r>
            <a:r>
              <a:rPr lang="fr-BE" sz="2400" dirty="0">
                <a:solidFill>
                  <a:srgbClr val="FFFFFF"/>
                </a:solidFill>
                <a:latin typeface="Arial Nova" panose="020B0504020202020204" pitchFamily="34" charset="0"/>
              </a:rPr>
              <a:t> accommodation &amp; </a:t>
            </a:r>
            <a:r>
              <a:rPr lang="fr-BE" sz="2400" dirty="0" err="1">
                <a:solidFill>
                  <a:srgbClr val="FFFFFF"/>
                </a:solidFill>
                <a:latin typeface="Arial Nova" panose="020B0504020202020204" pitchFamily="34" charset="0"/>
              </a:rPr>
              <a:t>specialised</a:t>
            </a:r>
            <a:r>
              <a:rPr lang="fr-BE" sz="2400" dirty="0">
                <a:solidFill>
                  <a:srgbClr val="FFFFFF"/>
                </a:solidFill>
                <a:latin typeface="Arial Nova" panose="020B0504020202020204" pitchFamily="34" charset="0"/>
              </a:rPr>
              <a:t> </a:t>
            </a:r>
            <a:r>
              <a:rPr lang="fr-BE" sz="2400" dirty="0" err="1">
                <a:solidFill>
                  <a:srgbClr val="FFFFFF"/>
                </a:solidFill>
                <a:latin typeface="Arial Nova" panose="020B0504020202020204" pitchFamily="34" charset="0"/>
              </a:rPr>
              <a:t>reception</a:t>
            </a:r>
            <a:r>
              <a:rPr lang="fr-BE" sz="2400" dirty="0">
                <a:solidFill>
                  <a:srgbClr val="FFFFFF"/>
                </a:solidFill>
                <a:latin typeface="Arial Nova" panose="020B0504020202020204" pitchFamily="34" charset="0"/>
              </a:rPr>
              <a:t> accommodation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501DB20-C292-4768-8A65-D9A642E4A263}"/>
              </a:ext>
            </a:extLst>
          </p:cNvPr>
          <p:cNvSpPr txBox="1"/>
          <p:nvPr/>
        </p:nvSpPr>
        <p:spPr>
          <a:xfrm>
            <a:off x="-109488" y="21706"/>
            <a:ext cx="1230148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BE" sz="2400" b="1" dirty="0">
                <a:solidFill>
                  <a:srgbClr val="FFFFFF"/>
                </a:solidFill>
                <a:latin typeface="Arial Nova" panose="020B0504020202020204" pitchFamily="34" charset="0"/>
              </a:rPr>
              <a:t>I. SEEKING REFUGE: INADEQUATE RECEPTION &amp; ACCOMMODATION CONDITIONS FOR ASYLUM SEEKERS</a:t>
            </a:r>
          </a:p>
        </p:txBody>
      </p:sp>
    </p:spTree>
    <p:extLst>
      <p:ext uri="{BB962C8B-B14F-4D97-AF65-F5344CB8AC3E}">
        <p14:creationId xmlns:p14="http://schemas.microsoft.com/office/powerpoint/2010/main" val="16851870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0" grpId="0">
        <p:bldAsOne/>
      </p:bldGraphic>
      <p:bldP spid="1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5C60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17EB1DE1-3BB4-48A2-8EAC-FCFAB60FFB8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alphaModFix amt="3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13287" y="5449927"/>
            <a:ext cx="1074507" cy="1310374"/>
          </a:xfr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33C17538-552C-4F06-BE41-E07A6F884B04}"/>
              </a:ext>
            </a:extLst>
          </p:cNvPr>
          <p:cNvSpPr/>
          <p:nvPr/>
        </p:nvSpPr>
        <p:spPr>
          <a:xfrm>
            <a:off x="0" y="0"/>
            <a:ext cx="12192000" cy="709863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E04D39"/>
              </a:solidFill>
            </a:endParaRPr>
          </a:p>
        </p:txBody>
      </p:sp>
      <p:pic>
        <p:nvPicPr>
          <p:cNvPr id="4" name="Picture 3" descr="A drawing of a person&#10;&#10;Description automatically generated">
            <a:extLst>
              <a:ext uri="{FF2B5EF4-FFF2-40B4-BE49-F238E27FC236}">
                <a16:creationId xmlns:a16="http://schemas.microsoft.com/office/drawing/2014/main" id="{23D8D359-9BB2-45B7-8FEE-7F1CA6B371C1}"/>
              </a:ext>
            </a:extLst>
          </p:cNvPr>
          <p:cNvPicPr>
            <a:picLocks noChangeAspect="1"/>
          </p:cNvPicPr>
          <p:nvPr/>
        </p:nvPicPr>
        <p:blipFill>
          <a:blip r:embed="rId4">
            <a:alphaModFix amt="3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78523" y="5546557"/>
            <a:ext cx="1287484" cy="1213743"/>
          </a:xfrm>
          <a:prstGeom prst="rect">
            <a:avLst/>
          </a:prstGeom>
        </p:spPr>
      </p:pic>
      <p:sp>
        <p:nvSpPr>
          <p:cNvPr id="16" name="Title 1">
            <a:extLst>
              <a:ext uri="{FF2B5EF4-FFF2-40B4-BE49-F238E27FC236}">
                <a16:creationId xmlns:a16="http://schemas.microsoft.com/office/drawing/2014/main" id="{E292246B-5349-4CE8-8641-5537BF73F2C3}"/>
              </a:ext>
            </a:extLst>
          </p:cNvPr>
          <p:cNvSpPr txBox="1">
            <a:spLocks/>
          </p:cNvSpPr>
          <p:nvPr/>
        </p:nvSpPr>
        <p:spPr>
          <a:xfrm>
            <a:off x="9116441" y="918877"/>
            <a:ext cx="2482002" cy="244579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br>
              <a:rPr lang="fr-BE" sz="3200" dirty="0">
                <a:latin typeface="Gotham Black" panose="02000603040000020004" pitchFamily="2" charset="0"/>
              </a:rPr>
            </a:br>
            <a:br>
              <a:rPr lang="fr-BE" sz="3200" dirty="0">
                <a:latin typeface="Gotham Black" panose="02000603040000020004" pitchFamily="2" charset="0"/>
              </a:rPr>
            </a:br>
            <a:br>
              <a:rPr lang="fr-BE" sz="3200" dirty="0">
                <a:latin typeface="Gotham Black" panose="02000603040000020004" pitchFamily="2" charset="0"/>
              </a:rPr>
            </a:br>
            <a:br>
              <a:rPr lang="fr-BE" sz="3200" dirty="0">
                <a:latin typeface="Gotham Black" panose="02000603040000020004" pitchFamily="2" charset="0"/>
              </a:rPr>
            </a:br>
            <a:endParaRPr lang="fr-BE" dirty="0">
              <a:latin typeface="Gotham Black" panose="02000603040000020004" pitchFamily="2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AF2659A-073D-40DF-B722-0FC250A3127F}"/>
              </a:ext>
            </a:extLst>
          </p:cNvPr>
          <p:cNvSpPr txBox="1"/>
          <p:nvPr/>
        </p:nvSpPr>
        <p:spPr>
          <a:xfrm>
            <a:off x="538569" y="992574"/>
            <a:ext cx="529674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2400" b="1" dirty="0">
                <a:solidFill>
                  <a:srgbClr val="FFFFFF"/>
                </a:solidFill>
                <a:latin typeface="Arial Nova" panose="020B0504020202020204" pitchFamily="34" charset="0"/>
              </a:rPr>
              <a:t>2) Access to </a:t>
            </a:r>
            <a:r>
              <a:rPr lang="fr-BE" sz="2400" b="1" dirty="0" err="1">
                <a:solidFill>
                  <a:srgbClr val="FFFFFF"/>
                </a:solidFill>
                <a:latin typeface="Arial Nova" panose="020B0504020202020204" pitchFamily="34" charset="0"/>
              </a:rPr>
              <a:t>dignified</a:t>
            </a:r>
            <a:r>
              <a:rPr lang="fr-BE" sz="2400" b="1" dirty="0">
                <a:solidFill>
                  <a:srgbClr val="FFFFFF"/>
                </a:solidFill>
                <a:latin typeface="Arial Nova" panose="020B0504020202020204" pitchFamily="34" charset="0"/>
              </a:rPr>
              <a:t> </a:t>
            </a:r>
            <a:r>
              <a:rPr lang="fr-BE" sz="2400" b="1" dirty="0" err="1">
                <a:solidFill>
                  <a:srgbClr val="FFFFFF"/>
                </a:solidFill>
                <a:latin typeface="Arial Nova" panose="020B0504020202020204" pitchFamily="34" charset="0"/>
              </a:rPr>
              <a:t>housing</a:t>
            </a:r>
            <a:r>
              <a:rPr lang="fr-BE" sz="2400" b="1" dirty="0">
                <a:solidFill>
                  <a:srgbClr val="FFFFFF"/>
                </a:solidFill>
                <a:latin typeface="Arial Nova" panose="020B0504020202020204" pitchFamily="34" charset="0"/>
              </a:rPr>
              <a:t> conditions </a:t>
            </a:r>
            <a:r>
              <a:rPr lang="fr-BE" sz="2400" b="1" dirty="0" err="1">
                <a:solidFill>
                  <a:srgbClr val="FFFFFF"/>
                </a:solidFill>
                <a:latin typeface="Arial Nova" panose="020B0504020202020204" pitchFamily="34" charset="0"/>
              </a:rPr>
              <a:t>hindered</a:t>
            </a:r>
            <a:r>
              <a:rPr lang="fr-BE" sz="2400" b="1" dirty="0">
                <a:solidFill>
                  <a:srgbClr val="FFFFFF"/>
                </a:solidFill>
                <a:latin typeface="Arial Nova" panose="020B0504020202020204" pitchFamily="34" charset="0"/>
              </a:rPr>
              <a:t> by the abuses of the Dublin </a:t>
            </a:r>
            <a:r>
              <a:rPr lang="fr-BE" sz="2400" b="1" dirty="0" err="1">
                <a:solidFill>
                  <a:srgbClr val="FFFFFF"/>
                </a:solidFill>
                <a:latin typeface="Arial Nova" panose="020B0504020202020204" pitchFamily="34" charset="0"/>
              </a:rPr>
              <a:t>Regulation</a:t>
            </a:r>
            <a:r>
              <a:rPr lang="fr-BE" sz="2400" b="1" dirty="0">
                <a:solidFill>
                  <a:srgbClr val="FFFFFF"/>
                </a:solidFill>
                <a:latin typeface="Arial Nova" panose="020B0504020202020204" pitchFamily="34" charset="0"/>
              </a:rPr>
              <a:t> &amp; by a </a:t>
            </a:r>
            <a:r>
              <a:rPr lang="fr-BE" sz="2400" b="1" dirty="0" err="1">
                <a:solidFill>
                  <a:srgbClr val="FFFFFF"/>
                </a:solidFill>
                <a:latin typeface="Arial Nova" panose="020B0504020202020204" pitchFamily="34" charset="0"/>
              </a:rPr>
              <a:t>tightening</a:t>
            </a:r>
            <a:r>
              <a:rPr lang="fr-BE" sz="2400" b="1" dirty="0">
                <a:solidFill>
                  <a:srgbClr val="FFFFFF"/>
                </a:solidFill>
                <a:latin typeface="Arial Nova" panose="020B0504020202020204" pitchFamily="34" charset="0"/>
              </a:rPr>
              <a:t> up of national </a:t>
            </a:r>
            <a:r>
              <a:rPr lang="fr-BE" sz="2400" b="1" dirty="0" err="1">
                <a:solidFill>
                  <a:srgbClr val="FFFFFF"/>
                </a:solidFill>
                <a:latin typeface="Arial Nova" panose="020B0504020202020204" pitchFamily="34" charset="0"/>
              </a:rPr>
              <a:t>legislation</a:t>
            </a:r>
            <a:r>
              <a:rPr lang="fr-BE" sz="2400" b="1" dirty="0">
                <a:solidFill>
                  <a:srgbClr val="FFFFFF"/>
                </a:solidFill>
                <a:latin typeface="Arial Nova" panose="020B0504020202020204" pitchFamily="34" charset="0"/>
              </a:rPr>
              <a:t> 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66B001A2-ED40-40FD-A28F-5752AD3E759D}"/>
              </a:ext>
            </a:extLst>
          </p:cNvPr>
          <p:cNvSpPr txBox="1"/>
          <p:nvPr/>
        </p:nvSpPr>
        <p:spPr>
          <a:xfrm>
            <a:off x="-235481" y="-895"/>
            <a:ext cx="1230148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BE" sz="2000" b="1" dirty="0">
                <a:solidFill>
                  <a:schemeClr val="accent5">
                    <a:lumMod val="20000"/>
                    <a:lumOff val="80000"/>
                  </a:schemeClr>
                </a:solidFill>
                <a:latin typeface="Arial Nova" panose="020B0504020202020204" pitchFamily="34" charset="0"/>
              </a:rPr>
              <a:t>SEEKING REFUGE: INADEQUATE RECEPTION &amp; ACCOMMODATION CONDITIONS FOR ASYLUM SEEKERS</a:t>
            </a:r>
          </a:p>
        </p:txBody>
      </p:sp>
      <p:graphicFrame>
        <p:nvGraphicFramePr>
          <p:cNvPr id="20" name="Diagram 19">
            <a:extLst>
              <a:ext uri="{FF2B5EF4-FFF2-40B4-BE49-F238E27FC236}">
                <a16:creationId xmlns:a16="http://schemas.microsoft.com/office/drawing/2014/main" id="{F8B56D3A-76D5-40B6-AB30-301CCDFE50C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005694548"/>
              </p:ext>
            </p:extLst>
          </p:nvPr>
        </p:nvGraphicFramePr>
        <p:xfrm>
          <a:off x="5915263" y="952296"/>
          <a:ext cx="5738168" cy="193390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sp>
        <p:nvSpPr>
          <p:cNvPr id="23" name="TextBox 22">
            <a:extLst>
              <a:ext uri="{FF2B5EF4-FFF2-40B4-BE49-F238E27FC236}">
                <a16:creationId xmlns:a16="http://schemas.microsoft.com/office/drawing/2014/main" id="{B52D8EC0-71BF-43AF-AAD3-5A50CDEC7F6E}"/>
              </a:ext>
            </a:extLst>
          </p:cNvPr>
          <p:cNvSpPr txBox="1"/>
          <p:nvPr/>
        </p:nvSpPr>
        <p:spPr>
          <a:xfrm>
            <a:off x="538569" y="3454231"/>
            <a:ext cx="5296747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2400" b="1" dirty="0">
                <a:solidFill>
                  <a:srgbClr val="FFFFFF"/>
                </a:solidFill>
                <a:latin typeface="Arial Nova" panose="020B0504020202020204" pitchFamily="34" charset="0"/>
              </a:rPr>
              <a:t>3) </a:t>
            </a:r>
            <a:r>
              <a:rPr lang="fr-BE" sz="2400" b="1" dirty="0" err="1">
                <a:solidFill>
                  <a:srgbClr val="FFFFFF"/>
                </a:solidFill>
                <a:latin typeface="Arial Nova" panose="020B0504020202020204" pitchFamily="34" charset="0"/>
              </a:rPr>
              <a:t>Varied</a:t>
            </a:r>
            <a:r>
              <a:rPr lang="fr-BE" sz="2400" b="1" dirty="0">
                <a:solidFill>
                  <a:srgbClr val="FFFFFF"/>
                </a:solidFill>
                <a:latin typeface="Arial Nova" panose="020B0504020202020204" pitchFamily="34" charset="0"/>
              </a:rPr>
              <a:t> </a:t>
            </a:r>
            <a:r>
              <a:rPr lang="fr-BE" sz="2400" b="1" dirty="0" err="1">
                <a:solidFill>
                  <a:srgbClr val="FFFFFF"/>
                </a:solidFill>
                <a:latin typeface="Arial Nova" panose="020B0504020202020204" pitchFamily="34" charset="0"/>
              </a:rPr>
              <a:t>measures</a:t>
            </a:r>
            <a:r>
              <a:rPr lang="fr-BE" sz="2400" b="1" dirty="0">
                <a:solidFill>
                  <a:srgbClr val="FFFFFF"/>
                </a:solidFill>
                <a:latin typeface="Arial Nova" panose="020B0504020202020204" pitchFamily="34" charset="0"/>
              </a:rPr>
              <a:t> </a:t>
            </a:r>
            <a:r>
              <a:rPr lang="fr-BE" sz="2400" b="1" dirty="0" err="1">
                <a:solidFill>
                  <a:srgbClr val="FFFFFF"/>
                </a:solidFill>
                <a:latin typeface="Arial Nova" panose="020B0504020202020204" pitchFamily="34" charset="0"/>
              </a:rPr>
              <a:t>when</a:t>
            </a:r>
            <a:r>
              <a:rPr lang="fr-BE" sz="2400" b="1" dirty="0">
                <a:solidFill>
                  <a:srgbClr val="FFFFFF"/>
                </a:solidFill>
                <a:latin typeface="Arial Nova" panose="020B0504020202020204" pitchFamily="34" charset="0"/>
              </a:rPr>
              <a:t> </a:t>
            </a:r>
            <a:r>
              <a:rPr lang="fr-BE" sz="2400" b="1" dirty="0" err="1">
                <a:solidFill>
                  <a:srgbClr val="FFFFFF"/>
                </a:solidFill>
                <a:latin typeface="Arial Nova" panose="020B0504020202020204" pitchFamily="34" charset="0"/>
              </a:rPr>
              <a:t>it</a:t>
            </a:r>
            <a:r>
              <a:rPr lang="fr-BE" sz="2400" b="1" dirty="0">
                <a:solidFill>
                  <a:srgbClr val="FFFFFF"/>
                </a:solidFill>
                <a:latin typeface="Arial Nova" panose="020B0504020202020204" pitchFamily="34" charset="0"/>
              </a:rPr>
              <a:t> </a:t>
            </a:r>
            <a:r>
              <a:rPr lang="fr-BE" sz="2400" b="1" dirty="0" err="1">
                <a:solidFill>
                  <a:srgbClr val="FFFFFF"/>
                </a:solidFill>
                <a:latin typeface="Arial Nova" panose="020B0504020202020204" pitchFamily="34" charset="0"/>
              </a:rPr>
              <a:t>comes</a:t>
            </a:r>
            <a:r>
              <a:rPr lang="fr-BE" sz="2400" b="1" dirty="0">
                <a:solidFill>
                  <a:srgbClr val="FFFFFF"/>
                </a:solidFill>
                <a:latin typeface="Arial Nova" panose="020B0504020202020204" pitchFamily="34" charset="0"/>
              </a:rPr>
              <a:t> to provision for people in </a:t>
            </a:r>
            <a:r>
              <a:rPr lang="fr-BE" sz="2400" b="1" dirty="0" err="1">
                <a:solidFill>
                  <a:srgbClr val="FFFFFF"/>
                </a:solidFill>
                <a:latin typeface="Arial Nova" panose="020B0504020202020204" pitchFamily="34" charset="0"/>
              </a:rPr>
              <a:t>vulnerable</a:t>
            </a:r>
            <a:r>
              <a:rPr lang="fr-BE" sz="2400" b="1" dirty="0">
                <a:solidFill>
                  <a:srgbClr val="FFFFFF"/>
                </a:solidFill>
                <a:latin typeface="Arial Nova" panose="020B0504020202020204" pitchFamily="34" charset="0"/>
              </a:rPr>
              <a:t> situations</a:t>
            </a:r>
          </a:p>
          <a:p>
            <a:endParaRPr lang="fr-BE" sz="2400" b="1" dirty="0">
              <a:solidFill>
                <a:srgbClr val="FFFFFF"/>
              </a:solidFill>
              <a:latin typeface="Arial Nova" panose="020B0504020202020204" pitchFamily="34" charset="0"/>
            </a:endParaRPr>
          </a:p>
          <a:p>
            <a:r>
              <a:rPr lang="fr-BE" sz="2400" dirty="0" err="1">
                <a:solidFill>
                  <a:srgbClr val="FFFFFF"/>
                </a:solidFill>
                <a:latin typeface="Arial Nova" panose="020B0504020202020204" pitchFamily="34" charset="0"/>
              </a:rPr>
              <a:t>Families</a:t>
            </a:r>
            <a:r>
              <a:rPr lang="fr-BE" sz="2400" dirty="0">
                <a:solidFill>
                  <a:srgbClr val="FFFFFF"/>
                </a:solidFill>
                <a:latin typeface="Arial Nova" panose="020B0504020202020204" pitchFamily="34" charset="0"/>
              </a:rPr>
              <a:t>, </a:t>
            </a:r>
            <a:r>
              <a:rPr lang="fr-BE" sz="2400" dirty="0" err="1">
                <a:solidFill>
                  <a:srgbClr val="FFFFFF"/>
                </a:solidFill>
                <a:latin typeface="Arial Nova" panose="020B0504020202020204" pitchFamily="34" charset="0"/>
              </a:rPr>
              <a:t>unaccompanied</a:t>
            </a:r>
            <a:r>
              <a:rPr lang="fr-BE" sz="2400" dirty="0">
                <a:solidFill>
                  <a:srgbClr val="FFFFFF"/>
                </a:solidFill>
                <a:latin typeface="Arial Nova" panose="020B0504020202020204" pitchFamily="34" charset="0"/>
              </a:rPr>
              <a:t> minors, </a:t>
            </a:r>
            <a:r>
              <a:rPr lang="fr-BE" sz="2400" dirty="0" err="1">
                <a:solidFill>
                  <a:srgbClr val="FFFFFF"/>
                </a:solidFill>
                <a:latin typeface="Arial Nova" panose="020B0504020202020204" pitchFamily="34" charset="0"/>
              </a:rPr>
              <a:t>asylum</a:t>
            </a:r>
            <a:r>
              <a:rPr lang="fr-BE" sz="2400" dirty="0">
                <a:solidFill>
                  <a:srgbClr val="FFFFFF"/>
                </a:solidFill>
                <a:latin typeface="Arial Nova" panose="020B0504020202020204" pitchFamily="34" charset="0"/>
              </a:rPr>
              <a:t> </a:t>
            </a:r>
            <a:r>
              <a:rPr lang="fr-BE" sz="2400" dirty="0" err="1">
                <a:solidFill>
                  <a:srgbClr val="FFFFFF"/>
                </a:solidFill>
                <a:latin typeface="Arial Nova" panose="020B0504020202020204" pitchFamily="34" charset="0"/>
              </a:rPr>
              <a:t>seekers</a:t>
            </a:r>
            <a:r>
              <a:rPr lang="fr-BE" sz="2400" dirty="0">
                <a:solidFill>
                  <a:srgbClr val="FFFFFF"/>
                </a:solidFill>
                <a:latin typeface="Arial Nova" panose="020B0504020202020204" pitchFamily="34" charset="0"/>
              </a:rPr>
              <a:t> with </a:t>
            </a:r>
            <a:r>
              <a:rPr lang="fr-BE" sz="2400" dirty="0" err="1">
                <a:solidFill>
                  <a:srgbClr val="FFFFFF"/>
                </a:solidFill>
                <a:latin typeface="Arial Nova" panose="020B0504020202020204" pitchFamily="34" charset="0"/>
              </a:rPr>
              <a:t>specific</a:t>
            </a:r>
            <a:r>
              <a:rPr lang="fr-BE" sz="2400" dirty="0">
                <a:solidFill>
                  <a:srgbClr val="FFFFFF"/>
                </a:solidFill>
                <a:latin typeface="Arial Nova" panose="020B0504020202020204" pitchFamily="34" charset="0"/>
              </a:rPr>
              <a:t> mental </a:t>
            </a:r>
            <a:r>
              <a:rPr lang="fr-BE" sz="2400" dirty="0" err="1">
                <a:solidFill>
                  <a:srgbClr val="FFFFFF"/>
                </a:solidFill>
                <a:latin typeface="Arial Nova" panose="020B0504020202020204" pitchFamily="34" charset="0"/>
              </a:rPr>
              <a:t>health</a:t>
            </a:r>
            <a:r>
              <a:rPr lang="fr-BE" sz="2400" dirty="0">
                <a:solidFill>
                  <a:srgbClr val="FFFFFF"/>
                </a:solidFill>
                <a:latin typeface="Arial Nova" panose="020B0504020202020204" pitchFamily="34" charset="0"/>
              </a:rPr>
              <a:t> care </a:t>
            </a:r>
            <a:r>
              <a:rPr lang="fr-BE" sz="2400" dirty="0" err="1">
                <a:solidFill>
                  <a:srgbClr val="FFFFFF"/>
                </a:solidFill>
                <a:latin typeface="Arial Nova" panose="020B0504020202020204" pitchFamily="34" charset="0"/>
              </a:rPr>
              <a:t>needs</a:t>
            </a:r>
            <a:r>
              <a:rPr lang="fr-BE" sz="2400" dirty="0">
                <a:solidFill>
                  <a:srgbClr val="FFFFFF"/>
                </a:solidFill>
                <a:latin typeface="Arial Nova" panose="020B0504020202020204" pitchFamily="34" charset="0"/>
              </a:rPr>
              <a:t> </a:t>
            </a:r>
            <a:r>
              <a:rPr lang="fr-BE" sz="2400" dirty="0" err="1">
                <a:solidFill>
                  <a:srgbClr val="FFFFFF"/>
                </a:solidFill>
                <a:latin typeface="Arial Nova" panose="020B0504020202020204" pitchFamily="34" charset="0"/>
              </a:rPr>
              <a:t>very</a:t>
            </a:r>
            <a:r>
              <a:rPr lang="fr-BE" sz="2400" dirty="0">
                <a:solidFill>
                  <a:srgbClr val="FFFFFF"/>
                </a:solidFill>
                <a:latin typeface="Arial Nova" panose="020B0504020202020204" pitchFamily="34" charset="0"/>
              </a:rPr>
              <a:t> </a:t>
            </a:r>
            <a:r>
              <a:rPr lang="fr-BE" sz="2400" dirty="0" err="1">
                <a:solidFill>
                  <a:srgbClr val="FFFFFF"/>
                </a:solidFill>
                <a:latin typeface="Arial Nova" panose="020B0504020202020204" pitchFamily="34" charset="0"/>
              </a:rPr>
              <a:t>vulnerable</a:t>
            </a:r>
            <a:r>
              <a:rPr lang="fr-BE" sz="2400" dirty="0">
                <a:solidFill>
                  <a:srgbClr val="FFFFFF"/>
                </a:solidFill>
                <a:latin typeface="Arial Nova" panose="020B0504020202020204" pitchFamily="34" charset="0"/>
              </a:rPr>
              <a:t> to </a:t>
            </a:r>
            <a:r>
              <a:rPr lang="fr-BE" sz="2400" dirty="0" err="1">
                <a:solidFill>
                  <a:srgbClr val="FFFFFF"/>
                </a:solidFill>
                <a:latin typeface="Arial Nova" panose="020B0504020202020204" pitchFamily="34" charset="0"/>
              </a:rPr>
              <a:t>homelessness</a:t>
            </a:r>
            <a:endParaRPr lang="fr-BE" sz="2400" dirty="0">
              <a:solidFill>
                <a:srgbClr val="FFFFFF"/>
              </a:solidFill>
              <a:latin typeface="Arial Nova" panose="020B0504020202020204" pitchFamily="34" charset="0"/>
            </a:endParaRPr>
          </a:p>
        </p:txBody>
      </p:sp>
      <p:sp>
        <p:nvSpPr>
          <p:cNvPr id="24" name="Speech Bubble: Rectangle with Corners Rounded 23">
            <a:extLst>
              <a:ext uri="{FF2B5EF4-FFF2-40B4-BE49-F238E27FC236}">
                <a16:creationId xmlns:a16="http://schemas.microsoft.com/office/drawing/2014/main" id="{D488FB34-A39B-4FDF-858E-CD04CEF883B8}"/>
              </a:ext>
            </a:extLst>
          </p:cNvPr>
          <p:cNvSpPr/>
          <p:nvPr/>
        </p:nvSpPr>
        <p:spPr>
          <a:xfrm>
            <a:off x="6714934" y="3098086"/>
            <a:ext cx="4938497" cy="2255587"/>
          </a:xfrm>
          <a:prstGeom prst="wedgeRoundRectCallout">
            <a:avLst/>
          </a:prstGeom>
          <a:solidFill>
            <a:srgbClr val="FFFFFF">
              <a:alpha val="63000"/>
            </a:srgbClr>
          </a:solidFill>
          <a:ln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n-US" i="1" u="none" strike="noStrike" baseline="0" dirty="0">
                <a:solidFill>
                  <a:schemeClr val="accent6">
                    <a:lumMod val="50000"/>
                  </a:schemeClr>
                </a:solidFill>
                <a:latin typeface="Arial Nova" panose="020B0504020202020204" pitchFamily="34" charset="0"/>
              </a:rPr>
              <a:t>“Being in a hotel is like being locked up because I often feel we are treated sort of like prisoners. Because we are not allowed visitors [...] I don’t understand it really...” </a:t>
            </a:r>
            <a:r>
              <a:rPr lang="en-US" i="1" u="none" strike="noStrike" baseline="0" dirty="0" err="1">
                <a:solidFill>
                  <a:schemeClr val="accent6">
                    <a:lumMod val="50000"/>
                  </a:schemeClr>
                </a:solidFill>
                <a:latin typeface="Arial Nova" panose="020B0504020202020204" pitchFamily="34" charset="0"/>
              </a:rPr>
              <a:t>Kouma</a:t>
            </a:r>
            <a:r>
              <a:rPr lang="en-US" i="1" u="none" strike="noStrike" baseline="0" dirty="0">
                <a:solidFill>
                  <a:schemeClr val="accent6">
                    <a:lumMod val="50000"/>
                  </a:schemeClr>
                </a:solidFill>
                <a:latin typeface="Arial Nova" panose="020B0504020202020204" pitchFamily="34" charset="0"/>
              </a:rPr>
              <a:t>, 17 years old</a:t>
            </a:r>
            <a:endParaRPr lang="fr-BE" i="1" dirty="0">
              <a:solidFill>
                <a:schemeClr val="accent6">
                  <a:lumMod val="50000"/>
                </a:schemeClr>
              </a:solidFill>
              <a:latin typeface="Arial Nova" panose="020B05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578696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Graphic spid="20" grpId="0">
        <p:bldAsOne/>
      </p:bldGraphic>
      <p:bldP spid="2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5C60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17EB1DE1-3BB4-48A2-8EAC-FCFAB60FFB8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alphaModFix amt="3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13287" y="5449927"/>
            <a:ext cx="1074507" cy="1310374"/>
          </a:xfr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33C17538-552C-4F06-BE41-E07A6F884B04}"/>
              </a:ext>
            </a:extLst>
          </p:cNvPr>
          <p:cNvSpPr/>
          <p:nvPr/>
        </p:nvSpPr>
        <p:spPr>
          <a:xfrm>
            <a:off x="0" y="0"/>
            <a:ext cx="12192000" cy="918877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E04D39"/>
              </a:solidFill>
            </a:endParaRPr>
          </a:p>
        </p:txBody>
      </p:sp>
      <p:pic>
        <p:nvPicPr>
          <p:cNvPr id="4" name="Picture 3" descr="A drawing of a person&#10;&#10;Description automatically generated">
            <a:extLst>
              <a:ext uri="{FF2B5EF4-FFF2-40B4-BE49-F238E27FC236}">
                <a16:creationId xmlns:a16="http://schemas.microsoft.com/office/drawing/2014/main" id="{23D8D359-9BB2-45B7-8FEE-7F1CA6B371C1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alphaModFix amt="3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78523" y="5546557"/>
            <a:ext cx="1287484" cy="1213743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51A418CF-CE32-410D-B444-C2F6F8F3D31D}"/>
              </a:ext>
            </a:extLst>
          </p:cNvPr>
          <p:cNvSpPr txBox="1"/>
          <p:nvPr/>
        </p:nvSpPr>
        <p:spPr>
          <a:xfrm>
            <a:off x="48396" y="17586"/>
            <a:ext cx="1155004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2400" b="1" dirty="0">
                <a:solidFill>
                  <a:srgbClr val="FFFFFF"/>
                </a:solidFill>
                <a:latin typeface="Arial Nova" panose="020B0504020202020204" pitchFamily="34" charset="0"/>
              </a:rPr>
              <a:t>II. « Under protection » but </a:t>
            </a:r>
            <a:r>
              <a:rPr lang="fr-BE" sz="2400" b="1" dirty="0" err="1">
                <a:solidFill>
                  <a:srgbClr val="FFFFFF"/>
                </a:solidFill>
                <a:latin typeface="Arial Nova" panose="020B0504020202020204" pitchFamily="34" charset="0"/>
              </a:rPr>
              <a:t>homeless</a:t>
            </a:r>
            <a:r>
              <a:rPr lang="fr-BE" sz="2400" b="1" dirty="0">
                <a:solidFill>
                  <a:srgbClr val="FFFFFF"/>
                </a:solidFill>
                <a:latin typeface="Arial Nova" panose="020B0504020202020204" pitchFamily="34" charset="0"/>
              </a:rPr>
              <a:t>: the </a:t>
            </a:r>
            <a:r>
              <a:rPr lang="fr-BE" sz="2400" b="1" dirty="0" err="1">
                <a:solidFill>
                  <a:srgbClr val="FFFFFF"/>
                </a:solidFill>
                <a:latin typeface="Arial Nova" panose="020B0504020202020204" pitchFamily="34" charset="0"/>
              </a:rPr>
              <a:t>difficulties</a:t>
            </a:r>
            <a:r>
              <a:rPr lang="fr-BE" sz="2400" b="1" dirty="0">
                <a:solidFill>
                  <a:srgbClr val="FFFFFF"/>
                </a:solidFill>
                <a:latin typeface="Arial Nova" panose="020B0504020202020204" pitchFamily="34" charset="0"/>
              </a:rPr>
              <a:t> </a:t>
            </a:r>
            <a:r>
              <a:rPr lang="fr-BE" sz="2400" b="1" dirty="0" err="1">
                <a:solidFill>
                  <a:srgbClr val="FFFFFF"/>
                </a:solidFill>
                <a:latin typeface="Arial Nova" panose="020B0504020202020204" pitchFamily="34" charset="0"/>
              </a:rPr>
              <a:t>beneficiaries</a:t>
            </a:r>
            <a:r>
              <a:rPr lang="fr-BE" sz="2400" b="1" dirty="0">
                <a:solidFill>
                  <a:srgbClr val="FFFFFF"/>
                </a:solidFill>
                <a:latin typeface="Arial Nova" panose="020B0504020202020204" pitchFamily="34" charset="0"/>
              </a:rPr>
              <a:t> of international protection face in </a:t>
            </a:r>
            <a:r>
              <a:rPr lang="fr-BE" sz="2400" b="1" dirty="0" err="1">
                <a:solidFill>
                  <a:srgbClr val="FFFFFF"/>
                </a:solidFill>
                <a:latin typeface="Arial Nova" panose="020B0504020202020204" pitchFamily="34" charset="0"/>
              </a:rPr>
              <a:t>accessing</a:t>
            </a:r>
            <a:r>
              <a:rPr lang="fr-BE" sz="2400" b="1" dirty="0">
                <a:solidFill>
                  <a:srgbClr val="FFFFFF"/>
                </a:solidFill>
                <a:latin typeface="Arial Nova" panose="020B0504020202020204" pitchFamily="34" charset="0"/>
              </a:rPr>
              <a:t> </a:t>
            </a:r>
            <a:r>
              <a:rPr lang="fr-BE" sz="2400" b="1" dirty="0" err="1">
                <a:solidFill>
                  <a:srgbClr val="FFFFFF"/>
                </a:solidFill>
                <a:latin typeface="Arial Nova" panose="020B0504020202020204" pitchFamily="34" charset="0"/>
              </a:rPr>
              <a:t>housing</a:t>
            </a:r>
            <a:endParaRPr lang="fr-BE" sz="2400" b="1" dirty="0">
              <a:solidFill>
                <a:srgbClr val="FFFFFF"/>
              </a:solidFill>
              <a:latin typeface="Arial Nova" panose="020B0504020202020204" pitchFamily="34" charset="0"/>
            </a:endParaRPr>
          </a:p>
        </p:txBody>
      </p:sp>
      <p:pic>
        <p:nvPicPr>
          <p:cNvPr id="3" name="Picture 2" descr="A picture containing building, graffiti, person, park&#10;&#10;Description automatically generated">
            <a:extLst>
              <a:ext uri="{FF2B5EF4-FFF2-40B4-BE49-F238E27FC236}">
                <a16:creationId xmlns:a16="http://schemas.microsoft.com/office/drawing/2014/main" id="{31344937-1A54-4837-8610-CBFDA4AAC753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93" y="1263206"/>
            <a:ext cx="9049661" cy="5159394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0CC15472-D654-4F92-AA83-A8348F2897C3}"/>
              </a:ext>
            </a:extLst>
          </p:cNvPr>
          <p:cNvSpPr txBox="1"/>
          <p:nvPr/>
        </p:nvSpPr>
        <p:spPr>
          <a:xfrm>
            <a:off x="156546" y="6153428"/>
            <a:ext cx="566687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1400" dirty="0">
                <a:solidFill>
                  <a:srgbClr val="FFFFFF"/>
                </a:solidFill>
              </a:rPr>
              <a:t>Photo: Mauro </a:t>
            </a:r>
            <a:r>
              <a:rPr lang="fr-BE" sz="1400" dirty="0" err="1">
                <a:solidFill>
                  <a:srgbClr val="FFFFFF"/>
                </a:solidFill>
              </a:rPr>
              <a:t>Striano</a:t>
            </a:r>
            <a:r>
              <a:rPr lang="fr-BE" sz="1400" dirty="0">
                <a:solidFill>
                  <a:srgbClr val="FFFFFF"/>
                </a:solidFill>
              </a:rPr>
              <a:t> – </a:t>
            </a:r>
            <a:r>
              <a:rPr lang="fr-BE" sz="1400" dirty="0" err="1">
                <a:solidFill>
                  <a:srgbClr val="FFFFFF"/>
                </a:solidFill>
              </a:rPr>
              <a:t>Tents</a:t>
            </a:r>
            <a:r>
              <a:rPr lang="fr-BE" sz="1400" dirty="0">
                <a:solidFill>
                  <a:srgbClr val="FFFFFF"/>
                </a:solidFill>
              </a:rPr>
              <a:t> on canal St Martin, Paris</a:t>
            </a:r>
          </a:p>
        </p:txBody>
      </p:sp>
      <p:sp>
        <p:nvSpPr>
          <p:cNvPr id="8" name="Speech Bubble: Rectangle with Corners Rounded 7">
            <a:extLst>
              <a:ext uri="{FF2B5EF4-FFF2-40B4-BE49-F238E27FC236}">
                <a16:creationId xmlns:a16="http://schemas.microsoft.com/office/drawing/2014/main" id="{142AEAE7-772C-4386-9EE8-0A884ACE1862}"/>
              </a:ext>
            </a:extLst>
          </p:cNvPr>
          <p:cNvSpPr/>
          <p:nvPr/>
        </p:nvSpPr>
        <p:spPr>
          <a:xfrm>
            <a:off x="8763000" y="866169"/>
            <a:ext cx="3303007" cy="2683037"/>
          </a:xfrm>
          <a:prstGeom prst="wedgeRoundRectCallou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en-US" sz="2000" b="1" i="1" dirty="0">
                <a:latin typeface="Arial" panose="020B0604020202020204" pitchFamily="34" charset="0"/>
                <a:cs typeface="Arial" panose="020B0604020202020204" pitchFamily="34" charset="0"/>
              </a:rPr>
              <a:t>“</a:t>
            </a:r>
            <a:r>
              <a:rPr lang="en-US" sz="2000" b="1" i="1" u="none" strike="noStrike" baseline="0" dirty="0">
                <a:latin typeface="Arial" panose="020B0604020202020204" pitchFamily="34" charset="0"/>
                <a:cs typeface="Arial" panose="020B0604020202020204" pitchFamily="34" charset="0"/>
              </a:rPr>
              <a:t>We have just received our official documents</a:t>
            </a:r>
          </a:p>
          <a:p>
            <a:pPr algn="just"/>
            <a:r>
              <a:rPr lang="en-US" sz="2000" b="1" i="1" u="none" strike="noStrike" baseline="0" dirty="0">
                <a:latin typeface="Arial" panose="020B0604020202020204" pitchFamily="34" charset="0"/>
                <a:cs typeface="Arial" panose="020B0604020202020204" pitchFamily="34" charset="0"/>
              </a:rPr>
              <a:t>here. But we cannot transform them into a roof over our heads, we cannot feed our children with </a:t>
            </a:r>
            <a:r>
              <a:rPr lang="fr-BE" sz="2000" b="1" i="1" u="none" strike="noStrike" baseline="0" dirty="0" err="1">
                <a:latin typeface="Arial" panose="020B0604020202020204" pitchFamily="34" charset="0"/>
                <a:cs typeface="Arial" panose="020B0604020202020204" pitchFamily="34" charset="0"/>
              </a:rPr>
              <a:t>them</a:t>
            </a:r>
            <a:r>
              <a:rPr lang="fr-BE" sz="2000" b="1" i="1" u="none" strike="noStrike" baseline="0" dirty="0">
                <a:latin typeface="Arial" panose="020B0604020202020204" pitchFamily="34" charset="0"/>
                <a:cs typeface="Arial" panose="020B0604020202020204" pitchFamily="34" charset="0"/>
              </a:rPr>
              <a:t>. »</a:t>
            </a:r>
          </a:p>
        </p:txBody>
      </p:sp>
    </p:spTree>
    <p:extLst>
      <p:ext uri="{BB962C8B-B14F-4D97-AF65-F5344CB8AC3E}">
        <p14:creationId xmlns:p14="http://schemas.microsoft.com/office/powerpoint/2010/main" val="33018768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5C60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17EB1DE1-3BB4-48A2-8EAC-FCFAB60FFB8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alphaModFix amt="3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13287" y="5449927"/>
            <a:ext cx="1074507" cy="1310374"/>
          </a:xfr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33C17538-552C-4F06-BE41-E07A6F884B04}"/>
              </a:ext>
            </a:extLst>
          </p:cNvPr>
          <p:cNvSpPr/>
          <p:nvPr/>
        </p:nvSpPr>
        <p:spPr>
          <a:xfrm>
            <a:off x="0" y="0"/>
            <a:ext cx="12192000" cy="709863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E04D39"/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43808A1-54D3-46EB-9E82-5E36303F93A6}"/>
              </a:ext>
            </a:extLst>
          </p:cNvPr>
          <p:cNvSpPr txBox="1"/>
          <p:nvPr/>
        </p:nvSpPr>
        <p:spPr>
          <a:xfrm>
            <a:off x="72723" y="93321"/>
            <a:ext cx="1211927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2800" b="1" dirty="0">
                <a:solidFill>
                  <a:schemeClr val="bg1">
                    <a:lumMod val="20000"/>
                    <a:lumOff val="80000"/>
                  </a:schemeClr>
                </a:solidFill>
                <a:latin typeface="Arial Nova" panose="020B0504020202020204" pitchFamily="34" charset="0"/>
              </a:rPr>
              <a:t>EXILED &amp; HOMELESS</a:t>
            </a:r>
          </a:p>
        </p:txBody>
      </p:sp>
      <p:pic>
        <p:nvPicPr>
          <p:cNvPr id="4" name="Picture 3" descr="A drawing of a person&#10;&#10;Description automatically generated">
            <a:extLst>
              <a:ext uri="{FF2B5EF4-FFF2-40B4-BE49-F238E27FC236}">
                <a16:creationId xmlns:a16="http://schemas.microsoft.com/office/drawing/2014/main" id="{23D8D359-9BB2-45B7-8FEE-7F1CA6B371C1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alphaModFix amt="3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78523" y="5546557"/>
            <a:ext cx="1287484" cy="1213743"/>
          </a:xfrm>
          <a:prstGeom prst="rect">
            <a:avLst/>
          </a:prstGeom>
        </p:spPr>
      </p:pic>
      <p:sp>
        <p:nvSpPr>
          <p:cNvPr id="16" name="Title 1">
            <a:extLst>
              <a:ext uri="{FF2B5EF4-FFF2-40B4-BE49-F238E27FC236}">
                <a16:creationId xmlns:a16="http://schemas.microsoft.com/office/drawing/2014/main" id="{E292246B-5349-4CE8-8641-5537BF73F2C3}"/>
              </a:ext>
            </a:extLst>
          </p:cNvPr>
          <p:cNvSpPr txBox="1">
            <a:spLocks/>
          </p:cNvSpPr>
          <p:nvPr/>
        </p:nvSpPr>
        <p:spPr>
          <a:xfrm>
            <a:off x="9116441" y="918877"/>
            <a:ext cx="2482002" cy="244579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br>
              <a:rPr lang="fr-BE" sz="3200" dirty="0">
                <a:latin typeface="Gotham Black" panose="02000603040000020004" pitchFamily="2" charset="0"/>
              </a:rPr>
            </a:br>
            <a:br>
              <a:rPr lang="fr-BE" sz="3200" dirty="0">
                <a:latin typeface="Gotham Black" panose="02000603040000020004" pitchFamily="2" charset="0"/>
              </a:rPr>
            </a:br>
            <a:br>
              <a:rPr lang="fr-BE" sz="3200" dirty="0">
                <a:latin typeface="Gotham Black" panose="02000603040000020004" pitchFamily="2" charset="0"/>
              </a:rPr>
            </a:br>
            <a:br>
              <a:rPr lang="fr-BE" sz="3200" dirty="0">
                <a:latin typeface="Gotham Black" panose="02000603040000020004" pitchFamily="2" charset="0"/>
              </a:rPr>
            </a:br>
            <a:endParaRPr lang="fr-BE" dirty="0">
              <a:latin typeface="Gotham Black" panose="02000603040000020004" pitchFamily="2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1A418CF-CE32-410D-B444-C2F6F8F3D31D}"/>
              </a:ext>
            </a:extLst>
          </p:cNvPr>
          <p:cNvSpPr txBox="1"/>
          <p:nvPr/>
        </p:nvSpPr>
        <p:spPr>
          <a:xfrm>
            <a:off x="1365853" y="1091899"/>
            <a:ext cx="104010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2800" b="1" dirty="0">
                <a:solidFill>
                  <a:srgbClr val="FFFFFF"/>
                </a:solidFill>
                <a:latin typeface="Arial Nova" panose="020B0504020202020204" pitchFamily="34" charset="0"/>
              </a:rPr>
              <a:t>CONCLUSION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1D74BFF-4A8C-437A-AC69-5A7231850990}"/>
              </a:ext>
            </a:extLst>
          </p:cNvPr>
          <p:cNvSpPr txBox="1"/>
          <p:nvPr/>
        </p:nvSpPr>
        <p:spPr>
          <a:xfrm>
            <a:off x="1365853" y="1833824"/>
            <a:ext cx="104010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2400" strike="sngStrike" dirty="0">
                <a:solidFill>
                  <a:srgbClr val="FFFFFF"/>
                </a:solidFill>
                <a:latin typeface="Arial Nova" panose="020B0504020202020204" pitchFamily="34" charset="0"/>
              </a:rPr>
              <a:t>Migration </a:t>
            </a:r>
            <a:r>
              <a:rPr lang="fr-BE" sz="2400" strike="sngStrike" dirty="0" err="1">
                <a:solidFill>
                  <a:srgbClr val="FFFFFF"/>
                </a:solidFill>
                <a:latin typeface="Arial Nova" panose="020B0504020202020204" pitchFamily="34" charset="0"/>
              </a:rPr>
              <a:t>crisis</a:t>
            </a:r>
            <a:r>
              <a:rPr lang="fr-BE" sz="2400" dirty="0">
                <a:solidFill>
                  <a:srgbClr val="FFFFFF"/>
                </a:solidFill>
                <a:latin typeface="Arial Nova" panose="020B0504020202020204" pitchFamily="34" charset="0"/>
              </a:rPr>
              <a:t>                 </a:t>
            </a:r>
            <a:r>
              <a:rPr lang="fr-BE" sz="2400" b="1" dirty="0" err="1">
                <a:solidFill>
                  <a:srgbClr val="FFFFFF"/>
                </a:solidFill>
                <a:latin typeface="Arial Nova" panose="020B0504020202020204" pitchFamily="34" charset="0"/>
              </a:rPr>
              <a:t>Reception</a:t>
            </a:r>
            <a:r>
              <a:rPr lang="fr-BE" sz="2400" b="1" dirty="0">
                <a:solidFill>
                  <a:srgbClr val="FFFFFF"/>
                </a:solidFill>
                <a:latin typeface="Arial Nova" panose="020B0504020202020204" pitchFamily="34" charset="0"/>
              </a:rPr>
              <a:t> </a:t>
            </a:r>
            <a:r>
              <a:rPr lang="fr-BE" sz="2400" b="1" dirty="0" err="1">
                <a:solidFill>
                  <a:srgbClr val="FFFFFF"/>
                </a:solidFill>
                <a:latin typeface="Arial Nova" panose="020B0504020202020204" pitchFamily="34" charset="0"/>
              </a:rPr>
              <a:t>crisis</a:t>
            </a:r>
            <a:endParaRPr lang="fr-BE" sz="2400" b="1" dirty="0">
              <a:solidFill>
                <a:srgbClr val="FFFFFF"/>
              </a:solidFill>
              <a:latin typeface="Arial Nova" panose="020B0504020202020204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73ACFD6-E6CC-4C76-8523-8C7180E7BDB3}"/>
              </a:ext>
            </a:extLst>
          </p:cNvPr>
          <p:cNvSpPr txBox="1"/>
          <p:nvPr/>
        </p:nvSpPr>
        <p:spPr>
          <a:xfrm>
            <a:off x="1021233" y="4072897"/>
            <a:ext cx="1040103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FFFFFF"/>
                </a:solidFill>
                <a:latin typeface="Arial Nova" panose="020B0504020202020204" pitchFamily="34" charset="0"/>
              </a:rPr>
              <a:t>Reception conditions and accommodation for exiles must be an integral part of social policies to combat housing exclusion &amp; poverty in the EU</a:t>
            </a:r>
          </a:p>
        </p:txBody>
      </p:sp>
      <p:sp>
        <p:nvSpPr>
          <p:cNvPr id="7" name="Arrow: Right 6">
            <a:extLst>
              <a:ext uri="{FF2B5EF4-FFF2-40B4-BE49-F238E27FC236}">
                <a16:creationId xmlns:a16="http://schemas.microsoft.com/office/drawing/2014/main" id="{505C1D97-77C8-4BBA-87A2-C3A02F958FFD}"/>
              </a:ext>
            </a:extLst>
          </p:cNvPr>
          <p:cNvSpPr/>
          <p:nvPr/>
        </p:nvSpPr>
        <p:spPr>
          <a:xfrm>
            <a:off x="3837159" y="1867338"/>
            <a:ext cx="733927" cy="433136"/>
          </a:xfrm>
          <a:prstGeom prst="rightArrow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pic>
        <p:nvPicPr>
          <p:cNvPr id="14" name="Graphic 13" descr="Cheers">
            <a:extLst>
              <a:ext uri="{FF2B5EF4-FFF2-40B4-BE49-F238E27FC236}">
                <a16:creationId xmlns:a16="http://schemas.microsoft.com/office/drawing/2014/main" id="{69226902-2735-4EDA-9782-0DC1DDCEC6D0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/>
        </p:blipFill>
        <p:spPr>
          <a:xfrm>
            <a:off x="324853" y="949771"/>
            <a:ext cx="872558" cy="872558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40FDFB02-29AE-4090-A27C-3544980B93E5}"/>
              </a:ext>
            </a:extLst>
          </p:cNvPr>
          <p:cNvSpPr txBox="1"/>
          <p:nvPr/>
        </p:nvSpPr>
        <p:spPr>
          <a:xfrm>
            <a:off x="5226900" y="2798394"/>
            <a:ext cx="6533148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400" dirty="0">
                <a:solidFill>
                  <a:srgbClr val="FFFFFF"/>
                </a:solidFill>
                <a:latin typeface="Arial Nova" panose="020B0504020202020204" pitchFamily="34" charset="0"/>
              </a:rPr>
              <a:t>Another consequence of the </a:t>
            </a:r>
            <a:r>
              <a:rPr lang="en-US" sz="2400" b="1" dirty="0">
                <a:solidFill>
                  <a:srgbClr val="FFFFFF"/>
                </a:solidFill>
                <a:latin typeface="Arial Nova" panose="020B0504020202020204" pitchFamily="34" charset="0"/>
              </a:rPr>
              <a:t>Europe-wide housing crisis</a:t>
            </a:r>
            <a:r>
              <a:rPr lang="en-US" sz="2400" dirty="0">
                <a:solidFill>
                  <a:srgbClr val="FFFFFF"/>
                </a:solidFill>
                <a:latin typeface="Arial Nova" panose="020B0504020202020204" pitchFamily="34" charset="0"/>
              </a:rPr>
              <a:t>         </a:t>
            </a:r>
          </a:p>
        </p:txBody>
      </p:sp>
      <p:sp>
        <p:nvSpPr>
          <p:cNvPr id="20" name="Arrow: Bent 19">
            <a:extLst>
              <a:ext uri="{FF2B5EF4-FFF2-40B4-BE49-F238E27FC236}">
                <a16:creationId xmlns:a16="http://schemas.microsoft.com/office/drawing/2014/main" id="{C93CB2DC-35B8-4F0A-88EC-7ECB47AD1B09}"/>
              </a:ext>
            </a:extLst>
          </p:cNvPr>
          <p:cNvSpPr/>
          <p:nvPr/>
        </p:nvSpPr>
        <p:spPr>
          <a:xfrm rot="5400000">
            <a:off x="7649927" y="1957829"/>
            <a:ext cx="814535" cy="872558"/>
          </a:xfrm>
          <a:prstGeom prst="bentArrow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>
              <a:solidFill>
                <a:schemeClr val="tx1"/>
              </a:solidFill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45F47B04-ECBE-4EDB-91A5-E9731BD5798F}"/>
              </a:ext>
            </a:extLst>
          </p:cNvPr>
          <p:cNvSpPr txBox="1"/>
          <p:nvPr/>
        </p:nvSpPr>
        <p:spPr>
          <a:xfrm>
            <a:off x="1340372" y="5523624"/>
            <a:ext cx="7909082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400" b="1" dirty="0">
                <a:solidFill>
                  <a:srgbClr val="FFFFFF"/>
                </a:solidFill>
                <a:latin typeface="Arial Nova" panose="020B0504020202020204" pitchFamily="34" charset="0"/>
              </a:rPr>
              <a:t>Housing is a key component of the fight against extreme poverty &amp; exclusion in EU  </a:t>
            </a:r>
            <a:endParaRPr lang="fr-BE" sz="2400" b="1" dirty="0">
              <a:solidFill>
                <a:srgbClr val="FFFFFF"/>
              </a:solidFill>
              <a:latin typeface="Arial Nova" panose="020B0504020202020204" pitchFamily="34" charset="0"/>
            </a:endParaRPr>
          </a:p>
        </p:txBody>
      </p:sp>
      <p:sp>
        <p:nvSpPr>
          <p:cNvPr id="23" name="Arrow: Down 22">
            <a:extLst>
              <a:ext uri="{FF2B5EF4-FFF2-40B4-BE49-F238E27FC236}">
                <a16:creationId xmlns:a16="http://schemas.microsoft.com/office/drawing/2014/main" id="{1FAD86E9-FC65-47BD-BB42-26C690FCE02D}"/>
              </a:ext>
            </a:extLst>
          </p:cNvPr>
          <p:cNvSpPr/>
          <p:nvPr/>
        </p:nvSpPr>
        <p:spPr>
          <a:xfrm>
            <a:off x="8034445" y="3691537"/>
            <a:ext cx="459029" cy="328561"/>
          </a:xfrm>
          <a:prstGeom prst="downArrow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24" name="Arrow: Down 23">
            <a:extLst>
              <a:ext uri="{FF2B5EF4-FFF2-40B4-BE49-F238E27FC236}">
                <a16:creationId xmlns:a16="http://schemas.microsoft.com/office/drawing/2014/main" id="{FF0B2716-03F3-4D19-93FA-C93EBD636DAE}"/>
              </a:ext>
            </a:extLst>
          </p:cNvPr>
          <p:cNvSpPr/>
          <p:nvPr/>
        </p:nvSpPr>
        <p:spPr>
          <a:xfrm>
            <a:off x="5226900" y="4966095"/>
            <a:ext cx="495113" cy="327933"/>
          </a:xfrm>
          <a:prstGeom prst="downArrow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pic>
        <p:nvPicPr>
          <p:cNvPr id="26" name="Graphic 25" descr="Architecture">
            <a:extLst>
              <a:ext uri="{FF2B5EF4-FFF2-40B4-BE49-F238E27FC236}">
                <a16:creationId xmlns:a16="http://schemas.microsoft.com/office/drawing/2014/main" id="{74D9D51C-8B7A-4515-82F7-471E85BB7BD0}"/>
              </a:ext>
            </a:extLst>
          </p:cNvPr>
          <p:cNvPicPr>
            <a:picLocks noChangeAspect="1"/>
          </p:cNvPicPr>
          <p:nvPr/>
        </p:nvPicPr>
        <p:blipFill>
          <a:blip r:embed="rId7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451453" y="5441958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61639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9" grpId="0"/>
      <p:bldP spid="11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5C60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BF500382-E147-4C30-9DA0-C8BA7C0ECA66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47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89529" y="-1"/>
            <a:ext cx="10258044" cy="6858001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ED46D50A-AF83-4A4B-A7E0-C2C691A1A44D}"/>
              </a:ext>
            </a:extLst>
          </p:cNvPr>
          <p:cNvSpPr/>
          <p:nvPr/>
        </p:nvSpPr>
        <p:spPr>
          <a:xfrm>
            <a:off x="1089529" y="0"/>
            <a:ext cx="10340212" cy="950495"/>
          </a:xfrm>
          <a:prstGeom prst="rect">
            <a:avLst/>
          </a:prstGeom>
          <a:solidFill>
            <a:schemeClr val="tx1">
              <a:alpha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srgbClr val="E04D39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1EF26FA-5637-4C02-BB08-8929054FE9C5}"/>
              </a:ext>
            </a:extLst>
          </p:cNvPr>
          <p:cNvSpPr txBox="1"/>
          <p:nvPr/>
        </p:nvSpPr>
        <p:spPr>
          <a:xfrm>
            <a:off x="897564" y="213637"/>
            <a:ext cx="1039687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BE" sz="2800" dirty="0">
                <a:solidFill>
                  <a:schemeClr val="bg1">
                    <a:lumMod val="20000"/>
                    <a:lumOff val="80000"/>
                  </a:schemeClr>
                </a:solidFill>
                <a:latin typeface="Arial Black" panose="020B0A04020102020204" pitchFamily="34" charset="0"/>
              </a:rPr>
              <a:t>SOME IDEAS OF HOUSING SOLUTIONS</a:t>
            </a:r>
          </a:p>
        </p:txBody>
      </p:sp>
      <p:pic>
        <p:nvPicPr>
          <p:cNvPr id="10" name="Content Placeholder 4">
            <a:extLst>
              <a:ext uri="{FF2B5EF4-FFF2-40B4-BE49-F238E27FC236}">
                <a16:creationId xmlns:a16="http://schemas.microsoft.com/office/drawing/2014/main" id="{F541308C-FAD2-4E10-86AF-BD04C300153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>
            <a:alphaModFix amt="3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74037" y="4178288"/>
            <a:ext cx="1074507" cy="1310374"/>
          </a:xfrm>
        </p:spPr>
      </p:pic>
      <p:pic>
        <p:nvPicPr>
          <p:cNvPr id="11" name="Picture 10" descr="A drawing of a person&#10;&#10;Description automatically generated">
            <a:extLst>
              <a:ext uri="{FF2B5EF4-FFF2-40B4-BE49-F238E27FC236}">
                <a16:creationId xmlns:a16="http://schemas.microsoft.com/office/drawing/2014/main" id="{73267668-8339-40D9-A9E9-4F376C372B6A}"/>
              </a:ext>
            </a:extLst>
          </p:cNvPr>
          <p:cNvPicPr>
            <a:picLocks noChangeAspect="1"/>
          </p:cNvPicPr>
          <p:nvPr/>
        </p:nvPicPr>
        <p:blipFill>
          <a:blip r:embed="rId5">
            <a:alphaModFix amt="3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3727" y="5702300"/>
            <a:ext cx="1122279" cy="105800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55691067-32AF-4D89-8EE7-69AA40C7FEF8}"/>
              </a:ext>
            </a:extLst>
          </p:cNvPr>
          <p:cNvSpPr txBox="1"/>
          <p:nvPr/>
        </p:nvSpPr>
        <p:spPr>
          <a:xfrm>
            <a:off x="1177370" y="6519446"/>
            <a:ext cx="325118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1400" dirty="0">
                <a:solidFill>
                  <a:srgbClr val="FFFFFF"/>
                </a:solidFill>
                <a:latin typeface="Arial Nova" panose="020B0504020202020204" pitchFamily="34" charset="0"/>
              </a:rPr>
              <a:t>Photo: Chloé </a:t>
            </a:r>
            <a:r>
              <a:rPr lang="fr-BE" sz="1400" dirty="0" err="1">
                <a:solidFill>
                  <a:srgbClr val="FFFFFF"/>
                </a:solidFill>
                <a:latin typeface="Arial Nova" panose="020B0504020202020204" pitchFamily="34" charset="0"/>
              </a:rPr>
              <a:t>Thôme</a:t>
            </a:r>
            <a:r>
              <a:rPr lang="fr-BE" sz="1400" dirty="0">
                <a:solidFill>
                  <a:srgbClr val="FFFFFF"/>
                </a:solidFill>
                <a:latin typeface="Arial Nova" panose="020B0504020202020204" pitchFamily="34" charset="0"/>
              </a:rPr>
              <a:t> – L’Ilot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22CD72D-FB8B-480F-897F-3B33482E9523}"/>
              </a:ext>
            </a:extLst>
          </p:cNvPr>
          <p:cNvSpPr txBox="1"/>
          <p:nvPr/>
        </p:nvSpPr>
        <p:spPr>
          <a:xfrm>
            <a:off x="-542851" y="1643786"/>
            <a:ext cx="6096000" cy="15081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BE" sz="2400" b="1" i="0" u="none" strike="noStrike" baseline="0" dirty="0">
                <a:solidFill>
                  <a:srgbClr val="FFFFFF"/>
                </a:solidFill>
                <a:latin typeface="GothamBlack"/>
              </a:rPr>
              <a:t>USING SOCIAL HOUSING,</a:t>
            </a:r>
          </a:p>
          <a:p>
            <a:pPr algn="ctr"/>
            <a:r>
              <a:rPr lang="fr-BE" sz="2400" b="1" i="0" u="none" strike="noStrike" baseline="0" dirty="0">
                <a:solidFill>
                  <a:srgbClr val="FFFFFF"/>
                </a:solidFill>
                <a:latin typeface="GothamBlack"/>
              </a:rPr>
              <a:t>IDENTIFYING SPECIFIC NEEDS AND</a:t>
            </a:r>
          </a:p>
          <a:p>
            <a:pPr algn="ctr"/>
            <a:r>
              <a:rPr lang="fr-BE" sz="2400" b="1" i="0" u="none" strike="noStrike" baseline="0" dirty="0">
                <a:solidFill>
                  <a:srgbClr val="FFFFFF"/>
                </a:solidFill>
                <a:latin typeface="GothamBlack"/>
              </a:rPr>
              <a:t>INDIVIDUALISED SUPPORT</a:t>
            </a:r>
          </a:p>
          <a:p>
            <a:pPr algn="ctr"/>
            <a:r>
              <a:rPr lang="fr-BE" sz="2000" b="1" dirty="0">
                <a:solidFill>
                  <a:srgbClr val="FFFFFF"/>
                </a:solidFill>
                <a:latin typeface="GothamBlack"/>
              </a:rPr>
              <a:t>IN THE NETHERLANDS &amp; SWEDEN</a:t>
            </a:r>
            <a:endParaRPr lang="fr-BE" sz="2000" b="1" dirty="0">
              <a:solidFill>
                <a:srgbClr val="FFFFFF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FE4256F-2A16-4470-BA55-1E4D3965EDD0}"/>
              </a:ext>
            </a:extLst>
          </p:cNvPr>
          <p:cNvSpPr txBox="1"/>
          <p:nvPr/>
        </p:nvSpPr>
        <p:spPr>
          <a:xfrm>
            <a:off x="1606482" y="4991270"/>
            <a:ext cx="6521450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400" b="1" i="0" u="none" strike="noStrike" baseline="0" dirty="0">
                <a:solidFill>
                  <a:srgbClr val="FFFFFF"/>
                </a:solidFill>
                <a:latin typeface="GothamBlack"/>
              </a:rPr>
              <a:t>USE OF VACANT PRIVATE HOUSING</a:t>
            </a:r>
          </a:p>
          <a:p>
            <a:pPr algn="ctr"/>
            <a:r>
              <a:rPr lang="en-US" sz="2000" b="1" dirty="0">
                <a:solidFill>
                  <a:srgbClr val="FFFFFF"/>
                </a:solidFill>
                <a:latin typeface="GothamBlack"/>
              </a:rPr>
              <a:t> - EXAMPLES OF RENTAL INTERMEDIATION IN FRANCE, BELGIUM, GERMANY</a:t>
            </a:r>
            <a:endParaRPr lang="fr-BE" sz="2000" b="1" dirty="0">
              <a:solidFill>
                <a:srgbClr val="FFFFFF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906DAAD-955B-4F21-A211-62F95D7AE977}"/>
              </a:ext>
            </a:extLst>
          </p:cNvPr>
          <p:cNvSpPr txBox="1"/>
          <p:nvPr/>
        </p:nvSpPr>
        <p:spPr>
          <a:xfrm>
            <a:off x="5527094" y="3062985"/>
            <a:ext cx="6521450" cy="113877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BE" sz="2400" b="1" i="0" u="none" strike="noStrike" baseline="0" dirty="0">
                <a:solidFill>
                  <a:srgbClr val="FFFFFF"/>
                </a:solidFill>
                <a:latin typeface="GothamBlack"/>
              </a:rPr>
              <a:t>SELF-RESTORATION OF DILAPIDATED</a:t>
            </a:r>
          </a:p>
          <a:p>
            <a:pPr algn="ctr"/>
            <a:r>
              <a:rPr lang="fr-BE" sz="2400" b="1" i="0" u="none" strike="noStrike" baseline="0" dirty="0">
                <a:solidFill>
                  <a:srgbClr val="FFFFFF"/>
                </a:solidFill>
                <a:latin typeface="GothamBlack"/>
              </a:rPr>
              <a:t>HOUSING</a:t>
            </a:r>
            <a:r>
              <a:rPr lang="fr-BE" sz="2400" b="1" dirty="0">
                <a:solidFill>
                  <a:srgbClr val="FFFFFF"/>
                </a:solidFill>
                <a:latin typeface="GothamBlack"/>
              </a:rPr>
              <a:t> </a:t>
            </a:r>
            <a:r>
              <a:rPr lang="fr-BE" sz="2000" b="1" dirty="0">
                <a:solidFill>
                  <a:srgbClr val="FFFFFF"/>
                </a:solidFill>
                <a:latin typeface="GothamBlack"/>
              </a:rPr>
              <a:t>– IN ENGLAND &amp; ITALY - </a:t>
            </a:r>
            <a:r>
              <a:rPr lang="fr-BE" sz="2000" b="1" i="0" u="none" strike="noStrike" baseline="0" dirty="0">
                <a:solidFill>
                  <a:srgbClr val="FFFFFF"/>
                </a:solidFill>
                <a:latin typeface="GothamBlack"/>
              </a:rPr>
              <a:t>BETWEEN RECEPTION</a:t>
            </a:r>
          </a:p>
          <a:p>
            <a:pPr algn="ctr"/>
            <a:r>
              <a:rPr lang="fr-BE" sz="2000" b="1" i="0" u="none" strike="noStrike" baseline="0" dirty="0">
                <a:solidFill>
                  <a:srgbClr val="FFFFFF"/>
                </a:solidFill>
                <a:latin typeface="GothamBlack"/>
              </a:rPr>
              <a:t>POLICIES AND URBAN RENEWAL</a:t>
            </a:r>
            <a:endParaRPr lang="fr-BE" sz="2000" b="1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249819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5C60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620C20C5-5AF9-49AC-8C9A-BB6C0CDE4502}"/>
              </a:ext>
            </a:extLst>
          </p:cNvPr>
          <p:cNvSpPr/>
          <p:nvPr/>
        </p:nvSpPr>
        <p:spPr>
          <a:xfrm>
            <a:off x="0" y="5323189"/>
            <a:ext cx="12192000" cy="1534811"/>
          </a:xfrm>
          <a:prstGeom prst="rect">
            <a:avLst/>
          </a:prstGeom>
          <a:solidFill>
            <a:schemeClr val="tx1">
              <a:alpha val="29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E04D39"/>
              </a:solidFill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9430EEBC-FD89-49AA-8FA0-9408F825D875}"/>
              </a:ext>
            </a:extLst>
          </p:cNvPr>
          <p:cNvSpPr/>
          <p:nvPr/>
        </p:nvSpPr>
        <p:spPr>
          <a:xfrm>
            <a:off x="0" y="2652"/>
            <a:ext cx="12192000" cy="925295"/>
          </a:xfrm>
          <a:prstGeom prst="rect">
            <a:avLst/>
          </a:prstGeom>
          <a:solidFill>
            <a:schemeClr val="tx1">
              <a:alpha val="29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E04D39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6DAEAC5-A497-4E61-AA2C-B3EC33F6955E}"/>
              </a:ext>
            </a:extLst>
          </p:cNvPr>
          <p:cNvSpPr txBox="1"/>
          <p:nvPr/>
        </p:nvSpPr>
        <p:spPr>
          <a:xfrm>
            <a:off x="0" y="88201"/>
            <a:ext cx="12192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BE" sz="4000" b="1" dirty="0">
                <a:solidFill>
                  <a:srgbClr val="FFFFFF"/>
                </a:solidFill>
                <a:latin typeface="Arial Nova" panose="020B0504020202020204" pitchFamily="34" charset="0"/>
              </a:rPr>
              <a:t>THANK YOU!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B655447-4C3F-4879-BC5B-83219D8E1FDB}"/>
              </a:ext>
            </a:extLst>
          </p:cNvPr>
          <p:cNvSpPr txBox="1"/>
          <p:nvPr/>
        </p:nvSpPr>
        <p:spPr>
          <a:xfrm>
            <a:off x="3941478" y="2248995"/>
            <a:ext cx="651396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2800" b="1" dirty="0">
                <a:solidFill>
                  <a:srgbClr val="FFFFFF"/>
                </a:solidFill>
                <a:latin typeface="Arial Nova" panose="020B0504020202020204" pitchFamily="34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http://www.feantsa.org</a:t>
            </a:r>
            <a:endParaRPr lang="fr-BE" sz="2800" b="1" dirty="0">
              <a:solidFill>
                <a:srgbClr val="FFFFFF"/>
              </a:solidFill>
              <a:latin typeface="Arial Nova" panose="020B0504020202020204" pitchFamily="34" charset="0"/>
            </a:endParaRPr>
          </a:p>
          <a:p>
            <a:endParaRPr lang="fr-BE" sz="2800" b="1" dirty="0">
              <a:solidFill>
                <a:srgbClr val="FFFFFF"/>
              </a:solidFill>
              <a:latin typeface="Arial Nova" panose="020B0504020202020204" pitchFamily="34" charset="0"/>
            </a:endParaRPr>
          </a:p>
          <a:p>
            <a:r>
              <a:rPr lang="fr-BE" sz="2800" b="1" dirty="0">
                <a:solidFill>
                  <a:srgbClr val="FFFFFF"/>
                </a:solidFill>
                <a:latin typeface="Arial Nova" panose="020B0504020202020204" pitchFamily="34" charset="0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http://www.fondation-abbe-pierre.fr</a:t>
            </a:r>
            <a:r>
              <a:rPr lang="fr-BE" sz="2800" b="1" dirty="0">
                <a:solidFill>
                  <a:srgbClr val="FFFFFF"/>
                </a:solidFill>
                <a:latin typeface="Arial Nova" panose="020B0504020202020204" pitchFamily="34" charset="0"/>
              </a:rPr>
              <a:t> </a:t>
            </a:r>
          </a:p>
        </p:txBody>
      </p:sp>
      <p:pic>
        <p:nvPicPr>
          <p:cNvPr id="15" name="Content Placeholder 4">
            <a:extLst>
              <a:ext uri="{FF2B5EF4-FFF2-40B4-BE49-F238E27FC236}">
                <a16:creationId xmlns:a16="http://schemas.microsoft.com/office/drawing/2014/main" id="{13285D86-4FDA-4A8E-A36B-B2A4807869F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5">
            <a:alphaModFix amt="3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13287" y="5449927"/>
            <a:ext cx="1074507" cy="1310374"/>
          </a:xfrm>
        </p:spPr>
      </p:pic>
      <p:pic>
        <p:nvPicPr>
          <p:cNvPr id="16" name="Picture 15" descr="A drawing of a person&#10;&#10;Description automatically generated">
            <a:extLst>
              <a:ext uri="{FF2B5EF4-FFF2-40B4-BE49-F238E27FC236}">
                <a16:creationId xmlns:a16="http://schemas.microsoft.com/office/drawing/2014/main" id="{32AA7DD5-EE3F-45B8-B41C-01CD9DB72929}"/>
              </a:ext>
            </a:extLst>
          </p:cNvPr>
          <p:cNvPicPr>
            <a:picLocks noChangeAspect="1"/>
          </p:cNvPicPr>
          <p:nvPr/>
        </p:nvPicPr>
        <p:blipFill>
          <a:blip r:embed="rId6" cstate="hqprint">
            <a:alphaModFix amt="3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78523" y="5546557"/>
            <a:ext cx="1287484" cy="1213743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4C6DBD52-7318-4B35-86CA-4F3C2C7A9ED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-1" y="927946"/>
            <a:ext cx="3513221" cy="4418454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405EF753-6D39-4185-8C07-D96AA43DCF73}"/>
              </a:ext>
            </a:extLst>
          </p:cNvPr>
          <p:cNvSpPr txBox="1"/>
          <p:nvPr/>
        </p:nvSpPr>
        <p:spPr>
          <a:xfrm>
            <a:off x="3941478" y="1421573"/>
            <a:ext cx="766986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2800" b="1" dirty="0">
                <a:solidFill>
                  <a:srgbClr val="FFFFFF"/>
                </a:solidFill>
                <a:latin typeface="Arial Nova" panose="020B0504020202020204" pitchFamily="34" charset="0"/>
              </a:rPr>
              <a:t>DOWNLOAD THE REPORT ON: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63C4E21E-833D-43B6-83DB-D31F7D28CC13}"/>
              </a:ext>
            </a:extLst>
          </p:cNvPr>
          <p:cNvSpPr txBox="1"/>
          <p:nvPr/>
        </p:nvSpPr>
        <p:spPr>
          <a:xfrm>
            <a:off x="275312" y="6103561"/>
            <a:ext cx="941010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2400" dirty="0">
                <a:solidFill>
                  <a:srgbClr val="FFFFFF"/>
                </a:solidFill>
                <a:latin typeface="Arial Nova" panose="020B0504020202020204" pitchFamily="34" charset="0"/>
                <a:hlinkClick r:id="rId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chloe.serme-morin@feantsa.org</a:t>
            </a:r>
            <a:r>
              <a:rPr lang="fr-BE" sz="2400" dirty="0">
                <a:solidFill>
                  <a:srgbClr val="FFFFFF"/>
                </a:solidFill>
                <a:latin typeface="Arial Nova" panose="020B0504020202020204" pitchFamily="34" charset="0"/>
              </a:rPr>
              <a:t> | @ChloeSermeMorin</a:t>
            </a:r>
          </a:p>
          <a:p>
            <a:endParaRPr lang="fr-BE" sz="2400" dirty="0">
              <a:solidFill>
                <a:srgbClr val="FFFFFF"/>
              </a:solidFill>
              <a:latin typeface="Arial Nova" panose="020B0504020202020204" pitchFamily="34" charset="0"/>
            </a:endParaRPr>
          </a:p>
        </p:txBody>
      </p:sp>
      <p:sp>
        <p:nvSpPr>
          <p:cNvPr id="13" name="Subtitle 2">
            <a:extLst>
              <a:ext uri="{FF2B5EF4-FFF2-40B4-BE49-F238E27FC236}">
                <a16:creationId xmlns:a16="http://schemas.microsoft.com/office/drawing/2014/main" id="{4CC54E1E-F36A-4638-9040-A92011B3FD11}"/>
              </a:ext>
            </a:extLst>
          </p:cNvPr>
          <p:cNvSpPr txBox="1">
            <a:spLocks/>
          </p:cNvSpPr>
          <p:nvPr/>
        </p:nvSpPr>
        <p:spPr>
          <a:xfrm>
            <a:off x="4639315" y="4202653"/>
            <a:ext cx="4617265" cy="10572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fr-BE" sz="2800" dirty="0">
                <a:highlight>
                  <a:srgbClr val="00FFFF"/>
                </a:highlight>
                <a:latin typeface="Gotham" panose="02000504050000020004" pitchFamily="2" charset="0"/>
              </a:rPr>
              <a:t>#HousingExclusion2020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9B783164-AA84-4E9A-B53C-DE64D84FC83B}"/>
              </a:ext>
            </a:extLst>
          </p:cNvPr>
          <p:cNvPicPr>
            <a:picLocks noChangeAspect="1"/>
          </p:cNvPicPr>
          <p:nvPr/>
        </p:nvPicPr>
        <p:blipFill>
          <a:blip r:embed="rId9" cstate="hqprint">
            <a:alphaModFix amt="67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4149" y="4168214"/>
            <a:ext cx="565166" cy="5642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81468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5C60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BF500382-E147-4C30-9DA0-C8BA7C0ECA66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47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89458" y="-1"/>
            <a:ext cx="10258187" cy="6858001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ED46D50A-AF83-4A4B-A7E0-C2C691A1A44D}"/>
              </a:ext>
            </a:extLst>
          </p:cNvPr>
          <p:cNvSpPr/>
          <p:nvPr/>
        </p:nvSpPr>
        <p:spPr>
          <a:xfrm>
            <a:off x="1082053" y="2606294"/>
            <a:ext cx="10265592" cy="1275347"/>
          </a:xfrm>
          <a:prstGeom prst="rect">
            <a:avLst/>
          </a:prstGeom>
          <a:solidFill>
            <a:schemeClr val="tx1">
              <a:alpha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srgbClr val="E04D39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1EF26FA-5637-4C02-BB08-8929054FE9C5}"/>
              </a:ext>
            </a:extLst>
          </p:cNvPr>
          <p:cNvSpPr txBox="1"/>
          <p:nvPr/>
        </p:nvSpPr>
        <p:spPr>
          <a:xfrm>
            <a:off x="950773" y="2781297"/>
            <a:ext cx="1029045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BE" sz="2800" dirty="0">
                <a:solidFill>
                  <a:schemeClr val="bg1">
                    <a:lumMod val="20000"/>
                    <a:lumOff val="80000"/>
                  </a:schemeClr>
                </a:solidFill>
                <a:latin typeface="Arial Black" panose="020B0A04020102020204" pitchFamily="34" charset="0"/>
              </a:rPr>
              <a:t>THE MANY FACES &amp; FACTORS OF HOMELESSNESS AND HOUSING EXCLUSION IN EUROPE</a:t>
            </a:r>
          </a:p>
        </p:txBody>
      </p:sp>
      <p:pic>
        <p:nvPicPr>
          <p:cNvPr id="10" name="Content Placeholder 4">
            <a:extLst>
              <a:ext uri="{FF2B5EF4-FFF2-40B4-BE49-F238E27FC236}">
                <a16:creationId xmlns:a16="http://schemas.microsoft.com/office/drawing/2014/main" id="{F541308C-FAD2-4E10-86AF-BD04C300153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>
            <a:alphaModFix amt="3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13287" y="5449927"/>
            <a:ext cx="1074507" cy="1310374"/>
          </a:xfrm>
        </p:spPr>
      </p:pic>
      <p:pic>
        <p:nvPicPr>
          <p:cNvPr id="11" name="Picture 10" descr="A drawing of a person&#10;&#10;Description automatically generated">
            <a:extLst>
              <a:ext uri="{FF2B5EF4-FFF2-40B4-BE49-F238E27FC236}">
                <a16:creationId xmlns:a16="http://schemas.microsoft.com/office/drawing/2014/main" id="{73267668-8339-40D9-A9E9-4F376C372B6A}"/>
              </a:ext>
            </a:extLst>
          </p:cNvPr>
          <p:cNvPicPr>
            <a:picLocks noChangeAspect="1"/>
          </p:cNvPicPr>
          <p:nvPr/>
        </p:nvPicPr>
        <p:blipFill>
          <a:blip r:embed="rId5">
            <a:alphaModFix amt="3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78523" y="5546557"/>
            <a:ext cx="1287484" cy="1213743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55691067-32AF-4D89-8EE7-69AA40C7FEF8}"/>
              </a:ext>
            </a:extLst>
          </p:cNvPr>
          <p:cNvSpPr txBox="1"/>
          <p:nvPr/>
        </p:nvSpPr>
        <p:spPr>
          <a:xfrm>
            <a:off x="1177370" y="6519446"/>
            <a:ext cx="325118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1400" dirty="0">
                <a:solidFill>
                  <a:srgbClr val="FFFFFF"/>
                </a:solidFill>
                <a:latin typeface="Arial Nova" panose="020B0504020202020204" pitchFamily="34" charset="0"/>
              </a:rPr>
              <a:t>Photo: Chloé </a:t>
            </a:r>
            <a:r>
              <a:rPr lang="fr-BE" sz="1400" dirty="0" err="1">
                <a:solidFill>
                  <a:srgbClr val="FFFFFF"/>
                </a:solidFill>
                <a:latin typeface="Arial Nova" panose="020B0504020202020204" pitchFamily="34" charset="0"/>
              </a:rPr>
              <a:t>Thôme</a:t>
            </a:r>
            <a:r>
              <a:rPr lang="fr-BE" sz="1400" dirty="0">
                <a:solidFill>
                  <a:srgbClr val="FFFFFF"/>
                </a:solidFill>
                <a:latin typeface="Arial Nova" panose="020B0504020202020204" pitchFamily="34" charset="0"/>
              </a:rPr>
              <a:t> – L’Ilot</a:t>
            </a:r>
          </a:p>
        </p:txBody>
      </p:sp>
    </p:spTree>
    <p:extLst>
      <p:ext uri="{BB962C8B-B14F-4D97-AF65-F5344CB8AC3E}">
        <p14:creationId xmlns:p14="http://schemas.microsoft.com/office/powerpoint/2010/main" val="2429847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5C60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17EB1DE1-3BB4-48A2-8EAC-FCFAB60FFB8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alphaModFix amt="3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85011" y="4236183"/>
            <a:ext cx="1074507" cy="1310374"/>
          </a:xfrm>
        </p:spPr>
      </p:pic>
      <p:pic>
        <p:nvPicPr>
          <p:cNvPr id="4" name="Picture 3" descr="A drawing of a person&#10;&#10;Description automatically generated">
            <a:extLst>
              <a:ext uri="{FF2B5EF4-FFF2-40B4-BE49-F238E27FC236}">
                <a16:creationId xmlns:a16="http://schemas.microsoft.com/office/drawing/2014/main" id="{23D8D359-9BB2-45B7-8FEE-7F1CA6B371C1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alphaModFix amt="3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78523" y="5546557"/>
            <a:ext cx="1287484" cy="1213743"/>
          </a:xfrm>
          <a:prstGeom prst="rect">
            <a:avLst/>
          </a:prstGeom>
        </p:spPr>
      </p:pic>
      <p:sp>
        <p:nvSpPr>
          <p:cNvPr id="16" name="Title 1">
            <a:extLst>
              <a:ext uri="{FF2B5EF4-FFF2-40B4-BE49-F238E27FC236}">
                <a16:creationId xmlns:a16="http://schemas.microsoft.com/office/drawing/2014/main" id="{E292246B-5349-4CE8-8641-5537BF73F2C3}"/>
              </a:ext>
            </a:extLst>
          </p:cNvPr>
          <p:cNvSpPr txBox="1">
            <a:spLocks/>
          </p:cNvSpPr>
          <p:nvPr/>
        </p:nvSpPr>
        <p:spPr>
          <a:xfrm>
            <a:off x="9116441" y="918877"/>
            <a:ext cx="2482002" cy="244579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br>
              <a:rPr kumimoji="0" lang="fr-BE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otham Black" panose="02000603040000020004" pitchFamily="2" charset="0"/>
                <a:ea typeface="+mj-ea"/>
                <a:cs typeface="+mj-cs"/>
              </a:rPr>
            </a:br>
            <a:br>
              <a:rPr kumimoji="0" lang="fr-BE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otham Black" panose="02000603040000020004" pitchFamily="2" charset="0"/>
                <a:ea typeface="+mj-ea"/>
                <a:cs typeface="+mj-cs"/>
              </a:rPr>
            </a:br>
            <a:br>
              <a:rPr kumimoji="0" lang="fr-BE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otham Black" panose="02000603040000020004" pitchFamily="2" charset="0"/>
                <a:ea typeface="+mj-ea"/>
                <a:cs typeface="+mj-cs"/>
              </a:rPr>
            </a:br>
            <a:br>
              <a:rPr kumimoji="0" lang="fr-BE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otham Black" panose="02000603040000020004" pitchFamily="2" charset="0"/>
                <a:ea typeface="+mj-ea"/>
                <a:cs typeface="+mj-cs"/>
              </a:rPr>
            </a:br>
            <a:endParaRPr kumimoji="0" lang="fr-BE" sz="4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otham Black" panose="02000603040000020004" pitchFamily="2" charset="0"/>
              <a:ea typeface="+mj-ea"/>
              <a:cs typeface="+mj-cs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2D82304-266E-458E-AB98-FDF6E00A6F60}"/>
              </a:ext>
            </a:extLst>
          </p:cNvPr>
          <p:cNvSpPr txBox="1"/>
          <p:nvPr/>
        </p:nvSpPr>
        <p:spPr>
          <a:xfrm>
            <a:off x="158498" y="829933"/>
            <a:ext cx="942073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BE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ova" panose="020B0504020202020204" pitchFamily="34" charset="0"/>
                <a:ea typeface="+mn-ea"/>
                <a:cs typeface="+mn-cs"/>
              </a:rPr>
              <a:t>Total </a:t>
            </a:r>
            <a:r>
              <a:rPr kumimoji="0" lang="fr-BE" sz="24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ova" panose="020B0504020202020204" pitchFamily="34" charset="0"/>
                <a:ea typeface="+mn-ea"/>
                <a:cs typeface="+mn-cs"/>
              </a:rPr>
              <a:t>housing</a:t>
            </a:r>
            <a:r>
              <a:rPr kumimoji="0" lang="fr-BE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ova" panose="020B0504020202020204" pitchFamily="34" charset="0"/>
                <a:ea typeface="+mn-ea"/>
                <a:cs typeface="+mn-cs"/>
              </a:rPr>
              <a:t> </a:t>
            </a:r>
            <a:r>
              <a:rPr kumimoji="0" lang="fr-BE" sz="24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ova" panose="020B0504020202020204" pitchFamily="34" charset="0"/>
                <a:ea typeface="+mn-ea"/>
                <a:cs typeface="+mn-cs"/>
              </a:rPr>
              <a:t>costs</a:t>
            </a:r>
            <a:endParaRPr kumimoji="0" lang="fr-BE" sz="2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Nova" panose="020B0504020202020204" pitchFamily="34" charset="0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BE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ova" panose="020B0504020202020204" pitchFamily="34" charset="0"/>
                <a:ea typeface="+mn-ea"/>
                <a:cs typeface="+mn-cs"/>
              </a:rPr>
              <a:t>EU </a:t>
            </a:r>
            <a:r>
              <a:rPr kumimoji="0" lang="fr-BE" sz="24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ova" panose="020B0504020202020204" pitchFamily="34" charset="0"/>
                <a:ea typeface="+mn-ea"/>
                <a:cs typeface="+mn-cs"/>
              </a:rPr>
              <a:t>average</a:t>
            </a:r>
            <a:r>
              <a:rPr kumimoji="0" lang="fr-BE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ova" panose="020B0504020202020204" pitchFamily="34" charset="0"/>
                <a:ea typeface="+mn-ea"/>
                <a:cs typeface="+mn-cs"/>
              </a:rPr>
              <a:t> (€ per </a:t>
            </a:r>
            <a:r>
              <a:rPr kumimoji="0" lang="fr-BE" sz="24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ova" panose="020B0504020202020204" pitchFamily="34" charset="0"/>
                <a:ea typeface="+mn-ea"/>
                <a:cs typeface="+mn-cs"/>
              </a:rPr>
              <a:t>month</a:t>
            </a:r>
            <a:r>
              <a:rPr kumimoji="0" lang="fr-BE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ova" panose="020B0504020202020204" pitchFamily="34" charset="0"/>
                <a:ea typeface="+mn-ea"/>
                <a:cs typeface="+mn-cs"/>
              </a:rPr>
              <a:t>)</a:t>
            </a:r>
          </a:p>
        </p:txBody>
      </p:sp>
      <p:graphicFrame>
        <p:nvGraphicFramePr>
          <p:cNvPr id="11" name="Chart 10">
            <a:extLst>
              <a:ext uri="{FF2B5EF4-FFF2-40B4-BE49-F238E27FC236}">
                <a16:creationId xmlns:a16="http://schemas.microsoft.com/office/drawing/2014/main" id="{6F85B4D6-224B-4638-A79D-63A52861E5E1}"/>
              </a:ext>
            </a:extLst>
          </p:cNvPr>
          <p:cNvGraphicFramePr>
            <a:graphicFrameLocks/>
          </p:cNvGraphicFramePr>
          <p:nvPr/>
        </p:nvGraphicFramePr>
        <p:xfrm>
          <a:off x="4030579" y="878631"/>
          <a:ext cx="6886958" cy="593036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17" name="TextBox 16">
            <a:extLst>
              <a:ext uri="{FF2B5EF4-FFF2-40B4-BE49-F238E27FC236}">
                <a16:creationId xmlns:a16="http://schemas.microsoft.com/office/drawing/2014/main" id="{DC7BD5CE-D26D-4DB9-912A-02596D610464}"/>
              </a:ext>
            </a:extLst>
          </p:cNvPr>
          <p:cNvSpPr txBox="1"/>
          <p:nvPr/>
        </p:nvSpPr>
        <p:spPr>
          <a:xfrm>
            <a:off x="360948" y="2225456"/>
            <a:ext cx="312821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BE" sz="2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 Nova" panose="020B0504020202020204" pitchFamily="34" charset="0"/>
                <a:ea typeface="+mn-ea"/>
                <a:cs typeface="+mn-cs"/>
              </a:rPr>
              <a:t>Poor tenants </a:t>
            </a:r>
            <a:r>
              <a:rPr kumimoji="0" lang="fr-BE" sz="2000" b="1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 Nova" panose="020B0504020202020204" pitchFamily="34" charset="0"/>
                <a:ea typeface="+mn-ea"/>
                <a:cs typeface="+mn-cs"/>
              </a:rPr>
              <a:t>spent</a:t>
            </a:r>
            <a:r>
              <a:rPr kumimoji="0" lang="fr-BE" sz="2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 Nova" panose="020B0504020202020204" pitchFamily="34" charset="0"/>
                <a:ea typeface="+mn-ea"/>
                <a:cs typeface="+mn-cs"/>
              </a:rPr>
              <a:t> on </a:t>
            </a:r>
            <a:r>
              <a:rPr kumimoji="0" lang="fr-BE" sz="2000" b="1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 Nova" panose="020B0504020202020204" pitchFamily="34" charset="0"/>
                <a:ea typeface="+mn-ea"/>
                <a:cs typeface="+mn-cs"/>
              </a:rPr>
              <a:t>average</a:t>
            </a:r>
            <a:r>
              <a:rPr kumimoji="0" lang="fr-BE" sz="2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 Nova" panose="020B0504020202020204" pitchFamily="34" charset="0"/>
                <a:ea typeface="+mn-ea"/>
                <a:cs typeface="+mn-cs"/>
              </a:rPr>
              <a:t> 563€ per </a:t>
            </a:r>
            <a:r>
              <a:rPr kumimoji="0" lang="fr-BE" sz="2000" b="1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 Nova" panose="020B0504020202020204" pitchFamily="34" charset="0"/>
                <a:ea typeface="+mn-ea"/>
                <a:cs typeface="+mn-cs"/>
              </a:rPr>
              <a:t>month</a:t>
            </a:r>
            <a:r>
              <a:rPr kumimoji="0" lang="fr-BE" sz="2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 Nova" panose="020B0504020202020204" pitchFamily="34" charset="0"/>
                <a:ea typeface="+mn-ea"/>
                <a:cs typeface="+mn-cs"/>
              </a:rPr>
              <a:t> in </a:t>
            </a:r>
            <a:r>
              <a:rPr kumimoji="0" lang="fr-BE" sz="2000" b="1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 Nova" panose="020B0504020202020204" pitchFamily="34" charset="0"/>
                <a:ea typeface="+mn-ea"/>
                <a:cs typeface="+mn-cs"/>
              </a:rPr>
              <a:t>housing</a:t>
            </a:r>
            <a:r>
              <a:rPr kumimoji="0" lang="fr-BE" sz="2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 Nova" panose="020B0504020202020204" pitchFamily="34" charset="0"/>
                <a:ea typeface="+mn-ea"/>
                <a:cs typeface="+mn-cs"/>
              </a:rPr>
              <a:t> </a:t>
            </a:r>
            <a:r>
              <a:rPr kumimoji="0" lang="fr-BE" sz="2000" b="1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 Nova" panose="020B0504020202020204" pitchFamily="34" charset="0"/>
                <a:ea typeface="+mn-ea"/>
                <a:cs typeface="+mn-cs"/>
              </a:rPr>
              <a:t>costs</a:t>
            </a:r>
            <a:r>
              <a:rPr kumimoji="0" lang="fr-BE" sz="2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 Nova" panose="020B0504020202020204" pitchFamily="34" charset="0"/>
                <a:ea typeface="+mn-ea"/>
                <a:cs typeface="+mn-cs"/>
              </a:rPr>
              <a:t> in 2018 in the EU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BE" sz="20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 Nova" panose="020B0504020202020204" pitchFamily="34" charset="0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BE" sz="2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 Nova" panose="020B0504020202020204" pitchFamily="34" charset="0"/>
                <a:ea typeface="+mn-ea"/>
                <a:cs typeface="+mn-cs"/>
              </a:rPr>
              <a:t>+21% in 10 </a:t>
            </a:r>
            <a:r>
              <a:rPr kumimoji="0" lang="fr-BE" sz="2000" b="1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 Nova" panose="020B0504020202020204" pitchFamily="34" charset="0"/>
                <a:ea typeface="+mn-ea"/>
                <a:cs typeface="+mn-cs"/>
              </a:rPr>
              <a:t>years</a:t>
            </a:r>
            <a:endParaRPr kumimoji="0" lang="fr-BE" sz="20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 Nova" panose="020B0504020202020204" pitchFamily="34" charset="0"/>
              <a:ea typeface="+mn-ea"/>
              <a:cs typeface="+mn-cs"/>
            </a:endParaRP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9D7A93D9-5C52-4101-BC46-38B1A7228FF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3674" y="4686981"/>
            <a:ext cx="2416489" cy="2073319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12998DDD-A314-4EBB-9F05-49F8772AB945}"/>
              </a:ext>
            </a:extLst>
          </p:cNvPr>
          <p:cNvSpPr/>
          <p:nvPr/>
        </p:nvSpPr>
        <p:spPr>
          <a:xfrm>
            <a:off x="0" y="0"/>
            <a:ext cx="12192000" cy="709863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BE" dirty="0">
                <a:solidFill>
                  <a:schemeClr val="bg1">
                    <a:lumMod val="20000"/>
                    <a:lumOff val="80000"/>
                  </a:schemeClr>
                </a:solidFill>
                <a:latin typeface="Arial Black" panose="020B0A04020102020204" pitchFamily="34" charset="0"/>
              </a:rPr>
              <a:t>THE MANY FACES &amp; FACTORS OF HOMELESSNESS AND HOUSING EXCLUSION IN EUROPE</a:t>
            </a:r>
          </a:p>
        </p:txBody>
      </p:sp>
    </p:spTree>
    <p:extLst>
      <p:ext uri="{BB962C8B-B14F-4D97-AF65-F5344CB8AC3E}">
        <p14:creationId xmlns:p14="http://schemas.microsoft.com/office/powerpoint/2010/main" val="23642347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17EB1DE1-3BB4-48A2-8EAC-FCFAB60FFB8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alphaModFix amt="3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91500" y="4142861"/>
            <a:ext cx="1074507" cy="1310374"/>
          </a:xfrm>
        </p:spPr>
      </p:pic>
      <p:pic>
        <p:nvPicPr>
          <p:cNvPr id="4" name="Picture 3" descr="A drawing of a person&#10;&#10;Description automatically generated">
            <a:extLst>
              <a:ext uri="{FF2B5EF4-FFF2-40B4-BE49-F238E27FC236}">
                <a16:creationId xmlns:a16="http://schemas.microsoft.com/office/drawing/2014/main" id="{23D8D359-9BB2-45B7-8FEE-7F1CA6B371C1}"/>
              </a:ext>
            </a:extLst>
          </p:cNvPr>
          <p:cNvPicPr>
            <a:picLocks noChangeAspect="1"/>
          </p:cNvPicPr>
          <p:nvPr/>
        </p:nvPicPr>
        <p:blipFill>
          <a:blip r:embed="rId4">
            <a:alphaModFix amt="3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55663" y="5546558"/>
            <a:ext cx="1110343" cy="1046748"/>
          </a:xfrm>
          <a:prstGeom prst="rect">
            <a:avLst/>
          </a:prstGeom>
        </p:spPr>
      </p:pic>
      <p:sp>
        <p:nvSpPr>
          <p:cNvPr id="16" name="Title 1">
            <a:extLst>
              <a:ext uri="{FF2B5EF4-FFF2-40B4-BE49-F238E27FC236}">
                <a16:creationId xmlns:a16="http://schemas.microsoft.com/office/drawing/2014/main" id="{E292246B-5349-4CE8-8641-5537BF73F2C3}"/>
              </a:ext>
            </a:extLst>
          </p:cNvPr>
          <p:cNvSpPr txBox="1">
            <a:spLocks/>
          </p:cNvSpPr>
          <p:nvPr/>
        </p:nvSpPr>
        <p:spPr>
          <a:xfrm>
            <a:off x="9116441" y="918877"/>
            <a:ext cx="2482002" cy="244579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br>
              <a:rPr lang="fr-BE" sz="3200" dirty="0">
                <a:latin typeface="Gotham Black" panose="02000603040000020004" pitchFamily="2" charset="0"/>
              </a:rPr>
            </a:br>
            <a:br>
              <a:rPr lang="fr-BE" sz="3200" dirty="0">
                <a:latin typeface="Gotham Black" panose="02000603040000020004" pitchFamily="2" charset="0"/>
              </a:rPr>
            </a:br>
            <a:br>
              <a:rPr lang="fr-BE" sz="3200" dirty="0">
                <a:latin typeface="Gotham Black" panose="02000603040000020004" pitchFamily="2" charset="0"/>
              </a:rPr>
            </a:br>
            <a:br>
              <a:rPr lang="fr-BE" sz="3200" dirty="0">
                <a:latin typeface="Gotham Black" panose="02000603040000020004" pitchFamily="2" charset="0"/>
              </a:rPr>
            </a:br>
            <a:endParaRPr lang="fr-BE" dirty="0">
              <a:latin typeface="Gotham Black" panose="02000603040000020004" pitchFamily="2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2998DDD-A314-4EBB-9F05-49F8772AB945}"/>
              </a:ext>
            </a:extLst>
          </p:cNvPr>
          <p:cNvSpPr/>
          <p:nvPr/>
        </p:nvSpPr>
        <p:spPr>
          <a:xfrm>
            <a:off x="0" y="0"/>
            <a:ext cx="12192000" cy="709863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E04D39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8098AB1-3EB7-4C12-9D74-D2B0FF6654B4}"/>
              </a:ext>
            </a:extLst>
          </p:cNvPr>
          <p:cNvSpPr txBox="1"/>
          <p:nvPr/>
        </p:nvSpPr>
        <p:spPr>
          <a:xfrm>
            <a:off x="72723" y="93321"/>
            <a:ext cx="1211927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2800" b="1" dirty="0">
                <a:solidFill>
                  <a:schemeClr val="bg1">
                    <a:lumMod val="20000"/>
                    <a:lumOff val="80000"/>
                  </a:schemeClr>
                </a:solidFill>
                <a:latin typeface="Arial Nova" panose="020B0504020202020204" pitchFamily="34" charset="0"/>
              </a:rPr>
              <a:t>EUROPEAN INDEX OF HOUSING EXCLUSION 2020 (</a:t>
            </a:r>
            <a:r>
              <a:rPr lang="fr-BE" sz="2800" b="1" dirty="0" err="1">
                <a:solidFill>
                  <a:schemeClr val="bg1">
                    <a:lumMod val="20000"/>
                    <a:lumOff val="80000"/>
                  </a:schemeClr>
                </a:solidFill>
                <a:latin typeface="Arial Nova" panose="020B0504020202020204" pitchFamily="34" charset="0"/>
              </a:rPr>
              <a:t>sarah</a:t>
            </a:r>
            <a:r>
              <a:rPr lang="fr-BE" sz="2800" b="1" dirty="0">
                <a:solidFill>
                  <a:schemeClr val="bg1">
                    <a:lumMod val="20000"/>
                    <a:lumOff val="80000"/>
                  </a:schemeClr>
                </a:solidFill>
                <a:latin typeface="Arial Nova" panose="020B0504020202020204" pitchFamily="34" charset="0"/>
              </a:rPr>
              <a:t>)</a:t>
            </a:r>
          </a:p>
        </p:txBody>
      </p:sp>
      <p:pic>
        <p:nvPicPr>
          <p:cNvPr id="9" name="Image 2">
            <a:extLst>
              <a:ext uri="{FF2B5EF4-FFF2-40B4-BE49-F238E27FC236}">
                <a16:creationId xmlns:a16="http://schemas.microsoft.com/office/drawing/2014/main" id="{2E5C7B31-3D13-4401-AD4B-84E68CD2E63E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4522"/>
          <a:stretch/>
        </p:blipFill>
        <p:spPr>
          <a:xfrm>
            <a:off x="1913021" y="764537"/>
            <a:ext cx="8444421" cy="6017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85819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5C60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17EB1DE1-3BB4-48A2-8EAC-FCFAB60FFB8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alphaModFix amt="3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13287" y="5449927"/>
            <a:ext cx="1074507" cy="1310374"/>
          </a:xfrm>
        </p:spPr>
      </p:pic>
      <p:pic>
        <p:nvPicPr>
          <p:cNvPr id="4" name="Picture 3" descr="A drawing of a person&#10;&#10;Description automatically generated">
            <a:extLst>
              <a:ext uri="{FF2B5EF4-FFF2-40B4-BE49-F238E27FC236}">
                <a16:creationId xmlns:a16="http://schemas.microsoft.com/office/drawing/2014/main" id="{23D8D359-9BB2-45B7-8FEE-7F1CA6B371C1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alphaModFix amt="3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78523" y="5546557"/>
            <a:ext cx="1287484" cy="1213743"/>
          </a:xfrm>
          <a:prstGeom prst="rect">
            <a:avLst/>
          </a:prstGeom>
        </p:spPr>
      </p:pic>
      <p:sp>
        <p:nvSpPr>
          <p:cNvPr id="16" name="Title 1">
            <a:extLst>
              <a:ext uri="{FF2B5EF4-FFF2-40B4-BE49-F238E27FC236}">
                <a16:creationId xmlns:a16="http://schemas.microsoft.com/office/drawing/2014/main" id="{E292246B-5349-4CE8-8641-5537BF73F2C3}"/>
              </a:ext>
            </a:extLst>
          </p:cNvPr>
          <p:cNvSpPr txBox="1">
            <a:spLocks/>
          </p:cNvSpPr>
          <p:nvPr/>
        </p:nvSpPr>
        <p:spPr>
          <a:xfrm>
            <a:off x="9116441" y="918877"/>
            <a:ext cx="2482002" cy="244579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br>
              <a:rPr lang="fr-BE" sz="3200" dirty="0">
                <a:latin typeface="Gotham Black" panose="02000603040000020004" pitchFamily="2" charset="0"/>
              </a:rPr>
            </a:br>
            <a:br>
              <a:rPr lang="fr-BE" sz="3200" dirty="0">
                <a:latin typeface="Gotham Black" panose="02000603040000020004" pitchFamily="2" charset="0"/>
              </a:rPr>
            </a:br>
            <a:br>
              <a:rPr lang="fr-BE" sz="3200" dirty="0">
                <a:latin typeface="Gotham Black" panose="02000603040000020004" pitchFamily="2" charset="0"/>
              </a:rPr>
            </a:br>
            <a:br>
              <a:rPr lang="fr-BE" sz="3200" dirty="0">
                <a:latin typeface="Gotham Black" panose="02000603040000020004" pitchFamily="2" charset="0"/>
              </a:rPr>
            </a:br>
            <a:endParaRPr lang="fr-BE" dirty="0">
              <a:latin typeface="Gotham Black" panose="02000603040000020004" pitchFamily="2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2998DDD-A314-4EBB-9F05-49F8772AB945}"/>
              </a:ext>
            </a:extLst>
          </p:cNvPr>
          <p:cNvSpPr/>
          <p:nvPr/>
        </p:nvSpPr>
        <p:spPr>
          <a:xfrm>
            <a:off x="0" y="0"/>
            <a:ext cx="12192000" cy="709863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E04D39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8098AB1-3EB7-4C12-9D74-D2B0FF6654B4}"/>
              </a:ext>
            </a:extLst>
          </p:cNvPr>
          <p:cNvSpPr txBox="1"/>
          <p:nvPr/>
        </p:nvSpPr>
        <p:spPr>
          <a:xfrm>
            <a:off x="72723" y="93321"/>
            <a:ext cx="1211927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BE" sz="2000" dirty="0">
                <a:solidFill>
                  <a:schemeClr val="bg1">
                    <a:lumMod val="20000"/>
                    <a:lumOff val="80000"/>
                  </a:schemeClr>
                </a:solidFill>
                <a:latin typeface="Arial Black" panose="020B0A04020102020204" pitchFamily="34" charset="0"/>
              </a:rPr>
              <a:t>HOUSING EXCLUSION IN EUROPE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AF221B6-4A1B-42D9-B45F-B8250289F1E6}"/>
              </a:ext>
            </a:extLst>
          </p:cNvPr>
          <p:cNvSpPr txBox="1"/>
          <p:nvPr/>
        </p:nvSpPr>
        <p:spPr>
          <a:xfrm>
            <a:off x="593557" y="2772271"/>
            <a:ext cx="6452935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à"/>
            </a:pPr>
            <a:r>
              <a:rPr lang="fr-BE" sz="2400" b="1" dirty="0">
                <a:latin typeface="Arial Nova" panose="020B0504020202020204" pitchFamily="34" charset="0"/>
                <a:sym typeface="Wingdings" panose="05000000000000000000" pitchFamily="2" charset="2"/>
              </a:rPr>
              <a:t>Poor </a:t>
            </a:r>
            <a:r>
              <a:rPr lang="fr-BE" sz="2400" b="1" dirty="0" err="1">
                <a:latin typeface="Arial Nova" panose="020B0504020202020204" pitchFamily="34" charset="0"/>
                <a:sym typeface="Wingdings" panose="05000000000000000000" pitchFamily="2" charset="2"/>
              </a:rPr>
              <a:t>households</a:t>
            </a:r>
            <a:r>
              <a:rPr lang="fr-BE" sz="2400" b="1" dirty="0">
                <a:latin typeface="Arial Nova" panose="020B0504020202020204" pitchFamily="34" charset="0"/>
                <a:sym typeface="Wingdings" panose="05000000000000000000" pitchFamily="2" charset="2"/>
              </a:rPr>
              <a:t> </a:t>
            </a:r>
          </a:p>
          <a:p>
            <a:pPr marL="342900" indent="-342900">
              <a:buFont typeface="Wingdings" panose="05000000000000000000" pitchFamily="2" charset="2"/>
              <a:buChar char="à"/>
            </a:pPr>
            <a:endParaRPr lang="fr-BE" sz="2400" b="1" dirty="0">
              <a:latin typeface="Arial Nova" panose="020B0504020202020204" pitchFamily="34" charset="0"/>
              <a:sym typeface="Wingdings" panose="05000000000000000000" pitchFamily="2" charset="2"/>
            </a:endParaRPr>
          </a:p>
          <a:p>
            <a:pPr marL="342900" indent="-342900">
              <a:buFont typeface="Wingdings" panose="05000000000000000000" pitchFamily="2" charset="2"/>
              <a:buChar char="à"/>
            </a:pPr>
            <a:r>
              <a:rPr lang="fr-BE" sz="2400" b="1" dirty="0">
                <a:latin typeface="Arial Nova" panose="020B0504020202020204" pitchFamily="34" charset="0"/>
                <a:sym typeface="Wingdings" panose="05000000000000000000" pitchFamily="2" charset="2"/>
              </a:rPr>
              <a:t>Poor </a:t>
            </a:r>
            <a:r>
              <a:rPr lang="fr-BE" sz="2400" b="1" dirty="0" err="1">
                <a:latin typeface="Arial Nova" panose="020B0504020202020204" pitchFamily="34" charset="0"/>
                <a:sym typeface="Wingdings" panose="05000000000000000000" pitchFamily="2" charset="2"/>
              </a:rPr>
              <a:t>children</a:t>
            </a:r>
            <a:r>
              <a:rPr lang="fr-BE" sz="2400" b="1" dirty="0">
                <a:latin typeface="Arial Nova" panose="020B0504020202020204" pitchFamily="34" charset="0"/>
                <a:sym typeface="Wingdings" panose="05000000000000000000" pitchFamily="2" charset="2"/>
              </a:rPr>
              <a:t> </a:t>
            </a:r>
          </a:p>
          <a:p>
            <a:pPr marL="342900" indent="-342900">
              <a:buFont typeface="Wingdings" panose="05000000000000000000" pitchFamily="2" charset="2"/>
              <a:buChar char="à"/>
            </a:pPr>
            <a:endParaRPr lang="fr-BE" sz="2400" b="1" dirty="0">
              <a:latin typeface="Arial Nova" panose="020B0504020202020204" pitchFamily="34" charset="0"/>
              <a:sym typeface="Wingdings" panose="05000000000000000000" pitchFamily="2" charset="2"/>
            </a:endParaRPr>
          </a:p>
          <a:p>
            <a:pPr marL="342900" indent="-342900">
              <a:buFont typeface="Wingdings" panose="05000000000000000000" pitchFamily="2" charset="2"/>
              <a:buChar char="à"/>
            </a:pPr>
            <a:r>
              <a:rPr lang="fr-BE" sz="2400" b="1" dirty="0">
                <a:latin typeface="Arial Nova" panose="020B0504020202020204" pitchFamily="34" charset="0"/>
                <a:sym typeface="Wingdings" panose="05000000000000000000" pitchFamily="2" charset="2"/>
              </a:rPr>
              <a:t>People with an </a:t>
            </a:r>
            <a:r>
              <a:rPr lang="fr-BE" sz="2400" b="1" dirty="0" err="1">
                <a:latin typeface="Arial Nova" panose="020B0504020202020204" pitchFamily="34" charset="0"/>
                <a:sym typeface="Wingdings" panose="05000000000000000000" pitchFamily="2" charset="2"/>
              </a:rPr>
              <a:t>activity</a:t>
            </a:r>
            <a:r>
              <a:rPr lang="fr-BE" sz="2400" b="1" dirty="0">
                <a:latin typeface="Arial Nova" panose="020B0504020202020204" pitchFamily="34" charset="0"/>
                <a:sym typeface="Wingdings" panose="05000000000000000000" pitchFamily="2" charset="2"/>
              </a:rPr>
              <a:t> limitation</a:t>
            </a:r>
            <a:endParaRPr lang="fr-BE" sz="2400" b="1" dirty="0">
              <a:latin typeface="Arial Nova" panose="020B0504020202020204" pitchFamily="34" charset="0"/>
            </a:endParaRPr>
          </a:p>
          <a:p>
            <a:endParaRPr lang="fr-BE" sz="2400" b="1" dirty="0">
              <a:latin typeface="Arial Nova" panose="020B0504020202020204" pitchFamily="34" charset="0"/>
            </a:endParaRPr>
          </a:p>
          <a:p>
            <a:r>
              <a:rPr lang="fr-BE" sz="2400" b="1" dirty="0">
                <a:latin typeface="Arial Nova" panose="020B0504020202020204" pitchFamily="34" charset="0"/>
                <a:sym typeface="Wingdings" panose="05000000000000000000" pitchFamily="2" charset="2"/>
              </a:rPr>
              <a:t> Non-EU </a:t>
            </a:r>
            <a:r>
              <a:rPr lang="fr-BE" sz="2400" b="1" dirty="0" err="1">
                <a:latin typeface="Arial Nova" panose="020B0504020202020204" pitchFamily="34" charset="0"/>
                <a:sym typeface="Wingdings" panose="05000000000000000000" pitchFamily="2" charset="2"/>
              </a:rPr>
              <a:t>nationals</a:t>
            </a:r>
            <a:endParaRPr lang="fr-BE" sz="2400" b="1" dirty="0">
              <a:latin typeface="Arial Nova" panose="020B0504020202020204" pitchFamily="34" charset="0"/>
            </a:endParaRPr>
          </a:p>
        </p:txBody>
      </p:sp>
      <p:sp>
        <p:nvSpPr>
          <p:cNvPr id="14" name="Titre 1">
            <a:extLst>
              <a:ext uri="{FF2B5EF4-FFF2-40B4-BE49-F238E27FC236}">
                <a16:creationId xmlns:a16="http://schemas.microsoft.com/office/drawing/2014/main" id="{9019F267-4E44-41C8-BAF6-2DDB1EB1935D}"/>
              </a:ext>
            </a:extLst>
          </p:cNvPr>
          <p:cNvSpPr txBox="1">
            <a:spLocks/>
          </p:cNvSpPr>
          <p:nvPr/>
        </p:nvSpPr>
        <p:spPr>
          <a:xfrm>
            <a:off x="326130" y="1105475"/>
            <a:ext cx="11272313" cy="372804"/>
          </a:xfrm>
          <a:prstGeom prst="rect">
            <a:avLst/>
          </a:prstGeom>
          <a:noFill/>
        </p:spPr>
        <p:txBody>
          <a:bodyPr wrap="square" lIns="108000" tIns="54000" rIns="108000" bIns="54000" anchor="t">
            <a:noAutofit/>
          </a:bodyPr>
          <a:lstStyle>
            <a:lvl1pPr marL="0" indent="0" algn="l" defTabSz="457200" rtl="0" eaLnBrk="1" latinLnBrk="0" hangingPunct="1">
              <a:lnSpc>
                <a:spcPct val="90000"/>
              </a:lnSpc>
              <a:spcBef>
                <a:spcPct val="0"/>
              </a:spcBef>
              <a:buFontTx/>
              <a:buNone/>
              <a:defRPr sz="38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2800" dirty="0">
                <a:latin typeface="Arial Nova" panose="020B0504020202020204" pitchFamily="34" charset="0"/>
                <a:cs typeface="Calibri" panose="020F0502020204030204" pitchFamily="34" charset="0"/>
              </a:rPr>
              <a:t>Social </a:t>
            </a:r>
            <a:r>
              <a:rPr lang="fr-FR" sz="2800" dirty="0" err="1">
                <a:latin typeface="Arial Nova" panose="020B0504020202020204" pitchFamily="34" charset="0"/>
                <a:cs typeface="Calibri" panose="020F0502020204030204" pitchFamily="34" charset="0"/>
              </a:rPr>
              <a:t>factors</a:t>
            </a:r>
            <a:r>
              <a:rPr lang="fr-FR" sz="2800" dirty="0">
                <a:latin typeface="Arial Nova" panose="020B0504020202020204" pitchFamily="34" charset="0"/>
                <a:cs typeface="Calibri" panose="020F0502020204030204" pitchFamily="34" charset="0"/>
              </a:rPr>
              <a:t> </a:t>
            </a:r>
            <a:r>
              <a:rPr lang="fr-FR" sz="2800" dirty="0" err="1">
                <a:latin typeface="Arial Nova" panose="020B0504020202020204" pitchFamily="34" charset="0"/>
                <a:cs typeface="Calibri" panose="020F0502020204030204" pitchFamily="34" charset="0"/>
              </a:rPr>
              <a:t>exacerbating</a:t>
            </a:r>
            <a:r>
              <a:rPr lang="fr-FR" sz="2800" dirty="0">
                <a:latin typeface="Arial Nova" panose="020B0504020202020204" pitchFamily="34" charset="0"/>
                <a:cs typeface="Calibri" panose="020F0502020204030204" pitchFamily="34" charset="0"/>
              </a:rPr>
              <a:t> </a:t>
            </a:r>
            <a:r>
              <a:rPr lang="fr-FR" sz="2800" dirty="0" err="1">
                <a:latin typeface="Arial Nova" panose="020B0504020202020204" pitchFamily="34" charset="0"/>
                <a:cs typeface="Calibri" panose="020F0502020204030204" pitchFamily="34" charset="0"/>
              </a:rPr>
              <a:t>housing</a:t>
            </a:r>
            <a:r>
              <a:rPr lang="fr-FR" sz="2800" dirty="0">
                <a:latin typeface="Arial Nova" panose="020B0504020202020204" pitchFamily="34" charset="0"/>
                <a:cs typeface="Calibri" panose="020F0502020204030204" pitchFamily="34" charset="0"/>
              </a:rPr>
              <a:t> </a:t>
            </a:r>
            <a:r>
              <a:rPr lang="fr-FR" sz="2800" dirty="0" err="1">
                <a:latin typeface="Arial Nova" panose="020B0504020202020204" pitchFamily="34" charset="0"/>
                <a:cs typeface="Calibri" panose="020F0502020204030204" pitchFamily="34" charset="0"/>
              </a:rPr>
              <a:t>difficulties</a:t>
            </a:r>
            <a:r>
              <a:rPr lang="fr-FR" sz="2800" dirty="0">
                <a:latin typeface="Arial Nova" panose="020B0504020202020204" pitchFamily="34" charset="0"/>
                <a:cs typeface="Calibri" panose="020F0502020204030204" pitchFamily="34" charset="0"/>
              </a:rPr>
              <a:t>: </a:t>
            </a:r>
          </a:p>
          <a:p>
            <a:r>
              <a:rPr lang="fr-FR" sz="2800" i="1" dirty="0" err="1">
                <a:latin typeface="Arial Nova" panose="020B0504020202020204" pitchFamily="34" charset="0"/>
                <a:cs typeface="Calibri" panose="020F0502020204030204" pitchFamily="34" charset="0"/>
              </a:rPr>
              <a:t>Who</a:t>
            </a:r>
            <a:r>
              <a:rPr lang="fr-FR" sz="2800" i="1" dirty="0">
                <a:latin typeface="Arial Nova" panose="020B0504020202020204" pitchFamily="34" charset="0"/>
                <a:cs typeface="Calibri" panose="020F0502020204030204" pitchFamily="34" charset="0"/>
              </a:rPr>
              <a:t> are the </a:t>
            </a:r>
            <a:r>
              <a:rPr lang="fr-FR" sz="2800" i="1" dirty="0" err="1">
                <a:latin typeface="Arial Nova" panose="020B0504020202020204" pitchFamily="34" charset="0"/>
                <a:cs typeface="Calibri" panose="020F0502020204030204" pitchFamily="34" charset="0"/>
              </a:rPr>
              <a:t>most</a:t>
            </a:r>
            <a:r>
              <a:rPr lang="fr-FR" sz="2800" i="1" dirty="0">
                <a:latin typeface="Arial Nova" panose="020B0504020202020204" pitchFamily="34" charset="0"/>
                <a:cs typeface="Calibri" panose="020F0502020204030204" pitchFamily="34" charset="0"/>
              </a:rPr>
              <a:t> </a:t>
            </a:r>
            <a:r>
              <a:rPr lang="fr-FR" sz="2800" i="1" dirty="0" err="1">
                <a:latin typeface="Arial Nova" panose="020B0504020202020204" pitchFamily="34" charset="0"/>
                <a:cs typeface="Calibri" panose="020F0502020204030204" pitchFamily="34" charset="0"/>
              </a:rPr>
              <a:t>vulnerable</a:t>
            </a:r>
            <a:r>
              <a:rPr lang="fr-FR" sz="2800" i="1" dirty="0">
                <a:latin typeface="Arial Nova" panose="020B0504020202020204" pitchFamily="34" charset="0"/>
                <a:cs typeface="Calibri" panose="020F0502020204030204" pitchFamily="34" charset="0"/>
              </a:rPr>
              <a:t> to </a:t>
            </a:r>
            <a:r>
              <a:rPr lang="fr-FR" sz="2800" i="1" dirty="0" err="1">
                <a:latin typeface="Arial Nova" panose="020B0504020202020204" pitchFamily="34" charset="0"/>
                <a:cs typeface="Calibri" panose="020F0502020204030204" pitchFamily="34" charset="0"/>
              </a:rPr>
              <a:t>housing</a:t>
            </a:r>
            <a:r>
              <a:rPr lang="fr-FR" sz="2800" i="1" dirty="0">
                <a:latin typeface="Arial Nova" panose="020B0504020202020204" pitchFamily="34" charset="0"/>
                <a:cs typeface="Calibri" panose="020F0502020204030204" pitchFamily="34" charset="0"/>
              </a:rPr>
              <a:t> exclusion? </a:t>
            </a:r>
            <a:endParaRPr lang="fr-FR" sz="2400" i="1" dirty="0">
              <a:latin typeface="Arial Nova" panose="020B050402020202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822388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5C60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17EB1DE1-3BB4-48A2-8EAC-FCFAB60FFB8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alphaModFix amt="3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13287" y="5449927"/>
            <a:ext cx="1074507" cy="1310374"/>
          </a:xfrm>
        </p:spPr>
      </p:pic>
      <p:pic>
        <p:nvPicPr>
          <p:cNvPr id="4" name="Picture 3" descr="A drawing of a person&#10;&#10;Description automatically generated">
            <a:extLst>
              <a:ext uri="{FF2B5EF4-FFF2-40B4-BE49-F238E27FC236}">
                <a16:creationId xmlns:a16="http://schemas.microsoft.com/office/drawing/2014/main" id="{23D8D359-9BB2-45B7-8FEE-7F1CA6B371C1}"/>
              </a:ext>
            </a:extLst>
          </p:cNvPr>
          <p:cNvPicPr>
            <a:picLocks noChangeAspect="1"/>
          </p:cNvPicPr>
          <p:nvPr/>
        </p:nvPicPr>
        <p:blipFill>
          <a:blip r:embed="rId4">
            <a:alphaModFix amt="3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78523" y="5546557"/>
            <a:ext cx="1287484" cy="1213743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12998DDD-A314-4EBB-9F05-49F8772AB945}"/>
              </a:ext>
            </a:extLst>
          </p:cNvPr>
          <p:cNvSpPr/>
          <p:nvPr/>
        </p:nvSpPr>
        <p:spPr>
          <a:xfrm>
            <a:off x="0" y="0"/>
            <a:ext cx="12192000" cy="709863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E04D39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8098AB1-3EB7-4C12-9D74-D2B0FF6654B4}"/>
              </a:ext>
            </a:extLst>
          </p:cNvPr>
          <p:cNvSpPr txBox="1"/>
          <p:nvPr/>
        </p:nvSpPr>
        <p:spPr>
          <a:xfrm>
            <a:off x="72723" y="93321"/>
            <a:ext cx="1211927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2800" b="1" dirty="0">
                <a:solidFill>
                  <a:schemeClr val="bg1">
                    <a:lumMod val="20000"/>
                    <a:lumOff val="80000"/>
                  </a:schemeClr>
                </a:solidFill>
                <a:latin typeface="Arial Nova" panose="020B0504020202020204" pitchFamily="34" charset="0"/>
              </a:rPr>
              <a:t>EUROPEAN INDEX OF HOUSING EXCLUSION 2020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AF221B6-4A1B-42D9-B45F-B8250289F1E6}"/>
              </a:ext>
            </a:extLst>
          </p:cNvPr>
          <p:cNvSpPr txBox="1"/>
          <p:nvPr/>
        </p:nvSpPr>
        <p:spPr>
          <a:xfrm>
            <a:off x="1147255" y="796009"/>
            <a:ext cx="989749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BE" sz="2800" b="1" i="1" dirty="0">
                <a:latin typeface="Arial Nova" panose="020B0504020202020204" pitchFamily="34" charset="0"/>
              </a:rPr>
              <a:t>Non-EU </a:t>
            </a:r>
            <a:r>
              <a:rPr lang="fr-BE" sz="2800" b="1" i="1" dirty="0" err="1">
                <a:latin typeface="Arial Nova" panose="020B0504020202020204" pitchFamily="34" charset="0"/>
              </a:rPr>
              <a:t>nationals</a:t>
            </a:r>
            <a:r>
              <a:rPr lang="fr-BE" sz="2800" b="1" i="1" dirty="0">
                <a:latin typeface="Arial Nova" panose="020B0504020202020204" pitchFamily="34" charset="0"/>
              </a:rPr>
              <a:t> more </a:t>
            </a:r>
            <a:r>
              <a:rPr lang="fr-BE" sz="2800" b="1" i="1" dirty="0" err="1">
                <a:latin typeface="Arial Nova" panose="020B0504020202020204" pitchFamily="34" charset="0"/>
              </a:rPr>
              <a:t>likely</a:t>
            </a:r>
            <a:r>
              <a:rPr lang="fr-BE" sz="2800" b="1" i="1" dirty="0">
                <a:latin typeface="Arial Nova" panose="020B0504020202020204" pitchFamily="34" charset="0"/>
              </a:rPr>
              <a:t> to live in </a:t>
            </a:r>
            <a:r>
              <a:rPr lang="fr-BE" sz="2800" b="1" i="1" dirty="0" err="1">
                <a:latin typeface="Arial Nova" panose="020B0504020202020204" pitchFamily="34" charset="0"/>
              </a:rPr>
              <a:t>overcrowding</a:t>
            </a:r>
            <a:r>
              <a:rPr lang="fr-BE" sz="2800" b="1" i="1" dirty="0">
                <a:latin typeface="Arial Nova" panose="020B0504020202020204" pitchFamily="34" charset="0"/>
              </a:rPr>
              <a:t> </a:t>
            </a:r>
            <a:r>
              <a:rPr lang="fr-BE" sz="2400" b="1" i="1" dirty="0">
                <a:latin typeface="Arial Nova" panose="020B0504020202020204" pitchFamily="34" charset="0"/>
              </a:rPr>
              <a:t>&amp; to </a:t>
            </a:r>
            <a:r>
              <a:rPr lang="fr-BE" sz="2400" b="1" i="1" dirty="0" err="1">
                <a:latin typeface="Arial Nova" panose="020B0504020202020204" pitchFamily="34" charset="0"/>
              </a:rPr>
              <a:t>be</a:t>
            </a:r>
            <a:r>
              <a:rPr lang="fr-BE" sz="2400" b="1" i="1" dirty="0">
                <a:latin typeface="Arial Nova" panose="020B0504020202020204" pitchFamily="34" charset="0"/>
              </a:rPr>
              <a:t> </a:t>
            </a:r>
            <a:r>
              <a:rPr lang="fr-BE" sz="2400" b="1" i="1" dirty="0" err="1">
                <a:latin typeface="Arial Nova" panose="020B0504020202020204" pitchFamily="34" charset="0"/>
              </a:rPr>
              <a:t>overburdened</a:t>
            </a:r>
            <a:r>
              <a:rPr lang="fr-BE" sz="2400" b="1" i="1" dirty="0">
                <a:latin typeface="Arial Nova" panose="020B0504020202020204" pitchFamily="34" charset="0"/>
              </a:rPr>
              <a:t> by </a:t>
            </a:r>
            <a:r>
              <a:rPr lang="fr-BE" sz="2400" b="1" i="1" dirty="0" err="1">
                <a:latin typeface="Arial Nova" panose="020B0504020202020204" pitchFamily="34" charset="0"/>
              </a:rPr>
              <a:t>housing</a:t>
            </a:r>
            <a:r>
              <a:rPr lang="fr-BE" sz="2400" b="1" i="1" dirty="0">
                <a:latin typeface="Arial Nova" panose="020B0504020202020204" pitchFamily="34" charset="0"/>
              </a:rPr>
              <a:t> </a:t>
            </a:r>
            <a:r>
              <a:rPr lang="fr-BE" sz="2400" b="1" i="1" dirty="0" err="1">
                <a:latin typeface="Arial Nova" panose="020B0504020202020204" pitchFamily="34" charset="0"/>
              </a:rPr>
              <a:t>costs</a:t>
            </a:r>
            <a:r>
              <a:rPr lang="fr-BE" sz="2800" b="1" i="1" dirty="0">
                <a:latin typeface="Arial Nova" panose="020B0504020202020204" pitchFamily="34" charset="0"/>
              </a:rPr>
              <a:t> </a:t>
            </a:r>
            <a:r>
              <a:rPr lang="fr-BE" sz="2800" b="1" i="1" dirty="0" err="1">
                <a:latin typeface="Arial Nova" panose="020B0504020202020204" pitchFamily="34" charset="0"/>
              </a:rPr>
              <a:t>than</a:t>
            </a:r>
            <a:r>
              <a:rPr lang="fr-BE" sz="2800" b="1" i="1" dirty="0">
                <a:latin typeface="Arial Nova" panose="020B0504020202020204" pitchFamily="34" charset="0"/>
              </a:rPr>
              <a:t> EU </a:t>
            </a:r>
            <a:r>
              <a:rPr lang="fr-BE" sz="2800" b="1" i="1" dirty="0" err="1">
                <a:latin typeface="Arial Nova" panose="020B0504020202020204" pitchFamily="34" charset="0"/>
              </a:rPr>
              <a:t>nationals</a:t>
            </a:r>
            <a:endParaRPr lang="fr-BE" sz="2800" b="1" i="1" dirty="0">
              <a:latin typeface="Arial Nova" panose="020B0504020202020204" pitchFamily="34" charset="0"/>
            </a:endParaRPr>
          </a:p>
        </p:txBody>
      </p:sp>
      <p:pic>
        <p:nvPicPr>
          <p:cNvPr id="12" name="Graphic 11" descr="Earth Globe Europe-Africa">
            <a:extLst>
              <a:ext uri="{FF2B5EF4-FFF2-40B4-BE49-F238E27FC236}">
                <a16:creationId xmlns:a16="http://schemas.microsoft.com/office/drawing/2014/main" id="{7404F658-83B1-410D-836E-8BA2EB45B12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358295" y="1064416"/>
            <a:ext cx="663027" cy="663027"/>
          </a:xfrm>
          <a:prstGeom prst="rect">
            <a:avLst/>
          </a:prstGeom>
        </p:spPr>
      </p:pic>
      <p:graphicFrame>
        <p:nvGraphicFramePr>
          <p:cNvPr id="20" name="Chart 19">
            <a:extLst>
              <a:ext uri="{FF2B5EF4-FFF2-40B4-BE49-F238E27FC236}">
                <a16:creationId xmlns:a16="http://schemas.microsoft.com/office/drawing/2014/main" id="{55A12330-D2BF-493E-BE4E-42F1DEDB0C49}"/>
              </a:ext>
            </a:extLst>
          </p:cNvPr>
          <p:cNvGraphicFramePr>
            <a:graphicFrameLocks/>
          </p:cNvGraphicFramePr>
          <p:nvPr/>
        </p:nvGraphicFramePr>
        <p:xfrm>
          <a:off x="462887" y="1772790"/>
          <a:ext cx="9050400" cy="50932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</p:spTree>
    <p:extLst>
      <p:ext uri="{BB962C8B-B14F-4D97-AF65-F5344CB8AC3E}">
        <p14:creationId xmlns:p14="http://schemas.microsoft.com/office/powerpoint/2010/main" val="334712129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5C60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17EB1DE1-3BB4-48A2-8EAC-FCFAB60FFB8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alphaModFix amt="3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13287" y="5449927"/>
            <a:ext cx="1074507" cy="1310374"/>
          </a:xfr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33C17538-552C-4F06-BE41-E07A6F884B04}"/>
              </a:ext>
            </a:extLst>
          </p:cNvPr>
          <p:cNvSpPr/>
          <p:nvPr/>
        </p:nvSpPr>
        <p:spPr>
          <a:xfrm>
            <a:off x="0" y="0"/>
            <a:ext cx="12192000" cy="709863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E04D39"/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43808A1-54D3-46EB-9E82-5E36303F93A6}"/>
              </a:ext>
            </a:extLst>
          </p:cNvPr>
          <p:cNvSpPr txBox="1"/>
          <p:nvPr/>
        </p:nvSpPr>
        <p:spPr>
          <a:xfrm>
            <a:off x="72723" y="93321"/>
            <a:ext cx="1211927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2800" b="1" dirty="0">
                <a:solidFill>
                  <a:schemeClr val="bg1">
                    <a:lumMod val="20000"/>
                    <a:lumOff val="80000"/>
                  </a:schemeClr>
                </a:solidFill>
                <a:latin typeface="Arial Nova" panose="020B0504020202020204" pitchFamily="34" charset="0"/>
              </a:rPr>
              <a:t>ESTIMATES OF THE NUMBER OF HOMELESS PEOPLE IN EU</a:t>
            </a:r>
          </a:p>
        </p:txBody>
      </p:sp>
      <p:pic>
        <p:nvPicPr>
          <p:cNvPr id="4" name="Picture 3" descr="A drawing of a person&#10;&#10;Description automatically generated">
            <a:extLst>
              <a:ext uri="{FF2B5EF4-FFF2-40B4-BE49-F238E27FC236}">
                <a16:creationId xmlns:a16="http://schemas.microsoft.com/office/drawing/2014/main" id="{23D8D359-9BB2-45B7-8FEE-7F1CA6B371C1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alphaModFix amt="3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78523" y="5546557"/>
            <a:ext cx="1287484" cy="1213743"/>
          </a:xfrm>
          <a:prstGeom prst="rect">
            <a:avLst/>
          </a:prstGeom>
        </p:spPr>
      </p:pic>
      <p:pic>
        <p:nvPicPr>
          <p:cNvPr id="12" name="Picture 11" descr="A picture containing flower&#10;&#10;Description automatically generated">
            <a:extLst>
              <a:ext uri="{FF2B5EF4-FFF2-40B4-BE49-F238E27FC236}">
                <a16:creationId xmlns:a16="http://schemas.microsoft.com/office/drawing/2014/main" id="{B2B0D1C8-67A6-4F2F-8D69-7441B583C9B4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0822"/>
          <a:stretch/>
        </p:blipFill>
        <p:spPr>
          <a:xfrm>
            <a:off x="6598278" y="918877"/>
            <a:ext cx="5489305" cy="1888090"/>
          </a:xfrm>
          <a:prstGeom prst="rect">
            <a:avLst/>
          </a:prstGeom>
        </p:spPr>
      </p:pic>
      <p:sp>
        <p:nvSpPr>
          <p:cNvPr id="15" name="Equals 14">
            <a:extLst>
              <a:ext uri="{FF2B5EF4-FFF2-40B4-BE49-F238E27FC236}">
                <a16:creationId xmlns:a16="http://schemas.microsoft.com/office/drawing/2014/main" id="{177F972B-7AAB-474E-9E4A-B413023FD4DA}"/>
              </a:ext>
            </a:extLst>
          </p:cNvPr>
          <p:cNvSpPr/>
          <p:nvPr/>
        </p:nvSpPr>
        <p:spPr>
          <a:xfrm>
            <a:off x="7767907" y="3429000"/>
            <a:ext cx="890337" cy="709863"/>
          </a:xfrm>
          <a:prstGeom prst="mathEqual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>
              <a:solidFill>
                <a:schemeClr val="tx1"/>
              </a:solidFill>
            </a:endParaRPr>
          </a:p>
        </p:txBody>
      </p:sp>
      <p:sp>
        <p:nvSpPr>
          <p:cNvPr id="16" name="Title 1">
            <a:extLst>
              <a:ext uri="{FF2B5EF4-FFF2-40B4-BE49-F238E27FC236}">
                <a16:creationId xmlns:a16="http://schemas.microsoft.com/office/drawing/2014/main" id="{E292246B-5349-4CE8-8641-5537BF73F2C3}"/>
              </a:ext>
            </a:extLst>
          </p:cNvPr>
          <p:cNvSpPr txBox="1">
            <a:spLocks/>
          </p:cNvSpPr>
          <p:nvPr/>
        </p:nvSpPr>
        <p:spPr>
          <a:xfrm>
            <a:off x="9116441" y="918877"/>
            <a:ext cx="2482002" cy="244579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br>
              <a:rPr lang="fr-BE" sz="3200" dirty="0">
                <a:latin typeface="Gotham Black" panose="02000603040000020004" pitchFamily="2" charset="0"/>
              </a:rPr>
            </a:br>
            <a:br>
              <a:rPr lang="fr-BE" sz="3200" dirty="0">
                <a:latin typeface="Gotham Black" panose="02000603040000020004" pitchFamily="2" charset="0"/>
              </a:rPr>
            </a:br>
            <a:br>
              <a:rPr lang="fr-BE" sz="3200" dirty="0">
                <a:latin typeface="Gotham Black" panose="02000603040000020004" pitchFamily="2" charset="0"/>
              </a:rPr>
            </a:br>
            <a:br>
              <a:rPr lang="fr-BE" sz="3200" dirty="0">
                <a:latin typeface="Gotham Black" panose="02000603040000020004" pitchFamily="2" charset="0"/>
              </a:rPr>
            </a:br>
            <a:endParaRPr lang="fr-BE" dirty="0">
              <a:latin typeface="Gotham Black" panose="02000603040000020004" pitchFamily="2" charset="0"/>
            </a:endParaRPr>
          </a:p>
        </p:txBody>
      </p:sp>
      <p:sp>
        <p:nvSpPr>
          <p:cNvPr id="17" name="ZoneTexte 10">
            <a:extLst>
              <a:ext uri="{FF2B5EF4-FFF2-40B4-BE49-F238E27FC236}">
                <a16:creationId xmlns:a16="http://schemas.microsoft.com/office/drawing/2014/main" id="{8E3A1BD2-07D0-448B-8723-C2E253F2ACCC}"/>
              </a:ext>
            </a:extLst>
          </p:cNvPr>
          <p:cNvSpPr txBox="1"/>
          <p:nvPr/>
        </p:nvSpPr>
        <p:spPr>
          <a:xfrm>
            <a:off x="8658244" y="3180972"/>
            <a:ext cx="2995864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000" b="1" dirty="0">
                <a:latin typeface="Arial Black" panose="020B0A04020102020204" pitchFamily="34" charset="0"/>
              </a:rPr>
              <a:t>+ 70% </a:t>
            </a:r>
          </a:p>
          <a:p>
            <a:pPr algn="ctr"/>
            <a:r>
              <a:rPr lang="fr-FR" sz="2800" b="1" dirty="0">
                <a:latin typeface="Arial Black" panose="020B0A04020102020204" pitchFamily="34" charset="0"/>
              </a:rPr>
              <a:t>in 10 </a:t>
            </a:r>
            <a:r>
              <a:rPr lang="fr-FR" sz="2800" b="1" dirty="0" err="1">
                <a:latin typeface="Arial Black" panose="020B0A04020102020204" pitchFamily="34" charset="0"/>
              </a:rPr>
              <a:t>years</a:t>
            </a:r>
            <a:endParaRPr lang="fr-FR" sz="2800" b="1" dirty="0">
              <a:latin typeface="Arial Black" panose="020B0A04020102020204" pitchFamily="34" charset="0"/>
            </a:endParaRPr>
          </a:p>
        </p:txBody>
      </p:sp>
      <p:pic>
        <p:nvPicPr>
          <p:cNvPr id="9" name="Picture 8" descr="Map&#10;&#10;Description automatically generated">
            <a:extLst>
              <a:ext uri="{FF2B5EF4-FFF2-40B4-BE49-F238E27FC236}">
                <a16:creationId xmlns:a16="http://schemas.microsoft.com/office/drawing/2014/main" id="{EFB0A7B4-C3EA-44E0-A2CC-D62132BFD3B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423" y="883601"/>
            <a:ext cx="6288874" cy="58006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56487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5C60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BF500382-E147-4C30-9DA0-C8BA7C0ECA66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alphaModFix amt="47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188471" y="5416"/>
            <a:ext cx="10258187" cy="6847166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ED46D50A-AF83-4A4B-A7E0-C2C691A1A44D}"/>
              </a:ext>
            </a:extLst>
          </p:cNvPr>
          <p:cNvSpPr/>
          <p:nvPr/>
        </p:nvSpPr>
        <p:spPr>
          <a:xfrm>
            <a:off x="1188471" y="2501206"/>
            <a:ext cx="10265592" cy="1384994"/>
          </a:xfrm>
          <a:prstGeom prst="rect">
            <a:avLst/>
          </a:prstGeom>
          <a:solidFill>
            <a:schemeClr val="tx1">
              <a:alpha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srgbClr val="E04D39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1EF26FA-5637-4C02-BB08-8929054FE9C5}"/>
              </a:ext>
            </a:extLst>
          </p:cNvPr>
          <p:cNvSpPr txBox="1"/>
          <p:nvPr/>
        </p:nvSpPr>
        <p:spPr>
          <a:xfrm>
            <a:off x="1188471" y="2537434"/>
            <a:ext cx="1029045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BE" sz="2800" dirty="0">
                <a:solidFill>
                  <a:schemeClr val="bg1">
                    <a:lumMod val="20000"/>
                    <a:lumOff val="80000"/>
                  </a:schemeClr>
                </a:solidFill>
                <a:latin typeface="Arial Black" panose="020B0A04020102020204" pitchFamily="34" charset="0"/>
              </a:rPr>
              <a:t>EXILED &amp; HOMELESS: RECEPTION AND ACCOMMODATION CONDITIONS FOR ASYLUM SEEKERS AND REFUGEES IN EUROPE </a:t>
            </a:r>
          </a:p>
        </p:txBody>
      </p:sp>
      <p:pic>
        <p:nvPicPr>
          <p:cNvPr id="10" name="Content Placeholder 4">
            <a:extLst>
              <a:ext uri="{FF2B5EF4-FFF2-40B4-BE49-F238E27FC236}">
                <a16:creationId xmlns:a16="http://schemas.microsoft.com/office/drawing/2014/main" id="{F541308C-FAD2-4E10-86AF-BD04C300153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>
            <a:alphaModFix amt="3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13287" y="5449927"/>
            <a:ext cx="1074507" cy="1310374"/>
          </a:xfrm>
        </p:spPr>
      </p:pic>
      <p:pic>
        <p:nvPicPr>
          <p:cNvPr id="11" name="Picture 10" descr="A drawing of a person&#10;&#10;Description automatically generated">
            <a:extLst>
              <a:ext uri="{FF2B5EF4-FFF2-40B4-BE49-F238E27FC236}">
                <a16:creationId xmlns:a16="http://schemas.microsoft.com/office/drawing/2014/main" id="{73267668-8339-40D9-A9E9-4F376C372B6A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alphaModFix amt="3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78523" y="5546557"/>
            <a:ext cx="1287484" cy="1213743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370A7A75-30B7-4BD9-81AA-A682B5728947}"/>
              </a:ext>
            </a:extLst>
          </p:cNvPr>
          <p:cNvSpPr txBox="1"/>
          <p:nvPr/>
        </p:nvSpPr>
        <p:spPr>
          <a:xfrm>
            <a:off x="1177369" y="6519446"/>
            <a:ext cx="491863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1400" dirty="0">
                <a:solidFill>
                  <a:srgbClr val="FFFFFF"/>
                </a:solidFill>
                <a:latin typeface="Arial Nova" panose="020B0504020202020204" pitchFamily="34" charset="0"/>
              </a:rPr>
              <a:t>Photo: David </a:t>
            </a:r>
            <a:r>
              <a:rPr lang="fr-BE" sz="1400" dirty="0" err="1">
                <a:solidFill>
                  <a:srgbClr val="FFFFFF"/>
                </a:solidFill>
                <a:latin typeface="Arial Nova" panose="020B0504020202020204" pitchFamily="34" charset="0"/>
              </a:rPr>
              <a:t>Boureau</a:t>
            </a:r>
            <a:r>
              <a:rPr lang="fr-BE" sz="1400" dirty="0">
                <a:solidFill>
                  <a:srgbClr val="FFFFFF"/>
                </a:solidFill>
                <a:latin typeface="Arial Nova" panose="020B0504020202020204" pitchFamily="34" charset="0"/>
              </a:rPr>
              <a:t> – Emmaüs Solidarité Paris Ivry</a:t>
            </a:r>
          </a:p>
        </p:txBody>
      </p:sp>
    </p:spTree>
    <p:extLst>
      <p:ext uri="{BB962C8B-B14F-4D97-AF65-F5344CB8AC3E}">
        <p14:creationId xmlns:p14="http://schemas.microsoft.com/office/powerpoint/2010/main" val="336123864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ACA7618D-02E2-400B-9BE8-6ABC6EF5281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5205" y="4445230"/>
            <a:ext cx="3876247" cy="2331394"/>
          </a:xfrm>
          <a:prstGeom prst="rect">
            <a:avLst/>
          </a:prstGeom>
        </p:spPr>
      </p:pic>
      <p:graphicFrame>
        <p:nvGraphicFramePr>
          <p:cNvPr id="3" name="Diagram 2">
            <a:extLst>
              <a:ext uri="{FF2B5EF4-FFF2-40B4-BE49-F238E27FC236}">
                <a16:creationId xmlns:a16="http://schemas.microsoft.com/office/drawing/2014/main" id="{650344C9-818C-4518-A33F-6CBC48FA3F8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922651588"/>
              </p:ext>
            </p:extLst>
          </p:nvPr>
        </p:nvGraphicFramePr>
        <p:xfrm>
          <a:off x="-769542" y="803184"/>
          <a:ext cx="8836526" cy="613833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17EB1DE1-3BB4-48A2-8EAC-FCFAB60FFB8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9">
            <a:alphaModFix amt="3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85011" y="4009434"/>
            <a:ext cx="1074507" cy="1310374"/>
          </a:xfr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33C17538-552C-4F06-BE41-E07A6F884B04}"/>
              </a:ext>
            </a:extLst>
          </p:cNvPr>
          <p:cNvSpPr/>
          <p:nvPr/>
        </p:nvSpPr>
        <p:spPr>
          <a:xfrm>
            <a:off x="0" y="0"/>
            <a:ext cx="12192000" cy="709863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E04D39"/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43808A1-54D3-46EB-9E82-5E36303F93A6}"/>
              </a:ext>
            </a:extLst>
          </p:cNvPr>
          <p:cNvSpPr txBox="1"/>
          <p:nvPr/>
        </p:nvSpPr>
        <p:spPr>
          <a:xfrm>
            <a:off x="72723" y="93321"/>
            <a:ext cx="1211927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2800" b="1" dirty="0">
                <a:solidFill>
                  <a:schemeClr val="bg1">
                    <a:lumMod val="20000"/>
                    <a:lumOff val="80000"/>
                  </a:schemeClr>
                </a:solidFill>
                <a:latin typeface="Arial Nova" panose="020B0504020202020204" pitchFamily="34" charset="0"/>
              </a:rPr>
              <a:t>EXILED &amp; HOMELESS</a:t>
            </a:r>
          </a:p>
        </p:txBody>
      </p:sp>
      <p:pic>
        <p:nvPicPr>
          <p:cNvPr id="4" name="Picture 3" descr="A drawing of a person&#10;&#10;Description automatically generated">
            <a:extLst>
              <a:ext uri="{FF2B5EF4-FFF2-40B4-BE49-F238E27FC236}">
                <a16:creationId xmlns:a16="http://schemas.microsoft.com/office/drawing/2014/main" id="{23D8D359-9BB2-45B7-8FEE-7F1CA6B371C1}"/>
              </a:ext>
            </a:extLst>
          </p:cNvPr>
          <p:cNvPicPr>
            <a:picLocks noChangeAspect="1"/>
          </p:cNvPicPr>
          <p:nvPr/>
        </p:nvPicPr>
        <p:blipFill>
          <a:blip r:embed="rId10" cstate="hqprint">
            <a:alphaModFix amt="3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78523" y="5546557"/>
            <a:ext cx="1287484" cy="1213743"/>
          </a:xfrm>
          <a:prstGeom prst="rect">
            <a:avLst/>
          </a:prstGeom>
        </p:spPr>
      </p:pic>
      <p:sp>
        <p:nvSpPr>
          <p:cNvPr id="7" name="Arrow: Right 6">
            <a:extLst>
              <a:ext uri="{FF2B5EF4-FFF2-40B4-BE49-F238E27FC236}">
                <a16:creationId xmlns:a16="http://schemas.microsoft.com/office/drawing/2014/main" id="{EF5A32AE-BF83-4AE8-B64E-93B157347800}"/>
              </a:ext>
            </a:extLst>
          </p:cNvPr>
          <p:cNvSpPr/>
          <p:nvPr/>
        </p:nvSpPr>
        <p:spPr>
          <a:xfrm>
            <a:off x="5429250" y="5663140"/>
            <a:ext cx="876300" cy="980575"/>
          </a:xfrm>
          <a:prstGeom prst="rightArrow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3FCF9E70-6F78-4F59-9507-E75B7B0098D5}"/>
              </a:ext>
            </a:extLst>
          </p:cNvPr>
          <p:cNvGrpSpPr/>
          <p:nvPr/>
        </p:nvGrpSpPr>
        <p:grpSpPr>
          <a:xfrm>
            <a:off x="6003257" y="5707063"/>
            <a:ext cx="4881754" cy="1150937"/>
            <a:chOff x="2124060" y="4872311"/>
            <a:chExt cx="4881754" cy="1150937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FECDD882-E4B1-49F5-B85E-DC7EB1A95974}"/>
                </a:ext>
              </a:extLst>
            </p:cNvPr>
            <p:cNvSpPr/>
            <p:nvPr/>
          </p:nvSpPr>
          <p:spPr>
            <a:xfrm>
              <a:off x="2124060" y="4872311"/>
              <a:ext cx="4603750" cy="1150937"/>
            </a:xfrm>
            <a:prstGeom prst="rect">
              <a:avLst/>
            </a:pr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991CE168-8FEF-41D3-A07C-E7F56B715B0B}"/>
                </a:ext>
              </a:extLst>
            </p:cNvPr>
            <p:cNvSpPr txBox="1"/>
            <p:nvPr/>
          </p:nvSpPr>
          <p:spPr>
            <a:xfrm>
              <a:off x="2402064" y="4872311"/>
              <a:ext cx="4603750" cy="115093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42240" tIns="142240" rIns="142240" bIns="142240" numCol="1" spcCol="1270" anchor="ctr" anchorCtr="0">
              <a:noAutofit/>
            </a:bodyPr>
            <a:lstStyle/>
            <a:p>
              <a:pPr marL="0" lvl="0" indent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fr-BE" sz="2400" b="1" kern="1200" dirty="0">
                  <a:latin typeface="Arial Nova" panose="020B0504020202020204" pitchFamily="34" charset="0"/>
                </a:rPr>
                <a:t>HOUSING = ESSENTIAL FOR INTEGRATION</a:t>
              </a:r>
            </a:p>
          </p:txBody>
        </p:sp>
      </p:grpSp>
      <p:pic>
        <p:nvPicPr>
          <p:cNvPr id="10" name="Picture 9">
            <a:extLst>
              <a:ext uri="{FF2B5EF4-FFF2-40B4-BE49-F238E27FC236}">
                <a16:creationId xmlns:a16="http://schemas.microsoft.com/office/drawing/2014/main" id="{3FF1184A-8FC0-4A6E-9D38-80C3158D04DB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457480" y="1275714"/>
            <a:ext cx="1101998" cy="930805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0D340674-C246-48F1-A576-4013FC74BB8E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7717941" y="1367480"/>
            <a:ext cx="3167070" cy="855803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1519B268-5C48-42FC-B218-7E0D42790E32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6457480" y="2565104"/>
            <a:ext cx="1101998" cy="876052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70FE5A3D-03B9-4097-84FB-E6A52B8DEC0D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716153" y="2604214"/>
            <a:ext cx="3386486" cy="855803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1416E208-53FD-40C1-8304-FF1081EF4CED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6559037" y="3872351"/>
            <a:ext cx="898883" cy="876051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B1475B5B-BAAD-4D53-8AFA-942F6E268723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7688290" y="3872352"/>
            <a:ext cx="3196721" cy="8807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309698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3">
      <a:dk1>
        <a:sysClr val="windowText" lastClr="000000"/>
      </a:dk1>
      <a:lt1>
        <a:srgbClr val="5EA59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5211</TotalTime>
  <Words>2371</Words>
  <Application>Microsoft Office PowerPoint</Application>
  <PresentationFormat>Widescreen</PresentationFormat>
  <Paragraphs>186</Paragraphs>
  <Slides>18</Slides>
  <Notes>18</Notes>
  <HiddenSlides>0</HiddenSlides>
  <MMClips>0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30" baseType="lpstr">
      <vt:lpstr>Arial</vt:lpstr>
      <vt:lpstr>Arial Black</vt:lpstr>
      <vt:lpstr>Arial Nova</vt:lpstr>
      <vt:lpstr>Calibri</vt:lpstr>
      <vt:lpstr>Calibri Light</vt:lpstr>
      <vt:lpstr>Gotham</vt:lpstr>
      <vt:lpstr>Gotham Black</vt:lpstr>
      <vt:lpstr>GothamBlack</vt:lpstr>
      <vt:lpstr>RobotoSlab-Bold</vt:lpstr>
      <vt:lpstr>RobotoSlab-Light</vt:lpstr>
      <vt:lpstr>Wingdings</vt:lpstr>
      <vt:lpstr>Office Theme</vt:lpstr>
      <vt:lpstr>FEANTSA online conference week  Asylum Seekers &amp; Refugees - Insights from the 5th Overview of Housing Exclusion in Europe   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Chloe Serme-Morin</dc:creator>
  <cp:lastModifiedBy>Robbie Stakelum</cp:lastModifiedBy>
  <cp:revision>214</cp:revision>
  <cp:lastPrinted>2019-03-22T10:16:48Z</cp:lastPrinted>
  <dcterms:created xsi:type="dcterms:W3CDTF">2019-03-17T16:17:02Z</dcterms:created>
  <dcterms:modified xsi:type="dcterms:W3CDTF">2020-10-13T10:02:00Z</dcterms:modified>
</cp:coreProperties>
</file>