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4"/>
  </p:sldMasterIdLst>
  <p:notesMasterIdLst>
    <p:notesMasterId r:id="rId13"/>
  </p:notesMasterIdLst>
  <p:sldIdLst>
    <p:sldId id="256" r:id="rId5"/>
    <p:sldId id="259" r:id="rId6"/>
    <p:sldId id="284" r:id="rId7"/>
    <p:sldId id="285" r:id="rId8"/>
    <p:sldId id="286" r:id="rId9"/>
    <p:sldId id="287" r:id="rId10"/>
    <p:sldId id="288" r:id="rId11"/>
    <p:sldId id="289" r:id="rId12"/>
  </p:sldIdLst>
  <p:sldSz cx="24382413" cy="13716000"/>
  <p:notesSz cx="6858000" cy="9144000"/>
  <p:defaultTextStyle>
    <a:defPPr>
      <a:defRPr lang="nl-BE"/>
    </a:defPPr>
    <a:lvl1pPr marL="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9A9650-7F47-4D32-9F32-B33C3DEDCBFB}" v="36" dt="2020-10-06T15:22:40.8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0"/>
  </p:normalViewPr>
  <p:slideViewPr>
    <p:cSldViewPr snapToGrid="0" snapToObjects="1">
      <p:cViewPr varScale="1">
        <p:scale>
          <a:sx n="26" d="100"/>
          <a:sy n="26" d="100"/>
        </p:scale>
        <p:origin x="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ED312-742A-604B-A4A2-5A52EAE3FC59}" type="datetimeFigureOut">
              <a:rPr lang="nl-BE" smtClean="0"/>
              <a:t>13/10/2020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 dirty="0"/>
              <a:t>Tekststijl van het model bewerken
Tweede niveau
Derde niveau
Vierde niveau
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BD77B-7974-754D-B9D7-A2F40F0CCC0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02642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709" rtl="0" eaLnBrk="1" latinLnBrk="0" hangingPunct="1">
      <a:defRPr sz="1200" kern="1200">
        <a:solidFill>
          <a:schemeClr val="tx1"/>
        </a:solidFill>
        <a:latin typeface="Flanders Art Sans" panose="00000500000000000000" pitchFamily="50" charset="0"/>
        <a:ea typeface="+mn-ea"/>
        <a:cs typeface="+mn-cs"/>
      </a:defRPr>
    </a:lvl1pPr>
    <a:lvl2pPr marL="91435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BD77B-7974-754D-B9D7-A2F40F0CCC0E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17699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BD77B-7974-754D-B9D7-A2F40F0CCC0E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81997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BD77B-7974-754D-B9D7-A2F40F0CCC0E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4952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eugdhulp-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>
            <a:extLst>
              <a:ext uri="{FF2B5EF4-FFF2-40B4-BE49-F238E27FC236}">
                <a16:creationId xmlns:a16="http://schemas.microsoft.com/office/drawing/2014/main" id="{BA4A34A9-F6D3-420B-8AE3-772D8D6022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104650"/>
            <a:ext cx="24382411" cy="261135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6B819D6A-72BB-094F-9C01-125914958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013613" y="0"/>
            <a:ext cx="4368800" cy="1127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7988" y="2437200"/>
            <a:ext cx="18262867" cy="2611350"/>
          </a:xfrm>
        </p:spPr>
        <p:txBody>
          <a:bodyPr lIns="0" tIns="0" rIns="0" bIns="0" anchor="t" anchorCtr="0">
            <a:noAutofit/>
          </a:bodyPr>
          <a:lstStyle>
            <a:lvl1pPr algn="l">
              <a:defRPr sz="9000" b="0" baseline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2E37A85F-7DCD-42BC-AD6B-6A98F65E775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940855" y="12030353"/>
            <a:ext cx="3769325" cy="10800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DC279E2B-05B7-47A3-BA7B-33A93164A1A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2233" y="12168338"/>
            <a:ext cx="374467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77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65" userDrawn="1">
          <p15:clr>
            <a:srgbClr val="FBAE40"/>
          </p15:clr>
        </p15:guide>
        <p15:guide id="2" pos="1255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eugdhulp-Titel-Subtitel-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920028-2E04-0448-92C0-01E2D4F19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7988" y="219600"/>
            <a:ext cx="18254662" cy="1900800"/>
          </a:xfrm>
        </p:spPr>
        <p:txBody>
          <a:bodyPr lIns="0" tIns="0" rIns="0" bIns="0" anchor="b" anchorCtr="0">
            <a:noAutofit/>
          </a:bodyPr>
          <a:lstStyle>
            <a:lvl1pPr>
              <a:defRPr sz="65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nl-NL"/>
              <a:t>Klik om stijl te bewerken</a:t>
            </a:r>
            <a:endParaRPr lang="nl-BE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31EB7928-700C-1243-A768-CBDC105C87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7987" y="2213356"/>
            <a:ext cx="18262867" cy="91389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4000" b="1" i="0" baseline="0">
                <a:solidFill>
                  <a:schemeClr val="accent1"/>
                </a:solidFill>
                <a:latin typeface="Flanders Art Sans" pitchFamily="2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99E19A30-4C6E-1440-86C0-C54D2781FD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77975" y="3565525"/>
            <a:ext cx="18262879" cy="790098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3200" baseline="0">
                <a:solidFill>
                  <a:schemeClr val="tx2"/>
                </a:solidFill>
                <a:latin typeface="Flanders Art Sans" panose="00000500000000000000" pitchFamily="50" charset="0"/>
              </a:defRPr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/>
              <a:t>Item 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/>
              <a:t>Item 2</a:t>
            </a:r>
          </a:p>
          <a:p>
            <a:pPr marL="1828731" lvl="1" indent="-457200"/>
            <a:r>
              <a:rPr lang="nl-BE" dirty="0"/>
              <a:t>Item 2.1</a:t>
            </a:r>
          </a:p>
          <a:p>
            <a:pPr marL="2743086" lvl="2" indent="-457200"/>
            <a:r>
              <a:rPr lang="nl-BE" dirty="0"/>
              <a:t>Item 2.1.</a:t>
            </a:r>
          </a:p>
          <a:p>
            <a:pPr marL="3657440" lvl="3" indent="-457200"/>
            <a:r>
              <a:rPr lang="nl-BE" dirty="0"/>
              <a:t>Item 2.1.1</a:t>
            </a:r>
          </a:p>
          <a:p>
            <a:pPr marL="4571794" lvl="4" indent="-457200"/>
            <a:r>
              <a:rPr lang="nl-BE" dirty="0"/>
              <a:t>Item 2.1.1.1</a:t>
            </a:r>
          </a:p>
          <a:p>
            <a:pPr marL="5486149" lvl="5" indent="-457200"/>
            <a:r>
              <a:rPr lang="nl-BE" dirty="0"/>
              <a:t>Item 2.1.1.1.1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/>
              <a:t>Item 3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7B5DEDA-BB03-9C4C-871E-C0F8CC96D2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115213" y="0"/>
            <a:ext cx="4267200" cy="115697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746476D0-FD9C-4F9D-9553-C2C7288447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940855" y="12030353"/>
            <a:ext cx="3769325" cy="1080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6A060D6-2BE7-4C79-94CD-627C4ECFAA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2233" y="12168338"/>
            <a:ext cx="374467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6658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1255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ugdhulp-Titel-Subtitel-Bullets-Img-2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9">
            <a:extLst>
              <a:ext uri="{FF2B5EF4-FFF2-40B4-BE49-F238E27FC236}">
                <a16:creationId xmlns:a16="http://schemas.microsoft.com/office/drawing/2014/main" id="{BB4AAFD1-8C31-C741-84A1-32BD9CC68A72}"/>
              </a:ext>
            </a:extLst>
          </p:cNvPr>
          <p:cNvSpPr/>
          <p:nvPr userDrawn="1"/>
        </p:nvSpPr>
        <p:spPr>
          <a:xfrm rot="17280000" flipV="1">
            <a:off x="-4147821" y="103415"/>
            <a:ext cx="17015633" cy="12164931"/>
          </a:xfrm>
          <a:custGeom>
            <a:avLst/>
            <a:gdLst>
              <a:gd name="connsiteX0" fmla="*/ 0 w 17077691"/>
              <a:gd name="connsiteY0" fmla="*/ 0 h 12416515"/>
              <a:gd name="connsiteX1" fmla="*/ 17077691 w 17077691"/>
              <a:gd name="connsiteY1" fmla="*/ 0 h 12416515"/>
              <a:gd name="connsiteX2" fmla="*/ 17077691 w 17077691"/>
              <a:gd name="connsiteY2" fmla="*/ 12416515 h 12416515"/>
              <a:gd name="connsiteX3" fmla="*/ 0 w 17077691"/>
              <a:gd name="connsiteY3" fmla="*/ 12416515 h 12416515"/>
              <a:gd name="connsiteX4" fmla="*/ 0 w 17077691"/>
              <a:gd name="connsiteY4" fmla="*/ 0 h 12416515"/>
              <a:gd name="connsiteX0" fmla="*/ 0 w 17077691"/>
              <a:gd name="connsiteY0" fmla="*/ 0 h 12416515"/>
              <a:gd name="connsiteX1" fmla="*/ 17077691 w 17077691"/>
              <a:gd name="connsiteY1" fmla="*/ 0 h 12416515"/>
              <a:gd name="connsiteX2" fmla="*/ 13119617 w 17077691"/>
              <a:gd name="connsiteY2" fmla="*/ 12161587 h 12416515"/>
              <a:gd name="connsiteX3" fmla="*/ 0 w 17077691"/>
              <a:gd name="connsiteY3" fmla="*/ 12416515 h 12416515"/>
              <a:gd name="connsiteX4" fmla="*/ 0 w 17077691"/>
              <a:gd name="connsiteY4" fmla="*/ 0 h 12416515"/>
              <a:gd name="connsiteX0" fmla="*/ 0 w 17077691"/>
              <a:gd name="connsiteY0" fmla="*/ 0 h 12161587"/>
              <a:gd name="connsiteX1" fmla="*/ 17077691 w 17077691"/>
              <a:gd name="connsiteY1" fmla="*/ 0 h 12161587"/>
              <a:gd name="connsiteX2" fmla="*/ 13119617 w 17077691"/>
              <a:gd name="connsiteY2" fmla="*/ 12161587 h 12161587"/>
              <a:gd name="connsiteX3" fmla="*/ 62058 w 17077691"/>
              <a:gd name="connsiteY3" fmla="*/ 7894143 h 12161587"/>
              <a:gd name="connsiteX4" fmla="*/ 0 w 17077691"/>
              <a:gd name="connsiteY4" fmla="*/ 0 h 12161587"/>
              <a:gd name="connsiteX0" fmla="*/ 2586519 w 17015633"/>
              <a:gd name="connsiteY0" fmla="*/ 0 h 12164931"/>
              <a:gd name="connsiteX1" fmla="*/ 17015633 w 17015633"/>
              <a:gd name="connsiteY1" fmla="*/ 3344 h 12164931"/>
              <a:gd name="connsiteX2" fmla="*/ 13057559 w 17015633"/>
              <a:gd name="connsiteY2" fmla="*/ 12164931 h 12164931"/>
              <a:gd name="connsiteX3" fmla="*/ 0 w 17015633"/>
              <a:gd name="connsiteY3" fmla="*/ 7897487 h 12164931"/>
              <a:gd name="connsiteX4" fmla="*/ 2586519 w 17015633"/>
              <a:gd name="connsiteY4" fmla="*/ 0 h 1216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15633" h="12164931">
                <a:moveTo>
                  <a:pt x="2586519" y="0"/>
                </a:moveTo>
                <a:lnTo>
                  <a:pt x="17015633" y="3344"/>
                </a:lnTo>
                <a:lnTo>
                  <a:pt x="13057559" y="12164931"/>
                </a:lnTo>
                <a:lnTo>
                  <a:pt x="0" y="7897487"/>
                </a:lnTo>
                <a:lnTo>
                  <a:pt x="258651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920028-2E04-0448-92C0-01E2D4F19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525" y="219600"/>
            <a:ext cx="6935637" cy="1900598"/>
          </a:xfrm>
        </p:spPr>
        <p:txBody>
          <a:bodyPr lIns="0" tIns="0" rIns="0" bIns="0" anchor="b" anchorCtr="0">
            <a:noAutofit/>
          </a:bodyPr>
          <a:lstStyle>
            <a:lvl1pPr>
              <a:defRPr sz="65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nl-NL"/>
              <a:t>Klik om stijl te bewerken</a:t>
            </a:r>
            <a:endParaRPr lang="nl-BE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31EB7928-700C-1243-A768-CBDC105C87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3525" y="2213356"/>
            <a:ext cx="6935637" cy="91389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4000" b="1" i="0" baseline="0">
                <a:solidFill>
                  <a:schemeClr val="accent1"/>
                </a:solidFill>
                <a:latin typeface="Flanders Art Sans" pitchFamily="2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99E19A30-4C6E-1440-86C0-C54D2781FD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3513" y="3565525"/>
            <a:ext cx="6935649" cy="7900988"/>
          </a:xfrm>
        </p:spPr>
        <p:txBody>
          <a:bodyPr lIns="0" tIns="0" rIns="0" bIns="0">
            <a:noAutofit/>
          </a:bodyPr>
          <a:lstStyle>
            <a:lvl1pPr marL="360000" indent="-360000">
              <a:lnSpc>
                <a:spcPct val="100000"/>
              </a:lnSpc>
              <a:buFont typeface="+mj-lt"/>
              <a:buAutoNum type="arabicPeriod"/>
              <a:defRPr sz="3200" baseline="0">
                <a:solidFill>
                  <a:schemeClr val="tx2"/>
                </a:solidFill>
                <a:latin typeface="Flanders Art Sans" panose="00000500000000000000" pitchFamily="50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53610652-3B28-4279-80A9-28DB4069DB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930649" y="12028806"/>
            <a:ext cx="3780000" cy="10800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C580771F-BA02-4B16-A2FF-3D9CB0452B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2233" y="12168338"/>
            <a:ext cx="374467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952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ugdhulp-Titel-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920028-2E04-0448-92C0-01E2D4F19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525" y="219600"/>
            <a:ext cx="18259125" cy="1900800"/>
          </a:xfrm>
        </p:spPr>
        <p:txBody>
          <a:bodyPr lIns="0" tIns="0" rIns="0" bIns="0" anchor="b" anchorCtr="0">
            <a:noAutofit/>
          </a:bodyPr>
          <a:lstStyle>
            <a:lvl1pPr>
              <a:defRPr sz="65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nl-NL"/>
              <a:t>Klik om stijl te bewerken</a:t>
            </a:r>
            <a:endParaRPr lang="nl-BE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113AFCE-1B16-4D5B-9457-DD0E07D843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9940855" y="12030353"/>
            <a:ext cx="3769325" cy="10800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DB3E15D2-0F03-4F91-8A3D-987040E24B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2233" y="12168338"/>
            <a:ext cx="374467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595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1255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ugdhulp-Titel-Blanco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920028-2E04-0448-92C0-01E2D4F19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525" y="219600"/>
            <a:ext cx="18259125" cy="1900800"/>
          </a:xfrm>
        </p:spPr>
        <p:txBody>
          <a:bodyPr lIns="0" tIns="0" rIns="0" bIns="0" anchor="b" anchorCtr="0">
            <a:noAutofit/>
          </a:bodyPr>
          <a:lstStyle>
            <a:lvl1pPr>
              <a:defRPr sz="6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Klik om stijl te bewerken</a:t>
            </a:r>
            <a:endParaRPr lang="nl-BE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97F0326-7690-4B54-89B8-DCE111EA19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930649" y="12028806"/>
            <a:ext cx="3780000" cy="108000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11E222F4-32E4-4505-B210-572CBB7435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209" y="11668806"/>
            <a:ext cx="3532307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228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1255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ugdhulp-Titel-Subtitel-Tekst-oranj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9052C7B1-855E-5343-B712-087AEE16E8EF}"/>
              </a:ext>
            </a:extLst>
          </p:cNvPr>
          <p:cNvSpPr/>
          <p:nvPr userDrawn="1"/>
        </p:nvSpPr>
        <p:spPr>
          <a:xfrm rot="17280000" flipV="1">
            <a:off x="-4134568" y="116666"/>
            <a:ext cx="17015633" cy="12164931"/>
          </a:xfrm>
          <a:custGeom>
            <a:avLst/>
            <a:gdLst>
              <a:gd name="connsiteX0" fmla="*/ 0 w 17077691"/>
              <a:gd name="connsiteY0" fmla="*/ 0 h 12416515"/>
              <a:gd name="connsiteX1" fmla="*/ 17077691 w 17077691"/>
              <a:gd name="connsiteY1" fmla="*/ 0 h 12416515"/>
              <a:gd name="connsiteX2" fmla="*/ 17077691 w 17077691"/>
              <a:gd name="connsiteY2" fmla="*/ 12416515 h 12416515"/>
              <a:gd name="connsiteX3" fmla="*/ 0 w 17077691"/>
              <a:gd name="connsiteY3" fmla="*/ 12416515 h 12416515"/>
              <a:gd name="connsiteX4" fmla="*/ 0 w 17077691"/>
              <a:gd name="connsiteY4" fmla="*/ 0 h 12416515"/>
              <a:gd name="connsiteX0" fmla="*/ 0 w 17077691"/>
              <a:gd name="connsiteY0" fmla="*/ 0 h 12416515"/>
              <a:gd name="connsiteX1" fmla="*/ 17077691 w 17077691"/>
              <a:gd name="connsiteY1" fmla="*/ 0 h 12416515"/>
              <a:gd name="connsiteX2" fmla="*/ 13119617 w 17077691"/>
              <a:gd name="connsiteY2" fmla="*/ 12161587 h 12416515"/>
              <a:gd name="connsiteX3" fmla="*/ 0 w 17077691"/>
              <a:gd name="connsiteY3" fmla="*/ 12416515 h 12416515"/>
              <a:gd name="connsiteX4" fmla="*/ 0 w 17077691"/>
              <a:gd name="connsiteY4" fmla="*/ 0 h 12416515"/>
              <a:gd name="connsiteX0" fmla="*/ 0 w 17077691"/>
              <a:gd name="connsiteY0" fmla="*/ 0 h 12161587"/>
              <a:gd name="connsiteX1" fmla="*/ 17077691 w 17077691"/>
              <a:gd name="connsiteY1" fmla="*/ 0 h 12161587"/>
              <a:gd name="connsiteX2" fmla="*/ 13119617 w 17077691"/>
              <a:gd name="connsiteY2" fmla="*/ 12161587 h 12161587"/>
              <a:gd name="connsiteX3" fmla="*/ 62058 w 17077691"/>
              <a:gd name="connsiteY3" fmla="*/ 7894143 h 12161587"/>
              <a:gd name="connsiteX4" fmla="*/ 0 w 17077691"/>
              <a:gd name="connsiteY4" fmla="*/ 0 h 12161587"/>
              <a:gd name="connsiteX0" fmla="*/ 2586519 w 17015633"/>
              <a:gd name="connsiteY0" fmla="*/ 0 h 12164931"/>
              <a:gd name="connsiteX1" fmla="*/ 17015633 w 17015633"/>
              <a:gd name="connsiteY1" fmla="*/ 3344 h 12164931"/>
              <a:gd name="connsiteX2" fmla="*/ 13057559 w 17015633"/>
              <a:gd name="connsiteY2" fmla="*/ 12164931 h 12164931"/>
              <a:gd name="connsiteX3" fmla="*/ 0 w 17015633"/>
              <a:gd name="connsiteY3" fmla="*/ 7897487 h 12164931"/>
              <a:gd name="connsiteX4" fmla="*/ 2586519 w 17015633"/>
              <a:gd name="connsiteY4" fmla="*/ 0 h 1216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15633" h="12164931">
                <a:moveTo>
                  <a:pt x="2586519" y="0"/>
                </a:moveTo>
                <a:lnTo>
                  <a:pt x="17015633" y="3344"/>
                </a:lnTo>
                <a:lnTo>
                  <a:pt x="13057559" y="12164931"/>
                </a:lnTo>
                <a:lnTo>
                  <a:pt x="0" y="7897487"/>
                </a:lnTo>
                <a:lnTo>
                  <a:pt x="258651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920028-2E04-0448-92C0-01E2D4F19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525" y="219456"/>
            <a:ext cx="8333117" cy="1900598"/>
          </a:xfrm>
        </p:spPr>
        <p:txBody>
          <a:bodyPr lIns="0" tIns="0" rIns="0" bIns="0" anchor="b" anchorCtr="0">
            <a:noAutofit/>
          </a:bodyPr>
          <a:lstStyle>
            <a:lvl1pPr>
              <a:defRPr sz="6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Klik om stijl te bewerken</a:t>
            </a:r>
            <a:endParaRPr lang="nl-BE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31EB7928-700C-1243-A768-CBDC105C87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3525" y="2213356"/>
            <a:ext cx="8333117" cy="91389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4000" b="1" i="0" baseline="0">
                <a:solidFill>
                  <a:schemeClr val="bg1"/>
                </a:solidFill>
                <a:latin typeface="Flanders Art Sans" pitchFamily="2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ijdelijke aanduiding voor tekst 12">
            <a:extLst>
              <a:ext uri="{FF2B5EF4-FFF2-40B4-BE49-F238E27FC236}">
                <a16:creationId xmlns:a16="http://schemas.microsoft.com/office/drawing/2014/main" id="{3C27FB6C-3A85-5842-BE9A-08FCD337BE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629736" y="1701792"/>
            <a:ext cx="9079152" cy="947804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3200" baseline="0">
                <a:solidFill>
                  <a:schemeClr val="tx2"/>
                </a:solidFill>
                <a:latin typeface="Flanders Art Sans" panose="00000500000000000000" pitchFamily="50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8234673B-0FB5-4B5E-AF66-DB3D59806B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9940855" y="12030353"/>
            <a:ext cx="3769325" cy="10800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34E9DA2C-A6BC-4FE1-80DE-8A8CCA967B3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209" y="11668806"/>
            <a:ext cx="3532307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686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ugdhulp-Titel-Subtitel-Tekst-blau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9052C7B1-855E-5343-B712-087AEE16E8EF}"/>
              </a:ext>
            </a:extLst>
          </p:cNvPr>
          <p:cNvSpPr/>
          <p:nvPr userDrawn="1"/>
        </p:nvSpPr>
        <p:spPr>
          <a:xfrm rot="17280000" flipV="1">
            <a:off x="-4147820" y="129920"/>
            <a:ext cx="17015633" cy="12164931"/>
          </a:xfrm>
          <a:custGeom>
            <a:avLst/>
            <a:gdLst>
              <a:gd name="connsiteX0" fmla="*/ 0 w 17077691"/>
              <a:gd name="connsiteY0" fmla="*/ 0 h 12416515"/>
              <a:gd name="connsiteX1" fmla="*/ 17077691 w 17077691"/>
              <a:gd name="connsiteY1" fmla="*/ 0 h 12416515"/>
              <a:gd name="connsiteX2" fmla="*/ 17077691 w 17077691"/>
              <a:gd name="connsiteY2" fmla="*/ 12416515 h 12416515"/>
              <a:gd name="connsiteX3" fmla="*/ 0 w 17077691"/>
              <a:gd name="connsiteY3" fmla="*/ 12416515 h 12416515"/>
              <a:gd name="connsiteX4" fmla="*/ 0 w 17077691"/>
              <a:gd name="connsiteY4" fmla="*/ 0 h 12416515"/>
              <a:gd name="connsiteX0" fmla="*/ 0 w 17077691"/>
              <a:gd name="connsiteY0" fmla="*/ 0 h 12416515"/>
              <a:gd name="connsiteX1" fmla="*/ 17077691 w 17077691"/>
              <a:gd name="connsiteY1" fmla="*/ 0 h 12416515"/>
              <a:gd name="connsiteX2" fmla="*/ 13119617 w 17077691"/>
              <a:gd name="connsiteY2" fmla="*/ 12161587 h 12416515"/>
              <a:gd name="connsiteX3" fmla="*/ 0 w 17077691"/>
              <a:gd name="connsiteY3" fmla="*/ 12416515 h 12416515"/>
              <a:gd name="connsiteX4" fmla="*/ 0 w 17077691"/>
              <a:gd name="connsiteY4" fmla="*/ 0 h 12416515"/>
              <a:gd name="connsiteX0" fmla="*/ 0 w 17077691"/>
              <a:gd name="connsiteY0" fmla="*/ 0 h 12161587"/>
              <a:gd name="connsiteX1" fmla="*/ 17077691 w 17077691"/>
              <a:gd name="connsiteY1" fmla="*/ 0 h 12161587"/>
              <a:gd name="connsiteX2" fmla="*/ 13119617 w 17077691"/>
              <a:gd name="connsiteY2" fmla="*/ 12161587 h 12161587"/>
              <a:gd name="connsiteX3" fmla="*/ 62058 w 17077691"/>
              <a:gd name="connsiteY3" fmla="*/ 7894143 h 12161587"/>
              <a:gd name="connsiteX4" fmla="*/ 0 w 17077691"/>
              <a:gd name="connsiteY4" fmla="*/ 0 h 12161587"/>
              <a:gd name="connsiteX0" fmla="*/ 2586519 w 17015633"/>
              <a:gd name="connsiteY0" fmla="*/ 0 h 12164931"/>
              <a:gd name="connsiteX1" fmla="*/ 17015633 w 17015633"/>
              <a:gd name="connsiteY1" fmla="*/ 3344 h 12164931"/>
              <a:gd name="connsiteX2" fmla="*/ 13057559 w 17015633"/>
              <a:gd name="connsiteY2" fmla="*/ 12164931 h 12164931"/>
              <a:gd name="connsiteX3" fmla="*/ 0 w 17015633"/>
              <a:gd name="connsiteY3" fmla="*/ 7897487 h 12164931"/>
              <a:gd name="connsiteX4" fmla="*/ 2586519 w 17015633"/>
              <a:gd name="connsiteY4" fmla="*/ 0 h 1216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15633" h="12164931">
                <a:moveTo>
                  <a:pt x="2586519" y="0"/>
                </a:moveTo>
                <a:lnTo>
                  <a:pt x="17015633" y="3344"/>
                </a:lnTo>
                <a:lnTo>
                  <a:pt x="13057559" y="12164931"/>
                </a:lnTo>
                <a:lnTo>
                  <a:pt x="0" y="7897487"/>
                </a:lnTo>
                <a:lnTo>
                  <a:pt x="258651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920028-2E04-0448-92C0-01E2D4F19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525" y="219456"/>
            <a:ext cx="8350369" cy="1900598"/>
          </a:xfrm>
        </p:spPr>
        <p:txBody>
          <a:bodyPr lIns="0" tIns="0" rIns="0" bIns="0" anchor="b" anchorCtr="0">
            <a:noAutofit/>
          </a:bodyPr>
          <a:lstStyle>
            <a:lvl1pPr>
              <a:defRPr sz="6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Klik om stijl te bewerken</a:t>
            </a:r>
            <a:endParaRPr lang="nl-BE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31EB7928-700C-1243-A768-CBDC105C87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3525" y="2213356"/>
            <a:ext cx="8350369" cy="91389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4000" b="1" i="0" baseline="0">
                <a:solidFill>
                  <a:schemeClr val="bg1"/>
                </a:solidFill>
                <a:latin typeface="Flanders Art Sans" pitchFamily="2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ijdelijke aanduiding voor tekst 12">
            <a:extLst>
              <a:ext uri="{FF2B5EF4-FFF2-40B4-BE49-F238E27FC236}">
                <a16:creationId xmlns:a16="http://schemas.microsoft.com/office/drawing/2014/main" id="{3C27FB6C-3A85-5842-BE9A-08FCD337BE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629736" y="1701792"/>
            <a:ext cx="9074989" cy="947804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3200" baseline="0">
                <a:solidFill>
                  <a:schemeClr val="tx2"/>
                </a:solidFill>
                <a:latin typeface="Flanders Art Sans" panose="00000500000000000000" pitchFamily="50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9086DF5-027D-4C45-9DA6-BEFCD12C71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9940855" y="12030353"/>
            <a:ext cx="3769325" cy="10800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D3EB5854-13E8-4D23-A01A-52103D849F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209" y="11668806"/>
            <a:ext cx="3532307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72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ugdhulp-Titel-Subtitel-Tekst-ro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9052C7B1-855E-5343-B712-087AEE16E8EF}"/>
              </a:ext>
            </a:extLst>
          </p:cNvPr>
          <p:cNvSpPr/>
          <p:nvPr userDrawn="1"/>
        </p:nvSpPr>
        <p:spPr>
          <a:xfrm rot="17280000" flipV="1">
            <a:off x="-4161072" y="116667"/>
            <a:ext cx="17015633" cy="12164931"/>
          </a:xfrm>
          <a:custGeom>
            <a:avLst/>
            <a:gdLst>
              <a:gd name="connsiteX0" fmla="*/ 0 w 17077691"/>
              <a:gd name="connsiteY0" fmla="*/ 0 h 12416515"/>
              <a:gd name="connsiteX1" fmla="*/ 17077691 w 17077691"/>
              <a:gd name="connsiteY1" fmla="*/ 0 h 12416515"/>
              <a:gd name="connsiteX2" fmla="*/ 17077691 w 17077691"/>
              <a:gd name="connsiteY2" fmla="*/ 12416515 h 12416515"/>
              <a:gd name="connsiteX3" fmla="*/ 0 w 17077691"/>
              <a:gd name="connsiteY3" fmla="*/ 12416515 h 12416515"/>
              <a:gd name="connsiteX4" fmla="*/ 0 w 17077691"/>
              <a:gd name="connsiteY4" fmla="*/ 0 h 12416515"/>
              <a:gd name="connsiteX0" fmla="*/ 0 w 17077691"/>
              <a:gd name="connsiteY0" fmla="*/ 0 h 12416515"/>
              <a:gd name="connsiteX1" fmla="*/ 17077691 w 17077691"/>
              <a:gd name="connsiteY1" fmla="*/ 0 h 12416515"/>
              <a:gd name="connsiteX2" fmla="*/ 13119617 w 17077691"/>
              <a:gd name="connsiteY2" fmla="*/ 12161587 h 12416515"/>
              <a:gd name="connsiteX3" fmla="*/ 0 w 17077691"/>
              <a:gd name="connsiteY3" fmla="*/ 12416515 h 12416515"/>
              <a:gd name="connsiteX4" fmla="*/ 0 w 17077691"/>
              <a:gd name="connsiteY4" fmla="*/ 0 h 12416515"/>
              <a:gd name="connsiteX0" fmla="*/ 0 w 17077691"/>
              <a:gd name="connsiteY0" fmla="*/ 0 h 12161587"/>
              <a:gd name="connsiteX1" fmla="*/ 17077691 w 17077691"/>
              <a:gd name="connsiteY1" fmla="*/ 0 h 12161587"/>
              <a:gd name="connsiteX2" fmla="*/ 13119617 w 17077691"/>
              <a:gd name="connsiteY2" fmla="*/ 12161587 h 12161587"/>
              <a:gd name="connsiteX3" fmla="*/ 62058 w 17077691"/>
              <a:gd name="connsiteY3" fmla="*/ 7894143 h 12161587"/>
              <a:gd name="connsiteX4" fmla="*/ 0 w 17077691"/>
              <a:gd name="connsiteY4" fmla="*/ 0 h 12161587"/>
              <a:gd name="connsiteX0" fmla="*/ 2586519 w 17015633"/>
              <a:gd name="connsiteY0" fmla="*/ 0 h 12164931"/>
              <a:gd name="connsiteX1" fmla="*/ 17015633 w 17015633"/>
              <a:gd name="connsiteY1" fmla="*/ 3344 h 12164931"/>
              <a:gd name="connsiteX2" fmla="*/ 13057559 w 17015633"/>
              <a:gd name="connsiteY2" fmla="*/ 12164931 h 12164931"/>
              <a:gd name="connsiteX3" fmla="*/ 0 w 17015633"/>
              <a:gd name="connsiteY3" fmla="*/ 7897487 h 12164931"/>
              <a:gd name="connsiteX4" fmla="*/ 2586519 w 17015633"/>
              <a:gd name="connsiteY4" fmla="*/ 0 h 1216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15633" h="12164931">
                <a:moveTo>
                  <a:pt x="2586519" y="0"/>
                </a:moveTo>
                <a:lnTo>
                  <a:pt x="17015633" y="3344"/>
                </a:lnTo>
                <a:lnTo>
                  <a:pt x="13057559" y="12164931"/>
                </a:lnTo>
                <a:lnTo>
                  <a:pt x="0" y="7897487"/>
                </a:lnTo>
                <a:lnTo>
                  <a:pt x="258651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920028-2E04-0448-92C0-01E2D4F19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525" y="219456"/>
            <a:ext cx="8367621" cy="1900598"/>
          </a:xfrm>
        </p:spPr>
        <p:txBody>
          <a:bodyPr lIns="0" tIns="0" rIns="0" bIns="0" anchor="b" anchorCtr="0">
            <a:noAutofit/>
          </a:bodyPr>
          <a:lstStyle>
            <a:lvl1pPr>
              <a:defRPr sz="6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Klik om stijl te bewerken</a:t>
            </a:r>
            <a:endParaRPr lang="nl-BE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31EB7928-700C-1243-A768-CBDC105C87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3525" y="2213356"/>
            <a:ext cx="8367621" cy="91389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4000" b="1" i="0" baseline="0">
                <a:solidFill>
                  <a:schemeClr val="bg1"/>
                </a:solidFill>
                <a:latin typeface="Flanders Art Sans" pitchFamily="2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50286E7F-639C-4405-9455-022DD39479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9940855" y="12030353"/>
            <a:ext cx="3769325" cy="1080000"/>
          </a:xfrm>
          <a:prstGeom prst="rect">
            <a:avLst/>
          </a:prstGeom>
        </p:spPr>
      </p:pic>
      <p:sp>
        <p:nvSpPr>
          <p:cNvPr id="15" name="Tijdelijke aanduiding voor tekst 12">
            <a:extLst>
              <a:ext uri="{FF2B5EF4-FFF2-40B4-BE49-F238E27FC236}">
                <a16:creationId xmlns:a16="http://schemas.microsoft.com/office/drawing/2014/main" id="{989907E7-D01A-4B30-BBAA-879DE8CAB3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629736" y="1701791"/>
            <a:ext cx="9079152" cy="949529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3200" baseline="0">
                <a:solidFill>
                  <a:schemeClr val="tx2"/>
                </a:solidFill>
                <a:latin typeface="Flanders Art Sans" panose="00000500000000000000" pitchFamily="50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7BF1B20-955F-429A-9B95-1521EF0E6E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209" y="11668806"/>
            <a:ext cx="3532307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37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0B169-B1F0-164F-B236-B6DE26EE1533}" type="datetimeFigureOut">
              <a:rPr lang="nl-BE" smtClean="0"/>
              <a:t>13/10/2020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B1CE8-6374-EE48-9A15-DF1583D8F816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264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7" r:id="rId2"/>
    <p:sldLayoutId id="2147483705" r:id="rId3"/>
    <p:sldLayoutId id="2147483706" r:id="rId4"/>
    <p:sldLayoutId id="2147483710" r:id="rId5"/>
    <p:sldLayoutId id="2147483707" r:id="rId6"/>
    <p:sldLayoutId id="2147483708" r:id="rId7"/>
    <p:sldLayoutId id="2147483709" r:id="rId8"/>
  </p:sldLayoutIdLst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Flanders Art Sans" panose="00000500000000000000" pitchFamily="50" charset="0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www.homelesshub.ca/resource/roadmap-prevention-youth-homelessnes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wayhome.eu/mind-gap-nl/roadmap-acties/mind-gap-acti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FE2152F-4167-1F4C-86AF-A687AA0E0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7988" y="2437199"/>
            <a:ext cx="18262867" cy="4927877"/>
          </a:xfrm>
        </p:spPr>
        <p:txBody>
          <a:bodyPr/>
          <a:lstStyle/>
          <a:p>
            <a:r>
              <a:rPr lang="nl-BE" b="1" dirty="0">
                <a:latin typeface="+mn-lt"/>
              </a:rPr>
              <a:t>A Way Home</a:t>
            </a:r>
            <a:br>
              <a:rPr lang="nl-BE" dirty="0"/>
            </a:br>
            <a:r>
              <a:rPr lang="nl-BE" sz="8000" dirty="0">
                <a:latin typeface="+mn-lt"/>
              </a:rPr>
              <a:t>Local </a:t>
            </a:r>
            <a:r>
              <a:rPr lang="nl-BE" sz="8000" dirty="0" err="1">
                <a:latin typeface="+mn-lt"/>
              </a:rPr>
              <a:t>coalitions</a:t>
            </a:r>
            <a:r>
              <a:rPr lang="nl-BE" sz="8000" dirty="0">
                <a:latin typeface="+mn-lt"/>
              </a:rPr>
              <a:t> in </a:t>
            </a:r>
            <a:r>
              <a:rPr lang="nl-BE" sz="8000" dirty="0" err="1">
                <a:latin typeface="+mn-lt"/>
              </a:rPr>
              <a:t>Flanders</a:t>
            </a:r>
            <a:r>
              <a:rPr lang="nl-BE" sz="8000" dirty="0">
                <a:latin typeface="+mn-lt"/>
              </a:rPr>
              <a:t> </a:t>
            </a:r>
            <a:r>
              <a:rPr lang="nl-BE" sz="8000" dirty="0" err="1">
                <a:latin typeface="+mn-lt"/>
              </a:rPr>
              <a:t>and</a:t>
            </a:r>
            <a:r>
              <a:rPr lang="nl-BE" sz="8000" dirty="0">
                <a:latin typeface="+mn-lt"/>
              </a:rPr>
              <a:t> Brussels </a:t>
            </a:r>
            <a:r>
              <a:rPr lang="nl-BE" sz="8000" dirty="0" err="1">
                <a:latin typeface="+mn-lt"/>
              </a:rPr>
              <a:t>cooperating</a:t>
            </a:r>
            <a:r>
              <a:rPr lang="nl-BE" sz="8000" dirty="0">
                <a:latin typeface="+mn-lt"/>
              </a:rPr>
              <a:t> </a:t>
            </a:r>
            <a:r>
              <a:rPr lang="nl-BE" sz="8000" dirty="0" err="1">
                <a:latin typeface="+mn-lt"/>
              </a:rPr>
              <a:t>to</a:t>
            </a:r>
            <a:r>
              <a:rPr lang="nl-BE" sz="8000" dirty="0">
                <a:latin typeface="+mn-lt"/>
              </a:rPr>
              <a:t> end </a:t>
            </a:r>
            <a:r>
              <a:rPr lang="nl-BE" sz="8000" dirty="0" err="1">
                <a:latin typeface="+mn-lt"/>
              </a:rPr>
              <a:t>and</a:t>
            </a:r>
            <a:r>
              <a:rPr lang="nl-BE" sz="8000" dirty="0">
                <a:latin typeface="+mn-lt"/>
              </a:rPr>
              <a:t> </a:t>
            </a:r>
            <a:r>
              <a:rPr lang="nl-BE" sz="8000" dirty="0" err="1">
                <a:latin typeface="+mn-lt"/>
              </a:rPr>
              <a:t>prevent</a:t>
            </a:r>
            <a:r>
              <a:rPr lang="nl-BE" sz="8000" dirty="0">
                <a:latin typeface="+mn-lt"/>
              </a:rPr>
              <a:t> </a:t>
            </a:r>
            <a:r>
              <a:rPr lang="nl-BE" sz="8000" dirty="0" err="1">
                <a:latin typeface="+mn-lt"/>
              </a:rPr>
              <a:t>youth</a:t>
            </a:r>
            <a:r>
              <a:rPr lang="nl-BE" sz="8000" dirty="0">
                <a:latin typeface="+mn-lt"/>
              </a:rPr>
              <a:t> </a:t>
            </a:r>
            <a:r>
              <a:rPr lang="nl-BE" sz="8000" dirty="0" err="1">
                <a:latin typeface="+mn-lt"/>
              </a:rPr>
              <a:t>homelessness</a:t>
            </a:r>
            <a:endParaRPr lang="nl-BE" sz="8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8491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88753-0C33-2A42-85D7-B4B2D703F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latin typeface="+mn-lt"/>
              </a:rPr>
              <a:t>Opgroeien – “</a:t>
            </a:r>
            <a:r>
              <a:rPr lang="nl-BE" b="1" dirty="0" err="1">
                <a:latin typeface="+mn-lt"/>
              </a:rPr>
              <a:t>Growing</a:t>
            </a:r>
            <a:r>
              <a:rPr lang="nl-BE" b="1" dirty="0">
                <a:latin typeface="+mn-lt"/>
              </a:rPr>
              <a:t> Up”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D130B3-7F61-6244-9692-FE950E39B4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55776" y="2150086"/>
            <a:ext cx="18262867" cy="913892"/>
          </a:xfrm>
        </p:spPr>
        <p:txBody>
          <a:bodyPr/>
          <a:lstStyle/>
          <a:p>
            <a:r>
              <a:rPr lang="nl-BE" dirty="0" err="1"/>
              <a:t>Who</a:t>
            </a:r>
            <a:r>
              <a:rPr lang="nl-BE" dirty="0"/>
              <a:t> are we?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3B8B921-CD2A-574E-8303-153516DA4F9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7988" y="4114165"/>
            <a:ext cx="16576774" cy="790098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/>
              <a:t>New </a:t>
            </a:r>
            <a:r>
              <a:rPr lang="nl-BE" dirty="0" err="1"/>
              <a:t>Government</a:t>
            </a:r>
            <a:r>
              <a:rPr lang="nl-BE" dirty="0"/>
              <a:t> Agency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Flemish</a:t>
            </a:r>
            <a:r>
              <a:rPr lang="nl-BE" dirty="0"/>
              <a:t> </a:t>
            </a:r>
            <a:r>
              <a:rPr lang="nl-BE" dirty="0" err="1"/>
              <a:t>Government</a:t>
            </a:r>
            <a:r>
              <a:rPr lang="nl-BE" dirty="0"/>
              <a:t> - °2019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 err="1"/>
              <a:t>Responsible</a:t>
            </a:r>
            <a:r>
              <a:rPr lang="nl-BE" dirty="0"/>
              <a:t> </a:t>
            </a:r>
            <a:r>
              <a:rPr lang="nl-BE" dirty="0" err="1"/>
              <a:t>for</a:t>
            </a:r>
            <a:r>
              <a:rPr lang="nl-BE" dirty="0"/>
              <a:t>: </a:t>
            </a:r>
            <a:r>
              <a:rPr lang="nl-BE" dirty="0" err="1"/>
              <a:t>preventive</a:t>
            </a:r>
            <a:r>
              <a:rPr lang="nl-BE" dirty="0"/>
              <a:t> family support, </a:t>
            </a:r>
            <a:r>
              <a:rPr lang="nl-BE" dirty="0" err="1"/>
              <a:t>childcare</a:t>
            </a:r>
            <a:r>
              <a:rPr lang="nl-BE" dirty="0"/>
              <a:t>, </a:t>
            </a:r>
            <a:r>
              <a:rPr lang="nl-BE" dirty="0" err="1"/>
              <a:t>foster</a:t>
            </a:r>
            <a:r>
              <a:rPr lang="nl-BE" dirty="0"/>
              <a:t> care, adoption, </a:t>
            </a:r>
            <a:r>
              <a:rPr lang="nl-BE" dirty="0" err="1"/>
              <a:t>youth</a:t>
            </a:r>
            <a:r>
              <a:rPr lang="nl-BE" dirty="0"/>
              <a:t> care &amp; support of </a:t>
            </a:r>
            <a:r>
              <a:rPr lang="nl-BE" dirty="0" err="1"/>
              <a:t>juvenile</a:t>
            </a:r>
            <a:r>
              <a:rPr lang="nl-BE" dirty="0"/>
              <a:t> </a:t>
            </a:r>
            <a:r>
              <a:rPr lang="nl-BE" dirty="0" err="1"/>
              <a:t>delinquents</a:t>
            </a:r>
            <a:endParaRPr lang="nl-B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 err="1"/>
              <a:t>Clear</a:t>
            </a:r>
            <a:r>
              <a:rPr lang="nl-BE" dirty="0"/>
              <a:t> </a:t>
            </a:r>
            <a:r>
              <a:rPr lang="nl-BE" dirty="0" err="1"/>
              <a:t>choice</a:t>
            </a:r>
            <a:r>
              <a:rPr lang="nl-BE" dirty="0"/>
              <a:t> of </a:t>
            </a:r>
            <a:r>
              <a:rPr lang="nl-BE" dirty="0" err="1"/>
              <a:t>this</a:t>
            </a:r>
            <a:r>
              <a:rPr lang="nl-BE" dirty="0"/>
              <a:t> new </a:t>
            </a:r>
            <a:r>
              <a:rPr lang="nl-BE" dirty="0" err="1"/>
              <a:t>government</a:t>
            </a:r>
            <a:r>
              <a:rPr lang="nl-BE" dirty="0"/>
              <a:t> agency = </a:t>
            </a:r>
            <a:r>
              <a:rPr lang="nl-BE" b="1" dirty="0" err="1"/>
              <a:t>integrated</a:t>
            </a:r>
            <a:r>
              <a:rPr lang="nl-BE" b="1" dirty="0"/>
              <a:t>, </a:t>
            </a:r>
            <a:r>
              <a:rPr lang="nl-BE" b="1" dirty="0" err="1"/>
              <a:t>multidisciplinary</a:t>
            </a:r>
            <a:r>
              <a:rPr lang="nl-BE" b="1" dirty="0"/>
              <a:t> approach, in cooperation </a:t>
            </a:r>
            <a:r>
              <a:rPr lang="nl-BE" b="1" dirty="0" err="1"/>
              <a:t>with</a:t>
            </a:r>
            <a:r>
              <a:rPr lang="nl-BE" b="1" dirty="0"/>
              <a:t> a large </a:t>
            </a:r>
            <a:r>
              <a:rPr lang="nl-BE" b="1" dirty="0" err="1"/>
              <a:t>numbers</a:t>
            </a:r>
            <a:r>
              <a:rPr lang="nl-BE" b="1" dirty="0"/>
              <a:t> of partners</a:t>
            </a:r>
          </a:p>
        </p:txBody>
      </p:sp>
    </p:spTree>
    <p:extLst>
      <p:ext uri="{BB962C8B-B14F-4D97-AF65-F5344CB8AC3E}">
        <p14:creationId xmlns:p14="http://schemas.microsoft.com/office/powerpoint/2010/main" val="1874341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88753-0C33-2A42-85D7-B4B2D703F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err="1">
                <a:latin typeface="+mn-lt"/>
              </a:rPr>
              <a:t>Youth</a:t>
            </a:r>
            <a:r>
              <a:rPr lang="nl-BE" b="1" dirty="0">
                <a:latin typeface="+mn-lt"/>
              </a:rPr>
              <a:t> care policy: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D130B3-7F61-6244-9692-FE950E39B4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7987" y="2213356"/>
            <a:ext cx="18262867" cy="1144986"/>
          </a:xfrm>
        </p:spPr>
        <p:txBody>
          <a:bodyPr/>
          <a:lstStyle/>
          <a:p>
            <a:r>
              <a:rPr lang="nl-BE" dirty="0"/>
              <a:t>Important focus on </a:t>
            </a:r>
            <a:r>
              <a:rPr lang="nl-BE" dirty="0" err="1"/>
              <a:t>young</a:t>
            </a:r>
            <a:r>
              <a:rPr lang="nl-BE" dirty="0"/>
              <a:t> </a:t>
            </a:r>
            <a:r>
              <a:rPr lang="nl-BE" dirty="0" err="1"/>
              <a:t>adults</a:t>
            </a:r>
            <a:r>
              <a:rPr lang="nl-BE" dirty="0"/>
              <a:t> (16 – 25y) – </a:t>
            </a:r>
            <a:r>
              <a:rPr lang="nl-BE" dirty="0" err="1"/>
              <a:t>how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support </a:t>
            </a:r>
            <a:r>
              <a:rPr lang="nl-BE" dirty="0" err="1"/>
              <a:t>them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transition</a:t>
            </a:r>
            <a:r>
              <a:rPr lang="nl-BE" dirty="0"/>
              <a:t> out of care?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3B8B921-CD2A-574E-8303-153516DA4F9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44725" y="3565525"/>
            <a:ext cx="18262879" cy="7900988"/>
          </a:xfrm>
        </p:spPr>
        <p:txBody>
          <a:bodyPr/>
          <a:lstStyle/>
          <a:p>
            <a:r>
              <a:rPr lang="nl-BE" b="1" dirty="0"/>
              <a:t>Action Plan Young </a:t>
            </a:r>
            <a:r>
              <a:rPr lang="nl-BE" b="1" dirty="0" err="1"/>
              <a:t>Adults</a:t>
            </a:r>
            <a:r>
              <a:rPr lang="nl-BE" b="1" dirty="0"/>
              <a:t> (°2017)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 err="1"/>
              <a:t>Youth</a:t>
            </a:r>
            <a:r>
              <a:rPr lang="nl-BE" dirty="0"/>
              <a:t> care </a:t>
            </a:r>
            <a:r>
              <a:rPr lang="nl-BE" dirty="0" err="1"/>
              <a:t>accessible</a:t>
            </a:r>
            <a:r>
              <a:rPr lang="nl-BE" dirty="0"/>
              <a:t> </a:t>
            </a:r>
            <a:r>
              <a:rPr lang="nl-BE" dirty="0" err="1"/>
              <a:t>till</a:t>
            </a:r>
            <a:r>
              <a:rPr lang="nl-BE" dirty="0"/>
              <a:t> 25y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 err="1"/>
              <a:t>Innovative</a:t>
            </a:r>
            <a:r>
              <a:rPr lang="nl-BE" dirty="0"/>
              <a:t> care offer: co- </a:t>
            </a:r>
            <a:r>
              <a:rPr lang="nl-BE" dirty="0" err="1"/>
              <a:t>housing</a:t>
            </a:r>
            <a:r>
              <a:rPr lang="nl-BE" dirty="0"/>
              <a:t> </a:t>
            </a:r>
            <a:r>
              <a:rPr lang="nl-BE" dirty="0" err="1"/>
              <a:t>projects</a:t>
            </a:r>
            <a:endParaRPr lang="nl-B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 err="1"/>
              <a:t>Preparation</a:t>
            </a:r>
            <a:r>
              <a:rPr lang="nl-BE" dirty="0"/>
              <a:t> of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transition</a:t>
            </a:r>
            <a:r>
              <a:rPr lang="nl-BE" dirty="0"/>
              <a:t> out of care </a:t>
            </a:r>
            <a:r>
              <a:rPr lang="nl-BE" dirty="0" err="1"/>
              <a:t>with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young</a:t>
            </a:r>
            <a:r>
              <a:rPr lang="nl-BE" dirty="0"/>
              <a:t> person </a:t>
            </a:r>
            <a:r>
              <a:rPr lang="nl-BE" dirty="0" err="1"/>
              <a:t>and</a:t>
            </a:r>
            <a:r>
              <a:rPr lang="nl-BE" dirty="0"/>
              <a:t> his/her </a:t>
            </a:r>
            <a:r>
              <a:rPr lang="nl-BE" dirty="0" err="1"/>
              <a:t>aftercare</a:t>
            </a:r>
            <a:r>
              <a:rPr lang="nl-BE" dirty="0"/>
              <a:t> </a:t>
            </a:r>
            <a:r>
              <a:rPr lang="nl-BE" dirty="0" err="1"/>
              <a:t>worker</a:t>
            </a:r>
            <a:r>
              <a:rPr lang="nl-BE" dirty="0"/>
              <a:t>, </a:t>
            </a:r>
            <a:r>
              <a:rPr lang="nl-BE" b="1" dirty="0" err="1"/>
              <a:t>together</a:t>
            </a:r>
            <a:r>
              <a:rPr lang="nl-BE" b="1" dirty="0"/>
              <a:t> </a:t>
            </a:r>
            <a:r>
              <a:rPr lang="nl-BE" b="1" dirty="0" err="1"/>
              <a:t>with</a:t>
            </a:r>
            <a:r>
              <a:rPr lang="nl-BE" b="1" dirty="0"/>
              <a:t> </a:t>
            </a:r>
            <a:r>
              <a:rPr lang="nl-BE" b="1" dirty="0" err="1"/>
              <a:t>organisations</a:t>
            </a:r>
            <a:r>
              <a:rPr lang="nl-BE" b="1" dirty="0"/>
              <a:t> of </a:t>
            </a:r>
            <a:r>
              <a:rPr lang="nl-BE" b="1" dirty="0" err="1"/>
              <a:t>the</a:t>
            </a:r>
            <a:r>
              <a:rPr lang="nl-BE" b="1" dirty="0"/>
              <a:t> </a:t>
            </a:r>
            <a:r>
              <a:rPr lang="nl-BE" b="1" dirty="0" err="1"/>
              <a:t>other</a:t>
            </a:r>
            <a:r>
              <a:rPr lang="nl-BE" b="1" dirty="0"/>
              <a:t> “life </a:t>
            </a:r>
            <a:r>
              <a:rPr lang="nl-BE" b="1" dirty="0" err="1"/>
              <a:t>domains</a:t>
            </a:r>
            <a:r>
              <a:rPr lang="nl-BE" b="1" dirty="0"/>
              <a:t>” </a:t>
            </a:r>
            <a:r>
              <a:rPr lang="nl-BE" dirty="0"/>
              <a:t>as </a:t>
            </a:r>
            <a:r>
              <a:rPr lang="nl-BE" dirty="0" err="1"/>
              <a:t>housing</a:t>
            </a:r>
            <a:r>
              <a:rPr lang="nl-BE" dirty="0"/>
              <a:t>, </a:t>
            </a:r>
            <a:r>
              <a:rPr lang="nl-BE" dirty="0" err="1"/>
              <a:t>employment</a:t>
            </a:r>
            <a:r>
              <a:rPr lang="nl-BE" dirty="0"/>
              <a:t>, </a:t>
            </a:r>
            <a:r>
              <a:rPr lang="nl-BE" dirty="0" err="1"/>
              <a:t>education</a:t>
            </a:r>
            <a:r>
              <a:rPr lang="nl-BE" dirty="0"/>
              <a:t>, </a:t>
            </a:r>
            <a:r>
              <a:rPr lang="nl-BE" dirty="0" err="1"/>
              <a:t>leisure</a:t>
            </a:r>
            <a:r>
              <a:rPr lang="nl-BE" dirty="0"/>
              <a:t>, adult care</a:t>
            </a:r>
          </a:p>
          <a:p>
            <a:endParaRPr lang="nl-BE" dirty="0"/>
          </a:p>
          <a:p>
            <a:r>
              <a:rPr lang="nl-BE" dirty="0"/>
              <a:t> How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evolve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a </a:t>
            </a:r>
            <a:r>
              <a:rPr lang="nl-BE" dirty="0" err="1"/>
              <a:t>structural</a:t>
            </a:r>
            <a:r>
              <a:rPr lang="nl-BE" dirty="0"/>
              <a:t> </a:t>
            </a:r>
            <a:r>
              <a:rPr lang="nl-BE" dirty="0" err="1"/>
              <a:t>collaboration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ensures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our</a:t>
            </a:r>
            <a:r>
              <a:rPr lang="nl-BE" dirty="0"/>
              <a:t> </a:t>
            </a:r>
            <a:r>
              <a:rPr lang="nl-BE" dirty="0" err="1"/>
              <a:t>youngsters</a:t>
            </a:r>
            <a:r>
              <a:rPr lang="nl-BE" dirty="0"/>
              <a:t> do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fall</a:t>
            </a:r>
            <a:r>
              <a:rPr lang="nl-BE" dirty="0"/>
              <a:t> in extreme </a:t>
            </a:r>
            <a:r>
              <a:rPr lang="nl-BE" dirty="0" err="1"/>
              <a:t>vulnerable</a:t>
            </a:r>
            <a:r>
              <a:rPr lang="nl-BE" dirty="0"/>
              <a:t> </a:t>
            </a:r>
            <a:r>
              <a:rPr lang="nl-BE" dirty="0" err="1"/>
              <a:t>situations</a:t>
            </a:r>
            <a:r>
              <a:rPr lang="nl-BE" dirty="0"/>
              <a:t> as </a:t>
            </a:r>
            <a:r>
              <a:rPr lang="nl-BE" dirty="0" err="1"/>
              <a:t>homelessness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guarantees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all</a:t>
            </a:r>
            <a:r>
              <a:rPr lang="nl-BE" dirty="0"/>
              <a:t> </a:t>
            </a:r>
            <a:r>
              <a:rPr lang="nl-BE" dirty="0" err="1"/>
              <a:t>our</a:t>
            </a:r>
            <a:r>
              <a:rPr lang="nl-BE" dirty="0"/>
              <a:t> </a:t>
            </a:r>
            <a:r>
              <a:rPr lang="nl-BE" dirty="0" err="1"/>
              <a:t>youngsters</a:t>
            </a:r>
            <a:r>
              <a:rPr lang="nl-BE" dirty="0"/>
              <a:t> have access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sustainable</a:t>
            </a:r>
            <a:r>
              <a:rPr lang="nl-BE" dirty="0"/>
              <a:t> </a:t>
            </a:r>
            <a:r>
              <a:rPr lang="nl-BE" dirty="0" err="1"/>
              <a:t>housing</a:t>
            </a:r>
            <a:r>
              <a:rPr lang="nl-BE" dirty="0"/>
              <a:t>, </a:t>
            </a:r>
            <a:r>
              <a:rPr lang="nl-BE" dirty="0" err="1"/>
              <a:t>education</a:t>
            </a:r>
            <a:r>
              <a:rPr lang="nl-BE" dirty="0"/>
              <a:t>, </a:t>
            </a:r>
            <a:r>
              <a:rPr lang="nl-BE" dirty="0" err="1"/>
              <a:t>income</a:t>
            </a:r>
            <a:r>
              <a:rPr lang="nl-BE" dirty="0"/>
              <a:t>, … </a:t>
            </a:r>
          </a:p>
          <a:p>
            <a:r>
              <a:rPr lang="nl-BE" dirty="0">
                <a:sym typeface="Wingdings" panose="05000000000000000000" pitchFamily="2" charset="2"/>
              </a:rPr>
              <a:t>      </a:t>
            </a:r>
            <a:r>
              <a:rPr lang="nl-BE" b="1" dirty="0">
                <a:sym typeface="Wingdings" panose="05000000000000000000" pitchFamily="2" charset="2"/>
              </a:rPr>
              <a:t>A Way Home Canada </a:t>
            </a:r>
            <a:r>
              <a:rPr lang="nl-BE" dirty="0">
                <a:sym typeface="Wingdings" panose="05000000000000000000" pitchFamily="2" charset="2"/>
              </a:rPr>
              <a:t>-  a </a:t>
            </a:r>
            <a:r>
              <a:rPr lang="nl-BE" dirty="0" err="1">
                <a:sym typeface="Wingdings" panose="05000000000000000000" pitchFamily="2" charset="2"/>
              </a:rPr>
              <a:t>national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coalition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reimagining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solutions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to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youth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homelessness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through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transformations</a:t>
            </a:r>
            <a:r>
              <a:rPr lang="nl-BE" dirty="0">
                <a:sym typeface="Wingdings" panose="05000000000000000000" pitchFamily="2" charset="2"/>
              </a:rPr>
              <a:t> in policy, planning </a:t>
            </a:r>
            <a:r>
              <a:rPr lang="nl-BE" dirty="0" err="1">
                <a:sym typeface="Wingdings" panose="05000000000000000000" pitchFamily="2" charset="2"/>
              </a:rPr>
              <a:t>and</a:t>
            </a:r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err="1">
                <a:sym typeface="Wingdings" panose="05000000000000000000" pitchFamily="2" charset="2"/>
              </a:rPr>
              <a:t>practice</a:t>
            </a:r>
            <a:endParaRPr lang="nl-BE" dirty="0">
              <a:sym typeface="Wingdings" panose="05000000000000000000" pitchFamily="2" charset="2"/>
            </a:endParaRPr>
          </a:p>
          <a:p>
            <a:r>
              <a:rPr lang="nl-BE" dirty="0">
                <a:sym typeface="Wingdings" panose="05000000000000000000" pitchFamily="2" charset="2"/>
              </a:rPr>
              <a:t>     Pilot project </a:t>
            </a:r>
            <a:r>
              <a:rPr lang="nl-BE" b="1" dirty="0">
                <a:sym typeface="Wingdings" panose="05000000000000000000" pitchFamily="2" charset="2"/>
              </a:rPr>
              <a:t>Mind </a:t>
            </a:r>
            <a:r>
              <a:rPr lang="nl-BE" b="1" dirty="0" err="1">
                <a:sym typeface="Wingdings" panose="05000000000000000000" pitchFamily="2" charset="2"/>
              </a:rPr>
              <a:t>the</a:t>
            </a:r>
            <a:r>
              <a:rPr lang="nl-BE" b="1" dirty="0">
                <a:sym typeface="Wingdings" panose="05000000000000000000" pitchFamily="2" charset="2"/>
              </a:rPr>
              <a:t> Gap </a:t>
            </a:r>
            <a:r>
              <a:rPr lang="nl-BE" dirty="0">
                <a:sym typeface="Wingdings" panose="05000000000000000000" pitchFamily="2" charset="2"/>
              </a:rPr>
              <a:t>= A Way Home </a:t>
            </a:r>
            <a:r>
              <a:rPr lang="nl-BE" dirty="0" err="1">
                <a:sym typeface="Wingdings" panose="05000000000000000000" pitchFamily="2" charset="2"/>
              </a:rPr>
              <a:t>Antwerp</a:t>
            </a:r>
            <a:r>
              <a:rPr lang="nl-BE" dirty="0">
                <a:sym typeface="Wingdings" panose="05000000000000000000" pitchFamily="2" charset="2"/>
              </a:rPr>
              <a:t>, </a:t>
            </a:r>
            <a:r>
              <a:rPr lang="nl-BE" dirty="0" err="1">
                <a:sym typeface="Wingdings" panose="05000000000000000000" pitchFamily="2" charset="2"/>
              </a:rPr>
              <a:t>started</a:t>
            </a:r>
            <a:r>
              <a:rPr lang="nl-BE" dirty="0">
                <a:sym typeface="Wingdings" panose="05000000000000000000" pitchFamily="2" charset="2"/>
              </a:rPr>
              <a:t> in 2018</a:t>
            </a:r>
          </a:p>
          <a:p>
            <a:endParaRPr lang="nl-BE" dirty="0">
              <a:sym typeface="Wingdings" panose="05000000000000000000" pitchFamily="2" charset="2"/>
            </a:endParaRPr>
          </a:p>
          <a:p>
            <a:endParaRPr lang="nl-BE" dirty="0"/>
          </a:p>
          <a:p>
            <a:endParaRPr lang="nl-BE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855002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DF99E8-9651-4E69-B7C3-F9E338234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err="1">
                <a:latin typeface="+mn-lt"/>
              </a:rPr>
              <a:t>Collective</a:t>
            </a:r>
            <a:r>
              <a:rPr lang="nl-BE" b="1" dirty="0">
                <a:latin typeface="+mn-lt"/>
              </a:rPr>
              <a:t> Impact </a:t>
            </a:r>
            <a:r>
              <a:rPr lang="nl-BE" b="1" dirty="0" err="1">
                <a:latin typeface="+mn-lt"/>
              </a:rPr>
              <a:t>framework</a:t>
            </a:r>
            <a:endParaRPr lang="nl-BE" b="1" dirty="0">
              <a:latin typeface="+mn-lt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1F7CB8E-7262-4CB4-AD6B-0C04945B5A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BE" dirty="0"/>
              <a:t>Motor </a:t>
            </a:r>
            <a:r>
              <a:rPr lang="nl-BE" dirty="0" err="1"/>
              <a:t>for</a:t>
            </a:r>
            <a:r>
              <a:rPr lang="nl-BE" dirty="0"/>
              <a:t> change </a:t>
            </a:r>
            <a:r>
              <a:rPr lang="nl-BE" dirty="0" err="1"/>
              <a:t>with</a:t>
            </a:r>
            <a:r>
              <a:rPr lang="nl-BE" dirty="0"/>
              <a:t> a focus on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process</a:t>
            </a:r>
            <a:endParaRPr lang="nl-BE" dirty="0"/>
          </a:p>
        </p:txBody>
      </p:sp>
      <p:pic>
        <p:nvPicPr>
          <p:cNvPr id="1028" name="Picture 4" descr="Collective Impact">
            <a:extLst>
              <a:ext uri="{FF2B5EF4-FFF2-40B4-BE49-F238E27FC236}">
                <a16:creationId xmlns:a16="http://schemas.microsoft.com/office/drawing/2014/main" id="{B8238329-D916-4A4C-92A5-425EB8804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381" y="3220204"/>
            <a:ext cx="15505192" cy="775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791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C276F-C79F-4F0F-8CEE-638A360C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latin typeface="+mn-lt"/>
                <a:hlinkClick r:id="rId2"/>
              </a:rPr>
              <a:t>Roadmap </a:t>
            </a:r>
            <a:r>
              <a:rPr lang="nl-BE" b="1" dirty="0" err="1">
                <a:latin typeface="+mn-lt"/>
                <a:hlinkClick r:id="rId2"/>
              </a:rPr>
              <a:t>for</a:t>
            </a:r>
            <a:r>
              <a:rPr lang="nl-BE" b="1" dirty="0">
                <a:latin typeface="+mn-lt"/>
                <a:hlinkClick r:id="rId2"/>
              </a:rPr>
              <a:t> </a:t>
            </a:r>
            <a:r>
              <a:rPr lang="nl-BE" b="1" dirty="0" err="1">
                <a:latin typeface="+mn-lt"/>
                <a:hlinkClick r:id="rId2"/>
              </a:rPr>
              <a:t>the</a:t>
            </a:r>
            <a:r>
              <a:rPr lang="nl-BE" b="1" dirty="0">
                <a:latin typeface="+mn-lt"/>
                <a:hlinkClick r:id="rId2"/>
              </a:rPr>
              <a:t> Prevention of </a:t>
            </a:r>
            <a:r>
              <a:rPr lang="nl-BE" b="1" dirty="0" err="1">
                <a:latin typeface="+mn-lt"/>
                <a:hlinkClick r:id="rId2"/>
              </a:rPr>
              <a:t>Youth</a:t>
            </a:r>
            <a:r>
              <a:rPr lang="nl-BE" b="1" dirty="0">
                <a:latin typeface="+mn-lt"/>
                <a:hlinkClick r:id="rId2"/>
              </a:rPr>
              <a:t> </a:t>
            </a:r>
            <a:r>
              <a:rPr lang="nl-BE" b="1" dirty="0" err="1">
                <a:latin typeface="+mn-lt"/>
                <a:hlinkClick r:id="rId2"/>
              </a:rPr>
              <a:t>Homelessness</a:t>
            </a:r>
            <a:endParaRPr lang="nl-BE" b="1" dirty="0">
              <a:latin typeface="+mn-lt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7414084-C690-4EA6-8358-C31B46DD87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BE" dirty="0"/>
              <a:t>Motor </a:t>
            </a:r>
            <a:r>
              <a:rPr lang="nl-BE" dirty="0" err="1"/>
              <a:t>for</a:t>
            </a:r>
            <a:r>
              <a:rPr lang="nl-BE" dirty="0"/>
              <a:t> change </a:t>
            </a:r>
            <a:r>
              <a:rPr lang="nl-BE" dirty="0" err="1"/>
              <a:t>with</a:t>
            </a:r>
            <a:r>
              <a:rPr lang="nl-BE" dirty="0"/>
              <a:t> a focus on </a:t>
            </a:r>
            <a:r>
              <a:rPr lang="nl-BE" dirty="0" err="1"/>
              <a:t>the</a:t>
            </a:r>
            <a:r>
              <a:rPr lang="nl-BE" dirty="0"/>
              <a:t> content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1C1A072-AED3-45B1-A92F-4507CA889C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7A043D7-A6E8-4E99-9748-544B2CD8E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559" y="2894491"/>
            <a:ext cx="14246832" cy="10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837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82A189-6EC3-4A64-8012-8D52B7A4C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err="1">
                <a:latin typeface="+mn-lt"/>
              </a:rPr>
              <a:t>Succesful</a:t>
            </a:r>
            <a:r>
              <a:rPr lang="nl-BE" b="1" dirty="0">
                <a:latin typeface="+mn-lt"/>
              </a:rPr>
              <a:t> </a:t>
            </a:r>
            <a:r>
              <a:rPr lang="nl-BE" b="1" dirty="0" err="1">
                <a:latin typeface="+mn-lt"/>
              </a:rPr>
              <a:t>results</a:t>
            </a:r>
            <a:r>
              <a:rPr lang="nl-BE" b="1" dirty="0">
                <a:latin typeface="+mn-lt"/>
              </a:rPr>
              <a:t> in </a:t>
            </a:r>
            <a:r>
              <a:rPr lang="nl-BE" b="1" dirty="0" err="1">
                <a:latin typeface="+mn-lt"/>
              </a:rPr>
              <a:t>Antwerp</a:t>
            </a:r>
            <a:endParaRPr lang="nl-BE" b="1" dirty="0">
              <a:latin typeface="+mn-lt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80CD773-6297-4B66-A90F-5173674C27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17EDE9B-6D2D-46B8-8BF9-53FF2621A1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7975" y="4289367"/>
            <a:ext cx="18262879" cy="717714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b="1" dirty="0"/>
              <a:t>45</a:t>
            </a:r>
            <a:r>
              <a:rPr lang="nl-BE" dirty="0"/>
              <a:t> </a:t>
            </a:r>
            <a:r>
              <a:rPr lang="nl-BE" dirty="0" err="1"/>
              <a:t>organisations</a:t>
            </a:r>
            <a:r>
              <a:rPr lang="nl-BE" dirty="0"/>
              <a:t> </a:t>
            </a:r>
            <a:r>
              <a:rPr lang="nl-BE" dirty="0" err="1"/>
              <a:t>engaged</a:t>
            </a:r>
            <a:r>
              <a:rPr lang="nl-BE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b="1" dirty="0"/>
              <a:t>4</a:t>
            </a:r>
            <a:r>
              <a:rPr lang="nl-BE" dirty="0"/>
              <a:t> action </a:t>
            </a:r>
            <a:r>
              <a:rPr lang="nl-BE" dirty="0" err="1"/>
              <a:t>groups</a:t>
            </a:r>
            <a:r>
              <a:rPr lang="nl-BE" dirty="0"/>
              <a:t> (living, </a:t>
            </a:r>
            <a:r>
              <a:rPr lang="nl-BE" dirty="0" err="1"/>
              <a:t>networking</a:t>
            </a:r>
            <a:r>
              <a:rPr lang="nl-BE" dirty="0"/>
              <a:t>, </a:t>
            </a:r>
            <a:r>
              <a:rPr lang="nl-BE" dirty="0" err="1"/>
              <a:t>continuity</a:t>
            </a:r>
            <a:r>
              <a:rPr lang="nl-BE" dirty="0"/>
              <a:t> of care, </a:t>
            </a:r>
            <a:r>
              <a:rPr lang="nl-BE" dirty="0" err="1"/>
              <a:t>early</a:t>
            </a:r>
            <a:r>
              <a:rPr lang="nl-BE" dirty="0"/>
              <a:t> </a:t>
            </a:r>
            <a:r>
              <a:rPr lang="nl-BE" dirty="0" err="1"/>
              <a:t>detection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intervention</a:t>
            </a:r>
            <a:r>
              <a:rPr lang="nl-BE" dirty="0"/>
              <a:t>).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b="1" dirty="0"/>
              <a:t>3</a:t>
            </a:r>
            <a:r>
              <a:rPr lang="nl-BE" dirty="0"/>
              <a:t> </a:t>
            </a:r>
            <a:r>
              <a:rPr lang="nl-BE" dirty="0" err="1"/>
              <a:t>times</a:t>
            </a:r>
            <a:r>
              <a:rPr lang="nl-BE" dirty="0"/>
              <a:t> a </a:t>
            </a:r>
            <a:r>
              <a:rPr lang="nl-BE" dirty="0" err="1"/>
              <a:t>year</a:t>
            </a:r>
            <a:r>
              <a:rPr lang="nl-BE" dirty="0"/>
              <a:t> a ‘Collectief’.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b="1" dirty="0"/>
              <a:t>1</a:t>
            </a:r>
            <a:r>
              <a:rPr lang="nl-BE" dirty="0"/>
              <a:t> back office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b="1" dirty="0"/>
              <a:t>12</a:t>
            </a:r>
            <a:r>
              <a:rPr lang="nl-BE" dirty="0"/>
              <a:t> running actions (walk in house, access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social</a:t>
            </a:r>
            <a:r>
              <a:rPr lang="nl-BE" dirty="0"/>
              <a:t> </a:t>
            </a:r>
            <a:r>
              <a:rPr lang="nl-BE" dirty="0" err="1"/>
              <a:t>housing</a:t>
            </a:r>
            <a:r>
              <a:rPr lang="nl-BE" dirty="0"/>
              <a:t>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youth</a:t>
            </a:r>
            <a:r>
              <a:rPr lang="nl-BE" dirty="0"/>
              <a:t> at high risk, shelter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young</a:t>
            </a:r>
            <a:r>
              <a:rPr lang="nl-BE" dirty="0"/>
              <a:t> </a:t>
            </a:r>
            <a:r>
              <a:rPr lang="nl-BE" dirty="0" err="1"/>
              <a:t>people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case management, …). 19 actions are part of </a:t>
            </a:r>
            <a:r>
              <a:rPr lang="nl-BE" dirty="0" err="1"/>
              <a:t>our</a:t>
            </a:r>
            <a:r>
              <a:rPr lang="nl-BE" dirty="0"/>
              <a:t> </a:t>
            </a:r>
            <a:r>
              <a:rPr lang="nl-BE" dirty="0">
                <a:hlinkClick r:id="rId2"/>
              </a:rPr>
              <a:t>action plan</a:t>
            </a:r>
            <a:r>
              <a:rPr lang="nl-B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7327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00D9AA-E68E-45E5-A7C0-61DD982F5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err="1">
                <a:latin typeface="+mn-lt"/>
              </a:rPr>
              <a:t>Start-up</a:t>
            </a:r>
            <a:r>
              <a:rPr lang="nl-BE" b="1" dirty="0">
                <a:latin typeface="+mn-lt"/>
              </a:rPr>
              <a:t> of 9 new </a:t>
            </a:r>
            <a:r>
              <a:rPr lang="nl-BE" b="1" dirty="0" err="1">
                <a:latin typeface="+mn-lt"/>
              </a:rPr>
              <a:t>local</a:t>
            </a:r>
            <a:r>
              <a:rPr lang="nl-BE" b="1" dirty="0">
                <a:latin typeface="+mn-lt"/>
              </a:rPr>
              <a:t> A Way Home </a:t>
            </a:r>
            <a:r>
              <a:rPr lang="nl-BE" b="1" dirty="0" err="1">
                <a:latin typeface="+mn-lt"/>
              </a:rPr>
              <a:t>Coalitions</a:t>
            </a:r>
            <a:endParaRPr lang="nl-BE" b="1" dirty="0">
              <a:latin typeface="+mn-lt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2E91541-F8A2-43BF-B77D-BE6853A504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CA8D962-A29F-4951-94BA-717FCC43FA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/>
              <a:t>Bottom-up </a:t>
            </a:r>
            <a:r>
              <a:rPr lang="nl-BE" dirty="0" err="1"/>
              <a:t>choice</a:t>
            </a:r>
            <a:r>
              <a:rPr lang="nl-BE" dirty="0"/>
              <a:t> </a:t>
            </a:r>
            <a:r>
              <a:rPr lang="nl-BE" dirty="0" err="1"/>
              <a:t>for</a:t>
            </a:r>
            <a:r>
              <a:rPr lang="nl-BE" dirty="0"/>
              <a:t> Oostende, Kortrijk, Gent, Leuven, Brussel, Mechelen, De Kempen, Sint-Truiden, Noord-Limburg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/>
              <a:t>9 new back offices </a:t>
            </a:r>
            <a:r>
              <a:rPr lang="nl-BE" dirty="0" err="1"/>
              <a:t>who</a:t>
            </a:r>
            <a:r>
              <a:rPr lang="nl-BE" dirty="0"/>
              <a:t> </a:t>
            </a:r>
            <a:r>
              <a:rPr lang="nl-BE" dirty="0" err="1"/>
              <a:t>will</a:t>
            </a:r>
            <a:r>
              <a:rPr lang="nl-BE" dirty="0"/>
              <a:t> start a </a:t>
            </a:r>
            <a:r>
              <a:rPr lang="nl-BE" dirty="0" err="1"/>
              <a:t>local</a:t>
            </a:r>
            <a:r>
              <a:rPr lang="nl-BE" dirty="0"/>
              <a:t> A Way Home </a:t>
            </a:r>
            <a:r>
              <a:rPr lang="nl-BE" dirty="0" err="1"/>
              <a:t>coalition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end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prevent</a:t>
            </a:r>
            <a:r>
              <a:rPr lang="nl-BE" dirty="0"/>
              <a:t> </a:t>
            </a:r>
            <a:r>
              <a:rPr lang="nl-BE" dirty="0" err="1"/>
              <a:t>youth</a:t>
            </a:r>
            <a:r>
              <a:rPr lang="nl-BE" dirty="0"/>
              <a:t> </a:t>
            </a:r>
            <a:r>
              <a:rPr lang="nl-BE" dirty="0" err="1"/>
              <a:t>homelessness</a:t>
            </a:r>
            <a:r>
              <a:rPr lang="nl-BE" dirty="0"/>
              <a:t> in </a:t>
            </a:r>
            <a:r>
              <a:rPr lang="nl-BE" dirty="0" err="1"/>
              <a:t>their</a:t>
            </a:r>
            <a:r>
              <a:rPr lang="nl-BE" dirty="0"/>
              <a:t> </a:t>
            </a:r>
            <a:r>
              <a:rPr lang="nl-BE" dirty="0" err="1"/>
              <a:t>city</a:t>
            </a:r>
            <a:r>
              <a:rPr lang="nl-BE" dirty="0"/>
              <a:t> / </a:t>
            </a:r>
            <a:r>
              <a:rPr lang="nl-BE" dirty="0" err="1"/>
              <a:t>region</a:t>
            </a:r>
            <a:endParaRPr lang="nl-B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/>
              <a:t>Support </a:t>
            </a:r>
            <a:r>
              <a:rPr lang="nl-BE" dirty="0" err="1"/>
              <a:t>trajectory</a:t>
            </a:r>
            <a:r>
              <a:rPr lang="nl-BE" dirty="0"/>
              <a:t> in </a:t>
            </a:r>
            <a:r>
              <a:rPr lang="nl-BE" dirty="0" err="1"/>
              <a:t>collaboration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AP University College</a:t>
            </a:r>
          </a:p>
          <a:p>
            <a:pPr marL="1828731" lvl="1" indent="-457200"/>
            <a:r>
              <a:rPr lang="nl-BE" dirty="0"/>
              <a:t>Training, </a:t>
            </a:r>
            <a:r>
              <a:rPr lang="nl-BE" dirty="0" err="1"/>
              <a:t>individual</a:t>
            </a:r>
            <a:r>
              <a:rPr lang="nl-BE" dirty="0"/>
              <a:t> coaching, </a:t>
            </a:r>
            <a:r>
              <a:rPr lang="nl-BE" dirty="0" err="1"/>
              <a:t>learning</a:t>
            </a:r>
            <a:r>
              <a:rPr lang="nl-BE" dirty="0"/>
              <a:t> </a:t>
            </a:r>
            <a:r>
              <a:rPr lang="nl-BE" dirty="0" err="1"/>
              <a:t>networks</a:t>
            </a:r>
            <a:r>
              <a:rPr lang="nl-BE" dirty="0"/>
              <a:t> </a:t>
            </a:r>
            <a:r>
              <a:rPr lang="nl-BE" dirty="0" err="1"/>
              <a:t>focussing</a:t>
            </a:r>
            <a:r>
              <a:rPr lang="nl-BE" dirty="0"/>
              <a:t> on:</a:t>
            </a:r>
          </a:p>
          <a:p>
            <a:pPr marL="2743086" lvl="2" indent="-457200"/>
            <a:r>
              <a:rPr lang="nl-BE" dirty="0" err="1"/>
              <a:t>Youth</a:t>
            </a:r>
            <a:r>
              <a:rPr lang="nl-BE" dirty="0"/>
              <a:t> </a:t>
            </a:r>
            <a:r>
              <a:rPr lang="nl-BE" dirty="0" err="1"/>
              <a:t>participation</a:t>
            </a:r>
            <a:endParaRPr lang="nl-BE" dirty="0"/>
          </a:p>
          <a:p>
            <a:pPr marL="2743086" lvl="2" indent="-457200"/>
            <a:r>
              <a:rPr lang="nl-BE" dirty="0" err="1"/>
              <a:t>Creating</a:t>
            </a:r>
            <a:r>
              <a:rPr lang="nl-BE" dirty="0"/>
              <a:t> a strong </a:t>
            </a:r>
            <a:r>
              <a:rPr lang="nl-BE" dirty="0" err="1"/>
              <a:t>local</a:t>
            </a:r>
            <a:r>
              <a:rPr lang="nl-BE" dirty="0"/>
              <a:t> support (Mission </a:t>
            </a:r>
            <a:r>
              <a:rPr lang="nl-BE" dirty="0" err="1"/>
              <a:t>Pie</a:t>
            </a:r>
            <a:r>
              <a:rPr lang="nl-BE" dirty="0"/>
              <a:t> model)</a:t>
            </a:r>
          </a:p>
          <a:p>
            <a:pPr marL="2743086" lvl="2" indent="-457200"/>
            <a:r>
              <a:rPr lang="nl-BE" dirty="0"/>
              <a:t>Building </a:t>
            </a:r>
            <a:r>
              <a:rPr lang="nl-BE" dirty="0" err="1"/>
              <a:t>bridges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diverse stakeholders</a:t>
            </a:r>
          </a:p>
          <a:p>
            <a:pPr marL="1828731" lvl="1" indent="-457200"/>
            <a:r>
              <a:rPr lang="nl-BE" dirty="0" err="1"/>
              <a:t>Sharing</a:t>
            </a:r>
            <a:r>
              <a:rPr lang="nl-BE" dirty="0"/>
              <a:t> of </a:t>
            </a:r>
            <a:r>
              <a:rPr lang="nl-BE" dirty="0" err="1"/>
              <a:t>international</a:t>
            </a:r>
            <a:r>
              <a:rPr lang="nl-BE" dirty="0"/>
              <a:t> </a:t>
            </a:r>
            <a:r>
              <a:rPr lang="nl-BE" dirty="0" err="1"/>
              <a:t>solutions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youth</a:t>
            </a:r>
            <a:r>
              <a:rPr lang="nl-BE" dirty="0"/>
              <a:t> </a:t>
            </a:r>
            <a:r>
              <a:rPr lang="nl-BE" dirty="0" err="1"/>
              <a:t>homelessness</a:t>
            </a:r>
            <a:r>
              <a:rPr lang="nl-BE" dirty="0"/>
              <a:t> in policy, planning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practice</a:t>
            </a:r>
            <a:r>
              <a:rPr lang="nl-BE" dirty="0"/>
              <a:t> -</a:t>
            </a:r>
            <a:r>
              <a:rPr lang="nl-BE" dirty="0" err="1"/>
              <a:t>reinforcing</a:t>
            </a:r>
            <a:r>
              <a:rPr lang="nl-BE" dirty="0"/>
              <a:t> A Way Home Europe</a:t>
            </a:r>
          </a:p>
          <a:p>
            <a:pPr marL="1828731" lvl="1" indent="-457200"/>
            <a:endParaRPr lang="nl-BE" dirty="0"/>
          </a:p>
          <a:p>
            <a:pPr marL="1828731" lvl="1" indent="-457200"/>
            <a:endParaRPr lang="nl-BE" dirty="0"/>
          </a:p>
          <a:p>
            <a:pPr marL="1828731" lvl="1" indent="-457200"/>
            <a:endParaRPr lang="nl-BE" dirty="0"/>
          </a:p>
          <a:p>
            <a:pPr marL="2743086" lvl="2" indent="-457200"/>
            <a:endParaRPr lang="nl-BE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BE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61740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CA094E-CBBF-415A-A46E-700362694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1807AF-9C8D-4584-B1EE-9A7FE2F4FC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95030AC-2C3B-4404-BFD7-80294C15E2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69771" y="3601656"/>
            <a:ext cx="18262879" cy="5409340"/>
          </a:xfrm>
        </p:spPr>
        <p:txBody>
          <a:bodyPr/>
          <a:lstStyle/>
          <a:p>
            <a:pPr algn="ctr"/>
            <a:r>
              <a:rPr lang="nl-BE" sz="5000" b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Thanks</a:t>
            </a:r>
            <a:r>
              <a:rPr lang="nl-BE" sz="5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nl-BE" sz="5000" b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for</a:t>
            </a:r>
            <a:r>
              <a:rPr lang="nl-BE" sz="5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nl-BE" sz="5000" b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your</a:t>
            </a:r>
            <a:r>
              <a:rPr lang="nl-BE" sz="5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attention!!</a:t>
            </a:r>
          </a:p>
          <a:p>
            <a:endParaRPr lang="nl-BE" dirty="0"/>
          </a:p>
          <a:p>
            <a:pPr algn="ctr"/>
            <a:r>
              <a:rPr lang="nl-BE" dirty="0"/>
              <a:t>Contact</a:t>
            </a:r>
          </a:p>
          <a:p>
            <a:r>
              <a:rPr lang="nl-BE" dirty="0"/>
              <a:t>			An Rommel, an.rommel@opgroeien.be</a:t>
            </a:r>
          </a:p>
        </p:txBody>
      </p:sp>
    </p:spTree>
    <p:extLst>
      <p:ext uri="{BB962C8B-B14F-4D97-AF65-F5344CB8AC3E}">
        <p14:creationId xmlns:p14="http://schemas.microsoft.com/office/powerpoint/2010/main" val="108757133"/>
      </p:ext>
    </p:extLst>
  </p:cSld>
  <p:clrMapOvr>
    <a:masterClrMapping/>
  </p:clrMapOvr>
</p:sld>
</file>

<file path=ppt/theme/theme1.xml><?xml version="1.0" encoding="utf-8"?>
<a:theme xmlns:a="http://schemas.openxmlformats.org/drawingml/2006/main" name="VlaanderenOpgroeien">
  <a:themeElements>
    <a:clrScheme name="Jeugdhulp">
      <a:dk1>
        <a:srgbClr val="000000"/>
      </a:dk1>
      <a:lt1>
        <a:srgbClr val="FFFFFF"/>
      </a:lt1>
      <a:dk2>
        <a:srgbClr val="424242"/>
      </a:dk2>
      <a:lt2>
        <a:srgbClr val="F6F5F2"/>
      </a:lt2>
      <a:accent1>
        <a:srgbClr val="6CC249"/>
      </a:accent1>
      <a:accent2>
        <a:srgbClr val="FE8F1D"/>
      </a:accent2>
      <a:accent3>
        <a:srgbClr val="3399CC"/>
      </a:accent3>
      <a:accent4>
        <a:srgbClr val="E6007E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pgroeien">
      <a:majorFont>
        <a:latin typeface="Flanders Art Serif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landers Art Sans b2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eugdhulp_powerpoint.potx" id="{9BBA62BB-F4D3-4804-A28B-10C4E3A580C6}" vid="{4B62856F-B35F-4ED6-ACF3-9F03D82D57D2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4C5B88D7B1B64A86DA3836477C5F0C" ma:contentTypeVersion="2" ma:contentTypeDescription="Een nieuw document maken." ma:contentTypeScope="" ma:versionID="7331d03308d4d619765166a64f628657">
  <xsd:schema xmlns:xsd="http://www.w3.org/2001/XMLSchema" xmlns:xs="http://www.w3.org/2001/XMLSchema" xmlns:p="http://schemas.microsoft.com/office/2006/metadata/properties" xmlns:ns2="6bfbd9be-cc77-41db-8e69-361e1897f374" targetNamespace="http://schemas.microsoft.com/office/2006/metadata/properties" ma:root="true" ma:fieldsID="df50375096c66f9b8679cec4e414ccc8" ns2:_="">
    <xsd:import namespace="6bfbd9be-cc77-41db-8e69-361e1897f3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fbd9be-cc77-41db-8e69-361e1897f3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D74FD3-95F4-4604-B359-D99A372CA7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fbd9be-cc77-41db-8e69-361e1897f3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AA5886-BCBE-437C-BF08-9CDC0FAFF2D6}">
  <ds:schemaRefs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90567433-02ae-415c-97d0-f504a55963c3"/>
    <ds:schemaRef ds:uri="http://schemas.openxmlformats.org/package/2006/metadata/core-properties"/>
    <ds:schemaRef ds:uri="35b072cc-d356-4f90-8f5f-0b31eb3007f0"/>
  </ds:schemaRefs>
</ds:datastoreItem>
</file>

<file path=customXml/itemProps3.xml><?xml version="1.0" encoding="utf-8"?>
<ds:datastoreItem xmlns:ds="http://schemas.openxmlformats.org/officeDocument/2006/customXml" ds:itemID="{4DC05EAA-443C-4670-86B2-7DB7A03780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jeugdhulp_powerpoint</Template>
  <TotalTime>102</TotalTime>
  <Words>471</Words>
  <Application>Microsoft Office PowerPoint</Application>
  <PresentationFormat>Custom</PresentationFormat>
  <Paragraphs>48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Flanders Art Sans</vt:lpstr>
      <vt:lpstr>Flanders Art Sans b2</vt:lpstr>
      <vt:lpstr>Flanders Art Serif Bold</vt:lpstr>
      <vt:lpstr>VlaanderenOpgroeien</vt:lpstr>
      <vt:lpstr>A Way Home Local coalitions in Flanders and Brussels cooperating to end and prevent youth homelessness</vt:lpstr>
      <vt:lpstr>Opgroeien – “Growing Up”</vt:lpstr>
      <vt:lpstr>Youth care policy:</vt:lpstr>
      <vt:lpstr>Collective Impact framework</vt:lpstr>
      <vt:lpstr>Roadmap for the Prevention of Youth Homelessness</vt:lpstr>
      <vt:lpstr>Succesful results in Antwerp</vt:lpstr>
      <vt:lpstr>Start-up of 9 new local A Way Home Coalitions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eerste slide met kleur als achtergrond</dc:title>
  <dc:creator>An Rommel</dc:creator>
  <cp:lastModifiedBy>Robbie Stakelum</cp:lastModifiedBy>
  <cp:revision>2</cp:revision>
  <dcterms:created xsi:type="dcterms:W3CDTF">2020-10-06T14:18:41Z</dcterms:created>
  <dcterms:modified xsi:type="dcterms:W3CDTF">2020-10-13T10:26:20Z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0x010100AC4C5B88D7B1B64A86DA3836477C5F0C</vt:lpwstr>
  </property>
  <property fmtid="{D5CDD505-2E9C-101B-9397-08002B2CF9AE}" pid="3" name="_dlc_DocIdItemGuid">
    <vt:lpwstr>d71efde1-58a2-4c5b-be31-22e3cb06d6e7</vt:lpwstr>
  </property>
</Properties>
</file>