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 bookmarkIdSeed="3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1" r:id="rId3"/>
    <p:sldId id="293" r:id="rId4"/>
    <p:sldId id="298" r:id="rId5"/>
    <p:sldId id="299" r:id="rId6"/>
    <p:sldId id="291" r:id="rId7"/>
    <p:sldId id="296" r:id="rId8"/>
    <p:sldId id="300" r:id="rId9"/>
    <p:sldId id="301" r:id="rId10"/>
    <p:sldId id="302" r:id="rId11"/>
    <p:sldId id="297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Présentation" id="{D8EE5645-DAF6-40AB-BF51-11C3A6201CBA}">
          <p14:sldIdLst>
            <p14:sldId id="256"/>
            <p14:sldId id="281"/>
            <p14:sldId id="293"/>
            <p14:sldId id="298"/>
            <p14:sldId id="299"/>
            <p14:sldId id="291"/>
            <p14:sldId id="296"/>
            <p14:sldId id="300"/>
            <p14:sldId id="301"/>
            <p14:sldId id="302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as" initials="N" lastIdx="1" clrIdx="0">
    <p:extLst>
      <p:ext uri="{19B8F6BF-5375-455C-9EA6-DF929625EA0E}">
        <p15:presenceInfo xmlns:p15="http://schemas.microsoft.com/office/powerpoint/2012/main" userId="Nicolas" providerId="None"/>
      </p:ext>
    </p:extLst>
  </p:cmAuthor>
  <p:cmAuthor id="2" name="Nicolas Horvat" initials="NH" lastIdx="1" clrIdx="1">
    <p:extLst>
      <p:ext uri="{19B8F6BF-5375-455C-9EA6-DF929625EA0E}">
        <p15:presenceInfo xmlns:p15="http://schemas.microsoft.com/office/powerpoint/2012/main" userId="Nicolas Horva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C069"/>
    <a:srgbClr val="D17D2A"/>
    <a:srgbClr val="1F8AA0"/>
    <a:srgbClr val="F0F0F0"/>
    <a:srgbClr val="E6E6E6"/>
    <a:srgbClr val="F2F2F2"/>
    <a:srgbClr val="7C9EB2"/>
    <a:srgbClr val="173249"/>
    <a:srgbClr val="FBFEFF"/>
    <a:srgbClr val="EBF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DFD247A-8D19-457A-A722-9C062BDBFCBC}">
  <a:tblStyle styleId="{1DFD247A-8D19-457A-A722-9C062BDBFC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6533" autoAdjust="0"/>
  </p:normalViewPr>
  <p:slideViewPr>
    <p:cSldViewPr snapToGrid="0">
      <p:cViewPr varScale="1">
        <p:scale>
          <a:sx n="69" d="100"/>
          <a:sy n="69" d="100"/>
        </p:scale>
        <p:origin x="60" y="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4BDDA-7A8B-415B-8ACB-ABBB5ECF825B}" type="datetimeFigureOut">
              <a:rPr lang="fr-FR" smtClean="0"/>
              <a:t>13/10/2020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9CFFE-9D48-445B-AE42-DF6011E7A7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535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8565451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634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07482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endParaRPr lang="fr-BE" dirty="0">
              <a:latin typeface="Roboto Slab" pitchFamily="2" charset="0"/>
              <a:ea typeface="Roboto Slab" pitchFamily="2" charset="0"/>
              <a:cs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054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tabLst/>
              <a:defRPr/>
            </a:pPr>
            <a:endParaRPr lang="fr-BE" dirty="0">
              <a:latin typeface="Roboto Slab" pitchFamily="2" charset="0"/>
              <a:ea typeface="Roboto Slab" pitchFamily="2" charset="0"/>
              <a:cs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786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fr-BE" i="0" dirty="0">
              <a:latin typeface="Roboto Slab" pitchFamily="2" charset="0"/>
              <a:ea typeface="Roboto Slab" pitchFamily="2" charset="0"/>
              <a:cs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878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fr-BE" i="0" dirty="0">
              <a:latin typeface="Roboto Slab" pitchFamily="2" charset="0"/>
              <a:ea typeface="Roboto Slab" pitchFamily="2" charset="0"/>
              <a:cs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687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9700" indent="0">
              <a:buNone/>
            </a:pPr>
            <a:endParaRPr lang="fr-BE" i="0" dirty="0">
              <a:latin typeface="Roboto Slab" pitchFamily="2" charset="0"/>
              <a:ea typeface="Roboto Slab" pitchFamily="2" charset="0"/>
              <a:cs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484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748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0403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0517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9185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 hasCustomPrompt="1"/>
          </p:nvPr>
        </p:nvSpPr>
        <p:spPr>
          <a:xfrm>
            <a:off x="360000" y="3009702"/>
            <a:ext cx="4320000" cy="1382400"/>
          </a:xfrm>
          <a:prstGeom prst="rect">
            <a:avLst/>
          </a:prstGeom>
        </p:spPr>
        <p:txBody>
          <a:bodyPr lIns="90000" tIns="90000" bIns="9000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tabLst/>
              <a:defRPr sz="2800" b="1" cap="all" spc="0" baseline="0">
                <a:solidFill>
                  <a:srgbClr val="D17D2A"/>
                </a:solidFill>
                <a:latin typeface="Raleway" panose="020B05030301010600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tabLst/>
              <a:defRPr/>
            </a:pPr>
            <a:r>
              <a:rPr lang="fr-BE" sz="2800" dirty="0"/>
              <a:t>Titre</a:t>
            </a:r>
            <a:br>
              <a:rPr lang="fr-BE" sz="2800" dirty="0"/>
            </a:br>
            <a:r>
              <a:rPr lang="fr-BE" sz="2800" dirty="0"/>
              <a:t>Principal De</a:t>
            </a:r>
            <a:br>
              <a:rPr lang="fr-BE" sz="2800" dirty="0"/>
            </a:br>
            <a:r>
              <a:rPr lang="fr-BE" sz="2800" dirty="0"/>
              <a:t>la présentation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31" y="1978959"/>
            <a:ext cx="1292269" cy="281884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371876" y="2231560"/>
            <a:ext cx="35169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900" spc="30" dirty="0">
                <a:solidFill>
                  <a:srgbClr val="1F8AA0"/>
                </a:solidFill>
                <a:latin typeface="Roboto Slab" pitchFamily="2" charset="0"/>
                <a:ea typeface="Roboto Slab" pitchFamily="2" charset="0"/>
                <a:cs typeface="Roboto Slab" pitchFamily="2" charset="0"/>
              </a:rPr>
              <a:t>Centre d’appui au secteur bruxellois d’aide aux sans-abri</a:t>
            </a:r>
            <a:endParaRPr lang="fr-FR" sz="900" spc="30" dirty="0">
              <a:solidFill>
                <a:srgbClr val="1F8AA0"/>
              </a:solidFill>
              <a:latin typeface="Roboto Slab" pitchFamily="2" charset="0"/>
              <a:ea typeface="Roboto Slab" pitchFamily="2" charset="0"/>
              <a:cs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697407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ye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2;p5" descr="paint_transparent1.png">
            <a:extLst>
              <a:ext uri="{FF2B5EF4-FFF2-40B4-BE49-F238E27FC236}">
                <a16:creationId xmlns:a16="http://schemas.microsoft.com/office/drawing/2014/main" id="{6A4BB1A1-0447-4AF7-9F23-057E1A519D47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16286" r="-1"/>
          <a:stretch/>
        </p:blipFill>
        <p:spPr>
          <a:xfrm>
            <a:off x="0" y="0"/>
            <a:ext cx="7654854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1487904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22;p5" descr="paint_transparent1.png">
            <a:extLst>
              <a:ext uri="{FF2B5EF4-FFF2-40B4-BE49-F238E27FC236}">
                <a16:creationId xmlns:a16="http://schemas.microsoft.com/office/drawing/2014/main" id="{BA4714BC-FAF0-497F-B74F-9A54AEC0E758}"/>
              </a:ext>
            </a:extLst>
          </p:cNvPr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4416816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22;p5" descr="paint_transparent1.png">
            <a:extLst>
              <a:ext uri="{FF2B5EF4-FFF2-40B4-BE49-F238E27FC236}">
                <a16:creationId xmlns:a16="http://schemas.microsoft.com/office/drawing/2014/main" id="{6A4BB1A1-0447-4AF7-9F23-057E1A519D47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16286" r="-1"/>
          <a:stretch/>
        </p:blipFill>
        <p:spPr>
          <a:xfrm>
            <a:off x="0" y="0"/>
            <a:ext cx="765485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re 3"/>
          <p:cNvSpPr>
            <a:spLocks noGrp="1"/>
          </p:cNvSpPr>
          <p:nvPr>
            <p:ph type="ctrTitle" hasCustomPrompt="1"/>
          </p:nvPr>
        </p:nvSpPr>
        <p:spPr>
          <a:xfrm>
            <a:off x="360000" y="3009702"/>
            <a:ext cx="4320000" cy="1382400"/>
          </a:xfrm>
          <a:prstGeom prst="rect">
            <a:avLst/>
          </a:prstGeom>
        </p:spPr>
        <p:txBody>
          <a:bodyPr lIns="90000" tIns="90000" bIns="9000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tabLst/>
              <a:defRPr sz="2800" b="1" cap="all" spc="0" baseline="0">
                <a:solidFill>
                  <a:srgbClr val="D17D2A"/>
                </a:solidFill>
                <a:latin typeface="Raleway" panose="020B0503030101060003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tabLst/>
              <a:defRPr/>
            </a:pPr>
            <a:r>
              <a:rPr lang="fr-BE" sz="2800" dirty="0"/>
              <a:t>Titre</a:t>
            </a:r>
            <a:br>
              <a:rPr lang="fr-BE" sz="2800" dirty="0"/>
            </a:br>
            <a:r>
              <a:rPr lang="fr-BE" sz="2800" dirty="0"/>
              <a:t>Principal De</a:t>
            </a:r>
            <a:br>
              <a:rPr lang="fr-BE" sz="2800" dirty="0"/>
            </a:br>
            <a:r>
              <a:rPr lang="fr-BE" sz="2800" dirty="0"/>
              <a:t>la présentation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31" y="1978959"/>
            <a:ext cx="1292269" cy="281884"/>
          </a:xfrm>
          <a:prstGeom prst="rect">
            <a:avLst/>
          </a:prstGeom>
        </p:spPr>
      </p:pic>
      <p:sp>
        <p:nvSpPr>
          <p:cNvPr id="6" name="ZoneTexte 5"/>
          <p:cNvSpPr txBox="1"/>
          <p:nvPr userDrawn="1"/>
        </p:nvSpPr>
        <p:spPr>
          <a:xfrm>
            <a:off x="371876" y="2231560"/>
            <a:ext cx="35169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900" spc="30" dirty="0">
                <a:solidFill>
                  <a:srgbClr val="1F8AA0"/>
                </a:solidFill>
                <a:latin typeface="Roboto Slab" pitchFamily="2" charset="0"/>
                <a:ea typeface="Roboto Slab" pitchFamily="2" charset="0"/>
                <a:cs typeface="Roboto Slab" pitchFamily="2" charset="0"/>
              </a:rPr>
              <a:t>Centre d’appui au secteur bruxellois d’aide aux sans-abri</a:t>
            </a:r>
            <a:endParaRPr lang="fr-FR" sz="900" spc="30" dirty="0">
              <a:solidFill>
                <a:srgbClr val="1F8AA0"/>
              </a:solidFill>
              <a:latin typeface="Roboto Slab" pitchFamily="2" charset="0"/>
              <a:ea typeface="Roboto Slab" pitchFamily="2" charset="0"/>
              <a:cs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440019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3"/>
          <p:cNvSpPr>
            <a:spLocks noGrp="1"/>
          </p:cNvSpPr>
          <p:nvPr>
            <p:ph type="ctrTitle" hasCustomPrompt="1"/>
          </p:nvPr>
        </p:nvSpPr>
        <p:spPr>
          <a:xfrm>
            <a:off x="360000" y="3336445"/>
            <a:ext cx="4320000" cy="630020"/>
          </a:xfrm>
          <a:prstGeom prst="rect">
            <a:avLst/>
          </a:prstGeom>
        </p:spPr>
        <p:txBody>
          <a:bodyPr lIns="90000" tIns="90000" bIns="90000"/>
          <a:lstStyle>
            <a:lvl1pPr>
              <a:defRPr sz="2800" b="1" cap="all" spc="0" baseline="0">
                <a:solidFill>
                  <a:srgbClr val="D17D2A"/>
                </a:solidFill>
                <a:latin typeface="Raleway" panose="020B0503030101060003" pitchFamily="34" charset="0"/>
              </a:defRPr>
            </a:lvl1pPr>
          </a:lstStyle>
          <a:p>
            <a:r>
              <a:rPr lang="fr-BE" dirty="0"/>
              <a:t>Partie</a:t>
            </a:r>
            <a:endParaRPr lang="fr-FR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2860242"/>
            <a:ext cx="3375025" cy="409961"/>
          </a:xfrm>
          <a:prstGeom prst="rect">
            <a:avLst/>
          </a:prstGeom>
        </p:spPr>
        <p:txBody>
          <a:bodyPr lIns="104400"/>
          <a:lstStyle>
            <a:lvl1pPr marL="0" indent="0">
              <a:lnSpc>
                <a:spcPct val="100000"/>
              </a:lnSpc>
              <a:buNone/>
              <a:defRPr sz="1400" b="0" cap="all" spc="50" baseline="0">
                <a:solidFill>
                  <a:srgbClr val="1F8AA0"/>
                </a:solidFill>
                <a:latin typeface="Raleway SemiBold" panose="020B0703030101060003" pitchFamily="34" charset="0"/>
              </a:defRPr>
            </a:lvl1pPr>
          </a:lstStyle>
          <a:p>
            <a:pPr lvl="0"/>
            <a:r>
              <a:rPr lang="fr-BE" dirty="0"/>
              <a:t>titre</a:t>
            </a:r>
            <a:endParaRPr lang="fr-FR" dirty="0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852000"/>
            <a:ext cx="3375025" cy="409961"/>
          </a:xfrm>
          <a:prstGeom prst="rect">
            <a:avLst/>
          </a:prstGeom>
        </p:spPr>
        <p:txBody>
          <a:bodyPr lIns="100800"/>
          <a:lstStyle>
            <a:lvl1pPr marL="0" indent="0">
              <a:lnSpc>
                <a:spcPct val="100000"/>
              </a:lnSpc>
              <a:buNone/>
              <a:defRPr>
                <a:solidFill>
                  <a:srgbClr val="D17D2A"/>
                </a:solidFill>
                <a:latin typeface="Roboto Slab" pitchFamily="2" charset="0"/>
                <a:ea typeface="Roboto Slab" pitchFamily="2" charset="0"/>
                <a:cs typeface="Roboto Slab" pitchFamily="2" charset="0"/>
              </a:defRPr>
            </a:lvl1pPr>
          </a:lstStyle>
          <a:p>
            <a:r>
              <a:rPr lang="fr-BE" sz="1300" dirty="0"/>
              <a:t>Sous-titre</a:t>
            </a:r>
            <a:endParaRPr lang="fr-FR" sz="1300" dirty="0"/>
          </a:p>
        </p:txBody>
      </p:sp>
    </p:spTree>
    <p:extLst>
      <p:ext uri="{BB962C8B-B14F-4D97-AF65-F5344CB8AC3E}">
        <p14:creationId xmlns:p14="http://schemas.microsoft.com/office/powerpoint/2010/main" val="462030371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ie -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55;p12" descr="paint_transparent1.png">
            <a:extLst>
              <a:ext uri="{FF2B5EF4-FFF2-40B4-BE49-F238E27FC236}">
                <a16:creationId xmlns:a16="http://schemas.microsoft.com/office/drawing/2014/main" id="{36F2AD31-5352-4A24-8DE3-03A73E47AA14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27161"/>
          <a:stretch/>
        </p:blipFill>
        <p:spPr>
          <a:xfrm>
            <a:off x="0" y="0"/>
            <a:ext cx="666055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re 3"/>
          <p:cNvSpPr>
            <a:spLocks noGrp="1"/>
          </p:cNvSpPr>
          <p:nvPr>
            <p:ph type="ctrTitle" hasCustomPrompt="1"/>
          </p:nvPr>
        </p:nvSpPr>
        <p:spPr>
          <a:xfrm>
            <a:off x="360000" y="3336445"/>
            <a:ext cx="4320000" cy="630020"/>
          </a:xfrm>
          <a:prstGeom prst="rect">
            <a:avLst/>
          </a:prstGeom>
        </p:spPr>
        <p:txBody>
          <a:bodyPr lIns="90000" tIns="90000" bIns="90000"/>
          <a:lstStyle>
            <a:lvl1pPr>
              <a:defRPr sz="2800" b="1" cap="all" spc="0" baseline="0">
                <a:solidFill>
                  <a:srgbClr val="D17D2A"/>
                </a:solidFill>
                <a:latin typeface="Raleway" panose="020B0503030101060003" pitchFamily="34" charset="0"/>
              </a:defRPr>
            </a:lvl1pPr>
          </a:lstStyle>
          <a:p>
            <a:r>
              <a:rPr lang="fr-BE" dirty="0"/>
              <a:t>Partie</a:t>
            </a:r>
            <a:endParaRPr lang="fr-FR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2860242"/>
            <a:ext cx="3375025" cy="409961"/>
          </a:xfrm>
          <a:prstGeom prst="rect">
            <a:avLst/>
          </a:prstGeom>
        </p:spPr>
        <p:txBody>
          <a:bodyPr lIns="104400"/>
          <a:lstStyle>
            <a:lvl1pPr marL="0" indent="0">
              <a:lnSpc>
                <a:spcPct val="100000"/>
              </a:lnSpc>
              <a:buNone/>
              <a:defRPr sz="1400" b="0" cap="all" spc="50" baseline="0">
                <a:solidFill>
                  <a:srgbClr val="1F8AA0"/>
                </a:solidFill>
                <a:latin typeface="Raleway SemiBold" panose="020B0703030101060003" pitchFamily="34" charset="0"/>
              </a:defRPr>
            </a:lvl1pPr>
          </a:lstStyle>
          <a:p>
            <a:pPr lvl="0"/>
            <a:r>
              <a:rPr lang="fr-BE" dirty="0"/>
              <a:t>titre</a:t>
            </a:r>
            <a:endParaRPr lang="fr-FR" dirty="0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852000"/>
            <a:ext cx="3375025" cy="409961"/>
          </a:xfrm>
          <a:prstGeom prst="rect">
            <a:avLst/>
          </a:prstGeom>
        </p:spPr>
        <p:txBody>
          <a:bodyPr lIns="100800"/>
          <a:lstStyle>
            <a:lvl1pPr marL="0" indent="0">
              <a:lnSpc>
                <a:spcPct val="100000"/>
              </a:lnSpc>
              <a:buNone/>
              <a:defRPr>
                <a:solidFill>
                  <a:srgbClr val="D17D2A"/>
                </a:solidFill>
                <a:latin typeface="Roboto Slab" pitchFamily="2" charset="0"/>
                <a:ea typeface="Roboto Slab" pitchFamily="2" charset="0"/>
                <a:cs typeface="Roboto Slab" pitchFamily="2" charset="0"/>
              </a:defRPr>
            </a:lvl1pPr>
          </a:lstStyle>
          <a:p>
            <a:r>
              <a:rPr lang="fr-BE" sz="1300" dirty="0"/>
              <a:t>Sous-titre</a:t>
            </a:r>
            <a:endParaRPr lang="fr-FR" sz="1300" dirty="0"/>
          </a:p>
        </p:txBody>
      </p:sp>
    </p:spTree>
    <p:extLst>
      <p:ext uri="{BB962C8B-B14F-4D97-AF65-F5344CB8AC3E}">
        <p14:creationId xmlns:p14="http://schemas.microsoft.com/office/powerpoint/2010/main" val="3261398257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0000" y="540000"/>
            <a:ext cx="2340000" cy="612000"/>
          </a:xfrm>
        </p:spPr>
        <p:txBody>
          <a:bodyPr/>
          <a:lstStyle>
            <a:lvl1pPr>
              <a:defRPr baseline="0">
                <a:solidFill>
                  <a:srgbClr val="1F8AA0"/>
                </a:solidFill>
              </a:defRPr>
            </a:lvl1pPr>
          </a:lstStyle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du slide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idx="11" hasCustomPrompt="1"/>
          </p:nvPr>
        </p:nvSpPr>
        <p:spPr>
          <a:xfrm>
            <a:off x="360000" y="1620003"/>
            <a:ext cx="4500000" cy="2808000"/>
          </a:xfrm>
          <a:prstGeom prst="rect">
            <a:avLst/>
          </a:prstGeom>
        </p:spPr>
        <p:txBody>
          <a:bodyPr vert="horz" lIns="82800" tIns="90000" rIns="82800" bIns="9000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300">
                <a:solidFill>
                  <a:schemeClr val="tx1"/>
                </a:solidFill>
                <a:latin typeface="Roboto Slab Light" pitchFamily="2" charset="0"/>
                <a:ea typeface="Roboto Slab Light" pitchFamily="2" charset="0"/>
                <a:cs typeface="Roboto Slab Light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BE" dirty="0"/>
              <a:t>Notes</a:t>
            </a:r>
          </a:p>
        </p:txBody>
      </p:sp>
    </p:spTree>
    <p:extLst>
      <p:ext uri="{BB962C8B-B14F-4D97-AF65-F5344CB8AC3E}">
        <p14:creationId xmlns:p14="http://schemas.microsoft.com/office/powerpoint/2010/main" val="1521929952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0000" y="540000"/>
            <a:ext cx="2340000" cy="612000"/>
          </a:xfrm>
        </p:spPr>
        <p:txBody>
          <a:bodyPr/>
          <a:lstStyle>
            <a:lvl1pPr>
              <a:defRPr>
                <a:solidFill>
                  <a:srgbClr val="1F8AA0"/>
                </a:solidFill>
              </a:defRPr>
            </a:lvl1pPr>
          </a:lstStyle>
          <a:p>
            <a:r>
              <a:rPr lang="fr-FR" dirty="0"/>
              <a:t>Titre </a:t>
            </a:r>
            <a:br>
              <a:rPr lang="fr-FR" dirty="0"/>
            </a:br>
            <a:r>
              <a:rPr lang="fr-FR" dirty="0"/>
              <a:t>du slide</a:t>
            </a:r>
          </a:p>
        </p:txBody>
      </p:sp>
      <p:sp>
        <p:nvSpPr>
          <p:cNvPr id="8" name="Espace réservé du texte 2"/>
          <p:cNvSpPr>
            <a:spLocks noGrp="1"/>
          </p:cNvSpPr>
          <p:nvPr>
            <p:ph idx="10" hasCustomPrompt="1"/>
          </p:nvPr>
        </p:nvSpPr>
        <p:spPr>
          <a:xfrm>
            <a:off x="2663715" y="1620000"/>
            <a:ext cx="2196000" cy="2808000"/>
          </a:xfrm>
          <a:prstGeom prst="rect">
            <a:avLst/>
          </a:prstGeom>
        </p:spPr>
        <p:txBody>
          <a:bodyPr vert="horz" lIns="82800" tIns="90000" rIns="82800" bIns="9000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200">
                <a:solidFill>
                  <a:schemeClr val="tx1"/>
                </a:solidFill>
                <a:latin typeface="Roboto Slab Light" pitchFamily="2" charset="0"/>
                <a:ea typeface="Roboto Slab Light" pitchFamily="2" charset="0"/>
                <a:cs typeface="Roboto Slab Light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BE" dirty="0"/>
              <a:t>Notes</a:t>
            </a:r>
          </a:p>
        </p:txBody>
      </p:sp>
      <p:sp>
        <p:nvSpPr>
          <p:cNvPr id="9" name="Espace réservé du texte 2"/>
          <p:cNvSpPr>
            <a:spLocks noGrp="1"/>
          </p:cNvSpPr>
          <p:nvPr>
            <p:ph idx="11" hasCustomPrompt="1"/>
          </p:nvPr>
        </p:nvSpPr>
        <p:spPr>
          <a:xfrm>
            <a:off x="360000" y="1620003"/>
            <a:ext cx="2196000" cy="2808000"/>
          </a:xfrm>
          <a:prstGeom prst="rect">
            <a:avLst/>
          </a:prstGeom>
        </p:spPr>
        <p:txBody>
          <a:bodyPr vert="horz" lIns="82800" tIns="90000" rIns="82800" bIns="9000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200">
                <a:solidFill>
                  <a:schemeClr val="tx1"/>
                </a:solidFill>
                <a:latin typeface="Roboto Slab Light" pitchFamily="2" charset="0"/>
                <a:ea typeface="Roboto Slab Light" pitchFamily="2" charset="0"/>
                <a:cs typeface="Roboto Slab Light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BE" dirty="0"/>
              <a:t>Notes</a:t>
            </a:r>
          </a:p>
        </p:txBody>
      </p:sp>
    </p:spTree>
    <p:extLst>
      <p:ext uri="{BB962C8B-B14F-4D97-AF65-F5344CB8AC3E}">
        <p14:creationId xmlns:p14="http://schemas.microsoft.com/office/powerpoint/2010/main" val="1562446200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i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60000" y="540000"/>
            <a:ext cx="2340000" cy="612000"/>
          </a:xfrm>
        </p:spPr>
        <p:txBody>
          <a:bodyPr/>
          <a:lstStyle>
            <a:lvl1pPr>
              <a:defRPr>
                <a:solidFill>
                  <a:srgbClr val="1F8AA0"/>
                </a:solidFill>
              </a:defRPr>
            </a:lvl1pPr>
          </a:lstStyle>
          <a:p>
            <a:r>
              <a:rPr lang="fr-FR" dirty="0"/>
              <a:t>Titre</a:t>
            </a:r>
            <a:br>
              <a:rPr lang="fr-FR" dirty="0"/>
            </a:br>
            <a:r>
              <a:rPr lang="fr-FR" dirty="0"/>
              <a:t>du slide</a:t>
            </a:r>
          </a:p>
        </p:txBody>
      </p:sp>
      <p:sp>
        <p:nvSpPr>
          <p:cNvPr id="4" name="Espace réservé du texte 2"/>
          <p:cNvSpPr>
            <a:spLocks noGrp="1"/>
          </p:cNvSpPr>
          <p:nvPr>
            <p:ph idx="11" hasCustomPrompt="1"/>
          </p:nvPr>
        </p:nvSpPr>
        <p:spPr>
          <a:xfrm>
            <a:off x="360000" y="1620003"/>
            <a:ext cx="1458000" cy="2808000"/>
          </a:xfrm>
          <a:prstGeom prst="rect">
            <a:avLst/>
          </a:prstGeom>
        </p:spPr>
        <p:txBody>
          <a:bodyPr vert="horz" lIns="82800" tIns="90000" rIns="82800" bIns="9000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100">
                <a:solidFill>
                  <a:schemeClr val="tx1"/>
                </a:solidFill>
                <a:latin typeface="Roboto Slab Light" pitchFamily="2" charset="0"/>
                <a:ea typeface="Roboto Slab Light" pitchFamily="2" charset="0"/>
                <a:cs typeface="Roboto Slab Light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BE" dirty="0"/>
              <a:t>Notes</a:t>
            </a:r>
          </a:p>
        </p:txBody>
      </p:sp>
      <p:sp>
        <p:nvSpPr>
          <p:cNvPr id="6" name="Espace réservé du texte 2"/>
          <p:cNvSpPr>
            <a:spLocks noGrp="1"/>
          </p:cNvSpPr>
          <p:nvPr>
            <p:ph idx="12" hasCustomPrompt="1"/>
          </p:nvPr>
        </p:nvSpPr>
        <p:spPr>
          <a:xfrm>
            <a:off x="1905686" y="1620003"/>
            <a:ext cx="1458000" cy="2808000"/>
          </a:xfrm>
          <a:prstGeom prst="rect">
            <a:avLst/>
          </a:prstGeom>
        </p:spPr>
        <p:txBody>
          <a:bodyPr vert="horz" lIns="82800" tIns="90000" rIns="82800" bIns="9000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100">
                <a:solidFill>
                  <a:schemeClr val="tx1"/>
                </a:solidFill>
                <a:latin typeface="Roboto Slab Light" pitchFamily="2" charset="0"/>
                <a:ea typeface="Roboto Slab Light" pitchFamily="2" charset="0"/>
                <a:cs typeface="Roboto Slab Light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BE" dirty="0"/>
              <a:t>Notes</a:t>
            </a:r>
          </a:p>
        </p:txBody>
      </p:sp>
      <p:sp>
        <p:nvSpPr>
          <p:cNvPr id="7" name="Espace réservé du texte 2"/>
          <p:cNvSpPr>
            <a:spLocks noGrp="1"/>
          </p:cNvSpPr>
          <p:nvPr>
            <p:ph idx="13" hasCustomPrompt="1"/>
          </p:nvPr>
        </p:nvSpPr>
        <p:spPr>
          <a:xfrm>
            <a:off x="3451372" y="1620003"/>
            <a:ext cx="1458000" cy="2808000"/>
          </a:xfrm>
          <a:prstGeom prst="rect">
            <a:avLst/>
          </a:prstGeom>
        </p:spPr>
        <p:txBody>
          <a:bodyPr vert="horz" lIns="82800" tIns="90000" rIns="82800" bIns="9000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 sz="1100">
                <a:solidFill>
                  <a:schemeClr val="tx1"/>
                </a:solidFill>
                <a:latin typeface="Roboto Slab Light" pitchFamily="2" charset="0"/>
                <a:ea typeface="Roboto Slab Light" pitchFamily="2" charset="0"/>
                <a:cs typeface="Roboto Slab Light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fr-BE" dirty="0"/>
              <a:t>Notes</a:t>
            </a:r>
          </a:p>
        </p:txBody>
      </p:sp>
    </p:spTree>
    <p:extLst>
      <p:ext uri="{BB962C8B-B14F-4D97-AF65-F5344CB8AC3E}">
        <p14:creationId xmlns:p14="http://schemas.microsoft.com/office/powerpoint/2010/main" val="2059464643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e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46992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55;p12" descr="paint_transparent1.png">
            <a:extLst>
              <a:ext uri="{FF2B5EF4-FFF2-40B4-BE49-F238E27FC236}">
                <a16:creationId xmlns:a16="http://schemas.microsoft.com/office/drawing/2014/main" id="{36F2AD31-5352-4A24-8DE3-03A73E47AA14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27161"/>
          <a:stretch/>
        </p:blipFill>
        <p:spPr>
          <a:xfrm>
            <a:off x="0" y="0"/>
            <a:ext cx="6660552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7962899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60000" y="612000"/>
            <a:ext cx="2340000" cy="612000"/>
          </a:xfrm>
          <a:prstGeom prst="rect">
            <a:avLst/>
          </a:prstGeom>
        </p:spPr>
        <p:txBody>
          <a:bodyPr vert="horz" lIns="79200" tIns="46800" rIns="91440" bIns="46800" rtlCol="0" anchor="b" anchorCtr="0">
            <a:noAutofit/>
          </a:bodyPr>
          <a:lstStyle/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0000" y="1620000"/>
            <a:ext cx="4500000" cy="2808000"/>
          </a:xfrm>
          <a:prstGeom prst="rect">
            <a:avLst/>
          </a:prstGeom>
        </p:spPr>
        <p:txBody>
          <a:bodyPr vert="horz" lIns="82800" tIns="90000" rIns="82800" bIns="90000" rtlCol="0">
            <a:normAutofit/>
          </a:bodyPr>
          <a:lstStyle/>
          <a:p>
            <a:pPr lvl="0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5067610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  <p:sldLayoutId id="2147483684" r:id="rId2"/>
    <p:sldLayoutId id="2147483672" r:id="rId3"/>
    <p:sldLayoutId id="2147483685" r:id="rId4"/>
    <p:sldLayoutId id="2147483680" r:id="rId5"/>
    <p:sldLayoutId id="2147483674" r:id="rId6"/>
    <p:sldLayoutId id="2147483679" r:id="rId7"/>
    <p:sldLayoutId id="2147483683" r:id="rId8"/>
    <p:sldLayoutId id="2147483681" r:id="rId9"/>
    <p:sldLayoutId id="2147483678" r:id="rId10"/>
    <p:sldLayoutId id="2147483682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0" marR="0" lvl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Raleway"/>
        <a:buNone/>
        <a:tabLst/>
        <a:defRPr sz="1700" b="0" i="0" u="none" strike="noStrike" cap="all" spc="50" baseline="0">
          <a:solidFill>
            <a:schemeClr val="tx1"/>
          </a:solidFill>
          <a:latin typeface="Raleway SemiBold" panose="020B0703030101060003" pitchFamily="34" charset="0"/>
          <a:ea typeface="Raleway SemiBold" panose="020B0703030101060003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5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300" b="0" i="0" u="none" strike="noStrike" cap="none">
          <a:solidFill>
            <a:schemeClr val="tx1"/>
          </a:solidFill>
          <a:latin typeface="Roboto Slab Light" pitchFamily="2" charset="0"/>
          <a:ea typeface="Roboto Slab Light" pitchFamily="2" charset="0"/>
          <a:cs typeface="Roboto Slab Light" pitchFamily="2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hyperlink" Target="mailto:Mauro.striano@brusshelp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>
            <a:alphaModFix amt="6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7485" y="2402115"/>
            <a:ext cx="7300686" cy="951950"/>
          </a:xfrm>
          <a:effectLst>
            <a:glow rad="25400">
              <a:schemeClr val="accent1">
                <a:alpha val="40000"/>
              </a:schemeClr>
            </a:glow>
          </a:effectLst>
        </p:spPr>
        <p:txBody>
          <a:bodyPr/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Factors contributing to vulnerability among destitute mobile EU citizens in Brussels</a:t>
            </a:r>
            <a:endParaRPr lang="fr-FR" sz="2400" dirty="0">
              <a:solidFill>
                <a:schemeClr val="accent1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913" y="1433247"/>
            <a:ext cx="6683829" cy="672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61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AB847504-77C1-428C-ABA6-0E8822B4BA09}"/>
              </a:ext>
            </a:extLst>
          </p:cNvPr>
          <p:cNvSpPr txBox="1">
            <a:spLocks/>
          </p:cNvSpPr>
          <p:nvPr/>
        </p:nvSpPr>
        <p:spPr>
          <a:xfrm>
            <a:off x="369780" y="305569"/>
            <a:ext cx="2637200" cy="612000"/>
          </a:xfrm>
          <a:prstGeom prst="rect">
            <a:avLst/>
          </a:prstGeom>
        </p:spPr>
        <p:txBody>
          <a:bodyPr lIns="7920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tabLst/>
              <a:defRPr sz="1700" b="0" i="0" u="none" strike="noStrike" cap="all" spc="50" baseline="0">
                <a:solidFill>
                  <a:schemeClr val="tx1"/>
                </a:solidFill>
                <a:latin typeface="Raleway SemiBold" panose="020B0703030101060003" pitchFamily="34" charset="0"/>
                <a:ea typeface="Raleway SemiBold" panose="020B07030301010600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IN" dirty="0">
                <a:solidFill>
                  <a:srgbClr val="1F8AA0"/>
                </a:solidFill>
              </a:rPr>
              <a:t>Conclusions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27497" y="1146220"/>
            <a:ext cx="5576553" cy="3219719"/>
          </a:xfrm>
          <a:prstGeom prst="rect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rtlCol="0" anchor="b" anchorCtr="0">
            <a:no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aleway" panose="020B0503030101060003"/>
              </a:rPr>
              <a:t>Likelihood of getting into a vicious circle: no job – no income – no housing – no residence permit – no social benefits nor services</a:t>
            </a:r>
          </a:p>
          <a:p>
            <a:endParaRPr lang="en-GB" sz="1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Raleway" panose="020B0503030101060003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aleway" panose="020B0503030101060003"/>
              </a:rPr>
              <a:t>Situation protracted for many years: chronic homelessness</a:t>
            </a:r>
          </a:p>
          <a:p>
            <a:endParaRPr lang="en-GB" sz="1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Raleway" panose="020B0503030101060003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aleway" panose="020B0503030101060003"/>
              </a:rPr>
              <a:t>Residence permit and a minimum income is often the main solution to get out of homelessness</a:t>
            </a:r>
          </a:p>
          <a:p>
            <a:endParaRPr lang="en-GB" sz="1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Raleway" panose="020B0503030101060003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Raleway" panose="020B0503030101060003"/>
              </a:rPr>
              <a:t>Absence of a health insurance is a major problem</a:t>
            </a:r>
            <a:endParaRPr lang="en-GB" sz="1800" dirty="0">
              <a:latin typeface="Raleway" panose="020B0503030101060003"/>
            </a:endParaRPr>
          </a:p>
        </p:txBody>
      </p:sp>
    </p:spTree>
    <p:extLst>
      <p:ext uri="{BB962C8B-B14F-4D97-AF65-F5344CB8AC3E}">
        <p14:creationId xmlns:p14="http://schemas.microsoft.com/office/powerpoint/2010/main" val="402449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AB847504-77C1-428C-ABA6-0E8822B4BA09}"/>
              </a:ext>
            </a:extLst>
          </p:cNvPr>
          <p:cNvSpPr txBox="1">
            <a:spLocks/>
          </p:cNvSpPr>
          <p:nvPr/>
        </p:nvSpPr>
        <p:spPr>
          <a:xfrm>
            <a:off x="359999" y="540000"/>
            <a:ext cx="4935697" cy="612000"/>
          </a:xfrm>
          <a:prstGeom prst="rect">
            <a:avLst/>
          </a:prstGeom>
        </p:spPr>
        <p:txBody>
          <a:bodyPr lIns="7920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tabLst/>
              <a:defRPr sz="1700" b="0" i="0" u="none" strike="noStrike" cap="all" spc="50" baseline="0">
                <a:solidFill>
                  <a:schemeClr val="tx1"/>
                </a:solidFill>
                <a:latin typeface="Raleway SemiBold" panose="020B0703030101060003" pitchFamily="34" charset="0"/>
                <a:ea typeface="Raleway SemiBold" panose="020B07030301010600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MY" dirty="0">
                <a:solidFill>
                  <a:srgbClr val="1F8AA0"/>
                </a:solidFill>
              </a:rPr>
              <a:t>Thanks for your attention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449960" y="1715093"/>
            <a:ext cx="12650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fr-BE" b="1" dirty="0">
                <a:solidFill>
                  <a:srgbClr val="338099"/>
                </a:solidFill>
                <a:latin typeface="Raleway" panose="020B0503030101060003"/>
                <a:ea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fr-BE" b="1" dirty="0" bmk="">
                <a:solidFill>
                  <a:srgbClr val="338099"/>
                </a:solidFill>
                <a:latin typeface="Raleway" panose="020B0503030101060003"/>
                <a:ea typeface="Times New Roman" panose="02020603050405020304" pitchFamily="18" charset="0"/>
                <a:cs typeface="Arial" panose="020B0604020202020204" pitchFamily="34" charset="0"/>
              </a:rPr>
              <a:t>auro </a:t>
            </a:r>
            <a:r>
              <a:rPr lang="fr-BE" b="1" dirty="0" err="1" bmk="">
                <a:solidFill>
                  <a:srgbClr val="338099"/>
                </a:solidFill>
                <a:latin typeface="Raleway" panose="020B0503030101060003"/>
                <a:ea typeface="Times New Roman" panose="02020603050405020304" pitchFamily="18" charset="0"/>
                <a:cs typeface="Arial" panose="020B0604020202020204" pitchFamily="34" charset="0"/>
              </a:rPr>
              <a:t>Striano</a:t>
            </a:r>
            <a:endParaRPr lang="fr-BE" sz="800" b="1" dirty="0">
              <a:solidFill>
                <a:schemeClr val="tx1"/>
              </a:solidFill>
              <a:latin typeface="Raleway" panose="020B0503030101060003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960" y="2029221"/>
            <a:ext cx="5310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fr-BE" sz="1200" dirty="0" bmk="_MailAutoSig">
                <a:solidFill>
                  <a:srgbClr val="338099"/>
                </a:solidFill>
                <a:latin typeface="Raleway" panose="020B0503030101060003"/>
                <a:ea typeface="Times New Roman" panose="02020603050405020304" pitchFamily="18" charset="0"/>
                <a:cs typeface="Arial" panose="020B0604020202020204" pitchFamily="34" charset="0"/>
              </a:rPr>
              <a:t>Chargé de mission - Bruss'Help / </a:t>
            </a:r>
            <a:r>
              <a:rPr lang="fr-BE" sz="1200" dirty="0" err="1">
                <a:solidFill>
                  <a:srgbClr val="338099"/>
                </a:solidFill>
                <a:latin typeface="Helvetica" panose="020B0604020202020204" pitchFamily="34" charset="0"/>
                <a:ea typeface="Times New Roman" panose="02020603050405020304" pitchFamily="18" charset="0"/>
              </a:rPr>
              <a:t>Projectverantwoordelijk</a:t>
            </a:r>
            <a:r>
              <a:rPr lang="fr-BE" sz="1200" dirty="0" bmk="_MailAutoSig">
                <a:solidFill>
                  <a:srgbClr val="338099"/>
                </a:solidFill>
                <a:latin typeface="Raleway" panose="020B0503030101060003"/>
                <a:ea typeface="Times New Roman" panose="02020603050405020304" pitchFamily="18" charset="0"/>
                <a:cs typeface="Arial" panose="020B0604020202020204" pitchFamily="34" charset="0"/>
              </a:rPr>
              <a:t> - Bruss'Help</a:t>
            </a:r>
            <a:endParaRPr lang="fr-BE" sz="1200" dirty="0" bmk="_MailAutoSig">
              <a:solidFill>
                <a:schemeClr val="tx1"/>
              </a:solidFill>
              <a:latin typeface="Raleway" panose="020B0503030101060003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fr-BE" sz="1200" dirty="0" bmk="_MailAutoSig">
                <a:solidFill>
                  <a:srgbClr val="338099"/>
                </a:solidFill>
                <a:latin typeface="Raleway" panose="020B0503030101060003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mauro.striano@brusshelp.org</a:t>
            </a:r>
            <a:r>
              <a:rPr lang="fr-BE" sz="1200" dirty="0" bmk="_MailAutoSig">
                <a:solidFill>
                  <a:srgbClr val="338099"/>
                </a:solidFill>
                <a:latin typeface="Raleway" panose="020B0503030101060003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fr-BE" sz="1200" dirty="0" bmk="_MailAutoSig">
                <a:solidFill>
                  <a:srgbClr val="338099"/>
                </a:solidFill>
                <a:latin typeface="Raleway" panose="020B0503030101060003"/>
                <a:ea typeface="Times New Roman" panose="02020603050405020304" pitchFamily="18" charset="0"/>
                <a:cs typeface="Arial" panose="020B0604020202020204" pitchFamily="34" charset="0"/>
              </a:rPr>
              <a:t>+32 (0)478.82.03.39</a:t>
            </a:r>
            <a:endParaRPr lang="fr-BE" sz="1200" dirty="0">
              <a:solidFill>
                <a:schemeClr val="tx1"/>
              </a:solidFill>
              <a:latin typeface="Raleway" panose="020B0503030101060003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60" y="2900091"/>
            <a:ext cx="5396247" cy="51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5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AB847504-77C1-428C-ABA6-0E8822B4BA09}"/>
              </a:ext>
            </a:extLst>
          </p:cNvPr>
          <p:cNvSpPr txBox="1">
            <a:spLocks/>
          </p:cNvSpPr>
          <p:nvPr/>
        </p:nvSpPr>
        <p:spPr>
          <a:xfrm>
            <a:off x="359999" y="540000"/>
            <a:ext cx="2764607" cy="612000"/>
          </a:xfrm>
          <a:prstGeom prst="rect">
            <a:avLst/>
          </a:prstGeom>
        </p:spPr>
        <p:txBody>
          <a:bodyPr lIns="7920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tabLst/>
              <a:defRPr sz="1700" b="0" i="0" u="none" strike="noStrike" cap="all" spc="50" baseline="0">
                <a:solidFill>
                  <a:schemeClr val="tx1"/>
                </a:solidFill>
                <a:latin typeface="Raleway SemiBold" panose="020B0703030101060003" pitchFamily="34" charset="0"/>
                <a:ea typeface="Raleway SemiBold" panose="020B07030301010600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BE" dirty="0" err="1">
                <a:solidFill>
                  <a:srgbClr val="1F8AA0"/>
                </a:solidFill>
              </a:rPr>
              <a:t>framework</a:t>
            </a:r>
            <a:endParaRPr lang="fr-FR" dirty="0">
              <a:solidFill>
                <a:srgbClr val="1F8AA0"/>
              </a:solidFill>
            </a:endParaRPr>
          </a:p>
        </p:txBody>
      </p:sp>
      <p:grpSp>
        <p:nvGrpSpPr>
          <p:cNvPr id="12" name="Groupe 11"/>
          <p:cNvGrpSpPr/>
          <p:nvPr/>
        </p:nvGrpSpPr>
        <p:grpSpPr>
          <a:xfrm>
            <a:off x="459250" y="1264046"/>
            <a:ext cx="3517652" cy="526781"/>
            <a:chOff x="459250" y="1311734"/>
            <a:chExt cx="3517652" cy="526781"/>
          </a:xfrm>
        </p:grpSpPr>
        <p:sp>
          <p:nvSpPr>
            <p:cNvPr id="13" name="ZoneTexte 12"/>
            <p:cNvSpPr txBox="1"/>
            <p:nvPr/>
          </p:nvSpPr>
          <p:spPr>
            <a:xfrm>
              <a:off x="595879" y="1311734"/>
              <a:ext cx="3381023" cy="5267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91425" tIns="91425" rIns="91425" bIns="91425" rtlCol="0" anchor="t" anchorCtr="0">
              <a:spAutoFit/>
            </a:bodyPr>
            <a:lstStyle/>
            <a:p>
              <a:pPr lvl="0">
                <a:lnSpc>
                  <a:spcPct val="105000"/>
                </a:lnSpc>
                <a:spcAft>
                  <a:spcPts val="400"/>
                </a:spcAft>
              </a:pPr>
              <a:r>
                <a:rPr lang="fr-BE" sz="1800" b="1" spc="50" dirty="0">
                  <a:solidFill>
                    <a:srgbClr val="1F8AA0"/>
                  </a:solidFill>
                  <a:latin typeface="Raleway" panose="020B0503030101060003" pitchFamily="34" charset="0"/>
                  <a:ea typeface="Roboto Slab" pitchFamily="2" charset="0"/>
                  <a:cs typeface="Roboto Slab" pitchFamily="2" charset="0"/>
                </a:rPr>
                <a:t>Pilot qualitative data collection</a:t>
              </a:r>
            </a:p>
          </p:txBody>
        </p:sp>
        <p:sp>
          <p:nvSpPr>
            <p:cNvPr id="14" name="Flèche droite 13"/>
            <p:cNvSpPr/>
            <p:nvPr/>
          </p:nvSpPr>
          <p:spPr>
            <a:xfrm>
              <a:off x="459250" y="1490097"/>
              <a:ext cx="82125" cy="92130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D4C06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highlight>
                  <a:srgbClr val="000000"/>
                </a:highlight>
              </a:endParaRPr>
            </a:p>
          </p:txBody>
        </p:sp>
      </p:grpSp>
      <p:grpSp>
        <p:nvGrpSpPr>
          <p:cNvPr id="15" name="Groupe 14"/>
          <p:cNvGrpSpPr/>
          <p:nvPr/>
        </p:nvGrpSpPr>
        <p:grpSpPr>
          <a:xfrm>
            <a:off x="838239" y="1915698"/>
            <a:ext cx="5506859" cy="625486"/>
            <a:chOff x="476640" y="2097096"/>
            <a:chExt cx="8152216" cy="575697"/>
          </a:xfrm>
        </p:grpSpPr>
        <p:sp>
          <p:nvSpPr>
            <p:cNvPr id="16" name="Flèche droite 15"/>
            <p:cNvSpPr/>
            <p:nvPr/>
          </p:nvSpPr>
          <p:spPr>
            <a:xfrm>
              <a:off x="476640" y="2343514"/>
              <a:ext cx="124997" cy="73885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D4C06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739836" y="2097096"/>
              <a:ext cx="7889020" cy="5756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rtlCol="0" anchor="t" anchorCtr="0">
              <a:spAutoFit/>
            </a:bodyPr>
            <a:lstStyle/>
            <a:p>
              <a:pPr lvl="0">
                <a:lnSpc>
                  <a:spcPct val="105000"/>
                </a:lnSpc>
                <a:spcAft>
                  <a:spcPts val="400"/>
                </a:spcAft>
              </a:pPr>
              <a:r>
                <a:rPr lang="en-GB" b="1" spc="50" dirty="0">
                  <a:solidFill>
                    <a:srgbClr val="1F8AA0"/>
                  </a:solidFill>
                  <a:latin typeface="Raleway" panose="020B0503030101060003" pitchFamily="34" charset="0"/>
                  <a:ea typeface="Roboto Slab Light" pitchFamily="2" charset="0"/>
                  <a:cs typeface="Roboto Slab Light" pitchFamily="2" charset="0"/>
                </a:rPr>
                <a:t>About mobile EU citizens accessing homelessness services in Brussels</a:t>
              </a:r>
              <a:endParaRPr lang="en-GB" spc="30" dirty="0">
                <a:solidFill>
                  <a:schemeClr val="bg2">
                    <a:lumMod val="75000"/>
                  </a:schemeClr>
                </a:solidFill>
                <a:latin typeface="Roboto Slab Light" pitchFamily="2" charset="0"/>
                <a:ea typeface="Roboto Slab Light" pitchFamily="2" charset="0"/>
                <a:cs typeface="Roboto Slab Light" pitchFamily="2" charset="0"/>
              </a:endParaRPr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826811" y="2530141"/>
            <a:ext cx="5783990" cy="462148"/>
            <a:chOff x="836743" y="2912931"/>
            <a:chExt cx="5783990" cy="462148"/>
          </a:xfrm>
        </p:grpSpPr>
        <p:sp>
          <p:nvSpPr>
            <p:cNvPr id="19" name="Flèche droite 18"/>
            <p:cNvSpPr/>
            <p:nvPr/>
          </p:nvSpPr>
          <p:spPr>
            <a:xfrm>
              <a:off x="836743" y="3056860"/>
              <a:ext cx="82125" cy="92130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D4C06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1025962" y="2912931"/>
              <a:ext cx="5594771" cy="462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91425" tIns="91425" rIns="91425" bIns="91425" rtlCol="0" anchor="t" anchorCtr="0">
              <a:spAutoFit/>
            </a:bodyPr>
            <a:lstStyle/>
            <a:p>
              <a:pPr lvl="0">
                <a:lnSpc>
                  <a:spcPct val="105000"/>
                </a:lnSpc>
                <a:spcAft>
                  <a:spcPts val="400"/>
                </a:spcAft>
              </a:pPr>
              <a:r>
                <a:rPr lang="en-GB" b="1" spc="50" dirty="0">
                  <a:solidFill>
                    <a:srgbClr val="1F8AA0"/>
                  </a:solidFill>
                  <a:latin typeface="Raleway" panose="020B0503030101060003" pitchFamily="34" charset="0"/>
                  <a:ea typeface="Roboto Slab Light" pitchFamily="2" charset="0"/>
                  <a:cs typeface="Roboto Slab Light" pitchFamily="2" charset="0"/>
                </a:rPr>
                <a:t>Based on data collected by a street work service called DIOGENES</a:t>
              </a:r>
              <a:endParaRPr lang="en-GB" spc="30" dirty="0">
                <a:solidFill>
                  <a:schemeClr val="bg2">
                    <a:lumMod val="75000"/>
                  </a:schemeClr>
                </a:solidFill>
                <a:latin typeface="Roboto Slab Light" pitchFamily="2" charset="0"/>
                <a:ea typeface="Roboto Slab Light" pitchFamily="2" charset="0"/>
                <a:cs typeface="Roboto Slab Light" pitchFamily="2" charset="0"/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826811" y="2960953"/>
            <a:ext cx="4294127" cy="914579"/>
            <a:chOff x="867873" y="2802125"/>
            <a:chExt cx="4294127" cy="914579"/>
          </a:xfrm>
        </p:grpSpPr>
        <p:sp>
          <p:nvSpPr>
            <p:cNvPr id="22" name="Flèche droite 21"/>
            <p:cNvSpPr/>
            <p:nvPr/>
          </p:nvSpPr>
          <p:spPr>
            <a:xfrm>
              <a:off x="867873" y="2941069"/>
              <a:ext cx="82125" cy="92130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D4C06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1057092" y="2802125"/>
              <a:ext cx="4104908" cy="9145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rtlCol="0" anchor="t" anchorCtr="0">
              <a:spAutoFit/>
            </a:bodyPr>
            <a:lstStyle/>
            <a:p>
              <a:pPr lvl="0">
                <a:lnSpc>
                  <a:spcPct val="105000"/>
                </a:lnSpc>
                <a:spcAft>
                  <a:spcPts val="400"/>
                </a:spcAft>
              </a:pPr>
              <a:r>
                <a:rPr lang="en-GB" b="1" spc="50" dirty="0">
                  <a:solidFill>
                    <a:srgbClr val="1F8AA0"/>
                  </a:solidFill>
                  <a:latin typeface="Raleway" panose="020B0503030101060003" pitchFamily="34" charset="0"/>
                  <a:ea typeface="Roboto Slab Light" pitchFamily="2" charset="0"/>
                  <a:cs typeface="Roboto Slab Light" pitchFamily="2" charset="0"/>
                </a:rPr>
                <a:t>Referring to 2018, year in which 228 mobile EU citizens were supported (+ 225 Belgians and 78 TCNs) </a:t>
              </a:r>
              <a:endParaRPr lang="en-GB" spc="30" dirty="0">
                <a:solidFill>
                  <a:schemeClr val="bg2">
                    <a:lumMod val="75000"/>
                  </a:schemeClr>
                </a:solidFill>
                <a:latin typeface="Roboto Slab Light" pitchFamily="2" charset="0"/>
                <a:ea typeface="Roboto Slab Light" pitchFamily="2" charset="0"/>
                <a:cs typeface="Roboto Slab Light" pitchFamily="2" charset="0"/>
              </a:endParaRPr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826811" y="3875532"/>
            <a:ext cx="5361487" cy="688363"/>
            <a:chOff x="867873" y="2928216"/>
            <a:chExt cx="5361487" cy="688363"/>
          </a:xfrm>
        </p:grpSpPr>
        <p:sp>
          <p:nvSpPr>
            <p:cNvPr id="25" name="Flèche droite 24"/>
            <p:cNvSpPr/>
            <p:nvPr/>
          </p:nvSpPr>
          <p:spPr>
            <a:xfrm>
              <a:off x="867873" y="3180267"/>
              <a:ext cx="82125" cy="92130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D4C06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1057091" y="2928216"/>
              <a:ext cx="5172269" cy="6883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rtlCol="0" anchor="t" anchorCtr="0">
              <a:spAutoFit/>
            </a:bodyPr>
            <a:lstStyle/>
            <a:p>
              <a:pPr lvl="0">
                <a:lnSpc>
                  <a:spcPct val="105000"/>
                </a:lnSpc>
                <a:spcAft>
                  <a:spcPts val="400"/>
                </a:spcAft>
              </a:pPr>
              <a:r>
                <a:rPr lang="en-GB" b="1" spc="50" dirty="0">
                  <a:solidFill>
                    <a:srgbClr val="1F8AA0"/>
                  </a:solidFill>
                  <a:latin typeface="Raleway" panose="020B0503030101060003" pitchFamily="34" charset="0"/>
                  <a:ea typeface="Roboto Slab Light" pitchFamily="2" charset="0"/>
                  <a:cs typeface="Roboto Slab Light" pitchFamily="2" charset="0"/>
                </a:rPr>
                <a:t>Data include demographic information and information about the living situation, access to rights and access to services</a:t>
              </a:r>
              <a:endParaRPr lang="en-GB" spc="30" dirty="0">
                <a:solidFill>
                  <a:schemeClr val="bg2">
                    <a:lumMod val="75000"/>
                  </a:schemeClr>
                </a:solidFill>
                <a:latin typeface="Roboto Slab Light" pitchFamily="2" charset="0"/>
                <a:ea typeface="Roboto Slab Light" pitchFamily="2" charset="0"/>
                <a:cs typeface="Roboto Slab Light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690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17D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ZoneTexte 27"/>
          <p:cNvSpPr txBox="1"/>
          <p:nvPr/>
        </p:nvSpPr>
        <p:spPr>
          <a:xfrm>
            <a:off x="595879" y="3755436"/>
            <a:ext cx="184700" cy="389435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91425" tIns="91425" rIns="91425" bIns="91425" rtlCol="0" anchor="t" anchorCtr="0">
            <a:spAutoFit/>
          </a:bodyPr>
          <a:lstStyle/>
          <a:p>
            <a:pPr>
              <a:lnSpc>
                <a:spcPct val="105000"/>
              </a:lnSpc>
              <a:spcAft>
                <a:spcPts val="400"/>
              </a:spcAft>
            </a:pPr>
            <a:endParaRPr lang="fr-BE" sz="950" spc="30" dirty="0">
              <a:solidFill>
                <a:srgbClr val="666666">
                  <a:lumMod val="75000"/>
                </a:srgbClr>
              </a:solidFill>
              <a:latin typeface="Roboto Slab Light" pitchFamily="2" charset="0"/>
              <a:ea typeface="Roboto Slab Light" pitchFamily="2" charset="0"/>
              <a:cs typeface="Roboto Slab Light" pitchFamily="2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07" y="645886"/>
            <a:ext cx="8228807" cy="3999013"/>
          </a:xfrm>
          <a:prstGeom prst="rect">
            <a:avLst/>
          </a:prstGeom>
          <a:solidFill>
            <a:srgbClr val="D17D2A"/>
          </a:solidFill>
        </p:spPr>
      </p:pic>
    </p:spTree>
    <p:extLst>
      <p:ext uri="{BB962C8B-B14F-4D97-AF65-F5344CB8AC3E}">
        <p14:creationId xmlns:p14="http://schemas.microsoft.com/office/powerpoint/2010/main" val="236707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">
            <a:extLst>
              <a:ext uri="{FF2B5EF4-FFF2-40B4-BE49-F238E27FC236}">
                <a16:creationId xmlns:a16="http://schemas.microsoft.com/office/drawing/2014/main" id="{AB847504-77C1-428C-ABA6-0E8822B4BA09}"/>
              </a:ext>
            </a:extLst>
          </p:cNvPr>
          <p:cNvSpPr txBox="1">
            <a:spLocks/>
          </p:cNvSpPr>
          <p:nvPr/>
        </p:nvSpPr>
        <p:spPr>
          <a:xfrm>
            <a:off x="359999" y="540000"/>
            <a:ext cx="5771859" cy="612000"/>
          </a:xfrm>
          <a:prstGeom prst="rect">
            <a:avLst/>
          </a:prstGeom>
        </p:spPr>
        <p:txBody>
          <a:bodyPr lIns="7920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tabLst/>
              <a:defRPr sz="1700" b="0" i="0" u="none" strike="noStrike" cap="all" spc="50" baseline="0">
                <a:solidFill>
                  <a:schemeClr val="tx1"/>
                </a:solidFill>
                <a:latin typeface="Raleway SemiBold" panose="020B0703030101060003" pitchFamily="34" charset="0"/>
                <a:ea typeface="Raleway SemiBold" panose="020B07030301010600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rgbClr val="1F8AA0"/>
                </a:solidFill>
              </a:rPr>
              <a:t>Access to employment</a:t>
            </a:r>
          </a:p>
        </p:txBody>
      </p:sp>
      <p:grpSp>
        <p:nvGrpSpPr>
          <p:cNvPr id="46" name="Groupe 45"/>
          <p:cNvGrpSpPr/>
          <p:nvPr/>
        </p:nvGrpSpPr>
        <p:grpSpPr>
          <a:xfrm>
            <a:off x="459008" y="1362856"/>
            <a:ext cx="3538733" cy="462148"/>
            <a:chOff x="459009" y="1621400"/>
            <a:chExt cx="3538733" cy="462148"/>
          </a:xfrm>
        </p:grpSpPr>
        <p:sp>
          <p:nvSpPr>
            <p:cNvPr id="4" name="ZoneTexte 3"/>
            <p:cNvSpPr txBox="1"/>
            <p:nvPr/>
          </p:nvSpPr>
          <p:spPr>
            <a:xfrm>
              <a:off x="595879" y="1621400"/>
              <a:ext cx="3401863" cy="462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91425" tIns="91425" rIns="91425" bIns="91425" rtlCol="0" anchor="t" anchorCtr="0">
              <a:spAutoFit/>
            </a:bodyPr>
            <a:lstStyle/>
            <a:p>
              <a:pPr>
                <a:lnSpc>
                  <a:spcPct val="105000"/>
                </a:lnSpc>
                <a:spcAft>
                  <a:spcPts val="400"/>
                </a:spcAft>
              </a:pPr>
              <a:r>
                <a:rPr lang="en-TT" b="1" spc="50" dirty="0">
                  <a:solidFill>
                    <a:srgbClr val="1F8AA0"/>
                  </a:solidFill>
                  <a:latin typeface="Raleway" panose="020B0503030101060003" pitchFamily="34" charset="0"/>
                  <a:ea typeface="Roboto Slab" pitchFamily="2" charset="0"/>
                  <a:cs typeface="Roboto Slab" pitchFamily="2" charset="0"/>
                </a:rPr>
                <a:t>85% moved to Belgium to look for a job</a:t>
              </a:r>
            </a:p>
          </p:txBody>
        </p:sp>
        <p:sp>
          <p:nvSpPr>
            <p:cNvPr id="22" name="Flèche droite 21"/>
            <p:cNvSpPr/>
            <p:nvPr/>
          </p:nvSpPr>
          <p:spPr>
            <a:xfrm>
              <a:off x="459009" y="1760344"/>
              <a:ext cx="82125" cy="92130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D4C06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FFFF"/>
                </a:solidFill>
                <a:highlight>
                  <a:srgbClr val="000000"/>
                </a:highlight>
              </a:endParaRPr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595879" y="3755436"/>
            <a:ext cx="184700" cy="389435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91425" tIns="91425" rIns="91425" bIns="91425" rtlCol="0" anchor="t" anchorCtr="0">
            <a:spAutoFit/>
          </a:bodyPr>
          <a:lstStyle/>
          <a:p>
            <a:pPr>
              <a:lnSpc>
                <a:spcPct val="105000"/>
              </a:lnSpc>
              <a:spcAft>
                <a:spcPts val="400"/>
              </a:spcAft>
            </a:pPr>
            <a:endParaRPr lang="fr-BE" sz="950" spc="30" dirty="0">
              <a:solidFill>
                <a:srgbClr val="666666">
                  <a:lumMod val="75000"/>
                </a:srgbClr>
              </a:solidFill>
              <a:latin typeface="Roboto Slab Light" pitchFamily="2" charset="0"/>
              <a:ea typeface="Roboto Slab Light" pitchFamily="2" charset="0"/>
              <a:cs typeface="Roboto Slab Light" pitchFamily="2" charset="0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459007" y="1825004"/>
            <a:ext cx="5681947" cy="462148"/>
            <a:chOff x="306608" y="1931148"/>
            <a:chExt cx="5681947" cy="462148"/>
          </a:xfrm>
        </p:grpSpPr>
        <p:sp>
          <p:nvSpPr>
            <p:cNvPr id="12" name="ZoneTexte 11"/>
            <p:cNvSpPr txBox="1"/>
            <p:nvPr/>
          </p:nvSpPr>
          <p:spPr>
            <a:xfrm>
              <a:off x="443478" y="1931148"/>
              <a:ext cx="5545077" cy="462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none" lIns="91425" tIns="91425" rIns="91425" bIns="91425" rtlCol="0" anchor="t" anchorCtr="0">
              <a:spAutoFit/>
            </a:bodyPr>
            <a:lstStyle/>
            <a:p>
              <a:pPr>
                <a:lnSpc>
                  <a:spcPct val="105000"/>
                </a:lnSpc>
                <a:spcAft>
                  <a:spcPts val="400"/>
                </a:spcAft>
              </a:pPr>
              <a:r>
                <a:rPr lang="en-TT" b="1" spc="50" dirty="0">
                  <a:solidFill>
                    <a:srgbClr val="1F8AA0"/>
                  </a:solidFill>
                  <a:latin typeface="Raleway" panose="020B0503030101060003" pitchFamily="34" charset="0"/>
                  <a:ea typeface="Roboto Slab" pitchFamily="2" charset="0"/>
                  <a:cs typeface="Roboto Slab" pitchFamily="2" charset="0"/>
                </a:rPr>
                <a:t>Access to employment is rare: 9% work (7% in undeclared work)</a:t>
              </a:r>
            </a:p>
          </p:txBody>
        </p:sp>
        <p:sp>
          <p:nvSpPr>
            <p:cNvPr id="13" name="Flèche droite 12"/>
            <p:cNvSpPr/>
            <p:nvPr/>
          </p:nvSpPr>
          <p:spPr>
            <a:xfrm>
              <a:off x="306608" y="2086223"/>
              <a:ext cx="82125" cy="92130"/>
            </a:xfrm>
            <a:prstGeom prst="rightArrow">
              <a:avLst>
                <a:gd name="adj1" fmla="val 100000"/>
                <a:gd name="adj2" fmla="val 50000"/>
              </a:avLst>
            </a:prstGeom>
            <a:solidFill>
              <a:srgbClr val="D4C06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FFFFFF"/>
                </a:solidFill>
                <a:highlight>
                  <a:srgbClr val="000000"/>
                </a:highlight>
              </a:endParaRPr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586782" y="2266934"/>
            <a:ext cx="4983332" cy="179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rtlCol="0" anchor="t" anchorCtr="0">
            <a:spAutoFit/>
          </a:bodyPr>
          <a:lstStyle/>
          <a:p>
            <a:pPr marL="285750" indent="-285750">
              <a:lnSpc>
                <a:spcPct val="105000"/>
              </a:lnSpc>
              <a:spcAft>
                <a:spcPts val="400"/>
              </a:spcAft>
              <a:buFont typeface="Wingdings" panose="05000000000000000000" pitchFamily="2" charset="2"/>
              <a:buChar char="q"/>
            </a:pPr>
            <a:r>
              <a:rPr lang="en-TT" b="1" spc="50" dirty="0">
                <a:solidFill>
                  <a:srgbClr val="1F8AA0"/>
                </a:solidFill>
                <a:latin typeface="Raleway" panose="020B0503030101060003" pitchFamily="34" charset="0"/>
                <a:ea typeface="Roboto Slab" pitchFamily="2" charset="0"/>
                <a:cs typeface="Roboto Slab" pitchFamily="2" charset="0"/>
              </a:rPr>
              <a:t>Level of preparedness</a:t>
            </a:r>
          </a:p>
          <a:p>
            <a:pPr marL="285750" indent="-285750">
              <a:lnSpc>
                <a:spcPct val="105000"/>
              </a:lnSpc>
              <a:spcAft>
                <a:spcPts val="400"/>
              </a:spcAft>
              <a:buFont typeface="Wingdings" panose="05000000000000000000" pitchFamily="2" charset="2"/>
              <a:buChar char="q"/>
            </a:pPr>
            <a:r>
              <a:rPr lang="en-TT" b="1" spc="50" dirty="0">
                <a:solidFill>
                  <a:srgbClr val="1F8AA0"/>
                </a:solidFill>
                <a:latin typeface="Raleway" panose="020B0503030101060003" pitchFamily="34" charset="0"/>
                <a:ea typeface="Roboto Slab" pitchFamily="2" charset="0"/>
                <a:cs typeface="Roboto Slab" pitchFamily="2" charset="0"/>
              </a:rPr>
              <a:t>Availability of a safety net</a:t>
            </a:r>
          </a:p>
          <a:p>
            <a:pPr marL="285750" indent="-285750">
              <a:lnSpc>
                <a:spcPct val="105000"/>
              </a:lnSpc>
              <a:spcAft>
                <a:spcPts val="400"/>
              </a:spcAft>
              <a:buFont typeface="Wingdings" panose="05000000000000000000" pitchFamily="2" charset="2"/>
              <a:buChar char="q"/>
            </a:pPr>
            <a:r>
              <a:rPr lang="en-TT" b="1" spc="50" dirty="0">
                <a:solidFill>
                  <a:srgbClr val="1F8AA0"/>
                </a:solidFill>
                <a:latin typeface="Raleway" panose="020B0503030101060003" pitchFamily="34" charset="0"/>
                <a:ea typeface="Roboto Slab" pitchFamily="2" charset="0"/>
                <a:cs typeface="Roboto Slab" pitchFamily="2" charset="0"/>
              </a:rPr>
              <a:t>No access to employment services</a:t>
            </a:r>
          </a:p>
          <a:p>
            <a:pPr marL="285750" indent="-285750">
              <a:lnSpc>
                <a:spcPct val="105000"/>
              </a:lnSpc>
              <a:spcAft>
                <a:spcPts val="400"/>
              </a:spcAft>
              <a:buFont typeface="Wingdings" panose="05000000000000000000" pitchFamily="2" charset="2"/>
              <a:buChar char="q"/>
            </a:pPr>
            <a:r>
              <a:rPr lang="en-TT" b="1" spc="50" dirty="0">
                <a:solidFill>
                  <a:srgbClr val="1F8AA0"/>
                </a:solidFill>
                <a:latin typeface="Raleway" panose="020B0503030101060003" pitchFamily="34" charset="0"/>
                <a:ea typeface="Roboto Slab" pitchFamily="2" charset="0"/>
                <a:cs typeface="Roboto Slab" pitchFamily="2" charset="0"/>
              </a:rPr>
              <a:t>Precarious jobs and exploitation</a:t>
            </a:r>
          </a:p>
          <a:p>
            <a:pPr marL="285750" indent="-285750">
              <a:lnSpc>
                <a:spcPct val="105000"/>
              </a:lnSpc>
              <a:spcAft>
                <a:spcPts val="400"/>
              </a:spcAft>
              <a:buFont typeface="Wingdings" panose="05000000000000000000" pitchFamily="2" charset="2"/>
              <a:buChar char="q"/>
            </a:pPr>
            <a:r>
              <a:rPr lang="en-TT" b="1" spc="50" dirty="0">
                <a:solidFill>
                  <a:srgbClr val="1F8AA0"/>
                </a:solidFill>
                <a:latin typeface="Raleway" panose="020B0503030101060003" pitchFamily="34" charset="0"/>
                <a:ea typeface="Roboto Slab" pitchFamily="2" charset="0"/>
                <a:cs typeface="Roboto Slab" pitchFamily="2" charset="0"/>
              </a:rPr>
              <a:t>Refusal to register mobile EU citizens on short-term contract and with atypical contracts as workers</a:t>
            </a:r>
          </a:p>
        </p:txBody>
      </p:sp>
    </p:spTree>
    <p:extLst>
      <p:ext uri="{BB962C8B-B14F-4D97-AF65-F5344CB8AC3E}">
        <p14:creationId xmlns:p14="http://schemas.microsoft.com/office/powerpoint/2010/main" val="310475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">
            <a:extLst>
              <a:ext uri="{FF2B5EF4-FFF2-40B4-BE49-F238E27FC236}">
                <a16:creationId xmlns:a16="http://schemas.microsoft.com/office/drawing/2014/main" id="{AB847504-77C1-428C-ABA6-0E8822B4BA09}"/>
              </a:ext>
            </a:extLst>
          </p:cNvPr>
          <p:cNvSpPr txBox="1">
            <a:spLocks/>
          </p:cNvSpPr>
          <p:nvPr/>
        </p:nvSpPr>
        <p:spPr>
          <a:xfrm>
            <a:off x="359999" y="540000"/>
            <a:ext cx="5771859" cy="612000"/>
          </a:xfrm>
          <a:prstGeom prst="rect">
            <a:avLst/>
          </a:prstGeom>
        </p:spPr>
        <p:txBody>
          <a:bodyPr lIns="7920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aleway"/>
              <a:buNone/>
              <a:tabLst/>
              <a:defRPr sz="1700" b="0" i="0" u="none" strike="noStrike" cap="all" spc="50" baseline="0">
                <a:solidFill>
                  <a:schemeClr val="tx1"/>
                </a:solidFill>
                <a:latin typeface="Raleway SemiBold" panose="020B0703030101060003" pitchFamily="34" charset="0"/>
                <a:ea typeface="Raleway SemiBold" panose="020B0703030101060003" pitchFamily="34" charset="0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rgbClr val="1F8AA0"/>
                </a:solidFill>
              </a:rPr>
              <a:t>Crisis management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595879" y="3755436"/>
            <a:ext cx="184700" cy="389435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91425" tIns="91425" rIns="91425" bIns="91425" rtlCol="0" anchor="t" anchorCtr="0">
            <a:spAutoFit/>
          </a:bodyPr>
          <a:lstStyle/>
          <a:p>
            <a:pPr>
              <a:lnSpc>
                <a:spcPct val="105000"/>
              </a:lnSpc>
              <a:spcAft>
                <a:spcPts val="400"/>
              </a:spcAft>
            </a:pPr>
            <a:endParaRPr lang="fr-BE" sz="950" spc="30" dirty="0">
              <a:solidFill>
                <a:srgbClr val="666666">
                  <a:lumMod val="75000"/>
                </a:srgbClr>
              </a:solidFill>
              <a:latin typeface="Roboto Slab Light" pitchFamily="2" charset="0"/>
              <a:ea typeface="Roboto Slab Light" pitchFamily="2" charset="0"/>
              <a:cs typeface="Roboto Slab Light" pitchFamily="2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81" y="540000"/>
            <a:ext cx="5784081" cy="3840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25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35" y="708275"/>
            <a:ext cx="8489708" cy="395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16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18" y="685903"/>
            <a:ext cx="7904020" cy="395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50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84" y="630996"/>
            <a:ext cx="6469941" cy="406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69" y="702326"/>
            <a:ext cx="6576630" cy="376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88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odèl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spcFirstLastPara="1" wrap="square" lIns="91425" tIns="91425" rIns="91425" bIns="91425" anchor="b" anchorCtr="0">
        <a:noAutofit/>
      </a:bodyPr>
      <a:lstStyle>
        <a:defPPr>
          <a:defRPr sz="28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ésentation" id="{6C7AA406-EBE2-4CD9-A142-2B3FEEEF5BDA}" vid="{BD0FDC84-7AAC-46E1-A284-8E3ED6B51491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5020</TotalTime>
  <Words>223</Words>
  <Application>Microsoft Office PowerPoint</Application>
  <PresentationFormat>On-screen Show (16:9)</PresentationFormat>
  <Paragraphs>29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Helvetica</vt:lpstr>
      <vt:lpstr>Raleway</vt:lpstr>
      <vt:lpstr>Raleway SemiBold</vt:lpstr>
      <vt:lpstr>Roboto Slab</vt:lpstr>
      <vt:lpstr>Roboto Slab Light</vt:lpstr>
      <vt:lpstr>Wingdings</vt:lpstr>
      <vt:lpstr>Modèle</vt:lpstr>
      <vt:lpstr>Factors contributing to vulnerability among destitute mobile EU citizens in Brussels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DÉNOMBRER LES PERSONNES SANS-ABRI ET MAL LOGÉES</dc:title>
  <dc:creator>Nicolas Horvat</dc:creator>
  <cp:lastModifiedBy>Robbie Stakelum</cp:lastModifiedBy>
  <cp:revision>359</cp:revision>
  <dcterms:modified xsi:type="dcterms:W3CDTF">2020-10-13T10:10:51Z</dcterms:modified>
</cp:coreProperties>
</file>