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71" r:id="rId3"/>
    <p:sldId id="274" r:id="rId4"/>
    <p:sldId id="276" r:id="rId5"/>
    <p:sldId id="275" r:id="rId6"/>
    <p:sldId id="277" r:id="rId7"/>
    <p:sldId id="278" r:id="rId8"/>
    <p:sldId id="265" r:id="rId9"/>
  </p:sldIdLst>
  <p:sldSz cx="9144000" cy="5143500" type="screen16x9"/>
  <p:notesSz cx="7099300" cy="10234613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 der Linde, Elisabeth   -VIGruEF4   BMAS" initials="vdLE-B" lastIdx="3" clrIdx="0">
    <p:extLst>
      <p:ext uri="{19B8F6BF-5375-455C-9EA6-DF929625EA0E}">
        <p15:presenceInfo xmlns:p15="http://schemas.microsoft.com/office/powerpoint/2012/main" userId="van der Linde, Elisabeth   -VIGruEF4   BMA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00CCFF"/>
    <a:srgbClr val="FFCC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75943" autoAdjust="0"/>
  </p:normalViewPr>
  <p:slideViewPr>
    <p:cSldViewPr snapToGrid="0">
      <p:cViewPr varScale="1">
        <p:scale>
          <a:sx n="103" d="100"/>
          <a:sy n="103" d="100"/>
        </p:scale>
        <p:origin x="108" y="180"/>
      </p:cViewPr>
      <p:guideLst>
        <p:guide orient="horz" pos="5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84" d="100"/>
          <a:sy n="184" d="100"/>
        </p:scale>
        <p:origin x="-78" y="481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9BA753-43DD-4C71-A934-787B5A04E31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D04F831-4A52-4EEF-91AE-24EA4C7CE568}">
      <dgm:prSet phldrT="[Text]" custT="1"/>
      <dgm:spPr>
        <a:solidFill>
          <a:schemeClr val="bg1"/>
        </a:solidFill>
      </dgm:spPr>
      <dgm:t>
        <a:bodyPr/>
        <a:lstStyle/>
        <a:p>
          <a:r>
            <a:rPr lang="de-DE" sz="2800" b="1" dirty="0" smtClean="0"/>
            <a:t>EBM</a:t>
          </a:r>
          <a:endParaRPr lang="de-DE" sz="2800" b="1" dirty="0"/>
        </a:p>
      </dgm:t>
    </dgm:pt>
    <dgm:pt modelId="{7493DFEC-527B-4071-B370-EF4AFCF8403E}" type="parTrans" cxnId="{5BC3D87B-D73B-4E43-8448-6BC74B7A9179}">
      <dgm:prSet/>
      <dgm:spPr/>
      <dgm:t>
        <a:bodyPr/>
        <a:lstStyle/>
        <a:p>
          <a:endParaRPr lang="de-DE"/>
        </a:p>
      </dgm:t>
    </dgm:pt>
    <dgm:pt modelId="{D3330631-25AD-48F3-897D-49FCECBAF3E4}" type="sibTrans" cxnId="{5BC3D87B-D73B-4E43-8448-6BC74B7A9179}">
      <dgm:prSet/>
      <dgm:spPr/>
      <dgm:t>
        <a:bodyPr/>
        <a:lstStyle/>
        <a:p>
          <a:endParaRPr lang="de-DE"/>
        </a:p>
      </dgm:t>
    </dgm:pt>
    <dgm:pt modelId="{3752640E-F4C2-4F06-80EE-326AE07E2F03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 anchor="t"/>
        <a:lstStyle/>
        <a:p>
          <a:pPr algn="l"/>
          <a:r>
            <a:rPr lang="de-DE" sz="1800" b="1" dirty="0" smtClean="0">
              <a:solidFill>
                <a:schemeClr val="tx1"/>
              </a:solidFill>
            </a:rPr>
            <a:t>Target-group</a:t>
          </a:r>
        </a:p>
        <a:p>
          <a:pPr algn="l"/>
          <a:endParaRPr lang="de-DE" sz="1600" dirty="0" smtClean="0">
            <a:solidFill>
              <a:schemeClr val="tx1"/>
            </a:solidFill>
          </a:endParaRPr>
        </a:p>
        <a:p>
          <a:pPr algn="l"/>
          <a:r>
            <a:rPr lang="de-DE" sz="1600" dirty="0" smtClean="0">
              <a:solidFill>
                <a:schemeClr val="tx1"/>
              </a:solidFill>
            </a:rPr>
            <a:t>Mobile EU-</a:t>
          </a:r>
          <a:r>
            <a:rPr lang="de-DE" sz="1600" dirty="0" err="1" smtClean="0">
              <a:solidFill>
                <a:schemeClr val="tx1"/>
              </a:solidFill>
            </a:rPr>
            <a:t>citizens</a:t>
          </a:r>
          <a:r>
            <a:rPr lang="de-DE" sz="1600" dirty="0" smtClean="0">
              <a:solidFill>
                <a:schemeClr val="tx1"/>
              </a:solidFill>
            </a:rPr>
            <a:t> in </a:t>
          </a:r>
          <a:r>
            <a:rPr lang="de-DE" sz="1600" dirty="0" err="1" smtClean="0">
              <a:solidFill>
                <a:schemeClr val="tx1"/>
              </a:solidFill>
            </a:rPr>
            <a:t>precarious</a:t>
          </a:r>
          <a:r>
            <a:rPr lang="de-DE" sz="1600" dirty="0" smtClean="0">
              <a:solidFill>
                <a:schemeClr val="tx1"/>
              </a:solidFill>
            </a:rPr>
            <a:t> </a:t>
          </a:r>
          <a:r>
            <a:rPr lang="de-DE" sz="1600" dirty="0" err="1" smtClean="0">
              <a:solidFill>
                <a:schemeClr val="tx1"/>
              </a:solidFill>
            </a:rPr>
            <a:t>living-circumstances</a:t>
          </a:r>
          <a:endParaRPr lang="de-DE" sz="1600" dirty="0">
            <a:solidFill>
              <a:schemeClr val="tx1"/>
            </a:solidFill>
          </a:endParaRPr>
        </a:p>
      </dgm:t>
    </dgm:pt>
    <dgm:pt modelId="{57D26339-EE75-4078-9CE3-42D4C148A2F8}" type="parTrans" cxnId="{4D506105-E860-4E30-84EC-8800E0138853}">
      <dgm:prSet/>
      <dgm:spPr/>
      <dgm:t>
        <a:bodyPr/>
        <a:lstStyle/>
        <a:p>
          <a:endParaRPr lang="de-DE"/>
        </a:p>
      </dgm:t>
    </dgm:pt>
    <dgm:pt modelId="{8D773BB1-5288-4A4E-9CB2-F7C1A51E8CFA}" type="sibTrans" cxnId="{4D506105-E860-4E30-84EC-8800E0138853}">
      <dgm:prSet/>
      <dgm:spPr/>
      <dgm:t>
        <a:bodyPr/>
        <a:lstStyle/>
        <a:p>
          <a:endParaRPr lang="de-DE"/>
        </a:p>
      </dgm:t>
    </dgm:pt>
    <dgm:pt modelId="{B7F3FB2E-828C-4862-B8FA-1742F97FFDF6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 anchor="t"/>
        <a:lstStyle/>
        <a:p>
          <a:pPr algn="l"/>
          <a:r>
            <a:rPr lang="de-DE" sz="1800" b="1" dirty="0" smtClean="0">
              <a:solidFill>
                <a:schemeClr val="tx1"/>
              </a:solidFill>
            </a:rPr>
            <a:t>Main </a:t>
          </a:r>
          <a:r>
            <a:rPr lang="de-DE" sz="1800" b="1" dirty="0" err="1" smtClean="0">
              <a:solidFill>
                <a:schemeClr val="tx1"/>
              </a:solidFill>
            </a:rPr>
            <a:t>problems</a:t>
          </a:r>
          <a:endParaRPr lang="de-DE" sz="1800" b="1" dirty="0" smtClean="0">
            <a:solidFill>
              <a:schemeClr val="tx1"/>
            </a:solidFill>
          </a:endParaRPr>
        </a:p>
        <a:p>
          <a:pPr algn="l"/>
          <a:r>
            <a:rPr lang="de-DE" sz="1500" dirty="0" smtClean="0">
              <a:solidFill>
                <a:schemeClr val="tx1"/>
              </a:solidFill>
            </a:rPr>
            <a:t>- </a:t>
          </a:r>
          <a:r>
            <a:rPr lang="de-DE" sz="1500" dirty="0" err="1" smtClean="0">
              <a:solidFill>
                <a:schemeClr val="tx1"/>
              </a:solidFill>
            </a:rPr>
            <a:t>Homelessness</a:t>
          </a:r>
          <a:endParaRPr lang="de-DE" sz="1500" dirty="0" smtClean="0">
            <a:solidFill>
              <a:schemeClr val="tx1"/>
            </a:solidFill>
          </a:endParaRPr>
        </a:p>
        <a:p>
          <a:pPr algn="l"/>
          <a:r>
            <a:rPr lang="de-DE" sz="1500" dirty="0" smtClean="0">
              <a:solidFill>
                <a:schemeClr val="tx1"/>
              </a:solidFill>
            </a:rPr>
            <a:t>- </a:t>
          </a:r>
          <a:r>
            <a:rPr lang="de-DE" sz="1500" dirty="0" err="1" smtClean="0">
              <a:solidFill>
                <a:schemeClr val="tx1"/>
              </a:solidFill>
            </a:rPr>
            <a:t>Missing</a:t>
          </a:r>
          <a:r>
            <a:rPr lang="de-DE" sz="1500" dirty="0" smtClean="0">
              <a:solidFill>
                <a:schemeClr val="tx1"/>
              </a:solidFill>
            </a:rPr>
            <a:t> </a:t>
          </a:r>
          <a:r>
            <a:rPr lang="de-DE" sz="1500" dirty="0" err="1" smtClean="0">
              <a:solidFill>
                <a:schemeClr val="tx1"/>
              </a:solidFill>
            </a:rPr>
            <a:t>health</a:t>
          </a:r>
          <a:r>
            <a:rPr lang="de-DE" sz="1500" dirty="0" smtClean="0">
              <a:solidFill>
                <a:schemeClr val="tx1"/>
              </a:solidFill>
            </a:rPr>
            <a:t>-care-</a:t>
          </a:r>
          <a:r>
            <a:rPr lang="de-DE" sz="1500" dirty="0" err="1" smtClean="0">
              <a:solidFill>
                <a:schemeClr val="tx1"/>
              </a:solidFill>
            </a:rPr>
            <a:t>insurance</a:t>
          </a:r>
          <a:endParaRPr lang="de-DE" sz="1500" dirty="0" smtClean="0">
            <a:solidFill>
              <a:schemeClr val="tx1"/>
            </a:solidFill>
          </a:endParaRPr>
        </a:p>
        <a:p>
          <a:pPr algn="l"/>
          <a:r>
            <a:rPr lang="de-DE" sz="1500" dirty="0" smtClean="0">
              <a:solidFill>
                <a:schemeClr val="tx1"/>
              </a:solidFill>
            </a:rPr>
            <a:t>- </a:t>
          </a:r>
          <a:r>
            <a:rPr lang="de-DE" sz="1500" dirty="0" err="1" smtClean="0">
              <a:solidFill>
                <a:schemeClr val="tx1"/>
              </a:solidFill>
            </a:rPr>
            <a:t>No</a:t>
          </a:r>
          <a:r>
            <a:rPr lang="de-DE" sz="1500" dirty="0" smtClean="0">
              <a:solidFill>
                <a:schemeClr val="tx1"/>
              </a:solidFill>
            </a:rPr>
            <a:t> </a:t>
          </a:r>
          <a:r>
            <a:rPr lang="de-DE" sz="1500" dirty="0" err="1" smtClean="0">
              <a:solidFill>
                <a:schemeClr val="tx1"/>
              </a:solidFill>
            </a:rPr>
            <a:t>access</a:t>
          </a:r>
          <a:r>
            <a:rPr lang="de-DE" sz="1500" dirty="0" smtClean="0">
              <a:solidFill>
                <a:schemeClr val="tx1"/>
              </a:solidFill>
            </a:rPr>
            <a:t> </a:t>
          </a:r>
          <a:r>
            <a:rPr lang="de-DE" sz="1500" dirty="0" err="1" smtClean="0">
              <a:solidFill>
                <a:schemeClr val="tx1"/>
              </a:solidFill>
            </a:rPr>
            <a:t>to</a:t>
          </a:r>
          <a:r>
            <a:rPr lang="de-DE" sz="1500" dirty="0" smtClean="0">
              <a:solidFill>
                <a:schemeClr val="tx1"/>
              </a:solidFill>
            </a:rPr>
            <a:t> </a:t>
          </a:r>
          <a:r>
            <a:rPr lang="de-DE" sz="1500" dirty="0" err="1" smtClean="0">
              <a:solidFill>
                <a:schemeClr val="tx1"/>
              </a:solidFill>
            </a:rPr>
            <a:t>social</a:t>
          </a:r>
          <a:r>
            <a:rPr lang="de-DE" sz="1500" dirty="0" smtClean="0">
              <a:solidFill>
                <a:schemeClr val="tx1"/>
              </a:solidFill>
            </a:rPr>
            <a:t> </a:t>
          </a:r>
          <a:r>
            <a:rPr lang="de-DE" sz="1500" dirty="0" err="1" smtClean="0">
              <a:solidFill>
                <a:schemeClr val="tx1"/>
              </a:solidFill>
            </a:rPr>
            <a:t>benefits</a:t>
          </a:r>
          <a:r>
            <a:rPr lang="de-DE" sz="1500" dirty="0" smtClean="0">
              <a:solidFill>
                <a:schemeClr val="tx1"/>
              </a:solidFill>
            </a:rPr>
            <a:t> </a:t>
          </a:r>
        </a:p>
      </dgm:t>
    </dgm:pt>
    <dgm:pt modelId="{DA78144E-5C2F-4054-9F77-21E43C4E59BB}" type="parTrans" cxnId="{0C8D90E1-8CDB-45C3-A5C1-5C8296A17ECC}">
      <dgm:prSet/>
      <dgm:spPr/>
      <dgm:t>
        <a:bodyPr/>
        <a:lstStyle/>
        <a:p>
          <a:endParaRPr lang="de-DE"/>
        </a:p>
      </dgm:t>
    </dgm:pt>
    <dgm:pt modelId="{62E6459A-DEC0-43C2-9ADC-01D1A9D089E2}" type="sibTrans" cxnId="{0C8D90E1-8CDB-45C3-A5C1-5C8296A17ECC}">
      <dgm:prSet/>
      <dgm:spPr/>
      <dgm:t>
        <a:bodyPr/>
        <a:lstStyle/>
        <a:p>
          <a:endParaRPr lang="de-DE"/>
        </a:p>
      </dgm:t>
    </dgm:pt>
    <dgm:pt modelId="{ACCAAF06-6BD3-4886-AC9E-6C7E881D4B62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 anchor="t"/>
        <a:lstStyle/>
        <a:p>
          <a:pPr algn="l"/>
          <a:r>
            <a:rPr lang="de-DE" sz="1800" b="1" dirty="0" smtClean="0">
              <a:solidFill>
                <a:schemeClr val="tx1"/>
              </a:solidFill>
            </a:rPr>
            <a:t>Services</a:t>
          </a:r>
        </a:p>
        <a:p>
          <a:pPr algn="l"/>
          <a:r>
            <a:rPr lang="de-DE" sz="1600" dirty="0" smtClean="0">
              <a:solidFill>
                <a:schemeClr val="tx1"/>
              </a:solidFill>
            </a:rPr>
            <a:t>- </a:t>
          </a:r>
          <a:r>
            <a:rPr lang="de-DE" sz="1600" dirty="0" err="1" smtClean="0">
              <a:solidFill>
                <a:schemeClr val="tx1"/>
              </a:solidFill>
            </a:rPr>
            <a:t>Counselling</a:t>
          </a:r>
          <a:endParaRPr lang="de-DE" sz="1600" dirty="0" smtClean="0">
            <a:solidFill>
              <a:schemeClr val="tx1"/>
            </a:solidFill>
          </a:endParaRPr>
        </a:p>
        <a:p>
          <a:pPr algn="l"/>
          <a:r>
            <a:rPr lang="de-DE" sz="1600" dirty="0" smtClean="0">
              <a:solidFill>
                <a:schemeClr val="tx1"/>
              </a:solidFill>
            </a:rPr>
            <a:t>- </a:t>
          </a:r>
          <a:r>
            <a:rPr lang="de-DE" sz="1600" dirty="0" err="1" smtClean="0">
              <a:solidFill>
                <a:schemeClr val="tx1"/>
              </a:solidFill>
            </a:rPr>
            <a:t>Accompaniment</a:t>
          </a:r>
          <a:endParaRPr lang="de-DE" sz="1600" dirty="0" smtClean="0">
            <a:solidFill>
              <a:schemeClr val="tx1"/>
            </a:solidFill>
          </a:endParaRPr>
        </a:p>
        <a:p>
          <a:pPr algn="l"/>
          <a:r>
            <a:rPr lang="de-DE" sz="1600" dirty="0" smtClean="0">
              <a:solidFill>
                <a:schemeClr val="tx1"/>
              </a:solidFill>
            </a:rPr>
            <a:t>- Public-relations </a:t>
          </a:r>
          <a:r>
            <a:rPr lang="de-DE" sz="1600" dirty="0" err="1" smtClean="0">
              <a:solidFill>
                <a:schemeClr val="tx1"/>
              </a:solidFill>
            </a:rPr>
            <a:t>and</a:t>
          </a:r>
          <a:r>
            <a:rPr lang="de-DE" sz="1600" dirty="0" smtClean="0">
              <a:solidFill>
                <a:schemeClr val="tx1"/>
              </a:solidFill>
            </a:rPr>
            <a:t> </a:t>
          </a:r>
          <a:r>
            <a:rPr lang="de-DE" sz="1600" dirty="0" err="1" smtClean="0">
              <a:solidFill>
                <a:schemeClr val="tx1"/>
              </a:solidFill>
            </a:rPr>
            <a:t>networking</a:t>
          </a:r>
          <a:endParaRPr lang="de-DE" sz="1600" dirty="0" smtClean="0">
            <a:solidFill>
              <a:schemeClr val="tx1"/>
            </a:solidFill>
          </a:endParaRPr>
        </a:p>
      </dgm:t>
    </dgm:pt>
    <dgm:pt modelId="{16D1B61A-E2E6-437D-96D9-B9239E68BBD1}" type="parTrans" cxnId="{D628EDA1-4BA2-4976-A104-C1F052EB632B}">
      <dgm:prSet/>
      <dgm:spPr/>
      <dgm:t>
        <a:bodyPr/>
        <a:lstStyle/>
        <a:p>
          <a:endParaRPr lang="de-DE"/>
        </a:p>
      </dgm:t>
    </dgm:pt>
    <dgm:pt modelId="{79FE0EFA-4A35-4719-97E7-A550B4327071}" type="sibTrans" cxnId="{D628EDA1-4BA2-4976-A104-C1F052EB632B}">
      <dgm:prSet/>
      <dgm:spPr/>
      <dgm:t>
        <a:bodyPr/>
        <a:lstStyle/>
        <a:p>
          <a:endParaRPr lang="de-DE"/>
        </a:p>
      </dgm:t>
    </dgm:pt>
    <dgm:pt modelId="{88CC1456-790B-4803-B9EF-CB58D0706E76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 anchor="t"/>
        <a:lstStyle/>
        <a:p>
          <a:pPr algn="l"/>
          <a:r>
            <a:rPr lang="de-DE" sz="1800" b="1" dirty="0" smtClean="0">
              <a:solidFill>
                <a:schemeClr val="tx1"/>
              </a:solidFill>
            </a:rPr>
            <a:t>Main </a:t>
          </a:r>
          <a:r>
            <a:rPr lang="de-DE" sz="1800" b="1" dirty="0" err="1" smtClean="0">
              <a:solidFill>
                <a:schemeClr val="tx1"/>
              </a:solidFill>
            </a:rPr>
            <a:t>fields</a:t>
          </a:r>
          <a:r>
            <a:rPr lang="de-DE" sz="1800" b="1" dirty="0" smtClean="0">
              <a:solidFill>
                <a:schemeClr val="tx1"/>
              </a:solidFill>
            </a:rPr>
            <a:t> </a:t>
          </a:r>
          <a:r>
            <a:rPr lang="de-DE" sz="1800" b="1" dirty="0" err="1" smtClean="0">
              <a:solidFill>
                <a:schemeClr val="tx1"/>
              </a:solidFill>
            </a:rPr>
            <a:t>of</a:t>
          </a:r>
          <a:r>
            <a:rPr lang="de-DE" sz="1800" b="1" dirty="0" smtClean="0">
              <a:solidFill>
                <a:schemeClr val="tx1"/>
              </a:solidFill>
            </a:rPr>
            <a:t> </a:t>
          </a:r>
          <a:r>
            <a:rPr lang="de-DE" sz="1800" b="1" dirty="0" err="1" smtClean="0">
              <a:solidFill>
                <a:schemeClr val="tx1"/>
              </a:solidFill>
            </a:rPr>
            <a:t>activities</a:t>
          </a:r>
          <a:endParaRPr lang="de-DE" sz="1800" b="1" dirty="0" smtClean="0">
            <a:solidFill>
              <a:schemeClr val="tx1"/>
            </a:solidFill>
          </a:endParaRPr>
        </a:p>
        <a:p>
          <a:pPr algn="l"/>
          <a:r>
            <a:rPr lang="de-DE" sz="1600" dirty="0" smtClean="0">
              <a:solidFill>
                <a:schemeClr val="tx1"/>
              </a:solidFill>
            </a:rPr>
            <a:t>- </a:t>
          </a:r>
          <a:r>
            <a:rPr lang="de-DE" sz="1600" dirty="0" err="1" smtClean="0">
              <a:solidFill>
                <a:schemeClr val="tx1"/>
              </a:solidFill>
            </a:rPr>
            <a:t>Health</a:t>
          </a:r>
          <a:r>
            <a:rPr lang="de-DE" sz="1600" dirty="0" smtClean="0">
              <a:solidFill>
                <a:schemeClr val="tx1"/>
              </a:solidFill>
            </a:rPr>
            <a:t>-care</a:t>
          </a:r>
        </a:p>
        <a:p>
          <a:pPr algn="l"/>
          <a:r>
            <a:rPr lang="de-DE" sz="1600" dirty="0" smtClean="0">
              <a:solidFill>
                <a:schemeClr val="tx1"/>
              </a:solidFill>
            </a:rPr>
            <a:t>- (Emergency-) </a:t>
          </a:r>
          <a:r>
            <a:rPr lang="de-DE" sz="1600" dirty="0" err="1" smtClean="0">
              <a:solidFill>
                <a:schemeClr val="tx1"/>
              </a:solidFill>
            </a:rPr>
            <a:t>housing</a:t>
          </a:r>
          <a:endParaRPr lang="de-DE" sz="1600" dirty="0" smtClean="0">
            <a:solidFill>
              <a:schemeClr val="tx1"/>
            </a:solidFill>
          </a:endParaRPr>
        </a:p>
        <a:p>
          <a:pPr algn="l"/>
          <a:r>
            <a:rPr lang="de-DE" sz="1600" dirty="0" smtClean="0">
              <a:solidFill>
                <a:schemeClr val="tx1"/>
              </a:solidFill>
            </a:rPr>
            <a:t>- Education (</a:t>
          </a:r>
          <a:r>
            <a:rPr lang="de-DE" sz="1600" dirty="0" err="1" smtClean="0">
              <a:solidFill>
                <a:schemeClr val="tx1"/>
              </a:solidFill>
            </a:rPr>
            <a:t>school</a:t>
          </a:r>
          <a:r>
            <a:rPr lang="de-DE" sz="1600" dirty="0" smtClean="0">
              <a:solidFill>
                <a:schemeClr val="tx1"/>
              </a:solidFill>
            </a:rPr>
            <a:t>, German-</a:t>
          </a:r>
          <a:r>
            <a:rPr lang="de-DE" sz="1600" dirty="0" err="1" smtClean="0">
              <a:solidFill>
                <a:schemeClr val="tx1"/>
              </a:solidFill>
            </a:rPr>
            <a:t>classes</a:t>
          </a:r>
          <a:r>
            <a:rPr lang="de-DE" sz="1600" dirty="0" smtClean="0">
              <a:solidFill>
                <a:schemeClr val="tx1"/>
              </a:solidFill>
            </a:rPr>
            <a:t>)</a:t>
          </a:r>
          <a:endParaRPr lang="de-DE" sz="1600" dirty="0">
            <a:solidFill>
              <a:schemeClr val="tx1"/>
            </a:solidFill>
          </a:endParaRPr>
        </a:p>
      </dgm:t>
    </dgm:pt>
    <dgm:pt modelId="{F6DE80FA-72F0-4E73-850C-4D26FD39534B}" type="parTrans" cxnId="{E3893562-65DD-4E83-B148-914D15B0426B}">
      <dgm:prSet/>
      <dgm:spPr/>
      <dgm:t>
        <a:bodyPr/>
        <a:lstStyle/>
        <a:p>
          <a:endParaRPr lang="de-DE"/>
        </a:p>
      </dgm:t>
    </dgm:pt>
    <dgm:pt modelId="{77024DEB-C372-4DBD-B75D-3B24C5FA5B32}" type="sibTrans" cxnId="{E3893562-65DD-4E83-B148-914D15B0426B}">
      <dgm:prSet/>
      <dgm:spPr/>
      <dgm:t>
        <a:bodyPr/>
        <a:lstStyle/>
        <a:p>
          <a:endParaRPr lang="de-DE"/>
        </a:p>
      </dgm:t>
    </dgm:pt>
    <dgm:pt modelId="{F28E30F9-B91F-45D4-AF65-767A9544F244}" type="pres">
      <dgm:prSet presAssocID="{A89BA753-43DD-4C71-A934-787B5A04E31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2933961-C4E6-4592-B255-AD4285E2528F}" type="pres">
      <dgm:prSet presAssocID="{A89BA753-43DD-4C71-A934-787B5A04E311}" presName="matrix" presStyleCnt="0"/>
      <dgm:spPr/>
    </dgm:pt>
    <dgm:pt modelId="{FC59EFDB-CF80-4A96-AA05-1FDF8F684A0C}" type="pres">
      <dgm:prSet presAssocID="{A89BA753-43DD-4C71-A934-787B5A04E311}" presName="tile1" presStyleLbl="node1" presStyleIdx="0" presStyleCnt="4" custScaleX="103822" custLinFactNeighborX="1818" custLinFactNeighborY="1174"/>
      <dgm:spPr/>
      <dgm:t>
        <a:bodyPr/>
        <a:lstStyle/>
        <a:p>
          <a:endParaRPr lang="de-DE"/>
        </a:p>
      </dgm:t>
    </dgm:pt>
    <dgm:pt modelId="{180ED45B-EAA2-4CD5-A353-4B10C9A28229}" type="pres">
      <dgm:prSet presAssocID="{A89BA753-43DD-4C71-A934-787B5A04E31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9ED2F5-1043-4BE9-9310-D1366E515E48}" type="pres">
      <dgm:prSet presAssocID="{A89BA753-43DD-4C71-A934-787B5A04E311}" presName="tile2" presStyleLbl="node1" presStyleIdx="1" presStyleCnt="4" custScaleY="101240" custLinFactNeighborX="525" custLinFactNeighborY="1520"/>
      <dgm:spPr/>
      <dgm:t>
        <a:bodyPr/>
        <a:lstStyle/>
        <a:p>
          <a:endParaRPr lang="de-DE"/>
        </a:p>
      </dgm:t>
    </dgm:pt>
    <dgm:pt modelId="{6AAE80AE-4084-45DD-AB51-F95029376916}" type="pres">
      <dgm:prSet presAssocID="{A89BA753-43DD-4C71-A934-787B5A04E31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77C2AF1-E267-470F-A1F5-36BE5C0D439B}" type="pres">
      <dgm:prSet presAssocID="{A89BA753-43DD-4C71-A934-787B5A04E311}" presName="tile3" presStyleLbl="node1" presStyleIdx="2" presStyleCnt="4"/>
      <dgm:spPr/>
      <dgm:t>
        <a:bodyPr/>
        <a:lstStyle/>
        <a:p>
          <a:endParaRPr lang="de-DE"/>
        </a:p>
      </dgm:t>
    </dgm:pt>
    <dgm:pt modelId="{947A1489-C858-4872-AD0A-9E4E6606718A}" type="pres">
      <dgm:prSet presAssocID="{A89BA753-43DD-4C71-A934-787B5A04E31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184BA2D-12F5-4E8F-9FCF-BA0D27446B8B}" type="pres">
      <dgm:prSet presAssocID="{A89BA753-43DD-4C71-A934-787B5A04E311}" presName="tile4" presStyleLbl="node1" presStyleIdx="3" presStyleCnt="4" custLinFactNeighborX="3943"/>
      <dgm:spPr/>
      <dgm:t>
        <a:bodyPr/>
        <a:lstStyle/>
        <a:p>
          <a:endParaRPr lang="de-DE"/>
        </a:p>
      </dgm:t>
    </dgm:pt>
    <dgm:pt modelId="{50BF4D14-A114-470E-8D84-CBE28A073F7C}" type="pres">
      <dgm:prSet presAssocID="{A89BA753-43DD-4C71-A934-787B5A04E31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244BAD-7E3C-498D-916B-F6E39F0C28AE}" type="pres">
      <dgm:prSet presAssocID="{A89BA753-43DD-4C71-A934-787B5A04E311}" presName="centerTile" presStyleLbl="fgShp" presStyleIdx="0" presStyleCnt="1" custScaleY="54207" custLinFactNeighborY="1520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</dgm:ptLst>
  <dgm:cxnLst>
    <dgm:cxn modelId="{CAF6B5AC-8E58-4B48-81F5-762984096D06}" type="presOf" srcId="{3752640E-F4C2-4F06-80EE-326AE07E2F03}" destId="{FC59EFDB-CF80-4A96-AA05-1FDF8F684A0C}" srcOrd="0" destOrd="0" presId="urn:microsoft.com/office/officeart/2005/8/layout/matrix1"/>
    <dgm:cxn modelId="{5C060BDC-644B-403A-9C77-57B439F9D53C}" type="presOf" srcId="{88CC1456-790B-4803-B9EF-CB58D0706E76}" destId="{1184BA2D-12F5-4E8F-9FCF-BA0D27446B8B}" srcOrd="0" destOrd="0" presId="urn:microsoft.com/office/officeart/2005/8/layout/matrix1"/>
    <dgm:cxn modelId="{79E13F43-C295-4034-9A51-3F5BF556B9D5}" type="presOf" srcId="{ACCAAF06-6BD3-4886-AC9E-6C7E881D4B62}" destId="{947A1489-C858-4872-AD0A-9E4E6606718A}" srcOrd="1" destOrd="0" presId="urn:microsoft.com/office/officeart/2005/8/layout/matrix1"/>
    <dgm:cxn modelId="{8D214777-32D6-45E4-B46E-90B22C88BB01}" type="presOf" srcId="{B7F3FB2E-828C-4862-B8FA-1742F97FFDF6}" destId="{6AAE80AE-4084-45DD-AB51-F95029376916}" srcOrd="1" destOrd="0" presId="urn:microsoft.com/office/officeart/2005/8/layout/matrix1"/>
    <dgm:cxn modelId="{0C8D90E1-8CDB-45C3-A5C1-5C8296A17ECC}" srcId="{7D04F831-4A52-4EEF-91AE-24EA4C7CE568}" destId="{B7F3FB2E-828C-4862-B8FA-1742F97FFDF6}" srcOrd="1" destOrd="0" parTransId="{DA78144E-5C2F-4054-9F77-21E43C4E59BB}" sibTransId="{62E6459A-DEC0-43C2-9ADC-01D1A9D089E2}"/>
    <dgm:cxn modelId="{DE53C29E-9DF2-462A-A83C-F253DF8EA2B0}" type="presOf" srcId="{A89BA753-43DD-4C71-A934-787B5A04E311}" destId="{F28E30F9-B91F-45D4-AF65-767A9544F244}" srcOrd="0" destOrd="0" presId="urn:microsoft.com/office/officeart/2005/8/layout/matrix1"/>
    <dgm:cxn modelId="{D628EDA1-4BA2-4976-A104-C1F052EB632B}" srcId="{7D04F831-4A52-4EEF-91AE-24EA4C7CE568}" destId="{ACCAAF06-6BD3-4886-AC9E-6C7E881D4B62}" srcOrd="2" destOrd="0" parTransId="{16D1B61A-E2E6-437D-96D9-B9239E68BBD1}" sibTransId="{79FE0EFA-4A35-4719-97E7-A550B4327071}"/>
    <dgm:cxn modelId="{4D506105-E860-4E30-84EC-8800E0138853}" srcId="{7D04F831-4A52-4EEF-91AE-24EA4C7CE568}" destId="{3752640E-F4C2-4F06-80EE-326AE07E2F03}" srcOrd="0" destOrd="0" parTransId="{57D26339-EE75-4078-9CE3-42D4C148A2F8}" sibTransId="{8D773BB1-5288-4A4E-9CB2-F7C1A51E8CFA}"/>
    <dgm:cxn modelId="{0F875AD7-92A1-43BF-969D-3A3D881D6FC1}" type="presOf" srcId="{3752640E-F4C2-4F06-80EE-326AE07E2F03}" destId="{180ED45B-EAA2-4CD5-A353-4B10C9A28229}" srcOrd="1" destOrd="0" presId="urn:microsoft.com/office/officeart/2005/8/layout/matrix1"/>
    <dgm:cxn modelId="{C23E2592-CAAD-409C-BC33-64679C6BD8B0}" type="presOf" srcId="{88CC1456-790B-4803-B9EF-CB58D0706E76}" destId="{50BF4D14-A114-470E-8D84-CBE28A073F7C}" srcOrd="1" destOrd="0" presId="urn:microsoft.com/office/officeart/2005/8/layout/matrix1"/>
    <dgm:cxn modelId="{E899AC13-2B56-4F20-9D2A-7D679167C27C}" type="presOf" srcId="{ACCAAF06-6BD3-4886-AC9E-6C7E881D4B62}" destId="{B77C2AF1-E267-470F-A1F5-36BE5C0D439B}" srcOrd="0" destOrd="0" presId="urn:microsoft.com/office/officeart/2005/8/layout/matrix1"/>
    <dgm:cxn modelId="{E3893562-65DD-4E83-B148-914D15B0426B}" srcId="{7D04F831-4A52-4EEF-91AE-24EA4C7CE568}" destId="{88CC1456-790B-4803-B9EF-CB58D0706E76}" srcOrd="3" destOrd="0" parTransId="{F6DE80FA-72F0-4E73-850C-4D26FD39534B}" sibTransId="{77024DEB-C372-4DBD-B75D-3B24C5FA5B32}"/>
    <dgm:cxn modelId="{084BFBD3-98F1-45CA-98A5-62BB8F5DF335}" type="presOf" srcId="{B7F3FB2E-828C-4862-B8FA-1742F97FFDF6}" destId="{DC9ED2F5-1043-4BE9-9310-D1366E515E48}" srcOrd="0" destOrd="0" presId="urn:microsoft.com/office/officeart/2005/8/layout/matrix1"/>
    <dgm:cxn modelId="{DE779FF7-A0F4-4A18-94C9-FBEDA60470BC}" type="presOf" srcId="{7D04F831-4A52-4EEF-91AE-24EA4C7CE568}" destId="{F6244BAD-7E3C-498D-916B-F6E39F0C28AE}" srcOrd="0" destOrd="0" presId="urn:microsoft.com/office/officeart/2005/8/layout/matrix1"/>
    <dgm:cxn modelId="{5BC3D87B-D73B-4E43-8448-6BC74B7A9179}" srcId="{A89BA753-43DD-4C71-A934-787B5A04E311}" destId="{7D04F831-4A52-4EEF-91AE-24EA4C7CE568}" srcOrd="0" destOrd="0" parTransId="{7493DFEC-527B-4071-B370-EF4AFCF8403E}" sibTransId="{D3330631-25AD-48F3-897D-49FCECBAF3E4}"/>
    <dgm:cxn modelId="{1F154D85-1B06-445E-A1FA-22A9DAA84826}" type="presParOf" srcId="{F28E30F9-B91F-45D4-AF65-767A9544F244}" destId="{82933961-C4E6-4592-B255-AD4285E2528F}" srcOrd="0" destOrd="0" presId="urn:microsoft.com/office/officeart/2005/8/layout/matrix1"/>
    <dgm:cxn modelId="{34976524-FD7E-40A6-8CA3-9A917AE174E4}" type="presParOf" srcId="{82933961-C4E6-4592-B255-AD4285E2528F}" destId="{FC59EFDB-CF80-4A96-AA05-1FDF8F684A0C}" srcOrd="0" destOrd="0" presId="urn:microsoft.com/office/officeart/2005/8/layout/matrix1"/>
    <dgm:cxn modelId="{9B13D29A-B142-4D31-ADD7-37502FE59776}" type="presParOf" srcId="{82933961-C4E6-4592-B255-AD4285E2528F}" destId="{180ED45B-EAA2-4CD5-A353-4B10C9A28229}" srcOrd="1" destOrd="0" presId="urn:microsoft.com/office/officeart/2005/8/layout/matrix1"/>
    <dgm:cxn modelId="{4719D207-C392-44F0-91D4-D5E508D2C2D9}" type="presParOf" srcId="{82933961-C4E6-4592-B255-AD4285E2528F}" destId="{DC9ED2F5-1043-4BE9-9310-D1366E515E48}" srcOrd="2" destOrd="0" presId="urn:microsoft.com/office/officeart/2005/8/layout/matrix1"/>
    <dgm:cxn modelId="{2E033B1F-CCF4-4060-8453-8A3D288F220C}" type="presParOf" srcId="{82933961-C4E6-4592-B255-AD4285E2528F}" destId="{6AAE80AE-4084-45DD-AB51-F95029376916}" srcOrd="3" destOrd="0" presId="urn:microsoft.com/office/officeart/2005/8/layout/matrix1"/>
    <dgm:cxn modelId="{627644DA-3D18-4275-ABBB-FC74CCEFC523}" type="presParOf" srcId="{82933961-C4E6-4592-B255-AD4285E2528F}" destId="{B77C2AF1-E267-470F-A1F5-36BE5C0D439B}" srcOrd="4" destOrd="0" presId="urn:microsoft.com/office/officeart/2005/8/layout/matrix1"/>
    <dgm:cxn modelId="{5E824E24-47F2-4A21-873E-037C0686EE3C}" type="presParOf" srcId="{82933961-C4E6-4592-B255-AD4285E2528F}" destId="{947A1489-C858-4872-AD0A-9E4E6606718A}" srcOrd="5" destOrd="0" presId="urn:microsoft.com/office/officeart/2005/8/layout/matrix1"/>
    <dgm:cxn modelId="{6ACDE39E-9C54-41E9-81E5-F5E300286ABA}" type="presParOf" srcId="{82933961-C4E6-4592-B255-AD4285E2528F}" destId="{1184BA2D-12F5-4E8F-9FCF-BA0D27446B8B}" srcOrd="6" destOrd="0" presId="urn:microsoft.com/office/officeart/2005/8/layout/matrix1"/>
    <dgm:cxn modelId="{6D4DD42B-9686-44C2-B9CD-8C80252DEE1D}" type="presParOf" srcId="{82933961-C4E6-4592-B255-AD4285E2528F}" destId="{50BF4D14-A114-470E-8D84-CBE28A073F7C}" srcOrd="7" destOrd="0" presId="urn:microsoft.com/office/officeart/2005/8/layout/matrix1"/>
    <dgm:cxn modelId="{26C30719-5BDC-4205-BB78-A8A976160525}" type="presParOf" srcId="{F28E30F9-B91F-45D4-AF65-767A9544F244}" destId="{F6244BAD-7E3C-498D-916B-F6E39F0C28A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59EFDB-CF80-4A96-AA05-1FDF8F684A0C}">
      <dsp:nvSpPr>
        <dsp:cNvPr id="0" name=""/>
        <dsp:cNvSpPr/>
      </dsp:nvSpPr>
      <dsp:spPr>
        <a:xfrm rot="16200000">
          <a:off x="796636" y="-738210"/>
          <a:ext cx="1973179" cy="3508164"/>
        </a:xfrm>
        <a:prstGeom prst="round1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>
              <a:solidFill>
                <a:schemeClr val="tx1"/>
              </a:solidFill>
            </a:rPr>
            <a:t>Target-group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tx1"/>
              </a:solidFill>
            </a:rPr>
            <a:t>Mobile EU-</a:t>
          </a:r>
          <a:r>
            <a:rPr lang="de-DE" sz="1600" kern="1200" dirty="0" err="1" smtClean="0">
              <a:solidFill>
                <a:schemeClr val="tx1"/>
              </a:solidFill>
            </a:rPr>
            <a:t>citizens</a:t>
          </a:r>
          <a:r>
            <a:rPr lang="de-DE" sz="1600" kern="1200" dirty="0" smtClean="0">
              <a:solidFill>
                <a:schemeClr val="tx1"/>
              </a:solidFill>
            </a:rPr>
            <a:t> in </a:t>
          </a:r>
          <a:r>
            <a:rPr lang="de-DE" sz="1600" kern="1200" dirty="0" err="1" smtClean="0">
              <a:solidFill>
                <a:schemeClr val="tx1"/>
              </a:solidFill>
            </a:rPr>
            <a:t>precarious</a:t>
          </a:r>
          <a:r>
            <a:rPr lang="de-DE" sz="1600" kern="1200" dirty="0" smtClean="0">
              <a:solidFill>
                <a:schemeClr val="tx1"/>
              </a:solidFill>
            </a:rPr>
            <a:t> </a:t>
          </a:r>
          <a:r>
            <a:rPr lang="de-DE" sz="1600" kern="1200" dirty="0" err="1" smtClean="0">
              <a:solidFill>
                <a:schemeClr val="tx1"/>
              </a:solidFill>
            </a:rPr>
            <a:t>living-circumstances</a:t>
          </a:r>
          <a:endParaRPr lang="de-DE" sz="1600" kern="1200" dirty="0">
            <a:solidFill>
              <a:schemeClr val="tx1"/>
            </a:solidFill>
          </a:endParaRPr>
        </a:p>
      </dsp:txBody>
      <dsp:txXfrm rot="5400000">
        <a:off x="29144" y="29282"/>
        <a:ext cx="3508164" cy="1479884"/>
      </dsp:txXfrm>
    </dsp:sp>
    <dsp:sp modelId="{DC9ED2F5-1043-4BE9-9310-D1366E515E48}">
      <dsp:nvSpPr>
        <dsp:cNvPr id="0" name=""/>
        <dsp:cNvSpPr/>
      </dsp:nvSpPr>
      <dsp:spPr>
        <a:xfrm>
          <a:off x="3411305" y="23875"/>
          <a:ext cx="3379018" cy="1997646"/>
        </a:xfrm>
        <a:prstGeom prst="round1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>
              <a:solidFill>
                <a:schemeClr val="tx1"/>
              </a:solidFill>
            </a:rPr>
            <a:t>Main </a:t>
          </a:r>
          <a:r>
            <a:rPr lang="de-DE" sz="1800" b="1" kern="1200" dirty="0" err="1" smtClean="0">
              <a:solidFill>
                <a:schemeClr val="tx1"/>
              </a:solidFill>
            </a:rPr>
            <a:t>problems</a:t>
          </a:r>
          <a:endParaRPr lang="de-DE" sz="1800" b="1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>
              <a:solidFill>
                <a:schemeClr val="tx1"/>
              </a:solidFill>
            </a:rPr>
            <a:t>- </a:t>
          </a:r>
          <a:r>
            <a:rPr lang="de-DE" sz="1500" kern="1200" dirty="0" err="1" smtClean="0">
              <a:solidFill>
                <a:schemeClr val="tx1"/>
              </a:solidFill>
            </a:rPr>
            <a:t>Homelessness</a:t>
          </a:r>
          <a:endParaRPr lang="de-DE" sz="15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>
              <a:solidFill>
                <a:schemeClr val="tx1"/>
              </a:solidFill>
            </a:rPr>
            <a:t>- </a:t>
          </a:r>
          <a:r>
            <a:rPr lang="de-DE" sz="1500" kern="1200" dirty="0" err="1" smtClean="0">
              <a:solidFill>
                <a:schemeClr val="tx1"/>
              </a:solidFill>
            </a:rPr>
            <a:t>Missing</a:t>
          </a:r>
          <a:r>
            <a:rPr lang="de-DE" sz="1500" kern="1200" dirty="0" smtClean="0">
              <a:solidFill>
                <a:schemeClr val="tx1"/>
              </a:solidFill>
            </a:rPr>
            <a:t> </a:t>
          </a:r>
          <a:r>
            <a:rPr lang="de-DE" sz="1500" kern="1200" dirty="0" err="1" smtClean="0">
              <a:solidFill>
                <a:schemeClr val="tx1"/>
              </a:solidFill>
            </a:rPr>
            <a:t>health</a:t>
          </a:r>
          <a:r>
            <a:rPr lang="de-DE" sz="1500" kern="1200" dirty="0" smtClean="0">
              <a:solidFill>
                <a:schemeClr val="tx1"/>
              </a:solidFill>
            </a:rPr>
            <a:t>-care-</a:t>
          </a:r>
          <a:r>
            <a:rPr lang="de-DE" sz="1500" kern="1200" dirty="0" err="1" smtClean="0">
              <a:solidFill>
                <a:schemeClr val="tx1"/>
              </a:solidFill>
            </a:rPr>
            <a:t>insurance</a:t>
          </a:r>
          <a:endParaRPr lang="de-DE" sz="15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>
              <a:solidFill>
                <a:schemeClr val="tx1"/>
              </a:solidFill>
            </a:rPr>
            <a:t>- </a:t>
          </a:r>
          <a:r>
            <a:rPr lang="de-DE" sz="1500" kern="1200" dirty="0" err="1" smtClean="0">
              <a:solidFill>
                <a:schemeClr val="tx1"/>
              </a:solidFill>
            </a:rPr>
            <a:t>No</a:t>
          </a:r>
          <a:r>
            <a:rPr lang="de-DE" sz="1500" kern="1200" dirty="0" smtClean="0">
              <a:solidFill>
                <a:schemeClr val="tx1"/>
              </a:solidFill>
            </a:rPr>
            <a:t> </a:t>
          </a:r>
          <a:r>
            <a:rPr lang="de-DE" sz="1500" kern="1200" dirty="0" err="1" smtClean="0">
              <a:solidFill>
                <a:schemeClr val="tx1"/>
              </a:solidFill>
            </a:rPr>
            <a:t>access</a:t>
          </a:r>
          <a:r>
            <a:rPr lang="de-DE" sz="1500" kern="1200" dirty="0" smtClean="0">
              <a:solidFill>
                <a:schemeClr val="tx1"/>
              </a:solidFill>
            </a:rPr>
            <a:t> </a:t>
          </a:r>
          <a:r>
            <a:rPr lang="de-DE" sz="1500" kern="1200" dirty="0" err="1" smtClean="0">
              <a:solidFill>
                <a:schemeClr val="tx1"/>
              </a:solidFill>
            </a:rPr>
            <a:t>to</a:t>
          </a:r>
          <a:r>
            <a:rPr lang="de-DE" sz="1500" kern="1200" dirty="0" smtClean="0">
              <a:solidFill>
                <a:schemeClr val="tx1"/>
              </a:solidFill>
            </a:rPr>
            <a:t> </a:t>
          </a:r>
          <a:r>
            <a:rPr lang="de-DE" sz="1500" kern="1200" dirty="0" err="1" smtClean="0">
              <a:solidFill>
                <a:schemeClr val="tx1"/>
              </a:solidFill>
            </a:rPr>
            <a:t>social</a:t>
          </a:r>
          <a:r>
            <a:rPr lang="de-DE" sz="1500" kern="1200" dirty="0" smtClean="0">
              <a:solidFill>
                <a:schemeClr val="tx1"/>
              </a:solidFill>
            </a:rPr>
            <a:t> </a:t>
          </a:r>
          <a:r>
            <a:rPr lang="de-DE" sz="1500" kern="1200" dirty="0" err="1" smtClean="0">
              <a:solidFill>
                <a:schemeClr val="tx1"/>
              </a:solidFill>
            </a:rPr>
            <a:t>benefits</a:t>
          </a:r>
          <a:r>
            <a:rPr lang="de-DE" sz="1500" kern="1200" dirty="0" smtClean="0">
              <a:solidFill>
                <a:schemeClr val="tx1"/>
              </a:solidFill>
            </a:rPr>
            <a:t> </a:t>
          </a:r>
        </a:p>
      </dsp:txBody>
      <dsp:txXfrm>
        <a:off x="3411305" y="23875"/>
        <a:ext cx="3379018" cy="1498234"/>
      </dsp:txXfrm>
    </dsp:sp>
    <dsp:sp modelId="{B77C2AF1-E267-470F-A1F5-36BE5C0D439B}">
      <dsp:nvSpPr>
        <dsp:cNvPr id="0" name=""/>
        <dsp:cNvSpPr/>
      </dsp:nvSpPr>
      <dsp:spPr>
        <a:xfrm rot="10800000">
          <a:off x="32286" y="1979295"/>
          <a:ext cx="3379018" cy="1973179"/>
        </a:xfrm>
        <a:prstGeom prst="round1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>
              <a:solidFill>
                <a:schemeClr val="tx1"/>
              </a:solidFill>
            </a:rPr>
            <a:t>Services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tx1"/>
              </a:solidFill>
            </a:rPr>
            <a:t>- </a:t>
          </a:r>
          <a:r>
            <a:rPr lang="de-DE" sz="1600" kern="1200" dirty="0" err="1" smtClean="0">
              <a:solidFill>
                <a:schemeClr val="tx1"/>
              </a:solidFill>
            </a:rPr>
            <a:t>Counselling</a:t>
          </a:r>
          <a:endParaRPr lang="de-DE" sz="16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tx1"/>
              </a:solidFill>
            </a:rPr>
            <a:t>- </a:t>
          </a:r>
          <a:r>
            <a:rPr lang="de-DE" sz="1600" kern="1200" dirty="0" err="1" smtClean="0">
              <a:solidFill>
                <a:schemeClr val="tx1"/>
              </a:solidFill>
            </a:rPr>
            <a:t>Accompaniment</a:t>
          </a:r>
          <a:endParaRPr lang="de-DE" sz="16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tx1"/>
              </a:solidFill>
            </a:rPr>
            <a:t>- Public-relations </a:t>
          </a:r>
          <a:r>
            <a:rPr lang="de-DE" sz="1600" kern="1200" dirty="0" err="1" smtClean="0">
              <a:solidFill>
                <a:schemeClr val="tx1"/>
              </a:solidFill>
            </a:rPr>
            <a:t>and</a:t>
          </a:r>
          <a:r>
            <a:rPr lang="de-DE" sz="1600" kern="1200" dirty="0" smtClean="0">
              <a:solidFill>
                <a:schemeClr val="tx1"/>
              </a:solidFill>
            </a:rPr>
            <a:t> </a:t>
          </a:r>
          <a:r>
            <a:rPr lang="de-DE" sz="1600" kern="1200" dirty="0" err="1" smtClean="0">
              <a:solidFill>
                <a:schemeClr val="tx1"/>
              </a:solidFill>
            </a:rPr>
            <a:t>networking</a:t>
          </a:r>
          <a:endParaRPr lang="de-DE" sz="1600" kern="1200" dirty="0" smtClean="0">
            <a:solidFill>
              <a:schemeClr val="tx1"/>
            </a:solidFill>
          </a:endParaRPr>
        </a:p>
      </dsp:txBody>
      <dsp:txXfrm rot="10800000">
        <a:off x="32286" y="2472590"/>
        <a:ext cx="3379018" cy="1479884"/>
      </dsp:txXfrm>
    </dsp:sp>
    <dsp:sp modelId="{1184BA2D-12F5-4E8F-9FCF-BA0D27446B8B}">
      <dsp:nvSpPr>
        <dsp:cNvPr id="0" name=""/>
        <dsp:cNvSpPr/>
      </dsp:nvSpPr>
      <dsp:spPr>
        <a:xfrm rot="5400000">
          <a:off x="4114224" y="1276376"/>
          <a:ext cx="1973179" cy="3379018"/>
        </a:xfrm>
        <a:prstGeom prst="round1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>
              <a:solidFill>
                <a:schemeClr val="tx1"/>
              </a:solidFill>
            </a:rPr>
            <a:t>Main </a:t>
          </a:r>
          <a:r>
            <a:rPr lang="de-DE" sz="1800" b="1" kern="1200" dirty="0" err="1" smtClean="0">
              <a:solidFill>
                <a:schemeClr val="tx1"/>
              </a:solidFill>
            </a:rPr>
            <a:t>fields</a:t>
          </a:r>
          <a:r>
            <a:rPr lang="de-DE" sz="1800" b="1" kern="1200" dirty="0" smtClean="0">
              <a:solidFill>
                <a:schemeClr val="tx1"/>
              </a:solidFill>
            </a:rPr>
            <a:t> </a:t>
          </a:r>
          <a:r>
            <a:rPr lang="de-DE" sz="1800" b="1" kern="1200" dirty="0" err="1" smtClean="0">
              <a:solidFill>
                <a:schemeClr val="tx1"/>
              </a:solidFill>
            </a:rPr>
            <a:t>of</a:t>
          </a:r>
          <a:r>
            <a:rPr lang="de-DE" sz="1800" b="1" kern="1200" dirty="0" smtClean="0">
              <a:solidFill>
                <a:schemeClr val="tx1"/>
              </a:solidFill>
            </a:rPr>
            <a:t> </a:t>
          </a:r>
          <a:r>
            <a:rPr lang="de-DE" sz="1800" b="1" kern="1200" dirty="0" err="1" smtClean="0">
              <a:solidFill>
                <a:schemeClr val="tx1"/>
              </a:solidFill>
            </a:rPr>
            <a:t>activities</a:t>
          </a:r>
          <a:endParaRPr lang="de-DE" sz="1800" b="1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tx1"/>
              </a:solidFill>
            </a:rPr>
            <a:t>- </a:t>
          </a:r>
          <a:r>
            <a:rPr lang="de-DE" sz="1600" kern="1200" dirty="0" err="1" smtClean="0">
              <a:solidFill>
                <a:schemeClr val="tx1"/>
              </a:solidFill>
            </a:rPr>
            <a:t>Health</a:t>
          </a:r>
          <a:r>
            <a:rPr lang="de-DE" sz="1600" kern="1200" dirty="0" smtClean="0">
              <a:solidFill>
                <a:schemeClr val="tx1"/>
              </a:solidFill>
            </a:rPr>
            <a:t>-care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tx1"/>
              </a:solidFill>
            </a:rPr>
            <a:t>- (Emergency-) </a:t>
          </a:r>
          <a:r>
            <a:rPr lang="de-DE" sz="1600" kern="1200" dirty="0" err="1" smtClean="0">
              <a:solidFill>
                <a:schemeClr val="tx1"/>
              </a:solidFill>
            </a:rPr>
            <a:t>housing</a:t>
          </a:r>
          <a:endParaRPr lang="de-DE" sz="16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tx1"/>
              </a:solidFill>
            </a:rPr>
            <a:t>- Education (</a:t>
          </a:r>
          <a:r>
            <a:rPr lang="de-DE" sz="1600" kern="1200" dirty="0" err="1" smtClean="0">
              <a:solidFill>
                <a:schemeClr val="tx1"/>
              </a:solidFill>
            </a:rPr>
            <a:t>school</a:t>
          </a:r>
          <a:r>
            <a:rPr lang="de-DE" sz="1600" kern="1200" dirty="0" smtClean="0">
              <a:solidFill>
                <a:schemeClr val="tx1"/>
              </a:solidFill>
            </a:rPr>
            <a:t>, German-</a:t>
          </a:r>
          <a:r>
            <a:rPr lang="de-DE" sz="1600" kern="1200" dirty="0" err="1" smtClean="0">
              <a:solidFill>
                <a:schemeClr val="tx1"/>
              </a:solidFill>
            </a:rPr>
            <a:t>classes</a:t>
          </a:r>
          <a:r>
            <a:rPr lang="de-DE" sz="1600" kern="1200" dirty="0" smtClean="0">
              <a:solidFill>
                <a:schemeClr val="tx1"/>
              </a:solidFill>
            </a:rPr>
            <a:t>)</a:t>
          </a:r>
          <a:endParaRPr lang="de-DE" sz="1600" kern="1200" dirty="0">
            <a:solidFill>
              <a:schemeClr val="tx1"/>
            </a:solidFill>
          </a:endParaRPr>
        </a:p>
      </dsp:txBody>
      <dsp:txXfrm rot="-5400000">
        <a:off x="3411305" y="2472590"/>
        <a:ext cx="3379018" cy="1479884"/>
      </dsp:txXfrm>
    </dsp:sp>
    <dsp:sp modelId="{F6244BAD-7E3C-498D-916B-F6E39F0C28AE}">
      <dsp:nvSpPr>
        <dsp:cNvPr id="0" name=""/>
        <dsp:cNvSpPr/>
      </dsp:nvSpPr>
      <dsp:spPr>
        <a:xfrm>
          <a:off x="2365312" y="1720774"/>
          <a:ext cx="2027411" cy="534800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b="1" kern="1200" dirty="0" smtClean="0"/>
            <a:t>EBM</a:t>
          </a:r>
          <a:endParaRPr lang="de-DE" sz="2800" b="1" kern="1200" dirty="0"/>
        </a:p>
      </dsp:txBody>
      <dsp:txXfrm>
        <a:off x="2391419" y="1746881"/>
        <a:ext cx="1975197" cy="48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58919D3-9136-451C-813F-3E8DDA5D2978}" type="datetimeFigureOut">
              <a:rPr lang="de-DE" smtClean="0"/>
              <a:pPr/>
              <a:t>13.11.2018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44FEE0-6AA9-4956-83C4-ADB5F6BFDDC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714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4FEE0-6AA9-4956-83C4-ADB5F6BFDDC6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70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FEAD?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 of the European Aid to the most deprived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 for EU-countries action to provide assistance to the most deprived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Instrument to fight poverty and social exclusion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 3.8 Billion from 2014 - 2020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FEAD-money covers 85% of the projects costs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15% need to be covered by the EU-countries themselves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Assistance provided can be: food, basic material support or non-material assistance, e. g. counselling, to help the target group to integrate better into society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National authorities deliver the support themselves or through partner-organizations (often NGOs) and decide which kind of assistance will be served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FEAD is a complement to ESF through bringing the target-group into conditions that allow them to participate in ESF-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after fulfilling their basic-needs</a:t>
            </a:r>
          </a:p>
          <a:p>
            <a:pPr rtl="0" fontAlgn="base"/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FEAD realized in Germany?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national authority: Federal Ministry of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Labour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social affairs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FEAD = EHAP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partner-organizations: NGOs in cooperation with municipalities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three target groups:</a:t>
            </a: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homeless</a:t>
            </a: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mobile EU-citizens in precarious circumstances and </a:t>
            </a: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 children until the age of 7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85% of the projects financed through EHAP, 10% through the Ministry, 5%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cofinacing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through NGOs or municipality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Financial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volume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both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periods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93 Mio. EURO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4FEE0-6AA9-4956-83C4-ADB5F6BFDDC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3337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FEAD realized in Germany?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national authority: Federal Ministry of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Labour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social affairs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FEAD = EHAP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partner-organizations: NGOs in cooperation with municipalities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three target groups:</a:t>
            </a: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homeless</a:t>
            </a: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mobile EU-citizens in precarious circumstances and </a:t>
            </a: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 children until the age of 7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85% of the projects financed through EHAP, 10% through the Ministry, 5%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cofinacing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through NGOs or municipality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Financial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volume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both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periods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93 Mio. EURO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4FEE0-6AA9-4956-83C4-ADB5F6BFDDC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112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place</a:t>
            </a:r>
            <a:r>
              <a:rPr lang="de-DE" dirty="0" smtClean="0"/>
              <a:t>: City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Muenster</a:t>
            </a:r>
            <a:r>
              <a:rPr lang="de-DE" dirty="0" smtClean="0"/>
              <a:t> in </a:t>
            </a:r>
            <a:r>
              <a:rPr lang="de-DE" dirty="0" err="1" smtClean="0"/>
              <a:t>Northrhine-Westphalia</a:t>
            </a:r>
            <a:endParaRPr lang="de-DE" dirty="0" smtClean="0"/>
          </a:p>
          <a:p>
            <a:r>
              <a:rPr lang="de-DE" dirty="0" err="1" smtClean="0"/>
              <a:t>cooperation</a:t>
            </a:r>
            <a:r>
              <a:rPr lang="de-DE" dirty="0" smtClean="0"/>
              <a:t>-partners: City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Muenster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Bischof-Hermann-Stiftung</a:t>
            </a:r>
          </a:p>
          <a:p>
            <a:r>
              <a:rPr lang="de-DE" dirty="0" err="1" smtClean="0"/>
              <a:t>staff</a:t>
            </a:r>
            <a:r>
              <a:rPr lang="de-DE" dirty="0" smtClean="0"/>
              <a:t>: </a:t>
            </a:r>
            <a:r>
              <a:rPr lang="de-DE" dirty="0" err="1" smtClean="0"/>
              <a:t>four</a:t>
            </a:r>
            <a:r>
              <a:rPr lang="de-DE" dirty="0" smtClean="0"/>
              <a:t> </a:t>
            </a:r>
            <a:r>
              <a:rPr lang="de-DE" dirty="0" err="1" smtClean="0"/>
              <a:t>counsellors</a:t>
            </a:r>
            <a:r>
              <a:rPr lang="de-DE" dirty="0" smtClean="0"/>
              <a:t> (</a:t>
            </a:r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social-workers</a:t>
            </a:r>
            <a:r>
              <a:rPr lang="de-DE" dirty="0" smtClean="0"/>
              <a:t>,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nurse</a:t>
            </a:r>
            <a:r>
              <a:rPr lang="de-DE" dirty="0" smtClean="0"/>
              <a:t>)</a:t>
            </a:r>
          </a:p>
          <a:p>
            <a:pPr lvl="2" rtl="0" fontAlgn="base"/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: mobile EU-</a:t>
            </a:r>
            <a:r>
              <a:rPr lang="de-DE" dirty="0" err="1" smtClean="0"/>
              <a:t>citizens</a:t>
            </a:r>
            <a:r>
              <a:rPr lang="de-DE" dirty="0" smtClean="0"/>
              <a:t> in </a:t>
            </a:r>
            <a:r>
              <a:rPr lang="de-DE" dirty="0" err="1" smtClean="0"/>
              <a:t>precarious</a:t>
            </a:r>
            <a:r>
              <a:rPr lang="de-DE" dirty="0" smtClean="0"/>
              <a:t> </a:t>
            </a:r>
            <a:r>
              <a:rPr lang="de-DE" dirty="0" err="1" smtClean="0"/>
              <a:t>circumstances</a:t>
            </a:r>
            <a:r>
              <a:rPr lang="de-DE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of them homeless</a:t>
            </a: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sociodemographic data: around 270 clients every year, 30% of them women, most of the clients between 18 and 40 years old</a:t>
            </a:r>
            <a:endParaRPr lang="de-DE" dirty="0" smtClean="0"/>
          </a:p>
          <a:p>
            <a:r>
              <a:rPr lang="de-DE" dirty="0" err="1" smtClean="0"/>
              <a:t>problems</a:t>
            </a:r>
            <a:r>
              <a:rPr lang="de-DE" dirty="0" smtClean="0"/>
              <a:t>: </a:t>
            </a:r>
            <a:r>
              <a:rPr lang="de-DE" dirty="0" err="1" smtClean="0"/>
              <a:t>homelessness</a:t>
            </a:r>
            <a:r>
              <a:rPr lang="de-DE" dirty="0" smtClean="0"/>
              <a:t>, </a:t>
            </a:r>
            <a:r>
              <a:rPr lang="de-DE" dirty="0" err="1" smtClean="0"/>
              <a:t>destitution</a:t>
            </a:r>
            <a:r>
              <a:rPr lang="de-DE" dirty="0" smtClean="0"/>
              <a:t>, </a:t>
            </a: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health</a:t>
            </a:r>
            <a:r>
              <a:rPr lang="de-DE" dirty="0" smtClean="0"/>
              <a:t>-care-</a:t>
            </a:r>
            <a:r>
              <a:rPr lang="de-DE" dirty="0" err="1" smtClean="0"/>
              <a:t>insurance</a:t>
            </a:r>
            <a:r>
              <a:rPr lang="de-DE" dirty="0" smtClean="0"/>
              <a:t>, lack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education</a:t>
            </a:r>
            <a:r>
              <a:rPr lang="de-DE" dirty="0" smtClean="0"/>
              <a:t>, </a:t>
            </a:r>
            <a:r>
              <a:rPr lang="de-DE" dirty="0" err="1" smtClean="0"/>
              <a:t>unemployment</a:t>
            </a:r>
            <a:r>
              <a:rPr lang="de-DE" dirty="0" smtClean="0"/>
              <a:t>, </a:t>
            </a:r>
            <a:r>
              <a:rPr lang="de-DE" dirty="0" err="1" smtClean="0"/>
              <a:t>belonging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minority</a:t>
            </a:r>
            <a:r>
              <a:rPr lang="de-DE" dirty="0" smtClean="0"/>
              <a:t>,</a:t>
            </a:r>
            <a:r>
              <a:rPr lang="de-DE" baseline="0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exclusion</a:t>
            </a:r>
            <a:r>
              <a:rPr lang="de-DE" dirty="0" smtClean="0"/>
              <a:t> etc.</a:t>
            </a:r>
          </a:p>
          <a:p>
            <a:r>
              <a:rPr lang="de-DE" dirty="0" err="1" smtClean="0"/>
              <a:t>services</a:t>
            </a:r>
            <a:r>
              <a:rPr lang="de-DE" dirty="0" smtClean="0"/>
              <a:t>: </a:t>
            </a:r>
            <a:r>
              <a:rPr lang="de-DE" dirty="0" err="1" smtClean="0"/>
              <a:t>counselling</a:t>
            </a:r>
            <a:r>
              <a:rPr lang="de-DE" dirty="0" smtClean="0"/>
              <a:t>, </a:t>
            </a:r>
            <a:r>
              <a:rPr lang="de-DE" dirty="0" err="1" smtClean="0"/>
              <a:t>accompaniment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regular</a:t>
            </a:r>
            <a:r>
              <a:rPr lang="de-DE" dirty="0" smtClean="0"/>
              <a:t> </a:t>
            </a:r>
            <a:r>
              <a:rPr lang="de-DE" dirty="0" err="1" smtClean="0"/>
              <a:t>offers</a:t>
            </a:r>
            <a:r>
              <a:rPr lang="de-DE" dirty="0" smtClean="0"/>
              <a:t>,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relations</a:t>
            </a:r>
            <a:r>
              <a:rPr lang="de-DE" dirty="0" smtClean="0"/>
              <a:t>, </a:t>
            </a:r>
            <a:r>
              <a:rPr lang="de-DE" dirty="0" err="1" smtClean="0"/>
              <a:t>networking</a:t>
            </a:r>
            <a:endParaRPr lang="de-DE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counselling and accompaniment of the clients to the existing services with a special focus on people who are in need of protection, e. g.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shelters for homeless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medical services for people without healthcare insurance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German classes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soup-kitchens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citizens registration office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 relations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networking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Logo: https://www.google.com/search?q=logo+stadt+m%C3%BCnster&amp;client=firefox-b-ab&amp;source=lnms&amp;tbm=isch&amp;sa=X&amp;ved=0ahUKEwiN842w49DeAhWPgVwKHes2BFIQ_AUIDigB&amp;biw=1680&amp;bih=936#imgrc=cX5SjvyL7qYw3M: [12.11.2018]</a:t>
            </a:r>
          </a:p>
          <a:p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4FEE0-6AA9-4956-83C4-ADB5F6BFDDC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669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Picture:</a:t>
            </a:r>
            <a:r>
              <a:rPr lang="de-DE" baseline="0" dirty="0" smtClean="0"/>
              <a:t> https://www.gratis-malvorlagen.de/comics/hund-beisst-sich-in-den-schwanz/ [07.11.2018]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4FEE0-6AA9-4956-83C4-ADB5F6BFDDC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896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4FEE0-6AA9-4956-83C4-ADB5F6BFDDC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291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The </a:t>
            </a:r>
            <a:r>
              <a:rPr lang="de-DE" dirty="0" err="1" smtClean="0"/>
              <a:t>picture</a:t>
            </a:r>
            <a:r>
              <a:rPr lang="de-DE" dirty="0" smtClean="0"/>
              <a:t> was </a:t>
            </a:r>
            <a:r>
              <a:rPr lang="de-DE" dirty="0" err="1" smtClean="0"/>
              <a:t>taken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Stefanie Beckmann on </a:t>
            </a:r>
            <a:r>
              <a:rPr lang="de-DE" dirty="0" err="1" smtClean="0"/>
              <a:t>the</a:t>
            </a:r>
            <a:r>
              <a:rPr lang="de-DE" dirty="0" smtClean="0"/>
              <a:t> 19th </a:t>
            </a:r>
            <a:r>
              <a:rPr lang="de-DE" dirty="0" err="1" smtClean="0"/>
              <a:t>of</a:t>
            </a:r>
            <a:r>
              <a:rPr lang="de-DE" dirty="0" smtClean="0"/>
              <a:t> May 2016 in Münster. The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conference</a:t>
            </a:r>
            <a:r>
              <a:rPr lang="de-DE" dirty="0" smtClean="0"/>
              <a:t> was </a:t>
            </a:r>
            <a:r>
              <a:rPr lang="de-DE" dirty="0" err="1" smtClean="0"/>
              <a:t>aligned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kind</a:t>
            </a:r>
            <a:r>
              <a:rPr lang="de-DE" dirty="0" smtClean="0"/>
              <a:t> </a:t>
            </a:r>
            <a:r>
              <a:rPr lang="de-DE" dirty="0" err="1" smtClean="0"/>
              <a:t>permission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clients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4FEE0-6AA9-4956-83C4-ADB5F6BFDDC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980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1791866"/>
            <a:ext cx="6858000" cy="76673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627654"/>
            <a:ext cx="6858000" cy="494248"/>
          </a:xfrm>
        </p:spPr>
        <p:txBody>
          <a:bodyPr/>
          <a:lstStyle>
            <a:lvl1pPr marL="0" indent="0" algn="ctr">
              <a:buNone/>
              <a:defRPr sz="180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Untertitel, Datum, Verfasser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943" y="4767263"/>
            <a:ext cx="766039" cy="273844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CCDABB0-45EE-4C42-8A1B-C028C4B7C21F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23635" y="4767263"/>
            <a:ext cx="7629237" cy="273844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54469" y="4767263"/>
            <a:ext cx="415059" cy="273844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4E3715-50E3-4EF4-8F81-37F526F1890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930" y="53841"/>
            <a:ext cx="874783" cy="56886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342" y="53841"/>
            <a:ext cx="518488" cy="57259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343" y="53841"/>
            <a:ext cx="1080000" cy="59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40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459"/>
            <a:ext cx="9144000" cy="15073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5A97C-6108-4898-9DB5-4D814D0266C8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354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ohne Slo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063"/>
            <a:ext cx="9144000" cy="15073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1980-EDD1-4E26-AD07-149586454E8B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155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5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oberer Bo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0288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CE75-56B2-43B8-80C1-BAB96F9EBEAC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618" y="73894"/>
            <a:ext cx="1122062" cy="72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098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5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ank HW 2 ak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459"/>
            <a:ext cx="9144000" cy="15073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Vielen Dank für ihre Aufmerksamkeit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362200"/>
            <a:ext cx="7886700" cy="1438275"/>
          </a:xfrm>
        </p:spPr>
        <p:txBody>
          <a:bodyPr/>
          <a:lstStyle>
            <a:lvl1pPr marL="0" indent="0">
              <a:buNone/>
              <a:defRPr b="0"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de-DE" smtClean="0"/>
              <a:t>Schlussfolie für Träger, die Handlungsschwerpunkt 2 aktiv sind</a:t>
            </a:r>
          </a:p>
        </p:txBody>
      </p:sp>
    </p:spTree>
    <p:extLst>
      <p:ext uri="{BB962C8B-B14F-4D97-AF65-F5344CB8AC3E}">
        <p14:creationId xmlns:p14="http://schemas.microsoft.com/office/powerpoint/2010/main" val="24830846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641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nk HW 2 nicht ak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459"/>
            <a:ext cx="9144000" cy="15073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9269" y="2344588"/>
            <a:ext cx="7905461" cy="849745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dirty="0" smtClean="0"/>
              <a:t>Vielen Dank für ihre Aufmerksamkeit!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501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641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2D95-0AA7-4B79-AF5F-57A6B4C7030F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51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6502-0D6E-487F-A9D7-6B742CFC7B35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6011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50" y="4767263"/>
            <a:ext cx="7524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FD6C2-F10D-4D24-A69B-90EC9406A5A2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399" y="4767263"/>
            <a:ext cx="75152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6776" y="4767263"/>
            <a:ext cx="5048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E3715-50E3-4EF4-8F81-37F526F1890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362200"/>
            <a:ext cx="7886700" cy="2270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9413" y="1506388"/>
            <a:ext cx="7905461" cy="84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930" y="53841"/>
            <a:ext cx="874783" cy="56886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342" y="53841"/>
            <a:ext cx="518488" cy="57259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343" y="53841"/>
            <a:ext cx="1080000" cy="59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6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4" r:id="rId3"/>
    <p:sldLayoutId id="2147483675" r:id="rId4"/>
    <p:sldLayoutId id="2147483672" r:id="rId5"/>
    <p:sldLayoutId id="2147483673" r:id="rId6"/>
    <p:sldLayoutId id="2147483666" r:id="rId7"/>
    <p:sldLayoutId id="2147483667" r:id="rId8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1129004" y="3250163"/>
            <a:ext cx="699718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de-DE" dirty="0" smtClean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612098" y="1970965"/>
            <a:ext cx="7905461" cy="849745"/>
          </a:xfrm>
        </p:spPr>
        <p:txBody>
          <a:bodyPr>
            <a:normAutofit fontScale="90000"/>
          </a:bodyPr>
          <a:lstStyle/>
          <a:p>
            <a:r>
              <a:rPr lang="en-GB" sz="4900" dirty="0" smtClean="0">
                <a:solidFill>
                  <a:sysClr val="windowText" lastClr="000000"/>
                </a:solidFill>
                <a:latin typeface="+mn-lt"/>
              </a:rPr>
              <a:t>The use of FEAD to provide services for homeless mobile EU citizens in Germany</a:t>
            </a: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endParaRPr lang="en-GB" sz="2200" dirty="0">
              <a:latin typeface="+mn-lt"/>
            </a:endParaRPr>
          </a:p>
        </p:txBody>
      </p:sp>
      <p:sp>
        <p:nvSpPr>
          <p:cNvPr id="10" name="Untertitel 9"/>
          <p:cNvSpPr>
            <a:spLocks noGrp="1"/>
          </p:cNvSpPr>
          <p:nvPr>
            <p:ph idx="1"/>
          </p:nvPr>
        </p:nvSpPr>
        <p:spPr>
          <a:xfrm>
            <a:off x="75386" y="4404570"/>
            <a:ext cx="2697075" cy="62971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de-DE" sz="1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 smtClean="0"/>
              <a:t>21.11.2018</a:t>
            </a:r>
            <a:endParaRPr lang="de-DE" sz="11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4954" cy="78028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2519916" y="3732011"/>
            <a:ext cx="63964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</a:t>
            </a:r>
            <a:r>
              <a:rPr lang="en-US" sz="1600" dirty="0" smtClean="0"/>
              <a:t>projects Frostschutzengel Plus and </a:t>
            </a:r>
            <a:r>
              <a:rPr lang="en-US" sz="1600" dirty="0" err="1" smtClean="0"/>
              <a:t>Europa.Brücke.Münster</a:t>
            </a:r>
            <a:r>
              <a:rPr lang="en-US" sz="1600" dirty="0" smtClean="0"/>
              <a:t> are supported </a:t>
            </a:r>
            <a:r>
              <a:rPr lang="en-US" sz="1600" dirty="0"/>
              <a:t>by </a:t>
            </a:r>
            <a:r>
              <a:rPr lang="en-US" sz="1600" dirty="0" smtClean="0"/>
              <a:t>the </a:t>
            </a:r>
            <a:r>
              <a:rPr lang="en-US" sz="1600" dirty="0"/>
              <a:t>Federal Ministry of </a:t>
            </a:r>
            <a:r>
              <a:rPr lang="en-US" sz="1600" dirty="0" err="1"/>
              <a:t>Labour</a:t>
            </a:r>
            <a:r>
              <a:rPr lang="en-US" sz="1600" dirty="0"/>
              <a:t> and Social Affairs in Germany and the Fund for European Aid to the Most Deprived (FEAD, </a:t>
            </a:r>
            <a:r>
              <a:rPr lang="en-US" sz="1600" dirty="0" smtClean="0"/>
              <a:t>German</a:t>
            </a:r>
            <a:r>
              <a:rPr lang="en-US" sz="1600" dirty="0"/>
              <a:t>: EHAP</a:t>
            </a:r>
            <a:r>
              <a:rPr lang="en-US" sz="1600" dirty="0" smtClean="0"/>
              <a:t>)</a:t>
            </a:r>
          </a:p>
          <a:p>
            <a:r>
              <a:rPr lang="de-DE" sz="1400" dirty="0" err="1" smtClean="0">
                <a:latin typeface="+mj-lt"/>
              </a:rPr>
              <a:t>Period</a:t>
            </a:r>
            <a:r>
              <a:rPr lang="de-DE" sz="1400" dirty="0" smtClean="0">
                <a:latin typeface="+mj-lt"/>
              </a:rPr>
              <a:t>: 01/2016 – 12/2018</a:t>
            </a:r>
            <a:endParaRPr lang="de-DE" sz="1400" dirty="0">
              <a:latin typeface="+mj-lt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54" y="142046"/>
            <a:ext cx="490118" cy="49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33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fea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" t="21078" r="10213" b="38894"/>
          <a:stretch/>
        </p:blipFill>
        <p:spPr bwMode="auto">
          <a:xfrm>
            <a:off x="2976500" y="3373221"/>
            <a:ext cx="6015100" cy="153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7" y="129297"/>
            <a:ext cx="7905461" cy="849745"/>
          </a:xfrm>
        </p:spPr>
        <p:txBody>
          <a:bodyPr/>
          <a:lstStyle/>
          <a:p>
            <a:r>
              <a:rPr lang="de-DE" b="1" dirty="0" err="1" smtClean="0"/>
              <a:t>What</a:t>
            </a:r>
            <a:r>
              <a:rPr lang="de-DE" b="1" dirty="0" smtClean="0"/>
              <a:t> </a:t>
            </a:r>
            <a:r>
              <a:rPr lang="de-DE" b="1" dirty="0" err="1" smtClean="0"/>
              <a:t>is</a:t>
            </a:r>
            <a:r>
              <a:rPr lang="de-DE" b="1" dirty="0" smtClean="0"/>
              <a:t> FEAD?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487" y="1102699"/>
            <a:ext cx="5625541" cy="227052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Assistance provided: </a:t>
            </a:r>
            <a:r>
              <a:rPr lang="en-US" sz="2400" dirty="0"/>
              <a:t>food, basic material support or non-material </a:t>
            </a:r>
            <a:r>
              <a:rPr lang="en-US" sz="2400" dirty="0" smtClean="0"/>
              <a:t>assistance like counselling, accompaniment and outreach (OP I and II)</a:t>
            </a:r>
          </a:p>
          <a:p>
            <a:r>
              <a:rPr lang="en-US" sz="2400" dirty="0" smtClean="0"/>
              <a:t>Goal: Help </a:t>
            </a:r>
            <a:r>
              <a:rPr lang="en-US" sz="2400" dirty="0"/>
              <a:t>the </a:t>
            </a:r>
            <a:r>
              <a:rPr lang="en-US" sz="2400" dirty="0" smtClean="0"/>
              <a:t>most deprived to </a:t>
            </a:r>
            <a:r>
              <a:rPr lang="en-US" sz="2400" dirty="0"/>
              <a:t>integrate better into society</a:t>
            </a: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1980-EDD1-4E26-AD07-149586454E8B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9085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8902" y="121219"/>
            <a:ext cx="7905461" cy="849745"/>
          </a:xfrm>
        </p:spPr>
        <p:txBody>
          <a:bodyPr/>
          <a:lstStyle/>
          <a:p>
            <a:r>
              <a:rPr lang="de-DE" b="1" dirty="0" smtClean="0"/>
              <a:t>FEAD in Germany: EHAP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1980-EDD1-4E26-AD07-149586454E8B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6" name="Picture 2" descr="Image result for fead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2" r="22494"/>
          <a:stretch/>
        </p:blipFill>
        <p:spPr bwMode="auto">
          <a:xfrm>
            <a:off x="5424837" y="2497138"/>
            <a:ext cx="3408647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328903" y="1268730"/>
            <a:ext cx="5660418" cy="2900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663" indent="-93663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dirty="0"/>
              <a:t> EHAP = </a:t>
            </a:r>
            <a:r>
              <a:rPr lang="de-DE" sz="2000" dirty="0" smtClean="0"/>
              <a:t>Bridge </a:t>
            </a:r>
            <a:r>
              <a:rPr lang="de-DE" sz="2000" dirty="0" err="1" smtClean="0"/>
              <a:t>between</a:t>
            </a:r>
            <a:r>
              <a:rPr lang="de-DE" sz="2000" dirty="0" smtClean="0"/>
              <a:t> </a:t>
            </a:r>
            <a:r>
              <a:rPr lang="de-DE" sz="2000" dirty="0" err="1" smtClean="0"/>
              <a:t>target</a:t>
            </a:r>
            <a:r>
              <a:rPr lang="de-DE" sz="2000" dirty="0" smtClean="0"/>
              <a:t> </a:t>
            </a:r>
            <a:r>
              <a:rPr lang="de-DE" sz="2000" dirty="0" err="1" smtClean="0"/>
              <a:t>groups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existing</a:t>
            </a:r>
            <a:r>
              <a:rPr lang="de-DE" sz="2000" dirty="0" smtClean="0"/>
              <a:t> </a:t>
            </a:r>
            <a:r>
              <a:rPr lang="de-DE" sz="2000" dirty="0" smtClean="0"/>
              <a:t>  </a:t>
            </a:r>
            <a:r>
              <a:rPr lang="de-DE" sz="2000" dirty="0" err="1" smtClean="0"/>
              <a:t>regular</a:t>
            </a:r>
            <a:r>
              <a:rPr lang="de-DE" sz="2000" dirty="0" smtClean="0"/>
              <a:t> </a:t>
            </a:r>
            <a:r>
              <a:rPr lang="de-DE" sz="2000" dirty="0" err="1" smtClean="0"/>
              <a:t>services</a:t>
            </a:r>
            <a:r>
              <a:rPr lang="de-DE" sz="2000" dirty="0"/>
              <a:t> </a:t>
            </a:r>
            <a:r>
              <a:rPr lang="de-DE" sz="2000" dirty="0" smtClean="0"/>
              <a:t>- OP II</a:t>
            </a:r>
            <a:endParaRPr lang="de-DE" sz="2000" dirty="0"/>
          </a:p>
          <a:p>
            <a:pPr marL="93663" indent="-93663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dirty="0"/>
              <a:t> A</a:t>
            </a:r>
            <a:r>
              <a:rPr lang="de-DE" sz="2000" dirty="0" smtClean="0"/>
              <a:t>dditional </a:t>
            </a:r>
            <a:r>
              <a:rPr lang="de-DE" sz="2000" dirty="0" err="1" smtClean="0"/>
              <a:t>counselling</a:t>
            </a:r>
            <a:r>
              <a:rPr lang="de-DE" sz="2000" dirty="0" smtClean="0"/>
              <a:t> </a:t>
            </a:r>
            <a:r>
              <a:rPr lang="de-DE" sz="2000" dirty="0" err="1" smtClean="0"/>
              <a:t>staff</a:t>
            </a:r>
            <a:r>
              <a:rPr lang="de-DE" sz="2000" dirty="0" smtClean="0"/>
              <a:t>, </a:t>
            </a:r>
            <a:r>
              <a:rPr lang="de-DE" sz="2000" dirty="0" err="1" smtClean="0"/>
              <a:t>especially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outreach</a:t>
            </a:r>
            <a:r>
              <a:rPr lang="de-DE" sz="2000" dirty="0" smtClean="0"/>
              <a:t> </a:t>
            </a:r>
          </a:p>
          <a:p>
            <a:pPr marL="93663" indent="-93663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dirty="0" smtClean="0"/>
              <a:t> </a:t>
            </a:r>
            <a:r>
              <a:rPr lang="de-DE" sz="2000" dirty="0"/>
              <a:t>S</a:t>
            </a:r>
            <a:r>
              <a:rPr lang="de-DE" sz="2000" dirty="0" smtClean="0"/>
              <a:t>upport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target</a:t>
            </a:r>
            <a:r>
              <a:rPr lang="de-DE" sz="2000" dirty="0" smtClean="0"/>
              <a:t> </a:t>
            </a:r>
            <a:r>
              <a:rPr lang="de-DE" sz="2000" dirty="0" err="1" smtClean="0"/>
              <a:t>group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get</a:t>
            </a:r>
            <a:r>
              <a:rPr lang="de-DE" sz="2000" dirty="0" smtClean="0"/>
              <a:t> </a:t>
            </a:r>
            <a:r>
              <a:rPr lang="de-DE" sz="2000" dirty="0" err="1" smtClean="0"/>
              <a:t>access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existing</a:t>
            </a:r>
            <a:r>
              <a:rPr lang="de-DE" sz="2000" dirty="0" smtClean="0"/>
              <a:t> </a:t>
            </a:r>
            <a:r>
              <a:rPr lang="de-DE" sz="2000" dirty="0" err="1" smtClean="0"/>
              <a:t>local</a:t>
            </a:r>
            <a:r>
              <a:rPr lang="de-DE" sz="2000" dirty="0" smtClean="0"/>
              <a:t> </a:t>
            </a:r>
            <a:r>
              <a:rPr lang="de-DE" sz="2000" dirty="0" err="1" smtClean="0"/>
              <a:t>services</a:t>
            </a:r>
            <a:r>
              <a:rPr lang="de-DE" sz="2000" dirty="0" smtClean="0"/>
              <a:t> like </a:t>
            </a:r>
            <a:r>
              <a:rPr lang="de-DE" sz="2000" dirty="0" err="1" smtClean="0"/>
              <a:t>homeless</a:t>
            </a:r>
            <a:r>
              <a:rPr lang="de-DE" sz="2000" dirty="0" smtClean="0"/>
              <a:t> </a:t>
            </a:r>
            <a:r>
              <a:rPr lang="de-DE" sz="2000" dirty="0" err="1" smtClean="0"/>
              <a:t>shelters</a:t>
            </a:r>
            <a:r>
              <a:rPr lang="de-DE" sz="2000" dirty="0" smtClean="0"/>
              <a:t>, </a:t>
            </a:r>
            <a:r>
              <a:rPr lang="de-DE" sz="2000" dirty="0" err="1" smtClean="0"/>
              <a:t>language</a:t>
            </a:r>
            <a:r>
              <a:rPr lang="de-DE" sz="2000" dirty="0" smtClean="0"/>
              <a:t> </a:t>
            </a:r>
            <a:r>
              <a:rPr lang="de-DE" sz="2000" dirty="0" err="1" smtClean="0"/>
              <a:t>classes</a:t>
            </a:r>
            <a:r>
              <a:rPr lang="de-DE" sz="2000" dirty="0" smtClean="0"/>
              <a:t>, </a:t>
            </a:r>
            <a:r>
              <a:rPr lang="de-DE" sz="2000" dirty="0" err="1" smtClean="0"/>
              <a:t>medical</a:t>
            </a:r>
            <a:r>
              <a:rPr lang="de-DE" sz="2000" dirty="0" smtClean="0"/>
              <a:t> </a:t>
            </a:r>
            <a:r>
              <a:rPr lang="de-DE" sz="2000" dirty="0" err="1" smtClean="0"/>
              <a:t>services</a:t>
            </a:r>
            <a:endParaRPr lang="de-DE" sz="2000" dirty="0" smtClean="0"/>
          </a:p>
          <a:p>
            <a:pPr marL="93663" indent="-93663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dirty="0" smtClean="0"/>
              <a:t> </a:t>
            </a:r>
            <a:r>
              <a:rPr lang="de-DE" sz="2000" dirty="0" err="1" smtClean="0"/>
              <a:t>Overarching</a:t>
            </a:r>
            <a:r>
              <a:rPr lang="de-DE" sz="2000" dirty="0" smtClean="0"/>
              <a:t> </a:t>
            </a:r>
            <a:r>
              <a:rPr lang="de-DE" sz="2000" dirty="0" err="1" smtClean="0"/>
              <a:t>targets</a:t>
            </a:r>
            <a:r>
              <a:rPr lang="de-DE" sz="2000" dirty="0" smtClean="0"/>
              <a:t>: Anti-</a:t>
            </a:r>
            <a:r>
              <a:rPr lang="de-DE" sz="2000" dirty="0" err="1" smtClean="0"/>
              <a:t>discrimination</a:t>
            </a:r>
            <a:r>
              <a:rPr lang="de-DE" sz="2000" dirty="0" smtClean="0"/>
              <a:t>, Gender Mainstreaming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391598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1980-EDD1-4E26-AD07-149586454E8B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0474" y="-1"/>
            <a:ext cx="7905750" cy="1094749"/>
          </a:xfrm>
        </p:spPr>
        <p:txBody>
          <a:bodyPr>
            <a:normAutofit/>
          </a:bodyPr>
          <a:lstStyle/>
          <a:p>
            <a:r>
              <a:rPr lang="de-DE" sz="2400" b="1" dirty="0" err="1"/>
              <a:t>Examples</a:t>
            </a:r>
            <a:r>
              <a:rPr lang="de-DE" sz="2400" b="1" dirty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projects</a:t>
            </a:r>
            <a:r>
              <a:rPr lang="de-DE" sz="2400" b="1" dirty="0" smtClean="0"/>
              <a:t> </a:t>
            </a:r>
            <a:r>
              <a:rPr lang="de-DE" sz="2400" b="1" dirty="0"/>
              <a:t>in Germany:</a:t>
            </a:r>
            <a:br>
              <a:rPr lang="de-DE" sz="2400" b="1" dirty="0"/>
            </a:br>
            <a:r>
              <a:rPr lang="de-DE" b="1" dirty="0" err="1"/>
              <a:t>Europa.Brücke.Münster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0" y="1398588"/>
            <a:ext cx="7886700" cy="33686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 smtClean="0"/>
          </a:p>
          <a:p>
            <a:endParaRPr lang="de-DE" dirty="0"/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1281477629"/>
              </p:ext>
            </p:extLst>
          </p:nvPr>
        </p:nvGraphicFramePr>
        <p:xfrm>
          <a:off x="1981151" y="1125807"/>
          <a:ext cx="6758037" cy="3946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" y="4684909"/>
            <a:ext cx="1981151" cy="43855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2" y="4105447"/>
            <a:ext cx="1917895" cy="49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6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6523" y="226228"/>
            <a:ext cx="7905461" cy="849745"/>
          </a:xfrm>
        </p:spPr>
        <p:txBody>
          <a:bodyPr>
            <a:noAutofit/>
          </a:bodyPr>
          <a:lstStyle/>
          <a:p>
            <a:r>
              <a:rPr lang="de-DE" sz="2400" b="1" dirty="0" err="1"/>
              <a:t>Examples</a:t>
            </a:r>
            <a:r>
              <a:rPr lang="de-DE" sz="2400" b="1" dirty="0"/>
              <a:t> </a:t>
            </a:r>
            <a:r>
              <a:rPr lang="de-DE" sz="2400" b="1" dirty="0" err="1"/>
              <a:t>of</a:t>
            </a:r>
            <a:r>
              <a:rPr lang="de-DE" sz="2400" b="1" dirty="0"/>
              <a:t> </a:t>
            </a:r>
            <a:r>
              <a:rPr lang="de-DE" sz="2400" b="1" dirty="0" err="1"/>
              <a:t>projects</a:t>
            </a:r>
            <a:r>
              <a:rPr lang="de-DE" sz="2400" b="1" dirty="0"/>
              <a:t> in Germany:</a:t>
            </a:r>
            <a:br>
              <a:rPr lang="de-DE" sz="2400" b="1" dirty="0"/>
            </a:br>
            <a:r>
              <a:rPr lang="de-DE" b="1" dirty="0"/>
              <a:t>Frostschutzengel plus in Berlin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3261122"/>
          </a:xfrm>
        </p:spPr>
        <p:txBody>
          <a:bodyPr/>
          <a:lstStyle/>
          <a:p>
            <a:pPr>
              <a:buFontTx/>
              <a:buChar char="-"/>
            </a:pPr>
            <a:r>
              <a:rPr lang="en-GB" dirty="0" smtClean="0"/>
              <a:t>Cooperation between GEBEWO </a:t>
            </a:r>
            <a:r>
              <a:rPr lang="en-GB" dirty="0" err="1" smtClean="0"/>
              <a:t>Soziale</a:t>
            </a:r>
            <a:r>
              <a:rPr lang="en-GB" dirty="0" smtClean="0"/>
              <a:t> Dienste and Caritas Berlin</a:t>
            </a:r>
          </a:p>
          <a:p>
            <a:pPr lvl="1">
              <a:buFontTx/>
              <a:buChar char="-"/>
            </a:pPr>
            <a:r>
              <a:rPr lang="en-GB" dirty="0" smtClean="0"/>
              <a:t>In-reach counselling in low-threshold services, </a:t>
            </a:r>
            <a:r>
              <a:rPr lang="en-GB" dirty="0" err="1" smtClean="0"/>
              <a:t>eg</a:t>
            </a:r>
            <a:r>
              <a:rPr lang="en-GB" dirty="0" smtClean="0"/>
              <a:t>. homeless shelters, soup kitchens, daycentres</a:t>
            </a:r>
          </a:p>
          <a:p>
            <a:pPr lvl="1">
              <a:buFontTx/>
              <a:buChar char="-"/>
            </a:pPr>
            <a:r>
              <a:rPr lang="en-GB" dirty="0" smtClean="0"/>
              <a:t>Healthcare counselling at Caritas </a:t>
            </a:r>
            <a:r>
              <a:rPr lang="en-GB" dirty="0" err="1" smtClean="0"/>
              <a:t>Ambulanz</a:t>
            </a:r>
            <a:r>
              <a:rPr lang="en-GB" dirty="0" smtClean="0"/>
              <a:t> clinic for non-insured people</a:t>
            </a:r>
          </a:p>
          <a:p>
            <a:pPr lvl="1">
              <a:buFontTx/>
              <a:buChar char="-"/>
            </a:pPr>
            <a:endParaRPr lang="de-DE" dirty="0"/>
          </a:p>
          <a:p>
            <a:pPr>
              <a:buFontTx/>
              <a:buChar char="-"/>
            </a:pPr>
            <a:r>
              <a:rPr lang="de-DE" dirty="0" smtClean="0"/>
              <a:t>Services </a:t>
            </a:r>
            <a:r>
              <a:rPr lang="de-DE" dirty="0" err="1" smtClean="0"/>
              <a:t>available</a:t>
            </a:r>
            <a:r>
              <a:rPr lang="de-DE" dirty="0" smtClean="0"/>
              <a:t> in </a:t>
            </a:r>
            <a:r>
              <a:rPr lang="de-DE" dirty="0" err="1" smtClean="0"/>
              <a:t>bulgarian</a:t>
            </a:r>
            <a:r>
              <a:rPr lang="de-DE" dirty="0" smtClean="0"/>
              <a:t>, BCMS, </a:t>
            </a:r>
            <a:r>
              <a:rPr lang="de-DE" dirty="0" err="1" smtClean="0"/>
              <a:t>lithuanian</a:t>
            </a:r>
            <a:r>
              <a:rPr lang="de-DE" dirty="0" smtClean="0"/>
              <a:t>, </a:t>
            </a:r>
            <a:r>
              <a:rPr lang="de-DE" dirty="0" err="1" smtClean="0"/>
              <a:t>polish</a:t>
            </a:r>
            <a:r>
              <a:rPr lang="de-DE" dirty="0" smtClean="0"/>
              <a:t>, </a:t>
            </a:r>
            <a:r>
              <a:rPr lang="de-DE" dirty="0" err="1" smtClean="0"/>
              <a:t>romanian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russian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Networking on a city-</a:t>
            </a:r>
            <a:r>
              <a:rPr lang="de-DE" dirty="0" err="1" smtClean="0"/>
              <a:t>wide</a:t>
            </a:r>
            <a:r>
              <a:rPr lang="de-DE" dirty="0" smtClean="0"/>
              <a:t>, national </a:t>
            </a:r>
            <a:r>
              <a:rPr lang="de-DE" dirty="0" err="1" smtClean="0"/>
              <a:t>and</a:t>
            </a:r>
            <a:r>
              <a:rPr lang="de-DE" dirty="0" smtClean="0"/>
              <a:t> European </a:t>
            </a:r>
            <a:r>
              <a:rPr lang="de-DE" dirty="0" err="1" smtClean="0"/>
              <a:t>level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Senate-</a:t>
            </a:r>
            <a:r>
              <a:rPr lang="de-DE" dirty="0" err="1" smtClean="0"/>
              <a:t>funded</a:t>
            </a:r>
            <a:r>
              <a:rPr lang="de-DE" dirty="0" smtClean="0"/>
              <a:t> </a:t>
            </a:r>
            <a:r>
              <a:rPr lang="de-DE" dirty="0" err="1" smtClean="0"/>
              <a:t>partner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07/2018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1980-EDD1-4E26-AD07-149586454E8B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78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95250" y="363388"/>
            <a:ext cx="7905461" cy="849745"/>
          </a:xfrm>
        </p:spPr>
        <p:txBody>
          <a:bodyPr>
            <a:normAutofit/>
          </a:bodyPr>
          <a:lstStyle/>
          <a:p>
            <a:r>
              <a:rPr lang="de-DE" b="1" dirty="0" err="1"/>
              <a:t>Issues</a:t>
            </a:r>
            <a:r>
              <a:rPr lang="de-DE" b="1" dirty="0"/>
              <a:t> </a:t>
            </a:r>
            <a:r>
              <a:rPr lang="de-DE" b="1" dirty="0" err="1"/>
              <a:t>within</a:t>
            </a:r>
            <a:r>
              <a:rPr lang="de-DE" b="1" dirty="0"/>
              <a:t> </a:t>
            </a:r>
            <a:r>
              <a:rPr lang="de-DE" b="1" dirty="0" err="1" smtClean="0"/>
              <a:t>project</a:t>
            </a:r>
            <a:r>
              <a:rPr lang="de-DE" b="1" dirty="0" smtClean="0"/>
              <a:t> </a:t>
            </a:r>
            <a:r>
              <a:rPr lang="de-DE" b="1" dirty="0" err="1" smtClean="0"/>
              <a:t>realisation</a:t>
            </a:r>
            <a:endParaRPr lang="de-DE" b="1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28650" y="1676400"/>
            <a:ext cx="5657850" cy="29563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Absolute poverty: basic </a:t>
            </a:r>
            <a:r>
              <a:rPr lang="en-US" dirty="0"/>
              <a:t>material needs </a:t>
            </a:r>
            <a:r>
              <a:rPr lang="en-US" dirty="0" smtClean="0"/>
              <a:t>of </a:t>
            </a:r>
            <a:r>
              <a:rPr lang="en-US" dirty="0"/>
              <a:t>clients </a:t>
            </a:r>
            <a:r>
              <a:rPr lang="en-US" dirty="0" smtClean="0"/>
              <a:t>can’t </a:t>
            </a:r>
            <a:r>
              <a:rPr lang="en-US" dirty="0"/>
              <a:t>be covered </a:t>
            </a:r>
            <a:r>
              <a:rPr lang="en-US" dirty="0" smtClean="0"/>
              <a:t>in OP II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Unemployment: no provision for referring clients to </a:t>
            </a:r>
            <a:r>
              <a:rPr lang="en-US" dirty="0" err="1" smtClean="0"/>
              <a:t>labour</a:t>
            </a:r>
            <a:r>
              <a:rPr lang="en-US" dirty="0" smtClean="0"/>
              <a:t> market, missing link to ESF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(Unlawful) expulsion from social benefits and housing: no allowance to offer legal-advice</a:t>
            </a: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6502-0D6E-487F-A9D7-6B742CFC7B35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3377470"/>
            <a:ext cx="2343150" cy="166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904" y="0"/>
            <a:ext cx="7905461" cy="849745"/>
          </a:xfrm>
        </p:spPr>
        <p:txBody>
          <a:bodyPr>
            <a:normAutofit/>
          </a:bodyPr>
          <a:lstStyle/>
          <a:p>
            <a:r>
              <a:rPr lang="de-DE" b="1" dirty="0" err="1"/>
              <a:t>Improvement</a:t>
            </a:r>
            <a:r>
              <a:rPr lang="de-DE" b="1" dirty="0"/>
              <a:t> </a:t>
            </a:r>
            <a:r>
              <a:rPr lang="de-DE" b="1" dirty="0" err="1"/>
              <a:t>suggestions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641764"/>
            <a:ext cx="6208568" cy="2990958"/>
          </a:xfrm>
        </p:spPr>
        <p:txBody>
          <a:bodyPr>
            <a:normAutofit lnSpcReduction="10000"/>
          </a:bodyPr>
          <a:lstStyle/>
          <a:p>
            <a:r>
              <a:rPr lang="de-DE" dirty="0" err="1"/>
              <a:t>C</a:t>
            </a:r>
            <a:r>
              <a:rPr lang="de-DE" dirty="0" err="1" smtClean="0"/>
              <a:t>ombination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material </a:t>
            </a:r>
            <a:r>
              <a:rPr lang="de-DE" dirty="0" err="1" smtClean="0"/>
              <a:t>assistance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counselling</a:t>
            </a:r>
            <a:r>
              <a:rPr lang="de-DE" dirty="0" smtClean="0"/>
              <a:t> </a:t>
            </a:r>
            <a:r>
              <a:rPr lang="de-DE" dirty="0" smtClean="0"/>
              <a:t>(OP I </a:t>
            </a:r>
            <a:r>
              <a:rPr lang="de-DE" dirty="0" err="1" smtClean="0"/>
              <a:t>and</a:t>
            </a:r>
            <a:r>
              <a:rPr lang="de-DE" dirty="0" smtClean="0"/>
              <a:t> II)</a:t>
            </a:r>
          </a:p>
          <a:p>
            <a:endParaRPr lang="de-DE" dirty="0" smtClean="0"/>
          </a:p>
          <a:p>
            <a:r>
              <a:rPr lang="de-DE" dirty="0" err="1" smtClean="0"/>
              <a:t>Possibility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refer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/>
              <a:t> </a:t>
            </a:r>
            <a:r>
              <a:rPr lang="de-DE" dirty="0" err="1" smtClean="0"/>
              <a:t>labour</a:t>
            </a:r>
            <a:r>
              <a:rPr lang="de-DE" dirty="0" smtClean="0"/>
              <a:t>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sustainable</a:t>
            </a:r>
            <a:r>
              <a:rPr lang="de-DE" dirty="0" smtClean="0"/>
              <a:t> </a:t>
            </a:r>
            <a:r>
              <a:rPr lang="de-DE" dirty="0" err="1" smtClean="0"/>
              <a:t>integration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society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Possibility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offer</a:t>
            </a:r>
            <a:r>
              <a:rPr lang="de-DE" dirty="0" smtClean="0"/>
              <a:t> legal </a:t>
            </a:r>
            <a:r>
              <a:rPr lang="de-DE" dirty="0" err="1" smtClean="0"/>
              <a:t>advice</a:t>
            </a:r>
            <a:r>
              <a:rPr lang="de-DE" dirty="0" smtClean="0"/>
              <a:t> </a:t>
            </a:r>
            <a:r>
              <a:rPr lang="de-DE" dirty="0" err="1" smtClean="0"/>
              <a:t>concerning</a:t>
            </a:r>
            <a:r>
              <a:rPr lang="de-DE" dirty="0" smtClean="0"/>
              <a:t> </a:t>
            </a:r>
            <a:r>
              <a:rPr lang="de-DE" dirty="0" err="1" smtClean="0"/>
              <a:t>free</a:t>
            </a:r>
            <a:r>
              <a:rPr lang="de-DE" dirty="0" smtClean="0"/>
              <a:t> </a:t>
            </a:r>
            <a:r>
              <a:rPr lang="de-DE" dirty="0" err="1" smtClean="0"/>
              <a:t>movement</a:t>
            </a:r>
            <a:r>
              <a:rPr lang="de-DE" dirty="0" smtClean="0"/>
              <a:t>,  (</a:t>
            </a:r>
            <a:r>
              <a:rPr lang="de-DE" dirty="0" err="1" smtClean="0"/>
              <a:t>unlawful</a:t>
            </a:r>
            <a:r>
              <a:rPr lang="de-DE" dirty="0" smtClean="0"/>
              <a:t>) </a:t>
            </a:r>
            <a:r>
              <a:rPr lang="de-DE" dirty="0" err="1" smtClean="0"/>
              <a:t>exclusion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benefits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housing</a:t>
            </a:r>
            <a:r>
              <a:rPr lang="de-DE" dirty="0" smtClean="0"/>
              <a:t> </a:t>
            </a:r>
            <a:r>
              <a:rPr lang="de-DE" dirty="0" err="1" smtClean="0"/>
              <a:t>exclusion</a:t>
            </a: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1980-EDD1-4E26-AD07-149586454E8B}" type="datetime1">
              <a:rPr lang="de-DE" smtClean="0"/>
              <a:pPr/>
              <a:t>13.11.2018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3715-50E3-4EF4-8F81-37F526F18908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277964" y="1690693"/>
            <a:ext cx="145039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500" b="1" dirty="0" smtClean="0">
                <a:solidFill>
                  <a:srgbClr val="FF0000"/>
                </a:solidFill>
              </a:rPr>
              <a:t>!?</a:t>
            </a:r>
            <a:endParaRPr lang="de-DE" sz="11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74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758" y="2644524"/>
            <a:ext cx="1149033" cy="115694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4954" cy="78028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499701" y="1316736"/>
            <a:ext cx="5794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/>
              <a:t>Thank</a:t>
            </a:r>
            <a:r>
              <a:rPr lang="de-DE" sz="3600" dirty="0" smtClean="0"/>
              <a:t> </a:t>
            </a:r>
            <a:r>
              <a:rPr lang="de-DE" sz="3600" dirty="0" err="1" smtClean="0"/>
              <a:t>you</a:t>
            </a:r>
            <a:r>
              <a:rPr lang="de-DE" sz="3600" dirty="0" smtClean="0"/>
              <a:t> </a:t>
            </a:r>
            <a:r>
              <a:rPr lang="de-DE" sz="3600" dirty="0" err="1" smtClean="0"/>
              <a:t>for</a:t>
            </a:r>
            <a:r>
              <a:rPr lang="de-DE" sz="3600" dirty="0" smtClean="0"/>
              <a:t> </a:t>
            </a:r>
            <a:r>
              <a:rPr lang="de-DE" sz="3600" dirty="0" err="1" smtClean="0"/>
              <a:t>your</a:t>
            </a:r>
            <a:r>
              <a:rPr lang="de-DE" sz="3600" dirty="0" smtClean="0"/>
              <a:t> </a:t>
            </a:r>
            <a:r>
              <a:rPr lang="de-DE" sz="3600" dirty="0" err="1" smtClean="0"/>
              <a:t>attention</a:t>
            </a:r>
            <a:r>
              <a:rPr lang="de-DE" sz="3600" dirty="0" smtClean="0"/>
              <a:t>!</a:t>
            </a:r>
            <a:endParaRPr lang="de-DE" sz="3600" dirty="0"/>
          </a:p>
        </p:txBody>
      </p:sp>
      <p:sp>
        <p:nvSpPr>
          <p:cNvPr id="12" name="Textfeld 11"/>
          <p:cNvSpPr txBox="1"/>
          <p:nvPr/>
        </p:nvSpPr>
        <p:spPr>
          <a:xfrm>
            <a:off x="6334963" y="3029712"/>
            <a:ext cx="24912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Bischof-Hermann-Stiftung</a:t>
            </a:r>
          </a:p>
          <a:p>
            <a:r>
              <a:rPr lang="de-DE" dirty="0" smtClean="0"/>
              <a:t>EUROPA.BRÜCKE.MÜNSTER</a:t>
            </a:r>
          </a:p>
          <a:p>
            <a:r>
              <a:rPr lang="de-DE" dirty="0" smtClean="0"/>
              <a:t>Stefanie Beckmann</a:t>
            </a:r>
          </a:p>
          <a:p>
            <a:r>
              <a:rPr lang="de-DE" dirty="0" smtClean="0"/>
              <a:t>Hafenstraße 3-5</a:t>
            </a:r>
          </a:p>
          <a:p>
            <a:r>
              <a:rPr lang="de-DE" dirty="0" smtClean="0"/>
              <a:t>48153 Münster, Germany</a:t>
            </a:r>
          </a:p>
          <a:p>
            <a:r>
              <a:rPr lang="de-DE" dirty="0" smtClean="0"/>
              <a:t>Phone:+49 251 97 44 22 72</a:t>
            </a:r>
          </a:p>
          <a:p>
            <a:r>
              <a:rPr lang="de-DE" dirty="0" smtClean="0"/>
              <a:t>Fax: +49 251 97 44 22 70</a:t>
            </a:r>
          </a:p>
          <a:p>
            <a:r>
              <a:rPr lang="de-DE" dirty="0" smtClean="0"/>
              <a:t>Email: ebm.beckmann@bhst.de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54" y="142046"/>
            <a:ext cx="490118" cy="49011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556049" y="2309268"/>
            <a:ext cx="4096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Please</a:t>
            </a:r>
            <a:r>
              <a:rPr lang="de-DE" sz="1600" dirty="0" smtClean="0"/>
              <a:t> </a:t>
            </a:r>
            <a:r>
              <a:rPr lang="de-DE" sz="1600" dirty="0" err="1" smtClean="0"/>
              <a:t>contact</a:t>
            </a:r>
            <a:r>
              <a:rPr lang="de-DE" sz="1600" dirty="0" smtClean="0"/>
              <a:t> </a:t>
            </a:r>
            <a:r>
              <a:rPr lang="de-DE" sz="1600" dirty="0" err="1" smtClean="0"/>
              <a:t>us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further</a:t>
            </a:r>
            <a:r>
              <a:rPr lang="de-DE" sz="1600" dirty="0" smtClean="0"/>
              <a:t> </a:t>
            </a:r>
            <a:r>
              <a:rPr lang="de-DE" sz="1600" dirty="0" err="1" smtClean="0"/>
              <a:t>information</a:t>
            </a:r>
            <a:r>
              <a:rPr lang="de-DE" sz="1600" dirty="0" smtClean="0"/>
              <a:t>:</a:t>
            </a:r>
            <a:endParaRPr lang="de-DE" sz="160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46" y="2895411"/>
            <a:ext cx="655167" cy="65516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020013" y="3029712"/>
            <a:ext cx="33809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Frostschutzengel Plus</a:t>
            </a:r>
          </a:p>
          <a:p>
            <a:r>
              <a:rPr lang="de-DE" dirty="0" smtClean="0"/>
              <a:t>GEBEWO</a:t>
            </a:r>
          </a:p>
          <a:p>
            <a:r>
              <a:rPr lang="de-DE" dirty="0" smtClean="0"/>
              <a:t>Anastasia </a:t>
            </a:r>
            <a:r>
              <a:rPr lang="de-DE" dirty="0" err="1" smtClean="0"/>
              <a:t>Mikheeva</a:t>
            </a:r>
            <a:endParaRPr lang="de-DE" dirty="0" smtClean="0"/>
          </a:p>
          <a:p>
            <a:r>
              <a:rPr lang="de-DE" dirty="0" err="1" smtClean="0"/>
              <a:t>Hobrechtstr</a:t>
            </a:r>
            <a:r>
              <a:rPr lang="de-DE" dirty="0" smtClean="0"/>
              <a:t>. 65</a:t>
            </a:r>
          </a:p>
          <a:p>
            <a:r>
              <a:rPr lang="de-DE" dirty="0" smtClean="0"/>
              <a:t>12047 Berlin, Germany</a:t>
            </a:r>
          </a:p>
          <a:p>
            <a:r>
              <a:rPr lang="de-DE" dirty="0" smtClean="0"/>
              <a:t>Phone: +49 3034655500</a:t>
            </a:r>
          </a:p>
          <a:p>
            <a:r>
              <a:rPr lang="de-DE" dirty="0" smtClean="0"/>
              <a:t>Fax: +49 3034655502</a:t>
            </a:r>
          </a:p>
          <a:p>
            <a:r>
              <a:rPr lang="de-DE" dirty="0" smtClean="0"/>
              <a:t>Email: beratung@frostschutzengel.de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678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850</Words>
  <Application>Microsoft Office PowerPoint</Application>
  <PresentationFormat>Bildschirmpräsentation (16:9)</PresentationFormat>
  <Paragraphs>140</Paragraphs>
  <Slides>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The use of FEAD to provide services for homeless mobile EU citizens in Germany  </vt:lpstr>
      <vt:lpstr>What is FEAD?</vt:lpstr>
      <vt:lpstr>FEAD in Germany: EHAP</vt:lpstr>
      <vt:lpstr>Examples of projects in Germany: Europa.Brücke.Münster</vt:lpstr>
      <vt:lpstr>Examples of projects in Germany: Frostschutzengel plus in Berlin</vt:lpstr>
      <vt:lpstr>Issues within project realisation</vt:lpstr>
      <vt:lpstr>Improvement suggestions</vt:lpstr>
      <vt:lpstr>PowerPoint-Präsentation</vt:lpstr>
    </vt:vector>
  </TitlesOfParts>
  <Company>BMAS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Elisabeth van der Linde</dc:creator>
  <cp:lastModifiedBy>Beckmann, Stefanie</cp:lastModifiedBy>
  <cp:revision>124</cp:revision>
  <cp:lastPrinted>2016-06-06T14:17:20Z</cp:lastPrinted>
  <dcterms:created xsi:type="dcterms:W3CDTF">2015-11-17T12:27:39Z</dcterms:created>
  <dcterms:modified xsi:type="dcterms:W3CDTF">2018-11-13T06:50:14Z</dcterms:modified>
</cp:coreProperties>
</file>