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0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932172-78D0-1849-8522-44056909696C}" v="328" dt="2020-10-06T09:38:42.282"/>
    <p1510:client id="{5934C608-EC0D-406B-944A-743D06EF4CA5}" v="6" dt="2020-10-05T18:22:32.7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21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08CED-485E-064C-8ED0-3987B7B217E8}" type="datetimeFigureOut">
              <a:rPr lang="sv-SE" smtClean="0"/>
              <a:t>2020-10-13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71C32-3A87-474B-B950-192F1350D80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25283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A71C32-3A87-474B-B950-192F1350D801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44457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v-SE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v-SE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v-SE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v-SE" sz="1200" b="1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v-SE" sz="1200" b="1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sv-S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v-SE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v-SE" sz="1200" b="1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v-SE" b="1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v-SE" b="1"/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A71C32-3A87-474B-B950-192F1350D801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8205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A71C32-3A87-474B-B950-192F1350D801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28100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A71C32-3A87-474B-B950-192F1350D801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78412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E1653C3-6989-F941-A89D-2B90FF416F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7620200-F7C6-6442-B92B-9E5FB2EE32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D7D4853-7FE6-1447-8E0F-11367D86A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8C89-10D8-1A49-80AF-2875A22CAD03}" type="datetimeFigureOut">
              <a:rPr lang="sv-SE" smtClean="0"/>
              <a:t>2020-10-13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59900A5-4C18-8548-87E1-A78DD95D4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3895344-C044-B14F-8434-BD0F8308C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8F433-2133-984B-85B2-3154E01E5F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7964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ED1FF72-A6EC-4444-8431-ADBD22BBF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A59EA791-05D3-A342-9885-DA38959C63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5C2DFEB-B3F8-F447-9E95-F72EB1544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8C89-10D8-1A49-80AF-2875A22CAD03}" type="datetimeFigureOut">
              <a:rPr lang="sv-SE" smtClean="0"/>
              <a:t>2020-10-13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3261B19-AA61-8A41-8115-A7D81B12D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A405B17-9E96-1745-BEC7-AD6EBCC08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8F433-2133-984B-85B2-3154E01E5F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36372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3667B22C-9189-614D-B6E5-73C60C8B46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C54DDC7C-DF16-E24A-9C53-2C0B38388F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A572AEF-2BE8-FD42-BE28-E3D61BAE6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8C89-10D8-1A49-80AF-2875A22CAD03}" type="datetimeFigureOut">
              <a:rPr lang="sv-SE" smtClean="0"/>
              <a:t>2020-10-13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276EAFE-C80D-4F47-B294-2672E4B48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1B067F6-4C13-0147-A3EB-A787C1C02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8F433-2133-984B-85B2-3154E01E5F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1590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F173A4-3B62-F644-85A7-38D3DD76A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FD3718D-D554-A04F-AF20-5F6585EDFC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9F9DA15-63C4-3B4C-9BB8-024F2CA24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8C89-10D8-1A49-80AF-2875A22CAD03}" type="datetimeFigureOut">
              <a:rPr lang="sv-SE" smtClean="0"/>
              <a:t>2020-10-13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5E2AAA0-B999-9E47-8952-7FA84FE4F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B03A6C0-97EE-CD43-9553-3666D5E34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8F433-2133-984B-85B2-3154E01E5F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012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D29AF97-9054-214B-BCAD-D75DF7178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740227B-8A54-1D4F-8C18-15130D23D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6701155-A782-084F-BB93-CD698AA6A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8C89-10D8-1A49-80AF-2875A22CAD03}" type="datetimeFigureOut">
              <a:rPr lang="sv-SE" smtClean="0"/>
              <a:t>2020-10-13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E41C0F6-1C3D-064B-A8D8-9D4075FBC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7868A46-B90C-694A-A8B1-5BBBB8464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8F433-2133-984B-85B2-3154E01E5F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9157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478D9F7-8C33-FC41-8A73-C2D7B52E0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639E4D3-018A-094A-8314-619AE6848E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D1B050B7-DED6-D341-B145-C06550B292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E5881F0-62C8-9248-B5A2-CDE574057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8C89-10D8-1A49-80AF-2875A22CAD03}" type="datetimeFigureOut">
              <a:rPr lang="sv-SE" smtClean="0"/>
              <a:t>2020-10-13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8BDF6BA5-05A0-624D-9943-B61A39C03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C2727BB-3CD6-F047-AE53-227FC9B4B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8F433-2133-984B-85B2-3154E01E5F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72337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C408F7C-CBC2-DC49-A0A3-01A54709A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33C3D6C1-CA98-1546-8514-91B908D6F7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FC00A719-7E99-3041-9743-3BC144B72C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3FC0910D-E6B9-6940-8815-3D51AF9CD2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0CD64B18-A22B-BB4E-8EF4-2523E3C83F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AB8BE24-0536-DE46-A85A-4E93EFD79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8C89-10D8-1A49-80AF-2875A22CAD03}" type="datetimeFigureOut">
              <a:rPr lang="sv-SE" smtClean="0"/>
              <a:t>2020-10-13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7090E7A0-B273-8D44-A553-9D14678E0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A7DBB6C5-A863-CC4C-99E7-1B4DE3DCA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8F433-2133-984B-85B2-3154E01E5F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6217977-BF70-BC46-9BF6-63C79CDBD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E247B614-3820-1D40-964E-E38140BC0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8C89-10D8-1A49-80AF-2875A22CAD03}" type="datetimeFigureOut">
              <a:rPr lang="sv-SE" smtClean="0"/>
              <a:t>2020-10-13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7F62E06C-2CB3-974E-8D6E-253169540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BA15C8FA-65BA-7B46-87C9-5EA25A601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8F433-2133-984B-85B2-3154E01E5F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8832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A720B49-8F4C-584F-8AFD-5F0DDBA59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8C89-10D8-1A49-80AF-2875A22CAD03}" type="datetimeFigureOut">
              <a:rPr lang="sv-SE" smtClean="0"/>
              <a:t>2020-10-13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E382EB2-F8F5-7049-BDBD-4840D9031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40EF3330-BA89-0649-B917-7BE760F62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8F433-2133-984B-85B2-3154E01E5F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85918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760C58F-A25D-8348-BA8D-396F711E4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C1C64F8-0C63-F241-B97A-88A90842E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67B25770-4578-674E-BAB2-9BA364D6DB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3C1DF0A-93B5-4646-BD24-B54151E7A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8C89-10D8-1A49-80AF-2875A22CAD03}" type="datetimeFigureOut">
              <a:rPr lang="sv-SE" smtClean="0"/>
              <a:t>2020-10-13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7CA1872-DA2A-114A-BEFA-0F9F6D3BF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0DA71D9A-29F0-6445-9153-0C87FAE7E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8F433-2133-984B-85B2-3154E01E5F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23275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72258D6-44B8-F043-9931-9F086B1B9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E3A54306-6B38-C74E-BF52-49DE98C85E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FEE083C6-F42F-F746-AF60-F9FC282242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38792F5-DDB6-2D41-9682-96319DD6B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8C89-10D8-1A49-80AF-2875A22CAD03}" type="datetimeFigureOut">
              <a:rPr lang="sv-SE" smtClean="0"/>
              <a:t>2020-10-13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8087745B-475A-DC45-AD37-E90E194E8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5281CAD9-0B4C-1244-B32D-00EDEA4A5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8F433-2133-984B-85B2-3154E01E5F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226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CF37C23D-6477-A243-895A-6F16C801D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7A0857C-AE39-4747-9167-B6493F72D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F3AC85E-1167-FF40-838E-D563A3D085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C8C89-10D8-1A49-80AF-2875A22CAD03}" type="datetimeFigureOut">
              <a:rPr lang="sv-SE" smtClean="0"/>
              <a:t>2020-10-13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21B1ACB-4533-F247-8959-0448360A74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B0D1ADF-947E-F242-A076-11AA9303D8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8F433-2133-984B-85B2-3154E01E5F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68258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mentiuslpa.eu/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" name="Rectangle 103">
            <a:extLst>
              <a:ext uri="{FF2B5EF4-FFF2-40B4-BE49-F238E27FC236}">
                <a16:creationId xmlns:a16="http://schemas.microsoft.com/office/drawing/2014/main" id="{6FD9D7E7-DF77-490E-BCAC-DB04B3804C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B5FE1F4F-D3DB-9F48-A0F8-9BD848E31F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05395" y="993913"/>
            <a:ext cx="4360386" cy="3776869"/>
          </a:xfrm>
        </p:spPr>
        <p:txBody>
          <a:bodyPr>
            <a:normAutofit/>
          </a:bodyPr>
          <a:lstStyle/>
          <a:p>
            <a:pPr algn="l"/>
            <a:r>
              <a:rPr lang="sv-SE" sz="6200">
                <a:latin typeface="Didot" panose="02000503000000020003" pitchFamily="2" charset="-79"/>
                <a:cs typeface="Didot" panose="02000503000000020003" pitchFamily="2" charset="-79"/>
              </a:rPr>
              <a:t>Fitness check report for Sweden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7454187-1F29-8C47-9FFB-16039C6897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05395" y="4866197"/>
            <a:ext cx="4360386" cy="1218795"/>
          </a:xfrm>
        </p:spPr>
        <p:txBody>
          <a:bodyPr anchor="t">
            <a:normAutofit/>
          </a:bodyPr>
          <a:lstStyle/>
          <a:p>
            <a:pPr algn="l"/>
            <a:r>
              <a:rPr lang="sv-SE" sz="1900">
                <a:latin typeface="Baskerville" panose="02020502070401020303" pitchFamily="18" charset="0"/>
                <a:ea typeface="Baskerville" panose="02020502070401020303" pitchFamily="18" charset="0"/>
              </a:rPr>
              <a:t>A </a:t>
            </a:r>
            <a:r>
              <a:rPr lang="sv-SE" sz="1900" err="1">
                <a:latin typeface="Baskerville" panose="02020502070401020303" pitchFamily="18" charset="0"/>
                <a:ea typeface="Baskerville" panose="02020502070401020303" pitchFamily="18" charset="0"/>
              </a:rPr>
              <a:t>review</a:t>
            </a:r>
            <a:r>
              <a:rPr lang="sv-SE" sz="1900">
                <a:latin typeface="Baskerville" panose="02020502070401020303" pitchFamily="18" charset="0"/>
                <a:ea typeface="Baskerville" panose="02020502070401020303" pitchFamily="18" charset="0"/>
              </a:rPr>
              <a:t> of the </a:t>
            </a:r>
            <a:r>
              <a:rPr lang="sv-SE" sz="1900" err="1">
                <a:latin typeface="Baskerville" panose="02020502070401020303" pitchFamily="18" charset="0"/>
                <a:ea typeface="Baskerville" panose="02020502070401020303" pitchFamily="18" charset="0"/>
              </a:rPr>
              <a:t>state</a:t>
            </a:r>
            <a:r>
              <a:rPr lang="sv-SE" sz="1900">
                <a:latin typeface="Baskerville" panose="02020502070401020303" pitchFamily="18" charset="0"/>
                <a:ea typeface="Baskerville" panose="02020502070401020303" pitchFamily="18" charset="0"/>
              </a:rPr>
              <a:t> of </a:t>
            </a:r>
            <a:r>
              <a:rPr lang="sv-SE" sz="1900" err="1">
                <a:latin typeface="Baskerville" panose="02020502070401020303" pitchFamily="18" charset="0"/>
                <a:ea typeface="Baskerville" panose="02020502070401020303" pitchFamily="18" charset="0"/>
              </a:rPr>
              <a:t>compliance</a:t>
            </a:r>
            <a:r>
              <a:rPr lang="sv-SE" sz="1900">
                <a:latin typeface="Baskerville" panose="02020502070401020303" pitchFamily="18" charset="0"/>
                <a:ea typeface="Baskerville" panose="02020502070401020303" pitchFamily="18" charset="0"/>
              </a:rPr>
              <a:t> of </a:t>
            </a:r>
            <a:r>
              <a:rPr lang="sv-SE" sz="1900" err="1">
                <a:latin typeface="Baskerville" panose="02020502070401020303" pitchFamily="18" charset="0"/>
                <a:ea typeface="Baskerville" panose="02020502070401020303" pitchFamily="18" charset="0"/>
              </a:rPr>
              <a:t>Sweden’s</a:t>
            </a:r>
            <a:r>
              <a:rPr lang="sv-SE" sz="1900">
                <a:latin typeface="Baskerville" panose="02020502070401020303" pitchFamily="18" charset="0"/>
                <a:ea typeface="Baskerville" panose="02020502070401020303" pitchFamily="18" charset="0"/>
              </a:rPr>
              <a:t> implementation of </a:t>
            </a:r>
            <a:r>
              <a:rPr lang="sv-SE" sz="1900" err="1">
                <a:latin typeface="Baskerville" panose="02020502070401020303" pitchFamily="18" charset="0"/>
                <a:ea typeface="Baskerville" panose="02020502070401020303" pitchFamily="18" charset="0"/>
              </a:rPr>
              <a:t>Directive</a:t>
            </a:r>
            <a:r>
              <a:rPr lang="sv-SE" sz="1900">
                <a:latin typeface="Baskerville" panose="02020502070401020303" pitchFamily="18" charset="0"/>
                <a:ea typeface="Baskerville" panose="02020502070401020303" pitchFamily="18" charset="0"/>
              </a:rPr>
              <a:t> 2004/38 on </a:t>
            </a:r>
            <a:r>
              <a:rPr lang="sv-SE" sz="1900" err="1">
                <a:latin typeface="Baskerville" panose="02020502070401020303" pitchFamily="18" charset="0"/>
                <a:ea typeface="Baskerville" panose="02020502070401020303" pitchFamily="18" charset="0"/>
              </a:rPr>
              <a:t>residence</a:t>
            </a:r>
            <a:r>
              <a:rPr lang="sv-SE" sz="1900">
                <a:latin typeface="Baskerville" panose="02020502070401020303" pitchFamily="18" charset="0"/>
                <a:ea typeface="Baskerville" panose="02020502070401020303" pitchFamily="18" charset="0"/>
              </a:rPr>
              <a:t> </a:t>
            </a:r>
            <a:r>
              <a:rPr lang="sv-SE" sz="1900" err="1">
                <a:latin typeface="Baskerville" panose="02020502070401020303" pitchFamily="18" charset="0"/>
                <a:ea typeface="Baskerville" panose="02020502070401020303" pitchFamily="18" charset="0"/>
              </a:rPr>
              <a:t>rights</a:t>
            </a:r>
            <a:r>
              <a:rPr lang="sv-SE" sz="1900">
                <a:latin typeface="Baskerville" panose="02020502070401020303" pitchFamily="18" charset="0"/>
                <a:ea typeface="Baskerville" panose="02020502070401020303" pitchFamily="18" charset="0"/>
              </a:rPr>
              <a:t> of EU </a:t>
            </a:r>
            <a:r>
              <a:rPr lang="sv-SE" sz="1900" err="1">
                <a:latin typeface="Baskerville" panose="02020502070401020303" pitchFamily="18" charset="0"/>
                <a:ea typeface="Baskerville" panose="02020502070401020303" pitchFamily="18" charset="0"/>
              </a:rPr>
              <a:t>citizens</a:t>
            </a:r>
            <a:br>
              <a:rPr lang="sv-SE" sz="1900">
                <a:latin typeface="Baskerville" panose="02020502070401020303" pitchFamily="18" charset="0"/>
                <a:ea typeface="Baskerville" panose="02020502070401020303" pitchFamily="18" charset="0"/>
              </a:rPr>
            </a:br>
            <a:r>
              <a:rPr lang="sv-SE" sz="1900">
                <a:latin typeface="Baskerville" panose="02020502070401020303" pitchFamily="18" charset="0"/>
                <a:ea typeface="Baskerville" panose="02020502070401020303" pitchFamily="18" charset="0"/>
              </a:rPr>
              <a:t>and </a:t>
            </a:r>
            <a:r>
              <a:rPr lang="sv-SE" sz="1900" err="1">
                <a:latin typeface="Baskerville" panose="02020502070401020303" pitchFamily="18" charset="0"/>
                <a:ea typeface="Baskerville" panose="02020502070401020303" pitchFamily="18" charset="0"/>
              </a:rPr>
              <a:t>their</a:t>
            </a:r>
            <a:r>
              <a:rPr lang="sv-SE" sz="1900">
                <a:latin typeface="Baskerville" panose="02020502070401020303" pitchFamily="18" charset="0"/>
                <a:ea typeface="Baskerville" panose="02020502070401020303" pitchFamily="18" charset="0"/>
              </a:rPr>
              <a:t> </a:t>
            </a:r>
            <a:r>
              <a:rPr lang="sv-SE" sz="1900" err="1">
                <a:latin typeface="Baskerville" panose="02020502070401020303" pitchFamily="18" charset="0"/>
                <a:ea typeface="Baskerville" panose="02020502070401020303" pitchFamily="18" charset="0"/>
              </a:rPr>
              <a:t>family</a:t>
            </a:r>
            <a:r>
              <a:rPr lang="sv-SE" sz="1900">
                <a:latin typeface="Baskerville" panose="02020502070401020303" pitchFamily="18" charset="0"/>
                <a:ea typeface="Baskerville" panose="02020502070401020303" pitchFamily="18" charset="0"/>
              </a:rPr>
              <a:t> members </a:t>
            </a:r>
          </a:p>
          <a:p>
            <a:pPr algn="l"/>
            <a:endParaRPr lang="sv-SE" sz="1900"/>
          </a:p>
        </p:txBody>
      </p:sp>
      <p:sp>
        <p:nvSpPr>
          <p:cNvPr id="165" name="Freeform: Shape 105">
            <a:extLst>
              <a:ext uri="{FF2B5EF4-FFF2-40B4-BE49-F238E27FC236}">
                <a16:creationId xmlns:a16="http://schemas.microsoft.com/office/drawing/2014/main" id="{D89AF302-1573-4DC3-9F33-A0090D863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2682" y="470193"/>
            <a:ext cx="2446744" cy="2452562"/>
          </a:xfrm>
          <a:custGeom>
            <a:avLst/>
            <a:gdLst>
              <a:gd name="connsiteX0" fmla="*/ 0 w 2446744"/>
              <a:gd name="connsiteY0" fmla="*/ 0 h 2452562"/>
              <a:gd name="connsiteX1" fmla="*/ 230730 w 2446744"/>
              <a:gd name="connsiteY1" fmla="*/ 35214 h 2452562"/>
              <a:gd name="connsiteX2" fmla="*/ 2410483 w 2446744"/>
              <a:gd name="connsiteY2" fmla="*/ 2214968 h 2452562"/>
              <a:gd name="connsiteX3" fmla="*/ 2446744 w 2446744"/>
              <a:gd name="connsiteY3" fmla="*/ 2452562 h 2452562"/>
              <a:gd name="connsiteX4" fmla="*/ 1847625 w 2446744"/>
              <a:gd name="connsiteY4" fmla="*/ 2452562 h 2452562"/>
              <a:gd name="connsiteX5" fmla="*/ 1829601 w 2446744"/>
              <a:gd name="connsiteY5" fmla="*/ 2334463 h 2452562"/>
              <a:gd name="connsiteX6" fmla="*/ 111235 w 2446744"/>
              <a:gd name="connsiteY6" fmla="*/ 616095 h 2452562"/>
              <a:gd name="connsiteX7" fmla="*/ 0 w 2446744"/>
              <a:gd name="connsiteY7" fmla="*/ 599119 h 245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6744" h="2452562">
                <a:moveTo>
                  <a:pt x="0" y="0"/>
                </a:moveTo>
                <a:lnTo>
                  <a:pt x="230730" y="35214"/>
                </a:lnTo>
                <a:cubicBezTo>
                  <a:pt x="1324840" y="259101"/>
                  <a:pt x="2186596" y="1120858"/>
                  <a:pt x="2410483" y="2214968"/>
                </a:cubicBezTo>
                <a:lnTo>
                  <a:pt x="2446744" y="2452562"/>
                </a:lnTo>
                <a:lnTo>
                  <a:pt x="1847625" y="2452562"/>
                </a:lnTo>
                <a:lnTo>
                  <a:pt x="1829601" y="2334463"/>
                </a:lnTo>
                <a:cubicBezTo>
                  <a:pt x="1653104" y="1471942"/>
                  <a:pt x="973755" y="792593"/>
                  <a:pt x="111235" y="616095"/>
                </a:cubicBezTo>
                <a:lnTo>
                  <a:pt x="0" y="599119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6" name="Oval 107">
            <a:extLst>
              <a:ext uri="{FF2B5EF4-FFF2-40B4-BE49-F238E27FC236}">
                <a16:creationId xmlns:a16="http://schemas.microsoft.com/office/drawing/2014/main" id="{0C082ED4-395D-4CAE-BC6E-E8E3D7AE6F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14875" y="3163625"/>
            <a:ext cx="530750" cy="530750"/>
          </a:xfrm>
          <a:prstGeom prst="ellipse">
            <a:avLst/>
          </a:prstGeom>
          <a:solidFill>
            <a:schemeClr val="tx1">
              <a:lumMod val="65000"/>
              <a:lumOff val="3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CC9B2CFA-680B-1A4A-B113-9D6FD4D5A15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prstClr val="white"/>
            </a:duotone>
          </a:blip>
          <a:stretch>
            <a:fillRect/>
          </a:stretch>
        </p:blipFill>
        <p:spPr>
          <a:xfrm>
            <a:off x="1712065" y="3759283"/>
            <a:ext cx="3550028" cy="549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02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7BB7F823-6636-48BA-941D-E64678636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6CD0ABA-0394-764F-9E5C-4125E7D4A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0360" y="538026"/>
            <a:ext cx="3584012" cy="2363764"/>
          </a:xfrm>
        </p:spPr>
        <p:txBody>
          <a:bodyPr anchor="b">
            <a:normAutofit/>
          </a:bodyPr>
          <a:lstStyle/>
          <a:p>
            <a:r>
              <a:rPr lang="sv-SE">
                <a:solidFill>
                  <a:schemeClr val="tx1">
                    <a:lumMod val="85000"/>
                    <a:lumOff val="15000"/>
                  </a:schemeClr>
                </a:solidFill>
              </a:rPr>
              <a:t>Background and </a:t>
            </a:r>
            <a:r>
              <a:rPr lang="sv-SE" err="1">
                <a:solidFill>
                  <a:schemeClr val="tx1">
                    <a:lumMod val="85000"/>
                    <a:lumOff val="15000"/>
                  </a:schemeClr>
                </a:solidFill>
              </a:rPr>
              <a:t>timeline</a:t>
            </a:r>
            <a:endParaRPr lang="sv-SE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A87B67E4-C0EB-443E-9F52-71057ADE6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71106" cy="4631426"/>
          </a:xfrm>
          <a:custGeom>
            <a:avLst/>
            <a:gdLst>
              <a:gd name="connsiteX0" fmla="*/ 0 w 5471106"/>
              <a:gd name="connsiteY0" fmla="*/ 3301451 h 4631426"/>
              <a:gd name="connsiteX1" fmla="*/ 125703 w 5471106"/>
              <a:gd name="connsiteY1" fmla="*/ 3469551 h 4631426"/>
              <a:gd name="connsiteX2" fmla="*/ 584138 w 5471106"/>
              <a:gd name="connsiteY2" fmla="*/ 3917166 h 4631426"/>
              <a:gd name="connsiteX3" fmla="*/ 716463 w 5471106"/>
              <a:gd name="connsiteY3" fmla="*/ 4010064 h 4631426"/>
              <a:gd name="connsiteX4" fmla="*/ 705202 w 5471106"/>
              <a:gd name="connsiteY4" fmla="*/ 4016176 h 4631426"/>
              <a:gd name="connsiteX5" fmla="*/ 671370 w 5471106"/>
              <a:gd name="connsiteY5" fmla="*/ 4044091 h 4631426"/>
              <a:gd name="connsiteX6" fmla="*/ 656526 w 5471106"/>
              <a:gd name="connsiteY6" fmla="*/ 4066106 h 4631426"/>
              <a:gd name="connsiteX7" fmla="*/ 534490 w 5471106"/>
              <a:gd name="connsiteY7" fmla="*/ 3980431 h 4631426"/>
              <a:gd name="connsiteX8" fmla="*/ 63650 w 5471106"/>
              <a:gd name="connsiteY8" fmla="*/ 3520703 h 4631426"/>
              <a:gd name="connsiteX9" fmla="*/ 0 w 5471106"/>
              <a:gd name="connsiteY9" fmla="*/ 3435586 h 4631426"/>
              <a:gd name="connsiteX10" fmla="*/ 4933182 w 5471106"/>
              <a:gd name="connsiteY10" fmla="*/ 0 h 4631426"/>
              <a:gd name="connsiteX11" fmla="*/ 5027180 w 5471106"/>
              <a:gd name="connsiteY11" fmla="*/ 0 h 4631426"/>
              <a:gd name="connsiteX12" fmla="*/ 5102720 w 5471106"/>
              <a:gd name="connsiteY12" fmla="*/ 124342 h 4631426"/>
              <a:gd name="connsiteX13" fmla="*/ 5471106 w 5471106"/>
              <a:gd name="connsiteY13" fmla="*/ 1579210 h 4631426"/>
              <a:gd name="connsiteX14" fmla="*/ 2418889 w 5471106"/>
              <a:gd name="connsiteY14" fmla="*/ 4631426 h 4631426"/>
              <a:gd name="connsiteX15" fmla="*/ 1095627 w 5471106"/>
              <a:gd name="connsiteY15" fmla="*/ 4330445 h 4631426"/>
              <a:gd name="connsiteX16" fmla="*/ 1039194 w 5471106"/>
              <a:gd name="connsiteY16" fmla="*/ 4301325 h 4631426"/>
              <a:gd name="connsiteX17" fmla="*/ 1043650 w 5471106"/>
              <a:gd name="connsiteY17" fmla="*/ 4294717 h 4631426"/>
              <a:gd name="connsiteX18" fmla="*/ 1056970 w 5471106"/>
              <a:gd name="connsiteY18" fmla="*/ 4251806 h 4631426"/>
              <a:gd name="connsiteX19" fmla="*/ 1060016 w 5471106"/>
              <a:gd name="connsiteY19" fmla="*/ 4221593 h 4631426"/>
              <a:gd name="connsiteX20" fmla="*/ 1130491 w 5471106"/>
              <a:gd name="connsiteY20" fmla="*/ 4257958 h 4631426"/>
              <a:gd name="connsiteX21" fmla="*/ 2418889 w 5471106"/>
              <a:gd name="connsiteY21" fmla="*/ 4551009 h 4631426"/>
              <a:gd name="connsiteX22" fmla="*/ 5390689 w 5471106"/>
              <a:gd name="connsiteY22" fmla="*/ 1579210 h 4631426"/>
              <a:gd name="connsiteX23" fmla="*/ 5032009 w 5471106"/>
              <a:gd name="connsiteY23" fmla="*/ 162673 h 4631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471106" h="4631426">
                <a:moveTo>
                  <a:pt x="0" y="3301451"/>
                </a:moveTo>
                <a:lnTo>
                  <a:pt x="125703" y="3469551"/>
                </a:lnTo>
                <a:cubicBezTo>
                  <a:pt x="261971" y="3634670"/>
                  <a:pt x="415728" y="3784820"/>
                  <a:pt x="584138" y="3917166"/>
                </a:cubicBezTo>
                <a:lnTo>
                  <a:pt x="716463" y="4010064"/>
                </a:lnTo>
                <a:lnTo>
                  <a:pt x="705202" y="4016176"/>
                </a:lnTo>
                <a:cubicBezTo>
                  <a:pt x="693040" y="4024393"/>
                  <a:pt x="681712" y="4033748"/>
                  <a:pt x="671370" y="4044091"/>
                </a:cubicBezTo>
                <a:lnTo>
                  <a:pt x="656526" y="4066106"/>
                </a:lnTo>
                <a:lnTo>
                  <a:pt x="534490" y="3980431"/>
                </a:lnTo>
                <a:cubicBezTo>
                  <a:pt x="361523" y="3844503"/>
                  <a:pt x="203605" y="3690290"/>
                  <a:pt x="63650" y="3520703"/>
                </a:cubicBezTo>
                <a:lnTo>
                  <a:pt x="0" y="3435586"/>
                </a:lnTo>
                <a:close/>
                <a:moveTo>
                  <a:pt x="4933182" y="0"/>
                </a:moveTo>
                <a:lnTo>
                  <a:pt x="5027180" y="0"/>
                </a:lnTo>
                <a:lnTo>
                  <a:pt x="5102720" y="124342"/>
                </a:lnTo>
                <a:cubicBezTo>
                  <a:pt x="5337656" y="556821"/>
                  <a:pt x="5471106" y="1052431"/>
                  <a:pt x="5471106" y="1579210"/>
                </a:cubicBezTo>
                <a:cubicBezTo>
                  <a:pt x="5471106" y="3264903"/>
                  <a:pt x="4104582" y="4631426"/>
                  <a:pt x="2418889" y="4631426"/>
                </a:cubicBezTo>
                <a:cubicBezTo>
                  <a:pt x="1944788" y="4631426"/>
                  <a:pt x="1495934" y="4523332"/>
                  <a:pt x="1095627" y="4330445"/>
                </a:cubicBezTo>
                <a:lnTo>
                  <a:pt x="1039194" y="4301325"/>
                </a:lnTo>
                <a:lnTo>
                  <a:pt x="1043650" y="4294717"/>
                </a:lnTo>
                <a:cubicBezTo>
                  <a:pt x="1049433" y="4281042"/>
                  <a:pt x="1053925" y="4266687"/>
                  <a:pt x="1056970" y="4251806"/>
                </a:cubicBezTo>
                <a:lnTo>
                  <a:pt x="1060016" y="4221593"/>
                </a:lnTo>
                <a:lnTo>
                  <a:pt x="1130491" y="4257958"/>
                </a:lnTo>
                <a:cubicBezTo>
                  <a:pt x="1520251" y="4445763"/>
                  <a:pt x="1957279" y="4551009"/>
                  <a:pt x="2418889" y="4551009"/>
                </a:cubicBezTo>
                <a:cubicBezTo>
                  <a:pt x="4060169" y="4551009"/>
                  <a:pt x="5390689" y="3220490"/>
                  <a:pt x="5390689" y="1579210"/>
                </a:cubicBezTo>
                <a:cubicBezTo>
                  <a:pt x="5390689" y="1066310"/>
                  <a:pt x="5260755" y="583758"/>
                  <a:pt x="5032009" y="162673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DE0FBC4-76C2-4FA1-A14B-AF5A773FF0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3450" y="1713004"/>
            <a:ext cx="365760" cy="365760"/>
          </a:xfrm>
          <a:prstGeom prst="ellipse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4D1819B-21EB-4EB0-8BD9-B686574AD9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88530" y="1774620"/>
            <a:ext cx="3780042" cy="3780042"/>
          </a:xfrm>
          <a:custGeom>
            <a:avLst/>
            <a:gdLst>
              <a:gd name="connsiteX0" fmla="*/ 2054781 w 4109561"/>
              <a:gd name="connsiteY0" fmla="*/ 0 h 4109561"/>
              <a:gd name="connsiteX1" fmla="*/ 4109561 w 4109561"/>
              <a:gd name="connsiteY1" fmla="*/ 2054781 h 4109561"/>
              <a:gd name="connsiteX2" fmla="*/ 2054781 w 4109561"/>
              <a:gd name="connsiteY2" fmla="*/ 4109561 h 4109561"/>
              <a:gd name="connsiteX3" fmla="*/ 0 w 4109561"/>
              <a:gd name="connsiteY3" fmla="*/ 2054781 h 4109561"/>
              <a:gd name="connsiteX4" fmla="*/ 2054781 w 4109561"/>
              <a:gd name="connsiteY4" fmla="*/ 0 h 4109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09561" h="4109561">
                <a:moveTo>
                  <a:pt x="2054781" y="0"/>
                </a:moveTo>
                <a:cubicBezTo>
                  <a:pt x="3189605" y="0"/>
                  <a:pt x="4109561" y="919957"/>
                  <a:pt x="4109561" y="2054781"/>
                </a:cubicBezTo>
                <a:cubicBezTo>
                  <a:pt x="4109561" y="3189605"/>
                  <a:pt x="3189605" y="4109561"/>
                  <a:pt x="2054781" y="4109561"/>
                </a:cubicBezTo>
                <a:cubicBezTo>
                  <a:pt x="919957" y="4109561"/>
                  <a:pt x="0" y="3189605"/>
                  <a:pt x="0" y="2054781"/>
                </a:cubicBezTo>
                <a:cubicBezTo>
                  <a:pt x="0" y="919957"/>
                  <a:pt x="919957" y="0"/>
                  <a:pt x="2054781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1610F1B-F6F0-4B4D-BA19-D5C7FD8F4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0359" y="2922755"/>
            <a:ext cx="3584011" cy="309237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sv-SE" sz="1800"/>
              <a:t>30th of April 2006</a:t>
            </a:r>
          </a:p>
          <a:p>
            <a:pPr>
              <a:buFont typeface="Wingdings" pitchFamily="2" charset="2"/>
              <a:buChar char="§"/>
            </a:pPr>
            <a:r>
              <a:rPr lang="sv-SE" sz="1800"/>
              <a:t>Poorly transposed</a:t>
            </a:r>
          </a:p>
          <a:p>
            <a:pPr>
              <a:buFont typeface="Wingdings" pitchFamily="2" charset="2"/>
              <a:buChar char="§"/>
            </a:pPr>
            <a:r>
              <a:rPr lang="sv-SE" sz="1800"/>
              <a:t>2014 </a:t>
            </a:r>
            <a:r>
              <a:rPr lang="sv-SE" sz="1800" err="1"/>
              <a:t>amendments</a:t>
            </a:r>
            <a:endParaRPr lang="sv-SE" sz="1800"/>
          </a:p>
          <a:p>
            <a:r>
              <a:rPr lang="sv-SE" sz="1800"/>
              <a:t>Registration formalities</a:t>
            </a:r>
          </a:p>
          <a:p>
            <a:endParaRPr lang="sv-SE" sz="18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sv-SE" sz="18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sv-SE" sz="18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415B16A-281A-0A48-8C5A-0F5AC59DDD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5600" y="5987896"/>
            <a:ext cx="3794399" cy="58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910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7BB7F823-6636-48BA-941D-E64678636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6CD0ABA-0394-764F-9E5C-4125E7D4A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0360" y="538026"/>
            <a:ext cx="3584012" cy="2363764"/>
          </a:xfrm>
        </p:spPr>
        <p:txBody>
          <a:bodyPr anchor="b">
            <a:normAutofit/>
          </a:bodyPr>
          <a:lstStyle/>
          <a:p>
            <a:r>
              <a:rPr lang="sv-SE">
                <a:solidFill>
                  <a:schemeClr val="tx1">
                    <a:lumMod val="85000"/>
                    <a:lumOff val="15000"/>
                  </a:schemeClr>
                </a:solidFill>
              </a:rPr>
              <a:t>The </a:t>
            </a:r>
            <a:r>
              <a:rPr lang="sv-SE" err="1">
                <a:solidFill>
                  <a:schemeClr val="tx1">
                    <a:lumMod val="85000"/>
                    <a:lumOff val="15000"/>
                  </a:schemeClr>
                </a:solidFill>
              </a:rPr>
              <a:t>notion</a:t>
            </a:r>
            <a:r>
              <a:rPr lang="sv-SE">
                <a:solidFill>
                  <a:schemeClr val="tx1">
                    <a:lumMod val="85000"/>
                    <a:lumOff val="15000"/>
                  </a:schemeClr>
                </a:solidFill>
              </a:rPr>
              <a:t> of ”</a:t>
            </a:r>
            <a:r>
              <a:rPr lang="sv-SE" err="1">
                <a:solidFill>
                  <a:schemeClr val="tx1">
                    <a:lumMod val="85000"/>
                    <a:lumOff val="15000"/>
                  </a:schemeClr>
                </a:solidFill>
              </a:rPr>
              <a:t>worker</a:t>
            </a:r>
            <a:r>
              <a:rPr lang="sv-SE">
                <a:solidFill>
                  <a:schemeClr val="tx1">
                    <a:lumMod val="85000"/>
                    <a:lumOff val="15000"/>
                  </a:schemeClr>
                </a:solidFill>
              </a:rPr>
              <a:t>”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A87B67E4-C0EB-443E-9F52-71057ADE6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71106" cy="4631426"/>
          </a:xfrm>
          <a:custGeom>
            <a:avLst/>
            <a:gdLst>
              <a:gd name="connsiteX0" fmla="*/ 0 w 5471106"/>
              <a:gd name="connsiteY0" fmla="*/ 3301451 h 4631426"/>
              <a:gd name="connsiteX1" fmla="*/ 125703 w 5471106"/>
              <a:gd name="connsiteY1" fmla="*/ 3469551 h 4631426"/>
              <a:gd name="connsiteX2" fmla="*/ 584138 w 5471106"/>
              <a:gd name="connsiteY2" fmla="*/ 3917166 h 4631426"/>
              <a:gd name="connsiteX3" fmla="*/ 716463 w 5471106"/>
              <a:gd name="connsiteY3" fmla="*/ 4010064 h 4631426"/>
              <a:gd name="connsiteX4" fmla="*/ 705202 w 5471106"/>
              <a:gd name="connsiteY4" fmla="*/ 4016176 h 4631426"/>
              <a:gd name="connsiteX5" fmla="*/ 671370 w 5471106"/>
              <a:gd name="connsiteY5" fmla="*/ 4044091 h 4631426"/>
              <a:gd name="connsiteX6" fmla="*/ 656526 w 5471106"/>
              <a:gd name="connsiteY6" fmla="*/ 4066106 h 4631426"/>
              <a:gd name="connsiteX7" fmla="*/ 534490 w 5471106"/>
              <a:gd name="connsiteY7" fmla="*/ 3980431 h 4631426"/>
              <a:gd name="connsiteX8" fmla="*/ 63650 w 5471106"/>
              <a:gd name="connsiteY8" fmla="*/ 3520703 h 4631426"/>
              <a:gd name="connsiteX9" fmla="*/ 0 w 5471106"/>
              <a:gd name="connsiteY9" fmla="*/ 3435586 h 4631426"/>
              <a:gd name="connsiteX10" fmla="*/ 4933182 w 5471106"/>
              <a:gd name="connsiteY10" fmla="*/ 0 h 4631426"/>
              <a:gd name="connsiteX11" fmla="*/ 5027180 w 5471106"/>
              <a:gd name="connsiteY11" fmla="*/ 0 h 4631426"/>
              <a:gd name="connsiteX12" fmla="*/ 5102720 w 5471106"/>
              <a:gd name="connsiteY12" fmla="*/ 124342 h 4631426"/>
              <a:gd name="connsiteX13" fmla="*/ 5471106 w 5471106"/>
              <a:gd name="connsiteY13" fmla="*/ 1579210 h 4631426"/>
              <a:gd name="connsiteX14" fmla="*/ 2418889 w 5471106"/>
              <a:gd name="connsiteY14" fmla="*/ 4631426 h 4631426"/>
              <a:gd name="connsiteX15" fmla="*/ 1095627 w 5471106"/>
              <a:gd name="connsiteY15" fmla="*/ 4330445 h 4631426"/>
              <a:gd name="connsiteX16" fmla="*/ 1039194 w 5471106"/>
              <a:gd name="connsiteY16" fmla="*/ 4301325 h 4631426"/>
              <a:gd name="connsiteX17" fmla="*/ 1043650 w 5471106"/>
              <a:gd name="connsiteY17" fmla="*/ 4294717 h 4631426"/>
              <a:gd name="connsiteX18" fmla="*/ 1056970 w 5471106"/>
              <a:gd name="connsiteY18" fmla="*/ 4251806 h 4631426"/>
              <a:gd name="connsiteX19" fmla="*/ 1060016 w 5471106"/>
              <a:gd name="connsiteY19" fmla="*/ 4221593 h 4631426"/>
              <a:gd name="connsiteX20" fmla="*/ 1130491 w 5471106"/>
              <a:gd name="connsiteY20" fmla="*/ 4257958 h 4631426"/>
              <a:gd name="connsiteX21" fmla="*/ 2418889 w 5471106"/>
              <a:gd name="connsiteY21" fmla="*/ 4551009 h 4631426"/>
              <a:gd name="connsiteX22" fmla="*/ 5390689 w 5471106"/>
              <a:gd name="connsiteY22" fmla="*/ 1579210 h 4631426"/>
              <a:gd name="connsiteX23" fmla="*/ 5032009 w 5471106"/>
              <a:gd name="connsiteY23" fmla="*/ 162673 h 4631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471106" h="4631426">
                <a:moveTo>
                  <a:pt x="0" y="3301451"/>
                </a:moveTo>
                <a:lnTo>
                  <a:pt x="125703" y="3469551"/>
                </a:lnTo>
                <a:cubicBezTo>
                  <a:pt x="261971" y="3634670"/>
                  <a:pt x="415728" y="3784820"/>
                  <a:pt x="584138" y="3917166"/>
                </a:cubicBezTo>
                <a:lnTo>
                  <a:pt x="716463" y="4010064"/>
                </a:lnTo>
                <a:lnTo>
                  <a:pt x="705202" y="4016176"/>
                </a:lnTo>
                <a:cubicBezTo>
                  <a:pt x="693040" y="4024393"/>
                  <a:pt x="681712" y="4033748"/>
                  <a:pt x="671370" y="4044091"/>
                </a:cubicBezTo>
                <a:lnTo>
                  <a:pt x="656526" y="4066106"/>
                </a:lnTo>
                <a:lnTo>
                  <a:pt x="534490" y="3980431"/>
                </a:lnTo>
                <a:cubicBezTo>
                  <a:pt x="361523" y="3844503"/>
                  <a:pt x="203605" y="3690290"/>
                  <a:pt x="63650" y="3520703"/>
                </a:cubicBezTo>
                <a:lnTo>
                  <a:pt x="0" y="3435586"/>
                </a:lnTo>
                <a:close/>
                <a:moveTo>
                  <a:pt x="4933182" y="0"/>
                </a:moveTo>
                <a:lnTo>
                  <a:pt x="5027180" y="0"/>
                </a:lnTo>
                <a:lnTo>
                  <a:pt x="5102720" y="124342"/>
                </a:lnTo>
                <a:cubicBezTo>
                  <a:pt x="5337656" y="556821"/>
                  <a:pt x="5471106" y="1052431"/>
                  <a:pt x="5471106" y="1579210"/>
                </a:cubicBezTo>
                <a:cubicBezTo>
                  <a:pt x="5471106" y="3264903"/>
                  <a:pt x="4104582" y="4631426"/>
                  <a:pt x="2418889" y="4631426"/>
                </a:cubicBezTo>
                <a:cubicBezTo>
                  <a:pt x="1944788" y="4631426"/>
                  <a:pt x="1495934" y="4523332"/>
                  <a:pt x="1095627" y="4330445"/>
                </a:cubicBezTo>
                <a:lnTo>
                  <a:pt x="1039194" y="4301325"/>
                </a:lnTo>
                <a:lnTo>
                  <a:pt x="1043650" y="4294717"/>
                </a:lnTo>
                <a:cubicBezTo>
                  <a:pt x="1049433" y="4281042"/>
                  <a:pt x="1053925" y="4266687"/>
                  <a:pt x="1056970" y="4251806"/>
                </a:cubicBezTo>
                <a:lnTo>
                  <a:pt x="1060016" y="4221593"/>
                </a:lnTo>
                <a:lnTo>
                  <a:pt x="1130491" y="4257958"/>
                </a:lnTo>
                <a:cubicBezTo>
                  <a:pt x="1520251" y="4445763"/>
                  <a:pt x="1957279" y="4551009"/>
                  <a:pt x="2418889" y="4551009"/>
                </a:cubicBezTo>
                <a:cubicBezTo>
                  <a:pt x="4060169" y="4551009"/>
                  <a:pt x="5390689" y="3220490"/>
                  <a:pt x="5390689" y="1579210"/>
                </a:cubicBezTo>
                <a:cubicBezTo>
                  <a:pt x="5390689" y="1066310"/>
                  <a:pt x="5260755" y="583758"/>
                  <a:pt x="5032009" y="162673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DE0FBC4-76C2-4FA1-A14B-AF5A773FF0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3450" y="1713004"/>
            <a:ext cx="365760" cy="365760"/>
          </a:xfrm>
          <a:prstGeom prst="ellipse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4D1819B-21EB-4EB0-8BD9-B686574AD9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88530" y="1774620"/>
            <a:ext cx="3780042" cy="3780042"/>
          </a:xfrm>
          <a:custGeom>
            <a:avLst/>
            <a:gdLst>
              <a:gd name="connsiteX0" fmla="*/ 2054781 w 4109561"/>
              <a:gd name="connsiteY0" fmla="*/ 0 h 4109561"/>
              <a:gd name="connsiteX1" fmla="*/ 4109561 w 4109561"/>
              <a:gd name="connsiteY1" fmla="*/ 2054781 h 4109561"/>
              <a:gd name="connsiteX2" fmla="*/ 2054781 w 4109561"/>
              <a:gd name="connsiteY2" fmla="*/ 4109561 h 4109561"/>
              <a:gd name="connsiteX3" fmla="*/ 0 w 4109561"/>
              <a:gd name="connsiteY3" fmla="*/ 2054781 h 4109561"/>
              <a:gd name="connsiteX4" fmla="*/ 2054781 w 4109561"/>
              <a:gd name="connsiteY4" fmla="*/ 0 h 4109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09561" h="4109561">
                <a:moveTo>
                  <a:pt x="2054781" y="0"/>
                </a:moveTo>
                <a:cubicBezTo>
                  <a:pt x="3189605" y="0"/>
                  <a:pt x="4109561" y="919957"/>
                  <a:pt x="4109561" y="2054781"/>
                </a:cubicBezTo>
                <a:cubicBezTo>
                  <a:pt x="4109561" y="3189605"/>
                  <a:pt x="3189605" y="4109561"/>
                  <a:pt x="2054781" y="4109561"/>
                </a:cubicBezTo>
                <a:cubicBezTo>
                  <a:pt x="919957" y="4109561"/>
                  <a:pt x="0" y="3189605"/>
                  <a:pt x="0" y="2054781"/>
                </a:cubicBezTo>
                <a:cubicBezTo>
                  <a:pt x="0" y="919957"/>
                  <a:pt x="919957" y="0"/>
                  <a:pt x="2054781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1610F1B-F6F0-4B4D-BA19-D5C7FD8F4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0359" y="2922755"/>
            <a:ext cx="3584011" cy="309237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sv-SE" sz="1800">
                <a:solidFill>
                  <a:schemeClr val="tx1">
                    <a:lumMod val="85000"/>
                    <a:lumOff val="15000"/>
                  </a:schemeClr>
                </a:solidFill>
              </a:rPr>
              <a:t>Not defined in national law </a:t>
            </a:r>
          </a:p>
          <a:p>
            <a:pPr>
              <a:buFont typeface="Wingdings" pitchFamily="2" charset="2"/>
              <a:buChar char="§"/>
            </a:pPr>
            <a:r>
              <a:rPr lang="sv-SE" sz="1800">
                <a:solidFill>
                  <a:schemeClr val="tx1">
                    <a:lumMod val="85000"/>
                    <a:lumOff val="15000"/>
                  </a:schemeClr>
                </a:solidFill>
              </a:rPr>
              <a:t>Swedish courts and governmental agencies</a:t>
            </a:r>
          </a:p>
          <a:p>
            <a:r>
              <a:rPr lang="sv-SE" sz="1800">
                <a:solidFill>
                  <a:schemeClr val="tx1">
                    <a:lumMod val="85000"/>
                    <a:lumOff val="15000"/>
                  </a:schemeClr>
                </a:solidFill>
              </a:rPr>
              <a:t>The Swedish Tax Agency</a:t>
            </a:r>
          </a:p>
          <a:p>
            <a:endParaRPr lang="sv-SE" sz="18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sv-SE" sz="18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sv-SE" sz="18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415B16A-281A-0A48-8C5A-0F5AC59DDD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5600" y="5987896"/>
            <a:ext cx="3794399" cy="58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078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38">
            <a:extLst>
              <a:ext uri="{FF2B5EF4-FFF2-40B4-BE49-F238E27FC236}">
                <a16:creationId xmlns:a16="http://schemas.microsoft.com/office/drawing/2014/main" id="{7BB7F823-6636-48BA-941D-E64678636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A787DC7-91E7-544C-9B0A-8E8B4B989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0360" y="538026"/>
            <a:ext cx="3584012" cy="2363764"/>
          </a:xfrm>
        </p:spPr>
        <p:txBody>
          <a:bodyPr anchor="b">
            <a:normAutofit/>
          </a:bodyPr>
          <a:lstStyle/>
          <a:p>
            <a:r>
              <a:rPr lang="sv-SE" sz="4100">
                <a:solidFill>
                  <a:schemeClr val="tx1">
                    <a:lumMod val="85000"/>
                    <a:lumOff val="15000"/>
                  </a:schemeClr>
                </a:solidFill>
              </a:rPr>
              <a:t>The Swedish Population Registration </a:t>
            </a:r>
            <a:r>
              <a:rPr lang="sv-SE" sz="4100" err="1">
                <a:solidFill>
                  <a:schemeClr val="tx1">
                    <a:lumMod val="85000"/>
                    <a:lumOff val="15000"/>
                  </a:schemeClr>
                </a:solidFill>
              </a:rPr>
              <a:t>Act</a:t>
            </a:r>
            <a:r>
              <a:rPr lang="sv-SE" sz="41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br>
              <a:rPr lang="sv-SE" sz="410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sv-SE" sz="41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Freeform: Shape 40">
            <a:extLst>
              <a:ext uri="{FF2B5EF4-FFF2-40B4-BE49-F238E27FC236}">
                <a16:creationId xmlns:a16="http://schemas.microsoft.com/office/drawing/2014/main" id="{A87B67E4-C0EB-443E-9F52-71057ADE6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71106" cy="4631426"/>
          </a:xfrm>
          <a:custGeom>
            <a:avLst/>
            <a:gdLst>
              <a:gd name="connsiteX0" fmla="*/ 0 w 5471106"/>
              <a:gd name="connsiteY0" fmla="*/ 3301451 h 4631426"/>
              <a:gd name="connsiteX1" fmla="*/ 125703 w 5471106"/>
              <a:gd name="connsiteY1" fmla="*/ 3469551 h 4631426"/>
              <a:gd name="connsiteX2" fmla="*/ 584138 w 5471106"/>
              <a:gd name="connsiteY2" fmla="*/ 3917166 h 4631426"/>
              <a:gd name="connsiteX3" fmla="*/ 716463 w 5471106"/>
              <a:gd name="connsiteY3" fmla="*/ 4010064 h 4631426"/>
              <a:gd name="connsiteX4" fmla="*/ 705202 w 5471106"/>
              <a:gd name="connsiteY4" fmla="*/ 4016176 h 4631426"/>
              <a:gd name="connsiteX5" fmla="*/ 671370 w 5471106"/>
              <a:gd name="connsiteY5" fmla="*/ 4044091 h 4631426"/>
              <a:gd name="connsiteX6" fmla="*/ 656526 w 5471106"/>
              <a:gd name="connsiteY6" fmla="*/ 4066106 h 4631426"/>
              <a:gd name="connsiteX7" fmla="*/ 534490 w 5471106"/>
              <a:gd name="connsiteY7" fmla="*/ 3980431 h 4631426"/>
              <a:gd name="connsiteX8" fmla="*/ 63650 w 5471106"/>
              <a:gd name="connsiteY8" fmla="*/ 3520703 h 4631426"/>
              <a:gd name="connsiteX9" fmla="*/ 0 w 5471106"/>
              <a:gd name="connsiteY9" fmla="*/ 3435586 h 4631426"/>
              <a:gd name="connsiteX10" fmla="*/ 4933182 w 5471106"/>
              <a:gd name="connsiteY10" fmla="*/ 0 h 4631426"/>
              <a:gd name="connsiteX11" fmla="*/ 5027180 w 5471106"/>
              <a:gd name="connsiteY11" fmla="*/ 0 h 4631426"/>
              <a:gd name="connsiteX12" fmla="*/ 5102720 w 5471106"/>
              <a:gd name="connsiteY12" fmla="*/ 124342 h 4631426"/>
              <a:gd name="connsiteX13" fmla="*/ 5471106 w 5471106"/>
              <a:gd name="connsiteY13" fmla="*/ 1579210 h 4631426"/>
              <a:gd name="connsiteX14" fmla="*/ 2418889 w 5471106"/>
              <a:gd name="connsiteY14" fmla="*/ 4631426 h 4631426"/>
              <a:gd name="connsiteX15" fmla="*/ 1095627 w 5471106"/>
              <a:gd name="connsiteY15" fmla="*/ 4330445 h 4631426"/>
              <a:gd name="connsiteX16" fmla="*/ 1039194 w 5471106"/>
              <a:gd name="connsiteY16" fmla="*/ 4301325 h 4631426"/>
              <a:gd name="connsiteX17" fmla="*/ 1043650 w 5471106"/>
              <a:gd name="connsiteY17" fmla="*/ 4294717 h 4631426"/>
              <a:gd name="connsiteX18" fmla="*/ 1056970 w 5471106"/>
              <a:gd name="connsiteY18" fmla="*/ 4251806 h 4631426"/>
              <a:gd name="connsiteX19" fmla="*/ 1060016 w 5471106"/>
              <a:gd name="connsiteY19" fmla="*/ 4221593 h 4631426"/>
              <a:gd name="connsiteX20" fmla="*/ 1130491 w 5471106"/>
              <a:gd name="connsiteY20" fmla="*/ 4257958 h 4631426"/>
              <a:gd name="connsiteX21" fmla="*/ 2418889 w 5471106"/>
              <a:gd name="connsiteY21" fmla="*/ 4551009 h 4631426"/>
              <a:gd name="connsiteX22" fmla="*/ 5390689 w 5471106"/>
              <a:gd name="connsiteY22" fmla="*/ 1579210 h 4631426"/>
              <a:gd name="connsiteX23" fmla="*/ 5032009 w 5471106"/>
              <a:gd name="connsiteY23" fmla="*/ 162673 h 4631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471106" h="4631426">
                <a:moveTo>
                  <a:pt x="0" y="3301451"/>
                </a:moveTo>
                <a:lnTo>
                  <a:pt x="125703" y="3469551"/>
                </a:lnTo>
                <a:cubicBezTo>
                  <a:pt x="261971" y="3634670"/>
                  <a:pt x="415728" y="3784820"/>
                  <a:pt x="584138" y="3917166"/>
                </a:cubicBezTo>
                <a:lnTo>
                  <a:pt x="716463" y="4010064"/>
                </a:lnTo>
                <a:lnTo>
                  <a:pt x="705202" y="4016176"/>
                </a:lnTo>
                <a:cubicBezTo>
                  <a:pt x="693040" y="4024393"/>
                  <a:pt x="681712" y="4033748"/>
                  <a:pt x="671370" y="4044091"/>
                </a:cubicBezTo>
                <a:lnTo>
                  <a:pt x="656526" y="4066106"/>
                </a:lnTo>
                <a:lnTo>
                  <a:pt x="534490" y="3980431"/>
                </a:lnTo>
                <a:cubicBezTo>
                  <a:pt x="361523" y="3844503"/>
                  <a:pt x="203605" y="3690290"/>
                  <a:pt x="63650" y="3520703"/>
                </a:cubicBezTo>
                <a:lnTo>
                  <a:pt x="0" y="3435586"/>
                </a:lnTo>
                <a:close/>
                <a:moveTo>
                  <a:pt x="4933182" y="0"/>
                </a:moveTo>
                <a:lnTo>
                  <a:pt x="5027180" y="0"/>
                </a:lnTo>
                <a:lnTo>
                  <a:pt x="5102720" y="124342"/>
                </a:lnTo>
                <a:cubicBezTo>
                  <a:pt x="5337656" y="556821"/>
                  <a:pt x="5471106" y="1052431"/>
                  <a:pt x="5471106" y="1579210"/>
                </a:cubicBezTo>
                <a:cubicBezTo>
                  <a:pt x="5471106" y="3264903"/>
                  <a:pt x="4104582" y="4631426"/>
                  <a:pt x="2418889" y="4631426"/>
                </a:cubicBezTo>
                <a:cubicBezTo>
                  <a:pt x="1944788" y="4631426"/>
                  <a:pt x="1495934" y="4523332"/>
                  <a:pt x="1095627" y="4330445"/>
                </a:cubicBezTo>
                <a:lnTo>
                  <a:pt x="1039194" y="4301325"/>
                </a:lnTo>
                <a:lnTo>
                  <a:pt x="1043650" y="4294717"/>
                </a:lnTo>
                <a:cubicBezTo>
                  <a:pt x="1049433" y="4281042"/>
                  <a:pt x="1053925" y="4266687"/>
                  <a:pt x="1056970" y="4251806"/>
                </a:cubicBezTo>
                <a:lnTo>
                  <a:pt x="1060016" y="4221593"/>
                </a:lnTo>
                <a:lnTo>
                  <a:pt x="1130491" y="4257958"/>
                </a:lnTo>
                <a:cubicBezTo>
                  <a:pt x="1520251" y="4445763"/>
                  <a:pt x="1957279" y="4551009"/>
                  <a:pt x="2418889" y="4551009"/>
                </a:cubicBezTo>
                <a:cubicBezTo>
                  <a:pt x="4060169" y="4551009"/>
                  <a:pt x="5390689" y="3220490"/>
                  <a:pt x="5390689" y="1579210"/>
                </a:cubicBezTo>
                <a:cubicBezTo>
                  <a:pt x="5390689" y="1066310"/>
                  <a:pt x="5260755" y="583758"/>
                  <a:pt x="5032009" y="162673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2">
            <a:extLst>
              <a:ext uri="{FF2B5EF4-FFF2-40B4-BE49-F238E27FC236}">
                <a16:creationId xmlns:a16="http://schemas.microsoft.com/office/drawing/2014/main" id="{4DE0FBC4-76C2-4FA1-A14B-AF5A773FF0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3450" y="1713004"/>
            <a:ext cx="365760" cy="365760"/>
          </a:xfrm>
          <a:prstGeom prst="ellipse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44D1819B-21EB-4EB0-8BD9-B686574AD9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88530" y="1774620"/>
            <a:ext cx="3780042" cy="3780042"/>
          </a:xfrm>
          <a:custGeom>
            <a:avLst/>
            <a:gdLst>
              <a:gd name="connsiteX0" fmla="*/ 2054781 w 4109561"/>
              <a:gd name="connsiteY0" fmla="*/ 0 h 4109561"/>
              <a:gd name="connsiteX1" fmla="*/ 4109561 w 4109561"/>
              <a:gd name="connsiteY1" fmla="*/ 2054781 h 4109561"/>
              <a:gd name="connsiteX2" fmla="*/ 2054781 w 4109561"/>
              <a:gd name="connsiteY2" fmla="*/ 4109561 h 4109561"/>
              <a:gd name="connsiteX3" fmla="*/ 0 w 4109561"/>
              <a:gd name="connsiteY3" fmla="*/ 2054781 h 4109561"/>
              <a:gd name="connsiteX4" fmla="*/ 2054781 w 4109561"/>
              <a:gd name="connsiteY4" fmla="*/ 0 h 4109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09561" h="4109561">
                <a:moveTo>
                  <a:pt x="2054781" y="0"/>
                </a:moveTo>
                <a:cubicBezTo>
                  <a:pt x="3189605" y="0"/>
                  <a:pt x="4109561" y="919957"/>
                  <a:pt x="4109561" y="2054781"/>
                </a:cubicBezTo>
                <a:cubicBezTo>
                  <a:pt x="4109561" y="3189605"/>
                  <a:pt x="3189605" y="4109561"/>
                  <a:pt x="2054781" y="4109561"/>
                </a:cubicBezTo>
                <a:cubicBezTo>
                  <a:pt x="919957" y="4109561"/>
                  <a:pt x="0" y="3189605"/>
                  <a:pt x="0" y="2054781"/>
                </a:cubicBezTo>
                <a:cubicBezTo>
                  <a:pt x="0" y="919957"/>
                  <a:pt x="919957" y="0"/>
                  <a:pt x="2054781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1451CC1-DB6C-384A-A5E6-167C98CA2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0359" y="2922755"/>
            <a:ext cx="3584011" cy="3092377"/>
          </a:xfrm>
        </p:spPr>
        <p:txBody>
          <a:bodyPr>
            <a:normAutofit/>
          </a:bodyPr>
          <a:lstStyle/>
          <a:p>
            <a:r>
              <a:rPr lang="sv-SE" sz="1800">
                <a:solidFill>
                  <a:schemeClr val="tx1">
                    <a:lumMod val="85000"/>
                    <a:lumOff val="15000"/>
                  </a:schemeClr>
                </a:solidFill>
              </a:rPr>
              <a:t>The Personnummer (social security number)</a:t>
            </a:r>
          </a:p>
          <a:p>
            <a:r>
              <a:rPr lang="sv-SE" sz="1800">
                <a:solidFill>
                  <a:schemeClr val="tx1">
                    <a:lumMod val="85000"/>
                    <a:lumOff val="15000"/>
                  </a:schemeClr>
                </a:solidFill>
              </a:rPr>
              <a:t>One-year rule</a:t>
            </a:r>
          </a:p>
          <a:p>
            <a:r>
              <a:rPr lang="sv-SE" sz="1800">
                <a:solidFill>
                  <a:schemeClr val="tx1">
                    <a:lumMod val="85000"/>
                    <a:lumOff val="15000"/>
                  </a:schemeClr>
                </a:solidFill>
              </a:rPr>
              <a:t>Equal treament principle</a:t>
            </a:r>
          </a:p>
          <a:p>
            <a:endParaRPr lang="sv-SE" sz="18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740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38">
            <a:extLst>
              <a:ext uri="{FF2B5EF4-FFF2-40B4-BE49-F238E27FC236}">
                <a16:creationId xmlns:a16="http://schemas.microsoft.com/office/drawing/2014/main" id="{7BB7F823-6636-48BA-941D-E64678636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A787DC7-91E7-544C-9B0A-8E8B4B989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0360" y="538026"/>
            <a:ext cx="3584012" cy="2363764"/>
          </a:xfrm>
        </p:spPr>
        <p:txBody>
          <a:bodyPr anchor="b">
            <a:normAutofit/>
          </a:bodyPr>
          <a:lstStyle/>
          <a:p>
            <a:r>
              <a:rPr lang="sv-SE" sz="4100" err="1">
                <a:solidFill>
                  <a:schemeClr val="tx1">
                    <a:lumMod val="85000"/>
                    <a:lumOff val="15000"/>
                  </a:schemeClr>
                </a:solidFill>
              </a:rPr>
              <a:t>Impact</a:t>
            </a:r>
            <a:r>
              <a:rPr lang="sv-SE" sz="4100">
                <a:solidFill>
                  <a:schemeClr val="tx1">
                    <a:lumMod val="85000"/>
                    <a:lumOff val="15000"/>
                  </a:schemeClr>
                </a:solidFill>
              </a:rPr>
              <a:t> on access to social </a:t>
            </a:r>
            <a:r>
              <a:rPr lang="sv-SE" sz="4100" err="1">
                <a:solidFill>
                  <a:schemeClr val="tx1">
                    <a:lumMod val="85000"/>
                    <a:lumOff val="15000"/>
                  </a:schemeClr>
                </a:solidFill>
              </a:rPr>
              <a:t>rights</a:t>
            </a:r>
            <a:br>
              <a:rPr lang="sv-SE" sz="410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sv-SE" sz="41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Freeform: Shape 40">
            <a:extLst>
              <a:ext uri="{FF2B5EF4-FFF2-40B4-BE49-F238E27FC236}">
                <a16:creationId xmlns:a16="http://schemas.microsoft.com/office/drawing/2014/main" id="{A87B67E4-C0EB-443E-9F52-71057ADE6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71106" cy="4631426"/>
          </a:xfrm>
          <a:custGeom>
            <a:avLst/>
            <a:gdLst>
              <a:gd name="connsiteX0" fmla="*/ 0 w 5471106"/>
              <a:gd name="connsiteY0" fmla="*/ 3301451 h 4631426"/>
              <a:gd name="connsiteX1" fmla="*/ 125703 w 5471106"/>
              <a:gd name="connsiteY1" fmla="*/ 3469551 h 4631426"/>
              <a:gd name="connsiteX2" fmla="*/ 584138 w 5471106"/>
              <a:gd name="connsiteY2" fmla="*/ 3917166 h 4631426"/>
              <a:gd name="connsiteX3" fmla="*/ 716463 w 5471106"/>
              <a:gd name="connsiteY3" fmla="*/ 4010064 h 4631426"/>
              <a:gd name="connsiteX4" fmla="*/ 705202 w 5471106"/>
              <a:gd name="connsiteY4" fmla="*/ 4016176 h 4631426"/>
              <a:gd name="connsiteX5" fmla="*/ 671370 w 5471106"/>
              <a:gd name="connsiteY5" fmla="*/ 4044091 h 4631426"/>
              <a:gd name="connsiteX6" fmla="*/ 656526 w 5471106"/>
              <a:gd name="connsiteY6" fmla="*/ 4066106 h 4631426"/>
              <a:gd name="connsiteX7" fmla="*/ 534490 w 5471106"/>
              <a:gd name="connsiteY7" fmla="*/ 3980431 h 4631426"/>
              <a:gd name="connsiteX8" fmla="*/ 63650 w 5471106"/>
              <a:gd name="connsiteY8" fmla="*/ 3520703 h 4631426"/>
              <a:gd name="connsiteX9" fmla="*/ 0 w 5471106"/>
              <a:gd name="connsiteY9" fmla="*/ 3435586 h 4631426"/>
              <a:gd name="connsiteX10" fmla="*/ 4933182 w 5471106"/>
              <a:gd name="connsiteY10" fmla="*/ 0 h 4631426"/>
              <a:gd name="connsiteX11" fmla="*/ 5027180 w 5471106"/>
              <a:gd name="connsiteY11" fmla="*/ 0 h 4631426"/>
              <a:gd name="connsiteX12" fmla="*/ 5102720 w 5471106"/>
              <a:gd name="connsiteY12" fmla="*/ 124342 h 4631426"/>
              <a:gd name="connsiteX13" fmla="*/ 5471106 w 5471106"/>
              <a:gd name="connsiteY13" fmla="*/ 1579210 h 4631426"/>
              <a:gd name="connsiteX14" fmla="*/ 2418889 w 5471106"/>
              <a:gd name="connsiteY14" fmla="*/ 4631426 h 4631426"/>
              <a:gd name="connsiteX15" fmla="*/ 1095627 w 5471106"/>
              <a:gd name="connsiteY15" fmla="*/ 4330445 h 4631426"/>
              <a:gd name="connsiteX16" fmla="*/ 1039194 w 5471106"/>
              <a:gd name="connsiteY16" fmla="*/ 4301325 h 4631426"/>
              <a:gd name="connsiteX17" fmla="*/ 1043650 w 5471106"/>
              <a:gd name="connsiteY17" fmla="*/ 4294717 h 4631426"/>
              <a:gd name="connsiteX18" fmla="*/ 1056970 w 5471106"/>
              <a:gd name="connsiteY18" fmla="*/ 4251806 h 4631426"/>
              <a:gd name="connsiteX19" fmla="*/ 1060016 w 5471106"/>
              <a:gd name="connsiteY19" fmla="*/ 4221593 h 4631426"/>
              <a:gd name="connsiteX20" fmla="*/ 1130491 w 5471106"/>
              <a:gd name="connsiteY20" fmla="*/ 4257958 h 4631426"/>
              <a:gd name="connsiteX21" fmla="*/ 2418889 w 5471106"/>
              <a:gd name="connsiteY21" fmla="*/ 4551009 h 4631426"/>
              <a:gd name="connsiteX22" fmla="*/ 5390689 w 5471106"/>
              <a:gd name="connsiteY22" fmla="*/ 1579210 h 4631426"/>
              <a:gd name="connsiteX23" fmla="*/ 5032009 w 5471106"/>
              <a:gd name="connsiteY23" fmla="*/ 162673 h 4631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471106" h="4631426">
                <a:moveTo>
                  <a:pt x="0" y="3301451"/>
                </a:moveTo>
                <a:lnTo>
                  <a:pt x="125703" y="3469551"/>
                </a:lnTo>
                <a:cubicBezTo>
                  <a:pt x="261971" y="3634670"/>
                  <a:pt x="415728" y="3784820"/>
                  <a:pt x="584138" y="3917166"/>
                </a:cubicBezTo>
                <a:lnTo>
                  <a:pt x="716463" y="4010064"/>
                </a:lnTo>
                <a:lnTo>
                  <a:pt x="705202" y="4016176"/>
                </a:lnTo>
                <a:cubicBezTo>
                  <a:pt x="693040" y="4024393"/>
                  <a:pt x="681712" y="4033748"/>
                  <a:pt x="671370" y="4044091"/>
                </a:cubicBezTo>
                <a:lnTo>
                  <a:pt x="656526" y="4066106"/>
                </a:lnTo>
                <a:lnTo>
                  <a:pt x="534490" y="3980431"/>
                </a:lnTo>
                <a:cubicBezTo>
                  <a:pt x="361523" y="3844503"/>
                  <a:pt x="203605" y="3690290"/>
                  <a:pt x="63650" y="3520703"/>
                </a:cubicBezTo>
                <a:lnTo>
                  <a:pt x="0" y="3435586"/>
                </a:lnTo>
                <a:close/>
                <a:moveTo>
                  <a:pt x="4933182" y="0"/>
                </a:moveTo>
                <a:lnTo>
                  <a:pt x="5027180" y="0"/>
                </a:lnTo>
                <a:lnTo>
                  <a:pt x="5102720" y="124342"/>
                </a:lnTo>
                <a:cubicBezTo>
                  <a:pt x="5337656" y="556821"/>
                  <a:pt x="5471106" y="1052431"/>
                  <a:pt x="5471106" y="1579210"/>
                </a:cubicBezTo>
                <a:cubicBezTo>
                  <a:pt x="5471106" y="3264903"/>
                  <a:pt x="4104582" y="4631426"/>
                  <a:pt x="2418889" y="4631426"/>
                </a:cubicBezTo>
                <a:cubicBezTo>
                  <a:pt x="1944788" y="4631426"/>
                  <a:pt x="1495934" y="4523332"/>
                  <a:pt x="1095627" y="4330445"/>
                </a:cubicBezTo>
                <a:lnTo>
                  <a:pt x="1039194" y="4301325"/>
                </a:lnTo>
                <a:lnTo>
                  <a:pt x="1043650" y="4294717"/>
                </a:lnTo>
                <a:cubicBezTo>
                  <a:pt x="1049433" y="4281042"/>
                  <a:pt x="1053925" y="4266687"/>
                  <a:pt x="1056970" y="4251806"/>
                </a:cubicBezTo>
                <a:lnTo>
                  <a:pt x="1060016" y="4221593"/>
                </a:lnTo>
                <a:lnTo>
                  <a:pt x="1130491" y="4257958"/>
                </a:lnTo>
                <a:cubicBezTo>
                  <a:pt x="1520251" y="4445763"/>
                  <a:pt x="1957279" y="4551009"/>
                  <a:pt x="2418889" y="4551009"/>
                </a:cubicBezTo>
                <a:cubicBezTo>
                  <a:pt x="4060169" y="4551009"/>
                  <a:pt x="5390689" y="3220490"/>
                  <a:pt x="5390689" y="1579210"/>
                </a:cubicBezTo>
                <a:cubicBezTo>
                  <a:pt x="5390689" y="1066310"/>
                  <a:pt x="5260755" y="583758"/>
                  <a:pt x="5032009" y="162673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2">
            <a:extLst>
              <a:ext uri="{FF2B5EF4-FFF2-40B4-BE49-F238E27FC236}">
                <a16:creationId xmlns:a16="http://schemas.microsoft.com/office/drawing/2014/main" id="{4DE0FBC4-76C2-4FA1-A14B-AF5A773FF0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3450" y="1713004"/>
            <a:ext cx="365760" cy="365760"/>
          </a:xfrm>
          <a:prstGeom prst="ellipse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44D1819B-21EB-4EB0-8BD9-B686574AD9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88530" y="1774620"/>
            <a:ext cx="3780042" cy="3780042"/>
          </a:xfrm>
          <a:custGeom>
            <a:avLst/>
            <a:gdLst>
              <a:gd name="connsiteX0" fmla="*/ 2054781 w 4109561"/>
              <a:gd name="connsiteY0" fmla="*/ 0 h 4109561"/>
              <a:gd name="connsiteX1" fmla="*/ 4109561 w 4109561"/>
              <a:gd name="connsiteY1" fmla="*/ 2054781 h 4109561"/>
              <a:gd name="connsiteX2" fmla="*/ 2054781 w 4109561"/>
              <a:gd name="connsiteY2" fmla="*/ 4109561 h 4109561"/>
              <a:gd name="connsiteX3" fmla="*/ 0 w 4109561"/>
              <a:gd name="connsiteY3" fmla="*/ 2054781 h 4109561"/>
              <a:gd name="connsiteX4" fmla="*/ 2054781 w 4109561"/>
              <a:gd name="connsiteY4" fmla="*/ 0 h 4109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09561" h="4109561">
                <a:moveTo>
                  <a:pt x="2054781" y="0"/>
                </a:moveTo>
                <a:cubicBezTo>
                  <a:pt x="3189605" y="0"/>
                  <a:pt x="4109561" y="919957"/>
                  <a:pt x="4109561" y="2054781"/>
                </a:cubicBezTo>
                <a:cubicBezTo>
                  <a:pt x="4109561" y="3189605"/>
                  <a:pt x="3189605" y="4109561"/>
                  <a:pt x="2054781" y="4109561"/>
                </a:cubicBezTo>
                <a:cubicBezTo>
                  <a:pt x="919957" y="4109561"/>
                  <a:pt x="0" y="3189605"/>
                  <a:pt x="0" y="2054781"/>
                </a:cubicBezTo>
                <a:cubicBezTo>
                  <a:pt x="0" y="919957"/>
                  <a:pt x="919957" y="0"/>
                  <a:pt x="2054781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1451CC1-DB6C-384A-A5E6-167C98CA2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0359" y="2922755"/>
            <a:ext cx="3584011" cy="3092377"/>
          </a:xfrm>
        </p:spPr>
        <p:txBody>
          <a:bodyPr>
            <a:normAutofit/>
          </a:bodyPr>
          <a:lstStyle/>
          <a:p>
            <a:r>
              <a:rPr lang="sv-SE" sz="1800">
                <a:solidFill>
                  <a:schemeClr val="tx1">
                    <a:lumMod val="85000"/>
                    <a:lumOff val="15000"/>
                  </a:schemeClr>
                </a:solidFill>
              </a:rPr>
              <a:t>Social </a:t>
            </a:r>
            <a:r>
              <a:rPr lang="sv-SE" sz="1800" err="1">
                <a:solidFill>
                  <a:schemeClr val="tx1">
                    <a:lumMod val="85000"/>
                    <a:lumOff val="15000"/>
                  </a:schemeClr>
                </a:solidFill>
              </a:rPr>
              <a:t>assistance</a:t>
            </a:r>
            <a:endParaRPr lang="sv-SE" sz="18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sv-SE" sz="1800">
                <a:solidFill>
                  <a:schemeClr val="tx1">
                    <a:lumMod val="85000"/>
                    <a:lumOff val="15000"/>
                  </a:schemeClr>
                </a:solidFill>
              </a:rPr>
              <a:t>Health </a:t>
            </a:r>
            <a:r>
              <a:rPr lang="sv-SE" sz="1800" err="1">
                <a:solidFill>
                  <a:schemeClr val="tx1">
                    <a:lumMod val="85000"/>
                    <a:lumOff val="15000"/>
                  </a:schemeClr>
                </a:solidFill>
              </a:rPr>
              <a:t>care</a:t>
            </a:r>
            <a:endParaRPr lang="sv-SE" sz="18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sv-SE" sz="1800">
                <a:solidFill>
                  <a:schemeClr val="tx1">
                    <a:lumMod val="85000"/>
                    <a:lumOff val="15000"/>
                  </a:schemeClr>
                </a:solidFill>
              </a:rPr>
              <a:t>Social </a:t>
            </a:r>
            <a:r>
              <a:rPr lang="sv-SE" sz="1800" err="1">
                <a:solidFill>
                  <a:schemeClr val="tx1">
                    <a:lumMod val="85000"/>
                    <a:lumOff val="15000"/>
                  </a:schemeClr>
                </a:solidFill>
              </a:rPr>
              <a:t>benefits</a:t>
            </a:r>
            <a:endParaRPr lang="sv-SE" sz="18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sv-SE" sz="18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355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386BBDA8-7E31-47B7-800A-97A2BD6778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8CA99B2F-917F-2840-BDF8-A43041FEE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989" y="728283"/>
            <a:ext cx="5200770" cy="2603418"/>
          </a:xfrm>
        </p:spPr>
        <p:txBody>
          <a:bodyPr anchor="b">
            <a:normAutofit/>
          </a:bodyPr>
          <a:lstStyle/>
          <a:p>
            <a:r>
              <a:rPr lang="sv-SE" sz="4000"/>
              <a:t>Contacts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2941E66-52E5-F949-A93E-C148B653A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39" y="3043476"/>
            <a:ext cx="5002092" cy="774780"/>
          </a:xfrm>
          <a:prstGeom prst="rect">
            <a:avLst/>
          </a:prstGeom>
        </p:spPr>
      </p:pic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A6DA6FF-0E59-A546-B215-9B0AF6331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5989" y="3526300"/>
            <a:ext cx="5200770" cy="2588458"/>
          </a:xfrm>
        </p:spPr>
        <p:txBody>
          <a:bodyPr>
            <a:normAutofit/>
          </a:bodyPr>
          <a:lstStyle/>
          <a:p>
            <a:r>
              <a:rPr lang="sv-SE" sz="2000">
                <a:hlinkClick r:id="rId3"/>
              </a:rPr>
              <a:t>Martin.enquist.kallgren@momentiuslpa.eu</a:t>
            </a:r>
          </a:p>
          <a:p>
            <a:r>
              <a:rPr lang="sv-SE" sz="2000">
                <a:hlinkClick r:id="rId3"/>
              </a:rPr>
              <a:t>Fabrizio.vittoria@momentiuslpa.eu</a:t>
            </a:r>
          </a:p>
          <a:p>
            <a:r>
              <a:rPr lang="sv-SE" sz="2000">
                <a:hlinkClick r:id="rId3"/>
              </a:rPr>
              <a:t>www.momentiuslpa.eu</a:t>
            </a:r>
            <a:endParaRPr lang="sv-SE" sz="2000"/>
          </a:p>
          <a:p>
            <a:endParaRPr lang="sv-SE" sz="2000"/>
          </a:p>
        </p:txBody>
      </p:sp>
    </p:spTree>
    <p:extLst>
      <p:ext uri="{BB962C8B-B14F-4D97-AF65-F5344CB8AC3E}">
        <p14:creationId xmlns:p14="http://schemas.microsoft.com/office/powerpoint/2010/main" val="156626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Widescreen</PresentationFormat>
  <Paragraphs>38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Baskerville</vt:lpstr>
      <vt:lpstr>Calibri</vt:lpstr>
      <vt:lpstr>Calibri Light</vt:lpstr>
      <vt:lpstr>Didot</vt:lpstr>
      <vt:lpstr>Wingdings</vt:lpstr>
      <vt:lpstr>Office-tema</vt:lpstr>
      <vt:lpstr>Fitness check report for Sweden</vt:lpstr>
      <vt:lpstr>Background and timeline</vt:lpstr>
      <vt:lpstr>The notion of ”worker”</vt:lpstr>
      <vt:lpstr>The Swedish Population Registration Act  </vt:lpstr>
      <vt:lpstr>Impact on access to social rights </vt:lpstr>
      <vt:lpstr>Contacts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Fitness check report for Sweden</dc:title>
  <dc:creator>Martin Enquist Källgren</dc:creator>
  <cp:lastModifiedBy>Robbie Stakelum</cp:lastModifiedBy>
  <cp:revision>2</cp:revision>
  <dcterms:created xsi:type="dcterms:W3CDTF">2020-10-05T18:57:52Z</dcterms:created>
  <dcterms:modified xsi:type="dcterms:W3CDTF">2020-10-13T10:10:37Z</dcterms:modified>
</cp:coreProperties>
</file>