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42" r:id="rId4"/>
  </p:sldMasterIdLst>
  <p:sldIdLst>
    <p:sldId id="270" r:id="rId5"/>
    <p:sldId id="272" r:id="rId6"/>
    <p:sldId id="257" r:id="rId7"/>
    <p:sldId id="260" r:id="rId8"/>
    <p:sldId id="259" r:id="rId9"/>
    <p:sldId id="262" r:id="rId10"/>
    <p:sldId id="261" r:id="rId11"/>
    <p:sldId id="267" r:id="rId12"/>
    <p:sldId id="268" r:id="rId13"/>
    <p:sldId id="273" r:id="rId14"/>
    <p:sldId id="271" r:id="rId15"/>
  </p:sldIdLst>
  <p:sldSz cx="12192000" cy="6858000"/>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06270"/>
    <a:srgbClr val="7EDCC1"/>
    <a:srgbClr val="C6CB0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2" d="100"/>
          <a:sy n="62" d="100"/>
        </p:scale>
        <p:origin x="804" y="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5082971041652106"/>
          <c:y val="0.10234916915484514"/>
          <c:w val="0.64217432201552904"/>
          <c:h val="0.86045274659997939"/>
        </c:manualLayout>
      </c:layout>
      <c:pieChart>
        <c:varyColors val="1"/>
        <c:ser>
          <c:idx val="0"/>
          <c:order val="0"/>
          <c:tx>
            <c:strRef>
              <c:f>Sheet1!$B$1</c:f>
              <c:strCache>
                <c:ptCount val="1"/>
                <c:pt idx="0">
                  <c:v>Sales</c:v>
                </c:pt>
              </c:strCache>
            </c:strRef>
          </c:tx>
          <c:explosion val="4"/>
          <c:dPt>
            <c:idx val="0"/>
            <c:bubble3D val="0"/>
            <c:explosion val="3"/>
            <c:spPr>
              <a:solidFill>
                <a:schemeClr val="accent1"/>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5-8EDF-426E-9CCE-BD82916CFAE8}"/>
              </c:ext>
            </c:extLst>
          </c:dPt>
          <c:dPt>
            <c:idx val="1"/>
            <c:bubble3D val="0"/>
            <c:spPr>
              <a:solidFill>
                <a:schemeClr val="accent2"/>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7-8EDF-426E-9CCE-BD82916CFAE8}"/>
              </c:ext>
            </c:extLst>
          </c:dPt>
          <c:dPt>
            <c:idx val="2"/>
            <c:bubble3D val="0"/>
            <c:spPr>
              <a:solidFill>
                <a:schemeClr val="accent3"/>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6-8EDF-426E-9CCE-BD82916CFAE8}"/>
              </c:ext>
            </c:extLst>
          </c:dPt>
          <c:dPt>
            <c:idx val="3"/>
            <c:bubble3D val="0"/>
            <c:spPr>
              <a:solidFill>
                <a:schemeClr val="accent4"/>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7-3954-4CDD-B629-2F497D06E4B8}"/>
              </c:ext>
            </c:extLst>
          </c:dPt>
          <c:dLbls>
            <c:dLbl>
              <c:idx val="0"/>
              <c:tx>
                <c:rich>
                  <a:bodyPr rot="0" spcFirstLastPara="1" vertOverflow="ellipsis" vert="horz" wrap="square" lIns="38100" tIns="19050" rIns="38100" bIns="19050" anchor="ctr" anchorCtr="1">
                    <a:noAutofit/>
                  </a:bodyPr>
                  <a:lstStyle/>
                  <a:p>
                    <a:pPr>
                      <a:defRPr sz="1197" b="1" i="0" u="none" strike="noStrike" kern="1200" baseline="0">
                        <a:solidFill>
                          <a:schemeClr val="lt1"/>
                        </a:solidFill>
                        <a:latin typeface="+mn-lt"/>
                        <a:ea typeface="+mn-ea"/>
                        <a:cs typeface="+mn-cs"/>
                      </a:defRPr>
                    </a:pPr>
                    <a:r>
                      <a:rPr lang="en-US" sz="1600"/>
                      <a:t>41%</a:t>
                    </a:r>
                  </a:p>
                </c:rich>
              </c:tx>
              <c:spPr>
                <a:noFill/>
                <a:ln>
                  <a:noFill/>
                </a:ln>
                <a:effectLst/>
              </c:spPr>
              <c:txPr>
                <a:bodyPr rot="0" spcFirstLastPara="1" vertOverflow="ellipsis" vert="horz" wrap="square" lIns="38100" tIns="19050" rIns="38100" bIns="19050" anchor="ctr" anchorCtr="1">
                  <a:noAutofit/>
                </a:bodyPr>
                <a:lstStyle/>
                <a:p>
                  <a:pPr>
                    <a:defRPr sz="1197" b="1" i="0" u="none" strike="noStrike" kern="1200" baseline="0">
                      <a:solidFill>
                        <a:schemeClr val="lt1"/>
                      </a:solidFill>
                      <a:latin typeface="+mn-lt"/>
                      <a:ea typeface="+mn-ea"/>
                      <a:cs typeface="+mn-cs"/>
                    </a:defRPr>
                  </a:pPr>
                  <a:endParaRPr lang="en-US"/>
                </a:p>
              </c:txPr>
              <c:dLblPos val="inEnd"/>
              <c:showLegendKey val="0"/>
              <c:showVal val="0"/>
              <c:showCatName val="0"/>
              <c:showSerName val="0"/>
              <c:showPercent val="1"/>
              <c:showBubbleSize val="0"/>
              <c:extLst>
                <c:ext xmlns:c15="http://schemas.microsoft.com/office/drawing/2012/chart" uri="{CE6537A1-D6FC-4f65-9D91-7224C49458BB}">
                  <c15:layout>
                    <c:manualLayout>
                      <c:w val="9.4242595349141006E-2"/>
                      <c:h val="0.10688411763293558"/>
                    </c:manualLayout>
                  </c15:layout>
                  <c15:showDataLabelsRange val="0"/>
                </c:ext>
                <c:ext xmlns:c16="http://schemas.microsoft.com/office/drawing/2014/chart" uri="{C3380CC4-5D6E-409C-BE32-E72D297353CC}">
                  <c16:uniqueId val="{00000005-8EDF-426E-9CCE-BD82916CFAE8}"/>
                </c:ext>
              </c:extLst>
            </c:dLbl>
            <c:dLbl>
              <c:idx val="1"/>
              <c:tx>
                <c:rich>
                  <a:bodyPr rot="0" spcFirstLastPara="1" vertOverflow="ellipsis" vert="horz" wrap="square" lIns="38100" tIns="19050" rIns="38100" bIns="19050" anchor="ctr" anchorCtr="1">
                    <a:noAutofit/>
                  </a:bodyPr>
                  <a:lstStyle/>
                  <a:p>
                    <a:pPr>
                      <a:defRPr sz="1197" b="1" i="0" u="none" strike="noStrike" kern="1200" baseline="0">
                        <a:solidFill>
                          <a:schemeClr val="lt1"/>
                        </a:solidFill>
                        <a:latin typeface="+mn-lt"/>
                        <a:ea typeface="+mn-ea"/>
                        <a:cs typeface="+mn-cs"/>
                      </a:defRPr>
                    </a:pPr>
                    <a:r>
                      <a:rPr lang="en-US" sz="1600"/>
                      <a:t>11%</a:t>
                    </a:r>
                  </a:p>
                </c:rich>
              </c:tx>
              <c:spPr>
                <a:noFill/>
                <a:ln>
                  <a:noFill/>
                </a:ln>
                <a:effectLst/>
              </c:spPr>
              <c:txPr>
                <a:bodyPr rot="0" spcFirstLastPara="1" vertOverflow="ellipsis" vert="horz" wrap="square" lIns="38100" tIns="19050" rIns="38100" bIns="19050" anchor="ctr" anchorCtr="1">
                  <a:noAutofit/>
                </a:bodyPr>
                <a:lstStyle/>
                <a:p>
                  <a:pPr>
                    <a:defRPr sz="1197" b="1" i="0" u="none" strike="noStrike" kern="1200" baseline="0">
                      <a:solidFill>
                        <a:schemeClr val="lt1"/>
                      </a:solidFill>
                      <a:latin typeface="+mn-lt"/>
                      <a:ea typeface="+mn-ea"/>
                      <a:cs typeface="+mn-cs"/>
                    </a:defRPr>
                  </a:pPr>
                  <a:endParaRPr lang="en-US"/>
                </a:p>
              </c:txPr>
              <c:dLblPos val="inEnd"/>
              <c:showLegendKey val="0"/>
              <c:showVal val="0"/>
              <c:showCatName val="0"/>
              <c:showSerName val="0"/>
              <c:showPercent val="1"/>
              <c:showBubbleSize val="0"/>
              <c:extLst>
                <c:ext xmlns:c15="http://schemas.microsoft.com/office/drawing/2012/chart" uri="{CE6537A1-D6FC-4f65-9D91-7224C49458BB}">
                  <c15:layout>
                    <c:manualLayout>
                      <c:w val="0.15656246124044454"/>
                      <c:h val="0.15815395441722682"/>
                    </c:manualLayout>
                  </c15:layout>
                  <c15:showDataLabelsRange val="0"/>
                </c:ext>
                <c:ext xmlns:c16="http://schemas.microsoft.com/office/drawing/2014/chart" uri="{C3380CC4-5D6E-409C-BE32-E72D297353CC}">
                  <c16:uniqueId val="{00000007-8EDF-426E-9CCE-BD82916CFAE8}"/>
                </c:ext>
              </c:extLst>
            </c:dLbl>
            <c:dLbl>
              <c:idx val="2"/>
              <c:tx>
                <c:rich>
                  <a:bodyPr rot="0" spcFirstLastPara="1" vertOverflow="ellipsis" vert="horz" wrap="square" lIns="38100" tIns="19050" rIns="38100" bIns="19050" anchor="ctr" anchorCtr="1">
                    <a:noAutofit/>
                  </a:bodyPr>
                  <a:lstStyle/>
                  <a:p>
                    <a:pPr>
                      <a:defRPr sz="1197" b="1" i="0" u="none" strike="noStrike" kern="1200" baseline="0">
                        <a:solidFill>
                          <a:schemeClr val="lt1"/>
                        </a:solidFill>
                        <a:latin typeface="+mn-lt"/>
                        <a:ea typeface="+mn-ea"/>
                        <a:cs typeface="+mn-cs"/>
                      </a:defRPr>
                    </a:pPr>
                    <a:r>
                      <a:rPr lang="en-US" sz="1600"/>
                      <a:t>19%</a:t>
                    </a:r>
                  </a:p>
                </c:rich>
              </c:tx>
              <c:spPr>
                <a:noFill/>
                <a:ln>
                  <a:noFill/>
                </a:ln>
                <a:effectLst/>
              </c:spPr>
              <c:txPr>
                <a:bodyPr rot="0" spcFirstLastPara="1" vertOverflow="ellipsis" vert="horz" wrap="square" lIns="38100" tIns="19050" rIns="38100" bIns="19050" anchor="ctr" anchorCtr="1">
                  <a:noAutofit/>
                </a:bodyPr>
                <a:lstStyle/>
                <a:p>
                  <a:pPr>
                    <a:defRPr sz="1197" b="1" i="0" u="none" strike="noStrike" kern="1200" baseline="0">
                      <a:solidFill>
                        <a:schemeClr val="lt1"/>
                      </a:solidFill>
                      <a:latin typeface="+mn-lt"/>
                      <a:ea typeface="+mn-ea"/>
                      <a:cs typeface="+mn-cs"/>
                    </a:defRPr>
                  </a:pPr>
                  <a:endParaRPr lang="en-US"/>
                </a:p>
              </c:txPr>
              <c:dLblPos val="inEnd"/>
              <c:showLegendKey val="0"/>
              <c:showVal val="0"/>
              <c:showCatName val="0"/>
              <c:showSerName val="0"/>
              <c:showPercent val="1"/>
              <c:showBubbleSize val="0"/>
              <c:extLst>
                <c:ext xmlns:c15="http://schemas.microsoft.com/office/drawing/2012/chart" uri="{CE6537A1-D6FC-4f65-9D91-7224C49458BB}">
                  <c15:layout>
                    <c:manualLayout>
                      <c:w val="9.8540517134748137E-2"/>
                      <c:h val="0.10148729270827334"/>
                    </c:manualLayout>
                  </c15:layout>
                  <c15:showDataLabelsRange val="0"/>
                </c:ext>
                <c:ext xmlns:c16="http://schemas.microsoft.com/office/drawing/2014/chart" uri="{C3380CC4-5D6E-409C-BE32-E72D297353CC}">
                  <c16:uniqueId val="{00000006-8EDF-426E-9CCE-BD82916CFAE8}"/>
                </c:ext>
              </c:extLst>
            </c:dLbl>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dLblPos val="inEnd"/>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Sheet1!$A$2:$A$5</c:f>
              <c:strCache>
                <c:ptCount val="3"/>
                <c:pt idx="0">
                  <c:v>Asked to leave</c:v>
                </c:pt>
                <c:pt idx="1">
                  <c:v>Violent dispute with household</c:v>
                </c:pt>
                <c:pt idx="2">
                  <c:v>Relationship breakdown</c:v>
                </c:pt>
              </c:strCache>
            </c:strRef>
          </c:cat>
          <c:val>
            <c:numRef>
              <c:f>Sheet1!$B$2:$B$5</c:f>
              <c:numCache>
                <c:formatCode>General</c:formatCode>
                <c:ptCount val="4"/>
                <c:pt idx="0">
                  <c:v>39</c:v>
                </c:pt>
                <c:pt idx="1">
                  <c:v>11</c:v>
                </c:pt>
                <c:pt idx="2">
                  <c:v>19</c:v>
                </c:pt>
              </c:numCache>
            </c:numRef>
          </c:val>
          <c:extLst>
            <c:ext xmlns:c16="http://schemas.microsoft.com/office/drawing/2014/chart" uri="{C3380CC4-5D6E-409C-BE32-E72D297353CC}">
              <c16:uniqueId val="{00000000-8EDF-426E-9CCE-BD82916CFAE8}"/>
            </c:ext>
          </c:extLst>
        </c:ser>
        <c:dLbls>
          <c:dLblPos val="inEnd"/>
          <c:showLegendKey val="0"/>
          <c:showVal val="0"/>
          <c:showCatName val="0"/>
          <c:showSerName val="0"/>
          <c:showPercent val="1"/>
          <c:showBubbleSize val="0"/>
          <c:showLeaderLines val="1"/>
        </c:dLbls>
        <c:firstSliceAng val="0"/>
      </c:pieChart>
      <c:spPr>
        <a:noFill/>
        <a:ln>
          <a:noFill/>
        </a:ln>
        <a:effectLst/>
      </c:spPr>
    </c:plotArea>
    <c:legend>
      <c:legendPos val="t"/>
      <c:legendEntry>
        <c:idx val="3"/>
        <c:delete val="1"/>
      </c:legendEntry>
      <c:layout>
        <c:manualLayout>
          <c:xMode val="edge"/>
          <c:yMode val="edge"/>
          <c:x val="0.10175879113467746"/>
          <c:y val="0.89054816668628312"/>
          <c:w val="0.88280819441090808"/>
          <c:h val="0.10945171649121055"/>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8">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lt1"/>
    </cs:fontRef>
    <cs:defRPr sz="1197" b="1"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scene3d>
        <a:camera prst="orthographicFront"/>
        <a:lightRig rig="brightRoom" dir="t"/>
      </a:scene3d>
      <a:sp3d prstMaterial="flat">
        <a:bevelT w="50800" h="101600" prst="angle"/>
        <a:contourClr>
          <a:srgbClr val="000000"/>
        </a:contourClr>
      </a:sp3d>
    </cs:spPr>
  </cs:dataPoint>
  <cs:dataPoint3D>
    <cs:lnRef idx="0"/>
    <cs:fillRef idx="0">
      <cs:styleClr val="auto"/>
    </cs:fillRef>
    <cs:effectRef idx="0"/>
    <cs:fontRef idx="minor">
      <a:schemeClr val="tx1"/>
    </cs:fontRef>
    <cs:spPr>
      <a:solidFill>
        <a:schemeClr val="phClr"/>
      </a:solidFill>
      <a:ln w="1905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1" i="0" kern="1200" cap="all" spc="50"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_rels/data1.xml.rels><?xml version="1.0" encoding="UTF-8" standalone="yes"?>
<Relationships xmlns="http://schemas.openxmlformats.org/package/2006/relationships"><Relationship Id="rId8" Type="http://schemas.openxmlformats.org/officeDocument/2006/relationships/image" Target="../media/image29.svg"/><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image" Target="../media/image23.svg"/><Relationship Id="rId1" Type="http://schemas.openxmlformats.org/officeDocument/2006/relationships/image" Target="../media/image22.png"/><Relationship Id="rId6" Type="http://schemas.openxmlformats.org/officeDocument/2006/relationships/image" Target="../media/image27.svg"/><Relationship Id="rId5" Type="http://schemas.openxmlformats.org/officeDocument/2006/relationships/image" Target="../media/image26.png"/><Relationship Id="rId10" Type="http://schemas.openxmlformats.org/officeDocument/2006/relationships/image" Target="../media/image31.svg"/><Relationship Id="rId4" Type="http://schemas.openxmlformats.org/officeDocument/2006/relationships/image" Target="../media/image25.svg"/><Relationship Id="rId9" Type="http://schemas.openxmlformats.org/officeDocument/2006/relationships/image" Target="../media/image30.png"/></Relationships>
</file>

<file path=ppt/diagrams/_rels/drawing1.xml.rels><?xml version="1.0" encoding="UTF-8" standalone="yes"?>
<Relationships xmlns="http://schemas.openxmlformats.org/package/2006/relationships"><Relationship Id="rId8" Type="http://schemas.openxmlformats.org/officeDocument/2006/relationships/image" Target="../media/image29.svg"/><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image" Target="../media/image23.svg"/><Relationship Id="rId1" Type="http://schemas.openxmlformats.org/officeDocument/2006/relationships/image" Target="../media/image22.png"/><Relationship Id="rId6" Type="http://schemas.openxmlformats.org/officeDocument/2006/relationships/image" Target="../media/image27.svg"/><Relationship Id="rId5" Type="http://schemas.openxmlformats.org/officeDocument/2006/relationships/image" Target="../media/image26.png"/><Relationship Id="rId10" Type="http://schemas.openxmlformats.org/officeDocument/2006/relationships/image" Target="../media/image31.svg"/><Relationship Id="rId4" Type="http://schemas.openxmlformats.org/officeDocument/2006/relationships/image" Target="../media/image25.svg"/><Relationship Id="rId9" Type="http://schemas.openxmlformats.org/officeDocument/2006/relationships/image" Target="../media/image30.png"/></Relationships>
</file>

<file path=ppt/diagrams/colors1.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83DDC92-FBA6-489B-90AC-EEDD81ED0786}"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40D71366-6A97-477B-AAF8-518CEC15FD8C}">
      <dgm:prSet phldrT="[Text]" custT="1"/>
      <dgm:spPr/>
      <dgm:t>
        <a:bodyPr/>
        <a:lstStyle/>
        <a:p>
          <a:pPr>
            <a:lnSpc>
              <a:spcPct val="100000"/>
            </a:lnSpc>
          </a:pPr>
          <a:r>
            <a:rPr lang="en-US" sz="1600" dirty="0">
              <a:latin typeface="+mn-lt"/>
              <a:cs typeface="Arial" panose="020B0604020202020204" pitchFamily="34" charset="0"/>
            </a:rPr>
            <a:t>Ending homelessness Together – High Level Action Plan (2018) commits to prevent and respond effectively to end youth homelessness.</a:t>
          </a:r>
        </a:p>
      </dgm:t>
    </dgm:pt>
    <dgm:pt modelId="{C3193486-1676-4DA3-B85F-E629646DD62B}" type="parTrans" cxnId="{7FF7B04A-9996-4774-99D1-F12E6CC12D24}">
      <dgm:prSet/>
      <dgm:spPr/>
      <dgm:t>
        <a:bodyPr/>
        <a:lstStyle/>
        <a:p>
          <a:endParaRPr lang="en-US"/>
        </a:p>
      </dgm:t>
    </dgm:pt>
    <dgm:pt modelId="{13E19022-C3EB-4B5F-B716-7945DF9264D8}" type="sibTrans" cxnId="{7FF7B04A-9996-4774-99D1-F12E6CC12D24}">
      <dgm:prSet/>
      <dgm:spPr/>
      <dgm:t>
        <a:bodyPr/>
        <a:lstStyle/>
        <a:p>
          <a:endParaRPr lang="en-US"/>
        </a:p>
      </dgm:t>
    </dgm:pt>
    <dgm:pt modelId="{72D99F33-F18F-4832-9222-03B72A15F382}">
      <dgm:prSet phldrT="[Text]"/>
      <dgm:spPr/>
      <dgm:t>
        <a:bodyPr/>
        <a:lstStyle/>
        <a:p>
          <a:pPr>
            <a:lnSpc>
              <a:spcPct val="100000"/>
            </a:lnSpc>
          </a:pPr>
          <a:r>
            <a:rPr lang="en-US" dirty="0">
              <a:latin typeface="+mn-lt"/>
              <a:cs typeface="Arial" panose="020B0604020202020204" pitchFamily="34" charset="0"/>
            </a:rPr>
            <a:t>Staying Put Scotland – young people are encouraged, enabled and empowered to remain in care for longer. </a:t>
          </a:r>
        </a:p>
      </dgm:t>
    </dgm:pt>
    <dgm:pt modelId="{A3E8591B-E18F-4B91-BFBA-589078EFCA40}" type="parTrans" cxnId="{4E47447F-8E22-46FD-8574-A28C13DC5B57}">
      <dgm:prSet/>
      <dgm:spPr/>
      <dgm:t>
        <a:bodyPr/>
        <a:lstStyle/>
        <a:p>
          <a:endParaRPr lang="en-US"/>
        </a:p>
      </dgm:t>
    </dgm:pt>
    <dgm:pt modelId="{80768BD7-EA7F-4BC3-9E7D-358E37354B49}" type="sibTrans" cxnId="{4E47447F-8E22-46FD-8574-A28C13DC5B57}">
      <dgm:prSet/>
      <dgm:spPr/>
      <dgm:t>
        <a:bodyPr/>
        <a:lstStyle/>
        <a:p>
          <a:endParaRPr lang="en-US"/>
        </a:p>
      </dgm:t>
    </dgm:pt>
    <dgm:pt modelId="{85E1BB79-5309-4A7B-AE98-95B3F0F46009}">
      <dgm:prSet phldrT="[Text]"/>
      <dgm:spPr/>
      <dgm:t>
        <a:bodyPr/>
        <a:lstStyle/>
        <a:p>
          <a:pPr>
            <a:lnSpc>
              <a:spcPct val="100000"/>
            </a:lnSpc>
          </a:pPr>
          <a:r>
            <a:rPr lang="en-US" dirty="0">
              <a:latin typeface="+mn-lt"/>
              <a:cs typeface="Arial" panose="020B0604020202020204" pitchFamily="34" charset="0"/>
            </a:rPr>
            <a:t>Children and Young People (Scotland) Act 2014 sets out duties and responsibilities for corporate parents.</a:t>
          </a:r>
        </a:p>
      </dgm:t>
    </dgm:pt>
    <dgm:pt modelId="{02DD9809-41CB-4A5B-8844-998963B7E302}" type="parTrans" cxnId="{C2DFBE2A-1650-490A-B027-0178CE99CA0A}">
      <dgm:prSet/>
      <dgm:spPr/>
      <dgm:t>
        <a:bodyPr/>
        <a:lstStyle/>
        <a:p>
          <a:endParaRPr lang="en-US"/>
        </a:p>
      </dgm:t>
    </dgm:pt>
    <dgm:pt modelId="{A8241949-F29A-4283-8B20-C3F4695769BF}" type="sibTrans" cxnId="{C2DFBE2A-1650-490A-B027-0178CE99CA0A}">
      <dgm:prSet/>
      <dgm:spPr/>
      <dgm:t>
        <a:bodyPr/>
        <a:lstStyle/>
        <a:p>
          <a:endParaRPr lang="en-US"/>
        </a:p>
      </dgm:t>
    </dgm:pt>
    <dgm:pt modelId="{5C0EE522-2700-4F0E-9EEC-20A80998D493}">
      <dgm:prSet/>
      <dgm:spPr/>
      <dgm:t>
        <a:bodyPr/>
        <a:lstStyle/>
        <a:p>
          <a:pPr>
            <a:lnSpc>
              <a:spcPct val="100000"/>
            </a:lnSpc>
          </a:pPr>
          <a:r>
            <a:rPr lang="en-US" dirty="0">
              <a:latin typeface="+mn-lt"/>
              <a:cs typeface="Arial" panose="020B0604020202020204" pitchFamily="34" charset="0"/>
            </a:rPr>
            <a:t>Housing Options Protocols for Care Leavers – assist corporate parents to ensure there are suitable options to meet the housing needs of care leavers.</a:t>
          </a:r>
        </a:p>
      </dgm:t>
    </dgm:pt>
    <dgm:pt modelId="{1C223CA2-A937-403A-AA62-82E9AA735D76}" type="parTrans" cxnId="{0A9C6ABA-4D05-4C40-BBB0-90A011278254}">
      <dgm:prSet/>
      <dgm:spPr/>
      <dgm:t>
        <a:bodyPr/>
        <a:lstStyle/>
        <a:p>
          <a:endParaRPr lang="en-US"/>
        </a:p>
      </dgm:t>
    </dgm:pt>
    <dgm:pt modelId="{5A45BECB-0222-44E5-88F7-6A2C7E605D61}" type="sibTrans" cxnId="{0A9C6ABA-4D05-4C40-BBB0-90A011278254}">
      <dgm:prSet/>
      <dgm:spPr/>
      <dgm:t>
        <a:bodyPr/>
        <a:lstStyle/>
        <a:p>
          <a:endParaRPr lang="en-US"/>
        </a:p>
      </dgm:t>
    </dgm:pt>
    <dgm:pt modelId="{69C60C5C-D1F2-416B-A88F-9569B65645EF}">
      <dgm:prSet/>
      <dgm:spPr/>
      <dgm:t>
        <a:bodyPr/>
        <a:lstStyle/>
        <a:p>
          <a:pPr rtl="0">
            <a:lnSpc>
              <a:spcPct val="100000"/>
            </a:lnSpc>
          </a:pPr>
          <a:r>
            <a:rPr lang="en-US" dirty="0">
              <a:latin typeface="+mn-lt"/>
              <a:cs typeface="Arial"/>
            </a:rPr>
            <a:t>UNCRC Art.20 states that care experienced young people shall be entitled to special protection and assistance.</a:t>
          </a:r>
        </a:p>
      </dgm:t>
    </dgm:pt>
    <dgm:pt modelId="{6CC2454A-C471-44A2-A6EA-444030252288}" type="parTrans" cxnId="{D2A84B3F-C281-4315-8E76-7053F8A533DD}">
      <dgm:prSet/>
      <dgm:spPr/>
      <dgm:t>
        <a:bodyPr/>
        <a:lstStyle/>
        <a:p>
          <a:endParaRPr lang="en-US"/>
        </a:p>
      </dgm:t>
    </dgm:pt>
    <dgm:pt modelId="{710E5024-F231-4B99-BE44-E9E88D0BC2DF}" type="sibTrans" cxnId="{D2A84B3F-C281-4315-8E76-7053F8A533DD}">
      <dgm:prSet/>
      <dgm:spPr/>
      <dgm:t>
        <a:bodyPr/>
        <a:lstStyle/>
        <a:p>
          <a:endParaRPr lang="en-US"/>
        </a:p>
      </dgm:t>
    </dgm:pt>
    <dgm:pt modelId="{6F0AA32F-E068-499D-A59A-56364D4B70A6}" type="pres">
      <dgm:prSet presAssocID="{283DDC92-FBA6-489B-90AC-EEDD81ED0786}" presName="root" presStyleCnt="0">
        <dgm:presLayoutVars>
          <dgm:dir/>
          <dgm:resizeHandles val="exact"/>
        </dgm:presLayoutVars>
      </dgm:prSet>
      <dgm:spPr/>
    </dgm:pt>
    <dgm:pt modelId="{E10CF7B2-7F3E-4D63-8F33-54A53C221578}" type="pres">
      <dgm:prSet presAssocID="{40D71366-6A97-477B-AAF8-518CEC15FD8C}" presName="compNode" presStyleCnt="0"/>
      <dgm:spPr/>
    </dgm:pt>
    <dgm:pt modelId="{395A2B77-E5FA-4BF9-983A-A9A496420954}" type="pres">
      <dgm:prSet presAssocID="{40D71366-6A97-477B-AAF8-518CEC15FD8C}" presName="bgRect" presStyleLbl="bgShp" presStyleIdx="0" presStyleCnt="5"/>
      <dgm:spPr/>
    </dgm:pt>
    <dgm:pt modelId="{CF9F6AD1-63C2-43F5-B6B4-EFA9DBAA0FB7}" type="pres">
      <dgm:prSet presAssocID="{40D71366-6A97-477B-AAF8-518CEC15FD8C}"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Group"/>
        </a:ext>
      </dgm:extLst>
    </dgm:pt>
    <dgm:pt modelId="{F442F000-F26F-499D-AA48-35A7FFFEC6BB}" type="pres">
      <dgm:prSet presAssocID="{40D71366-6A97-477B-AAF8-518CEC15FD8C}" presName="spaceRect" presStyleCnt="0"/>
      <dgm:spPr/>
    </dgm:pt>
    <dgm:pt modelId="{0667C45B-16C1-409D-A3A1-2B72B9267A08}" type="pres">
      <dgm:prSet presAssocID="{40D71366-6A97-477B-AAF8-518CEC15FD8C}" presName="parTx" presStyleLbl="revTx" presStyleIdx="0" presStyleCnt="5">
        <dgm:presLayoutVars>
          <dgm:chMax val="0"/>
          <dgm:chPref val="0"/>
        </dgm:presLayoutVars>
      </dgm:prSet>
      <dgm:spPr/>
    </dgm:pt>
    <dgm:pt modelId="{C837FB62-37E5-4B8A-B9D1-55E7A48361D9}" type="pres">
      <dgm:prSet presAssocID="{13E19022-C3EB-4B5F-B716-7945DF9264D8}" presName="sibTrans" presStyleCnt="0"/>
      <dgm:spPr/>
    </dgm:pt>
    <dgm:pt modelId="{4CADF355-1940-4D92-B678-A12C69126B55}" type="pres">
      <dgm:prSet presAssocID="{72D99F33-F18F-4832-9222-03B72A15F382}" presName="compNode" presStyleCnt="0"/>
      <dgm:spPr/>
    </dgm:pt>
    <dgm:pt modelId="{BEDCD85A-071A-4D6F-BF59-40E3A8228F91}" type="pres">
      <dgm:prSet presAssocID="{72D99F33-F18F-4832-9222-03B72A15F382}" presName="bgRect" presStyleLbl="bgShp" presStyleIdx="1" presStyleCnt="5"/>
      <dgm:spPr/>
    </dgm:pt>
    <dgm:pt modelId="{5E11A0F1-46C3-4B43-AA6A-B083F8470D0F}" type="pres">
      <dgm:prSet presAssocID="{72D99F33-F18F-4832-9222-03B72A15F382}"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Group of People"/>
        </a:ext>
      </dgm:extLst>
    </dgm:pt>
    <dgm:pt modelId="{11ACC047-6549-4B8B-BCC2-331C51C89C6C}" type="pres">
      <dgm:prSet presAssocID="{72D99F33-F18F-4832-9222-03B72A15F382}" presName="spaceRect" presStyleCnt="0"/>
      <dgm:spPr/>
    </dgm:pt>
    <dgm:pt modelId="{08DFB69D-A544-4A72-A5E5-B5CF9FAE55ED}" type="pres">
      <dgm:prSet presAssocID="{72D99F33-F18F-4832-9222-03B72A15F382}" presName="parTx" presStyleLbl="revTx" presStyleIdx="1" presStyleCnt="5">
        <dgm:presLayoutVars>
          <dgm:chMax val="0"/>
          <dgm:chPref val="0"/>
        </dgm:presLayoutVars>
      </dgm:prSet>
      <dgm:spPr/>
    </dgm:pt>
    <dgm:pt modelId="{B7207A7B-8271-4FDB-991E-DF17C2FE8D5F}" type="pres">
      <dgm:prSet presAssocID="{80768BD7-EA7F-4BC3-9E7D-358E37354B49}" presName="sibTrans" presStyleCnt="0"/>
      <dgm:spPr/>
    </dgm:pt>
    <dgm:pt modelId="{E693A1E5-DC7E-4298-904C-F5E45A2A5B2D}" type="pres">
      <dgm:prSet presAssocID="{5C0EE522-2700-4F0E-9EEC-20A80998D493}" presName="compNode" presStyleCnt="0"/>
      <dgm:spPr/>
    </dgm:pt>
    <dgm:pt modelId="{BB3C5DC1-80D1-40F0-B629-1478DD404BDA}" type="pres">
      <dgm:prSet presAssocID="{5C0EE522-2700-4F0E-9EEC-20A80998D493}" presName="bgRect" presStyleLbl="bgShp" presStyleIdx="2" presStyleCnt="5"/>
      <dgm:spPr/>
    </dgm:pt>
    <dgm:pt modelId="{40B4E801-0EAB-4645-B83C-0F87FFF85561}" type="pres">
      <dgm:prSet presAssocID="{5C0EE522-2700-4F0E-9EEC-20A80998D493}"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Kimono"/>
        </a:ext>
      </dgm:extLst>
    </dgm:pt>
    <dgm:pt modelId="{180E5317-0835-423F-A4E9-488103AA69F2}" type="pres">
      <dgm:prSet presAssocID="{5C0EE522-2700-4F0E-9EEC-20A80998D493}" presName="spaceRect" presStyleCnt="0"/>
      <dgm:spPr/>
    </dgm:pt>
    <dgm:pt modelId="{6A4BB663-1C59-4396-96E7-1C2F60B8BADA}" type="pres">
      <dgm:prSet presAssocID="{5C0EE522-2700-4F0E-9EEC-20A80998D493}" presName="parTx" presStyleLbl="revTx" presStyleIdx="2" presStyleCnt="5">
        <dgm:presLayoutVars>
          <dgm:chMax val="0"/>
          <dgm:chPref val="0"/>
        </dgm:presLayoutVars>
      </dgm:prSet>
      <dgm:spPr/>
    </dgm:pt>
    <dgm:pt modelId="{AAD2F6BF-502D-46EA-AD84-6E625B81CA2D}" type="pres">
      <dgm:prSet presAssocID="{5A45BECB-0222-44E5-88F7-6A2C7E605D61}" presName="sibTrans" presStyleCnt="0"/>
      <dgm:spPr/>
    </dgm:pt>
    <dgm:pt modelId="{C520A176-CE87-4801-B2E5-5B80BE15E008}" type="pres">
      <dgm:prSet presAssocID="{85E1BB79-5309-4A7B-AE98-95B3F0F46009}" presName="compNode" presStyleCnt="0"/>
      <dgm:spPr/>
    </dgm:pt>
    <dgm:pt modelId="{0BDC5064-874E-4332-9C04-B9CC3C0E18DD}" type="pres">
      <dgm:prSet presAssocID="{85E1BB79-5309-4A7B-AE98-95B3F0F46009}" presName="bgRect" presStyleLbl="bgShp" presStyleIdx="3" presStyleCnt="5"/>
      <dgm:spPr/>
    </dgm:pt>
    <dgm:pt modelId="{91E01E6A-F8F5-4331-9ED6-7564E93D0017}" type="pres">
      <dgm:prSet presAssocID="{85E1BB79-5309-4A7B-AE98-95B3F0F46009}"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House"/>
        </a:ext>
      </dgm:extLst>
    </dgm:pt>
    <dgm:pt modelId="{C65A9981-2C65-4870-B6A9-A01434BCE70E}" type="pres">
      <dgm:prSet presAssocID="{85E1BB79-5309-4A7B-AE98-95B3F0F46009}" presName="spaceRect" presStyleCnt="0"/>
      <dgm:spPr/>
    </dgm:pt>
    <dgm:pt modelId="{2AFB2F32-82F7-4046-89FD-A1111C5CFE82}" type="pres">
      <dgm:prSet presAssocID="{85E1BB79-5309-4A7B-AE98-95B3F0F46009}" presName="parTx" presStyleLbl="revTx" presStyleIdx="3" presStyleCnt="5">
        <dgm:presLayoutVars>
          <dgm:chMax val="0"/>
          <dgm:chPref val="0"/>
        </dgm:presLayoutVars>
      </dgm:prSet>
      <dgm:spPr/>
    </dgm:pt>
    <dgm:pt modelId="{E461CB14-7BB4-44D6-A2E3-CEAEFCC2BD50}" type="pres">
      <dgm:prSet presAssocID="{A8241949-F29A-4283-8B20-C3F4695769BF}" presName="sibTrans" presStyleCnt="0"/>
      <dgm:spPr/>
    </dgm:pt>
    <dgm:pt modelId="{99E7EF19-F2FF-443F-A269-5C4F53C2DED8}" type="pres">
      <dgm:prSet presAssocID="{69C60C5C-D1F2-416B-A88F-9569B65645EF}" presName="compNode" presStyleCnt="0"/>
      <dgm:spPr/>
    </dgm:pt>
    <dgm:pt modelId="{4ABEE618-A8C6-47F4-87FA-069768A8485B}" type="pres">
      <dgm:prSet presAssocID="{69C60C5C-D1F2-416B-A88F-9569B65645EF}" presName="bgRect" presStyleLbl="bgShp" presStyleIdx="4" presStyleCnt="5" custLinFactNeighborX="-860" custLinFactNeighborY="-1568"/>
      <dgm:spPr/>
    </dgm:pt>
    <dgm:pt modelId="{CCE2A77A-E81C-42B1-A6B5-F1F60D114240}" type="pres">
      <dgm:prSet presAssocID="{69C60C5C-D1F2-416B-A88F-9569B65645EF}"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Venn Diagram"/>
        </a:ext>
      </dgm:extLst>
    </dgm:pt>
    <dgm:pt modelId="{3622D7F1-4841-4981-A2C0-803CF911D7C7}" type="pres">
      <dgm:prSet presAssocID="{69C60C5C-D1F2-416B-A88F-9569B65645EF}" presName="spaceRect" presStyleCnt="0"/>
      <dgm:spPr/>
    </dgm:pt>
    <dgm:pt modelId="{2594E02C-77B9-46C0-A14A-9B1EB87D4C52}" type="pres">
      <dgm:prSet presAssocID="{69C60C5C-D1F2-416B-A88F-9569B65645EF}" presName="parTx" presStyleLbl="revTx" presStyleIdx="4" presStyleCnt="5">
        <dgm:presLayoutVars>
          <dgm:chMax val="0"/>
          <dgm:chPref val="0"/>
        </dgm:presLayoutVars>
      </dgm:prSet>
      <dgm:spPr/>
    </dgm:pt>
  </dgm:ptLst>
  <dgm:cxnLst>
    <dgm:cxn modelId="{77017F17-8CDE-4608-BCFB-920ECB6141E7}" type="presOf" srcId="{40D71366-6A97-477B-AAF8-518CEC15FD8C}" destId="{0667C45B-16C1-409D-A3A1-2B72B9267A08}" srcOrd="0" destOrd="0" presId="urn:microsoft.com/office/officeart/2018/2/layout/IconVerticalSolidList"/>
    <dgm:cxn modelId="{C2DFBE2A-1650-490A-B027-0178CE99CA0A}" srcId="{283DDC92-FBA6-489B-90AC-EEDD81ED0786}" destId="{85E1BB79-5309-4A7B-AE98-95B3F0F46009}" srcOrd="3" destOrd="0" parTransId="{02DD9809-41CB-4A5B-8844-998963B7E302}" sibTransId="{A8241949-F29A-4283-8B20-C3F4695769BF}"/>
    <dgm:cxn modelId="{D2A84B3F-C281-4315-8E76-7053F8A533DD}" srcId="{283DDC92-FBA6-489B-90AC-EEDD81ED0786}" destId="{69C60C5C-D1F2-416B-A88F-9569B65645EF}" srcOrd="4" destOrd="0" parTransId="{6CC2454A-C471-44A2-A6EA-444030252288}" sibTransId="{710E5024-F231-4B99-BE44-E9E88D0BC2DF}"/>
    <dgm:cxn modelId="{7FF7B04A-9996-4774-99D1-F12E6CC12D24}" srcId="{283DDC92-FBA6-489B-90AC-EEDD81ED0786}" destId="{40D71366-6A97-477B-AAF8-518CEC15FD8C}" srcOrd="0" destOrd="0" parTransId="{C3193486-1676-4DA3-B85F-E629646DD62B}" sibTransId="{13E19022-C3EB-4B5F-B716-7945DF9264D8}"/>
    <dgm:cxn modelId="{A2EAFB5A-E23C-4B43-900A-AC7D4DB7554C}" type="presOf" srcId="{5C0EE522-2700-4F0E-9EEC-20A80998D493}" destId="{6A4BB663-1C59-4396-96E7-1C2F60B8BADA}" srcOrd="0" destOrd="0" presId="urn:microsoft.com/office/officeart/2018/2/layout/IconVerticalSolidList"/>
    <dgm:cxn modelId="{4E47447F-8E22-46FD-8574-A28C13DC5B57}" srcId="{283DDC92-FBA6-489B-90AC-EEDD81ED0786}" destId="{72D99F33-F18F-4832-9222-03B72A15F382}" srcOrd="1" destOrd="0" parTransId="{A3E8591B-E18F-4B91-BFBA-589078EFCA40}" sibTransId="{80768BD7-EA7F-4BC3-9E7D-358E37354B49}"/>
    <dgm:cxn modelId="{2D6F678A-7BE9-41B1-8CD0-824C2452D4A4}" type="presOf" srcId="{69C60C5C-D1F2-416B-A88F-9569B65645EF}" destId="{2594E02C-77B9-46C0-A14A-9B1EB87D4C52}" srcOrd="0" destOrd="0" presId="urn:microsoft.com/office/officeart/2018/2/layout/IconVerticalSolidList"/>
    <dgm:cxn modelId="{CF117BA1-8B57-45E1-AB02-F0091B5BA277}" type="presOf" srcId="{85E1BB79-5309-4A7B-AE98-95B3F0F46009}" destId="{2AFB2F32-82F7-4046-89FD-A1111C5CFE82}" srcOrd="0" destOrd="0" presId="urn:microsoft.com/office/officeart/2018/2/layout/IconVerticalSolidList"/>
    <dgm:cxn modelId="{0219AAB9-975F-4445-886E-A86483A50F75}" type="presOf" srcId="{72D99F33-F18F-4832-9222-03B72A15F382}" destId="{08DFB69D-A544-4A72-A5E5-B5CF9FAE55ED}" srcOrd="0" destOrd="0" presId="urn:microsoft.com/office/officeart/2018/2/layout/IconVerticalSolidList"/>
    <dgm:cxn modelId="{0A9C6ABA-4D05-4C40-BBB0-90A011278254}" srcId="{283DDC92-FBA6-489B-90AC-EEDD81ED0786}" destId="{5C0EE522-2700-4F0E-9EEC-20A80998D493}" srcOrd="2" destOrd="0" parTransId="{1C223CA2-A937-403A-AA62-82E9AA735D76}" sibTransId="{5A45BECB-0222-44E5-88F7-6A2C7E605D61}"/>
    <dgm:cxn modelId="{18DFBEFB-138C-494C-B188-302956F3AB1C}" type="presOf" srcId="{283DDC92-FBA6-489B-90AC-EEDD81ED0786}" destId="{6F0AA32F-E068-499D-A59A-56364D4B70A6}" srcOrd="0" destOrd="0" presId="urn:microsoft.com/office/officeart/2018/2/layout/IconVerticalSolidList"/>
    <dgm:cxn modelId="{0C4557F6-029E-4BD3-B8C1-74B4584F3155}" type="presParOf" srcId="{6F0AA32F-E068-499D-A59A-56364D4B70A6}" destId="{E10CF7B2-7F3E-4D63-8F33-54A53C221578}" srcOrd="0" destOrd="0" presId="urn:microsoft.com/office/officeart/2018/2/layout/IconVerticalSolidList"/>
    <dgm:cxn modelId="{B0C341CC-45DE-4440-A470-711B2CF21AC0}" type="presParOf" srcId="{E10CF7B2-7F3E-4D63-8F33-54A53C221578}" destId="{395A2B77-E5FA-4BF9-983A-A9A496420954}" srcOrd="0" destOrd="0" presId="urn:microsoft.com/office/officeart/2018/2/layout/IconVerticalSolidList"/>
    <dgm:cxn modelId="{5FC34F28-F322-4392-B46C-2E2CD0E1E95F}" type="presParOf" srcId="{E10CF7B2-7F3E-4D63-8F33-54A53C221578}" destId="{CF9F6AD1-63C2-43F5-B6B4-EFA9DBAA0FB7}" srcOrd="1" destOrd="0" presId="urn:microsoft.com/office/officeart/2018/2/layout/IconVerticalSolidList"/>
    <dgm:cxn modelId="{6505C102-1330-4A60-BAA9-0AF5152FCF69}" type="presParOf" srcId="{E10CF7B2-7F3E-4D63-8F33-54A53C221578}" destId="{F442F000-F26F-499D-AA48-35A7FFFEC6BB}" srcOrd="2" destOrd="0" presId="urn:microsoft.com/office/officeart/2018/2/layout/IconVerticalSolidList"/>
    <dgm:cxn modelId="{9FB0028B-8EBE-4EE8-9A85-7FFDFF69DF64}" type="presParOf" srcId="{E10CF7B2-7F3E-4D63-8F33-54A53C221578}" destId="{0667C45B-16C1-409D-A3A1-2B72B9267A08}" srcOrd="3" destOrd="0" presId="urn:microsoft.com/office/officeart/2018/2/layout/IconVerticalSolidList"/>
    <dgm:cxn modelId="{81D6479D-B504-4719-84DE-87D68916531B}" type="presParOf" srcId="{6F0AA32F-E068-499D-A59A-56364D4B70A6}" destId="{C837FB62-37E5-4B8A-B9D1-55E7A48361D9}" srcOrd="1" destOrd="0" presId="urn:microsoft.com/office/officeart/2018/2/layout/IconVerticalSolidList"/>
    <dgm:cxn modelId="{F6351D3B-F48B-4AA4-A852-5F52E89C57FA}" type="presParOf" srcId="{6F0AA32F-E068-499D-A59A-56364D4B70A6}" destId="{4CADF355-1940-4D92-B678-A12C69126B55}" srcOrd="2" destOrd="0" presId="urn:microsoft.com/office/officeart/2018/2/layout/IconVerticalSolidList"/>
    <dgm:cxn modelId="{21612075-6A15-4F3B-9DEF-62D196267F8F}" type="presParOf" srcId="{4CADF355-1940-4D92-B678-A12C69126B55}" destId="{BEDCD85A-071A-4D6F-BF59-40E3A8228F91}" srcOrd="0" destOrd="0" presId="urn:microsoft.com/office/officeart/2018/2/layout/IconVerticalSolidList"/>
    <dgm:cxn modelId="{E8B354FB-C25C-4AB6-92A3-C6A358F80C11}" type="presParOf" srcId="{4CADF355-1940-4D92-B678-A12C69126B55}" destId="{5E11A0F1-46C3-4B43-AA6A-B083F8470D0F}" srcOrd="1" destOrd="0" presId="urn:microsoft.com/office/officeart/2018/2/layout/IconVerticalSolidList"/>
    <dgm:cxn modelId="{880C1D63-2257-47DC-A939-985D73AF330E}" type="presParOf" srcId="{4CADF355-1940-4D92-B678-A12C69126B55}" destId="{11ACC047-6549-4B8B-BCC2-331C51C89C6C}" srcOrd="2" destOrd="0" presId="urn:microsoft.com/office/officeart/2018/2/layout/IconVerticalSolidList"/>
    <dgm:cxn modelId="{67471064-645E-4D35-BF52-4494562C2CA5}" type="presParOf" srcId="{4CADF355-1940-4D92-B678-A12C69126B55}" destId="{08DFB69D-A544-4A72-A5E5-B5CF9FAE55ED}" srcOrd="3" destOrd="0" presId="urn:microsoft.com/office/officeart/2018/2/layout/IconVerticalSolidList"/>
    <dgm:cxn modelId="{F7C26A6D-CEA6-45FA-B981-8EBFDDD1D4FE}" type="presParOf" srcId="{6F0AA32F-E068-499D-A59A-56364D4B70A6}" destId="{B7207A7B-8271-4FDB-991E-DF17C2FE8D5F}" srcOrd="3" destOrd="0" presId="urn:microsoft.com/office/officeart/2018/2/layout/IconVerticalSolidList"/>
    <dgm:cxn modelId="{EA48F08D-247F-44A9-8B2A-2B033A0C5168}" type="presParOf" srcId="{6F0AA32F-E068-499D-A59A-56364D4B70A6}" destId="{E693A1E5-DC7E-4298-904C-F5E45A2A5B2D}" srcOrd="4" destOrd="0" presId="urn:microsoft.com/office/officeart/2018/2/layout/IconVerticalSolidList"/>
    <dgm:cxn modelId="{1ACB2FDF-2B40-43F4-AAC1-68B431FB3F8B}" type="presParOf" srcId="{E693A1E5-DC7E-4298-904C-F5E45A2A5B2D}" destId="{BB3C5DC1-80D1-40F0-B629-1478DD404BDA}" srcOrd="0" destOrd="0" presId="urn:microsoft.com/office/officeart/2018/2/layout/IconVerticalSolidList"/>
    <dgm:cxn modelId="{081BACD3-3862-4E09-BCA2-95C7F50A27B7}" type="presParOf" srcId="{E693A1E5-DC7E-4298-904C-F5E45A2A5B2D}" destId="{40B4E801-0EAB-4645-B83C-0F87FFF85561}" srcOrd="1" destOrd="0" presId="urn:microsoft.com/office/officeart/2018/2/layout/IconVerticalSolidList"/>
    <dgm:cxn modelId="{14D48441-826E-48B2-9433-ADEB7B5441D5}" type="presParOf" srcId="{E693A1E5-DC7E-4298-904C-F5E45A2A5B2D}" destId="{180E5317-0835-423F-A4E9-488103AA69F2}" srcOrd="2" destOrd="0" presId="urn:microsoft.com/office/officeart/2018/2/layout/IconVerticalSolidList"/>
    <dgm:cxn modelId="{55CAD748-AE24-4646-96E6-8837593CDA14}" type="presParOf" srcId="{E693A1E5-DC7E-4298-904C-F5E45A2A5B2D}" destId="{6A4BB663-1C59-4396-96E7-1C2F60B8BADA}" srcOrd="3" destOrd="0" presId="urn:microsoft.com/office/officeart/2018/2/layout/IconVerticalSolidList"/>
    <dgm:cxn modelId="{3FA31568-F7E9-47EB-9D57-E6A425EAE47C}" type="presParOf" srcId="{6F0AA32F-E068-499D-A59A-56364D4B70A6}" destId="{AAD2F6BF-502D-46EA-AD84-6E625B81CA2D}" srcOrd="5" destOrd="0" presId="urn:microsoft.com/office/officeart/2018/2/layout/IconVerticalSolidList"/>
    <dgm:cxn modelId="{013C7CCE-0D57-42BC-8FDA-CF6B393F18B9}" type="presParOf" srcId="{6F0AA32F-E068-499D-A59A-56364D4B70A6}" destId="{C520A176-CE87-4801-B2E5-5B80BE15E008}" srcOrd="6" destOrd="0" presId="urn:microsoft.com/office/officeart/2018/2/layout/IconVerticalSolidList"/>
    <dgm:cxn modelId="{26C055EE-8917-4AB2-BCBB-17EA9686943A}" type="presParOf" srcId="{C520A176-CE87-4801-B2E5-5B80BE15E008}" destId="{0BDC5064-874E-4332-9C04-B9CC3C0E18DD}" srcOrd="0" destOrd="0" presId="urn:microsoft.com/office/officeart/2018/2/layout/IconVerticalSolidList"/>
    <dgm:cxn modelId="{D4E2B592-9E1E-4E2C-B2CB-72619BBEC681}" type="presParOf" srcId="{C520A176-CE87-4801-B2E5-5B80BE15E008}" destId="{91E01E6A-F8F5-4331-9ED6-7564E93D0017}" srcOrd="1" destOrd="0" presId="urn:microsoft.com/office/officeart/2018/2/layout/IconVerticalSolidList"/>
    <dgm:cxn modelId="{6EAAA1B5-8A1B-48CC-943A-956CB4C1448D}" type="presParOf" srcId="{C520A176-CE87-4801-B2E5-5B80BE15E008}" destId="{C65A9981-2C65-4870-B6A9-A01434BCE70E}" srcOrd="2" destOrd="0" presId="urn:microsoft.com/office/officeart/2018/2/layout/IconVerticalSolidList"/>
    <dgm:cxn modelId="{0B1E2FD2-2B6A-4960-94EC-C2EC3D901B84}" type="presParOf" srcId="{C520A176-CE87-4801-B2E5-5B80BE15E008}" destId="{2AFB2F32-82F7-4046-89FD-A1111C5CFE82}" srcOrd="3" destOrd="0" presId="urn:microsoft.com/office/officeart/2018/2/layout/IconVerticalSolidList"/>
    <dgm:cxn modelId="{30727638-7072-4814-A5DF-CD580B6318ED}" type="presParOf" srcId="{6F0AA32F-E068-499D-A59A-56364D4B70A6}" destId="{E461CB14-7BB4-44D6-A2E3-CEAEFCC2BD50}" srcOrd="7" destOrd="0" presId="urn:microsoft.com/office/officeart/2018/2/layout/IconVerticalSolidList"/>
    <dgm:cxn modelId="{4650DC84-8B24-4A7E-ACEA-1741F3388A95}" type="presParOf" srcId="{6F0AA32F-E068-499D-A59A-56364D4B70A6}" destId="{99E7EF19-F2FF-443F-A269-5C4F53C2DED8}" srcOrd="8" destOrd="0" presId="urn:microsoft.com/office/officeart/2018/2/layout/IconVerticalSolidList"/>
    <dgm:cxn modelId="{D6F3EFED-33CC-4F76-AB6C-9464C56B657F}" type="presParOf" srcId="{99E7EF19-F2FF-443F-A269-5C4F53C2DED8}" destId="{4ABEE618-A8C6-47F4-87FA-069768A8485B}" srcOrd="0" destOrd="0" presId="urn:microsoft.com/office/officeart/2018/2/layout/IconVerticalSolidList"/>
    <dgm:cxn modelId="{EDE5812C-06EA-46BE-A999-E63FADEC99BB}" type="presParOf" srcId="{99E7EF19-F2FF-443F-A269-5C4F53C2DED8}" destId="{CCE2A77A-E81C-42B1-A6B5-F1F60D114240}" srcOrd="1" destOrd="0" presId="urn:microsoft.com/office/officeart/2018/2/layout/IconVerticalSolidList"/>
    <dgm:cxn modelId="{D21CA494-91F0-4F0A-A33F-9E4EE8727DDE}" type="presParOf" srcId="{99E7EF19-F2FF-443F-A269-5C4F53C2DED8}" destId="{3622D7F1-4841-4981-A2C0-803CF911D7C7}" srcOrd="2" destOrd="0" presId="urn:microsoft.com/office/officeart/2018/2/layout/IconVerticalSolidList"/>
    <dgm:cxn modelId="{C2B675B2-ABF1-400B-BD6E-F021AD6FB776}" type="presParOf" srcId="{99E7EF19-F2FF-443F-A269-5C4F53C2DED8}" destId="{2594E02C-77B9-46C0-A14A-9B1EB87D4C52}"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731AA93-3EBD-4F9B-BB96-8E833A31641C}" type="doc">
      <dgm:prSet loTypeId="urn:microsoft.com/office/officeart/2008/layout/LinedList" loCatId="list" qsTypeId="urn:microsoft.com/office/officeart/2005/8/quickstyle/simple1" qsCatId="simple" csTypeId="urn:microsoft.com/office/officeart/2005/8/colors/colorful1" csCatId="colorful" phldr="1"/>
      <dgm:spPr/>
      <dgm:t>
        <a:bodyPr/>
        <a:lstStyle/>
        <a:p>
          <a:endParaRPr lang="en-US"/>
        </a:p>
      </dgm:t>
    </dgm:pt>
    <dgm:pt modelId="{EFC8D889-CA51-4002-800A-AEA5486E6BE6}">
      <dgm:prSet custT="1"/>
      <dgm:spPr/>
      <dgm:t>
        <a:bodyPr/>
        <a:lstStyle/>
        <a:p>
          <a:r>
            <a:rPr lang="en-US" sz="1800" dirty="0">
              <a:solidFill>
                <a:schemeClr val="tx2"/>
              </a:solidFill>
              <a:latin typeface="+mn-lt"/>
              <a:cs typeface="Arial" panose="020B0604020202020204" pitchFamily="34" charset="0"/>
            </a:rPr>
            <a:t>1) Ask all local authorities in Scotland to report on the current services available to care leavers and how these can be improved.</a:t>
          </a:r>
        </a:p>
      </dgm:t>
    </dgm:pt>
    <dgm:pt modelId="{DA92A801-6F78-4F7D-A914-F171FE259809}" type="parTrans" cxnId="{6508399F-0D7C-466B-ABB8-564B132CBCD0}">
      <dgm:prSet/>
      <dgm:spPr/>
      <dgm:t>
        <a:bodyPr/>
        <a:lstStyle/>
        <a:p>
          <a:endParaRPr lang="en-US"/>
        </a:p>
      </dgm:t>
    </dgm:pt>
    <dgm:pt modelId="{29B297E6-C4E1-4F40-8979-12373496C63B}" type="sibTrans" cxnId="{6508399F-0D7C-466B-ABB8-564B132CBCD0}">
      <dgm:prSet/>
      <dgm:spPr/>
      <dgm:t>
        <a:bodyPr/>
        <a:lstStyle/>
        <a:p>
          <a:endParaRPr lang="en-US"/>
        </a:p>
      </dgm:t>
    </dgm:pt>
    <dgm:pt modelId="{AA944B6D-478E-4CA1-9AEA-921CFB745BB8}">
      <dgm:prSet custT="1"/>
      <dgm:spPr/>
      <dgm:t>
        <a:bodyPr/>
        <a:lstStyle/>
        <a:p>
          <a:r>
            <a:rPr lang="en-US" sz="1800" dirty="0">
              <a:solidFill>
                <a:schemeClr val="accent1"/>
              </a:solidFill>
              <a:latin typeface="+mn-lt"/>
              <a:cs typeface="Arial" panose="020B0604020202020204" pitchFamily="34" charset="0"/>
            </a:rPr>
            <a:t>2) Change the current rules about leaving care, so that young people can stay in care until at least 21.</a:t>
          </a:r>
        </a:p>
      </dgm:t>
    </dgm:pt>
    <dgm:pt modelId="{525460B3-4E03-4BC5-AB71-434B6A86DF85}" type="parTrans" cxnId="{0A5E7637-626D-480B-8170-F0F354470F3D}">
      <dgm:prSet/>
      <dgm:spPr/>
      <dgm:t>
        <a:bodyPr/>
        <a:lstStyle/>
        <a:p>
          <a:endParaRPr lang="en-US"/>
        </a:p>
      </dgm:t>
    </dgm:pt>
    <dgm:pt modelId="{D9E8432A-CFF4-4D6C-8D61-6F63996C67CA}" type="sibTrans" cxnId="{0A5E7637-626D-480B-8170-F0F354470F3D}">
      <dgm:prSet/>
      <dgm:spPr/>
      <dgm:t>
        <a:bodyPr/>
        <a:lstStyle/>
        <a:p>
          <a:endParaRPr lang="en-US"/>
        </a:p>
      </dgm:t>
    </dgm:pt>
    <dgm:pt modelId="{05CFBB61-258F-45D5-9D80-2881E7DF2751}">
      <dgm:prSet custT="1"/>
      <dgm:spPr/>
      <dgm:t>
        <a:bodyPr/>
        <a:lstStyle/>
        <a:p>
          <a:r>
            <a:rPr lang="en-US" sz="1800" dirty="0">
              <a:solidFill>
                <a:schemeClr val="accent2"/>
              </a:solidFill>
              <a:latin typeface="+mn-lt"/>
              <a:cs typeface="Arial" panose="020B0604020202020204" pitchFamily="34" charset="0"/>
            </a:rPr>
            <a:t>3)All corporate parents will need to regularly say what their plans are to improve services for young people who are leaving care.   </a:t>
          </a:r>
        </a:p>
      </dgm:t>
    </dgm:pt>
    <dgm:pt modelId="{2F36ED35-D1F5-4027-BB61-6FE1DA90C728}" type="parTrans" cxnId="{BD9B8ECF-F7F9-4A13-8EC1-E20901272A33}">
      <dgm:prSet/>
      <dgm:spPr/>
      <dgm:t>
        <a:bodyPr/>
        <a:lstStyle/>
        <a:p>
          <a:endParaRPr lang="en-US"/>
        </a:p>
      </dgm:t>
    </dgm:pt>
    <dgm:pt modelId="{FBB92371-8755-4DE0-A7B8-20B957174680}" type="sibTrans" cxnId="{BD9B8ECF-F7F9-4A13-8EC1-E20901272A33}">
      <dgm:prSet/>
      <dgm:spPr/>
      <dgm:t>
        <a:bodyPr/>
        <a:lstStyle/>
        <a:p>
          <a:endParaRPr lang="en-US"/>
        </a:p>
      </dgm:t>
    </dgm:pt>
    <dgm:pt modelId="{91B58B68-CA15-4836-B234-7724DB56AEEF}">
      <dgm:prSet custT="1"/>
      <dgm:spPr/>
      <dgm:t>
        <a:bodyPr/>
        <a:lstStyle/>
        <a:p>
          <a:r>
            <a:rPr lang="en-US" sz="1800" dirty="0">
              <a:solidFill>
                <a:schemeClr val="tx2"/>
              </a:solidFill>
              <a:latin typeface="+mn-lt"/>
              <a:cs typeface="Arial" panose="020B0604020202020204" pitchFamily="34" charset="0"/>
            </a:rPr>
            <a:t>4) Between 2021/24, all corporate parents will need to specifically say how they plan to help support care leavers until they are 26 years old.</a:t>
          </a:r>
        </a:p>
      </dgm:t>
    </dgm:pt>
    <dgm:pt modelId="{9CFB18DF-904C-44C6-9BE3-F1D550DFC99F}" type="parTrans" cxnId="{0878BCFF-AB04-4F04-B859-44C8195C8D3B}">
      <dgm:prSet/>
      <dgm:spPr/>
      <dgm:t>
        <a:bodyPr/>
        <a:lstStyle/>
        <a:p>
          <a:endParaRPr lang="en-US"/>
        </a:p>
      </dgm:t>
    </dgm:pt>
    <dgm:pt modelId="{C252AD64-AD71-412B-83D8-C4BA0DFE0B21}" type="sibTrans" cxnId="{0878BCFF-AB04-4F04-B859-44C8195C8D3B}">
      <dgm:prSet/>
      <dgm:spPr/>
      <dgm:t>
        <a:bodyPr/>
        <a:lstStyle/>
        <a:p>
          <a:endParaRPr lang="en-US"/>
        </a:p>
      </dgm:t>
    </dgm:pt>
    <dgm:pt modelId="{775F1123-622E-4B23-91D6-6F32DDB0637D}">
      <dgm:prSet custT="1"/>
      <dgm:spPr/>
      <dgm:t>
        <a:bodyPr/>
        <a:lstStyle/>
        <a:p>
          <a:r>
            <a:rPr lang="en-US" sz="1800" dirty="0">
              <a:solidFill>
                <a:schemeClr val="accent1"/>
              </a:solidFill>
              <a:latin typeface="+mn-lt"/>
              <a:cs typeface="Arial" panose="020B0604020202020204" pitchFamily="34" charset="0"/>
            </a:rPr>
            <a:t>5)The Scottish Government, Care Inspectorate and others will agree on a new way to measure the success of care services in Scotland.</a:t>
          </a:r>
        </a:p>
      </dgm:t>
    </dgm:pt>
    <dgm:pt modelId="{E17967F0-DD99-4F92-8A42-9219959986D1}" type="parTrans" cxnId="{F21DC307-90CF-4B73-BE0D-3790EA05C38F}">
      <dgm:prSet/>
      <dgm:spPr/>
      <dgm:t>
        <a:bodyPr/>
        <a:lstStyle/>
        <a:p>
          <a:endParaRPr lang="en-US"/>
        </a:p>
      </dgm:t>
    </dgm:pt>
    <dgm:pt modelId="{EC6240C9-6843-4477-B9EE-08847F25C994}" type="sibTrans" cxnId="{F21DC307-90CF-4B73-BE0D-3790EA05C38F}">
      <dgm:prSet/>
      <dgm:spPr/>
      <dgm:t>
        <a:bodyPr/>
        <a:lstStyle/>
        <a:p>
          <a:endParaRPr lang="en-US"/>
        </a:p>
      </dgm:t>
    </dgm:pt>
    <dgm:pt modelId="{B79D89DD-689C-4281-9BA5-0A07C6A06474}">
      <dgm:prSet custT="1"/>
      <dgm:spPr/>
      <dgm:t>
        <a:bodyPr/>
        <a:lstStyle/>
        <a:p>
          <a:r>
            <a:rPr lang="en-US" sz="1800" dirty="0">
              <a:solidFill>
                <a:schemeClr val="accent2"/>
              </a:solidFill>
              <a:latin typeface="Calibri" panose="020F0502020204030204" pitchFamily="34" charset="0"/>
              <a:cs typeface="Calibri" panose="020F0502020204030204" pitchFamily="34" charset="0"/>
            </a:rPr>
            <a:t>6) Corporate parents should know the views of care leavers to help them understand their aftercare duties, up to age 26 and beyond.</a:t>
          </a:r>
        </a:p>
      </dgm:t>
    </dgm:pt>
    <dgm:pt modelId="{9C042CA2-5CED-4415-B3BA-74E0A6B1CBD4}" type="parTrans" cxnId="{AFEE4F42-24C1-4CE5-B9CC-B3D7DE259EB0}">
      <dgm:prSet/>
      <dgm:spPr/>
      <dgm:t>
        <a:bodyPr/>
        <a:lstStyle/>
        <a:p>
          <a:endParaRPr lang="en-US"/>
        </a:p>
      </dgm:t>
    </dgm:pt>
    <dgm:pt modelId="{4D01E6BD-7649-4B88-9926-8ED6DF410638}" type="sibTrans" cxnId="{AFEE4F42-24C1-4CE5-B9CC-B3D7DE259EB0}">
      <dgm:prSet/>
      <dgm:spPr/>
      <dgm:t>
        <a:bodyPr/>
        <a:lstStyle/>
        <a:p>
          <a:endParaRPr lang="en-US"/>
        </a:p>
      </dgm:t>
    </dgm:pt>
    <dgm:pt modelId="{1D8C9018-AC2B-4865-9C26-2ADE348D07C8}">
      <dgm:prSet custT="1"/>
      <dgm:spPr/>
      <dgm:t>
        <a:bodyPr/>
        <a:lstStyle/>
        <a:p>
          <a:r>
            <a:rPr lang="en-US" sz="1800" dirty="0">
              <a:solidFill>
                <a:schemeClr val="tx2"/>
              </a:solidFill>
              <a:latin typeface="+mn-lt"/>
              <a:cs typeface="Arial" panose="020B0604020202020204" pitchFamily="34" charset="0"/>
            </a:rPr>
            <a:t>7) Care leavers should not need to wait as long to receive benefits and have consistent relationships within the Job Centre.</a:t>
          </a:r>
        </a:p>
      </dgm:t>
    </dgm:pt>
    <dgm:pt modelId="{05E879FA-1A32-4D5F-82D7-973DE1D88D52}" type="parTrans" cxnId="{02646B2B-483D-465A-A80D-67030AA69B04}">
      <dgm:prSet/>
      <dgm:spPr/>
      <dgm:t>
        <a:bodyPr/>
        <a:lstStyle/>
        <a:p>
          <a:endParaRPr lang="en-US"/>
        </a:p>
      </dgm:t>
    </dgm:pt>
    <dgm:pt modelId="{119ABA6C-2440-43DD-9F5B-6890C6CF3FC1}" type="sibTrans" cxnId="{02646B2B-483D-465A-A80D-67030AA69B04}">
      <dgm:prSet/>
      <dgm:spPr/>
      <dgm:t>
        <a:bodyPr/>
        <a:lstStyle/>
        <a:p>
          <a:endParaRPr lang="en-US"/>
        </a:p>
      </dgm:t>
    </dgm:pt>
    <dgm:pt modelId="{E4D43C23-D307-4A73-BE4C-9E8A034B1CBF}">
      <dgm:prSet custT="1"/>
      <dgm:spPr/>
      <dgm:t>
        <a:bodyPr/>
        <a:lstStyle/>
        <a:p>
          <a:r>
            <a:rPr lang="en-US" sz="1800" dirty="0">
              <a:solidFill>
                <a:schemeClr val="accent1"/>
              </a:solidFill>
              <a:latin typeface="+mn-lt"/>
              <a:cs typeface="Arial" panose="020B0604020202020204" pitchFamily="34" charset="0"/>
            </a:rPr>
            <a:t>8) Make sure care leavers know what benefits &amp; support is available to them.</a:t>
          </a:r>
        </a:p>
      </dgm:t>
    </dgm:pt>
    <dgm:pt modelId="{DD70C669-0445-4542-9CCF-65F3928182FA}" type="parTrans" cxnId="{79B80EAE-7222-47E5-B1ED-383851C0A5CC}">
      <dgm:prSet/>
      <dgm:spPr/>
      <dgm:t>
        <a:bodyPr/>
        <a:lstStyle/>
        <a:p>
          <a:endParaRPr lang="en-US"/>
        </a:p>
      </dgm:t>
    </dgm:pt>
    <dgm:pt modelId="{8CB027D5-05BE-4919-8AE0-A6D69403167F}" type="sibTrans" cxnId="{79B80EAE-7222-47E5-B1ED-383851C0A5CC}">
      <dgm:prSet/>
      <dgm:spPr/>
      <dgm:t>
        <a:bodyPr/>
        <a:lstStyle/>
        <a:p>
          <a:endParaRPr lang="en-US"/>
        </a:p>
      </dgm:t>
    </dgm:pt>
    <dgm:pt modelId="{67DC22AC-C2AF-4DDB-8873-010CD0677D41}" type="pres">
      <dgm:prSet presAssocID="{1731AA93-3EBD-4F9B-BB96-8E833A31641C}" presName="vert0" presStyleCnt="0">
        <dgm:presLayoutVars>
          <dgm:dir/>
          <dgm:animOne val="branch"/>
          <dgm:animLvl val="lvl"/>
        </dgm:presLayoutVars>
      </dgm:prSet>
      <dgm:spPr/>
    </dgm:pt>
    <dgm:pt modelId="{36A5BFF1-075B-4A9E-922B-C68B83CFA526}" type="pres">
      <dgm:prSet presAssocID="{EFC8D889-CA51-4002-800A-AEA5486E6BE6}" presName="thickLine" presStyleLbl="alignNode1" presStyleIdx="0" presStyleCnt="8"/>
      <dgm:spPr/>
    </dgm:pt>
    <dgm:pt modelId="{96056780-D791-4EDC-9D10-A4610073BA5A}" type="pres">
      <dgm:prSet presAssocID="{EFC8D889-CA51-4002-800A-AEA5486E6BE6}" presName="horz1" presStyleCnt="0"/>
      <dgm:spPr/>
    </dgm:pt>
    <dgm:pt modelId="{EA5100F9-D38D-4592-94A8-F31CE71BB943}" type="pres">
      <dgm:prSet presAssocID="{EFC8D889-CA51-4002-800A-AEA5486E6BE6}" presName="tx1" presStyleLbl="revTx" presStyleIdx="0" presStyleCnt="8"/>
      <dgm:spPr/>
    </dgm:pt>
    <dgm:pt modelId="{E996052A-756D-4FB8-9AEE-F97331E8A893}" type="pres">
      <dgm:prSet presAssocID="{EFC8D889-CA51-4002-800A-AEA5486E6BE6}" presName="vert1" presStyleCnt="0"/>
      <dgm:spPr/>
    </dgm:pt>
    <dgm:pt modelId="{CC8DBA90-90F2-4FF2-A8C6-9F3E11BC0ED5}" type="pres">
      <dgm:prSet presAssocID="{AA944B6D-478E-4CA1-9AEA-921CFB745BB8}" presName="thickLine" presStyleLbl="alignNode1" presStyleIdx="1" presStyleCnt="8"/>
      <dgm:spPr/>
    </dgm:pt>
    <dgm:pt modelId="{162BDA6E-A7C3-489D-B3EA-6F16D08203AF}" type="pres">
      <dgm:prSet presAssocID="{AA944B6D-478E-4CA1-9AEA-921CFB745BB8}" presName="horz1" presStyleCnt="0"/>
      <dgm:spPr/>
    </dgm:pt>
    <dgm:pt modelId="{3C551A8E-FD0C-495C-93C6-8D6F8FA653C1}" type="pres">
      <dgm:prSet presAssocID="{AA944B6D-478E-4CA1-9AEA-921CFB745BB8}" presName="tx1" presStyleLbl="revTx" presStyleIdx="1" presStyleCnt="8"/>
      <dgm:spPr/>
    </dgm:pt>
    <dgm:pt modelId="{13D6909C-01F6-458C-9E6B-5F25B8F72435}" type="pres">
      <dgm:prSet presAssocID="{AA944B6D-478E-4CA1-9AEA-921CFB745BB8}" presName="vert1" presStyleCnt="0"/>
      <dgm:spPr/>
    </dgm:pt>
    <dgm:pt modelId="{877E8672-F8D5-407B-B73E-21C9DE2D0B8E}" type="pres">
      <dgm:prSet presAssocID="{05CFBB61-258F-45D5-9D80-2881E7DF2751}" presName="thickLine" presStyleLbl="alignNode1" presStyleIdx="2" presStyleCnt="8"/>
      <dgm:spPr/>
    </dgm:pt>
    <dgm:pt modelId="{5FE758DA-7060-4ABF-ACE1-5D3C60BE3E33}" type="pres">
      <dgm:prSet presAssocID="{05CFBB61-258F-45D5-9D80-2881E7DF2751}" presName="horz1" presStyleCnt="0"/>
      <dgm:spPr/>
    </dgm:pt>
    <dgm:pt modelId="{063CADC0-BC66-4B8C-BDF0-1FCF58604A97}" type="pres">
      <dgm:prSet presAssocID="{05CFBB61-258F-45D5-9D80-2881E7DF2751}" presName="tx1" presStyleLbl="revTx" presStyleIdx="2" presStyleCnt="8"/>
      <dgm:spPr/>
    </dgm:pt>
    <dgm:pt modelId="{C05162DA-924C-4FEB-8D82-ECC4E2DD22E7}" type="pres">
      <dgm:prSet presAssocID="{05CFBB61-258F-45D5-9D80-2881E7DF2751}" presName="vert1" presStyleCnt="0"/>
      <dgm:spPr/>
    </dgm:pt>
    <dgm:pt modelId="{2F2DD1AF-6124-40E5-8523-6471E4A717F9}" type="pres">
      <dgm:prSet presAssocID="{91B58B68-CA15-4836-B234-7724DB56AEEF}" presName="thickLine" presStyleLbl="alignNode1" presStyleIdx="3" presStyleCnt="8"/>
      <dgm:spPr/>
    </dgm:pt>
    <dgm:pt modelId="{E0C96216-97A5-4A39-B665-EBECDCC6C985}" type="pres">
      <dgm:prSet presAssocID="{91B58B68-CA15-4836-B234-7724DB56AEEF}" presName="horz1" presStyleCnt="0"/>
      <dgm:spPr/>
    </dgm:pt>
    <dgm:pt modelId="{03323ABF-4FC7-4636-9EC7-1485C1D0D524}" type="pres">
      <dgm:prSet presAssocID="{91B58B68-CA15-4836-B234-7724DB56AEEF}" presName="tx1" presStyleLbl="revTx" presStyleIdx="3" presStyleCnt="8"/>
      <dgm:spPr/>
    </dgm:pt>
    <dgm:pt modelId="{26FABE83-FDF8-4B5C-8C45-075E95D51F78}" type="pres">
      <dgm:prSet presAssocID="{91B58B68-CA15-4836-B234-7724DB56AEEF}" presName="vert1" presStyleCnt="0"/>
      <dgm:spPr/>
    </dgm:pt>
    <dgm:pt modelId="{FCB26541-9D3D-4408-B75B-C12F3FE2EEE0}" type="pres">
      <dgm:prSet presAssocID="{775F1123-622E-4B23-91D6-6F32DDB0637D}" presName="thickLine" presStyleLbl="alignNode1" presStyleIdx="4" presStyleCnt="8"/>
      <dgm:spPr/>
    </dgm:pt>
    <dgm:pt modelId="{866131FE-8341-4395-9BE5-230A2E63724B}" type="pres">
      <dgm:prSet presAssocID="{775F1123-622E-4B23-91D6-6F32DDB0637D}" presName="horz1" presStyleCnt="0"/>
      <dgm:spPr/>
    </dgm:pt>
    <dgm:pt modelId="{9FB9DE14-E2F5-4C6A-AE2F-04D1024C18D8}" type="pres">
      <dgm:prSet presAssocID="{775F1123-622E-4B23-91D6-6F32DDB0637D}" presName="tx1" presStyleLbl="revTx" presStyleIdx="4" presStyleCnt="8"/>
      <dgm:spPr/>
    </dgm:pt>
    <dgm:pt modelId="{A3596CB3-7A5A-46BF-A694-5E1481DE7D77}" type="pres">
      <dgm:prSet presAssocID="{775F1123-622E-4B23-91D6-6F32DDB0637D}" presName="vert1" presStyleCnt="0"/>
      <dgm:spPr/>
    </dgm:pt>
    <dgm:pt modelId="{D962DBC7-ABB2-4D52-A151-0572DE667DE2}" type="pres">
      <dgm:prSet presAssocID="{B79D89DD-689C-4281-9BA5-0A07C6A06474}" presName="thickLine" presStyleLbl="alignNode1" presStyleIdx="5" presStyleCnt="8"/>
      <dgm:spPr/>
    </dgm:pt>
    <dgm:pt modelId="{4250E736-A272-46A2-B232-55BE182C3447}" type="pres">
      <dgm:prSet presAssocID="{B79D89DD-689C-4281-9BA5-0A07C6A06474}" presName="horz1" presStyleCnt="0"/>
      <dgm:spPr/>
    </dgm:pt>
    <dgm:pt modelId="{C36226E0-DD2F-4671-B3F3-409E89E5986D}" type="pres">
      <dgm:prSet presAssocID="{B79D89DD-689C-4281-9BA5-0A07C6A06474}" presName="tx1" presStyleLbl="revTx" presStyleIdx="5" presStyleCnt="8"/>
      <dgm:spPr/>
    </dgm:pt>
    <dgm:pt modelId="{555EED4B-54BA-4250-BD75-946200941570}" type="pres">
      <dgm:prSet presAssocID="{B79D89DD-689C-4281-9BA5-0A07C6A06474}" presName="vert1" presStyleCnt="0"/>
      <dgm:spPr/>
    </dgm:pt>
    <dgm:pt modelId="{26E5DB55-B968-4021-8784-852CF6D7A3F9}" type="pres">
      <dgm:prSet presAssocID="{1D8C9018-AC2B-4865-9C26-2ADE348D07C8}" presName="thickLine" presStyleLbl="alignNode1" presStyleIdx="6" presStyleCnt="8"/>
      <dgm:spPr/>
    </dgm:pt>
    <dgm:pt modelId="{6EBB2316-B84C-458A-888A-5ECF4EB86EE5}" type="pres">
      <dgm:prSet presAssocID="{1D8C9018-AC2B-4865-9C26-2ADE348D07C8}" presName="horz1" presStyleCnt="0"/>
      <dgm:spPr/>
    </dgm:pt>
    <dgm:pt modelId="{A42B0539-B567-4DCC-9E77-9843FE1B56E4}" type="pres">
      <dgm:prSet presAssocID="{1D8C9018-AC2B-4865-9C26-2ADE348D07C8}" presName="tx1" presStyleLbl="revTx" presStyleIdx="6" presStyleCnt="8"/>
      <dgm:spPr/>
    </dgm:pt>
    <dgm:pt modelId="{8FAAC543-99D3-4CA1-A9B0-985D8B788E69}" type="pres">
      <dgm:prSet presAssocID="{1D8C9018-AC2B-4865-9C26-2ADE348D07C8}" presName="vert1" presStyleCnt="0"/>
      <dgm:spPr/>
    </dgm:pt>
    <dgm:pt modelId="{17491E26-4509-4F3E-BA9C-7BF3878E03D7}" type="pres">
      <dgm:prSet presAssocID="{E4D43C23-D307-4A73-BE4C-9E8A034B1CBF}" presName="thickLine" presStyleLbl="alignNode1" presStyleIdx="7" presStyleCnt="8"/>
      <dgm:spPr/>
    </dgm:pt>
    <dgm:pt modelId="{C5E98196-09BC-41E0-95E6-1B6C490190CA}" type="pres">
      <dgm:prSet presAssocID="{E4D43C23-D307-4A73-BE4C-9E8A034B1CBF}" presName="horz1" presStyleCnt="0"/>
      <dgm:spPr/>
    </dgm:pt>
    <dgm:pt modelId="{01543595-62F4-4E52-88C8-ADE9C24C9605}" type="pres">
      <dgm:prSet presAssocID="{E4D43C23-D307-4A73-BE4C-9E8A034B1CBF}" presName="tx1" presStyleLbl="revTx" presStyleIdx="7" presStyleCnt="8"/>
      <dgm:spPr/>
    </dgm:pt>
    <dgm:pt modelId="{161F4033-584A-462C-8218-3B801048D330}" type="pres">
      <dgm:prSet presAssocID="{E4D43C23-D307-4A73-BE4C-9E8A034B1CBF}" presName="vert1" presStyleCnt="0"/>
      <dgm:spPr/>
    </dgm:pt>
  </dgm:ptLst>
  <dgm:cxnLst>
    <dgm:cxn modelId="{F21DC307-90CF-4B73-BE0D-3790EA05C38F}" srcId="{1731AA93-3EBD-4F9B-BB96-8E833A31641C}" destId="{775F1123-622E-4B23-91D6-6F32DDB0637D}" srcOrd="4" destOrd="0" parTransId="{E17967F0-DD99-4F92-8A42-9219959986D1}" sibTransId="{EC6240C9-6843-4477-B9EE-08847F25C994}"/>
    <dgm:cxn modelId="{8BBCB414-F9A9-4F31-AC60-94AC078C3C8E}" type="presOf" srcId="{B79D89DD-689C-4281-9BA5-0A07C6A06474}" destId="{C36226E0-DD2F-4671-B3F3-409E89E5986D}" srcOrd="0" destOrd="0" presId="urn:microsoft.com/office/officeart/2008/layout/LinedList"/>
    <dgm:cxn modelId="{DD063219-59D7-43B6-96B5-23A2BBD76778}" type="presOf" srcId="{AA944B6D-478E-4CA1-9AEA-921CFB745BB8}" destId="{3C551A8E-FD0C-495C-93C6-8D6F8FA653C1}" srcOrd="0" destOrd="0" presId="urn:microsoft.com/office/officeart/2008/layout/LinedList"/>
    <dgm:cxn modelId="{56233C1C-7402-4D63-A850-0604B3A36E28}" type="presOf" srcId="{EFC8D889-CA51-4002-800A-AEA5486E6BE6}" destId="{EA5100F9-D38D-4592-94A8-F31CE71BB943}" srcOrd="0" destOrd="0" presId="urn:microsoft.com/office/officeart/2008/layout/LinedList"/>
    <dgm:cxn modelId="{0FF92C2A-ADB9-4A1B-89A7-BF06EAF51065}" type="presOf" srcId="{1731AA93-3EBD-4F9B-BB96-8E833A31641C}" destId="{67DC22AC-C2AF-4DDB-8873-010CD0677D41}" srcOrd="0" destOrd="0" presId="urn:microsoft.com/office/officeart/2008/layout/LinedList"/>
    <dgm:cxn modelId="{02646B2B-483D-465A-A80D-67030AA69B04}" srcId="{1731AA93-3EBD-4F9B-BB96-8E833A31641C}" destId="{1D8C9018-AC2B-4865-9C26-2ADE348D07C8}" srcOrd="6" destOrd="0" parTransId="{05E879FA-1A32-4D5F-82D7-973DE1D88D52}" sibTransId="{119ABA6C-2440-43DD-9F5B-6890C6CF3FC1}"/>
    <dgm:cxn modelId="{0A5E7637-626D-480B-8170-F0F354470F3D}" srcId="{1731AA93-3EBD-4F9B-BB96-8E833A31641C}" destId="{AA944B6D-478E-4CA1-9AEA-921CFB745BB8}" srcOrd="1" destOrd="0" parTransId="{525460B3-4E03-4BC5-AB71-434B6A86DF85}" sibTransId="{D9E8432A-CFF4-4D6C-8D61-6F63996C67CA}"/>
    <dgm:cxn modelId="{059CD55B-1A68-446B-940D-B39744B1CFCB}" type="presOf" srcId="{775F1123-622E-4B23-91D6-6F32DDB0637D}" destId="{9FB9DE14-E2F5-4C6A-AE2F-04D1024C18D8}" srcOrd="0" destOrd="0" presId="urn:microsoft.com/office/officeart/2008/layout/LinedList"/>
    <dgm:cxn modelId="{AFEE4F42-24C1-4CE5-B9CC-B3D7DE259EB0}" srcId="{1731AA93-3EBD-4F9B-BB96-8E833A31641C}" destId="{B79D89DD-689C-4281-9BA5-0A07C6A06474}" srcOrd="5" destOrd="0" parTransId="{9C042CA2-5CED-4415-B3BA-74E0A6B1CBD4}" sibTransId="{4D01E6BD-7649-4B88-9926-8ED6DF410638}"/>
    <dgm:cxn modelId="{CF75304D-04BC-486C-838F-3CD1C020231C}" type="presOf" srcId="{1D8C9018-AC2B-4865-9C26-2ADE348D07C8}" destId="{A42B0539-B567-4DCC-9E77-9843FE1B56E4}" srcOrd="0" destOrd="0" presId="urn:microsoft.com/office/officeart/2008/layout/LinedList"/>
    <dgm:cxn modelId="{B7674F56-8B02-452A-93F3-FF38144F1B92}" type="presOf" srcId="{91B58B68-CA15-4836-B234-7724DB56AEEF}" destId="{03323ABF-4FC7-4636-9EC7-1485C1D0D524}" srcOrd="0" destOrd="0" presId="urn:microsoft.com/office/officeart/2008/layout/LinedList"/>
    <dgm:cxn modelId="{6508399F-0D7C-466B-ABB8-564B132CBCD0}" srcId="{1731AA93-3EBD-4F9B-BB96-8E833A31641C}" destId="{EFC8D889-CA51-4002-800A-AEA5486E6BE6}" srcOrd="0" destOrd="0" parTransId="{DA92A801-6F78-4F7D-A914-F171FE259809}" sibTransId="{29B297E6-C4E1-4F40-8979-12373496C63B}"/>
    <dgm:cxn modelId="{79B80EAE-7222-47E5-B1ED-383851C0A5CC}" srcId="{1731AA93-3EBD-4F9B-BB96-8E833A31641C}" destId="{E4D43C23-D307-4A73-BE4C-9E8A034B1CBF}" srcOrd="7" destOrd="0" parTransId="{DD70C669-0445-4542-9CCF-65F3928182FA}" sibTransId="{8CB027D5-05BE-4919-8AE0-A6D69403167F}"/>
    <dgm:cxn modelId="{BD9B8ECF-F7F9-4A13-8EC1-E20901272A33}" srcId="{1731AA93-3EBD-4F9B-BB96-8E833A31641C}" destId="{05CFBB61-258F-45D5-9D80-2881E7DF2751}" srcOrd="2" destOrd="0" parTransId="{2F36ED35-D1F5-4027-BB61-6FE1DA90C728}" sibTransId="{FBB92371-8755-4DE0-A7B8-20B957174680}"/>
    <dgm:cxn modelId="{239839F1-2BAE-4CD0-9C1A-9059E9C82618}" type="presOf" srcId="{E4D43C23-D307-4A73-BE4C-9E8A034B1CBF}" destId="{01543595-62F4-4E52-88C8-ADE9C24C9605}" srcOrd="0" destOrd="0" presId="urn:microsoft.com/office/officeart/2008/layout/LinedList"/>
    <dgm:cxn modelId="{A7BFB5F6-95BF-4858-A944-F7B73D012351}" type="presOf" srcId="{05CFBB61-258F-45D5-9D80-2881E7DF2751}" destId="{063CADC0-BC66-4B8C-BDF0-1FCF58604A97}" srcOrd="0" destOrd="0" presId="urn:microsoft.com/office/officeart/2008/layout/LinedList"/>
    <dgm:cxn modelId="{0878BCFF-AB04-4F04-B859-44C8195C8D3B}" srcId="{1731AA93-3EBD-4F9B-BB96-8E833A31641C}" destId="{91B58B68-CA15-4836-B234-7724DB56AEEF}" srcOrd="3" destOrd="0" parTransId="{9CFB18DF-904C-44C6-9BE3-F1D550DFC99F}" sibTransId="{C252AD64-AD71-412B-83D8-C4BA0DFE0B21}"/>
    <dgm:cxn modelId="{A79779EB-3BA1-4FF7-A261-A03D6194AB25}" type="presParOf" srcId="{67DC22AC-C2AF-4DDB-8873-010CD0677D41}" destId="{36A5BFF1-075B-4A9E-922B-C68B83CFA526}" srcOrd="0" destOrd="0" presId="urn:microsoft.com/office/officeart/2008/layout/LinedList"/>
    <dgm:cxn modelId="{20E2C2CF-354E-43D9-8333-626F14A853B3}" type="presParOf" srcId="{67DC22AC-C2AF-4DDB-8873-010CD0677D41}" destId="{96056780-D791-4EDC-9D10-A4610073BA5A}" srcOrd="1" destOrd="0" presId="urn:microsoft.com/office/officeart/2008/layout/LinedList"/>
    <dgm:cxn modelId="{FCB903CA-D842-4148-A90C-96BDCE82C236}" type="presParOf" srcId="{96056780-D791-4EDC-9D10-A4610073BA5A}" destId="{EA5100F9-D38D-4592-94A8-F31CE71BB943}" srcOrd="0" destOrd="0" presId="urn:microsoft.com/office/officeart/2008/layout/LinedList"/>
    <dgm:cxn modelId="{33689265-6EE7-4277-A0DE-A625D6B8F6E4}" type="presParOf" srcId="{96056780-D791-4EDC-9D10-A4610073BA5A}" destId="{E996052A-756D-4FB8-9AEE-F97331E8A893}" srcOrd="1" destOrd="0" presId="urn:microsoft.com/office/officeart/2008/layout/LinedList"/>
    <dgm:cxn modelId="{E955B26B-5C30-41E7-BC49-9CE11B52D60E}" type="presParOf" srcId="{67DC22AC-C2AF-4DDB-8873-010CD0677D41}" destId="{CC8DBA90-90F2-4FF2-A8C6-9F3E11BC0ED5}" srcOrd="2" destOrd="0" presId="urn:microsoft.com/office/officeart/2008/layout/LinedList"/>
    <dgm:cxn modelId="{3780BD58-BFE2-42F7-95DE-D61FAC0B6164}" type="presParOf" srcId="{67DC22AC-C2AF-4DDB-8873-010CD0677D41}" destId="{162BDA6E-A7C3-489D-B3EA-6F16D08203AF}" srcOrd="3" destOrd="0" presId="urn:microsoft.com/office/officeart/2008/layout/LinedList"/>
    <dgm:cxn modelId="{0575CAEC-8C23-4CB3-89A5-13CC09BCDE08}" type="presParOf" srcId="{162BDA6E-A7C3-489D-B3EA-6F16D08203AF}" destId="{3C551A8E-FD0C-495C-93C6-8D6F8FA653C1}" srcOrd="0" destOrd="0" presId="urn:microsoft.com/office/officeart/2008/layout/LinedList"/>
    <dgm:cxn modelId="{1CD3F666-4EEE-4E68-925F-76E535A15E87}" type="presParOf" srcId="{162BDA6E-A7C3-489D-B3EA-6F16D08203AF}" destId="{13D6909C-01F6-458C-9E6B-5F25B8F72435}" srcOrd="1" destOrd="0" presId="urn:microsoft.com/office/officeart/2008/layout/LinedList"/>
    <dgm:cxn modelId="{B7D49CFD-CD1F-4C94-B176-3C0BB597616E}" type="presParOf" srcId="{67DC22AC-C2AF-4DDB-8873-010CD0677D41}" destId="{877E8672-F8D5-407B-B73E-21C9DE2D0B8E}" srcOrd="4" destOrd="0" presId="urn:microsoft.com/office/officeart/2008/layout/LinedList"/>
    <dgm:cxn modelId="{AEDFED38-40C2-4CA7-99FC-C5D2E4B65404}" type="presParOf" srcId="{67DC22AC-C2AF-4DDB-8873-010CD0677D41}" destId="{5FE758DA-7060-4ABF-ACE1-5D3C60BE3E33}" srcOrd="5" destOrd="0" presId="urn:microsoft.com/office/officeart/2008/layout/LinedList"/>
    <dgm:cxn modelId="{CCB42E97-8DB9-4501-8F3D-A27A042E837B}" type="presParOf" srcId="{5FE758DA-7060-4ABF-ACE1-5D3C60BE3E33}" destId="{063CADC0-BC66-4B8C-BDF0-1FCF58604A97}" srcOrd="0" destOrd="0" presId="urn:microsoft.com/office/officeart/2008/layout/LinedList"/>
    <dgm:cxn modelId="{AD0DBF82-5957-47EF-B118-7E6D23AEC4A7}" type="presParOf" srcId="{5FE758DA-7060-4ABF-ACE1-5D3C60BE3E33}" destId="{C05162DA-924C-4FEB-8D82-ECC4E2DD22E7}" srcOrd="1" destOrd="0" presId="urn:microsoft.com/office/officeart/2008/layout/LinedList"/>
    <dgm:cxn modelId="{23CEAB3A-7638-498B-9206-CF68B05865E2}" type="presParOf" srcId="{67DC22AC-C2AF-4DDB-8873-010CD0677D41}" destId="{2F2DD1AF-6124-40E5-8523-6471E4A717F9}" srcOrd="6" destOrd="0" presId="urn:microsoft.com/office/officeart/2008/layout/LinedList"/>
    <dgm:cxn modelId="{76EC0ECB-1592-44C4-ADAE-D1929DAE3DE8}" type="presParOf" srcId="{67DC22AC-C2AF-4DDB-8873-010CD0677D41}" destId="{E0C96216-97A5-4A39-B665-EBECDCC6C985}" srcOrd="7" destOrd="0" presId="urn:microsoft.com/office/officeart/2008/layout/LinedList"/>
    <dgm:cxn modelId="{A3C79531-23B8-47BD-9119-47A55C09351A}" type="presParOf" srcId="{E0C96216-97A5-4A39-B665-EBECDCC6C985}" destId="{03323ABF-4FC7-4636-9EC7-1485C1D0D524}" srcOrd="0" destOrd="0" presId="urn:microsoft.com/office/officeart/2008/layout/LinedList"/>
    <dgm:cxn modelId="{A08834ED-A30F-453E-B2C7-4FEA8D77DDF2}" type="presParOf" srcId="{E0C96216-97A5-4A39-B665-EBECDCC6C985}" destId="{26FABE83-FDF8-4B5C-8C45-075E95D51F78}" srcOrd="1" destOrd="0" presId="urn:microsoft.com/office/officeart/2008/layout/LinedList"/>
    <dgm:cxn modelId="{91A3ACDB-7A51-4402-AD3C-5A783F11548B}" type="presParOf" srcId="{67DC22AC-C2AF-4DDB-8873-010CD0677D41}" destId="{FCB26541-9D3D-4408-B75B-C12F3FE2EEE0}" srcOrd="8" destOrd="0" presId="urn:microsoft.com/office/officeart/2008/layout/LinedList"/>
    <dgm:cxn modelId="{F8B51487-F360-4E66-86A9-99F368CF32A9}" type="presParOf" srcId="{67DC22AC-C2AF-4DDB-8873-010CD0677D41}" destId="{866131FE-8341-4395-9BE5-230A2E63724B}" srcOrd="9" destOrd="0" presId="urn:microsoft.com/office/officeart/2008/layout/LinedList"/>
    <dgm:cxn modelId="{8DF1ECAF-6BA8-4C82-AAD9-B81EAC2C2A50}" type="presParOf" srcId="{866131FE-8341-4395-9BE5-230A2E63724B}" destId="{9FB9DE14-E2F5-4C6A-AE2F-04D1024C18D8}" srcOrd="0" destOrd="0" presId="urn:microsoft.com/office/officeart/2008/layout/LinedList"/>
    <dgm:cxn modelId="{A8BC71D9-C64D-49A0-9CBF-1CFA1C7F4F6A}" type="presParOf" srcId="{866131FE-8341-4395-9BE5-230A2E63724B}" destId="{A3596CB3-7A5A-46BF-A694-5E1481DE7D77}" srcOrd="1" destOrd="0" presId="urn:microsoft.com/office/officeart/2008/layout/LinedList"/>
    <dgm:cxn modelId="{523F65D9-B209-46AC-90B9-70EF0075B5FA}" type="presParOf" srcId="{67DC22AC-C2AF-4DDB-8873-010CD0677D41}" destId="{D962DBC7-ABB2-4D52-A151-0572DE667DE2}" srcOrd="10" destOrd="0" presId="urn:microsoft.com/office/officeart/2008/layout/LinedList"/>
    <dgm:cxn modelId="{9682EDCC-E2BA-4C6F-B7C9-EBE38BB80FAB}" type="presParOf" srcId="{67DC22AC-C2AF-4DDB-8873-010CD0677D41}" destId="{4250E736-A272-46A2-B232-55BE182C3447}" srcOrd="11" destOrd="0" presId="urn:microsoft.com/office/officeart/2008/layout/LinedList"/>
    <dgm:cxn modelId="{3FE80F18-9588-4B4F-A7DC-4EE21012D566}" type="presParOf" srcId="{4250E736-A272-46A2-B232-55BE182C3447}" destId="{C36226E0-DD2F-4671-B3F3-409E89E5986D}" srcOrd="0" destOrd="0" presId="urn:microsoft.com/office/officeart/2008/layout/LinedList"/>
    <dgm:cxn modelId="{E0449714-BFFA-4850-9D5C-E138D8BFC25C}" type="presParOf" srcId="{4250E736-A272-46A2-B232-55BE182C3447}" destId="{555EED4B-54BA-4250-BD75-946200941570}" srcOrd="1" destOrd="0" presId="urn:microsoft.com/office/officeart/2008/layout/LinedList"/>
    <dgm:cxn modelId="{63526852-8264-4970-A4E7-41C82BE13F69}" type="presParOf" srcId="{67DC22AC-C2AF-4DDB-8873-010CD0677D41}" destId="{26E5DB55-B968-4021-8784-852CF6D7A3F9}" srcOrd="12" destOrd="0" presId="urn:microsoft.com/office/officeart/2008/layout/LinedList"/>
    <dgm:cxn modelId="{7089DDC3-4AA6-44B5-9ED2-05C18841D203}" type="presParOf" srcId="{67DC22AC-C2AF-4DDB-8873-010CD0677D41}" destId="{6EBB2316-B84C-458A-888A-5ECF4EB86EE5}" srcOrd="13" destOrd="0" presId="urn:microsoft.com/office/officeart/2008/layout/LinedList"/>
    <dgm:cxn modelId="{5BBC5FB9-9148-49CE-8446-5823A1C15F7E}" type="presParOf" srcId="{6EBB2316-B84C-458A-888A-5ECF4EB86EE5}" destId="{A42B0539-B567-4DCC-9E77-9843FE1B56E4}" srcOrd="0" destOrd="0" presId="urn:microsoft.com/office/officeart/2008/layout/LinedList"/>
    <dgm:cxn modelId="{5C667A96-5084-445E-A44A-B7C41E0DB23D}" type="presParOf" srcId="{6EBB2316-B84C-458A-888A-5ECF4EB86EE5}" destId="{8FAAC543-99D3-4CA1-A9B0-985D8B788E69}" srcOrd="1" destOrd="0" presId="urn:microsoft.com/office/officeart/2008/layout/LinedList"/>
    <dgm:cxn modelId="{ED123974-82D0-4671-99AA-5B83E2FFCA4D}" type="presParOf" srcId="{67DC22AC-C2AF-4DDB-8873-010CD0677D41}" destId="{17491E26-4509-4F3E-BA9C-7BF3878E03D7}" srcOrd="14" destOrd="0" presId="urn:microsoft.com/office/officeart/2008/layout/LinedList"/>
    <dgm:cxn modelId="{8728B6B4-A664-4574-B369-9937BD9207E3}" type="presParOf" srcId="{67DC22AC-C2AF-4DDB-8873-010CD0677D41}" destId="{C5E98196-09BC-41E0-95E6-1B6C490190CA}" srcOrd="15" destOrd="0" presId="urn:microsoft.com/office/officeart/2008/layout/LinedList"/>
    <dgm:cxn modelId="{6E90E27B-8FCF-41A5-A1B7-4E0B89E56FA7}" type="presParOf" srcId="{C5E98196-09BC-41E0-95E6-1B6C490190CA}" destId="{01543595-62F4-4E52-88C8-ADE9C24C9605}" srcOrd="0" destOrd="0" presId="urn:microsoft.com/office/officeart/2008/layout/LinedList"/>
    <dgm:cxn modelId="{494AAFCE-70F1-48DB-8E74-2E21D5EC4302}" type="presParOf" srcId="{C5E98196-09BC-41E0-95E6-1B6C490190CA}" destId="{161F4033-584A-462C-8218-3B801048D330}"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95A2B77-E5FA-4BF9-983A-A9A496420954}">
      <dsp:nvSpPr>
        <dsp:cNvPr id="0" name=""/>
        <dsp:cNvSpPr/>
      </dsp:nvSpPr>
      <dsp:spPr>
        <a:xfrm>
          <a:off x="0" y="7168"/>
          <a:ext cx="6797675" cy="91080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F9F6AD1-63C2-43F5-B6B4-EFA9DBAA0FB7}">
      <dsp:nvSpPr>
        <dsp:cNvPr id="0" name=""/>
        <dsp:cNvSpPr/>
      </dsp:nvSpPr>
      <dsp:spPr>
        <a:xfrm>
          <a:off x="275517" y="212098"/>
          <a:ext cx="501429" cy="50094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667C45B-16C1-409D-A3A1-2B72B9267A08}">
      <dsp:nvSpPr>
        <dsp:cNvPr id="0" name=""/>
        <dsp:cNvSpPr/>
      </dsp:nvSpPr>
      <dsp:spPr>
        <a:xfrm>
          <a:off x="1052463" y="7168"/>
          <a:ext cx="5729002" cy="9392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405" tIns="99405" rIns="99405" bIns="99405" numCol="1" spcCol="1270" anchor="ctr" anchorCtr="0">
          <a:noAutofit/>
        </a:bodyPr>
        <a:lstStyle/>
        <a:p>
          <a:pPr marL="0" lvl="0" indent="0" algn="l" defTabSz="711200">
            <a:lnSpc>
              <a:spcPct val="100000"/>
            </a:lnSpc>
            <a:spcBef>
              <a:spcPct val="0"/>
            </a:spcBef>
            <a:spcAft>
              <a:spcPct val="35000"/>
            </a:spcAft>
            <a:buNone/>
          </a:pPr>
          <a:r>
            <a:rPr lang="en-US" sz="1600" kern="1200" dirty="0">
              <a:latin typeface="+mn-lt"/>
              <a:cs typeface="Arial" panose="020B0604020202020204" pitchFamily="34" charset="0"/>
            </a:rPr>
            <a:t>Ending homelessness Together – High Level Action Plan (2018) commits to prevent and respond effectively to end youth homelessness.</a:t>
          </a:r>
        </a:p>
      </dsp:txBody>
      <dsp:txXfrm>
        <a:off x="1052463" y="7168"/>
        <a:ext cx="5729002" cy="939262"/>
      </dsp:txXfrm>
    </dsp:sp>
    <dsp:sp modelId="{BEDCD85A-071A-4D6F-BF59-40E3A8228F91}">
      <dsp:nvSpPr>
        <dsp:cNvPr id="0" name=""/>
        <dsp:cNvSpPr/>
      </dsp:nvSpPr>
      <dsp:spPr>
        <a:xfrm>
          <a:off x="0" y="1181246"/>
          <a:ext cx="6797675" cy="91080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E11A0F1-46C3-4B43-AA6A-B083F8470D0F}">
      <dsp:nvSpPr>
        <dsp:cNvPr id="0" name=""/>
        <dsp:cNvSpPr/>
      </dsp:nvSpPr>
      <dsp:spPr>
        <a:xfrm>
          <a:off x="275517" y="1386176"/>
          <a:ext cx="501429" cy="50094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8DFB69D-A544-4A72-A5E5-B5CF9FAE55ED}">
      <dsp:nvSpPr>
        <dsp:cNvPr id="0" name=""/>
        <dsp:cNvSpPr/>
      </dsp:nvSpPr>
      <dsp:spPr>
        <a:xfrm>
          <a:off x="1052463" y="1181246"/>
          <a:ext cx="5729002" cy="9392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405" tIns="99405" rIns="99405" bIns="99405" numCol="1" spcCol="1270" anchor="ctr" anchorCtr="0">
          <a:noAutofit/>
        </a:bodyPr>
        <a:lstStyle/>
        <a:p>
          <a:pPr marL="0" lvl="0" indent="0" algn="l" defTabSz="666750">
            <a:lnSpc>
              <a:spcPct val="100000"/>
            </a:lnSpc>
            <a:spcBef>
              <a:spcPct val="0"/>
            </a:spcBef>
            <a:spcAft>
              <a:spcPct val="35000"/>
            </a:spcAft>
            <a:buNone/>
          </a:pPr>
          <a:r>
            <a:rPr lang="en-US" sz="1500" kern="1200" dirty="0">
              <a:latin typeface="+mn-lt"/>
              <a:cs typeface="Arial" panose="020B0604020202020204" pitchFamily="34" charset="0"/>
            </a:rPr>
            <a:t>Staying Put Scotland – young people are encouraged, enabled and empowered to remain in care for longer. </a:t>
          </a:r>
        </a:p>
      </dsp:txBody>
      <dsp:txXfrm>
        <a:off x="1052463" y="1181246"/>
        <a:ext cx="5729002" cy="939262"/>
      </dsp:txXfrm>
    </dsp:sp>
    <dsp:sp modelId="{BB3C5DC1-80D1-40F0-B629-1478DD404BDA}">
      <dsp:nvSpPr>
        <dsp:cNvPr id="0" name=""/>
        <dsp:cNvSpPr/>
      </dsp:nvSpPr>
      <dsp:spPr>
        <a:xfrm>
          <a:off x="0" y="2355324"/>
          <a:ext cx="6797675" cy="91080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0B4E801-0EAB-4645-B83C-0F87FFF85561}">
      <dsp:nvSpPr>
        <dsp:cNvPr id="0" name=""/>
        <dsp:cNvSpPr/>
      </dsp:nvSpPr>
      <dsp:spPr>
        <a:xfrm>
          <a:off x="275517" y="2560254"/>
          <a:ext cx="501429" cy="50094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A4BB663-1C59-4396-96E7-1C2F60B8BADA}">
      <dsp:nvSpPr>
        <dsp:cNvPr id="0" name=""/>
        <dsp:cNvSpPr/>
      </dsp:nvSpPr>
      <dsp:spPr>
        <a:xfrm>
          <a:off x="1052463" y="2355324"/>
          <a:ext cx="5729002" cy="9392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405" tIns="99405" rIns="99405" bIns="99405" numCol="1" spcCol="1270" anchor="ctr" anchorCtr="0">
          <a:noAutofit/>
        </a:bodyPr>
        <a:lstStyle/>
        <a:p>
          <a:pPr marL="0" lvl="0" indent="0" algn="l" defTabSz="666750">
            <a:lnSpc>
              <a:spcPct val="100000"/>
            </a:lnSpc>
            <a:spcBef>
              <a:spcPct val="0"/>
            </a:spcBef>
            <a:spcAft>
              <a:spcPct val="35000"/>
            </a:spcAft>
            <a:buNone/>
          </a:pPr>
          <a:r>
            <a:rPr lang="en-US" sz="1500" kern="1200" dirty="0">
              <a:latin typeface="+mn-lt"/>
              <a:cs typeface="Arial" panose="020B0604020202020204" pitchFamily="34" charset="0"/>
            </a:rPr>
            <a:t>Housing Options Protocols for Care Leavers – assist corporate parents to ensure there are suitable options to meet the housing needs of care leavers.</a:t>
          </a:r>
        </a:p>
      </dsp:txBody>
      <dsp:txXfrm>
        <a:off x="1052463" y="2355324"/>
        <a:ext cx="5729002" cy="939262"/>
      </dsp:txXfrm>
    </dsp:sp>
    <dsp:sp modelId="{0BDC5064-874E-4332-9C04-B9CC3C0E18DD}">
      <dsp:nvSpPr>
        <dsp:cNvPr id="0" name=""/>
        <dsp:cNvSpPr/>
      </dsp:nvSpPr>
      <dsp:spPr>
        <a:xfrm>
          <a:off x="0" y="3529402"/>
          <a:ext cx="6797675" cy="91080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1E01E6A-F8F5-4331-9ED6-7564E93D0017}">
      <dsp:nvSpPr>
        <dsp:cNvPr id="0" name=""/>
        <dsp:cNvSpPr/>
      </dsp:nvSpPr>
      <dsp:spPr>
        <a:xfrm>
          <a:off x="275517" y="3734332"/>
          <a:ext cx="501429" cy="500940"/>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AFB2F32-82F7-4046-89FD-A1111C5CFE82}">
      <dsp:nvSpPr>
        <dsp:cNvPr id="0" name=""/>
        <dsp:cNvSpPr/>
      </dsp:nvSpPr>
      <dsp:spPr>
        <a:xfrm>
          <a:off x="1052463" y="3529402"/>
          <a:ext cx="5729002" cy="9392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405" tIns="99405" rIns="99405" bIns="99405" numCol="1" spcCol="1270" anchor="ctr" anchorCtr="0">
          <a:noAutofit/>
        </a:bodyPr>
        <a:lstStyle/>
        <a:p>
          <a:pPr marL="0" lvl="0" indent="0" algn="l" defTabSz="666750">
            <a:lnSpc>
              <a:spcPct val="100000"/>
            </a:lnSpc>
            <a:spcBef>
              <a:spcPct val="0"/>
            </a:spcBef>
            <a:spcAft>
              <a:spcPct val="35000"/>
            </a:spcAft>
            <a:buNone/>
          </a:pPr>
          <a:r>
            <a:rPr lang="en-US" sz="1500" kern="1200" dirty="0">
              <a:latin typeface="+mn-lt"/>
              <a:cs typeface="Arial" panose="020B0604020202020204" pitchFamily="34" charset="0"/>
            </a:rPr>
            <a:t>Children and Young People (Scotland) Act 2014 sets out duties and responsibilities for corporate parents.</a:t>
          </a:r>
        </a:p>
      </dsp:txBody>
      <dsp:txXfrm>
        <a:off x="1052463" y="3529402"/>
        <a:ext cx="5729002" cy="939262"/>
      </dsp:txXfrm>
    </dsp:sp>
    <dsp:sp modelId="{4ABEE618-A8C6-47F4-87FA-069768A8485B}">
      <dsp:nvSpPr>
        <dsp:cNvPr id="0" name=""/>
        <dsp:cNvSpPr/>
      </dsp:nvSpPr>
      <dsp:spPr>
        <a:xfrm>
          <a:off x="0" y="4689199"/>
          <a:ext cx="6797675" cy="91080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CE2A77A-E81C-42B1-A6B5-F1F60D114240}">
      <dsp:nvSpPr>
        <dsp:cNvPr id="0" name=""/>
        <dsp:cNvSpPr/>
      </dsp:nvSpPr>
      <dsp:spPr>
        <a:xfrm>
          <a:off x="275517" y="4908411"/>
          <a:ext cx="501429" cy="500940"/>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594E02C-77B9-46C0-A14A-9B1EB87D4C52}">
      <dsp:nvSpPr>
        <dsp:cNvPr id="0" name=""/>
        <dsp:cNvSpPr/>
      </dsp:nvSpPr>
      <dsp:spPr>
        <a:xfrm>
          <a:off x="1052463" y="4703481"/>
          <a:ext cx="5729002" cy="9392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405" tIns="99405" rIns="99405" bIns="99405" numCol="1" spcCol="1270" anchor="ctr" anchorCtr="0">
          <a:noAutofit/>
        </a:bodyPr>
        <a:lstStyle/>
        <a:p>
          <a:pPr marL="0" lvl="0" indent="0" algn="l" defTabSz="666750" rtl="0">
            <a:lnSpc>
              <a:spcPct val="100000"/>
            </a:lnSpc>
            <a:spcBef>
              <a:spcPct val="0"/>
            </a:spcBef>
            <a:spcAft>
              <a:spcPct val="35000"/>
            </a:spcAft>
            <a:buNone/>
          </a:pPr>
          <a:r>
            <a:rPr lang="en-US" sz="1500" kern="1200" dirty="0">
              <a:latin typeface="+mn-lt"/>
              <a:cs typeface="Arial"/>
            </a:rPr>
            <a:t>UNCRC Art.20 states that care experienced young people shall be entitled to special protection and assistance.</a:t>
          </a:r>
        </a:p>
      </dsp:txBody>
      <dsp:txXfrm>
        <a:off x="1052463" y="4703481"/>
        <a:ext cx="5729002" cy="93926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A5BFF1-075B-4A9E-922B-C68B83CFA526}">
      <dsp:nvSpPr>
        <dsp:cNvPr id="0" name=""/>
        <dsp:cNvSpPr/>
      </dsp:nvSpPr>
      <dsp:spPr>
        <a:xfrm>
          <a:off x="0" y="0"/>
          <a:ext cx="6797675" cy="0"/>
        </a:xfrm>
        <a:prstGeom prst="line">
          <a:avLst/>
        </a:prstGeom>
        <a:solidFill>
          <a:schemeClr val="accent2">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A5100F9-D38D-4592-94A8-F31CE71BB943}">
      <dsp:nvSpPr>
        <dsp:cNvPr id="0" name=""/>
        <dsp:cNvSpPr/>
      </dsp:nvSpPr>
      <dsp:spPr>
        <a:xfrm>
          <a:off x="0" y="0"/>
          <a:ext cx="6797675" cy="7062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kern="1200" dirty="0">
              <a:solidFill>
                <a:schemeClr val="tx2"/>
              </a:solidFill>
              <a:latin typeface="+mn-lt"/>
              <a:cs typeface="Arial" panose="020B0604020202020204" pitchFamily="34" charset="0"/>
            </a:rPr>
            <a:t>1) Ask all local authorities in Scotland to report on the current services available to care leavers and how these can be improved.</a:t>
          </a:r>
        </a:p>
      </dsp:txBody>
      <dsp:txXfrm>
        <a:off x="0" y="0"/>
        <a:ext cx="6797675" cy="706238"/>
      </dsp:txXfrm>
    </dsp:sp>
    <dsp:sp modelId="{CC8DBA90-90F2-4FF2-A8C6-9F3E11BC0ED5}">
      <dsp:nvSpPr>
        <dsp:cNvPr id="0" name=""/>
        <dsp:cNvSpPr/>
      </dsp:nvSpPr>
      <dsp:spPr>
        <a:xfrm>
          <a:off x="0" y="706239"/>
          <a:ext cx="6797675" cy="0"/>
        </a:xfrm>
        <a:prstGeom prst="line">
          <a:avLst/>
        </a:prstGeom>
        <a:solidFill>
          <a:schemeClr val="accent3">
            <a:hueOff val="0"/>
            <a:satOff val="0"/>
            <a:lumOff val="0"/>
            <a:alphaOff val="0"/>
          </a:schemeClr>
        </a:solidFill>
        <a:ln w="15875"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C551A8E-FD0C-495C-93C6-8D6F8FA653C1}">
      <dsp:nvSpPr>
        <dsp:cNvPr id="0" name=""/>
        <dsp:cNvSpPr/>
      </dsp:nvSpPr>
      <dsp:spPr>
        <a:xfrm>
          <a:off x="0" y="706238"/>
          <a:ext cx="6797675" cy="7062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kern="1200" dirty="0">
              <a:solidFill>
                <a:schemeClr val="accent1"/>
              </a:solidFill>
              <a:latin typeface="+mn-lt"/>
              <a:cs typeface="Arial" panose="020B0604020202020204" pitchFamily="34" charset="0"/>
            </a:rPr>
            <a:t>2) Change the current rules about leaving care, so that young people can stay in care until at least 21.</a:t>
          </a:r>
        </a:p>
      </dsp:txBody>
      <dsp:txXfrm>
        <a:off x="0" y="706238"/>
        <a:ext cx="6797675" cy="706238"/>
      </dsp:txXfrm>
    </dsp:sp>
    <dsp:sp modelId="{877E8672-F8D5-407B-B73E-21C9DE2D0B8E}">
      <dsp:nvSpPr>
        <dsp:cNvPr id="0" name=""/>
        <dsp:cNvSpPr/>
      </dsp:nvSpPr>
      <dsp:spPr>
        <a:xfrm>
          <a:off x="0" y="1412478"/>
          <a:ext cx="6797675" cy="0"/>
        </a:xfrm>
        <a:prstGeom prst="line">
          <a:avLst/>
        </a:prstGeom>
        <a:solidFill>
          <a:schemeClr val="accent4">
            <a:hueOff val="0"/>
            <a:satOff val="0"/>
            <a:lumOff val="0"/>
            <a:alphaOff val="0"/>
          </a:schemeClr>
        </a:solidFill>
        <a:ln w="15875"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63CADC0-BC66-4B8C-BDF0-1FCF58604A97}">
      <dsp:nvSpPr>
        <dsp:cNvPr id="0" name=""/>
        <dsp:cNvSpPr/>
      </dsp:nvSpPr>
      <dsp:spPr>
        <a:xfrm>
          <a:off x="0" y="1412477"/>
          <a:ext cx="6797675" cy="7062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kern="1200" dirty="0">
              <a:solidFill>
                <a:schemeClr val="accent2"/>
              </a:solidFill>
              <a:latin typeface="+mn-lt"/>
              <a:cs typeface="Arial" panose="020B0604020202020204" pitchFamily="34" charset="0"/>
            </a:rPr>
            <a:t>3)All corporate parents will need to regularly say what their plans are to improve services for young people who are leaving care.   </a:t>
          </a:r>
        </a:p>
      </dsp:txBody>
      <dsp:txXfrm>
        <a:off x="0" y="1412477"/>
        <a:ext cx="6797675" cy="706238"/>
      </dsp:txXfrm>
    </dsp:sp>
    <dsp:sp modelId="{2F2DD1AF-6124-40E5-8523-6471E4A717F9}">
      <dsp:nvSpPr>
        <dsp:cNvPr id="0" name=""/>
        <dsp:cNvSpPr/>
      </dsp:nvSpPr>
      <dsp:spPr>
        <a:xfrm>
          <a:off x="0" y="2118717"/>
          <a:ext cx="6797675" cy="0"/>
        </a:xfrm>
        <a:prstGeom prst="line">
          <a:avLst/>
        </a:prstGeom>
        <a:solidFill>
          <a:schemeClr val="accent5">
            <a:hueOff val="0"/>
            <a:satOff val="0"/>
            <a:lumOff val="0"/>
            <a:alphaOff val="0"/>
          </a:schemeClr>
        </a:solidFill>
        <a:ln w="15875"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3323ABF-4FC7-4636-9EC7-1485C1D0D524}">
      <dsp:nvSpPr>
        <dsp:cNvPr id="0" name=""/>
        <dsp:cNvSpPr/>
      </dsp:nvSpPr>
      <dsp:spPr>
        <a:xfrm>
          <a:off x="0" y="2118716"/>
          <a:ext cx="6797675" cy="7062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kern="1200" dirty="0">
              <a:solidFill>
                <a:schemeClr val="tx2"/>
              </a:solidFill>
              <a:latin typeface="+mn-lt"/>
              <a:cs typeface="Arial" panose="020B0604020202020204" pitchFamily="34" charset="0"/>
            </a:rPr>
            <a:t>4) Between 2021/24, all corporate parents will need to specifically say how they plan to help support care leavers until they are 26 years old.</a:t>
          </a:r>
        </a:p>
      </dsp:txBody>
      <dsp:txXfrm>
        <a:off x="0" y="2118716"/>
        <a:ext cx="6797675" cy="706238"/>
      </dsp:txXfrm>
    </dsp:sp>
    <dsp:sp modelId="{FCB26541-9D3D-4408-B75B-C12F3FE2EEE0}">
      <dsp:nvSpPr>
        <dsp:cNvPr id="0" name=""/>
        <dsp:cNvSpPr/>
      </dsp:nvSpPr>
      <dsp:spPr>
        <a:xfrm>
          <a:off x="0" y="2824956"/>
          <a:ext cx="6797675" cy="0"/>
        </a:xfrm>
        <a:prstGeom prst="line">
          <a:avLst/>
        </a:prstGeom>
        <a:solidFill>
          <a:schemeClr val="accent6">
            <a:hueOff val="0"/>
            <a:satOff val="0"/>
            <a:lumOff val="0"/>
            <a:alphaOff val="0"/>
          </a:schemeClr>
        </a:solidFill>
        <a:ln w="15875"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FB9DE14-E2F5-4C6A-AE2F-04D1024C18D8}">
      <dsp:nvSpPr>
        <dsp:cNvPr id="0" name=""/>
        <dsp:cNvSpPr/>
      </dsp:nvSpPr>
      <dsp:spPr>
        <a:xfrm>
          <a:off x="0" y="2824955"/>
          <a:ext cx="6797675" cy="7062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kern="1200" dirty="0">
              <a:solidFill>
                <a:schemeClr val="accent1"/>
              </a:solidFill>
              <a:latin typeface="+mn-lt"/>
              <a:cs typeface="Arial" panose="020B0604020202020204" pitchFamily="34" charset="0"/>
            </a:rPr>
            <a:t>5)The Scottish Government, Care Inspectorate and others will agree on a new way to measure the success of care services in Scotland.</a:t>
          </a:r>
        </a:p>
      </dsp:txBody>
      <dsp:txXfrm>
        <a:off x="0" y="2824955"/>
        <a:ext cx="6797675" cy="706238"/>
      </dsp:txXfrm>
    </dsp:sp>
    <dsp:sp modelId="{D962DBC7-ABB2-4D52-A151-0572DE667DE2}">
      <dsp:nvSpPr>
        <dsp:cNvPr id="0" name=""/>
        <dsp:cNvSpPr/>
      </dsp:nvSpPr>
      <dsp:spPr>
        <a:xfrm>
          <a:off x="0" y="3531195"/>
          <a:ext cx="6797675" cy="0"/>
        </a:xfrm>
        <a:prstGeom prst="line">
          <a:avLst/>
        </a:prstGeom>
        <a:solidFill>
          <a:schemeClr val="accent2">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36226E0-DD2F-4671-B3F3-409E89E5986D}">
      <dsp:nvSpPr>
        <dsp:cNvPr id="0" name=""/>
        <dsp:cNvSpPr/>
      </dsp:nvSpPr>
      <dsp:spPr>
        <a:xfrm>
          <a:off x="0" y="3531195"/>
          <a:ext cx="6797675" cy="7062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kern="1200" dirty="0">
              <a:solidFill>
                <a:schemeClr val="accent2"/>
              </a:solidFill>
              <a:latin typeface="Calibri" panose="020F0502020204030204" pitchFamily="34" charset="0"/>
              <a:cs typeface="Calibri" panose="020F0502020204030204" pitchFamily="34" charset="0"/>
            </a:rPr>
            <a:t>6) Corporate parents should know the views of care leavers to help them understand their aftercare duties, up to age 26 and beyond.</a:t>
          </a:r>
        </a:p>
      </dsp:txBody>
      <dsp:txXfrm>
        <a:off x="0" y="3531195"/>
        <a:ext cx="6797675" cy="706238"/>
      </dsp:txXfrm>
    </dsp:sp>
    <dsp:sp modelId="{26E5DB55-B968-4021-8784-852CF6D7A3F9}">
      <dsp:nvSpPr>
        <dsp:cNvPr id="0" name=""/>
        <dsp:cNvSpPr/>
      </dsp:nvSpPr>
      <dsp:spPr>
        <a:xfrm>
          <a:off x="0" y="4237434"/>
          <a:ext cx="6797675" cy="0"/>
        </a:xfrm>
        <a:prstGeom prst="line">
          <a:avLst/>
        </a:prstGeom>
        <a:solidFill>
          <a:schemeClr val="accent3">
            <a:hueOff val="0"/>
            <a:satOff val="0"/>
            <a:lumOff val="0"/>
            <a:alphaOff val="0"/>
          </a:schemeClr>
        </a:solidFill>
        <a:ln w="15875"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42B0539-B567-4DCC-9E77-9843FE1B56E4}">
      <dsp:nvSpPr>
        <dsp:cNvPr id="0" name=""/>
        <dsp:cNvSpPr/>
      </dsp:nvSpPr>
      <dsp:spPr>
        <a:xfrm>
          <a:off x="0" y="4237434"/>
          <a:ext cx="6797675" cy="7062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kern="1200" dirty="0">
              <a:solidFill>
                <a:schemeClr val="tx2"/>
              </a:solidFill>
              <a:latin typeface="+mn-lt"/>
              <a:cs typeface="Arial" panose="020B0604020202020204" pitchFamily="34" charset="0"/>
            </a:rPr>
            <a:t>7) Care leavers should not need to wait as long to receive benefits and have consistent relationships within the Job Centre.</a:t>
          </a:r>
        </a:p>
      </dsp:txBody>
      <dsp:txXfrm>
        <a:off x="0" y="4237434"/>
        <a:ext cx="6797675" cy="706238"/>
      </dsp:txXfrm>
    </dsp:sp>
    <dsp:sp modelId="{17491E26-4509-4F3E-BA9C-7BF3878E03D7}">
      <dsp:nvSpPr>
        <dsp:cNvPr id="0" name=""/>
        <dsp:cNvSpPr/>
      </dsp:nvSpPr>
      <dsp:spPr>
        <a:xfrm>
          <a:off x="0" y="4943673"/>
          <a:ext cx="6797675" cy="0"/>
        </a:xfrm>
        <a:prstGeom prst="line">
          <a:avLst/>
        </a:prstGeom>
        <a:solidFill>
          <a:schemeClr val="accent4">
            <a:hueOff val="0"/>
            <a:satOff val="0"/>
            <a:lumOff val="0"/>
            <a:alphaOff val="0"/>
          </a:schemeClr>
        </a:solidFill>
        <a:ln w="15875"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1543595-62F4-4E52-88C8-ADE9C24C9605}">
      <dsp:nvSpPr>
        <dsp:cNvPr id="0" name=""/>
        <dsp:cNvSpPr/>
      </dsp:nvSpPr>
      <dsp:spPr>
        <a:xfrm>
          <a:off x="0" y="4943672"/>
          <a:ext cx="6797675" cy="7062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kern="1200" dirty="0">
              <a:solidFill>
                <a:schemeClr val="accent1"/>
              </a:solidFill>
              <a:latin typeface="+mn-lt"/>
              <a:cs typeface="Arial" panose="020B0604020202020204" pitchFamily="34" charset="0"/>
            </a:rPr>
            <a:t>8) Make sure care leavers know what benefits &amp; support is available to them.</a:t>
          </a:r>
        </a:p>
      </dsp:txBody>
      <dsp:txXfrm>
        <a:off x="0" y="4943672"/>
        <a:ext cx="6797675" cy="706238"/>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p>
        </p:txBody>
      </p:sp>
      <p:sp>
        <p:nvSpPr>
          <p:cNvPr id="4" name="Date Placeholder 3"/>
          <p:cNvSpPr>
            <a:spLocks noGrp="1"/>
          </p:cNvSpPr>
          <p:nvPr>
            <p:ph type="dt" sz="half" idx="10"/>
          </p:nvPr>
        </p:nvSpPr>
        <p:spPr/>
        <p:txBody>
          <a:bodyPr/>
          <a:lstStyle/>
          <a:p>
            <a:fld id="{14AAE8CD-F2FE-4685-A00E-F01243739FB1}" type="datetimeFigureOut">
              <a:rPr lang="en-GB" smtClean="0"/>
              <a:t>13/10/2020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EE3F0B7-47BC-42C4-A38B-5B8CE6B16E4A}" type="slidenum">
              <a:rPr lang="en-GB" smtClean="0"/>
              <a:t>‹#›</a:t>
            </a:fld>
            <a:endParaRPr lang="en-GB"/>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36182265"/>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4AAE8CD-F2FE-4685-A00E-F01243739FB1}" type="datetimeFigureOut">
              <a:rPr lang="en-GB" smtClean="0"/>
              <a:t>13/10/2020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EE3F0B7-47BC-42C4-A38B-5B8CE6B16E4A}" type="slidenum">
              <a:rPr lang="en-GB" smtClean="0"/>
              <a:t>‹#›</a:t>
            </a:fld>
            <a:endParaRPr lang="en-GB"/>
          </a:p>
        </p:txBody>
      </p:sp>
    </p:spTree>
    <p:extLst>
      <p:ext uri="{BB962C8B-B14F-4D97-AF65-F5344CB8AC3E}">
        <p14:creationId xmlns:p14="http://schemas.microsoft.com/office/powerpoint/2010/main" val="25687531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4AAE8CD-F2FE-4685-A00E-F01243739FB1}" type="datetimeFigureOut">
              <a:rPr lang="en-GB" smtClean="0"/>
              <a:t>13/10/2020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EE3F0B7-47BC-42C4-A38B-5B8CE6B16E4A}" type="slidenum">
              <a:rPr lang="en-GB" smtClean="0"/>
              <a:t>‹#›</a:t>
            </a:fld>
            <a:endParaRPr lang="en-GB"/>
          </a:p>
        </p:txBody>
      </p:sp>
    </p:spTree>
    <p:extLst>
      <p:ext uri="{BB962C8B-B14F-4D97-AF65-F5344CB8AC3E}">
        <p14:creationId xmlns:p14="http://schemas.microsoft.com/office/powerpoint/2010/main" val="9245852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4AAE8CD-F2FE-4685-A00E-F01243739FB1}" type="datetimeFigureOut">
              <a:rPr lang="en-GB" smtClean="0"/>
              <a:t>13/10/2020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EE3F0B7-47BC-42C4-A38B-5B8CE6B16E4A}" type="slidenum">
              <a:rPr lang="en-GB" smtClean="0"/>
              <a:t>‹#›</a:t>
            </a:fld>
            <a:endParaRPr lang="en-GB"/>
          </a:p>
        </p:txBody>
      </p:sp>
    </p:spTree>
    <p:extLst>
      <p:ext uri="{BB962C8B-B14F-4D97-AF65-F5344CB8AC3E}">
        <p14:creationId xmlns:p14="http://schemas.microsoft.com/office/powerpoint/2010/main" val="12204653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4AAE8CD-F2FE-4685-A00E-F01243739FB1}" type="datetimeFigureOut">
              <a:rPr lang="en-GB" smtClean="0"/>
              <a:t>13/10/2020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EE3F0B7-47BC-42C4-A38B-5B8CE6B16E4A}" type="slidenum">
              <a:rPr lang="en-GB" smtClean="0"/>
              <a:t>‹#›</a:t>
            </a:fld>
            <a:endParaRPr lang="en-GB"/>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08927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p>
        </p:txBody>
      </p:sp>
      <p:sp>
        <p:nvSpPr>
          <p:cNvPr id="3" name="Content Placeholder 2"/>
          <p:cNvSpPr>
            <a:spLocks noGrp="1"/>
          </p:cNvSpPr>
          <p:nvPr>
            <p:ph sz="half" idx="1"/>
          </p:nvPr>
        </p:nvSpPr>
        <p:spPr>
          <a:xfrm>
            <a:off x="1097280" y="1845734"/>
            <a:ext cx="4937760" cy="40233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217920" y="1845735"/>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4AAE8CD-F2FE-4685-A00E-F01243739FB1}" type="datetimeFigureOut">
              <a:rPr lang="en-GB" smtClean="0"/>
              <a:t>13/10/2020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EE3F0B7-47BC-42C4-A38B-5B8CE6B16E4A}" type="slidenum">
              <a:rPr lang="en-GB" smtClean="0"/>
              <a:t>‹#›</a:t>
            </a:fld>
            <a:endParaRPr lang="en-GB"/>
          </a:p>
        </p:txBody>
      </p:sp>
    </p:spTree>
    <p:extLst>
      <p:ext uri="{BB962C8B-B14F-4D97-AF65-F5344CB8AC3E}">
        <p14:creationId xmlns:p14="http://schemas.microsoft.com/office/powerpoint/2010/main" val="34361375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97280" y="2582335"/>
            <a:ext cx="4937760" cy="32867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17920" y="2582334"/>
            <a:ext cx="4937760" cy="32867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4AAE8CD-F2FE-4685-A00E-F01243739FB1}" type="datetimeFigureOut">
              <a:rPr lang="en-GB" smtClean="0"/>
              <a:t>13/10/2020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EE3F0B7-47BC-42C4-A38B-5B8CE6B16E4A}" type="slidenum">
              <a:rPr lang="en-GB" smtClean="0"/>
              <a:t>‹#›</a:t>
            </a:fld>
            <a:endParaRPr lang="en-GB"/>
          </a:p>
        </p:txBody>
      </p:sp>
    </p:spTree>
    <p:extLst>
      <p:ext uri="{BB962C8B-B14F-4D97-AF65-F5344CB8AC3E}">
        <p14:creationId xmlns:p14="http://schemas.microsoft.com/office/powerpoint/2010/main" val="3695012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4AAE8CD-F2FE-4685-A00E-F01243739FB1}" type="datetimeFigureOut">
              <a:rPr lang="en-GB" smtClean="0"/>
              <a:t>13/10/2020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EE3F0B7-47BC-42C4-A38B-5B8CE6B16E4A}" type="slidenum">
              <a:rPr lang="en-GB" smtClean="0"/>
              <a:t>‹#›</a:t>
            </a:fld>
            <a:endParaRPr lang="en-GB"/>
          </a:p>
        </p:txBody>
      </p:sp>
    </p:spTree>
    <p:extLst>
      <p:ext uri="{BB962C8B-B14F-4D97-AF65-F5344CB8AC3E}">
        <p14:creationId xmlns:p14="http://schemas.microsoft.com/office/powerpoint/2010/main" val="30259756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14AAE8CD-F2FE-4685-A00E-F01243739FB1}" type="datetimeFigureOut">
              <a:rPr lang="en-GB" smtClean="0"/>
              <a:t>13/10/2020</a:t>
            </a:fld>
            <a:endParaRPr lang="en-GB"/>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GB"/>
          </a:p>
        </p:txBody>
      </p:sp>
      <p:sp>
        <p:nvSpPr>
          <p:cNvPr id="9" name="Slide Number Placeholder 8"/>
          <p:cNvSpPr>
            <a:spLocks noGrp="1"/>
          </p:cNvSpPr>
          <p:nvPr>
            <p:ph type="sldNum" sz="quarter" idx="12"/>
          </p:nvPr>
        </p:nvSpPr>
        <p:spPr/>
        <p:txBody>
          <a:bodyPr/>
          <a:lstStyle/>
          <a:p>
            <a:fld id="{BEE3F0B7-47BC-42C4-A38B-5B8CE6B16E4A}" type="slidenum">
              <a:rPr lang="en-GB" smtClean="0"/>
              <a:t>‹#›</a:t>
            </a:fld>
            <a:endParaRPr lang="en-GB"/>
          </a:p>
        </p:txBody>
      </p:sp>
    </p:spTree>
    <p:extLst>
      <p:ext uri="{BB962C8B-B14F-4D97-AF65-F5344CB8AC3E}">
        <p14:creationId xmlns:p14="http://schemas.microsoft.com/office/powerpoint/2010/main" val="3213515562"/>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p>
        </p:txBody>
      </p:sp>
      <p:sp>
        <p:nvSpPr>
          <p:cNvPr id="3" name="Content Placeholder 2"/>
          <p:cNvSpPr>
            <a:spLocks noGrp="1"/>
          </p:cNvSpPr>
          <p:nvPr>
            <p:ph idx="1"/>
          </p:nvPr>
        </p:nvSpPr>
        <p:spPr>
          <a:xfrm>
            <a:off x="4800600" y="731520"/>
            <a:ext cx="6492240" cy="5257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14AAE8CD-F2FE-4685-A00E-F01243739FB1}" type="datetimeFigureOut">
              <a:rPr lang="en-GB" smtClean="0"/>
              <a:t>13/10/2020</a:t>
            </a:fld>
            <a:endParaRPr lang="en-GB"/>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GB"/>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BEE3F0B7-47BC-42C4-A38B-5B8CE6B16E4A}" type="slidenum">
              <a:rPr lang="en-GB" smtClean="0"/>
              <a:t>‹#›</a:t>
            </a:fld>
            <a:endParaRPr lang="en-GB"/>
          </a:p>
        </p:txBody>
      </p:sp>
    </p:spTree>
    <p:extLst>
      <p:ext uri="{BB962C8B-B14F-4D97-AF65-F5344CB8AC3E}">
        <p14:creationId xmlns:p14="http://schemas.microsoft.com/office/powerpoint/2010/main" val="3927288111"/>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rgbClr val="FFFFFF"/>
                </a:solidFill>
              </a:defRPr>
            </a:lvl1pPr>
          </a:lstStyle>
          <a:p>
            <a:r>
              <a:rPr lang="en-US"/>
              <a:t>Click to edit Master title style</a:t>
            </a:r>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14AAE8CD-F2FE-4685-A00E-F01243739FB1}" type="datetimeFigureOut">
              <a:rPr lang="en-GB" smtClean="0"/>
              <a:t>13/10/2020</a:t>
            </a:fld>
            <a:endParaRPr lang="en-GB"/>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E3F0B7-47BC-42C4-A38B-5B8CE6B16E4A}" type="slidenum">
              <a:rPr lang="en-GB" smtClean="0"/>
              <a:t>‹#›</a:t>
            </a:fld>
            <a:endParaRPr lang="en-GB"/>
          </a:p>
        </p:txBody>
      </p:sp>
    </p:spTree>
    <p:extLst>
      <p:ext uri="{BB962C8B-B14F-4D97-AF65-F5344CB8AC3E}">
        <p14:creationId xmlns:p14="http://schemas.microsoft.com/office/powerpoint/2010/main" val="499594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14AAE8CD-F2FE-4685-A00E-F01243739FB1}" type="datetimeFigureOut">
              <a:rPr lang="en-GB" smtClean="0"/>
              <a:t>13/10/2020</a:t>
            </a:fld>
            <a:endParaRPr lang="en-GB"/>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GB"/>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BEE3F0B7-47BC-42C4-A38B-5B8CE6B16E4A}" type="slidenum">
              <a:rPr lang="en-GB" smtClean="0"/>
              <a:t>‹#›</a:t>
            </a:fld>
            <a:endParaRPr lang="en-GB"/>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8121065"/>
      </p:ext>
    </p:extLst>
  </p:cSld>
  <p:clrMap bg1="lt1" tx1="dk1" bg2="lt2" tx2="dk2" accent1="accent1" accent2="accent2" accent3="accent3" accent4="accent4" accent5="accent5" accent6="accent6" hlink="hlink" folHlink="folHlink"/>
  <p:sldLayoutIdLst>
    <p:sldLayoutId id="2147483943" r:id="rId1"/>
    <p:sldLayoutId id="2147483944" r:id="rId2"/>
    <p:sldLayoutId id="2147483945" r:id="rId3"/>
    <p:sldLayoutId id="2147483946" r:id="rId4"/>
    <p:sldLayoutId id="2147483947" r:id="rId5"/>
    <p:sldLayoutId id="2147483948" r:id="rId6"/>
    <p:sldLayoutId id="2147483949" r:id="rId7"/>
    <p:sldLayoutId id="2147483950" r:id="rId8"/>
    <p:sldLayoutId id="2147483951" r:id="rId9"/>
    <p:sldLayoutId id="2147483952" r:id="rId10"/>
    <p:sldLayoutId id="2147483953"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4.png"/><Relationship Id="rId1" Type="http://schemas.openxmlformats.org/officeDocument/2006/relationships/slideLayout" Target="../slideLayouts/slideLayout1.xml"/><Relationship Id="rId4" Type="http://schemas.openxmlformats.org/officeDocument/2006/relationships/image" Target="../media/image35.jpeg"/></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18" Type="http://schemas.openxmlformats.org/officeDocument/2006/relationships/image" Target="../media/image17.png"/><Relationship Id="rId3" Type="http://schemas.openxmlformats.org/officeDocument/2006/relationships/image" Target="../media/image2.jpeg"/><Relationship Id="rId7" Type="http://schemas.openxmlformats.org/officeDocument/2006/relationships/image" Target="../media/image6.png"/><Relationship Id="rId12" Type="http://schemas.openxmlformats.org/officeDocument/2006/relationships/image" Target="../media/image11.jpeg"/><Relationship Id="rId17" Type="http://schemas.openxmlformats.org/officeDocument/2006/relationships/image" Target="../media/image16.jpeg"/><Relationship Id="rId2" Type="http://schemas.openxmlformats.org/officeDocument/2006/relationships/image" Target="../media/image1.jpeg"/><Relationship Id="rId16" Type="http://schemas.openxmlformats.org/officeDocument/2006/relationships/image" Target="../media/image15.png"/><Relationship Id="rId1" Type="http://schemas.openxmlformats.org/officeDocument/2006/relationships/slideLayout" Target="../slideLayouts/slideLayout2.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image" Target="../media/image14.png"/><Relationship Id="rId10" Type="http://schemas.openxmlformats.org/officeDocument/2006/relationships/image" Target="../media/image9.jpe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21.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32.jpeg"/><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extBox 3"/>
          <p:cNvSpPr txBox="1"/>
          <p:nvPr/>
        </p:nvSpPr>
        <p:spPr>
          <a:xfrm>
            <a:off x="7350000" y="1256972"/>
            <a:ext cx="3848832" cy="2975672"/>
          </a:xfrm>
          <a:prstGeom prst="rect">
            <a:avLst/>
          </a:prstGeom>
        </p:spPr>
        <p:txBody>
          <a:bodyPr vert="horz" lIns="91440" tIns="45720" rIns="91440" bIns="45720" rtlCol="0" anchor="b">
            <a:normAutofit/>
          </a:bodyPr>
          <a:lstStyle/>
          <a:p>
            <a:pPr defTabSz="914400">
              <a:lnSpc>
                <a:spcPct val="85000"/>
              </a:lnSpc>
              <a:spcBef>
                <a:spcPct val="0"/>
              </a:spcBef>
              <a:spcAft>
                <a:spcPts val="600"/>
              </a:spcAft>
            </a:pPr>
            <a:r>
              <a:rPr lang="en-US" sz="5100" spc="-50" dirty="0">
                <a:solidFill>
                  <a:schemeClr val="accent1"/>
                </a:solidFill>
                <a:effectLst>
                  <a:outerShdw blurRad="38100" dist="38100" dir="2700000" algn="tl">
                    <a:srgbClr val="000000">
                      <a:alpha val="43137"/>
                    </a:srgbClr>
                  </a:outerShdw>
                </a:effectLst>
                <a:latin typeface="+mj-lt"/>
                <a:ea typeface="+mj-ea"/>
                <a:cs typeface="+mj-cs"/>
              </a:rPr>
              <a:t>&amp; Youth Homelessness Prevention Pathways </a:t>
            </a: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0250" y="1822350"/>
            <a:ext cx="6912217" cy="3778678"/>
          </a:xfrm>
          <a:prstGeom prst="rect">
            <a:avLst/>
          </a:prstGeom>
        </p:spPr>
      </p:pic>
      <p:sp>
        <p:nvSpPr>
          <p:cNvPr id="5" name="TextBox 4"/>
          <p:cNvSpPr txBox="1"/>
          <p:nvPr/>
        </p:nvSpPr>
        <p:spPr>
          <a:xfrm>
            <a:off x="4819504" y="6440895"/>
            <a:ext cx="3318024" cy="400110"/>
          </a:xfrm>
          <a:prstGeom prst="rect">
            <a:avLst/>
          </a:prstGeom>
          <a:noFill/>
        </p:spPr>
        <p:txBody>
          <a:bodyPr wrap="none" rtlCol="0">
            <a:spAutoFit/>
          </a:bodyPr>
          <a:lstStyle/>
          <a:p>
            <a:pPr>
              <a:spcAft>
                <a:spcPts val="600"/>
              </a:spcAft>
            </a:pPr>
            <a:r>
              <a:rPr lang="en-GB" sz="2000" dirty="0">
                <a:solidFill>
                  <a:schemeClr val="bg1"/>
                </a:solidFill>
                <a:cs typeface="Arial" panose="020B0604020202020204" pitchFamily="34" charset="0"/>
              </a:rPr>
              <a:t>Sabrina.Galella@rocktrust.org</a:t>
            </a:r>
          </a:p>
        </p:txBody>
      </p:sp>
      <p:sp>
        <p:nvSpPr>
          <p:cNvPr id="8" name="TextBox 7"/>
          <p:cNvSpPr txBox="1"/>
          <p:nvPr/>
        </p:nvSpPr>
        <p:spPr>
          <a:xfrm>
            <a:off x="9855803" y="6441396"/>
            <a:ext cx="2080891" cy="400110"/>
          </a:xfrm>
          <a:prstGeom prst="rect">
            <a:avLst/>
          </a:prstGeom>
          <a:noFill/>
        </p:spPr>
        <p:txBody>
          <a:bodyPr wrap="none" rtlCol="0">
            <a:spAutoFit/>
          </a:bodyPr>
          <a:lstStyle/>
          <a:p>
            <a:pPr>
              <a:spcAft>
                <a:spcPts val="600"/>
              </a:spcAft>
            </a:pPr>
            <a:r>
              <a:rPr lang="en-GB" sz="2000" dirty="0">
                <a:solidFill>
                  <a:schemeClr val="bg1"/>
                </a:solidFill>
                <a:cs typeface="Arial" panose="020B0604020202020204" pitchFamily="34" charset="0"/>
              </a:rPr>
              <a:t>@AWayHomeScot</a:t>
            </a:r>
          </a:p>
        </p:txBody>
      </p:sp>
      <p:sp>
        <p:nvSpPr>
          <p:cNvPr id="7" name="TextBox 6">
            <a:extLst>
              <a:ext uri="{FF2B5EF4-FFF2-40B4-BE49-F238E27FC236}">
                <a16:creationId xmlns:a16="http://schemas.microsoft.com/office/drawing/2014/main" id="{40BB072E-1913-4CC0-917F-19FE447C1BCC}"/>
              </a:ext>
            </a:extLst>
          </p:cNvPr>
          <p:cNvSpPr txBox="1"/>
          <p:nvPr/>
        </p:nvSpPr>
        <p:spPr>
          <a:xfrm>
            <a:off x="102741" y="6441396"/>
            <a:ext cx="3207417" cy="400110"/>
          </a:xfrm>
          <a:prstGeom prst="rect">
            <a:avLst/>
          </a:prstGeom>
          <a:noFill/>
        </p:spPr>
        <p:txBody>
          <a:bodyPr wrap="none" rtlCol="0">
            <a:spAutoFit/>
          </a:bodyPr>
          <a:lstStyle/>
          <a:p>
            <a:r>
              <a:rPr lang="en-US" sz="2000" dirty="0">
                <a:solidFill>
                  <a:schemeClr val="bg1"/>
                </a:solidFill>
              </a:rPr>
              <a:t>www.awayhomescotland.org</a:t>
            </a:r>
            <a:endParaRPr lang="en-GB" sz="2000" dirty="0">
              <a:solidFill>
                <a:schemeClr val="bg1"/>
              </a:solidFill>
            </a:endParaRPr>
          </a:p>
        </p:txBody>
      </p:sp>
    </p:spTree>
    <p:extLst>
      <p:ext uri="{BB962C8B-B14F-4D97-AF65-F5344CB8AC3E}">
        <p14:creationId xmlns:p14="http://schemas.microsoft.com/office/powerpoint/2010/main" val="13867265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26DB0D7-9485-495F-ADEC-99D3B1A155A8}"/>
              </a:ext>
            </a:extLst>
          </p:cNvPr>
          <p:cNvPicPr>
            <a:picLocks noChangeAspect="1"/>
          </p:cNvPicPr>
          <p:nvPr/>
        </p:nvPicPr>
        <p:blipFill>
          <a:blip r:embed="rId2"/>
          <a:stretch>
            <a:fillRect/>
          </a:stretch>
        </p:blipFill>
        <p:spPr>
          <a:xfrm>
            <a:off x="9678256" y="4882146"/>
            <a:ext cx="2513743" cy="1460946"/>
          </a:xfrm>
          <a:prstGeom prst="rect">
            <a:avLst/>
          </a:prstGeom>
        </p:spPr>
      </p:pic>
      <p:sp>
        <p:nvSpPr>
          <p:cNvPr id="4" name="TextBox 3">
            <a:extLst>
              <a:ext uri="{FF2B5EF4-FFF2-40B4-BE49-F238E27FC236}">
                <a16:creationId xmlns:a16="http://schemas.microsoft.com/office/drawing/2014/main" id="{28C1C3DC-A059-4FBA-A643-8F7DEAEC811B}"/>
              </a:ext>
            </a:extLst>
          </p:cNvPr>
          <p:cNvSpPr txBox="1"/>
          <p:nvPr/>
        </p:nvSpPr>
        <p:spPr>
          <a:xfrm>
            <a:off x="2661008" y="315059"/>
            <a:ext cx="6133672" cy="954107"/>
          </a:xfrm>
          <a:prstGeom prst="rect">
            <a:avLst/>
          </a:prstGeom>
          <a:noFill/>
        </p:spPr>
        <p:txBody>
          <a:bodyPr wrap="square" rtlCol="0">
            <a:spAutoFit/>
          </a:bodyPr>
          <a:lstStyle/>
          <a:p>
            <a:pPr algn="ctr"/>
            <a:r>
              <a:rPr lang="en-US" sz="2800" dirty="0">
                <a:solidFill>
                  <a:schemeClr val="tx2"/>
                </a:solidFill>
                <a:effectLst>
                  <a:outerShdw blurRad="38100" dist="38100" dir="2700000" algn="tl">
                    <a:srgbClr val="000000">
                      <a:alpha val="43137"/>
                    </a:srgbClr>
                  </a:outerShdw>
                </a:effectLst>
              </a:rPr>
              <a:t>Youth Homelessness Prevention Pathway </a:t>
            </a:r>
          </a:p>
          <a:p>
            <a:pPr algn="ctr"/>
            <a:r>
              <a:rPr lang="en-US" sz="2800" dirty="0">
                <a:solidFill>
                  <a:schemeClr val="tx2"/>
                </a:solidFill>
                <a:effectLst>
                  <a:outerShdw blurRad="38100" dist="38100" dir="2700000" algn="tl">
                    <a:srgbClr val="000000">
                      <a:alpha val="43137"/>
                    </a:srgbClr>
                  </a:outerShdw>
                </a:effectLst>
              </a:rPr>
              <a:t>For all young people </a:t>
            </a:r>
            <a:endParaRPr lang="en-GB" sz="2800" dirty="0">
              <a:solidFill>
                <a:schemeClr val="tx2"/>
              </a:solidFill>
              <a:effectLst>
                <a:outerShdw blurRad="38100" dist="38100" dir="2700000" algn="tl">
                  <a:srgbClr val="000000">
                    <a:alpha val="43137"/>
                  </a:srgbClr>
                </a:outerShdw>
              </a:effectLst>
            </a:endParaRPr>
          </a:p>
        </p:txBody>
      </p:sp>
      <p:sp>
        <p:nvSpPr>
          <p:cNvPr id="5" name="TextBox 4">
            <a:extLst>
              <a:ext uri="{FF2B5EF4-FFF2-40B4-BE49-F238E27FC236}">
                <a16:creationId xmlns:a16="http://schemas.microsoft.com/office/drawing/2014/main" id="{DC39CE28-590D-4C09-9AC8-EE460C52CD49}"/>
              </a:ext>
            </a:extLst>
          </p:cNvPr>
          <p:cNvSpPr txBox="1"/>
          <p:nvPr/>
        </p:nvSpPr>
        <p:spPr>
          <a:xfrm>
            <a:off x="513707" y="1643865"/>
            <a:ext cx="9918266" cy="4370427"/>
          </a:xfrm>
          <a:prstGeom prst="rect">
            <a:avLst/>
          </a:prstGeom>
          <a:noFill/>
        </p:spPr>
        <p:txBody>
          <a:bodyPr wrap="square" rtlCol="0">
            <a:spAutoFit/>
          </a:bodyPr>
          <a:lstStyle/>
          <a:p>
            <a:pPr marL="285750" indent="-285750">
              <a:buClr>
                <a:schemeClr val="accent1"/>
              </a:buClr>
              <a:buFont typeface="Wingdings" panose="05000000000000000000" pitchFamily="2" charset="2"/>
              <a:buChar char="q"/>
            </a:pPr>
            <a:r>
              <a:rPr lang="en-GB" sz="2000" dirty="0">
                <a:solidFill>
                  <a:schemeClr val="accent1"/>
                </a:solidFill>
                <a:effectLst/>
                <a:latin typeface="Calibri" panose="020F0502020204030204" pitchFamily="34" charset="0"/>
                <a:ea typeface="Calibri" panose="020F0502020204030204" pitchFamily="34" charset="0"/>
                <a:cs typeface="Times New Roman" panose="02020603050405020304" pitchFamily="18" charset="0"/>
              </a:rPr>
              <a:t>This pathway includes recommendations for changes to the systems, practices and services which, if implemented can make homelessness rare, brief and non-recurring for young people aged 16-25.#</a:t>
            </a:r>
          </a:p>
          <a:p>
            <a:pPr>
              <a:buClr>
                <a:schemeClr val="accent1"/>
              </a:buClr>
            </a:pPr>
            <a:endParaRPr lang="en-GB" sz="2000" dirty="0">
              <a:solidFill>
                <a:schemeClr val="accent1"/>
              </a:solidFill>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buClr>
                <a:schemeClr val="accent1"/>
              </a:buClr>
              <a:buFont typeface="Wingdings" panose="05000000000000000000" pitchFamily="2" charset="2"/>
              <a:buChar char="q"/>
            </a:pPr>
            <a:r>
              <a:rPr lang="en-GB" sz="2000" dirty="0">
                <a:solidFill>
                  <a:schemeClr val="accent1"/>
                </a:solidFill>
                <a:effectLst/>
                <a:latin typeface="Calibri" panose="020F0502020204030204" pitchFamily="34" charset="0"/>
                <a:ea typeface="Calibri" panose="020F0502020204030204" pitchFamily="34" charset="0"/>
                <a:cs typeface="Times New Roman" panose="02020603050405020304" pitchFamily="18" charset="0"/>
              </a:rPr>
              <a:t>The Pathway addresses the needs of young people who are care experienced/on the edges of care, LGBTI+, involved in the justice or health system and those who have multiple and complex needs. </a:t>
            </a:r>
          </a:p>
          <a:p>
            <a:pPr>
              <a:buClr>
                <a:schemeClr val="accent1"/>
              </a:buClr>
            </a:pPr>
            <a:endParaRPr lang="en-GB" sz="2000" dirty="0">
              <a:solidFill>
                <a:schemeClr val="accent1"/>
              </a:solidFill>
              <a:latin typeface="Calibri" panose="020F0502020204030204" pitchFamily="34" charset="0"/>
              <a:cs typeface="Times New Roman" panose="02020603050405020304" pitchFamily="18" charset="0"/>
            </a:endParaRPr>
          </a:p>
          <a:p>
            <a:pPr marL="285750" indent="-285750">
              <a:buClr>
                <a:schemeClr val="accent1"/>
              </a:buClr>
              <a:buFont typeface="Wingdings" panose="05000000000000000000" pitchFamily="2" charset="2"/>
              <a:buChar char="q"/>
            </a:pPr>
            <a:r>
              <a:rPr lang="en-GB" sz="2000" dirty="0">
                <a:solidFill>
                  <a:schemeClr val="accent1"/>
                </a:solidFill>
                <a:effectLst/>
                <a:latin typeface="Calibri" panose="020F0502020204030204" pitchFamily="34" charset="0"/>
                <a:ea typeface="Calibri" panose="020F0502020204030204" pitchFamily="34" charset="0"/>
                <a:cs typeface="Times New Roman" panose="02020603050405020304" pitchFamily="18" charset="0"/>
              </a:rPr>
              <a:t>The Pathway recommends actions across the tiers of prevention and includes accessible advice and support for families, school and youth work programmes, affordable and youth appropriate housing options with a focus on skill development and relationship building. Therefore, it has implications for housing, education, children &amp; families, and justice departments and of course youth work. </a:t>
            </a:r>
            <a:endParaRPr lang="en-GB" sz="2000" dirty="0">
              <a:solidFill>
                <a:schemeClr val="accent1"/>
              </a:solidFill>
              <a:latin typeface="Calibri" panose="020F0502020204030204" pitchFamily="34" charset="0"/>
              <a:cs typeface="Times New Roman" panose="02020603050405020304" pitchFamily="18" charset="0"/>
            </a:endParaRPr>
          </a:p>
          <a:p>
            <a:endParaRPr lang="en-GB" sz="2000" dirty="0"/>
          </a:p>
        </p:txBody>
      </p:sp>
    </p:spTree>
    <p:extLst>
      <p:ext uri="{BB962C8B-B14F-4D97-AF65-F5344CB8AC3E}">
        <p14:creationId xmlns:p14="http://schemas.microsoft.com/office/powerpoint/2010/main" val="11185118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descr="Icon - Phone by liuyanghejerry on DeviantArt"/>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60666" y="2008897"/>
            <a:ext cx="2312173" cy="1534534"/>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00410" y="2008897"/>
            <a:ext cx="2636864" cy="1441485"/>
          </a:xfrm>
          <a:prstGeom prst="rect">
            <a:avLst/>
          </a:prstGeom>
        </p:spPr>
      </p:pic>
      <p:pic>
        <p:nvPicPr>
          <p:cNvPr id="7" name="Picture 6" descr="A Twitter Workshop in Tweets | meta4R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919523" y="2076485"/>
            <a:ext cx="2487746" cy="1399357"/>
          </a:xfrm>
          <a:prstGeom prst="rect">
            <a:avLst/>
          </a:prstGeom>
        </p:spPr>
      </p:pic>
      <p:sp>
        <p:nvSpPr>
          <p:cNvPr id="9" name="TextBox 8">
            <a:extLst>
              <a:ext uri="{FF2B5EF4-FFF2-40B4-BE49-F238E27FC236}">
                <a16:creationId xmlns:a16="http://schemas.microsoft.com/office/drawing/2014/main" id="{E8FC3B09-99A8-4868-9513-1C2C6A93BC5B}"/>
              </a:ext>
            </a:extLst>
          </p:cNvPr>
          <p:cNvSpPr txBox="1"/>
          <p:nvPr/>
        </p:nvSpPr>
        <p:spPr>
          <a:xfrm>
            <a:off x="626724" y="3924728"/>
            <a:ext cx="3194592" cy="400110"/>
          </a:xfrm>
          <a:prstGeom prst="rect">
            <a:avLst/>
          </a:prstGeom>
          <a:noFill/>
        </p:spPr>
        <p:txBody>
          <a:bodyPr wrap="none" rtlCol="0">
            <a:spAutoFit/>
          </a:bodyPr>
          <a:lstStyle/>
          <a:p>
            <a:r>
              <a:rPr lang="en-US" sz="2000" dirty="0">
                <a:solidFill>
                  <a:schemeClr val="tx2"/>
                </a:solidFill>
              </a:rPr>
              <a:t>sabrinagalella@rocktrust.org</a:t>
            </a:r>
            <a:endParaRPr lang="en-GB" sz="2000" dirty="0">
              <a:solidFill>
                <a:schemeClr val="tx2"/>
              </a:solidFill>
            </a:endParaRPr>
          </a:p>
        </p:txBody>
      </p:sp>
      <p:sp>
        <p:nvSpPr>
          <p:cNvPr id="10" name="TextBox 9">
            <a:extLst>
              <a:ext uri="{FF2B5EF4-FFF2-40B4-BE49-F238E27FC236}">
                <a16:creationId xmlns:a16="http://schemas.microsoft.com/office/drawing/2014/main" id="{7952E20D-C8FD-4485-BECE-F5D6F3790B77}"/>
              </a:ext>
            </a:extLst>
          </p:cNvPr>
          <p:cNvSpPr txBox="1"/>
          <p:nvPr/>
        </p:nvSpPr>
        <p:spPr>
          <a:xfrm>
            <a:off x="4815133" y="3924728"/>
            <a:ext cx="3207417" cy="400110"/>
          </a:xfrm>
          <a:prstGeom prst="rect">
            <a:avLst/>
          </a:prstGeom>
          <a:noFill/>
        </p:spPr>
        <p:txBody>
          <a:bodyPr wrap="none" rtlCol="0">
            <a:spAutoFit/>
          </a:bodyPr>
          <a:lstStyle/>
          <a:p>
            <a:r>
              <a:rPr lang="en-US" sz="2000" dirty="0">
                <a:solidFill>
                  <a:schemeClr val="accent1"/>
                </a:solidFill>
              </a:rPr>
              <a:t>www.awayhomescotland.org</a:t>
            </a:r>
            <a:endParaRPr lang="en-GB" sz="2000" dirty="0">
              <a:solidFill>
                <a:schemeClr val="accent1"/>
              </a:solidFill>
            </a:endParaRPr>
          </a:p>
        </p:txBody>
      </p:sp>
      <p:sp>
        <p:nvSpPr>
          <p:cNvPr id="11" name="TextBox 10">
            <a:extLst>
              <a:ext uri="{FF2B5EF4-FFF2-40B4-BE49-F238E27FC236}">
                <a16:creationId xmlns:a16="http://schemas.microsoft.com/office/drawing/2014/main" id="{7DFFE4DD-5A84-4FED-A45D-DB6DB167CCE9}"/>
              </a:ext>
            </a:extLst>
          </p:cNvPr>
          <p:cNvSpPr txBox="1"/>
          <p:nvPr/>
        </p:nvSpPr>
        <p:spPr>
          <a:xfrm>
            <a:off x="9122950" y="3924728"/>
            <a:ext cx="2080891" cy="400110"/>
          </a:xfrm>
          <a:prstGeom prst="rect">
            <a:avLst/>
          </a:prstGeom>
          <a:noFill/>
        </p:spPr>
        <p:txBody>
          <a:bodyPr wrap="none" rtlCol="0">
            <a:spAutoFit/>
          </a:bodyPr>
          <a:lstStyle/>
          <a:p>
            <a:r>
              <a:rPr lang="en-US" sz="2000" dirty="0">
                <a:solidFill>
                  <a:schemeClr val="accent2"/>
                </a:solidFill>
              </a:rPr>
              <a:t>@AWayHomeScot</a:t>
            </a:r>
            <a:endParaRPr lang="en-GB" sz="2000" dirty="0">
              <a:solidFill>
                <a:schemeClr val="accent2"/>
              </a:solidFill>
            </a:endParaRPr>
          </a:p>
        </p:txBody>
      </p:sp>
    </p:spTree>
    <p:extLst>
      <p:ext uri="{BB962C8B-B14F-4D97-AF65-F5344CB8AC3E}">
        <p14:creationId xmlns:p14="http://schemas.microsoft.com/office/powerpoint/2010/main" val="36197506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3A7CC5D-EDE7-4428-8A54-CE44BCDFD14A}"/>
              </a:ext>
            </a:extLst>
          </p:cNvPr>
          <p:cNvSpPr txBox="1"/>
          <p:nvPr/>
        </p:nvSpPr>
        <p:spPr>
          <a:xfrm>
            <a:off x="1204512" y="495690"/>
            <a:ext cx="7069157" cy="3539430"/>
          </a:xfrm>
          <a:prstGeom prst="rect">
            <a:avLst/>
          </a:prstGeom>
          <a:noFill/>
        </p:spPr>
        <p:txBody>
          <a:bodyPr wrap="square" rtlCol="0">
            <a:spAutoFit/>
          </a:bodyPr>
          <a:lstStyle/>
          <a:p>
            <a:r>
              <a:rPr lang="en-US" sz="2800" u="sng" dirty="0">
                <a:solidFill>
                  <a:schemeClr val="accent1"/>
                </a:solidFill>
              </a:rPr>
              <a:t>A Way Home Scotland aims to reduce and eradicate youth homelessness in Scotland. </a:t>
            </a:r>
          </a:p>
          <a:p>
            <a:endParaRPr lang="en-US" sz="2800" dirty="0">
              <a:solidFill>
                <a:schemeClr val="accent1"/>
              </a:solidFill>
            </a:endParaRPr>
          </a:p>
          <a:p>
            <a:r>
              <a:rPr lang="en-US" sz="2800" dirty="0">
                <a:solidFill>
                  <a:schemeClr val="accent1"/>
                </a:solidFill>
              </a:rPr>
              <a:t>The coalition encourages and supports organisations and professionals working in the fields of housing, homelessness, education, youth work, families, health and justice to address youth homelessness in their locality.</a:t>
            </a:r>
            <a:endParaRPr lang="en-GB" sz="2800" dirty="0">
              <a:solidFill>
                <a:schemeClr val="accent1"/>
              </a:solidFill>
            </a:endParaRPr>
          </a:p>
        </p:txBody>
      </p:sp>
      <p:pic>
        <p:nvPicPr>
          <p:cNvPr id="3" name="Content Placeholder 3">
            <a:extLst>
              <a:ext uri="{FF2B5EF4-FFF2-40B4-BE49-F238E27FC236}">
                <a16:creationId xmlns:a16="http://schemas.microsoft.com/office/drawing/2014/main" id="{6189C8F3-ACA8-47E7-85A8-EF2572E04DB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16584" y="4035120"/>
            <a:ext cx="4075416" cy="2227894"/>
          </a:xfrm>
          <a:prstGeom prst="rect">
            <a:avLst/>
          </a:prstGeom>
        </p:spPr>
      </p:pic>
    </p:spTree>
    <p:extLst>
      <p:ext uri="{BB962C8B-B14F-4D97-AF65-F5344CB8AC3E}">
        <p14:creationId xmlns:p14="http://schemas.microsoft.com/office/powerpoint/2010/main" val="8241039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334500" y="4776283"/>
            <a:ext cx="2857500" cy="1562100"/>
          </a:xfr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40746" y="887261"/>
            <a:ext cx="1645386" cy="1645386"/>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3325" y="2449327"/>
            <a:ext cx="1727449" cy="1857871"/>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31442" y="210008"/>
            <a:ext cx="1931675" cy="1112645"/>
          </a:xfrm>
          <a:prstGeom prst="rect">
            <a:avLst/>
          </a:prstGeom>
        </p:spPr>
      </p:pic>
      <p:pic>
        <p:nvPicPr>
          <p:cNvPr id="8"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733872" y="2537182"/>
            <a:ext cx="1893595" cy="1477004"/>
          </a:xfrm>
          <a:prstGeom prst="rect">
            <a:avLst/>
          </a:prstGeom>
        </p:spPr>
      </p:pic>
      <p:pic>
        <p:nvPicPr>
          <p:cNvPr id="9" name="Picture 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113468" y="331467"/>
            <a:ext cx="2511125" cy="1255563"/>
          </a:xfrm>
          <a:prstGeom prst="rect">
            <a:avLst/>
          </a:prstGeom>
        </p:spPr>
      </p:pic>
      <p:pic>
        <p:nvPicPr>
          <p:cNvPr id="10" name="Picture 9"/>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675899" y="3039596"/>
            <a:ext cx="1948694" cy="1940109"/>
          </a:xfrm>
          <a:prstGeom prst="rect">
            <a:avLst/>
          </a:prstGeom>
        </p:spPr>
      </p:pic>
      <p:pic>
        <p:nvPicPr>
          <p:cNvPr id="12" name="Picture 11"/>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8871743" y="1963046"/>
            <a:ext cx="3630974" cy="1030574"/>
          </a:xfrm>
          <a:prstGeom prst="rect">
            <a:avLst/>
          </a:prstGeom>
        </p:spPr>
      </p:pic>
      <p:pic>
        <p:nvPicPr>
          <p:cNvPr id="13" name="Picture 12"/>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5025145" y="1922691"/>
            <a:ext cx="1938234" cy="1093440"/>
          </a:xfrm>
          <a:prstGeom prst="rect">
            <a:avLst/>
          </a:prstGeom>
        </p:spPr>
      </p:pic>
      <p:pic>
        <p:nvPicPr>
          <p:cNvPr id="14" name="Picture 13"/>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063117" y="4307198"/>
            <a:ext cx="2207778" cy="861034"/>
          </a:xfrm>
          <a:prstGeom prst="rect">
            <a:avLst/>
          </a:prstGeom>
        </p:spPr>
      </p:pic>
      <p:pic>
        <p:nvPicPr>
          <p:cNvPr id="15" name="Picture 14"/>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0019662" y="3227295"/>
            <a:ext cx="1560506" cy="1177404"/>
          </a:xfrm>
          <a:prstGeom prst="rect">
            <a:avLst/>
          </a:prstGeom>
        </p:spPr>
      </p:pic>
      <p:pic>
        <p:nvPicPr>
          <p:cNvPr id="16" name="Picture 15"/>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7395166" y="619107"/>
            <a:ext cx="2184890" cy="1850304"/>
          </a:xfrm>
          <a:prstGeom prst="rect">
            <a:avLst/>
          </a:prstGeom>
        </p:spPr>
      </p:pic>
      <p:pic>
        <p:nvPicPr>
          <p:cNvPr id="17" name="Picture 16"/>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4379133" y="4689165"/>
            <a:ext cx="2315115" cy="1736336"/>
          </a:xfrm>
          <a:prstGeom prst="rect">
            <a:avLst/>
          </a:prstGeom>
        </p:spPr>
      </p:pic>
      <p:pic>
        <p:nvPicPr>
          <p:cNvPr id="18" name="Picture 17"/>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7244144" y="2469411"/>
            <a:ext cx="2108050" cy="1509725"/>
          </a:xfrm>
          <a:prstGeom prst="rect">
            <a:avLst/>
          </a:prstGeom>
        </p:spPr>
      </p:pic>
      <p:pic>
        <p:nvPicPr>
          <p:cNvPr id="19" name="Picture 18"/>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7106020" y="4370658"/>
            <a:ext cx="2015296" cy="1321698"/>
          </a:xfrm>
          <a:prstGeom prst="rect">
            <a:avLst/>
          </a:prstGeom>
        </p:spPr>
      </p:pic>
      <p:pic>
        <p:nvPicPr>
          <p:cNvPr id="20" name="Picture 19"/>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0" y="5335793"/>
            <a:ext cx="3213645" cy="1002590"/>
          </a:xfrm>
          <a:prstGeom prst="rect">
            <a:avLst/>
          </a:prstGeom>
        </p:spPr>
      </p:pic>
      <p:pic>
        <p:nvPicPr>
          <p:cNvPr id="21" name="Picture 20"/>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9737529" y="114208"/>
            <a:ext cx="2301800" cy="1208445"/>
          </a:xfrm>
          <a:prstGeom prst="rect">
            <a:avLst/>
          </a:prstGeom>
        </p:spPr>
      </p:pic>
    </p:spTree>
    <p:extLst>
      <p:ext uri="{BB962C8B-B14F-4D97-AF65-F5344CB8AC3E}">
        <p14:creationId xmlns:p14="http://schemas.microsoft.com/office/powerpoint/2010/main" val="4409386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34630"/>
            <a:ext cx="10058400" cy="1111891"/>
          </a:xfrm>
        </p:spPr>
        <p:style>
          <a:lnRef idx="2">
            <a:schemeClr val="accent1"/>
          </a:lnRef>
          <a:fillRef idx="1">
            <a:schemeClr val="lt1"/>
          </a:fillRef>
          <a:effectRef idx="0">
            <a:schemeClr val="accent1"/>
          </a:effectRef>
          <a:fontRef idx="minor">
            <a:schemeClr val="dk1"/>
          </a:fontRef>
        </p:style>
        <p:txBody>
          <a:bodyPr anchor="ctr"/>
          <a:lstStyle/>
          <a:p>
            <a:pPr algn="ctr"/>
            <a:r>
              <a:rPr lang="en-GB" b="1" dirty="0">
                <a:solidFill>
                  <a:schemeClr val="tx2"/>
                </a:solidFill>
                <a:effectLst>
                  <a:outerShdw blurRad="38100" dist="38100" dir="2700000" algn="tl">
                    <a:srgbClr val="000000">
                      <a:alpha val="43137"/>
                    </a:srgbClr>
                  </a:outerShdw>
                </a:effectLst>
                <a:cs typeface="Arial" panose="020B0604020202020204" pitchFamily="34" charset="0"/>
              </a:rPr>
              <a:t>Why youth homelessness </a:t>
            </a: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0874013" y="5540540"/>
            <a:ext cx="1317987" cy="786948"/>
          </a:xfrm>
        </p:spPr>
      </p:pic>
      <p:graphicFrame>
        <p:nvGraphicFramePr>
          <p:cNvPr id="17" name="Chart 16"/>
          <p:cNvGraphicFramePr/>
          <p:nvPr>
            <p:extLst>
              <p:ext uri="{D42A27DB-BD31-4B8C-83A1-F6EECF244321}">
                <p14:modId xmlns:p14="http://schemas.microsoft.com/office/powerpoint/2010/main" val="2050083274"/>
              </p:ext>
            </p:extLst>
          </p:nvPr>
        </p:nvGraphicFramePr>
        <p:xfrm>
          <a:off x="5144785" y="1224554"/>
          <a:ext cx="5760377" cy="4842870"/>
        </p:xfrm>
        <a:graphic>
          <a:graphicData uri="http://schemas.openxmlformats.org/drawingml/2006/chart">
            <c:chart xmlns:c="http://schemas.openxmlformats.org/drawingml/2006/chart" xmlns:r="http://schemas.openxmlformats.org/officeDocument/2006/relationships" r:id="rId3"/>
          </a:graphicData>
        </a:graphic>
      </p:graphicFrame>
      <p:sp>
        <p:nvSpPr>
          <p:cNvPr id="18" name="TextBox 17"/>
          <p:cNvSpPr txBox="1"/>
          <p:nvPr/>
        </p:nvSpPr>
        <p:spPr>
          <a:xfrm>
            <a:off x="1079003" y="2124220"/>
            <a:ext cx="3845744" cy="3416320"/>
          </a:xfrm>
          <a:prstGeom prst="rect">
            <a:avLst/>
          </a:prstGeom>
          <a:ln w="28575">
            <a:solidFill>
              <a:srgbClr val="7EDCC1"/>
            </a:solidFill>
            <a:prstDash val="solid"/>
          </a:ln>
        </p:spPr>
        <p:style>
          <a:lnRef idx="2">
            <a:schemeClr val="accent1"/>
          </a:lnRef>
          <a:fillRef idx="1">
            <a:schemeClr val="lt1"/>
          </a:fillRef>
          <a:effectRef idx="0">
            <a:schemeClr val="accent1"/>
          </a:effectRef>
          <a:fontRef idx="minor">
            <a:schemeClr val="dk1"/>
          </a:fontRef>
        </p:style>
        <p:txBody>
          <a:bodyPr wrap="square" rtlCol="0">
            <a:spAutoFit/>
          </a:bodyPr>
          <a:lstStyle/>
          <a:p>
            <a:pPr marL="285750" indent="-285750">
              <a:buFont typeface="Arial" panose="020B0604020202020204" pitchFamily="34" charset="0"/>
              <a:buChar char="•"/>
            </a:pPr>
            <a:r>
              <a:rPr lang="en-GB" sz="2400" dirty="0">
                <a:solidFill>
                  <a:schemeClr val="tx2"/>
                </a:solidFill>
                <a:cs typeface="Arial" panose="020B0604020202020204" pitchFamily="34" charset="0"/>
              </a:rPr>
              <a:t>In 2018/19 6,996 young people registered as homeless</a:t>
            </a:r>
          </a:p>
          <a:p>
            <a:pPr marL="285750" indent="-285750">
              <a:buFont typeface="Arial" panose="020B0604020202020204" pitchFamily="34" charset="0"/>
              <a:buChar char="•"/>
            </a:pPr>
            <a:r>
              <a:rPr lang="en-GB" sz="2400" dirty="0">
                <a:solidFill>
                  <a:schemeClr val="accent1"/>
                </a:solidFill>
                <a:cs typeface="Arial" panose="020B0604020202020204" pitchFamily="34" charset="0"/>
              </a:rPr>
              <a:t>That is almost 25% of the entire Scottish homeless population.</a:t>
            </a:r>
          </a:p>
          <a:p>
            <a:pPr marL="285750" indent="-285750">
              <a:buFont typeface="Arial" panose="020B0604020202020204" pitchFamily="34" charset="0"/>
              <a:buChar char="•"/>
            </a:pPr>
            <a:r>
              <a:rPr lang="en-GB" sz="2400" dirty="0">
                <a:solidFill>
                  <a:schemeClr val="accent2"/>
                </a:solidFill>
                <a:cs typeface="Arial" panose="020B0604020202020204" pitchFamily="34" charset="0"/>
              </a:rPr>
              <a:t>But young people represent only 11% of the nation’s total population! </a:t>
            </a:r>
          </a:p>
        </p:txBody>
      </p:sp>
    </p:spTree>
    <p:extLst>
      <p:ext uri="{BB962C8B-B14F-4D97-AF65-F5344CB8AC3E}">
        <p14:creationId xmlns:p14="http://schemas.microsoft.com/office/powerpoint/2010/main" val="33043618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9" name="Rectangle 28">
            <a:extLst>
              <a:ext uri="{FF2B5EF4-FFF2-40B4-BE49-F238E27FC236}">
                <a16:creationId xmlns:a16="http://schemas.microsoft.com/office/drawing/2014/main" id="{E9BA134F-37B6-498A-B46D-040B86E5DA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2BFE3F30-11E0-4842-8523-7222538C82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 y="0"/>
            <a:ext cx="754787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Content Placeholder 2"/>
          <p:cNvSpPr>
            <a:spLocks noGrp="1"/>
          </p:cNvSpPr>
          <p:nvPr>
            <p:ph idx="1"/>
          </p:nvPr>
        </p:nvSpPr>
        <p:spPr>
          <a:xfrm>
            <a:off x="645765" y="1387012"/>
            <a:ext cx="6429452" cy="4501960"/>
          </a:xfrm>
        </p:spPr>
        <p:txBody>
          <a:bodyPr>
            <a:normAutofit lnSpcReduction="10000"/>
          </a:bodyPr>
          <a:lstStyle/>
          <a:p>
            <a:pPr marL="0" indent="0" algn="just">
              <a:buNone/>
            </a:pPr>
            <a:r>
              <a:rPr lang="en-GB" sz="2800" b="1" dirty="0">
                <a:solidFill>
                  <a:srgbClr val="FFFFFF"/>
                </a:solidFill>
                <a:cs typeface="Arial" panose="020B0604020202020204" pitchFamily="34" charset="0"/>
              </a:rPr>
              <a:t>The HPSG has tasked the Coalition with developing  preventive pathways for groups at highest risk, looking particularly at:</a:t>
            </a:r>
          </a:p>
          <a:p>
            <a:pPr marL="0" indent="0" algn="just">
              <a:buNone/>
            </a:pPr>
            <a:endParaRPr lang="en-GB" sz="2800" b="1" dirty="0">
              <a:solidFill>
                <a:srgbClr val="FFFFFF"/>
              </a:solidFill>
              <a:cs typeface="Arial" panose="020B0604020202020204" pitchFamily="34" charset="0"/>
            </a:endParaRPr>
          </a:p>
          <a:p>
            <a:pPr algn="just">
              <a:buClr>
                <a:schemeClr val="bg1">
                  <a:lumMod val="95000"/>
                </a:schemeClr>
              </a:buClr>
              <a:buFont typeface="Wingdings" panose="05000000000000000000" pitchFamily="2" charset="2"/>
              <a:buChar char="Ø"/>
            </a:pPr>
            <a:r>
              <a:rPr lang="en-GB" sz="2800" b="1" dirty="0">
                <a:solidFill>
                  <a:srgbClr val="FFFFFF"/>
                </a:solidFill>
                <a:cs typeface="Arial" panose="020B0604020202020204" pitchFamily="34" charset="0"/>
              </a:rPr>
              <a:t> Young people with experience of the care system or on leaving the care system </a:t>
            </a:r>
          </a:p>
          <a:p>
            <a:pPr algn="just">
              <a:buClr>
                <a:schemeClr val="bg1">
                  <a:lumMod val="95000"/>
                </a:schemeClr>
              </a:buClr>
              <a:buFont typeface="Wingdings" panose="05000000000000000000" pitchFamily="2" charset="2"/>
              <a:buChar char="Ø"/>
            </a:pPr>
            <a:r>
              <a:rPr lang="en-GB" sz="2800" b="1" dirty="0">
                <a:solidFill>
                  <a:srgbClr val="FFFFFF"/>
                </a:solidFill>
                <a:cs typeface="Arial" panose="020B0604020202020204" pitchFamily="34" charset="0"/>
              </a:rPr>
              <a:t> Young people from the LGBT community </a:t>
            </a:r>
          </a:p>
          <a:p>
            <a:pPr algn="just">
              <a:buClr>
                <a:schemeClr val="bg1">
                  <a:lumMod val="95000"/>
                </a:schemeClr>
              </a:buClr>
              <a:buFont typeface="Wingdings" panose="05000000000000000000" pitchFamily="2" charset="2"/>
              <a:buChar char="Ø"/>
            </a:pPr>
            <a:r>
              <a:rPr lang="en-GB" sz="2800" b="1" dirty="0">
                <a:solidFill>
                  <a:srgbClr val="FFFFFF"/>
                </a:solidFill>
                <a:cs typeface="Arial" panose="020B0604020202020204" pitchFamily="34" charset="0"/>
              </a:rPr>
              <a:t> Young people with adverse childhood experiences (ACEs)</a:t>
            </a:r>
          </a:p>
        </p:txBody>
      </p:sp>
      <p:sp>
        <p:nvSpPr>
          <p:cNvPr id="33" name="Rectangle 32">
            <a:extLst>
              <a:ext uri="{FF2B5EF4-FFF2-40B4-BE49-F238E27FC236}">
                <a16:creationId xmlns:a16="http://schemas.microsoft.com/office/drawing/2014/main" id="{3BC04142-131F-4352-8F66-1B161AF72EB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47894" y="0"/>
            <a:ext cx="64008" cy="6858000"/>
          </a:xfrm>
          <a:prstGeom prst="rect">
            <a:avLst/>
          </a:prstGeom>
          <a:solidFill>
            <a:srgbClr val="38A0CB"/>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251982" y="2520420"/>
            <a:ext cx="3294253" cy="1795367"/>
          </a:xfrm>
          <a:prstGeom prst="rect">
            <a:avLst/>
          </a:prstGeom>
        </p:spPr>
      </p:pic>
    </p:spTree>
    <p:extLst>
      <p:ext uri="{BB962C8B-B14F-4D97-AF65-F5344CB8AC3E}">
        <p14:creationId xmlns:p14="http://schemas.microsoft.com/office/powerpoint/2010/main" val="33419675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400" b="1" dirty="0">
                <a:solidFill>
                  <a:schemeClr val="tx2"/>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Youth Homelessness Prevention Pathway for Care Leavers</a:t>
            </a:r>
          </a:p>
        </p:txBody>
      </p:sp>
      <p:sp>
        <p:nvSpPr>
          <p:cNvPr id="3" name="Content Placeholder 2"/>
          <p:cNvSpPr>
            <a:spLocks noGrp="1"/>
          </p:cNvSpPr>
          <p:nvPr>
            <p:ph idx="1"/>
          </p:nvPr>
        </p:nvSpPr>
        <p:spPr>
          <a:xfrm>
            <a:off x="4818579" y="1897104"/>
            <a:ext cx="7263830" cy="4023360"/>
          </a:xfrm>
        </p:spPr>
        <p:txBody>
          <a:bodyPr vert="horz" lIns="0" tIns="45720" rIns="0" bIns="45720" rtlCol="0">
            <a:noAutofit/>
          </a:bodyPr>
          <a:lstStyle/>
          <a:p>
            <a:pPr marL="0" indent="0">
              <a:buNone/>
            </a:pPr>
            <a:r>
              <a:rPr lang="en-US" sz="1800" dirty="0">
                <a:solidFill>
                  <a:schemeClr val="accent1"/>
                </a:solidFill>
                <a:cs typeface="Arial" panose="020B0604020202020204" pitchFamily="34" charset="0"/>
              </a:rPr>
              <a:t>A multi-agency working group, coordinated by the A Way Home Scotland coalition, has produced guidance and recommendations to make support for care leavers more consistent across Scotland and easier for care providers.</a:t>
            </a:r>
          </a:p>
          <a:p>
            <a:pPr marL="0" indent="0">
              <a:buNone/>
            </a:pPr>
            <a:r>
              <a:rPr lang="en-US" sz="1800" dirty="0">
                <a:solidFill>
                  <a:schemeClr val="accent1"/>
                </a:solidFill>
                <a:cs typeface="Arial" panose="020B0604020202020204" pitchFamily="34" charset="0"/>
              </a:rPr>
              <a:t>This report was developed to improve the housing journey of care leavers in Scotland and is the result of work between May and September 2019, which included assessment of the problem, ambition, activity, partnerships, and implementation process required for improvement. </a:t>
            </a:r>
          </a:p>
          <a:p>
            <a:pPr marL="0" indent="0">
              <a:buNone/>
            </a:pPr>
            <a:r>
              <a:rPr lang="en-US" sz="1800" dirty="0">
                <a:solidFill>
                  <a:schemeClr val="accent1"/>
                </a:solidFill>
                <a:cs typeface="Arial" panose="020B0604020202020204" pitchFamily="34" charset="0"/>
              </a:rPr>
              <a:t>A multi-agency working group, which includes local authorities, health and social care partnerships, the DWP, homeless organisations and children's charities, was chaired by CELCIS and coordinated by the A Way Home Scotland coalition produced the report, which contains key recommendations to make support for care leavers more consistent across Scotland. The working group has engaged closely with the Independent Care Review to ensure recommendations and advice set out in this paper are in line with the direction of travel the Review is taking.</a:t>
            </a:r>
            <a:endParaRPr lang="en-GB" sz="1800" dirty="0">
              <a:solidFill>
                <a:schemeClr val="accent1"/>
              </a:solidFill>
              <a:cs typeface="Arial" panose="020B0604020202020204" pitchFamily="34" charset="0"/>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4806" y="2576795"/>
            <a:ext cx="4001315" cy="2180716"/>
          </a:xfrm>
          <a:prstGeom prst="rect">
            <a:avLst/>
          </a:prstGeom>
        </p:spPr>
      </p:pic>
    </p:spTree>
    <p:extLst>
      <p:ext uri="{BB962C8B-B14F-4D97-AF65-F5344CB8AC3E}">
        <p14:creationId xmlns:p14="http://schemas.microsoft.com/office/powerpoint/2010/main" val="14551525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2" name="Rectangle 11">
            <a:extLst>
              <a:ext uri="{FF2B5EF4-FFF2-40B4-BE49-F238E27FC236}">
                <a16:creationId xmlns:a16="http://schemas.microsoft.com/office/drawing/2014/main" id="{EE1530B0-6F96-46C0-8B3E-3215CB756B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36" name="Rectangle 13">
            <a:extLst>
              <a:ext uri="{FF2B5EF4-FFF2-40B4-BE49-F238E27FC236}">
                <a16:creationId xmlns:a16="http://schemas.microsoft.com/office/drawing/2014/main" id="{754910CF-1B56-45D3-960A-E89F7B3B91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82989" y="188062"/>
            <a:ext cx="3084844" cy="5772840"/>
          </a:xfrm>
        </p:spPr>
        <p:txBody>
          <a:bodyPr anchor="ctr">
            <a:normAutofit/>
          </a:bodyPr>
          <a:lstStyle/>
          <a:p>
            <a:r>
              <a:rPr lang="en-GB" sz="4400" dirty="0">
                <a:solidFill>
                  <a:srgbClr val="FFFFFF"/>
                </a:solidFill>
                <a:effectLst>
                  <a:outerShdw blurRad="38100" dist="38100" dir="2700000" algn="tl">
                    <a:srgbClr val="000000">
                      <a:alpha val="43137"/>
                    </a:srgbClr>
                  </a:outerShdw>
                </a:effectLst>
                <a:latin typeface="+mn-lt"/>
                <a:cs typeface="Arial" panose="020B0604020202020204" pitchFamily="34" charset="0"/>
              </a:rPr>
              <a:t>Scottish Policy and Legislative Context</a:t>
            </a:r>
          </a:p>
        </p:txBody>
      </p:sp>
      <p:sp>
        <p:nvSpPr>
          <p:cNvPr id="41" name="Rectangle 15">
            <a:extLst>
              <a:ext uri="{FF2B5EF4-FFF2-40B4-BE49-F238E27FC236}">
                <a16:creationId xmlns:a16="http://schemas.microsoft.com/office/drawing/2014/main" id="{6669F804-A677-4B75-95F4-A5E4426FB7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967847"/>
            <a:ext cx="4040071" cy="1890153"/>
          </a:xfrm>
          <a:prstGeom prst="rect">
            <a:avLst/>
          </a:prstGeom>
        </p:spPr>
      </p:pic>
      <p:graphicFrame>
        <p:nvGraphicFramePr>
          <p:cNvPr id="6" name="Content Placeholder 5"/>
          <p:cNvGraphicFramePr>
            <a:graphicFrameLocks noGrp="1"/>
          </p:cNvGraphicFramePr>
          <p:nvPr>
            <p:ph idx="1"/>
            <p:extLst>
              <p:ext uri="{D42A27DB-BD31-4B8C-83A1-F6EECF244321}">
                <p14:modId xmlns:p14="http://schemas.microsoft.com/office/powerpoint/2010/main" val="3062397504"/>
              </p:ext>
            </p:extLst>
          </p:nvPr>
        </p:nvGraphicFramePr>
        <p:xfrm>
          <a:off x="4741863" y="639763"/>
          <a:ext cx="6797675" cy="56499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4" name="Straight Connector 3">
            <a:extLst>
              <a:ext uri="{FF2B5EF4-FFF2-40B4-BE49-F238E27FC236}">
                <a16:creationId xmlns:a16="http://schemas.microsoft.com/office/drawing/2014/main" id="{C19D792E-0677-4B37-9D48-75584D0671F4}"/>
              </a:ext>
            </a:extLst>
          </p:cNvPr>
          <p:cNvCxnSpPr>
            <a:cxnSpLocks/>
          </p:cNvCxnSpPr>
          <p:nvPr/>
        </p:nvCxnSpPr>
        <p:spPr>
          <a:xfrm>
            <a:off x="1849437" y="5822670"/>
            <a:ext cx="0" cy="103533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500633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88576" y="700162"/>
            <a:ext cx="5607424" cy="923330"/>
          </a:xfrm>
          <a:prstGeom prst="rect">
            <a:avLst/>
          </a:prstGeom>
          <a:noFill/>
        </p:spPr>
        <p:txBody>
          <a:bodyPr wrap="square" rtlCol="0">
            <a:spAutoFit/>
          </a:bodyPr>
          <a:lstStyle/>
          <a:p>
            <a:r>
              <a:rPr lang="en-GB" dirty="0">
                <a:solidFill>
                  <a:schemeClr val="tx2"/>
                </a:solidFill>
                <a:cs typeface="Arial" panose="020B0604020202020204" pitchFamily="34" charset="0"/>
              </a:rPr>
              <a:t>1) Young people with experience of care are over-represented in homelessness applications than their                 peers. </a:t>
            </a:r>
          </a:p>
        </p:txBody>
      </p:sp>
      <p:sp>
        <p:nvSpPr>
          <p:cNvPr id="5" name="TextBox 4"/>
          <p:cNvSpPr txBox="1"/>
          <p:nvPr/>
        </p:nvSpPr>
        <p:spPr>
          <a:xfrm>
            <a:off x="488576" y="2166665"/>
            <a:ext cx="5607424" cy="923330"/>
          </a:xfrm>
          <a:prstGeom prst="rect">
            <a:avLst/>
          </a:prstGeom>
          <a:noFill/>
        </p:spPr>
        <p:txBody>
          <a:bodyPr wrap="square" rtlCol="0">
            <a:spAutoFit/>
          </a:bodyPr>
          <a:lstStyle/>
          <a:p>
            <a:r>
              <a:rPr lang="en-GB" dirty="0">
                <a:solidFill>
                  <a:schemeClr val="accent1"/>
                </a:solidFill>
                <a:cs typeface="Arial" panose="020B0604020202020204" pitchFamily="34" charset="0"/>
              </a:rPr>
              <a:t>2) There is a gap in official data, so it is hard to determine the full picture of homelessness for people with experience of care.</a:t>
            </a:r>
          </a:p>
        </p:txBody>
      </p:sp>
      <p:sp>
        <p:nvSpPr>
          <p:cNvPr id="7" name="TextBox 6"/>
          <p:cNvSpPr txBox="1"/>
          <p:nvPr/>
        </p:nvSpPr>
        <p:spPr>
          <a:xfrm>
            <a:off x="488576" y="3735939"/>
            <a:ext cx="5607424" cy="923330"/>
          </a:xfrm>
          <a:prstGeom prst="rect">
            <a:avLst/>
          </a:prstGeom>
          <a:noFill/>
        </p:spPr>
        <p:txBody>
          <a:bodyPr wrap="square" rtlCol="0">
            <a:spAutoFit/>
          </a:bodyPr>
          <a:lstStyle/>
          <a:p>
            <a:r>
              <a:rPr lang="en-GB" dirty="0">
                <a:solidFill>
                  <a:schemeClr val="accent2"/>
                </a:solidFill>
                <a:cs typeface="Arial" panose="020B0604020202020204" pitchFamily="34" charset="0"/>
              </a:rPr>
              <a:t>3) Young people with experience of care face significant challenges at a much earlier stage in life</a:t>
            </a:r>
          </a:p>
          <a:p>
            <a:r>
              <a:rPr lang="en-GB" dirty="0">
                <a:solidFill>
                  <a:schemeClr val="accent2"/>
                </a:solidFill>
                <a:cs typeface="Arial" panose="020B0604020202020204" pitchFamily="34" charset="0"/>
              </a:rPr>
              <a:t>than their peers.</a:t>
            </a:r>
          </a:p>
        </p:txBody>
      </p:sp>
      <p:pic>
        <p:nvPicPr>
          <p:cNvPr id="14" name="Picture 13">
            <a:extLst>
              <a:ext uri="{FF2B5EF4-FFF2-40B4-BE49-F238E27FC236}">
                <a16:creationId xmlns:a16="http://schemas.microsoft.com/office/drawing/2014/main" id="{FE46FCBC-38F4-4FC6-AFBF-D3F31148F37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106" y="5294239"/>
            <a:ext cx="2239964" cy="1035329"/>
          </a:xfrm>
          <a:prstGeom prst="rect">
            <a:avLst/>
          </a:prstGeom>
        </p:spPr>
      </p:pic>
      <p:sp>
        <p:nvSpPr>
          <p:cNvPr id="3" name="TextBox 2">
            <a:extLst>
              <a:ext uri="{FF2B5EF4-FFF2-40B4-BE49-F238E27FC236}">
                <a16:creationId xmlns:a16="http://schemas.microsoft.com/office/drawing/2014/main" id="{56AB7625-8553-417B-8562-E5B54CFD8670}"/>
              </a:ext>
            </a:extLst>
          </p:cNvPr>
          <p:cNvSpPr txBox="1"/>
          <p:nvPr/>
        </p:nvSpPr>
        <p:spPr>
          <a:xfrm>
            <a:off x="6756563" y="701681"/>
            <a:ext cx="4862100" cy="646331"/>
          </a:xfrm>
          <a:prstGeom prst="rect">
            <a:avLst/>
          </a:prstGeom>
          <a:noFill/>
        </p:spPr>
        <p:txBody>
          <a:bodyPr wrap="none" rtlCol="0">
            <a:spAutoFit/>
          </a:bodyPr>
          <a:lstStyle/>
          <a:p>
            <a:r>
              <a:rPr lang="en-US" dirty="0">
                <a:solidFill>
                  <a:schemeClr val="tx2"/>
                </a:solidFill>
                <a:cs typeface="Arial" panose="020B0604020202020204" pitchFamily="34" charset="0"/>
              </a:rPr>
              <a:t>30-50% of individuals who are homeless could be </a:t>
            </a:r>
          </a:p>
          <a:p>
            <a:r>
              <a:rPr lang="en-US" dirty="0">
                <a:solidFill>
                  <a:schemeClr val="tx2"/>
                </a:solidFill>
                <a:cs typeface="Arial" panose="020B0604020202020204" pitchFamily="34" charset="0"/>
              </a:rPr>
              <a:t>care experienced.</a:t>
            </a:r>
            <a:endParaRPr lang="en-GB" dirty="0">
              <a:solidFill>
                <a:schemeClr val="tx2"/>
              </a:solidFill>
              <a:cs typeface="Arial" panose="020B0604020202020204" pitchFamily="34" charset="0"/>
            </a:endParaRPr>
          </a:p>
        </p:txBody>
      </p:sp>
      <p:sp>
        <p:nvSpPr>
          <p:cNvPr id="4" name="TextBox 3">
            <a:extLst>
              <a:ext uri="{FF2B5EF4-FFF2-40B4-BE49-F238E27FC236}">
                <a16:creationId xmlns:a16="http://schemas.microsoft.com/office/drawing/2014/main" id="{97EC197F-E5DA-4633-90A2-1F3822D3E072}"/>
              </a:ext>
            </a:extLst>
          </p:cNvPr>
          <p:cNvSpPr txBox="1"/>
          <p:nvPr/>
        </p:nvSpPr>
        <p:spPr>
          <a:xfrm>
            <a:off x="6756563" y="2166665"/>
            <a:ext cx="4394088" cy="923330"/>
          </a:xfrm>
          <a:prstGeom prst="rect">
            <a:avLst/>
          </a:prstGeom>
          <a:noFill/>
        </p:spPr>
        <p:txBody>
          <a:bodyPr wrap="none" rtlCol="0">
            <a:spAutoFit/>
          </a:bodyPr>
          <a:lstStyle/>
          <a:p>
            <a:r>
              <a:rPr lang="en-US" dirty="0">
                <a:solidFill>
                  <a:schemeClr val="accent1"/>
                </a:solidFill>
                <a:cs typeface="Arial" panose="020B0604020202020204" pitchFamily="34" charset="0"/>
              </a:rPr>
              <a:t>Two official statistics </a:t>
            </a:r>
          </a:p>
          <a:p>
            <a:r>
              <a:rPr lang="en-US" dirty="0">
                <a:solidFill>
                  <a:schemeClr val="accent1"/>
                </a:solidFill>
                <a:cs typeface="Arial" panose="020B0604020202020204" pitchFamily="34" charset="0"/>
              </a:rPr>
              <a:t>Rely on self-declaration </a:t>
            </a:r>
          </a:p>
          <a:p>
            <a:r>
              <a:rPr lang="en-US" dirty="0">
                <a:solidFill>
                  <a:schemeClr val="accent1"/>
                </a:solidFill>
                <a:cs typeface="Arial" panose="020B0604020202020204" pitchFamily="34" charset="0"/>
              </a:rPr>
              <a:t>Do not include other forms of homelessness</a:t>
            </a:r>
            <a:endParaRPr lang="en-GB" dirty="0">
              <a:solidFill>
                <a:schemeClr val="accent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C709B57A-730E-4FAC-9CB6-EA33A826AD22}"/>
              </a:ext>
            </a:extLst>
          </p:cNvPr>
          <p:cNvSpPr txBox="1"/>
          <p:nvPr/>
        </p:nvSpPr>
        <p:spPr>
          <a:xfrm>
            <a:off x="6756563" y="3735939"/>
            <a:ext cx="4977838" cy="1200329"/>
          </a:xfrm>
          <a:prstGeom prst="rect">
            <a:avLst/>
          </a:prstGeom>
          <a:noFill/>
        </p:spPr>
        <p:txBody>
          <a:bodyPr wrap="none" rtlCol="0">
            <a:spAutoFit/>
          </a:bodyPr>
          <a:lstStyle/>
          <a:p>
            <a:r>
              <a:rPr lang="en-US" dirty="0">
                <a:solidFill>
                  <a:schemeClr val="accent2"/>
                </a:solidFill>
                <a:cs typeface="Arial" panose="020B0604020202020204" pitchFamily="34" charset="0"/>
              </a:rPr>
              <a:t>Leaving care too young </a:t>
            </a:r>
          </a:p>
          <a:p>
            <a:r>
              <a:rPr lang="en-US" dirty="0">
                <a:solidFill>
                  <a:schemeClr val="accent2"/>
                </a:solidFill>
                <a:cs typeface="Arial" panose="020B0604020202020204" pitchFamily="34" charset="0"/>
              </a:rPr>
              <a:t>No capacity to return </a:t>
            </a:r>
          </a:p>
          <a:p>
            <a:r>
              <a:rPr lang="en-US" dirty="0">
                <a:solidFill>
                  <a:schemeClr val="accent2"/>
                </a:solidFill>
                <a:cs typeface="Arial" panose="020B0604020202020204" pitchFamily="34" charset="0"/>
              </a:rPr>
              <a:t>Insufficient support (emotional, practical, financial)</a:t>
            </a:r>
          </a:p>
          <a:p>
            <a:r>
              <a:rPr lang="en-US" dirty="0">
                <a:solidFill>
                  <a:schemeClr val="accent2"/>
                </a:solidFill>
                <a:cs typeface="Arial" panose="020B0604020202020204" pitchFamily="34" charset="0"/>
              </a:rPr>
              <a:t>Lack of stable relationships </a:t>
            </a:r>
            <a:endParaRPr lang="en-GB" dirty="0">
              <a:solidFill>
                <a:schemeClr val="accent2"/>
              </a:solidFill>
              <a:cs typeface="Arial" panose="020B0604020202020204" pitchFamily="34" charset="0"/>
            </a:endParaRPr>
          </a:p>
        </p:txBody>
      </p:sp>
      <p:cxnSp>
        <p:nvCxnSpPr>
          <p:cNvPr id="9" name="Straight Connector 8">
            <a:extLst>
              <a:ext uri="{FF2B5EF4-FFF2-40B4-BE49-F238E27FC236}">
                <a16:creationId xmlns:a16="http://schemas.microsoft.com/office/drawing/2014/main" id="{85B8678B-65DC-4B1B-B089-342F7826B9FB}"/>
              </a:ext>
            </a:extLst>
          </p:cNvPr>
          <p:cNvCxnSpPr/>
          <p:nvPr/>
        </p:nvCxnSpPr>
        <p:spPr>
          <a:xfrm>
            <a:off x="6096000" y="1024846"/>
            <a:ext cx="489735" cy="0"/>
          </a:xfrm>
          <a:prstGeom prst="line">
            <a:avLst/>
          </a:prstGeom>
          <a:ln/>
        </p:spPr>
        <p:style>
          <a:lnRef idx="1">
            <a:schemeClr val="dk1"/>
          </a:lnRef>
          <a:fillRef idx="0">
            <a:schemeClr val="dk1"/>
          </a:fillRef>
          <a:effectRef idx="0">
            <a:schemeClr val="dk1"/>
          </a:effectRef>
          <a:fontRef idx="minor">
            <a:schemeClr val="tx1"/>
          </a:fontRef>
        </p:style>
      </p:cxnSp>
      <p:cxnSp>
        <p:nvCxnSpPr>
          <p:cNvPr id="12" name="Straight Connector 11">
            <a:extLst>
              <a:ext uri="{FF2B5EF4-FFF2-40B4-BE49-F238E27FC236}">
                <a16:creationId xmlns:a16="http://schemas.microsoft.com/office/drawing/2014/main" id="{9F7274AF-C413-4D80-9CF9-0DA6145EFEA3}"/>
              </a:ext>
            </a:extLst>
          </p:cNvPr>
          <p:cNvCxnSpPr/>
          <p:nvPr/>
        </p:nvCxnSpPr>
        <p:spPr>
          <a:xfrm>
            <a:off x="6128531" y="2512886"/>
            <a:ext cx="489735" cy="0"/>
          </a:xfrm>
          <a:prstGeom prst="line">
            <a:avLst/>
          </a:prstGeom>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F0F219CF-B0C4-449F-BB9B-845C8B52C9AA}"/>
              </a:ext>
            </a:extLst>
          </p:cNvPr>
          <p:cNvCxnSpPr/>
          <p:nvPr/>
        </p:nvCxnSpPr>
        <p:spPr>
          <a:xfrm>
            <a:off x="6095998" y="4054010"/>
            <a:ext cx="489735" cy="0"/>
          </a:xfrm>
          <a:prstGeom prst="line">
            <a:avLst/>
          </a:prstGeom>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3056873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17" name="Straight Connector 14">
            <a:extLst>
              <a:ext uri="{FF2B5EF4-FFF2-40B4-BE49-F238E27FC236}">
                <a16:creationId xmlns:a16="http://schemas.microsoft.com/office/drawing/2014/main" id="{C6DEF8F9-FFEF-4EDB-8A06-8A7884ED42E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18" name="Rectangle 16">
            <a:extLst>
              <a:ext uri="{FF2B5EF4-FFF2-40B4-BE49-F238E27FC236}">
                <a16:creationId xmlns:a16="http://schemas.microsoft.com/office/drawing/2014/main" id="{E0747CA7-2579-4FF5-95CF-E3FA65C9E1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88"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9" name="Rectangle 18">
            <a:extLst>
              <a:ext uri="{FF2B5EF4-FFF2-40B4-BE49-F238E27FC236}">
                <a16:creationId xmlns:a16="http://schemas.microsoft.com/office/drawing/2014/main" id="{1C63BD94-CA0C-4C27-BB07-89F71DEA2D9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44820"/>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useBgFill="1">
        <p:nvSpPr>
          <p:cNvPr id="120" name="Rectangle 20">
            <a:extLst>
              <a:ext uri="{FF2B5EF4-FFF2-40B4-BE49-F238E27FC236}">
                <a16:creationId xmlns:a16="http://schemas.microsoft.com/office/drawing/2014/main" id="{EE1530B0-6F96-46C0-8B3E-3215CB756B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121" name="Rectangle 22">
            <a:extLst>
              <a:ext uri="{FF2B5EF4-FFF2-40B4-BE49-F238E27FC236}">
                <a16:creationId xmlns:a16="http://schemas.microsoft.com/office/drawing/2014/main" id="{754910CF-1B56-45D3-960A-E89F7B3B91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extBox 1">
            <a:extLst>
              <a:ext uri="{FF2B5EF4-FFF2-40B4-BE49-F238E27FC236}">
                <a16:creationId xmlns:a16="http://schemas.microsoft.com/office/drawing/2014/main" id="{912C4BAA-FFDB-4374-988C-1AECAEEA2BE0}"/>
              </a:ext>
            </a:extLst>
          </p:cNvPr>
          <p:cNvSpPr txBox="1"/>
          <p:nvPr/>
        </p:nvSpPr>
        <p:spPr>
          <a:xfrm>
            <a:off x="29478" y="201289"/>
            <a:ext cx="3972121" cy="5056776"/>
          </a:xfrm>
          <a:prstGeom prst="rect">
            <a:avLst/>
          </a:prstGeom>
        </p:spPr>
        <p:txBody>
          <a:bodyPr vert="horz" lIns="91440" tIns="45720" rIns="91440" bIns="45720" rtlCol="0" anchor="ctr">
            <a:normAutofit/>
          </a:bodyPr>
          <a:lstStyle/>
          <a:p>
            <a:pPr defTabSz="914400">
              <a:lnSpc>
                <a:spcPct val="85000"/>
              </a:lnSpc>
              <a:spcBef>
                <a:spcPct val="0"/>
              </a:spcBef>
              <a:spcAft>
                <a:spcPts val="600"/>
              </a:spcAft>
            </a:pPr>
            <a:r>
              <a:rPr lang="en-US" sz="3600" spc="-50" dirty="0">
                <a:solidFill>
                  <a:srgbClr val="FFFFFF"/>
                </a:solidFill>
                <a:latin typeface="Arial" panose="020B0604020202020204" pitchFamily="34" charset="0"/>
                <a:ea typeface="+mj-ea"/>
                <a:cs typeface="Arial" panose="020B0604020202020204" pitchFamily="34" charset="0"/>
              </a:rPr>
              <a:t>Prevention Pathway Recommendations</a:t>
            </a:r>
          </a:p>
          <a:p>
            <a:pPr defTabSz="914400">
              <a:lnSpc>
                <a:spcPct val="85000"/>
              </a:lnSpc>
              <a:spcBef>
                <a:spcPct val="0"/>
              </a:spcBef>
              <a:spcAft>
                <a:spcPts val="600"/>
              </a:spcAft>
            </a:pPr>
            <a:endParaRPr lang="en-US" sz="3600" spc="-50" dirty="0">
              <a:solidFill>
                <a:srgbClr val="FFFFFF"/>
              </a:solidFill>
              <a:latin typeface="+mj-lt"/>
              <a:ea typeface="+mj-ea"/>
              <a:cs typeface="+mj-cs"/>
            </a:endParaRPr>
          </a:p>
        </p:txBody>
      </p:sp>
      <p:sp>
        <p:nvSpPr>
          <p:cNvPr id="122" name="Rectangle 24">
            <a:extLst>
              <a:ext uri="{FF2B5EF4-FFF2-40B4-BE49-F238E27FC236}">
                <a16:creationId xmlns:a16="http://schemas.microsoft.com/office/drawing/2014/main" id="{6669F804-A677-4B75-95F4-A5E4426FB7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85" y="4525903"/>
            <a:ext cx="4019708" cy="2332097"/>
          </a:xfrm>
          <a:prstGeom prst="rect">
            <a:avLst/>
          </a:prstGeom>
        </p:spPr>
      </p:pic>
      <p:graphicFrame>
        <p:nvGraphicFramePr>
          <p:cNvPr id="123" name="TextBox 7">
            <a:extLst>
              <a:ext uri="{FF2B5EF4-FFF2-40B4-BE49-F238E27FC236}">
                <a16:creationId xmlns:a16="http://schemas.microsoft.com/office/drawing/2014/main" id="{723EFBB0-8A48-4756-8A41-B9A20E1EE513}"/>
              </a:ext>
            </a:extLst>
          </p:cNvPr>
          <p:cNvGraphicFramePr/>
          <p:nvPr>
            <p:extLst>
              <p:ext uri="{D42A27DB-BD31-4B8C-83A1-F6EECF244321}">
                <p14:modId xmlns:p14="http://schemas.microsoft.com/office/powerpoint/2010/main" val="2599808980"/>
              </p:ext>
            </p:extLst>
          </p:nvPr>
        </p:nvGraphicFramePr>
        <p:xfrm>
          <a:off x="4741863" y="639763"/>
          <a:ext cx="6797675" cy="56499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421598911"/>
      </p:ext>
    </p:extLst>
  </p:cSld>
  <p:clrMapOvr>
    <a:masterClrMapping/>
  </p:clrMapOvr>
</p:sld>
</file>

<file path=ppt/theme/theme1.xml><?xml version="1.0" encoding="utf-8"?>
<a:theme xmlns:a="http://schemas.openxmlformats.org/drawingml/2006/main" name="Retrospect">
  <a:themeElements>
    <a:clrScheme name="Custom 1">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843D98344F23B640ACA9D17D868F752E" ma:contentTypeVersion="12" ma:contentTypeDescription="Create a new document." ma:contentTypeScope="" ma:versionID="dfc35ba32091e933186118e8bb44e8cf">
  <xsd:schema xmlns:xsd="http://www.w3.org/2001/XMLSchema" xmlns:xs="http://www.w3.org/2001/XMLSchema" xmlns:p="http://schemas.microsoft.com/office/2006/metadata/properties" xmlns:ns2="954a0f86-3bb6-486d-837f-079d4304cb89" xmlns:ns3="de5a2701-8f35-4945-9b63-1ea7bd8b3448" targetNamespace="http://schemas.microsoft.com/office/2006/metadata/properties" ma:root="true" ma:fieldsID="46132ba92f9a0a658a6301fe37e58532" ns2:_="" ns3:_="">
    <xsd:import namespace="954a0f86-3bb6-486d-837f-079d4304cb89"/>
    <xsd:import namespace="de5a2701-8f35-4945-9b63-1ea7bd8b3448"/>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3:SharedWithUsers" minOccurs="0"/>
                <xsd:element ref="ns3:SharedWithDetails" minOccurs="0"/>
                <xsd:element ref="ns2:MediaServiceOCR" minOccurs="0"/>
                <xsd:element ref="ns2:MediaServiceDateTaken"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54a0f86-3bb6-486d-837f-079d4304cb8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e5a2701-8f35-4945-9b63-1ea7bd8b3448"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080403F-2B9E-4975-80D0-F8232051DA64}">
  <ds:schemaRefs>
    <ds:schemaRef ds:uri="http://schemas.microsoft.com/sharepoint/v3/contenttype/forms"/>
  </ds:schemaRefs>
</ds:datastoreItem>
</file>

<file path=customXml/itemProps2.xml><?xml version="1.0" encoding="utf-8"?>
<ds:datastoreItem xmlns:ds="http://schemas.openxmlformats.org/officeDocument/2006/customXml" ds:itemID="{71392659-0B35-48A9-A0FB-52090A2525A2}">
  <ds:schemaRefs>
    <ds:schemaRef ds:uri="http://schemas.microsoft.com/office/infopath/2007/PartnerControls"/>
    <ds:schemaRef ds:uri="http://schemas.microsoft.com/office/2006/documentManagement/types"/>
    <ds:schemaRef ds:uri="http://schemas.microsoft.com/office/2006/metadata/properties"/>
    <ds:schemaRef ds:uri="954a0f86-3bb6-486d-837f-079d4304cb89"/>
    <ds:schemaRef ds:uri="http://purl.org/dc/terms/"/>
    <ds:schemaRef ds:uri="http://schemas.openxmlformats.org/package/2006/metadata/core-properties"/>
    <ds:schemaRef ds:uri="de5a2701-8f35-4945-9b63-1ea7bd8b3448"/>
    <ds:schemaRef ds:uri="http://purl.org/dc/dcmitype/"/>
    <ds:schemaRef ds:uri="http://www.w3.org/XML/1998/namespace"/>
    <ds:schemaRef ds:uri="http://purl.org/dc/elements/1.1/"/>
  </ds:schemaRefs>
</ds:datastoreItem>
</file>

<file path=customXml/itemProps3.xml><?xml version="1.0" encoding="utf-8"?>
<ds:datastoreItem xmlns:ds="http://schemas.openxmlformats.org/officeDocument/2006/customXml" ds:itemID="{443016A1-CCFB-4909-B1D2-E4ED3749401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54a0f86-3bb6-486d-837f-079d4304cb89"/>
    <ds:schemaRef ds:uri="de5a2701-8f35-4945-9b63-1ea7bd8b344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Retrospect</Template>
  <TotalTime>33</TotalTime>
  <Words>908</Words>
  <Application>Microsoft Office PowerPoint</Application>
  <PresentationFormat>Widescreen</PresentationFormat>
  <Paragraphs>61</Paragraphs>
  <Slides>11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Calibri Light</vt:lpstr>
      <vt:lpstr>Wingdings</vt:lpstr>
      <vt:lpstr>Retrospect</vt:lpstr>
      <vt:lpstr>PowerPoint Presentation</vt:lpstr>
      <vt:lpstr>PowerPoint Presentation</vt:lpstr>
      <vt:lpstr>PowerPoint Presentation</vt:lpstr>
      <vt:lpstr>Why youth homelessness </vt:lpstr>
      <vt:lpstr>PowerPoint Presentation</vt:lpstr>
      <vt:lpstr>Youth Homelessness Prevention Pathway for Care Leavers</vt:lpstr>
      <vt:lpstr>Scottish Policy and Legislative Context</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Sabrina Galella</dc:creator>
  <cp:lastModifiedBy>Robbie Stakelum</cp:lastModifiedBy>
  <cp:revision>5</cp:revision>
  <dcterms:created xsi:type="dcterms:W3CDTF">2020-10-05T15:00:39Z</dcterms:created>
  <dcterms:modified xsi:type="dcterms:W3CDTF">2020-10-13T10:47:34Z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0x010100843D98344F23B640ACA9D17D868F752E</vt:lpwstr>
  </property>
</Properties>
</file>