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5" r:id="rId2"/>
    <p:sldId id="341" r:id="rId3"/>
    <p:sldId id="339" r:id="rId4"/>
    <p:sldId id="344" r:id="rId5"/>
    <p:sldId id="343" r:id="rId6"/>
    <p:sldId id="345" r:id="rId7"/>
    <p:sldId id="33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4C9CEC-3705-42B0-87BA-3FFCDC3DBAE0}">
          <p14:sldIdLst>
            <p14:sldId id="325"/>
            <p14:sldId id="341"/>
          </p14:sldIdLst>
        </p14:section>
        <p14:section name="Untitled Section" id="{63ACBD17-DEE2-4A67-9166-DA6EC43D1DEE}">
          <p14:sldIdLst>
            <p14:sldId id="339"/>
            <p14:sldId id="344"/>
            <p14:sldId id="343"/>
            <p14:sldId id="345"/>
            <p14:sldId id="3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FEFEFE"/>
    <a:srgbClr val="F2F2F2"/>
    <a:srgbClr val="FFFFFF"/>
    <a:srgbClr val="3E95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BB4CD5-895B-470E-B85F-8C638E60386C}" v="175" dt="2020-10-03T13:23:56.0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17" autoAdjust="0"/>
    <p:restoredTop sz="94660"/>
  </p:normalViewPr>
  <p:slideViewPr>
    <p:cSldViewPr snapToGrid="0">
      <p:cViewPr varScale="1">
        <p:scale>
          <a:sx n="67" d="100"/>
          <a:sy n="67" d="100"/>
        </p:scale>
        <p:origin x="400" y="44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A20FBF-88BE-42D4-9E34-93A8D9AF0A8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DCF4779F-171D-4A98-84BC-DCCDB81641B5}">
      <dgm:prSet custT="1"/>
      <dgm:spPr/>
      <dgm:t>
        <a:bodyPr/>
        <a:lstStyle/>
        <a:p>
          <a:r>
            <a:rPr lang="en-US" sz="2000" dirty="0"/>
            <a:t>Island reception facilities constantly  overcrowded</a:t>
          </a:r>
        </a:p>
        <a:p>
          <a:r>
            <a:rPr lang="en-US" sz="2000" dirty="0"/>
            <a:t>Samos hotspot capacity: </a:t>
          </a:r>
          <a:r>
            <a:rPr lang="en-US" sz="2000" b="1" dirty="0"/>
            <a:t>648</a:t>
          </a:r>
          <a:br>
            <a:rPr lang="en-US" sz="2000" dirty="0"/>
          </a:br>
          <a:r>
            <a:rPr lang="en-US" sz="2000" dirty="0"/>
            <a:t>Residents: </a:t>
          </a:r>
          <a:r>
            <a:rPr lang="en-US" sz="2000" b="1" dirty="0"/>
            <a:t>4,404</a:t>
          </a:r>
          <a:endParaRPr lang="el-GR" sz="2000" b="1" dirty="0"/>
        </a:p>
      </dgm:t>
    </dgm:pt>
    <dgm:pt modelId="{AABAAB98-4147-43CE-A50A-A208674D53C4}" type="parTrans" cxnId="{76C7F982-A325-497F-9611-7CB8C10121E7}">
      <dgm:prSet/>
      <dgm:spPr/>
      <dgm:t>
        <a:bodyPr/>
        <a:lstStyle/>
        <a:p>
          <a:endParaRPr lang="el-GR"/>
        </a:p>
      </dgm:t>
    </dgm:pt>
    <dgm:pt modelId="{823E1CDA-64B9-49E9-B4F5-B5E14F009B89}" type="sibTrans" cxnId="{76C7F982-A325-497F-9611-7CB8C10121E7}">
      <dgm:prSet/>
      <dgm:spPr/>
      <dgm:t>
        <a:bodyPr/>
        <a:lstStyle/>
        <a:p>
          <a:endParaRPr lang="el-GR"/>
        </a:p>
      </dgm:t>
    </dgm:pt>
    <dgm:pt modelId="{003DEB7D-814A-4C10-B825-FC08C84CC93C}">
      <dgm:prSet custT="1"/>
      <dgm:spPr/>
      <dgm:t>
        <a:bodyPr/>
        <a:lstStyle/>
        <a:p>
          <a:r>
            <a:rPr lang="en-US" sz="2000" dirty="0"/>
            <a:t>Mainland accommodation facilities at full capacity</a:t>
          </a:r>
          <a:br>
            <a:rPr lang="en-US" sz="2000" dirty="0"/>
          </a:br>
          <a:r>
            <a:rPr lang="en-US" sz="2000" b="1" dirty="0"/>
            <a:t>(107%)</a:t>
          </a:r>
          <a:endParaRPr lang="el-GR" sz="2000" b="1" dirty="0"/>
        </a:p>
      </dgm:t>
    </dgm:pt>
    <dgm:pt modelId="{9FB8DC0F-484A-46CD-ACB9-E32BF4695688}" type="parTrans" cxnId="{C66566AC-D489-405A-94CF-85D546BD1268}">
      <dgm:prSet/>
      <dgm:spPr/>
      <dgm:t>
        <a:bodyPr/>
        <a:lstStyle/>
        <a:p>
          <a:endParaRPr lang="el-GR"/>
        </a:p>
      </dgm:t>
    </dgm:pt>
    <dgm:pt modelId="{30D65107-02E9-4C77-B092-58A0475244D3}" type="sibTrans" cxnId="{C66566AC-D489-405A-94CF-85D546BD1268}">
      <dgm:prSet/>
      <dgm:spPr/>
      <dgm:t>
        <a:bodyPr/>
        <a:lstStyle/>
        <a:p>
          <a:endParaRPr lang="el-GR"/>
        </a:p>
      </dgm:t>
    </dgm:pt>
    <dgm:pt modelId="{854B3F2E-DF30-4C70-AF8C-88CE82D3E0BE}">
      <dgm:prSet custT="1"/>
      <dgm:spPr/>
      <dgm:t>
        <a:bodyPr/>
        <a:lstStyle/>
        <a:p>
          <a:r>
            <a:rPr lang="en-US" sz="2000" dirty="0"/>
            <a:t>No alternative accommodation for </a:t>
          </a:r>
          <a:r>
            <a:rPr lang="en-US" sz="2000" dirty="0" err="1"/>
            <a:t>recognised</a:t>
          </a:r>
          <a:r>
            <a:rPr lang="en-US" sz="2000" dirty="0"/>
            <a:t> refugees    </a:t>
          </a:r>
          <a:endParaRPr lang="el-GR" sz="2000" dirty="0"/>
        </a:p>
      </dgm:t>
    </dgm:pt>
    <dgm:pt modelId="{09A9EE00-C9C0-42F4-8197-4FADFD40787B}" type="parTrans" cxnId="{A4B62297-2E64-4CD5-AFA2-B336DE7CDF1E}">
      <dgm:prSet/>
      <dgm:spPr/>
      <dgm:t>
        <a:bodyPr/>
        <a:lstStyle/>
        <a:p>
          <a:endParaRPr lang="el-GR"/>
        </a:p>
      </dgm:t>
    </dgm:pt>
    <dgm:pt modelId="{32154717-7722-417C-A918-5D1516BBA103}" type="sibTrans" cxnId="{A4B62297-2E64-4CD5-AFA2-B336DE7CDF1E}">
      <dgm:prSet/>
      <dgm:spPr/>
      <dgm:t>
        <a:bodyPr/>
        <a:lstStyle/>
        <a:p>
          <a:endParaRPr lang="el-GR"/>
        </a:p>
      </dgm:t>
    </dgm:pt>
    <dgm:pt modelId="{2236E9F0-B014-481F-BE74-367B75175878}" type="pres">
      <dgm:prSet presAssocID="{BAA20FBF-88BE-42D4-9E34-93A8D9AF0A89}" presName="cycle" presStyleCnt="0">
        <dgm:presLayoutVars>
          <dgm:dir/>
          <dgm:resizeHandles val="exact"/>
        </dgm:presLayoutVars>
      </dgm:prSet>
      <dgm:spPr/>
    </dgm:pt>
    <dgm:pt modelId="{322F6322-20D5-4D28-B86F-AB04E60DE423}" type="pres">
      <dgm:prSet presAssocID="{DCF4779F-171D-4A98-84BC-DCCDB81641B5}" presName="node" presStyleLbl="node1" presStyleIdx="0" presStyleCnt="3" custScaleX="106719" custScaleY="100060" custRadScaleRad="101854" custRadScaleInc="-4335">
        <dgm:presLayoutVars>
          <dgm:bulletEnabled val="1"/>
        </dgm:presLayoutVars>
      </dgm:prSet>
      <dgm:spPr/>
    </dgm:pt>
    <dgm:pt modelId="{920AD374-730D-45FE-BD3A-8887986A539A}" type="pres">
      <dgm:prSet presAssocID="{823E1CDA-64B9-49E9-B4F5-B5E14F009B89}" presName="sibTrans" presStyleLbl="sibTrans2D1" presStyleIdx="0" presStyleCnt="3"/>
      <dgm:spPr/>
    </dgm:pt>
    <dgm:pt modelId="{507EEE72-E690-4D65-8A27-1A7B5F475013}" type="pres">
      <dgm:prSet presAssocID="{823E1CDA-64B9-49E9-B4F5-B5E14F009B89}" presName="connectorText" presStyleLbl="sibTrans2D1" presStyleIdx="0" presStyleCnt="3"/>
      <dgm:spPr/>
    </dgm:pt>
    <dgm:pt modelId="{9CFB3682-8206-45B5-9F1D-AACB518D2724}" type="pres">
      <dgm:prSet presAssocID="{003DEB7D-814A-4C10-B825-FC08C84CC93C}" presName="node" presStyleLbl="node1" presStyleIdx="1" presStyleCnt="3">
        <dgm:presLayoutVars>
          <dgm:bulletEnabled val="1"/>
        </dgm:presLayoutVars>
      </dgm:prSet>
      <dgm:spPr/>
    </dgm:pt>
    <dgm:pt modelId="{166C57ED-4BBA-4DE1-8B36-2488F8BAE1F3}" type="pres">
      <dgm:prSet presAssocID="{30D65107-02E9-4C77-B092-58A0475244D3}" presName="sibTrans" presStyleLbl="sibTrans2D1" presStyleIdx="1" presStyleCnt="3"/>
      <dgm:spPr/>
    </dgm:pt>
    <dgm:pt modelId="{6DCDEA48-23C1-49AA-A0A8-C4AB18EDD3A3}" type="pres">
      <dgm:prSet presAssocID="{30D65107-02E9-4C77-B092-58A0475244D3}" presName="connectorText" presStyleLbl="sibTrans2D1" presStyleIdx="1" presStyleCnt="3"/>
      <dgm:spPr/>
    </dgm:pt>
    <dgm:pt modelId="{9D3E925E-ECB4-41B9-8A79-4538F050B418}" type="pres">
      <dgm:prSet presAssocID="{854B3F2E-DF30-4C70-AF8C-88CE82D3E0BE}" presName="node" presStyleLbl="node1" presStyleIdx="2" presStyleCnt="3">
        <dgm:presLayoutVars>
          <dgm:bulletEnabled val="1"/>
        </dgm:presLayoutVars>
      </dgm:prSet>
      <dgm:spPr/>
    </dgm:pt>
    <dgm:pt modelId="{D78CD052-CE54-4069-BE02-947B0F92D934}" type="pres">
      <dgm:prSet presAssocID="{32154717-7722-417C-A918-5D1516BBA103}" presName="sibTrans" presStyleLbl="sibTrans2D1" presStyleIdx="2" presStyleCnt="3"/>
      <dgm:spPr/>
    </dgm:pt>
    <dgm:pt modelId="{AD0FD760-54D5-4EAA-A8B3-97200D94D42D}" type="pres">
      <dgm:prSet presAssocID="{32154717-7722-417C-A918-5D1516BBA103}" presName="connectorText" presStyleLbl="sibTrans2D1" presStyleIdx="2" presStyleCnt="3"/>
      <dgm:spPr/>
    </dgm:pt>
  </dgm:ptLst>
  <dgm:cxnLst>
    <dgm:cxn modelId="{CBF4511D-D8E4-498C-92E0-3A27E54B01A5}" type="presOf" srcId="{823E1CDA-64B9-49E9-B4F5-B5E14F009B89}" destId="{507EEE72-E690-4D65-8A27-1A7B5F475013}" srcOrd="1" destOrd="0" presId="urn:microsoft.com/office/officeart/2005/8/layout/cycle2"/>
    <dgm:cxn modelId="{BFA0661F-3135-4579-BAEB-BD943A1B0D3D}" type="presOf" srcId="{854B3F2E-DF30-4C70-AF8C-88CE82D3E0BE}" destId="{9D3E925E-ECB4-41B9-8A79-4538F050B418}" srcOrd="0" destOrd="0" presId="urn:microsoft.com/office/officeart/2005/8/layout/cycle2"/>
    <dgm:cxn modelId="{2F55532B-FCE9-4606-A146-120BA3A038F7}" type="presOf" srcId="{32154717-7722-417C-A918-5D1516BBA103}" destId="{D78CD052-CE54-4069-BE02-947B0F92D934}" srcOrd="0" destOrd="0" presId="urn:microsoft.com/office/officeart/2005/8/layout/cycle2"/>
    <dgm:cxn modelId="{9831AC64-1FF6-4E02-80FD-AE50109C2D8A}" type="presOf" srcId="{DCF4779F-171D-4A98-84BC-DCCDB81641B5}" destId="{322F6322-20D5-4D28-B86F-AB04E60DE423}" srcOrd="0" destOrd="0" presId="urn:microsoft.com/office/officeart/2005/8/layout/cycle2"/>
    <dgm:cxn modelId="{A72DB265-960A-44E9-8EC5-A67BCE9BBFC2}" type="presOf" srcId="{823E1CDA-64B9-49E9-B4F5-B5E14F009B89}" destId="{920AD374-730D-45FE-BD3A-8887986A539A}" srcOrd="0" destOrd="0" presId="urn:microsoft.com/office/officeart/2005/8/layout/cycle2"/>
    <dgm:cxn modelId="{E1C20B4A-78EA-4604-AE74-87BE63523618}" type="presOf" srcId="{30D65107-02E9-4C77-B092-58A0475244D3}" destId="{6DCDEA48-23C1-49AA-A0A8-C4AB18EDD3A3}" srcOrd="1" destOrd="0" presId="urn:microsoft.com/office/officeart/2005/8/layout/cycle2"/>
    <dgm:cxn modelId="{64B38871-0360-4F19-BE7F-CE7FB14DF419}" type="presOf" srcId="{32154717-7722-417C-A918-5D1516BBA103}" destId="{AD0FD760-54D5-4EAA-A8B3-97200D94D42D}" srcOrd="1" destOrd="0" presId="urn:microsoft.com/office/officeart/2005/8/layout/cycle2"/>
    <dgm:cxn modelId="{76C7F982-A325-497F-9611-7CB8C10121E7}" srcId="{BAA20FBF-88BE-42D4-9E34-93A8D9AF0A89}" destId="{DCF4779F-171D-4A98-84BC-DCCDB81641B5}" srcOrd="0" destOrd="0" parTransId="{AABAAB98-4147-43CE-A50A-A208674D53C4}" sibTransId="{823E1CDA-64B9-49E9-B4F5-B5E14F009B89}"/>
    <dgm:cxn modelId="{EB8CD88C-2D11-46FD-9EAD-36320D9A36E2}" type="presOf" srcId="{003DEB7D-814A-4C10-B825-FC08C84CC93C}" destId="{9CFB3682-8206-45B5-9F1D-AACB518D2724}" srcOrd="0" destOrd="0" presId="urn:microsoft.com/office/officeart/2005/8/layout/cycle2"/>
    <dgm:cxn modelId="{A4B62297-2E64-4CD5-AFA2-B336DE7CDF1E}" srcId="{BAA20FBF-88BE-42D4-9E34-93A8D9AF0A89}" destId="{854B3F2E-DF30-4C70-AF8C-88CE82D3E0BE}" srcOrd="2" destOrd="0" parTransId="{09A9EE00-C9C0-42F4-8197-4FADFD40787B}" sibTransId="{32154717-7722-417C-A918-5D1516BBA103}"/>
    <dgm:cxn modelId="{C66566AC-D489-405A-94CF-85D546BD1268}" srcId="{BAA20FBF-88BE-42D4-9E34-93A8D9AF0A89}" destId="{003DEB7D-814A-4C10-B825-FC08C84CC93C}" srcOrd="1" destOrd="0" parTransId="{9FB8DC0F-484A-46CD-ACB9-E32BF4695688}" sibTransId="{30D65107-02E9-4C77-B092-58A0475244D3}"/>
    <dgm:cxn modelId="{C639FAC7-D9C0-40D9-9799-5AC00F9FFA8A}" type="presOf" srcId="{BAA20FBF-88BE-42D4-9E34-93A8D9AF0A89}" destId="{2236E9F0-B014-481F-BE74-367B75175878}" srcOrd="0" destOrd="0" presId="urn:microsoft.com/office/officeart/2005/8/layout/cycle2"/>
    <dgm:cxn modelId="{ABAAF6EE-A75D-46DD-8C8D-FCD3F11F577D}" type="presOf" srcId="{30D65107-02E9-4C77-B092-58A0475244D3}" destId="{166C57ED-4BBA-4DE1-8B36-2488F8BAE1F3}" srcOrd="0" destOrd="0" presId="urn:microsoft.com/office/officeart/2005/8/layout/cycle2"/>
    <dgm:cxn modelId="{97A81D97-6811-439D-9591-FF02A4EC0C4E}" type="presParOf" srcId="{2236E9F0-B014-481F-BE74-367B75175878}" destId="{322F6322-20D5-4D28-B86F-AB04E60DE423}" srcOrd="0" destOrd="0" presId="urn:microsoft.com/office/officeart/2005/8/layout/cycle2"/>
    <dgm:cxn modelId="{3F4AC8FA-21BD-41BB-8035-EDF90365830F}" type="presParOf" srcId="{2236E9F0-B014-481F-BE74-367B75175878}" destId="{920AD374-730D-45FE-BD3A-8887986A539A}" srcOrd="1" destOrd="0" presId="urn:microsoft.com/office/officeart/2005/8/layout/cycle2"/>
    <dgm:cxn modelId="{1D9A5B81-A027-4F3F-BE70-1E9B4734F647}" type="presParOf" srcId="{920AD374-730D-45FE-BD3A-8887986A539A}" destId="{507EEE72-E690-4D65-8A27-1A7B5F475013}" srcOrd="0" destOrd="0" presId="urn:microsoft.com/office/officeart/2005/8/layout/cycle2"/>
    <dgm:cxn modelId="{C7E6C10E-4EE9-48F2-BAB8-9756B6A7F6DC}" type="presParOf" srcId="{2236E9F0-B014-481F-BE74-367B75175878}" destId="{9CFB3682-8206-45B5-9F1D-AACB518D2724}" srcOrd="2" destOrd="0" presId="urn:microsoft.com/office/officeart/2005/8/layout/cycle2"/>
    <dgm:cxn modelId="{5CEA8D15-2160-4545-91C6-750827809EC8}" type="presParOf" srcId="{2236E9F0-B014-481F-BE74-367B75175878}" destId="{166C57ED-4BBA-4DE1-8B36-2488F8BAE1F3}" srcOrd="3" destOrd="0" presId="urn:microsoft.com/office/officeart/2005/8/layout/cycle2"/>
    <dgm:cxn modelId="{EFFBDFF4-32BD-427E-808C-B32364B9DD8C}" type="presParOf" srcId="{166C57ED-4BBA-4DE1-8B36-2488F8BAE1F3}" destId="{6DCDEA48-23C1-49AA-A0A8-C4AB18EDD3A3}" srcOrd="0" destOrd="0" presId="urn:microsoft.com/office/officeart/2005/8/layout/cycle2"/>
    <dgm:cxn modelId="{EA7A9DEE-B954-4FB2-ADC7-5BDEECACE251}" type="presParOf" srcId="{2236E9F0-B014-481F-BE74-367B75175878}" destId="{9D3E925E-ECB4-41B9-8A79-4538F050B418}" srcOrd="4" destOrd="0" presId="urn:microsoft.com/office/officeart/2005/8/layout/cycle2"/>
    <dgm:cxn modelId="{97497150-7210-451F-A175-B0B0CF804BE8}" type="presParOf" srcId="{2236E9F0-B014-481F-BE74-367B75175878}" destId="{D78CD052-CE54-4069-BE02-947B0F92D934}" srcOrd="5" destOrd="0" presId="urn:microsoft.com/office/officeart/2005/8/layout/cycle2"/>
    <dgm:cxn modelId="{39E3F9ED-94EB-4A92-818C-21D00AC71FBE}" type="presParOf" srcId="{D78CD052-CE54-4069-BE02-947B0F92D934}" destId="{AD0FD760-54D5-4EAA-A8B3-97200D94D42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2F6322-20D5-4D28-B86F-AB04E60DE423}">
      <dsp:nvSpPr>
        <dsp:cNvPr id="0" name=""/>
        <dsp:cNvSpPr/>
      </dsp:nvSpPr>
      <dsp:spPr>
        <a:xfrm>
          <a:off x="2529583" y="0"/>
          <a:ext cx="2721210" cy="25514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Island reception facilities constantly  overcrowded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Samos hotspot capacity: </a:t>
          </a:r>
          <a:r>
            <a:rPr lang="en-US" sz="2000" b="1" kern="1200" dirty="0"/>
            <a:t>648</a:t>
          </a:r>
          <a:br>
            <a:rPr lang="en-US" sz="2000" kern="1200" dirty="0"/>
          </a:br>
          <a:r>
            <a:rPr lang="en-US" sz="2000" kern="1200" dirty="0"/>
            <a:t>Residents: </a:t>
          </a:r>
          <a:r>
            <a:rPr lang="en-US" sz="2000" b="1" kern="1200" dirty="0"/>
            <a:t>4,404</a:t>
          </a:r>
          <a:endParaRPr lang="el-GR" sz="2000" b="1" kern="1200" dirty="0"/>
        </a:p>
      </dsp:txBody>
      <dsp:txXfrm>
        <a:off x="2928095" y="373646"/>
        <a:ext cx="1924186" cy="1804121"/>
      </dsp:txXfrm>
    </dsp:sp>
    <dsp:sp modelId="{920AD374-730D-45FE-BD3A-8887986A539A}">
      <dsp:nvSpPr>
        <dsp:cNvPr id="0" name=""/>
        <dsp:cNvSpPr/>
      </dsp:nvSpPr>
      <dsp:spPr>
        <a:xfrm rot="3521954">
          <a:off x="4546926" y="2498160"/>
          <a:ext cx="696356" cy="8605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3700" kern="1200"/>
        </a:p>
      </dsp:txBody>
      <dsp:txXfrm>
        <a:off x="4597113" y="2581027"/>
        <a:ext cx="487449" cy="516351"/>
      </dsp:txXfrm>
    </dsp:sp>
    <dsp:sp modelId="{9CFB3682-8206-45B5-9F1D-AACB518D2724}">
      <dsp:nvSpPr>
        <dsp:cNvPr id="0" name=""/>
        <dsp:cNvSpPr/>
      </dsp:nvSpPr>
      <dsp:spPr>
        <a:xfrm>
          <a:off x="4634073" y="3321051"/>
          <a:ext cx="2549884" cy="25498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Mainland accommodation facilities at full capacity</a:t>
          </a:r>
          <a:br>
            <a:rPr lang="en-US" sz="2000" kern="1200" dirty="0"/>
          </a:br>
          <a:r>
            <a:rPr lang="en-US" sz="2000" b="1" kern="1200" dirty="0"/>
            <a:t>(107%)</a:t>
          </a:r>
          <a:endParaRPr lang="el-GR" sz="2000" b="1" kern="1200" dirty="0"/>
        </a:p>
      </dsp:txBody>
      <dsp:txXfrm>
        <a:off x="5007495" y="3694473"/>
        <a:ext cx="1803040" cy="1803040"/>
      </dsp:txXfrm>
    </dsp:sp>
    <dsp:sp modelId="{166C57ED-4BBA-4DE1-8B36-2488F8BAE1F3}">
      <dsp:nvSpPr>
        <dsp:cNvPr id="0" name=""/>
        <dsp:cNvSpPr/>
      </dsp:nvSpPr>
      <dsp:spPr>
        <a:xfrm rot="10800000">
          <a:off x="3671681" y="4165700"/>
          <a:ext cx="680089" cy="8605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3700" kern="1200"/>
        </a:p>
      </dsp:txBody>
      <dsp:txXfrm rot="10800000">
        <a:off x="3875708" y="4337817"/>
        <a:ext cx="476062" cy="516351"/>
      </dsp:txXfrm>
    </dsp:sp>
    <dsp:sp modelId="{9D3E925E-ECB4-41B9-8A79-4538F050B418}">
      <dsp:nvSpPr>
        <dsp:cNvPr id="0" name=""/>
        <dsp:cNvSpPr/>
      </dsp:nvSpPr>
      <dsp:spPr>
        <a:xfrm>
          <a:off x="801000" y="3321051"/>
          <a:ext cx="2549884" cy="25498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No alternative accommodation for </a:t>
          </a:r>
          <a:r>
            <a:rPr lang="en-US" sz="2000" kern="1200" dirty="0" err="1"/>
            <a:t>recognised</a:t>
          </a:r>
          <a:r>
            <a:rPr lang="en-US" sz="2000" kern="1200" dirty="0"/>
            <a:t> refugees    </a:t>
          </a:r>
          <a:endParaRPr lang="el-GR" sz="2000" kern="1200" dirty="0"/>
        </a:p>
      </dsp:txBody>
      <dsp:txXfrm>
        <a:off x="1174422" y="3694473"/>
        <a:ext cx="1803040" cy="1803040"/>
      </dsp:txXfrm>
    </dsp:sp>
    <dsp:sp modelId="{D78CD052-CE54-4069-BE02-947B0F92D934}">
      <dsp:nvSpPr>
        <dsp:cNvPr id="0" name=""/>
        <dsp:cNvSpPr/>
      </dsp:nvSpPr>
      <dsp:spPr>
        <a:xfrm rot="17919165">
          <a:off x="2647864" y="2529830"/>
          <a:ext cx="643877" cy="86058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3700" kern="1200"/>
        </a:p>
      </dsp:txBody>
      <dsp:txXfrm>
        <a:off x="2698135" y="2786701"/>
        <a:ext cx="450714" cy="516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96787-1716-41CE-B20A-FBE66993AB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7420C3-8C07-478E-AC77-60855A253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2F556-1B69-4EAC-BEDB-EBBF501F3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1A20-E751-4D0C-AA95-928C4A20D2A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AC87D-9B4B-4C84-AC45-D83043637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27CA0-E5AE-454D-A285-9B8522DC3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0A94-9584-4B8E-A583-B62337BCE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70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2C501-EE58-4C61-ADFF-663998831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2FD528-A738-4E2F-8F63-8A7B2AF0C0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78873-BD72-4370-A57F-F39EA9577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1A20-E751-4D0C-AA95-928C4A20D2A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B02D4-6C2F-4133-98DE-27632AEF6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372A9-CDFA-49B3-B59E-F7943BF4E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0A94-9584-4B8E-A583-B62337BCE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93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6D07F8-B44D-4DC0-818F-DC37BE4E79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FA619B-AB33-45A7-8665-521BE2F93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729ED-D536-4E32-8A0F-A68BC0FAB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1A20-E751-4D0C-AA95-928C4A20D2A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B3653-A96F-4DBF-AEA6-AA5A4EAD8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F7ADD-FC02-4619-A3C9-47DEDD8A7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0A94-9584-4B8E-A583-B62337BCE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4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07313-2F92-426A-8923-3CCD31558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13085-E43D-4FBC-8B11-B51C44669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B69617-221E-44E3-92A7-927C23F24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1A20-E751-4D0C-AA95-928C4A20D2A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9175C8-3A65-427C-98BA-7110A7B4D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7631C-6717-4E65-BF2E-54F893BF4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0A94-9584-4B8E-A583-B62337BCE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816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2FA69-64D3-4EE8-9BEF-22753B92A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A1F8DA-5590-4CA0-9E7A-0BC97244E9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52EDC-1B20-488B-A7D4-D9AE9D5BF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1A20-E751-4D0C-AA95-928C4A20D2A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00480-B989-41E3-BB24-4F95BC7F3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40C82-A35A-4B94-9520-7102B9788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0A94-9584-4B8E-A583-B62337BCE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283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8D9EE-BD9C-4124-946E-1C488D2F6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D3F4A-508E-4AAA-A2A4-9AA8752A6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5B7C5A-8FA0-4282-BC14-C48E542857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13015E-D1B2-4860-BFE8-A1333AF9A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1A20-E751-4D0C-AA95-928C4A20D2A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867952-D090-43F7-B251-8FBC94F70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63D587-DE5B-4F51-BFD0-7D1DD3805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0A94-9584-4B8E-A583-B62337BCE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36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A0E2B-57DF-46FD-9AF3-736A439AA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90DBA-A726-4033-B7FC-016357C6D1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815BD-88C1-4F4F-B790-606F34FB76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FCB64F-5C76-4910-9D48-B6E64ADF6C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66AC87-080F-4604-B1F7-C1E699DD0D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35FEA2-A7CE-4B49-BFDF-4784A2E35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1A20-E751-4D0C-AA95-928C4A20D2A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85CF73-2663-46B6-B7BF-4620FBE2B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106E4A-06B9-4F01-9287-1B68D6EA4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0A94-9584-4B8E-A583-B62337BCE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44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3140C-538C-4A73-B4BE-2B688EBCE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798488-A914-47F9-97E8-CF86EEB5C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1A20-E751-4D0C-AA95-928C4A20D2A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58ACA3-A5E3-41D6-8623-6D545E13A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D0F4F-976F-4631-9001-4AD937AE0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0A94-9584-4B8E-A583-B62337BCE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26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83D825-D04A-4824-B233-908C8AF4E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1A20-E751-4D0C-AA95-928C4A20D2A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52A4E7-F97B-4A7A-9D5D-3DA790F21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E0E44-C768-46DC-878A-A6C694CEB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0A94-9584-4B8E-A583-B62337BCE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483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89F37-379C-473A-BEEF-DD5535404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7FAC26-264A-42C2-960A-9C0F85416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4BD897-A224-4106-959D-B3BD2A6674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5F480A-386A-4B9E-8589-EE13C10CE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1A20-E751-4D0C-AA95-928C4A20D2A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64E1F3-FB75-4925-848D-A8F8D4200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C69DD5-99A9-489E-B729-CD8CCF60E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0A94-9584-4B8E-A583-B62337BCE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529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7192C-3063-40E4-BD3D-C8652016F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CC8CE9-6CB1-4E66-91E6-D2902C7ECA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EBC3EB-FA99-4D2B-BA9E-115794C52A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026BA5-644D-4153-A9B5-48A8A7A6C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01A20-E751-4D0C-AA95-928C4A20D2A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A0B9F-CF0E-4506-8947-9385DCF15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B24289-F684-490E-ADDB-70E1A8EA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0A94-9584-4B8E-A583-B62337BCE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86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7601F8-30EB-445F-BB25-544BBA671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FF48A4-E9FF-4BBB-B5E2-07DFA7578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B7B35-7FF9-4A34-98BE-9D2E4B890A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01A20-E751-4D0C-AA95-928C4A20D2A8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8754E-619C-4ED4-A306-94CD514E17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1B1A5-05C7-471D-B66C-BAFDB12A6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50A94-9584-4B8E-A583-B62337BCE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63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floor, indoor, wall&#10;&#10;Description automatically generated">
            <a:extLst>
              <a:ext uri="{FF2B5EF4-FFF2-40B4-BE49-F238E27FC236}">
                <a16:creationId xmlns:a16="http://schemas.microsoft.com/office/drawing/2014/main" id="{2B1C7D6E-7CEA-4674-A010-2ECEA52B44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85" b="3445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9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C02AAE-65B7-4974-AC57-99E96706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0049" y="2600324"/>
            <a:ext cx="4067175" cy="3381376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2800" b="0" i="0" dirty="0">
                <a:solidFill>
                  <a:srgbClr val="0070C0"/>
                </a:solidFill>
                <a:effectLst/>
                <a:latin typeface="Dosis"/>
              </a:rPr>
              <a:t>Asylum Seekers and Refugees - Insights from the 5th Overview of Housing Exclusion in Europe</a:t>
            </a:r>
            <a:br>
              <a:rPr lang="en-US" sz="2800" b="0" i="0" dirty="0">
                <a:solidFill>
                  <a:srgbClr val="0070C0"/>
                </a:solidFill>
                <a:effectLst/>
                <a:latin typeface="Dosis"/>
              </a:rPr>
            </a:br>
            <a:br>
              <a:rPr lang="en-US" sz="2800" b="0" i="0" dirty="0">
                <a:solidFill>
                  <a:srgbClr val="0070C0"/>
                </a:solidFill>
                <a:effectLst/>
                <a:latin typeface="Dosis"/>
              </a:rPr>
            </a:br>
            <a:r>
              <a:rPr lang="en-US" sz="2000" b="0" i="0" dirty="0">
                <a:solidFill>
                  <a:srgbClr val="0070C0"/>
                </a:solidFill>
                <a:effectLst/>
                <a:latin typeface="Dosis"/>
              </a:rPr>
              <a:t>Dominika Spyratou, Advocacy Officer</a:t>
            </a:r>
            <a:br>
              <a:rPr lang="en-US" sz="2800" b="0" i="0" dirty="0">
                <a:solidFill>
                  <a:srgbClr val="11354E"/>
                </a:solidFill>
                <a:effectLst/>
                <a:latin typeface="Dosis"/>
              </a:rPr>
            </a:br>
            <a:endParaRPr lang="en-US" sz="2800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89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9698D63-759B-4967-BB24-DC694890007F}"/>
              </a:ext>
            </a:extLst>
          </p:cNvPr>
          <p:cNvSpPr/>
          <p:nvPr/>
        </p:nvSpPr>
        <p:spPr>
          <a:xfrm>
            <a:off x="0" y="0"/>
            <a:ext cx="4981903" cy="6858000"/>
          </a:xfrm>
          <a:prstGeom prst="rect">
            <a:avLst/>
          </a:prstGeom>
          <a:solidFill>
            <a:srgbClr val="4472C4">
              <a:alpha val="50196"/>
            </a:srgb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E7928F-A474-4EF0-8B2F-7821246E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What we do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62CD9-9488-48D4-A941-414EB99E77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3822" y="345347"/>
            <a:ext cx="6701293" cy="6155382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endParaRPr lang="en-US" sz="1600" b="1" i="0" dirty="0">
              <a:solidFill>
                <a:srgbClr val="293B87"/>
              </a:solidFill>
              <a:effectLst/>
              <a:latin typeface="Source Sans Pro" panose="020B0503030403020204" pitchFamily="34" charset="0"/>
            </a:endParaRPr>
          </a:p>
          <a:p>
            <a:pPr algn="just"/>
            <a:r>
              <a:rPr lang="en-US" sz="2000" b="1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SolidarityNow</a:t>
            </a:r>
            <a:r>
              <a:rPr lang="en-US" sz="2000" b="0" i="0" dirty="0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 is a non-governmental </a:t>
            </a:r>
            <a:r>
              <a:rPr lang="en-US" sz="2000" b="0" i="0" dirty="0" err="1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organisation</a:t>
            </a:r>
            <a:r>
              <a:rPr lang="en-US" sz="2000" b="0" i="0" dirty="0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 in Greece, committed to improve vulnerable people’s lives in order to pursue a better future, with dignity and perspectives</a:t>
            </a:r>
            <a:endParaRPr lang="en-US" sz="2000" dirty="0">
              <a:solidFill>
                <a:srgbClr val="404040"/>
              </a:solidFill>
              <a:latin typeface="Source Sans Pro" panose="020B0503030403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i="0" dirty="0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ESTIA partner</a:t>
            </a:r>
            <a:br>
              <a:rPr lang="el-GR" sz="2000" b="0" i="0" dirty="0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</a:br>
            <a:r>
              <a:rPr lang="en-US" sz="1600" b="0" i="0" dirty="0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UNHCR and Greek government urban accommodation </a:t>
            </a:r>
            <a:r>
              <a:rPr lang="en-US" sz="1600" b="0" i="0" dirty="0" err="1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programme</a:t>
            </a:r>
            <a:r>
              <a:rPr lang="en-US" sz="1600" b="0" i="0" dirty="0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 for asylum seekers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rgbClr val="404040"/>
                </a:solidFill>
                <a:latin typeface="Source Sans Pro" panose="020B0503030403020204" pitchFamily="34" charset="0"/>
              </a:rPr>
              <a:t>Child and Family Support Hubs in 14 camps in mainland Greece</a:t>
            </a:r>
            <a:br>
              <a:rPr lang="en-US" sz="2000" dirty="0">
                <a:solidFill>
                  <a:srgbClr val="404040"/>
                </a:solidFill>
                <a:latin typeface="Source Sans Pro" panose="020B0503030403020204" pitchFamily="34" charset="0"/>
              </a:rPr>
            </a:br>
            <a:r>
              <a:rPr lang="en-US" sz="1600" dirty="0">
                <a:solidFill>
                  <a:srgbClr val="404040"/>
                </a:solidFill>
                <a:latin typeface="Source Sans Pro" panose="020B0503030403020204" pitchFamily="34" charset="0"/>
              </a:rPr>
              <a:t>Child-friendly and female-friendly spaces, non-formal educational activities, legal and psycho-social support and targeted case management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i="0" dirty="0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HELIOS partner</a:t>
            </a:r>
            <a:br>
              <a:rPr lang="en-US" sz="2000" b="0" i="0" dirty="0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</a:br>
            <a:r>
              <a:rPr lang="en-US" sz="1600" b="0" i="0" dirty="0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IOM integration </a:t>
            </a:r>
            <a:r>
              <a:rPr lang="en-US" sz="1600" b="0" i="0" dirty="0" err="1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programme</a:t>
            </a:r>
            <a:r>
              <a:rPr lang="en-US" sz="1600" b="0" i="0" dirty="0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 for </a:t>
            </a:r>
            <a:r>
              <a:rPr lang="en-US" sz="1600" b="0" i="0" dirty="0" err="1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recognised</a:t>
            </a:r>
            <a:r>
              <a:rPr lang="en-US" sz="1600" b="0" i="0" dirty="0">
                <a:solidFill>
                  <a:srgbClr val="404040"/>
                </a:solidFill>
                <a:effectLst/>
                <a:latin typeface="Source Sans Pro" panose="020B0503030403020204" pitchFamily="34" charset="0"/>
              </a:rPr>
              <a:t> refugees that offers Greek language learning, cultural orientation, employability support, accommodation support</a:t>
            </a:r>
            <a:endParaRPr lang="en-US" sz="2000" b="0" i="0" dirty="0">
              <a:solidFill>
                <a:srgbClr val="404040"/>
              </a:solidFill>
              <a:effectLst/>
              <a:latin typeface="Source Sans Pro" panose="020B0503030403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rgbClr val="404040"/>
                </a:solidFill>
                <a:latin typeface="Source Sans Pro" panose="020B0503030403020204" pitchFamily="34" charset="0"/>
              </a:rPr>
              <a:t>Three Solidarity </a:t>
            </a:r>
            <a:r>
              <a:rPr lang="en-US" sz="2000" b="1" dirty="0" err="1">
                <a:solidFill>
                  <a:srgbClr val="404040"/>
                </a:solidFill>
                <a:latin typeface="Source Sans Pro" panose="020B0503030403020204" pitchFamily="34" charset="0"/>
              </a:rPr>
              <a:t>Centres</a:t>
            </a:r>
            <a:r>
              <a:rPr lang="en-US" sz="2000" b="1" dirty="0">
                <a:solidFill>
                  <a:srgbClr val="404040"/>
                </a:solidFill>
                <a:latin typeface="Source Sans Pro" panose="020B0503030403020204" pitchFamily="34" charset="0"/>
              </a:rPr>
              <a:t> in Athens and Thessaloniki </a:t>
            </a:r>
            <a:br>
              <a:rPr lang="en-US" sz="2000" dirty="0">
                <a:solidFill>
                  <a:srgbClr val="404040"/>
                </a:solidFill>
                <a:latin typeface="Source Sans Pro" panose="020B0503030403020204" pitchFamily="34" charset="0"/>
              </a:rPr>
            </a:br>
            <a:r>
              <a:rPr lang="en-US" sz="1600" dirty="0">
                <a:solidFill>
                  <a:srgbClr val="404040"/>
                </a:solidFill>
                <a:latin typeface="Source Sans Pro" panose="020B0503030403020204" pitchFamily="34" charset="0"/>
              </a:rPr>
              <a:t>Free provision of psychological support, legal aid, employability services, accounting services, non-formal education and recreational activities, support for parents and children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rgbClr val="404040"/>
                </a:solidFill>
                <a:latin typeface="Source Sans Pro" panose="020B0503030403020204" pitchFamily="34" charset="0"/>
              </a:rPr>
              <a:t> </a:t>
            </a:r>
            <a:r>
              <a:rPr lang="en-US" sz="2000" b="1" dirty="0">
                <a:solidFill>
                  <a:srgbClr val="404040"/>
                </a:solidFill>
                <a:latin typeface="Source Sans Pro" panose="020B0503030403020204" pitchFamily="34" charset="0"/>
              </a:rPr>
              <a:t>New </a:t>
            </a:r>
            <a:r>
              <a:rPr lang="en-US" sz="2000" b="1" dirty="0" err="1">
                <a:solidFill>
                  <a:srgbClr val="404040"/>
                </a:solidFill>
                <a:latin typeface="Source Sans Pro" panose="020B0503030403020204" pitchFamily="34" charset="0"/>
              </a:rPr>
              <a:t>programme</a:t>
            </a:r>
            <a:r>
              <a:rPr lang="en-US" sz="2000" b="1" dirty="0">
                <a:solidFill>
                  <a:srgbClr val="404040"/>
                </a:solidFill>
                <a:latin typeface="Source Sans Pro" panose="020B0503030403020204" pitchFamily="34" charset="0"/>
              </a:rPr>
              <a:t> </a:t>
            </a:r>
            <a:r>
              <a:rPr lang="en-US" sz="2000" b="1">
                <a:solidFill>
                  <a:srgbClr val="404040"/>
                </a:solidFill>
                <a:latin typeface="Source Sans Pro" panose="020B0503030403020204" pitchFamily="34" charset="0"/>
              </a:rPr>
              <a:t>for unaccompanied </a:t>
            </a:r>
            <a:r>
              <a:rPr lang="en-US" sz="2000" b="1" dirty="0">
                <a:solidFill>
                  <a:srgbClr val="404040"/>
                </a:solidFill>
                <a:latin typeface="Source Sans Pro" panose="020B0503030403020204" pitchFamily="34" charset="0"/>
              </a:rPr>
              <a:t>m</a:t>
            </a:r>
            <a:r>
              <a:rPr lang="en-US" sz="2000" b="1">
                <a:solidFill>
                  <a:srgbClr val="404040"/>
                </a:solidFill>
                <a:latin typeface="Source Sans Pro" panose="020B0503030403020204" pitchFamily="34" charset="0"/>
              </a:rPr>
              <a:t>inors </a:t>
            </a:r>
            <a:br>
              <a:rPr lang="en-US" sz="2000" dirty="0">
                <a:solidFill>
                  <a:srgbClr val="404040"/>
                </a:solidFill>
                <a:latin typeface="Source Sans Pro" panose="020B0503030403020204" pitchFamily="34" charset="0"/>
              </a:rPr>
            </a:br>
            <a:r>
              <a:rPr lang="en-US" sz="1600" dirty="0">
                <a:solidFill>
                  <a:srgbClr val="404040"/>
                </a:solidFill>
                <a:latin typeface="Source Sans Pro" panose="020B0503030403020204" pitchFamily="34" charset="0"/>
              </a:rPr>
              <a:t>Supported Independent Living (SIL), alternative care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6F03207-BD50-4BBD-84FB-77EE1C9584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95"/>
          <a:stretch/>
        </p:blipFill>
        <p:spPr>
          <a:xfrm>
            <a:off x="1710847" y="5445625"/>
            <a:ext cx="1584379" cy="822493"/>
          </a:xfrm>
          <a:prstGeom prst="rect">
            <a:avLst/>
          </a:prstGeom>
          <a:solidFill>
            <a:srgbClr val="FEFEFE"/>
          </a:solidFill>
        </p:spPr>
      </p:pic>
    </p:spTree>
    <p:extLst>
      <p:ext uri="{BB962C8B-B14F-4D97-AF65-F5344CB8AC3E}">
        <p14:creationId xmlns:p14="http://schemas.microsoft.com/office/powerpoint/2010/main" val="2178562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3207CC6-EAA1-4BFF-A48A-DECAD89727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B234A3DD-923D-4166-8B19-7DD58990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6925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F6ACA5AC-3C5D-4994-B40F-FC8349E4D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79"/>
            <a:ext cx="9324977" cy="6858479"/>
          </a:xfrm>
          <a:custGeom>
            <a:avLst/>
            <a:gdLst>
              <a:gd name="connsiteX0" fmla="*/ 1246925 w 9324977"/>
              <a:gd name="connsiteY0" fmla="*/ 0 h 6858479"/>
              <a:gd name="connsiteX1" fmla="*/ 5076797 w 9324977"/>
              <a:gd name="connsiteY1" fmla="*/ 0 h 6858479"/>
              <a:gd name="connsiteX2" fmla="*/ 6143025 w 9324977"/>
              <a:gd name="connsiteY2" fmla="*/ 0 h 6858479"/>
              <a:gd name="connsiteX3" fmla="*/ 6148602 w 9324977"/>
              <a:gd name="connsiteY3" fmla="*/ 0 h 6858479"/>
              <a:gd name="connsiteX4" fmla="*/ 9324977 w 9324977"/>
              <a:gd name="connsiteY4" fmla="*/ 6858478 h 6858479"/>
              <a:gd name="connsiteX5" fmla="*/ 3359025 w 9324977"/>
              <a:gd name="connsiteY5" fmla="*/ 6858478 h 6858479"/>
              <a:gd name="connsiteX6" fmla="*/ 3359025 w 9324977"/>
              <a:gd name="connsiteY6" fmla="*/ 6858479 h 6858479"/>
              <a:gd name="connsiteX7" fmla="*/ 0 w 9324977"/>
              <a:gd name="connsiteY7" fmla="*/ 6858479 h 6858479"/>
              <a:gd name="connsiteX8" fmla="*/ 0 w 9324977"/>
              <a:gd name="connsiteY8" fmla="*/ 479 h 6858479"/>
              <a:gd name="connsiteX9" fmla="*/ 1246925 w 9324977"/>
              <a:gd name="connsiteY9" fmla="*/ 479 h 685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24977" h="6858479">
                <a:moveTo>
                  <a:pt x="1246925" y="0"/>
                </a:moveTo>
                <a:lnTo>
                  <a:pt x="5076797" y="0"/>
                </a:lnTo>
                <a:lnTo>
                  <a:pt x="6143025" y="0"/>
                </a:lnTo>
                <a:lnTo>
                  <a:pt x="6148602" y="0"/>
                </a:lnTo>
                <a:lnTo>
                  <a:pt x="9324977" y="6858478"/>
                </a:lnTo>
                <a:lnTo>
                  <a:pt x="3359025" y="6858478"/>
                </a:lnTo>
                <a:lnTo>
                  <a:pt x="3359025" y="6858479"/>
                </a:lnTo>
                <a:lnTo>
                  <a:pt x="0" y="6858479"/>
                </a:lnTo>
                <a:lnTo>
                  <a:pt x="0" y="479"/>
                </a:lnTo>
                <a:lnTo>
                  <a:pt x="1246925" y="479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C02AAE-65B7-4974-AC57-99E96706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655" y="1543050"/>
            <a:ext cx="7001889" cy="5210175"/>
          </a:xfrm>
        </p:spPr>
        <p:txBody>
          <a:bodyPr vert="horz" anchor="t">
            <a:normAutofit/>
          </a:bodyPr>
          <a:lstStyle/>
          <a:p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endParaRPr lang="el-GR" sz="1600" dirty="0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E985266F-6322-41F9-B65B-13673550BD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95"/>
          <a:stretch/>
        </p:blipFill>
        <p:spPr>
          <a:xfrm>
            <a:off x="270169" y="386242"/>
            <a:ext cx="1873173" cy="971820"/>
          </a:xfrm>
          <a:prstGeom prst="rect">
            <a:avLst/>
          </a:prstGeom>
          <a:solidFill>
            <a:srgbClr val="FEFEFE"/>
          </a:solidFill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B8C21AE-8710-4213-9B31-1C3D88EF85B5}"/>
              </a:ext>
            </a:extLst>
          </p:cNvPr>
          <p:cNvSpPr/>
          <p:nvPr/>
        </p:nvSpPr>
        <p:spPr>
          <a:xfrm>
            <a:off x="9122596" y="386242"/>
            <a:ext cx="2729512" cy="241309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vicious circle of overcrowding 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22A660-9632-4278-9639-F8FD1AB6A734}"/>
              </a:ext>
            </a:extLst>
          </p:cNvPr>
          <p:cNvSpPr txBox="1"/>
          <p:nvPr/>
        </p:nvSpPr>
        <p:spPr>
          <a:xfrm>
            <a:off x="1141480" y="4272526"/>
            <a:ext cx="6371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E3ED0BC4-3E24-4D5B-9966-1E6044AAE6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591828"/>
              </p:ext>
            </p:extLst>
          </p:nvPr>
        </p:nvGraphicFramePr>
        <p:xfrm>
          <a:off x="339892" y="600075"/>
          <a:ext cx="7984958" cy="5871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5794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9698D63-759B-4967-BB24-DC694890007F}"/>
              </a:ext>
            </a:extLst>
          </p:cNvPr>
          <p:cNvSpPr/>
          <p:nvPr/>
        </p:nvSpPr>
        <p:spPr>
          <a:xfrm>
            <a:off x="0" y="0"/>
            <a:ext cx="4981903" cy="6858000"/>
          </a:xfrm>
          <a:prstGeom prst="rect">
            <a:avLst/>
          </a:prstGeom>
          <a:solidFill>
            <a:srgbClr val="4472C4">
              <a:alpha val="50196"/>
            </a:srgb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E7928F-A474-4EF0-8B2F-7821246E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321177"/>
            <a:ext cx="3812038" cy="323182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b="1" dirty="0">
                <a:solidFill>
                  <a:srgbClr val="FFFFFF"/>
                </a:solidFill>
              </a:rPr>
              <a:t>Pandemic-related challenges</a:t>
            </a:r>
            <a:endParaRPr lang="en-US" sz="48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62CD9-9488-48D4-A941-414EB99E77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6079" y="540585"/>
            <a:ext cx="6701293" cy="6157829"/>
          </a:xfr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Freedom of movement in camps</a:t>
            </a:r>
            <a:b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</a:br>
            <a: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- </a:t>
            </a:r>
            <a:r>
              <a:rPr lang="en-US" sz="2000" dirty="0">
                <a:solidFill>
                  <a:srgbClr val="293B87"/>
                </a:solidFill>
                <a:latin typeface="Source Sans Pro" panose="020B0503030403020204" pitchFamily="34" charset="0"/>
              </a:rPr>
              <a:t>M</a:t>
            </a:r>
            <a: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ovement permits and lockdowns</a:t>
            </a:r>
            <a:b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</a:br>
            <a: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- Full quarantine </a:t>
            </a:r>
            <a:r>
              <a:rPr lang="en-US" sz="2000" dirty="0">
                <a:solidFill>
                  <a:srgbClr val="293B87"/>
                </a:solidFill>
                <a:latin typeface="Source Sans Pro" panose="020B0503030403020204" pitchFamily="34" charset="0"/>
              </a:rPr>
              <a:t>in</a:t>
            </a:r>
            <a: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 camps with Covid-19 cases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Housing</a:t>
            </a:r>
            <a:br>
              <a:rPr lang="en-US" b="1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</a:br>
            <a: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-No forced exits during the six-week lockdown period</a:t>
            </a:r>
            <a:b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</a:br>
            <a: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-Forced exits as of 1</a:t>
            </a:r>
            <a:r>
              <a:rPr lang="en-US" sz="2000" i="0" baseline="3000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st</a:t>
            </a:r>
            <a: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 June affecting &lt;8,300 people</a:t>
            </a:r>
            <a:endParaRPr lang="en-US" b="1" i="0" dirty="0">
              <a:solidFill>
                <a:srgbClr val="293B87"/>
              </a:solidFill>
              <a:effectLst/>
              <a:latin typeface="Source Sans Pro" panose="020B0503030403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Access to asylum </a:t>
            </a:r>
            <a:br>
              <a:rPr lang="en-US" b="1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</a:br>
            <a: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-Suspension of registration of new asylum applications</a:t>
            </a:r>
            <a:b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</a:br>
            <a:r>
              <a:rPr lang="en-US" sz="2000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  <a:t>- No renewals of resident permits and cards of international protection applicants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293B87"/>
                </a:solidFill>
                <a:latin typeface="Source Sans Pro" panose="020B0503030403020204" pitchFamily="34" charset="0"/>
              </a:rPr>
              <a:t>Access to healthcare, employment, educations</a:t>
            </a:r>
            <a:br>
              <a:rPr lang="en-US" sz="2000" b="1" dirty="0">
                <a:solidFill>
                  <a:srgbClr val="293B87"/>
                </a:solidFill>
                <a:latin typeface="Source Sans Pro" panose="020B0503030403020204" pitchFamily="34" charset="0"/>
              </a:rPr>
            </a:br>
            <a:r>
              <a:rPr lang="en-US" sz="2000" dirty="0">
                <a:solidFill>
                  <a:srgbClr val="293B87"/>
                </a:solidFill>
                <a:latin typeface="Source Sans Pro" panose="020B0503030403020204" pitchFamily="34" charset="0"/>
              </a:rPr>
              <a:t>-Limited issuance of National Insurance Numbers (AMKA and PAAYPA)</a:t>
            </a:r>
            <a:br>
              <a:rPr lang="en-US" sz="2000" dirty="0">
                <a:solidFill>
                  <a:srgbClr val="293B87"/>
                </a:solidFill>
                <a:latin typeface="Source Sans Pro" panose="020B0503030403020204" pitchFamily="34" charset="0"/>
              </a:rPr>
            </a:br>
            <a:r>
              <a:rPr lang="en-US" sz="2000" dirty="0">
                <a:solidFill>
                  <a:srgbClr val="293B87"/>
                </a:solidFill>
                <a:latin typeface="Source Sans Pro" panose="020B0503030403020204" pitchFamily="34" charset="0"/>
              </a:rPr>
              <a:t>-No financial assistance from the state for migrants working in the black market</a:t>
            </a:r>
            <a:br>
              <a:rPr lang="en-US" sz="2000" dirty="0">
                <a:solidFill>
                  <a:srgbClr val="293B87"/>
                </a:solidFill>
                <a:latin typeface="Source Sans Pro" panose="020B0503030403020204" pitchFamily="34" charset="0"/>
              </a:rPr>
            </a:br>
            <a:r>
              <a:rPr lang="en-US" sz="2000" dirty="0">
                <a:solidFill>
                  <a:srgbClr val="293B87"/>
                </a:solidFill>
                <a:latin typeface="Source Sans Pro" panose="020B0503030403020204" pitchFamily="34" charset="0"/>
              </a:rPr>
              <a:t>-E-learning was difficult due to lack of mobile equipment, digital literacy or access to the internet</a:t>
            </a:r>
          </a:p>
          <a:p>
            <a:endParaRPr lang="en-US" sz="1800" dirty="0">
              <a:solidFill>
                <a:srgbClr val="293B87"/>
              </a:solidFill>
              <a:latin typeface="Source Sans Pro" panose="020B0503030403020204" pitchFamily="34" charset="0"/>
            </a:endParaRPr>
          </a:p>
          <a:p>
            <a:r>
              <a:rPr lang="en-US" sz="2600" b="1" dirty="0">
                <a:solidFill>
                  <a:srgbClr val="293B87"/>
                </a:solidFill>
                <a:latin typeface="Source Sans Pro" panose="020B0503030403020204" pitchFamily="34" charset="0"/>
              </a:rPr>
              <a:t>Consequences</a:t>
            </a:r>
            <a:br>
              <a:rPr lang="en-US" sz="2600" b="1" dirty="0">
                <a:solidFill>
                  <a:srgbClr val="293B87"/>
                </a:solidFill>
                <a:latin typeface="Source Sans Pro" panose="020B0503030403020204" pitchFamily="34" charset="0"/>
              </a:rPr>
            </a:br>
            <a:br>
              <a:rPr lang="en-US" sz="2100" b="1" dirty="0">
                <a:solidFill>
                  <a:srgbClr val="293B87"/>
                </a:solidFill>
                <a:latin typeface="Source Sans Pro" panose="020B0503030403020204" pitchFamily="34" charset="0"/>
              </a:rPr>
            </a:br>
            <a:r>
              <a:rPr lang="en-US" sz="2100" b="1" dirty="0">
                <a:solidFill>
                  <a:srgbClr val="293B87"/>
                </a:solidFill>
                <a:latin typeface="Source Sans Pro" panose="020B0503030403020204" pitchFamily="34" charset="0"/>
              </a:rPr>
              <a:t>			  </a:t>
            </a:r>
            <a:r>
              <a:rPr lang="en-US" sz="2100" dirty="0">
                <a:solidFill>
                  <a:srgbClr val="293B87"/>
                </a:solidFill>
                <a:latin typeface="Source Sans Pro" panose="020B0503030403020204" pitchFamily="34" charset="0"/>
              </a:rPr>
              <a:t>Mental health issues</a:t>
            </a:r>
          </a:p>
          <a:p>
            <a:r>
              <a:rPr lang="en-US" sz="2100" b="1" dirty="0">
                <a:solidFill>
                  <a:srgbClr val="293B87"/>
                </a:solidFill>
                <a:latin typeface="Source Sans Pro" panose="020B0503030403020204" pitchFamily="34" charset="0"/>
              </a:rPr>
              <a:t>	</a:t>
            </a:r>
            <a:r>
              <a:rPr lang="en-US" sz="2100" dirty="0">
                <a:solidFill>
                  <a:srgbClr val="293B87"/>
                </a:solidFill>
                <a:latin typeface="Source Sans Pro" panose="020B0503030403020204" pitchFamily="34" charset="0"/>
              </a:rPr>
              <a:t>Increase in 	  Domestic violence</a:t>
            </a:r>
          </a:p>
          <a:p>
            <a:r>
              <a:rPr lang="en-US" sz="2100" dirty="0">
                <a:solidFill>
                  <a:srgbClr val="293B87"/>
                </a:solidFill>
                <a:latin typeface="Source Sans Pro" panose="020B0503030403020204" pitchFamily="34" charset="0"/>
              </a:rPr>
              <a:t>			  Levels of stress</a:t>
            </a:r>
          </a:p>
          <a:p>
            <a:br>
              <a:rPr lang="en-US" sz="2100" b="1" i="0" dirty="0">
                <a:solidFill>
                  <a:srgbClr val="293B87"/>
                </a:solidFill>
                <a:effectLst/>
                <a:latin typeface="Source Sans Pro" panose="020B0503030403020204" pitchFamily="34" charset="0"/>
              </a:rPr>
            </a:br>
            <a:br>
              <a:rPr lang="en-US" sz="2000" dirty="0">
                <a:solidFill>
                  <a:srgbClr val="293B87"/>
                </a:solidFill>
                <a:latin typeface="Source Sans Pro" panose="020B0503030403020204" pitchFamily="34" charset="0"/>
              </a:rPr>
            </a:br>
            <a:endParaRPr lang="en-US" sz="2000" i="0" dirty="0">
              <a:solidFill>
                <a:srgbClr val="293B87"/>
              </a:solidFill>
              <a:effectLst/>
              <a:latin typeface="Source Sans Pro" panose="020B0503030403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6F03207-BD50-4BBD-84FB-77EE1C9584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95"/>
          <a:stretch/>
        </p:blipFill>
        <p:spPr>
          <a:xfrm>
            <a:off x="1710847" y="5445625"/>
            <a:ext cx="1584379" cy="822493"/>
          </a:xfrm>
          <a:prstGeom prst="rect">
            <a:avLst/>
          </a:prstGeom>
          <a:solidFill>
            <a:srgbClr val="FEFEFE"/>
          </a:solidFill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6B8C416-CA99-4BD2-9464-A89434381AA3}"/>
              </a:ext>
            </a:extLst>
          </p:cNvPr>
          <p:cNvCxnSpPr>
            <a:cxnSpLocks/>
          </p:cNvCxnSpPr>
          <p:nvPr/>
        </p:nvCxnSpPr>
        <p:spPr>
          <a:xfrm>
            <a:off x="7401590" y="5455785"/>
            <a:ext cx="640080" cy="264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7C41527-4AE1-40C1-8E7C-CAF5B8D5A691}"/>
              </a:ext>
            </a:extLst>
          </p:cNvPr>
          <p:cNvCxnSpPr>
            <a:cxnSpLocks/>
          </p:cNvCxnSpPr>
          <p:nvPr/>
        </p:nvCxnSpPr>
        <p:spPr>
          <a:xfrm flipV="1">
            <a:off x="7393955" y="5445625"/>
            <a:ext cx="647715" cy="10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01481C0-D154-4120-82BA-C9E4830E6F82}"/>
              </a:ext>
            </a:extLst>
          </p:cNvPr>
          <p:cNvCxnSpPr>
            <a:cxnSpLocks/>
          </p:cNvCxnSpPr>
          <p:nvPr/>
        </p:nvCxnSpPr>
        <p:spPr>
          <a:xfrm flipV="1">
            <a:off x="7393955" y="5201785"/>
            <a:ext cx="640080" cy="254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605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3207CC6-EAA1-4BFF-A48A-DECAD89727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3">
            <a:extLst>
              <a:ext uri="{FF2B5EF4-FFF2-40B4-BE49-F238E27FC236}">
                <a16:creationId xmlns:a16="http://schemas.microsoft.com/office/drawing/2014/main" id="{B234A3DD-923D-4166-8B19-7DD58990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46925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F6ACA5AC-3C5D-4994-B40F-FC8349E4D6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79"/>
            <a:ext cx="9324977" cy="6858479"/>
          </a:xfrm>
          <a:custGeom>
            <a:avLst/>
            <a:gdLst>
              <a:gd name="connsiteX0" fmla="*/ 1246925 w 9324977"/>
              <a:gd name="connsiteY0" fmla="*/ 0 h 6858479"/>
              <a:gd name="connsiteX1" fmla="*/ 5076797 w 9324977"/>
              <a:gd name="connsiteY1" fmla="*/ 0 h 6858479"/>
              <a:gd name="connsiteX2" fmla="*/ 6143025 w 9324977"/>
              <a:gd name="connsiteY2" fmla="*/ 0 h 6858479"/>
              <a:gd name="connsiteX3" fmla="*/ 6148602 w 9324977"/>
              <a:gd name="connsiteY3" fmla="*/ 0 h 6858479"/>
              <a:gd name="connsiteX4" fmla="*/ 9324977 w 9324977"/>
              <a:gd name="connsiteY4" fmla="*/ 6858478 h 6858479"/>
              <a:gd name="connsiteX5" fmla="*/ 3359025 w 9324977"/>
              <a:gd name="connsiteY5" fmla="*/ 6858478 h 6858479"/>
              <a:gd name="connsiteX6" fmla="*/ 3359025 w 9324977"/>
              <a:gd name="connsiteY6" fmla="*/ 6858479 h 6858479"/>
              <a:gd name="connsiteX7" fmla="*/ 0 w 9324977"/>
              <a:gd name="connsiteY7" fmla="*/ 6858479 h 6858479"/>
              <a:gd name="connsiteX8" fmla="*/ 0 w 9324977"/>
              <a:gd name="connsiteY8" fmla="*/ 479 h 6858479"/>
              <a:gd name="connsiteX9" fmla="*/ 1246925 w 9324977"/>
              <a:gd name="connsiteY9" fmla="*/ 479 h 685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24977" h="6858479">
                <a:moveTo>
                  <a:pt x="1246925" y="0"/>
                </a:moveTo>
                <a:lnTo>
                  <a:pt x="5076797" y="0"/>
                </a:lnTo>
                <a:lnTo>
                  <a:pt x="6143025" y="0"/>
                </a:lnTo>
                <a:lnTo>
                  <a:pt x="6148602" y="0"/>
                </a:lnTo>
                <a:lnTo>
                  <a:pt x="9324977" y="6858478"/>
                </a:lnTo>
                <a:lnTo>
                  <a:pt x="3359025" y="6858478"/>
                </a:lnTo>
                <a:lnTo>
                  <a:pt x="3359025" y="6858479"/>
                </a:lnTo>
                <a:lnTo>
                  <a:pt x="0" y="6858479"/>
                </a:lnTo>
                <a:lnTo>
                  <a:pt x="0" y="479"/>
                </a:lnTo>
                <a:lnTo>
                  <a:pt x="1246925" y="479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BC02AAE-65B7-4974-AC57-99E96706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225" y="1143000"/>
            <a:ext cx="7001889" cy="5210175"/>
          </a:xfrm>
        </p:spPr>
        <p:txBody>
          <a:bodyPr vert="horz" anchor="t">
            <a:normAutofit/>
          </a:bodyPr>
          <a:lstStyle/>
          <a:p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endParaRPr lang="el-GR" sz="1600" dirty="0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E985266F-6322-41F9-B65B-13673550BD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95"/>
          <a:stretch/>
        </p:blipFill>
        <p:spPr>
          <a:xfrm>
            <a:off x="270169" y="386242"/>
            <a:ext cx="1873173" cy="971820"/>
          </a:xfrm>
          <a:prstGeom prst="rect">
            <a:avLst/>
          </a:prstGeom>
          <a:solidFill>
            <a:srgbClr val="FEFEFE"/>
          </a:solidFill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B8C21AE-8710-4213-9B31-1C3D88EF85B5}"/>
              </a:ext>
            </a:extLst>
          </p:cNvPr>
          <p:cNvSpPr/>
          <p:nvPr/>
        </p:nvSpPr>
        <p:spPr>
          <a:xfrm>
            <a:off x="9122596" y="386242"/>
            <a:ext cx="2729512" cy="241309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challenges</a:t>
            </a:r>
            <a:endParaRPr lang="el-G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22A660-9632-4278-9639-F8FD1AB6A734}"/>
              </a:ext>
            </a:extLst>
          </p:cNvPr>
          <p:cNvSpPr txBox="1"/>
          <p:nvPr/>
        </p:nvSpPr>
        <p:spPr>
          <a:xfrm>
            <a:off x="1141480" y="4272526"/>
            <a:ext cx="6371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4CB5F52-68D6-4B54-9A61-F27A63BC946C}"/>
              </a:ext>
            </a:extLst>
          </p:cNvPr>
          <p:cNvSpPr/>
          <p:nvPr/>
        </p:nvSpPr>
        <p:spPr>
          <a:xfrm>
            <a:off x="339892" y="904240"/>
            <a:ext cx="8985084" cy="5760720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en-US" sz="2200" b="1" dirty="0"/>
              <a:t>         </a:t>
            </a:r>
            <a:r>
              <a:rPr lang="en-US" sz="2200" b="1" u="sng" dirty="0"/>
              <a:t> Anti-migration laws and policies</a:t>
            </a:r>
          </a:p>
          <a:p>
            <a:pPr lvl="0"/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/>
              <a:t>International Protection Bill </a:t>
            </a:r>
            <a:br>
              <a:rPr lang="en-US" dirty="0"/>
            </a:br>
            <a:r>
              <a:rPr lang="en-US" sz="1600" dirty="0"/>
              <a:t>Restrictions on individual rights and procedural guarantees in the Greek asylum system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/>
              <a:t>Emergency Legislative Order </a:t>
            </a:r>
            <a:br>
              <a:rPr lang="en-US" dirty="0"/>
            </a:br>
            <a:r>
              <a:rPr lang="en-US" sz="1600" dirty="0"/>
              <a:t>Fully suspending asylum applications during March 2020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/>
              <a:t>Legislation about exits</a:t>
            </a:r>
            <a:br>
              <a:rPr lang="en-US" b="1" dirty="0"/>
            </a:br>
            <a:r>
              <a:rPr lang="en-US" sz="1600" dirty="0"/>
              <a:t>Refugees are forced out of their accommodation within 30 days of receiving official refugee status (before the grace period was six months)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/>
              <a:t>Legislation about new NGO Registry  (Ministry of Migration and Asylum)</a:t>
            </a:r>
            <a:br>
              <a:rPr lang="en-US" b="1" dirty="0"/>
            </a:br>
            <a:r>
              <a:rPr lang="en-US" sz="1600" dirty="0"/>
              <a:t>Registration and certification procedure create unnecessary and disproportional barriers on the work of NGOs and impedes freedom of association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/>
              <a:t>Emphasis on returns</a:t>
            </a:r>
            <a:br>
              <a:rPr lang="en-US" b="1" dirty="0"/>
            </a:br>
            <a:r>
              <a:rPr lang="en-US" sz="1600" dirty="0"/>
              <a:t>Mounting evidence about pushbacks 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 err="1"/>
              <a:t>Criminalisation</a:t>
            </a:r>
            <a:r>
              <a:rPr lang="en-US" b="1" dirty="0"/>
              <a:t> of solidarity</a:t>
            </a:r>
            <a:br>
              <a:rPr lang="en-US" b="1" dirty="0"/>
            </a:br>
            <a:r>
              <a:rPr lang="en-US" sz="1600" dirty="0"/>
              <a:t>Criminal case against 33 members of NGOs running SAR operations in the Aegean sea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/>
              <a:t>Lack of an integration policy</a:t>
            </a:r>
            <a:br>
              <a:rPr lang="en-US" b="1" dirty="0"/>
            </a:br>
            <a:r>
              <a:rPr lang="en-US" sz="1600" dirty="0"/>
              <a:t>No measures to strengthen refugee integration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/>
              <a:t>Revision of terms and requirements for the implementation of ESTIA II</a:t>
            </a:r>
            <a:br>
              <a:rPr lang="en-US" b="1" dirty="0"/>
            </a:br>
            <a:r>
              <a:rPr lang="en-US" sz="1600" dirty="0"/>
              <a:t>Significant reduction in the funding; quality of services and fulfillment of requirements by NGOs at risk</a:t>
            </a:r>
            <a:br>
              <a:rPr lang="en-US" b="1" dirty="0"/>
            </a:br>
            <a:endParaRPr lang="en-US" b="1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1600" dirty="0"/>
          </a:p>
          <a:p>
            <a:pPr lvl="0"/>
            <a:br>
              <a:rPr lang="en-US" sz="1600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30442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482A7D0-DB09-4EBA-8D52-E6A5934B66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A3688C8-DFCE-4CCD-BCF0-5FB239E507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30410"/>
            <a:ext cx="7005134" cy="4827590"/>
          </a:xfrm>
          <a:custGeom>
            <a:avLst/>
            <a:gdLst>
              <a:gd name="connsiteX0" fmla="*/ 1974535 w 7005134"/>
              <a:gd name="connsiteY0" fmla="*/ 0 h 4827590"/>
              <a:gd name="connsiteX1" fmla="*/ 7003848 w 7005134"/>
              <a:gd name="connsiteY1" fmla="*/ 4776721 h 4827590"/>
              <a:gd name="connsiteX2" fmla="*/ 7005134 w 7005134"/>
              <a:gd name="connsiteY2" fmla="*/ 4827590 h 4827590"/>
              <a:gd name="connsiteX3" fmla="*/ 0 w 7005134"/>
              <a:gd name="connsiteY3" fmla="*/ 4827590 h 4827590"/>
              <a:gd name="connsiteX4" fmla="*/ 0 w 7005134"/>
              <a:gd name="connsiteY4" fmla="*/ 402231 h 4827590"/>
              <a:gd name="connsiteX5" fmla="*/ 14349 w 7005134"/>
              <a:gd name="connsiteY5" fmla="*/ 395744 h 4827590"/>
              <a:gd name="connsiteX6" fmla="*/ 1974535 w 7005134"/>
              <a:gd name="connsiteY6" fmla="*/ 0 h 4827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05134" h="4827590">
                <a:moveTo>
                  <a:pt x="1974535" y="0"/>
                </a:moveTo>
                <a:cubicBezTo>
                  <a:pt x="4668853" y="0"/>
                  <a:pt x="6868971" y="2115921"/>
                  <a:pt x="7003848" y="4776721"/>
                </a:cubicBezTo>
                <a:lnTo>
                  <a:pt x="7005134" y="4827590"/>
                </a:lnTo>
                <a:lnTo>
                  <a:pt x="0" y="4827590"/>
                </a:lnTo>
                <a:lnTo>
                  <a:pt x="0" y="402231"/>
                </a:lnTo>
                <a:lnTo>
                  <a:pt x="14349" y="395744"/>
                </a:lnTo>
                <a:cubicBezTo>
                  <a:pt x="616832" y="140915"/>
                  <a:pt x="1279227" y="0"/>
                  <a:pt x="1974535" y="0"/>
                </a:cubicBez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E7928F-A474-4EF0-8B2F-7821246E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647" y="287785"/>
            <a:ext cx="11459960" cy="7180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Recommendations </a:t>
            </a:r>
            <a:endParaRPr lang="en-US" sz="3200" kern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62CD9-9488-48D4-A941-414EB99E77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0342" y="1293623"/>
            <a:ext cx="7864258" cy="5276592"/>
          </a:xfrm>
        </p:spPr>
        <p:txBody>
          <a:bodyPr vert="horz" lIns="91440" tIns="45720" rIns="91440" bIns="45720" numCol="1" rtlCol="0">
            <a:normAutofit fontScale="25000" lnSpcReduction="20000"/>
          </a:bodyPr>
          <a:lstStyle/>
          <a:p>
            <a: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80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To the Greek Government </a:t>
            </a:r>
          </a:p>
          <a:p>
            <a:endParaRPr lang="en-US" sz="7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I.      Strengthen asylum system, establishing fair and fast national procedures</a:t>
            </a:r>
          </a:p>
          <a:p>
            <a:pPr marL="447675" indent="-447675"/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II.     Invest in integration (language courses, vocational training, employability courses)</a:t>
            </a:r>
          </a:p>
          <a:p>
            <a:pPr marL="447675" indent="-447675"/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III.    Offer proper housing solutions (long term accommodation </a:t>
            </a:r>
            <a:r>
              <a:rPr lang="en-US" sz="7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programmes</a:t>
            </a:r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including social housing</a:t>
            </a:r>
          </a:p>
          <a:p>
            <a:pPr marL="447675" indent="-447675"/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IV.    Lift obstacles to accessing to social services (issuance of Tax Registration Number, Social Insurance Number, opening a bank account, receiving benefits)</a:t>
            </a:r>
          </a:p>
          <a:p>
            <a:r>
              <a:rPr lang="en-US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														                </a:t>
            </a:r>
          </a:p>
          <a:p>
            <a:endParaRPr lang="en-US" sz="8000" dirty="0">
              <a:solidFill>
                <a:schemeClr val="tx1">
                  <a:lumMod val="85000"/>
                  <a:lumOff val="15000"/>
                </a:schemeClr>
              </a:solidFill>
              <a:sym typeface="Wingdings" panose="05000000000000000000" pitchFamily="2" charset="2"/>
            </a:endParaRPr>
          </a:p>
          <a:p>
            <a: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8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the European Union</a:t>
            </a:r>
          </a:p>
          <a:p>
            <a:b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I.      Show real solidarity</a:t>
            </a:r>
          </a:p>
          <a:p>
            <a:pPr marL="447675" indent="-447675">
              <a:buAutoNum type="romanUcPeriod" startAt="2"/>
            </a:pPr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Relocate children and vulnerable groups to other MS</a:t>
            </a:r>
          </a:p>
          <a:p>
            <a:pPr marL="447675" indent="-447675">
              <a:buAutoNum type="romanUcPeriod" startAt="2"/>
            </a:pPr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Scale up resettlement </a:t>
            </a:r>
            <a:r>
              <a:rPr lang="en-US" sz="24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	</a:t>
            </a:r>
          </a:p>
          <a:p>
            <a:r>
              <a:rPr lang="en-US" sz="7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IV.    Better monitoring of use of EU funding</a:t>
            </a:r>
            <a:r>
              <a:rPr lang="en-US" sz="24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	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598FBE3-48D2-40A2-B7E6-F485834C82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72540" y="4450080"/>
            <a:ext cx="1234440" cy="0"/>
          </a:xfrm>
          <a:prstGeom prst="line">
            <a:avLst/>
          </a:prstGeom>
          <a:ln w="508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8482FDCF-45F3-40F1-8751-19B7AFB3C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34348" y="1005839"/>
            <a:ext cx="3444236" cy="3444236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66F03207-BD50-4BBD-84FB-77EE1C9584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95"/>
          <a:stretch/>
        </p:blipFill>
        <p:spPr>
          <a:xfrm>
            <a:off x="9946848" y="5168127"/>
            <a:ext cx="1873173" cy="971820"/>
          </a:xfrm>
          <a:prstGeom prst="rect">
            <a:avLst/>
          </a:prstGeom>
          <a:solidFill>
            <a:srgbClr val="FEFEFE"/>
          </a:solidFill>
        </p:spPr>
      </p:pic>
    </p:spTree>
    <p:extLst>
      <p:ext uri="{BB962C8B-B14F-4D97-AF65-F5344CB8AC3E}">
        <p14:creationId xmlns:p14="http://schemas.microsoft.com/office/powerpoint/2010/main" val="3893073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6D8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DF2C7B-4935-4875-AF27-7757A88EF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n-US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l-GR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Picture 4" descr="A picture containing sky, person, sport, outdoor&#10;&#10;Description automatically generated">
            <a:extLst>
              <a:ext uri="{FF2B5EF4-FFF2-40B4-BE49-F238E27FC236}">
                <a16:creationId xmlns:a16="http://schemas.microsoft.com/office/drawing/2014/main" id="{2B935182-A2AA-494F-9CB9-C897A38A9E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" r="-2" b="-2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8F166-F9DD-4F17-A25F-789F2FD4D1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endParaRPr lang="el-GR" sz="2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E97996-092D-4B53-A66F-C75178B6E10F}"/>
              </a:ext>
            </a:extLst>
          </p:cNvPr>
          <p:cNvSpPr txBox="1"/>
          <p:nvPr/>
        </p:nvSpPr>
        <p:spPr>
          <a:xfrm>
            <a:off x="7523436" y="3276823"/>
            <a:ext cx="4335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Thank you!</a:t>
            </a:r>
            <a:endParaRPr lang="el-GR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E5D01-395B-4597-A365-8CB46E5566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56" y="5148385"/>
            <a:ext cx="1655064" cy="86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2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651</Words>
  <Application>Microsoft Office PowerPoint</Application>
  <PresentationFormat>Widescreen</PresentationFormat>
  <Paragraphs>57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Dosis</vt:lpstr>
      <vt:lpstr>Source Sans Pro</vt:lpstr>
      <vt:lpstr>Verdana</vt:lpstr>
      <vt:lpstr>Wingdings</vt:lpstr>
      <vt:lpstr>Office Theme</vt:lpstr>
      <vt:lpstr>Asylum Seekers and Refugees - Insights from the 5th Overview of Housing Exclusion in Europe  Dominika Spyratou, Advocacy Officer </vt:lpstr>
      <vt:lpstr>What we do</vt:lpstr>
      <vt:lpstr>    </vt:lpstr>
      <vt:lpstr>Pandemic-related challenges</vt:lpstr>
      <vt:lpstr>    </vt:lpstr>
      <vt:lpstr>Recommendations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Joanna Boulntoumi</dc:creator>
  <cp:lastModifiedBy>Robbie Stakelum</cp:lastModifiedBy>
  <cp:revision>35</cp:revision>
  <dcterms:created xsi:type="dcterms:W3CDTF">2019-03-19T10:13:52Z</dcterms:created>
  <dcterms:modified xsi:type="dcterms:W3CDTF">2020-10-13T10:02:09Z</dcterms:modified>
</cp:coreProperties>
</file>