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59" r:id="rId1"/>
  </p:sldMasterIdLst>
  <p:notesMasterIdLst>
    <p:notesMasterId r:id="rId8"/>
  </p:notesMasterIdLst>
  <p:sldIdLst>
    <p:sldId id="256" r:id="rId2"/>
    <p:sldId id="278" r:id="rId3"/>
    <p:sldId id="279" r:id="rId4"/>
    <p:sldId id="295" r:id="rId5"/>
    <p:sldId id="294" r:id="rId6"/>
    <p:sldId id="292" r:id="rId7"/>
  </p:sldIdLst>
  <p:sldSz cx="12192000" cy="6858000"/>
  <p:notesSz cx="6858000" cy="9144000"/>
  <p:embeddedFontLs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alibri Light" panose="020F0302020204030204" pitchFamily="34" charset="0"/>
      <p:regular r:id="rId13"/>
      <p:italic r:id="rId14"/>
    </p:embeddedFont>
    <p:embeddedFont>
      <p:font typeface="Comfortaa" panose="020B0604020202020204" charset="0"/>
      <p:regular r:id="rId15"/>
      <p:bold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83"/>
    <a:srgbClr val="E62E2E"/>
    <a:srgbClr val="D05AA2"/>
    <a:srgbClr val="CE5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44" autoAdjust="0"/>
    <p:restoredTop sz="94343" autoAdjust="0"/>
  </p:normalViewPr>
  <p:slideViewPr>
    <p:cSldViewPr snapToGrid="0" snapToObjects="1">
      <p:cViewPr varScale="1">
        <p:scale>
          <a:sx n="62" d="100"/>
          <a:sy n="62" d="100"/>
        </p:scale>
        <p:origin x="1152" y="5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56" d="100"/>
          <a:sy n="56" d="100"/>
        </p:scale>
        <p:origin x="285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5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8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2E258-D7BB-AF4C-8329-6879D76F06A3}" type="datetimeFigureOut">
              <a:rPr lang="en-US" smtClean="0"/>
              <a:t>3/27/2020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44CEA-332B-A243-8B29-DE467C1479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370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44CEA-332B-A243-8B29-DE467C1479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702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44CEA-332B-A243-8B29-DE467C1479E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963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44CEA-332B-A243-8B29-DE467C1479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739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44CEA-332B-A243-8B29-DE467C1479E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124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44CEA-332B-A243-8B29-DE467C1479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249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44CEA-332B-A243-8B29-DE467C1479E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0713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124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02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BCEB853-9671-5442-B98F-FFCD37D7EB32}"/>
              </a:ext>
            </a:extLst>
          </p:cNvPr>
          <p:cNvSpPr txBox="1"/>
          <p:nvPr userDrawn="1"/>
        </p:nvSpPr>
        <p:spPr>
          <a:xfrm>
            <a:off x="900000" y="900000"/>
            <a:ext cx="1955664" cy="5232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400" b="0" i="0" cap="none" baseline="0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Heading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CD339B-9659-EC47-9DE3-01E3E1F03297}"/>
              </a:ext>
            </a:extLst>
          </p:cNvPr>
          <p:cNvSpPr txBox="1"/>
          <p:nvPr userDrawn="1"/>
        </p:nvSpPr>
        <p:spPr>
          <a:xfrm>
            <a:off x="900000" y="2160000"/>
            <a:ext cx="7011966" cy="19981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4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Body copy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D74B59-86D3-0B4B-A48A-3CDBA5454BE2}"/>
              </a:ext>
            </a:extLst>
          </p:cNvPr>
          <p:cNvSpPr txBox="1"/>
          <p:nvPr userDrawn="1"/>
        </p:nvSpPr>
        <p:spPr>
          <a:xfrm>
            <a:off x="899999" y="5089513"/>
            <a:ext cx="8022619" cy="4897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400" b="0" i="0" u="none" kern="1200" dirty="0">
                <a:solidFill>
                  <a:srgbClr val="D05AA2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Source: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B101BBF-3991-7145-A24A-3F3A20E7C0F9}"/>
              </a:ext>
            </a:extLst>
          </p:cNvPr>
          <p:cNvSpPr txBox="1"/>
          <p:nvPr userDrawn="1"/>
        </p:nvSpPr>
        <p:spPr>
          <a:xfrm>
            <a:off x="7186411" y="6217445"/>
            <a:ext cx="43923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i="0" cap="none" baseline="0" dirty="0">
                <a:solidFill>
                  <a:srgbClr val="173783"/>
                </a:solidFill>
                <a:latin typeface="Comfortaa" pitchFamily="2" charset="0"/>
                <a:ea typeface="Comfortaa" charset="0"/>
                <a:cs typeface="Comfortaa" charset="0"/>
              </a:rPr>
              <a:t>LGBTQ+ Youth Homelessness in Wales</a:t>
            </a:r>
          </a:p>
        </p:txBody>
      </p:sp>
    </p:spTree>
    <p:extLst>
      <p:ext uri="{BB962C8B-B14F-4D97-AF65-F5344CB8AC3E}">
        <p14:creationId xmlns:p14="http://schemas.microsoft.com/office/powerpoint/2010/main" val="545497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BCEB853-9671-5442-B98F-FFCD37D7EB32}"/>
              </a:ext>
            </a:extLst>
          </p:cNvPr>
          <p:cNvSpPr txBox="1"/>
          <p:nvPr userDrawn="1"/>
        </p:nvSpPr>
        <p:spPr>
          <a:xfrm>
            <a:off x="900000" y="900000"/>
            <a:ext cx="1955664" cy="5232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400" b="0" i="0" cap="none" baseline="0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Heading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CD339B-9659-EC47-9DE3-01E3E1F03297}"/>
              </a:ext>
            </a:extLst>
          </p:cNvPr>
          <p:cNvSpPr txBox="1"/>
          <p:nvPr userDrawn="1"/>
        </p:nvSpPr>
        <p:spPr>
          <a:xfrm>
            <a:off x="900000" y="2160000"/>
            <a:ext cx="4855907" cy="19981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GB" sz="24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Body copy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D05A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Secondary text one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D05A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Secondary text two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D05A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Secondary text three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lang="en-GB" sz="2400" b="0" i="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 Light" panose="020F0302020204030204" pitchFamily="34" charset="0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D74B59-86D3-0B4B-A48A-3CDBA5454BE2}"/>
              </a:ext>
            </a:extLst>
          </p:cNvPr>
          <p:cNvSpPr txBox="1"/>
          <p:nvPr userDrawn="1"/>
        </p:nvSpPr>
        <p:spPr>
          <a:xfrm>
            <a:off x="899999" y="5089513"/>
            <a:ext cx="8022619" cy="48970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400" b="0" i="0" u="none" kern="1200" dirty="0">
                <a:solidFill>
                  <a:srgbClr val="D05AA2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Source: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DA048CD-7FA9-284E-87B4-A4836EF30016}"/>
              </a:ext>
            </a:extLst>
          </p:cNvPr>
          <p:cNvSpPr txBox="1"/>
          <p:nvPr userDrawn="1"/>
        </p:nvSpPr>
        <p:spPr>
          <a:xfrm>
            <a:off x="5653238" y="2160000"/>
            <a:ext cx="4855907" cy="199811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GB" sz="24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Body copy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D05A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Secondary text one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D05A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Secondary text two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D05A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8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Secondary text three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endParaRPr lang="en-GB" sz="2400" b="0" i="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 Light" panose="020F030202020403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860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BCEB853-9671-5442-B98F-FFCD37D7EB32}"/>
              </a:ext>
            </a:extLst>
          </p:cNvPr>
          <p:cNvSpPr txBox="1"/>
          <p:nvPr userDrawn="1"/>
        </p:nvSpPr>
        <p:spPr>
          <a:xfrm>
            <a:off x="900000" y="900000"/>
            <a:ext cx="1955664" cy="5232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3400" b="0" i="0" cap="none" baseline="0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Heading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8CD339B-9659-EC47-9DE3-01E3E1F03297}"/>
              </a:ext>
            </a:extLst>
          </p:cNvPr>
          <p:cNvSpPr txBox="1"/>
          <p:nvPr userDrawn="1"/>
        </p:nvSpPr>
        <p:spPr>
          <a:xfrm>
            <a:off x="900000" y="2160000"/>
            <a:ext cx="7011966" cy="306651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D05A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Bullet point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D05A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Bullet point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D05A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Bullet point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400"/>
              </a:spcAft>
              <a:buClr>
                <a:srgbClr val="D05AA2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2400" b="0" i="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 Light" panose="020F0302020204030204" pitchFamily="34" charset="0"/>
                <a:ea typeface="+mn-ea"/>
                <a:cs typeface="+mn-cs"/>
              </a:rPr>
              <a:t>Bullet point</a:t>
            </a:r>
          </a:p>
        </p:txBody>
      </p:sp>
    </p:spTree>
    <p:extLst>
      <p:ext uri="{BB962C8B-B14F-4D97-AF65-F5344CB8AC3E}">
        <p14:creationId xmlns:p14="http://schemas.microsoft.com/office/powerpoint/2010/main" val="19045315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781F93A-D744-9641-ADF0-616636770BE7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82" y="5863548"/>
            <a:ext cx="1611969" cy="8817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101BBF-3991-7145-A24A-3F3A20E7C0F9}"/>
              </a:ext>
            </a:extLst>
          </p:cNvPr>
          <p:cNvSpPr txBox="1"/>
          <p:nvPr userDrawn="1"/>
        </p:nvSpPr>
        <p:spPr>
          <a:xfrm>
            <a:off x="7186411" y="6217445"/>
            <a:ext cx="43923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i="0" cap="none" baseline="0" dirty="0">
                <a:solidFill>
                  <a:srgbClr val="173783"/>
                </a:solidFill>
                <a:latin typeface="Comfortaa" pitchFamily="2" charset="0"/>
                <a:ea typeface="Comfortaa" charset="0"/>
                <a:cs typeface="Comfortaa" charset="0"/>
              </a:rPr>
              <a:t>LGBTQ+ Youth Homelessness in Wales</a:t>
            </a:r>
          </a:p>
        </p:txBody>
      </p:sp>
    </p:spTree>
    <p:extLst>
      <p:ext uri="{BB962C8B-B14F-4D97-AF65-F5344CB8AC3E}">
        <p14:creationId xmlns:p14="http://schemas.microsoft.com/office/powerpoint/2010/main" val="3431508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verty.ac.uk/report-wales-child-poverty/wales-has-worst-child-poverty-uk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heguardian.com/theobserver/2016/jul/10/end-youth-homelessness-cymru-charities-coalition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cpp.org.uk/publication/preventing-youth-homelessness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projects.seattletimes.com/2020/geelong-project-australia-student-youth-homeless-prevention-comes-to-king-county-washington/" TargetMode="External"/><Relationship Id="rId5" Type="http://schemas.openxmlformats.org/officeDocument/2006/relationships/hyperlink" Target="https://www.llamau.org.uk/lgbtq-youth-homelessness" TargetMode="External"/><Relationship Id="rId4" Type="http://schemas.openxmlformats.org/officeDocument/2006/relationships/hyperlink" Target="https://www.llamau.org.uk/out-on-the-street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847AF78-FC06-D242-9772-5D9800C81EF1}"/>
              </a:ext>
            </a:extLst>
          </p:cNvPr>
          <p:cNvSpPr txBox="1"/>
          <p:nvPr/>
        </p:nvSpPr>
        <p:spPr>
          <a:xfrm>
            <a:off x="897066" y="1821674"/>
            <a:ext cx="847952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</a:rPr>
              <a:t>FEANTSA Webinar: The Coalition Approach to Youth Homelessness in Wales</a:t>
            </a:r>
          </a:p>
          <a:p>
            <a:endParaRPr lang="en-US" sz="3600" baseline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CE2EDE-F4C5-7241-85DF-9AA1FC3D7D9A}"/>
              </a:ext>
            </a:extLst>
          </p:cNvPr>
          <p:cNvSpPr txBox="1"/>
          <p:nvPr/>
        </p:nvSpPr>
        <p:spPr>
          <a:xfrm>
            <a:off x="897066" y="860076"/>
            <a:ext cx="949836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6000" b="0" i="0" cap="none" baseline="0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Welcome</a:t>
            </a:r>
            <a:r>
              <a:rPr lang="en-US" sz="6000" b="0" i="0" cap="none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 </a:t>
            </a:r>
            <a:endParaRPr lang="en-US" sz="6000" b="0" i="0" cap="none" baseline="0" dirty="0">
              <a:solidFill>
                <a:srgbClr val="173783"/>
              </a:solidFill>
              <a:latin typeface="Comfortaa" charset="0"/>
              <a:ea typeface="Comfortaa" charset="0"/>
              <a:cs typeface="Comforta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84473" y="6040582"/>
            <a:ext cx="4405745" cy="5818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9EB183-CC93-FE44-8B9A-613CB88B061B}"/>
              </a:ext>
            </a:extLst>
          </p:cNvPr>
          <p:cNvSpPr txBox="1"/>
          <p:nvPr/>
        </p:nvSpPr>
        <p:spPr>
          <a:xfrm>
            <a:off x="897066" y="3547796"/>
            <a:ext cx="2978248" cy="15388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Hugh Russell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Project Manager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 Light" panose="020F0302020204030204" pitchFamily="34" charset="0"/>
              </a:rPr>
              <a:t>End Youth Homelessness Cymru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1800" dirty="0">
                <a:solidFill>
                  <a:srgbClr val="CE5AA2"/>
                </a:solidFill>
                <a:latin typeface="Calibri Light" panose="020F0302020204030204" pitchFamily="34" charset="0"/>
              </a:rPr>
              <a:t>@</a:t>
            </a:r>
            <a:r>
              <a:rPr lang="en-US" sz="1800" dirty="0" err="1">
                <a:solidFill>
                  <a:srgbClr val="CE5AA2"/>
                </a:solidFill>
                <a:latin typeface="Calibri Light" panose="020F0302020204030204" pitchFamily="34" charset="0"/>
              </a:rPr>
              <a:t>Hugh_EYHC</a:t>
            </a:r>
            <a:endParaRPr lang="en-US" sz="1800" dirty="0">
              <a:solidFill>
                <a:srgbClr val="CE5AA2"/>
              </a:solidFill>
              <a:latin typeface="Calibri Light" panose="020F0302020204030204" pitchFamily="34" charset="0"/>
            </a:endParaRP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dirty="0">
                <a:solidFill>
                  <a:srgbClr val="00B0F0"/>
                </a:solidFill>
                <a:latin typeface="Calibri Light" panose="020F0302020204030204" pitchFamily="34" charset="0"/>
              </a:rPr>
              <a:t>@</a:t>
            </a:r>
            <a:r>
              <a:rPr lang="en-US" dirty="0" err="1">
                <a:solidFill>
                  <a:srgbClr val="00B0F0"/>
                </a:solidFill>
                <a:latin typeface="Calibri Light" panose="020F0302020204030204" pitchFamily="34" charset="0"/>
              </a:rPr>
              <a:t>EYHCymru</a:t>
            </a:r>
            <a:endParaRPr lang="en-US" sz="1800" dirty="0">
              <a:solidFill>
                <a:srgbClr val="00B0F0"/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47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C4CE2EDE-F4C5-7241-85DF-9AA1FC3D7D9A}"/>
              </a:ext>
            </a:extLst>
          </p:cNvPr>
          <p:cNvSpPr txBox="1"/>
          <p:nvPr/>
        </p:nvSpPr>
        <p:spPr>
          <a:xfrm>
            <a:off x="789164" y="548083"/>
            <a:ext cx="10433018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b="0" i="0" cap="none" baseline="0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Wales -</a:t>
            </a:r>
            <a:r>
              <a:rPr lang="en-US" sz="4400" b="0" i="0" cap="none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 Context</a:t>
            </a:r>
            <a:endParaRPr lang="en-US" sz="4400" b="0" i="0" cap="none" baseline="0" dirty="0">
              <a:solidFill>
                <a:srgbClr val="173783"/>
              </a:solidFill>
              <a:latin typeface="Comfortaa" charset="0"/>
              <a:ea typeface="Comfortaa" charset="0"/>
              <a:cs typeface="Comforta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84473" y="6040582"/>
            <a:ext cx="4405745" cy="5818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9EB183-CC93-FE44-8B9A-613CB88B061B}"/>
              </a:ext>
            </a:extLst>
          </p:cNvPr>
          <p:cNvSpPr txBox="1"/>
          <p:nvPr/>
        </p:nvSpPr>
        <p:spPr>
          <a:xfrm>
            <a:off x="789164" y="1463718"/>
            <a:ext cx="8077745" cy="36086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Demographics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3.1 million total population (4.8% of UK pop.)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1/3 children live in poverty (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hlinkClick r:id="rId3"/>
              </a:rPr>
              <a:t>source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)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Devolved Powers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UK Government retain welfare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Wales has powers over housing, education, health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Extremely limited tax-raising powers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Youth Homelessness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Presentations in 2018-19: 732 x 16-17 year olds; 6,966 x 18-24 year olds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Duty to Assist – written into legislation (Housing (Wales) Act 2014)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77698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847AF78-FC06-D242-9772-5D9800C81EF1}"/>
              </a:ext>
            </a:extLst>
          </p:cNvPr>
          <p:cNvSpPr txBox="1"/>
          <p:nvPr/>
        </p:nvSpPr>
        <p:spPr>
          <a:xfrm>
            <a:off x="789163" y="1961270"/>
            <a:ext cx="847952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</a:rPr>
              <a:t>Why We Formed A Coalition</a:t>
            </a:r>
            <a:endParaRPr lang="en-US" sz="3600" baseline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CE2EDE-F4C5-7241-85DF-9AA1FC3D7D9A}"/>
              </a:ext>
            </a:extLst>
          </p:cNvPr>
          <p:cNvSpPr txBox="1"/>
          <p:nvPr/>
        </p:nvSpPr>
        <p:spPr>
          <a:xfrm>
            <a:off x="789164" y="506519"/>
            <a:ext cx="9498369" cy="13542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Background to End Youth Homelessness Cymru</a:t>
            </a:r>
            <a:endParaRPr lang="en-US" sz="4400" b="0" i="0" cap="none" baseline="0" dirty="0">
              <a:solidFill>
                <a:srgbClr val="173783"/>
              </a:solidFill>
              <a:latin typeface="Comfortaa" charset="0"/>
              <a:ea typeface="Comfortaa" charset="0"/>
              <a:cs typeface="Comforta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84473" y="6040582"/>
            <a:ext cx="4405745" cy="5818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9EB183-CC93-FE44-8B9A-613CB88B061B}"/>
              </a:ext>
            </a:extLst>
          </p:cNvPr>
          <p:cNvSpPr txBox="1"/>
          <p:nvPr/>
        </p:nvSpPr>
        <p:spPr>
          <a:xfrm>
            <a:off x="789163" y="2653887"/>
            <a:ext cx="8978291" cy="30392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hlinkClick r:id="rId3"/>
              </a:rPr>
              <a:t>End Bed &amp; Breakfast Campaign</a:t>
            </a: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2016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United providers of youth homelessness support 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Influenced government policy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Momentum!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Canadian Influence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Collective impact model espoused by A Way Home Canada was a major influence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Youth Homelessness is Everybody’s Business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Opportunity to develop existing links and bring new partners together to work to prevent youth homelessness at an earlier point</a:t>
            </a:r>
          </a:p>
        </p:txBody>
      </p:sp>
    </p:spTree>
    <p:extLst>
      <p:ext uri="{BB962C8B-B14F-4D97-AF65-F5344CB8AC3E}">
        <p14:creationId xmlns:p14="http://schemas.microsoft.com/office/powerpoint/2010/main" val="1666127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847AF78-FC06-D242-9772-5D9800C81EF1}"/>
              </a:ext>
            </a:extLst>
          </p:cNvPr>
          <p:cNvSpPr txBox="1"/>
          <p:nvPr/>
        </p:nvSpPr>
        <p:spPr>
          <a:xfrm>
            <a:off x="789163" y="1323985"/>
            <a:ext cx="8479528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</a:rPr>
              <a:t>Establishing a Coalition</a:t>
            </a:r>
            <a:endParaRPr lang="en-US" sz="3600" baseline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CE2EDE-F4C5-7241-85DF-9AA1FC3D7D9A}"/>
              </a:ext>
            </a:extLst>
          </p:cNvPr>
          <p:cNvSpPr txBox="1"/>
          <p:nvPr/>
        </p:nvSpPr>
        <p:spPr>
          <a:xfrm>
            <a:off x="789164" y="548083"/>
            <a:ext cx="949836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400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Background to EYHC</a:t>
            </a:r>
            <a:endParaRPr lang="en-US" sz="4400" b="0" i="0" cap="none" baseline="0" dirty="0">
              <a:solidFill>
                <a:srgbClr val="173783"/>
              </a:solidFill>
              <a:latin typeface="Comfortaa" charset="0"/>
              <a:ea typeface="Comfortaa" charset="0"/>
              <a:cs typeface="Comforta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84473" y="6040582"/>
            <a:ext cx="4405745" cy="5818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9EB183-CC93-FE44-8B9A-613CB88B061B}"/>
              </a:ext>
            </a:extLst>
          </p:cNvPr>
          <p:cNvSpPr txBox="1"/>
          <p:nvPr/>
        </p:nvSpPr>
        <p:spPr>
          <a:xfrm>
            <a:off x="789164" y="2038332"/>
            <a:ext cx="8978291" cy="37087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Strategic Group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Senior figures (First Minister, Children’s Commissioner, Michael Sheen, et al)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Signed up to a set of principles: evidence-led; youth-informed; preventative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Steering Group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Broad representation: housing; social care; mental health; academia; LGBTQ+ 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Initially quarterly meetings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Subject-Specific Groups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LGBTQ+ Youth Homelessness and Care Experience/ Youth Homelessness particularly successful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Operational Team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Funded by Welsh Government, trust funders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Project Manager (Hugh); Policy and Research Officer (Jemma)</a:t>
            </a:r>
          </a:p>
        </p:txBody>
      </p:sp>
    </p:spTree>
    <p:extLst>
      <p:ext uri="{BB962C8B-B14F-4D97-AF65-F5344CB8AC3E}">
        <p14:creationId xmlns:p14="http://schemas.microsoft.com/office/powerpoint/2010/main" val="2463489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847AF78-FC06-D242-9772-5D9800C81EF1}"/>
              </a:ext>
            </a:extLst>
          </p:cNvPr>
          <p:cNvSpPr txBox="1"/>
          <p:nvPr/>
        </p:nvSpPr>
        <p:spPr>
          <a:xfrm>
            <a:off x="789164" y="1237736"/>
            <a:ext cx="101282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</a:rPr>
              <a:t>Our Impact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CE2EDE-F4C5-7241-85DF-9AA1FC3D7D9A}"/>
              </a:ext>
            </a:extLst>
          </p:cNvPr>
          <p:cNvSpPr txBox="1"/>
          <p:nvPr/>
        </p:nvSpPr>
        <p:spPr>
          <a:xfrm>
            <a:off x="789164" y="548083"/>
            <a:ext cx="949836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0" i="0" cap="none" baseline="0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Results</a:t>
            </a:r>
            <a:r>
              <a:rPr lang="en-US" sz="4000" b="0" i="0" cap="none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 So Far</a:t>
            </a:r>
            <a:endParaRPr lang="en-US" sz="6000" b="0" i="0" cap="none" baseline="0" dirty="0">
              <a:solidFill>
                <a:srgbClr val="173783"/>
              </a:solidFill>
              <a:latin typeface="Comfortaa" charset="0"/>
              <a:ea typeface="Comfortaa" charset="0"/>
              <a:cs typeface="Comforta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84473" y="6040582"/>
            <a:ext cx="4405745" cy="5818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9EB183-CC93-FE44-8B9A-613CB88B061B}"/>
              </a:ext>
            </a:extLst>
          </p:cNvPr>
          <p:cNvSpPr txBox="1"/>
          <p:nvPr/>
        </p:nvSpPr>
        <p:spPr>
          <a:xfrm>
            <a:off x="795819" y="1892554"/>
            <a:ext cx="8701201" cy="36779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Influencing Welsh Government Action to End Youth Homelessness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Funding for: prevention (youth work); innovative approaches; public information; St David’s Day Fund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The WCPP’s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hlinkClick r:id="rId3"/>
              </a:rPr>
              <a:t>Preventing Youth Homelessness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report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Homelessness Action Group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LGBTQ+ Youth Homelessness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hlinkClick r:id="rId4"/>
              </a:rPr>
              <a:t>Out on the Streets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report; coalition approach;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hlinkClick r:id="rId5"/>
              </a:rPr>
              <a:t>Cai’s Story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film to promote the report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Immediate results (more to do!) – establishment of first LGBTQ+ supported housing for young people in Wales; policies amended at local level; awareness of issue raised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Upstream Cymru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Based on the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hlinkClick r:id="rId6"/>
              </a:rPr>
              <a:t>Geelong Project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and taken forward in international cooperation with USA, Canada and Australia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EYHC working with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Llamau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, Cardiff University, Do-It Profiler and three Local Authorities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054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C4CE2EDE-F4C5-7241-85DF-9AA1FC3D7D9A}"/>
              </a:ext>
            </a:extLst>
          </p:cNvPr>
          <p:cNvSpPr txBox="1"/>
          <p:nvPr/>
        </p:nvSpPr>
        <p:spPr>
          <a:xfrm>
            <a:off x="789163" y="699810"/>
            <a:ext cx="949836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b="0" i="0" cap="none" baseline="0" dirty="0">
                <a:solidFill>
                  <a:srgbClr val="173783"/>
                </a:solidFill>
                <a:latin typeface="Comfortaa" charset="0"/>
                <a:ea typeface="Comfortaa" charset="0"/>
                <a:cs typeface="Comfortaa" charset="0"/>
              </a:rPr>
              <a:t>Where Next for EYHC?</a:t>
            </a:r>
            <a:endParaRPr lang="en-US" sz="6000" b="0" i="0" cap="none" baseline="0" dirty="0">
              <a:solidFill>
                <a:srgbClr val="173783"/>
              </a:solidFill>
              <a:latin typeface="Comfortaa" charset="0"/>
              <a:ea typeface="Comfortaa" charset="0"/>
              <a:cs typeface="Comfortaa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384473" y="6040582"/>
            <a:ext cx="4405745" cy="5818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19EB183-CC93-FE44-8B9A-613CB88B061B}"/>
              </a:ext>
            </a:extLst>
          </p:cNvPr>
          <p:cNvSpPr txBox="1"/>
          <p:nvPr/>
        </p:nvSpPr>
        <p:spPr>
          <a:xfrm>
            <a:off x="789163" y="1324941"/>
            <a:ext cx="8701201" cy="45935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Care and Youth Homelessness Report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Interviews with young people from across Wales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Demands for systemic change 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Political Engagement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Homelessness Action Group continues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Assembly Elections May 2021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Call for FEANTSA definition to be adopted, amongst other asks</a:t>
            </a:r>
          </a:p>
          <a:p>
            <a:pPr>
              <a:lnSpc>
                <a:spcPct val="100000"/>
              </a:lnSpc>
              <a:spcAft>
                <a:spcPts val="300"/>
              </a:spcAft>
            </a:pPr>
            <a:r>
              <a:rPr lang="en-US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Youth Engagement</a:t>
            </a:r>
          </a:p>
          <a:p>
            <a:pPr marL="285750" indent="-28575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Developing a regular group of young people to influence future direction</a:t>
            </a: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>
              <a:lnSpc>
                <a:spcPct val="1000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US" sz="2400" b="1" dirty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94382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3089</TotalTime>
  <Words>444</Words>
  <Application>Microsoft Office PowerPoint</Application>
  <PresentationFormat>Widescreen</PresentationFormat>
  <Paragraphs>69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Calibri Light</vt:lpstr>
      <vt:lpstr>Calibri</vt:lpstr>
      <vt:lpstr>Comfortaa</vt:lpstr>
      <vt:lpstr>Arial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Robbie Stakelum</cp:lastModifiedBy>
  <cp:revision>121</cp:revision>
  <cp:lastPrinted>2019-06-10T11:00:38Z</cp:lastPrinted>
  <dcterms:created xsi:type="dcterms:W3CDTF">2019-06-07T11:45:17Z</dcterms:created>
  <dcterms:modified xsi:type="dcterms:W3CDTF">2020-03-27T09:47:51Z</dcterms:modified>
</cp:coreProperties>
</file>