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302" r:id="rId5"/>
    <p:sldId id="260" r:id="rId6"/>
    <p:sldId id="303" r:id="rId7"/>
    <p:sldId id="304" r:id="rId8"/>
    <p:sldId id="306" r:id="rId9"/>
    <p:sldId id="305" r:id="rId10"/>
    <p:sldId id="307" r:id="rId11"/>
    <p:sldId id="309" r:id="rId12"/>
    <p:sldId id="308" r:id="rId13"/>
    <p:sldId id="310" r:id="rId14"/>
    <p:sldId id="31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3B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88" autoAdjust="0"/>
    <p:restoredTop sz="70975" autoAdjust="0"/>
  </p:normalViewPr>
  <p:slideViewPr>
    <p:cSldViewPr snapToGrid="0" showGuides="1">
      <p:cViewPr varScale="1">
        <p:scale>
          <a:sx n="47" d="100"/>
          <a:sy n="47" d="100"/>
        </p:scale>
        <p:origin x="1572"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F9B559-98BA-417A-981D-FC283058800A}" type="doc">
      <dgm:prSet loTypeId="urn:microsoft.com/office/officeart/2016/7/layout/HexagonTimeline" loCatId="process" qsTypeId="urn:microsoft.com/office/officeart/2005/8/quickstyle/simple1" qsCatId="simple" csTypeId="urn:microsoft.com/office/officeart/2005/8/colors/colorful5" csCatId="colorful" phldr="1"/>
      <dgm:spPr/>
      <dgm:t>
        <a:bodyPr/>
        <a:lstStyle/>
        <a:p>
          <a:endParaRPr lang="en-US"/>
        </a:p>
      </dgm:t>
    </dgm:pt>
    <dgm:pt modelId="{80F2655D-0BF5-4E45-B3EC-81422F89117F}">
      <dgm:prSet/>
      <dgm:spPr/>
      <dgm:t>
        <a:bodyPr/>
        <a:lstStyle/>
        <a:p>
          <a:r>
            <a:rPr lang="en-US"/>
            <a:t>2015</a:t>
          </a:r>
        </a:p>
      </dgm:t>
    </dgm:pt>
    <dgm:pt modelId="{3DDE94A3-5996-4F77-BE06-FD2FAC2F3672}" type="parTrans" cxnId="{AD3BE446-50E0-42AC-B0D2-BA9672F4CBDF}">
      <dgm:prSet/>
      <dgm:spPr/>
      <dgm:t>
        <a:bodyPr/>
        <a:lstStyle/>
        <a:p>
          <a:endParaRPr lang="en-US"/>
        </a:p>
      </dgm:t>
    </dgm:pt>
    <dgm:pt modelId="{25465989-FB92-4318-AE38-A8786BB7C559}" type="sibTrans" cxnId="{AD3BE446-50E0-42AC-B0D2-BA9672F4CBDF}">
      <dgm:prSet/>
      <dgm:spPr/>
      <dgm:t>
        <a:bodyPr/>
        <a:lstStyle/>
        <a:p>
          <a:endParaRPr lang="en-US"/>
        </a:p>
      </dgm:t>
    </dgm:pt>
    <dgm:pt modelId="{3E2DE6CD-FED8-47EF-AC71-12144A74A275}">
      <dgm:prSet/>
      <dgm:spPr/>
      <dgm:t>
        <a:bodyPr/>
        <a:lstStyle/>
        <a:p>
          <a:r>
            <a:rPr lang="en-US" dirty="0"/>
            <a:t>EP called for a child guarantee </a:t>
          </a:r>
        </a:p>
      </dgm:t>
    </dgm:pt>
    <dgm:pt modelId="{1DBAAC08-C3C1-49E7-89D4-51D4E124F455}" type="parTrans" cxnId="{8C4E48ED-7BF4-49F7-8F30-AE13462DD035}">
      <dgm:prSet/>
      <dgm:spPr/>
      <dgm:t>
        <a:bodyPr/>
        <a:lstStyle/>
        <a:p>
          <a:endParaRPr lang="en-US"/>
        </a:p>
      </dgm:t>
    </dgm:pt>
    <dgm:pt modelId="{48EB0050-456F-4185-86C5-62352B6CE992}" type="sibTrans" cxnId="{8C4E48ED-7BF4-49F7-8F30-AE13462DD035}">
      <dgm:prSet/>
      <dgm:spPr/>
      <dgm:t>
        <a:bodyPr/>
        <a:lstStyle/>
        <a:p>
          <a:endParaRPr lang="en-US"/>
        </a:p>
      </dgm:t>
    </dgm:pt>
    <dgm:pt modelId="{C8A23ABB-3B9F-48E4-AF0D-D7C31618449D}">
      <dgm:prSet/>
      <dgm:spPr/>
      <dgm:t>
        <a:bodyPr/>
        <a:lstStyle/>
        <a:p>
          <a:r>
            <a:rPr lang="en-US"/>
            <a:t>2017</a:t>
          </a:r>
        </a:p>
      </dgm:t>
    </dgm:pt>
    <dgm:pt modelId="{2ECA8796-1435-4542-BF43-E37DB1EBEDCB}" type="parTrans" cxnId="{11015732-DE80-407D-A6B2-2F60212AAC32}">
      <dgm:prSet/>
      <dgm:spPr/>
      <dgm:t>
        <a:bodyPr/>
        <a:lstStyle/>
        <a:p>
          <a:endParaRPr lang="en-US"/>
        </a:p>
      </dgm:t>
    </dgm:pt>
    <dgm:pt modelId="{7B3219F2-0D71-46F0-ACAF-C1ECC54C42C6}" type="sibTrans" cxnId="{11015732-DE80-407D-A6B2-2F60212AAC32}">
      <dgm:prSet/>
      <dgm:spPr/>
      <dgm:t>
        <a:bodyPr/>
        <a:lstStyle/>
        <a:p>
          <a:endParaRPr lang="en-US"/>
        </a:p>
      </dgm:t>
    </dgm:pt>
    <dgm:pt modelId="{2CEAB777-5B3B-4CC3-823C-93C68647C246}">
      <dgm:prSet/>
      <dgm:spPr/>
      <dgm:t>
        <a:bodyPr/>
        <a:lstStyle/>
        <a:p>
          <a:r>
            <a:rPr lang="en-US" dirty="0"/>
            <a:t>EP asks EC to implement a preparatory action on establishing a possible child guarantee scheme. </a:t>
          </a:r>
        </a:p>
      </dgm:t>
    </dgm:pt>
    <dgm:pt modelId="{445AED8F-B9F9-4D97-927F-5D71E05F2EF5}" type="parTrans" cxnId="{D11D815A-1655-4762-B71E-8FFB23CD8DE7}">
      <dgm:prSet/>
      <dgm:spPr/>
      <dgm:t>
        <a:bodyPr/>
        <a:lstStyle/>
        <a:p>
          <a:endParaRPr lang="en-US"/>
        </a:p>
      </dgm:t>
    </dgm:pt>
    <dgm:pt modelId="{41D67E81-8655-43C7-A682-DC2E20731F63}" type="sibTrans" cxnId="{D11D815A-1655-4762-B71E-8FFB23CD8DE7}">
      <dgm:prSet/>
      <dgm:spPr/>
      <dgm:t>
        <a:bodyPr/>
        <a:lstStyle/>
        <a:p>
          <a:endParaRPr lang="en-US"/>
        </a:p>
      </dgm:t>
    </dgm:pt>
    <dgm:pt modelId="{80069B7F-9A88-4908-9D89-CE26819DFFCE}">
      <dgm:prSet/>
      <dgm:spPr/>
      <dgm:t>
        <a:bodyPr/>
        <a:lstStyle/>
        <a:p>
          <a:r>
            <a:rPr lang="en-US"/>
            <a:t>2019</a:t>
          </a:r>
        </a:p>
      </dgm:t>
    </dgm:pt>
    <dgm:pt modelId="{742B714D-A27F-4B85-8484-502D7EDDA1A4}" type="parTrans" cxnId="{4FA02664-B487-4D52-BE58-A324E573A377}">
      <dgm:prSet/>
      <dgm:spPr/>
      <dgm:t>
        <a:bodyPr/>
        <a:lstStyle/>
        <a:p>
          <a:endParaRPr lang="en-US"/>
        </a:p>
      </dgm:t>
    </dgm:pt>
    <dgm:pt modelId="{3F6AF967-28DA-4833-B954-F6A323A21163}" type="sibTrans" cxnId="{4FA02664-B487-4D52-BE58-A324E573A377}">
      <dgm:prSet/>
      <dgm:spPr/>
      <dgm:t>
        <a:bodyPr/>
        <a:lstStyle/>
        <a:p>
          <a:endParaRPr lang="en-US"/>
        </a:p>
      </dgm:t>
    </dgm:pt>
    <dgm:pt modelId="{5B574207-693F-4AE2-AEE7-BDBF6EB30C85}">
      <dgm:prSet/>
      <dgm:spPr/>
      <dgm:t>
        <a:bodyPr/>
        <a:lstStyle/>
        <a:p>
          <a:r>
            <a:rPr lang="en-US" dirty="0"/>
            <a:t>Feasibility study</a:t>
          </a:r>
        </a:p>
      </dgm:t>
    </dgm:pt>
    <dgm:pt modelId="{A835B763-8D86-4B07-93D1-092482FE2BC2}" type="parTrans" cxnId="{9191C13B-153F-4526-B46C-49CE5A548128}">
      <dgm:prSet/>
      <dgm:spPr/>
      <dgm:t>
        <a:bodyPr/>
        <a:lstStyle/>
        <a:p>
          <a:endParaRPr lang="en-US"/>
        </a:p>
      </dgm:t>
    </dgm:pt>
    <dgm:pt modelId="{4C7FD40D-9270-4B9E-B00D-1EEB025E497B}" type="sibTrans" cxnId="{9191C13B-153F-4526-B46C-49CE5A548128}">
      <dgm:prSet/>
      <dgm:spPr/>
      <dgm:t>
        <a:bodyPr/>
        <a:lstStyle/>
        <a:p>
          <a:endParaRPr lang="en-US"/>
        </a:p>
      </dgm:t>
    </dgm:pt>
    <dgm:pt modelId="{96B23653-0911-41B6-B462-897AD6A872FC}">
      <dgm:prSet/>
      <dgm:spPr/>
      <dgm:t>
        <a:bodyPr/>
        <a:lstStyle/>
        <a:p>
          <a:r>
            <a:rPr lang="en-US"/>
            <a:t>2020</a:t>
          </a:r>
        </a:p>
      </dgm:t>
    </dgm:pt>
    <dgm:pt modelId="{E9FCCC27-A40C-4C86-A3E1-4C981D89D5AD}" type="parTrans" cxnId="{B0A7EDAE-55F4-4F4A-8E11-D92F8D4BD92F}">
      <dgm:prSet/>
      <dgm:spPr/>
      <dgm:t>
        <a:bodyPr/>
        <a:lstStyle/>
        <a:p>
          <a:endParaRPr lang="en-US"/>
        </a:p>
      </dgm:t>
    </dgm:pt>
    <dgm:pt modelId="{3F8517CF-221B-4724-B95B-27BC9910CDE7}" type="sibTrans" cxnId="{B0A7EDAE-55F4-4F4A-8E11-D92F8D4BD92F}">
      <dgm:prSet/>
      <dgm:spPr/>
      <dgm:t>
        <a:bodyPr/>
        <a:lstStyle/>
        <a:p>
          <a:endParaRPr lang="en-US"/>
        </a:p>
      </dgm:t>
    </dgm:pt>
    <dgm:pt modelId="{8C5FAF59-F07A-426E-95B9-A8F0EE8B0637}">
      <dgm:prSet/>
      <dgm:spPr/>
      <dgm:t>
        <a:bodyPr/>
        <a:lstStyle/>
        <a:p>
          <a:r>
            <a:rPr lang="en-US" dirty="0"/>
            <a:t>European Commission</a:t>
          </a:r>
          <a:br>
            <a:rPr lang="en-US" dirty="0"/>
          </a:br>
          <a:r>
            <a:rPr lang="en-US" dirty="0"/>
            <a:t>Roadmap</a:t>
          </a:r>
        </a:p>
      </dgm:t>
    </dgm:pt>
    <dgm:pt modelId="{917A2816-247D-4152-B233-9920A659FFC9}" type="parTrans" cxnId="{4FF6F4BB-63C1-41AE-AFE1-3232370FAC7D}">
      <dgm:prSet/>
      <dgm:spPr/>
      <dgm:t>
        <a:bodyPr/>
        <a:lstStyle/>
        <a:p>
          <a:endParaRPr lang="en-US"/>
        </a:p>
      </dgm:t>
    </dgm:pt>
    <dgm:pt modelId="{25E79319-B04C-45D9-B6CF-ED98D4652579}" type="sibTrans" cxnId="{4FF6F4BB-63C1-41AE-AFE1-3232370FAC7D}">
      <dgm:prSet/>
      <dgm:spPr/>
      <dgm:t>
        <a:bodyPr/>
        <a:lstStyle/>
        <a:p>
          <a:endParaRPr lang="en-US"/>
        </a:p>
      </dgm:t>
    </dgm:pt>
    <dgm:pt modelId="{64040C8A-AE24-4AE7-835C-0E6015D861B8}">
      <dgm:prSet/>
      <dgm:spPr/>
      <dgm:t>
        <a:bodyPr/>
        <a:lstStyle/>
        <a:p>
          <a:r>
            <a:rPr lang="en-US"/>
            <a:t>2021</a:t>
          </a:r>
        </a:p>
      </dgm:t>
    </dgm:pt>
    <dgm:pt modelId="{997FAA5B-A32D-4C17-A927-D202A928D2B1}" type="parTrans" cxnId="{EFAA821F-0B9E-403D-941E-511C4EB08CEA}">
      <dgm:prSet/>
      <dgm:spPr/>
      <dgm:t>
        <a:bodyPr/>
        <a:lstStyle/>
        <a:p>
          <a:endParaRPr lang="en-US"/>
        </a:p>
      </dgm:t>
    </dgm:pt>
    <dgm:pt modelId="{C9C48FDB-5C6D-4E97-B8E8-008EDC7DBC17}" type="sibTrans" cxnId="{EFAA821F-0B9E-403D-941E-511C4EB08CEA}">
      <dgm:prSet/>
      <dgm:spPr/>
      <dgm:t>
        <a:bodyPr/>
        <a:lstStyle/>
        <a:p>
          <a:endParaRPr lang="en-US"/>
        </a:p>
      </dgm:t>
    </dgm:pt>
    <dgm:pt modelId="{D71B0D03-E1CD-4B11-87E2-F3C03C1B2D05}">
      <dgm:prSet/>
      <dgm:spPr/>
      <dgm:t>
        <a:bodyPr/>
        <a:lstStyle/>
        <a:p>
          <a:r>
            <a:rPr lang="en-US" dirty="0"/>
            <a:t>Council Recommendation for a child guarantee</a:t>
          </a:r>
        </a:p>
      </dgm:t>
    </dgm:pt>
    <dgm:pt modelId="{C85D311C-72FC-4FDE-8CB4-6D14CBD1A725}" type="parTrans" cxnId="{787AB9BA-E4C9-4646-99C3-89A5A1744813}">
      <dgm:prSet/>
      <dgm:spPr/>
      <dgm:t>
        <a:bodyPr/>
        <a:lstStyle/>
        <a:p>
          <a:endParaRPr lang="en-US"/>
        </a:p>
      </dgm:t>
    </dgm:pt>
    <dgm:pt modelId="{44C8D440-4216-4DB9-8F41-5516095EBDF2}" type="sibTrans" cxnId="{787AB9BA-E4C9-4646-99C3-89A5A1744813}">
      <dgm:prSet/>
      <dgm:spPr/>
      <dgm:t>
        <a:bodyPr/>
        <a:lstStyle/>
        <a:p>
          <a:endParaRPr lang="en-US"/>
        </a:p>
      </dgm:t>
    </dgm:pt>
    <dgm:pt modelId="{FBDFFA82-1437-41DE-BB0A-89DE9E27CB7A}" type="pres">
      <dgm:prSet presAssocID="{0EF9B559-98BA-417A-981D-FC283058800A}" presName="Name0" presStyleCnt="0">
        <dgm:presLayoutVars>
          <dgm:chMax/>
          <dgm:chPref/>
          <dgm:animLvl val="lvl"/>
        </dgm:presLayoutVars>
      </dgm:prSet>
      <dgm:spPr/>
    </dgm:pt>
    <dgm:pt modelId="{F35728CB-FE71-45DC-8C18-F925C3B118D1}" type="pres">
      <dgm:prSet presAssocID="{80F2655D-0BF5-4E45-B3EC-81422F89117F}" presName="composite" presStyleCnt="0"/>
      <dgm:spPr/>
    </dgm:pt>
    <dgm:pt modelId="{69896800-B904-4D13-9F22-4F69DAC02D0C}" type="pres">
      <dgm:prSet presAssocID="{80F2655D-0BF5-4E45-B3EC-81422F89117F}" presName="Parent1" presStyleLbl="alignNode1" presStyleIdx="0" presStyleCnt="5">
        <dgm:presLayoutVars>
          <dgm:chMax val="1"/>
          <dgm:chPref val="1"/>
          <dgm:bulletEnabled val="1"/>
        </dgm:presLayoutVars>
      </dgm:prSet>
      <dgm:spPr/>
    </dgm:pt>
    <dgm:pt modelId="{B1AF9493-BDB5-4CB9-87FF-7B8766701605}" type="pres">
      <dgm:prSet presAssocID="{80F2655D-0BF5-4E45-B3EC-81422F89117F}" presName="Childtext1" presStyleLbl="revTx" presStyleIdx="0" presStyleCnt="5">
        <dgm:presLayoutVars>
          <dgm:chMax val="0"/>
          <dgm:chPref val="0"/>
          <dgm:bulletEnabled/>
        </dgm:presLayoutVars>
      </dgm:prSet>
      <dgm:spPr/>
    </dgm:pt>
    <dgm:pt modelId="{CA89657D-58D9-49CD-BD9C-0D667D6D36B0}" type="pres">
      <dgm:prSet presAssocID="{80F2655D-0BF5-4E45-B3EC-81422F89117F}" presName="ConnectLine" presStyleLbl="sibTrans1D1" presStyleIdx="0" presStyleCnt="5"/>
      <dgm:spPr>
        <a:noFill/>
        <a:ln w="12700" cap="flat" cmpd="sng" algn="ctr">
          <a:solidFill>
            <a:schemeClr val="accent5">
              <a:hueOff val="0"/>
              <a:satOff val="0"/>
              <a:lumOff val="0"/>
              <a:alphaOff val="0"/>
            </a:schemeClr>
          </a:solidFill>
          <a:prstDash val="dash"/>
          <a:miter lim="800000"/>
        </a:ln>
        <a:effectLst/>
      </dgm:spPr>
    </dgm:pt>
    <dgm:pt modelId="{63AE6ACF-06E0-4024-BBDC-F5149456256A}" type="pres">
      <dgm:prSet presAssocID="{80F2655D-0BF5-4E45-B3EC-81422F89117F}" presName="ConnectLineEnd" presStyleLbl="node1" presStyleIdx="0" presStyleCnt="5"/>
      <dgm:spPr/>
    </dgm:pt>
    <dgm:pt modelId="{D027B16A-697C-4976-AF63-40E3905EB48B}" type="pres">
      <dgm:prSet presAssocID="{80F2655D-0BF5-4E45-B3EC-81422F89117F}" presName="EmptyPane" presStyleCnt="0"/>
      <dgm:spPr/>
    </dgm:pt>
    <dgm:pt modelId="{F757D77B-1B90-4ACD-820D-84C88B2AA9DD}" type="pres">
      <dgm:prSet presAssocID="{25465989-FB92-4318-AE38-A8786BB7C559}" presName="spaceBetweenRectangles" presStyleLbl="fgAcc1" presStyleIdx="0" presStyleCnt="4"/>
      <dgm:spPr/>
    </dgm:pt>
    <dgm:pt modelId="{488D3BDD-69FF-4D1D-AC9F-9C108D90A20D}" type="pres">
      <dgm:prSet presAssocID="{C8A23ABB-3B9F-48E4-AF0D-D7C31618449D}" presName="composite" presStyleCnt="0"/>
      <dgm:spPr/>
    </dgm:pt>
    <dgm:pt modelId="{FF22AEF8-3A9F-4CF0-9BA0-FCD9CAA91B0C}" type="pres">
      <dgm:prSet presAssocID="{C8A23ABB-3B9F-48E4-AF0D-D7C31618449D}" presName="Parent1" presStyleLbl="alignNode1" presStyleIdx="1" presStyleCnt="5">
        <dgm:presLayoutVars>
          <dgm:chMax val="1"/>
          <dgm:chPref val="1"/>
          <dgm:bulletEnabled val="1"/>
        </dgm:presLayoutVars>
      </dgm:prSet>
      <dgm:spPr/>
    </dgm:pt>
    <dgm:pt modelId="{A4ADDB85-7FF6-4A5E-B74F-C30AC6B366AA}" type="pres">
      <dgm:prSet presAssocID="{C8A23ABB-3B9F-48E4-AF0D-D7C31618449D}" presName="Childtext1" presStyleLbl="revTx" presStyleIdx="1" presStyleCnt="5">
        <dgm:presLayoutVars>
          <dgm:chMax val="0"/>
          <dgm:chPref val="0"/>
          <dgm:bulletEnabled/>
        </dgm:presLayoutVars>
      </dgm:prSet>
      <dgm:spPr/>
    </dgm:pt>
    <dgm:pt modelId="{7125F474-5736-4483-9123-D146A5FFF489}" type="pres">
      <dgm:prSet presAssocID="{C8A23ABB-3B9F-48E4-AF0D-D7C31618449D}" presName="ConnectLine" presStyleLbl="sibTrans1D1" presStyleIdx="1" presStyleCnt="5"/>
      <dgm:spPr>
        <a:noFill/>
        <a:ln w="12700" cap="flat" cmpd="sng" algn="ctr">
          <a:solidFill>
            <a:schemeClr val="accent5">
              <a:hueOff val="-1689636"/>
              <a:satOff val="-4355"/>
              <a:lumOff val="-2941"/>
              <a:alphaOff val="0"/>
            </a:schemeClr>
          </a:solidFill>
          <a:prstDash val="dash"/>
          <a:miter lim="800000"/>
        </a:ln>
        <a:effectLst/>
      </dgm:spPr>
    </dgm:pt>
    <dgm:pt modelId="{1D2218CC-09C2-48ED-AB68-16296D6F1ACA}" type="pres">
      <dgm:prSet presAssocID="{C8A23ABB-3B9F-48E4-AF0D-D7C31618449D}" presName="ConnectLineEnd" presStyleLbl="node1" presStyleIdx="1" presStyleCnt="5"/>
      <dgm:spPr/>
    </dgm:pt>
    <dgm:pt modelId="{98E4F353-DA70-47BC-8BA9-2D6E4E243C55}" type="pres">
      <dgm:prSet presAssocID="{C8A23ABB-3B9F-48E4-AF0D-D7C31618449D}" presName="EmptyPane" presStyleCnt="0"/>
      <dgm:spPr/>
    </dgm:pt>
    <dgm:pt modelId="{1879AB53-ECC3-4E64-AADD-764A1221C4F6}" type="pres">
      <dgm:prSet presAssocID="{7B3219F2-0D71-46F0-ACAF-C1ECC54C42C6}" presName="spaceBetweenRectangles" presStyleLbl="fgAcc1" presStyleIdx="1" presStyleCnt="4"/>
      <dgm:spPr/>
    </dgm:pt>
    <dgm:pt modelId="{4A1234EA-DEAE-42B1-9F2B-844DA76D0FE8}" type="pres">
      <dgm:prSet presAssocID="{80069B7F-9A88-4908-9D89-CE26819DFFCE}" presName="composite" presStyleCnt="0"/>
      <dgm:spPr/>
    </dgm:pt>
    <dgm:pt modelId="{EF8C8529-8B46-4AE3-8029-89A7D37C3CA0}" type="pres">
      <dgm:prSet presAssocID="{80069B7F-9A88-4908-9D89-CE26819DFFCE}" presName="Parent1" presStyleLbl="alignNode1" presStyleIdx="2" presStyleCnt="5">
        <dgm:presLayoutVars>
          <dgm:chMax val="1"/>
          <dgm:chPref val="1"/>
          <dgm:bulletEnabled val="1"/>
        </dgm:presLayoutVars>
      </dgm:prSet>
      <dgm:spPr/>
    </dgm:pt>
    <dgm:pt modelId="{98AFE655-AC86-446F-984D-5CC8F5566469}" type="pres">
      <dgm:prSet presAssocID="{80069B7F-9A88-4908-9D89-CE26819DFFCE}" presName="Childtext1" presStyleLbl="revTx" presStyleIdx="2" presStyleCnt="5">
        <dgm:presLayoutVars>
          <dgm:chMax val="0"/>
          <dgm:chPref val="0"/>
          <dgm:bulletEnabled/>
        </dgm:presLayoutVars>
      </dgm:prSet>
      <dgm:spPr/>
    </dgm:pt>
    <dgm:pt modelId="{D707E2EA-0404-4711-A7E1-2564C20A96EC}" type="pres">
      <dgm:prSet presAssocID="{80069B7F-9A88-4908-9D89-CE26819DFFCE}" presName="ConnectLine" presStyleLbl="sibTrans1D1" presStyleIdx="2" presStyleCnt="5"/>
      <dgm:spPr>
        <a:noFill/>
        <a:ln w="12700" cap="flat" cmpd="sng" algn="ctr">
          <a:solidFill>
            <a:schemeClr val="accent5">
              <a:hueOff val="-3379271"/>
              <a:satOff val="-8710"/>
              <a:lumOff val="-5883"/>
              <a:alphaOff val="0"/>
            </a:schemeClr>
          </a:solidFill>
          <a:prstDash val="dash"/>
          <a:miter lim="800000"/>
        </a:ln>
        <a:effectLst/>
      </dgm:spPr>
    </dgm:pt>
    <dgm:pt modelId="{35F6C90F-1E22-4209-9878-CC0CB2EBF524}" type="pres">
      <dgm:prSet presAssocID="{80069B7F-9A88-4908-9D89-CE26819DFFCE}" presName="ConnectLineEnd" presStyleLbl="node1" presStyleIdx="2" presStyleCnt="5"/>
      <dgm:spPr/>
    </dgm:pt>
    <dgm:pt modelId="{010E9D27-B4DA-4879-9495-4371CFAE7311}" type="pres">
      <dgm:prSet presAssocID="{80069B7F-9A88-4908-9D89-CE26819DFFCE}" presName="EmptyPane" presStyleCnt="0"/>
      <dgm:spPr/>
    </dgm:pt>
    <dgm:pt modelId="{4DEFB190-376F-4F52-A26A-684B94A05770}" type="pres">
      <dgm:prSet presAssocID="{3F6AF967-28DA-4833-B954-F6A323A21163}" presName="spaceBetweenRectangles" presStyleLbl="fgAcc1" presStyleIdx="2" presStyleCnt="4"/>
      <dgm:spPr/>
    </dgm:pt>
    <dgm:pt modelId="{214DD251-7070-43F0-83C6-A04CBA7D0490}" type="pres">
      <dgm:prSet presAssocID="{96B23653-0911-41B6-B462-897AD6A872FC}" presName="composite" presStyleCnt="0"/>
      <dgm:spPr/>
    </dgm:pt>
    <dgm:pt modelId="{B5D0F681-ED26-488F-B915-D502D7CC6C5B}" type="pres">
      <dgm:prSet presAssocID="{96B23653-0911-41B6-B462-897AD6A872FC}" presName="Parent1" presStyleLbl="alignNode1" presStyleIdx="3" presStyleCnt="5">
        <dgm:presLayoutVars>
          <dgm:chMax val="1"/>
          <dgm:chPref val="1"/>
          <dgm:bulletEnabled val="1"/>
        </dgm:presLayoutVars>
      </dgm:prSet>
      <dgm:spPr/>
    </dgm:pt>
    <dgm:pt modelId="{8E2CD077-3272-472F-8B24-DBE952D26309}" type="pres">
      <dgm:prSet presAssocID="{96B23653-0911-41B6-B462-897AD6A872FC}" presName="Childtext1" presStyleLbl="revTx" presStyleIdx="3" presStyleCnt="5">
        <dgm:presLayoutVars>
          <dgm:chMax val="0"/>
          <dgm:chPref val="0"/>
          <dgm:bulletEnabled/>
        </dgm:presLayoutVars>
      </dgm:prSet>
      <dgm:spPr/>
    </dgm:pt>
    <dgm:pt modelId="{77B5CA9F-D262-468B-9CC3-F52A56B6FDBA}" type="pres">
      <dgm:prSet presAssocID="{96B23653-0911-41B6-B462-897AD6A872FC}" presName="ConnectLine" presStyleLbl="sibTrans1D1" presStyleIdx="3" presStyleCnt="5"/>
      <dgm:spPr>
        <a:noFill/>
        <a:ln w="12700" cap="flat" cmpd="sng" algn="ctr">
          <a:solidFill>
            <a:schemeClr val="accent5">
              <a:hueOff val="-5068907"/>
              <a:satOff val="-13064"/>
              <a:lumOff val="-8824"/>
              <a:alphaOff val="0"/>
            </a:schemeClr>
          </a:solidFill>
          <a:prstDash val="dash"/>
          <a:miter lim="800000"/>
        </a:ln>
        <a:effectLst/>
      </dgm:spPr>
    </dgm:pt>
    <dgm:pt modelId="{6516F1A7-C64E-4ADF-B997-BD6F40732237}" type="pres">
      <dgm:prSet presAssocID="{96B23653-0911-41B6-B462-897AD6A872FC}" presName="ConnectLineEnd" presStyleLbl="node1" presStyleIdx="3" presStyleCnt="5"/>
      <dgm:spPr/>
    </dgm:pt>
    <dgm:pt modelId="{C4FE9499-3009-44AD-883D-A5D18C30AC97}" type="pres">
      <dgm:prSet presAssocID="{96B23653-0911-41B6-B462-897AD6A872FC}" presName="EmptyPane" presStyleCnt="0"/>
      <dgm:spPr/>
    </dgm:pt>
    <dgm:pt modelId="{3EFB33A1-4A9E-4F68-AB4B-912D4514B259}" type="pres">
      <dgm:prSet presAssocID="{3F8517CF-221B-4724-B95B-27BC9910CDE7}" presName="spaceBetweenRectangles" presStyleLbl="fgAcc1" presStyleIdx="3" presStyleCnt="4"/>
      <dgm:spPr/>
    </dgm:pt>
    <dgm:pt modelId="{BC4D99ED-4F91-44B0-9FC4-9F5AD82A1C7A}" type="pres">
      <dgm:prSet presAssocID="{64040C8A-AE24-4AE7-835C-0E6015D861B8}" presName="composite" presStyleCnt="0"/>
      <dgm:spPr/>
    </dgm:pt>
    <dgm:pt modelId="{284450B2-2A5A-49AA-9C29-1E9BA0375654}" type="pres">
      <dgm:prSet presAssocID="{64040C8A-AE24-4AE7-835C-0E6015D861B8}" presName="Parent1" presStyleLbl="alignNode1" presStyleIdx="4" presStyleCnt="5" custScaleX="92626">
        <dgm:presLayoutVars>
          <dgm:chMax val="1"/>
          <dgm:chPref val="1"/>
          <dgm:bulletEnabled val="1"/>
        </dgm:presLayoutVars>
      </dgm:prSet>
      <dgm:spPr/>
    </dgm:pt>
    <dgm:pt modelId="{99BDAB33-C384-41D2-BBC4-872585A80B79}" type="pres">
      <dgm:prSet presAssocID="{64040C8A-AE24-4AE7-835C-0E6015D861B8}" presName="Childtext1" presStyleLbl="revTx" presStyleIdx="4" presStyleCnt="5">
        <dgm:presLayoutVars>
          <dgm:chMax val="0"/>
          <dgm:chPref val="0"/>
          <dgm:bulletEnabled/>
        </dgm:presLayoutVars>
      </dgm:prSet>
      <dgm:spPr/>
    </dgm:pt>
    <dgm:pt modelId="{6B780F0A-7B19-4905-B7E6-E4A7525D486C}" type="pres">
      <dgm:prSet presAssocID="{64040C8A-AE24-4AE7-835C-0E6015D861B8}" presName="ConnectLine" presStyleLbl="sibTrans1D1" presStyleIdx="4" presStyleCnt="5"/>
      <dgm:spPr>
        <a:noFill/>
        <a:ln w="12700" cap="flat" cmpd="sng" algn="ctr">
          <a:solidFill>
            <a:schemeClr val="accent5">
              <a:hueOff val="-6758543"/>
              <a:satOff val="-17419"/>
              <a:lumOff val="-11765"/>
              <a:alphaOff val="0"/>
            </a:schemeClr>
          </a:solidFill>
          <a:prstDash val="dash"/>
          <a:miter lim="800000"/>
        </a:ln>
        <a:effectLst/>
      </dgm:spPr>
    </dgm:pt>
    <dgm:pt modelId="{19F7ABF0-A546-4274-9DCA-A52E151FA7F4}" type="pres">
      <dgm:prSet presAssocID="{64040C8A-AE24-4AE7-835C-0E6015D861B8}" presName="ConnectLineEnd" presStyleLbl="node1" presStyleIdx="4" presStyleCnt="5"/>
      <dgm:spPr/>
    </dgm:pt>
    <dgm:pt modelId="{868F1E51-D1D6-4F7E-A53D-074753EC9851}" type="pres">
      <dgm:prSet presAssocID="{64040C8A-AE24-4AE7-835C-0E6015D861B8}" presName="EmptyPane" presStyleCnt="0"/>
      <dgm:spPr/>
    </dgm:pt>
  </dgm:ptLst>
  <dgm:cxnLst>
    <dgm:cxn modelId="{DD234C10-8066-4677-95DC-1E8DEAB5436F}" type="presOf" srcId="{D71B0D03-E1CD-4B11-87E2-F3C03C1B2D05}" destId="{99BDAB33-C384-41D2-BBC4-872585A80B79}" srcOrd="0" destOrd="0" presId="urn:microsoft.com/office/officeart/2016/7/layout/HexagonTimeline"/>
    <dgm:cxn modelId="{6A81D716-5B81-4FC8-90AF-56E2EA9EE0A6}" type="presOf" srcId="{80069B7F-9A88-4908-9D89-CE26819DFFCE}" destId="{EF8C8529-8B46-4AE3-8029-89A7D37C3CA0}" srcOrd="0" destOrd="0" presId="urn:microsoft.com/office/officeart/2016/7/layout/HexagonTimeline"/>
    <dgm:cxn modelId="{DAE41E17-A8BA-487A-99C0-822CC6EB30F8}" type="presOf" srcId="{2CEAB777-5B3B-4CC3-823C-93C68647C246}" destId="{A4ADDB85-7FF6-4A5E-B74F-C30AC6B366AA}" srcOrd="0" destOrd="0" presId="urn:microsoft.com/office/officeart/2016/7/layout/HexagonTimeline"/>
    <dgm:cxn modelId="{E720C61C-D8E8-4474-A6BD-9A5714464DAB}" type="presOf" srcId="{0EF9B559-98BA-417A-981D-FC283058800A}" destId="{FBDFFA82-1437-41DE-BB0A-89DE9E27CB7A}" srcOrd="0" destOrd="0" presId="urn:microsoft.com/office/officeart/2016/7/layout/HexagonTimeline"/>
    <dgm:cxn modelId="{EFAA821F-0B9E-403D-941E-511C4EB08CEA}" srcId="{0EF9B559-98BA-417A-981D-FC283058800A}" destId="{64040C8A-AE24-4AE7-835C-0E6015D861B8}" srcOrd="4" destOrd="0" parTransId="{997FAA5B-A32D-4C17-A927-D202A928D2B1}" sibTransId="{C9C48FDB-5C6D-4E97-B8E8-008EDC7DBC17}"/>
    <dgm:cxn modelId="{11015732-DE80-407D-A6B2-2F60212AAC32}" srcId="{0EF9B559-98BA-417A-981D-FC283058800A}" destId="{C8A23ABB-3B9F-48E4-AF0D-D7C31618449D}" srcOrd="1" destOrd="0" parTransId="{2ECA8796-1435-4542-BF43-E37DB1EBEDCB}" sibTransId="{7B3219F2-0D71-46F0-ACAF-C1ECC54C42C6}"/>
    <dgm:cxn modelId="{9191C13B-153F-4526-B46C-49CE5A548128}" srcId="{80069B7F-9A88-4908-9D89-CE26819DFFCE}" destId="{5B574207-693F-4AE2-AEE7-BDBF6EB30C85}" srcOrd="0" destOrd="0" parTransId="{A835B763-8D86-4B07-93D1-092482FE2BC2}" sibTransId="{4C7FD40D-9270-4B9E-B00D-1EEB025E497B}"/>
    <dgm:cxn modelId="{8F28923D-6CC4-4A7C-906C-BCA45AFC5EC9}" type="presOf" srcId="{C8A23ABB-3B9F-48E4-AF0D-D7C31618449D}" destId="{FF22AEF8-3A9F-4CF0-9BA0-FCD9CAA91B0C}" srcOrd="0" destOrd="0" presId="urn:microsoft.com/office/officeart/2016/7/layout/HexagonTimeline"/>
    <dgm:cxn modelId="{45420B5E-EE8F-48AC-9658-480FFDBE9719}" type="presOf" srcId="{96B23653-0911-41B6-B462-897AD6A872FC}" destId="{B5D0F681-ED26-488F-B915-D502D7CC6C5B}" srcOrd="0" destOrd="0" presId="urn:microsoft.com/office/officeart/2016/7/layout/HexagonTimeline"/>
    <dgm:cxn modelId="{4FA02664-B487-4D52-BE58-A324E573A377}" srcId="{0EF9B559-98BA-417A-981D-FC283058800A}" destId="{80069B7F-9A88-4908-9D89-CE26819DFFCE}" srcOrd="2" destOrd="0" parTransId="{742B714D-A27F-4B85-8484-502D7EDDA1A4}" sibTransId="{3F6AF967-28DA-4833-B954-F6A323A21163}"/>
    <dgm:cxn modelId="{AD3BE446-50E0-42AC-B0D2-BA9672F4CBDF}" srcId="{0EF9B559-98BA-417A-981D-FC283058800A}" destId="{80F2655D-0BF5-4E45-B3EC-81422F89117F}" srcOrd="0" destOrd="0" parTransId="{3DDE94A3-5996-4F77-BE06-FD2FAC2F3672}" sibTransId="{25465989-FB92-4318-AE38-A8786BB7C559}"/>
    <dgm:cxn modelId="{80CCBC4D-2C37-45BE-AC8D-A8EBBFD239B0}" type="presOf" srcId="{80F2655D-0BF5-4E45-B3EC-81422F89117F}" destId="{69896800-B904-4D13-9F22-4F69DAC02D0C}" srcOrd="0" destOrd="0" presId="urn:microsoft.com/office/officeart/2016/7/layout/HexagonTimeline"/>
    <dgm:cxn modelId="{D11D815A-1655-4762-B71E-8FFB23CD8DE7}" srcId="{C8A23ABB-3B9F-48E4-AF0D-D7C31618449D}" destId="{2CEAB777-5B3B-4CC3-823C-93C68647C246}" srcOrd="0" destOrd="0" parTransId="{445AED8F-B9F9-4D97-927F-5D71E05F2EF5}" sibTransId="{41D67E81-8655-43C7-A682-DC2E20731F63}"/>
    <dgm:cxn modelId="{A67DA790-0ADE-437C-8E90-FA5ACBF84D78}" type="presOf" srcId="{3E2DE6CD-FED8-47EF-AC71-12144A74A275}" destId="{B1AF9493-BDB5-4CB9-87FF-7B8766701605}" srcOrd="0" destOrd="0" presId="urn:microsoft.com/office/officeart/2016/7/layout/HexagonTimeline"/>
    <dgm:cxn modelId="{B70328A7-BFEC-4553-ACE1-95B4586F3809}" type="presOf" srcId="{8C5FAF59-F07A-426E-95B9-A8F0EE8B0637}" destId="{8E2CD077-3272-472F-8B24-DBE952D26309}" srcOrd="0" destOrd="0" presId="urn:microsoft.com/office/officeart/2016/7/layout/HexagonTimeline"/>
    <dgm:cxn modelId="{B0A7EDAE-55F4-4F4A-8E11-D92F8D4BD92F}" srcId="{0EF9B559-98BA-417A-981D-FC283058800A}" destId="{96B23653-0911-41B6-B462-897AD6A872FC}" srcOrd="3" destOrd="0" parTransId="{E9FCCC27-A40C-4C86-A3E1-4C981D89D5AD}" sibTransId="{3F8517CF-221B-4724-B95B-27BC9910CDE7}"/>
    <dgm:cxn modelId="{787AB9BA-E4C9-4646-99C3-89A5A1744813}" srcId="{64040C8A-AE24-4AE7-835C-0E6015D861B8}" destId="{D71B0D03-E1CD-4B11-87E2-F3C03C1B2D05}" srcOrd="0" destOrd="0" parTransId="{C85D311C-72FC-4FDE-8CB4-6D14CBD1A725}" sibTransId="{44C8D440-4216-4DB9-8F41-5516095EBDF2}"/>
    <dgm:cxn modelId="{4FF6F4BB-63C1-41AE-AFE1-3232370FAC7D}" srcId="{96B23653-0911-41B6-B462-897AD6A872FC}" destId="{8C5FAF59-F07A-426E-95B9-A8F0EE8B0637}" srcOrd="0" destOrd="0" parTransId="{917A2816-247D-4152-B233-9920A659FFC9}" sibTransId="{25E79319-B04C-45D9-B6CF-ED98D4652579}"/>
    <dgm:cxn modelId="{368FBFBC-DCC7-45C5-862B-4E157087A861}" type="presOf" srcId="{64040C8A-AE24-4AE7-835C-0E6015D861B8}" destId="{284450B2-2A5A-49AA-9C29-1E9BA0375654}" srcOrd="0" destOrd="0" presId="urn:microsoft.com/office/officeart/2016/7/layout/HexagonTimeline"/>
    <dgm:cxn modelId="{8C4E48ED-7BF4-49F7-8F30-AE13462DD035}" srcId="{80F2655D-0BF5-4E45-B3EC-81422F89117F}" destId="{3E2DE6CD-FED8-47EF-AC71-12144A74A275}" srcOrd="0" destOrd="0" parTransId="{1DBAAC08-C3C1-49E7-89D4-51D4E124F455}" sibTransId="{48EB0050-456F-4185-86C5-62352B6CE992}"/>
    <dgm:cxn modelId="{FC7808F8-485F-40CA-BB7B-6190846304F9}" type="presOf" srcId="{5B574207-693F-4AE2-AEE7-BDBF6EB30C85}" destId="{98AFE655-AC86-446F-984D-5CC8F5566469}" srcOrd="0" destOrd="0" presId="urn:microsoft.com/office/officeart/2016/7/layout/HexagonTimeline"/>
    <dgm:cxn modelId="{A8F40847-A7AE-4335-9FA8-1C85DC0097BB}" type="presParOf" srcId="{FBDFFA82-1437-41DE-BB0A-89DE9E27CB7A}" destId="{F35728CB-FE71-45DC-8C18-F925C3B118D1}" srcOrd="0" destOrd="0" presId="urn:microsoft.com/office/officeart/2016/7/layout/HexagonTimeline"/>
    <dgm:cxn modelId="{5285CEEF-861C-4A2D-9A37-CCB6897D45D5}" type="presParOf" srcId="{F35728CB-FE71-45DC-8C18-F925C3B118D1}" destId="{69896800-B904-4D13-9F22-4F69DAC02D0C}" srcOrd="0" destOrd="0" presId="urn:microsoft.com/office/officeart/2016/7/layout/HexagonTimeline"/>
    <dgm:cxn modelId="{95C8EF60-BFD5-424F-9CFC-12E52C347FFF}" type="presParOf" srcId="{F35728CB-FE71-45DC-8C18-F925C3B118D1}" destId="{B1AF9493-BDB5-4CB9-87FF-7B8766701605}" srcOrd="1" destOrd="0" presId="urn:microsoft.com/office/officeart/2016/7/layout/HexagonTimeline"/>
    <dgm:cxn modelId="{93D6DCC3-68B0-485E-8C87-044A4A88F488}" type="presParOf" srcId="{F35728CB-FE71-45DC-8C18-F925C3B118D1}" destId="{CA89657D-58D9-49CD-BD9C-0D667D6D36B0}" srcOrd="2" destOrd="0" presId="urn:microsoft.com/office/officeart/2016/7/layout/HexagonTimeline"/>
    <dgm:cxn modelId="{C7A1453B-4D70-4029-8FC2-8942F139A650}" type="presParOf" srcId="{F35728CB-FE71-45DC-8C18-F925C3B118D1}" destId="{63AE6ACF-06E0-4024-BBDC-F5149456256A}" srcOrd="3" destOrd="0" presId="urn:microsoft.com/office/officeart/2016/7/layout/HexagonTimeline"/>
    <dgm:cxn modelId="{6700171C-53D5-4564-A70C-57A7B27A4CCF}" type="presParOf" srcId="{F35728CB-FE71-45DC-8C18-F925C3B118D1}" destId="{D027B16A-697C-4976-AF63-40E3905EB48B}" srcOrd="4" destOrd="0" presId="urn:microsoft.com/office/officeart/2016/7/layout/HexagonTimeline"/>
    <dgm:cxn modelId="{0E559AEB-31ED-405D-8A4B-2B5AF69BF072}" type="presParOf" srcId="{FBDFFA82-1437-41DE-BB0A-89DE9E27CB7A}" destId="{F757D77B-1B90-4ACD-820D-84C88B2AA9DD}" srcOrd="1" destOrd="0" presId="urn:microsoft.com/office/officeart/2016/7/layout/HexagonTimeline"/>
    <dgm:cxn modelId="{BC1DC35B-D34B-4869-892D-4668D2129770}" type="presParOf" srcId="{FBDFFA82-1437-41DE-BB0A-89DE9E27CB7A}" destId="{488D3BDD-69FF-4D1D-AC9F-9C108D90A20D}" srcOrd="2" destOrd="0" presId="urn:microsoft.com/office/officeart/2016/7/layout/HexagonTimeline"/>
    <dgm:cxn modelId="{05706802-ADB5-4C30-9720-75310BAFD2FB}" type="presParOf" srcId="{488D3BDD-69FF-4D1D-AC9F-9C108D90A20D}" destId="{FF22AEF8-3A9F-4CF0-9BA0-FCD9CAA91B0C}" srcOrd="0" destOrd="0" presId="urn:microsoft.com/office/officeart/2016/7/layout/HexagonTimeline"/>
    <dgm:cxn modelId="{767E9926-53F4-4295-8B82-20852D8D8448}" type="presParOf" srcId="{488D3BDD-69FF-4D1D-AC9F-9C108D90A20D}" destId="{A4ADDB85-7FF6-4A5E-B74F-C30AC6B366AA}" srcOrd="1" destOrd="0" presId="urn:microsoft.com/office/officeart/2016/7/layout/HexagonTimeline"/>
    <dgm:cxn modelId="{E8C0D41C-1AA9-4D37-A769-303E0B0C8CC4}" type="presParOf" srcId="{488D3BDD-69FF-4D1D-AC9F-9C108D90A20D}" destId="{7125F474-5736-4483-9123-D146A5FFF489}" srcOrd="2" destOrd="0" presId="urn:microsoft.com/office/officeart/2016/7/layout/HexagonTimeline"/>
    <dgm:cxn modelId="{FEE5CA2B-619A-484E-B23E-F0F70271D2BE}" type="presParOf" srcId="{488D3BDD-69FF-4D1D-AC9F-9C108D90A20D}" destId="{1D2218CC-09C2-48ED-AB68-16296D6F1ACA}" srcOrd="3" destOrd="0" presId="urn:microsoft.com/office/officeart/2016/7/layout/HexagonTimeline"/>
    <dgm:cxn modelId="{E36A29B6-819D-43EB-9119-28FA509EAED3}" type="presParOf" srcId="{488D3BDD-69FF-4D1D-AC9F-9C108D90A20D}" destId="{98E4F353-DA70-47BC-8BA9-2D6E4E243C55}" srcOrd="4" destOrd="0" presId="urn:microsoft.com/office/officeart/2016/7/layout/HexagonTimeline"/>
    <dgm:cxn modelId="{9D4BCE90-931D-4EF4-901D-E911B17AD13B}" type="presParOf" srcId="{FBDFFA82-1437-41DE-BB0A-89DE9E27CB7A}" destId="{1879AB53-ECC3-4E64-AADD-764A1221C4F6}" srcOrd="3" destOrd="0" presId="urn:microsoft.com/office/officeart/2016/7/layout/HexagonTimeline"/>
    <dgm:cxn modelId="{1F32607B-60BA-4F5F-8C99-0BBCD3D0DBF1}" type="presParOf" srcId="{FBDFFA82-1437-41DE-BB0A-89DE9E27CB7A}" destId="{4A1234EA-DEAE-42B1-9F2B-844DA76D0FE8}" srcOrd="4" destOrd="0" presId="urn:microsoft.com/office/officeart/2016/7/layout/HexagonTimeline"/>
    <dgm:cxn modelId="{03A4EB4F-A9C9-4293-BAC1-409FFEC6ED51}" type="presParOf" srcId="{4A1234EA-DEAE-42B1-9F2B-844DA76D0FE8}" destId="{EF8C8529-8B46-4AE3-8029-89A7D37C3CA0}" srcOrd="0" destOrd="0" presId="urn:microsoft.com/office/officeart/2016/7/layout/HexagonTimeline"/>
    <dgm:cxn modelId="{C3B74669-7BDB-4ADE-8B5C-38EB038109DE}" type="presParOf" srcId="{4A1234EA-DEAE-42B1-9F2B-844DA76D0FE8}" destId="{98AFE655-AC86-446F-984D-5CC8F5566469}" srcOrd="1" destOrd="0" presId="urn:microsoft.com/office/officeart/2016/7/layout/HexagonTimeline"/>
    <dgm:cxn modelId="{93756099-FF49-469D-99F4-57F82E427818}" type="presParOf" srcId="{4A1234EA-DEAE-42B1-9F2B-844DA76D0FE8}" destId="{D707E2EA-0404-4711-A7E1-2564C20A96EC}" srcOrd="2" destOrd="0" presId="urn:microsoft.com/office/officeart/2016/7/layout/HexagonTimeline"/>
    <dgm:cxn modelId="{02BCD771-5735-40D4-9244-8F14C265E086}" type="presParOf" srcId="{4A1234EA-DEAE-42B1-9F2B-844DA76D0FE8}" destId="{35F6C90F-1E22-4209-9878-CC0CB2EBF524}" srcOrd="3" destOrd="0" presId="urn:microsoft.com/office/officeart/2016/7/layout/HexagonTimeline"/>
    <dgm:cxn modelId="{9E7DE4A8-6302-4525-A5B0-B8BA62A7343E}" type="presParOf" srcId="{4A1234EA-DEAE-42B1-9F2B-844DA76D0FE8}" destId="{010E9D27-B4DA-4879-9495-4371CFAE7311}" srcOrd="4" destOrd="0" presId="urn:microsoft.com/office/officeart/2016/7/layout/HexagonTimeline"/>
    <dgm:cxn modelId="{4E496C48-F7B0-4015-8728-AF749EF8EF80}" type="presParOf" srcId="{FBDFFA82-1437-41DE-BB0A-89DE9E27CB7A}" destId="{4DEFB190-376F-4F52-A26A-684B94A05770}" srcOrd="5" destOrd="0" presId="urn:microsoft.com/office/officeart/2016/7/layout/HexagonTimeline"/>
    <dgm:cxn modelId="{9709DBB4-A496-4985-BB7F-1C31777DFA75}" type="presParOf" srcId="{FBDFFA82-1437-41DE-BB0A-89DE9E27CB7A}" destId="{214DD251-7070-43F0-83C6-A04CBA7D0490}" srcOrd="6" destOrd="0" presId="urn:microsoft.com/office/officeart/2016/7/layout/HexagonTimeline"/>
    <dgm:cxn modelId="{26E414FB-7840-4C40-84F1-64270D39B5DA}" type="presParOf" srcId="{214DD251-7070-43F0-83C6-A04CBA7D0490}" destId="{B5D0F681-ED26-488F-B915-D502D7CC6C5B}" srcOrd="0" destOrd="0" presId="urn:microsoft.com/office/officeart/2016/7/layout/HexagonTimeline"/>
    <dgm:cxn modelId="{D0E68BF2-648D-4306-AE09-59C879C83544}" type="presParOf" srcId="{214DD251-7070-43F0-83C6-A04CBA7D0490}" destId="{8E2CD077-3272-472F-8B24-DBE952D26309}" srcOrd="1" destOrd="0" presId="urn:microsoft.com/office/officeart/2016/7/layout/HexagonTimeline"/>
    <dgm:cxn modelId="{F2109598-E19E-411F-AC0A-85453E7E277B}" type="presParOf" srcId="{214DD251-7070-43F0-83C6-A04CBA7D0490}" destId="{77B5CA9F-D262-468B-9CC3-F52A56B6FDBA}" srcOrd="2" destOrd="0" presId="urn:microsoft.com/office/officeart/2016/7/layout/HexagonTimeline"/>
    <dgm:cxn modelId="{E5FF0E22-B82C-46FE-92A7-BA7B68B92A8F}" type="presParOf" srcId="{214DD251-7070-43F0-83C6-A04CBA7D0490}" destId="{6516F1A7-C64E-4ADF-B997-BD6F40732237}" srcOrd="3" destOrd="0" presId="urn:microsoft.com/office/officeart/2016/7/layout/HexagonTimeline"/>
    <dgm:cxn modelId="{6DD52AAA-11DF-40A7-8BF8-04E1EE1DEC49}" type="presParOf" srcId="{214DD251-7070-43F0-83C6-A04CBA7D0490}" destId="{C4FE9499-3009-44AD-883D-A5D18C30AC97}" srcOrd="4" destOrd="0" presId="urn:microsoft.com/office/officeart/2016/7/layout/HexagonTimeline"/>
    <dgm:cxn modelId="{E071298B-713C-43C9-B66E-58542E2F52CE}" type="presParOf" srcId="{FBDFFA82-1437-41DE-BB0A-89DE9E27CB7A}" destId="{3EFB33A1-4A9E-4F68-AB4B-912D4514B259}" srcOrd="7" destOrd="0" presId="urn:microsoft.com/office/officeart/2016/7/layout/HexagonTimeline"/>
    <dgm:cxn modelId="{C7B6913B-E779-442D-895F-214C916E3EA6}" type="presParOf" srcId="{FBDFFA82-1437-41DE-BB0A-89DE9E27CB7A}" destId="{BC4D99ED-4F91-44B0-9FC4-9F5AD82A1C7A}" srcOrd="8" destOrd="0" presId="urn:microsoft.com/office/officeart/2016/7/layout/HexagonTimeline"/>
    <dgm:cxn modelId="{BC3B58F5-A782-4199-9964-63C8C8AEEC96}" type="presParOf" srcId="{BC4D99ED-4F91-44B0-9FC4-9F5AD82A1C7A}" destId="{284450B2-2A5A-49AA-9C29-1E9BA0375654}" srcOrd="0" destOrd="0" presId="urn:microsoft.com/office/officeart/2016/7/layout/HexagonTimeline"/>
    <dgm:cxn modelId="{CE11AFE8-654D-4CBD-9351-FC69CC811658}" type="presParOf" srcId="{BC4D99ED-4F91-44B0-9FC4-9F5AD82A1C7A}" destId="{99BDAB33-C384-41D2-BBC4-872585A80B79}" srcOrd="1" destOrd="0" presId="urn:microsoft.com/office/officeart/2016/7/layout/HexagonTimeline"/>
    <dgm:cxn modelId="{53E0A57E-291E-4D36-86B6-D6CC92BBA0FE}" type="presParOf" srcId="{BC4D99ED-4F91-44B0-9FC4-9F5AD82A1C7A}" destId="{6B780F0A-7B19-4905-B7E6-E4A7525D486C}" srcOrd="2" destOrd="0" presId="urn:microsoft.com/office/officeart/2016/7/layout/HexagonTimeline"/>
    <dgm:cxn modelId="{AD3F00E1-E796-4A1D-81E7-195E02615BD3}" type="presParOf" srcId="{BC4D99ED-4F91-44B0-9FC4-9F5AD82A1C7A}" destId="{19F7ABF0-A546-4274-9DCA-A52E151FA7F4}" srcOrd="3" destOrd="0" presId="urn:microsoft.com/office/officeart/2016/7/layout/HexagonTimeline"/>
    <dgm:cxn modelId="{13FC4861-E293-41FA-B5DA-60F59F789FCC}" type="presParOf" srcId="{BC4D99ED-4F91-44B0-9FC4-9F5AD82A1C7A}" destId="{868F1E51-D1D6-4F7E-A53D-074753EC9851}" srcOrd="4" destOrd="0" presId="urn:microsoft.com/office/officeart/2016/7/layout/Hexago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896800-B904-4D13-9F22-4F69DAC02D0C}">
      <dsp:nvSpPr>
        <dsp:cNvPr id="0" name=""/>
        <dsp:cNvSpPr/>
      </dsp:nvSpPr>
      <dsp:spPr>
        <a:xfrm>
          <a:off x="308801" y="3422239"/>
          <a:ext cx="1572724" cy="933338"/>
        </a:xfrm>
        <a:prstGeom prst="homePlate">
          <a:avLst>
            <a:gd name="adj" fmla="val 4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a:t>2015</a:t>
          </a:r>
        </a:p>
      </dsp:txBody>
      <dsp:txXfrm>
        <a:off x="308801" y="3422239"/>
        <a:ext cx="1386056" cy="933338"/>
      </dsp:txXfrm>
    </dsp:sp>
    <dsp:sp modelId="{B1AF9493-BDB5-4CB9-87FF-7B8766701605}">
      <dsp:nvSpPr>
        <dsp:cNvPr id="0" name=""/>
        <dsp:cNvSpPr/>
      </dsp:nvSpPr>
      <dsp:spPr>
        <a:xfrm>
          <a:off x="2993" y="0"/>
          <a:ext cx="2184339" cy="2488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0" rIns="0" bIns="177800" numCol="1" spcCol="1270" anchor="b" anchorCtr="1">
          <a:noAutofit/>
        </a:bodyPr>
        <a:lstStyle/>
        <a:p>
          <a:pPr marL="0" lvl="0" indent="0" algn="ctr" defTabSz="889000">
            <a:lnSpc>
              <a:spcPct val="90000"/>
            </a:lnSpc>
            <a:spcBef>
              <a:spcPct val="0"/>
            </a:spcBef>
            <a:spcAft>
              <a:spcPct val="35000"/>
            </a:spcAft>
            <a:buNone/>
          </a:pPr>
          <a:r>
            <a:rPr lang="en-US" sz="2000" kern="1200" dirty="0"/>
            <a:t>EP called for a child guarantee </a:t>
          </a:r>
        </a:p>
      </dsp:txBody>
      <dsp:txXfrm>
        <a:off x="2993" y="0"/>
        <a:ext cx="2184339" cy="2488901"/>
      </dsp:txXfrm>
    </dsp:sp>
    <dsp:sp modelId="{F757D77B-1B90-4ACD-820D-84C88B2AA9DD}">
      <dsp:nvSpPr>
        <dsp:cNvPr id="0" name=""/>
        <dsp:cNvSpPr/>
      </dsp:nvSpPr>
      <dsp:spPr>
        <a:xfrm>
          <a:off x="1881525" y="3888909"/>
          <a:ext cx="611615" cy="0"/>
        </a:xfrm>
        <a:custGeom>
          <a:avLst/>
          <a:gdLst/>
          <a:ahLst/>
          <a:cxnLst/>
          <a:rect l="0" t="0" r="0" b="0"/>
          <a:pathLst>
            <a:path>
              <a:moveTo>
                <a:pt x="0" y="0"/>
              </a:moveTo>
              <a:lnTo>
                <a:pt x="611615"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89657D-58D9-49CD-BD9C-0D667D6D36B0}">
      <dsp:nvSpPr>
        <dsp:cNvPr id="0" name=""/>
        <dsp:cNvSpPr/>
      </dsp:nvSpPr>
      <dsp:spPr>
        <a:xfrm>
          <a:off x="1095163" y="2644458"/>
          <a:ext cx="0" cy="777781"/>
        </a:xfrm>
        <a:prstGeom prst="line">
          <a:avLst/>
        </a:prstGeom>
        <a:noFill/>
        <a:ln w="12700" cap="flat" cmpd="sng" algn="ctr">
          <a:solidFill>
            <a:schemeClr val="accent5">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63AE6ACF-06E0-4024-BBDC-F5149456256A}">
      <dsp:nvSpPr>
        <dsp:cNvPr id="0" name=""/>
        <dsp:cNvSpPr/>
      </dsp:nvSpPr>
      <dsp:spPr>
        <a:xfrm>
          <a:off x="1017385" y="2488901"/>
          <a:ext cx="155556" cy="15555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22AEF8-3A9F-4CF0-9BA0-FCD9CAA91B0C}">
      <dsp:nvSpPr>
        <dsp:cNvPr id="0" name=""/>
        <dsp:cNvSpPr/>
      </dsp:nvSpPr>
      <dsp:spPr>
        <a:xfrm>
          <a:off x="2493140" y="3422239"/>
          <a:ext cx="1572724" cy="933338"/>
        </a:xfrm>
        <a:prstGeom prst="hexagon">
          <a:avLst>
            <a:gd name="adj" fmla="val 40000"/>
            <a:gd name="vf" fmla="val 115470"/>
          </a:avLst>
        </a:prstGeom>
        <a:solidFill>
          <a:schemeClr val="accent5">
            <a:hueOff val="-1689636"/>
            <a:satOff val="-4355"/>
            <a:lumOff val="-2941"/>
            <a:alphaOff val="0"/>
          </a:schemeClr>
        </a:solidFill>
        <a:ln w="12700" cap="flat" cmpd="sng" algn="ctr">
          <a:solidFill>
            <a:schemeClr val="accent5">
              <a:hueOff val="-1689636"/>
              <a:satOff val="-4355"/>
              <a:lumOff val="-29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a:t>2017</a:t>
          </a:r>
        </a:p>
      </dsp:txBody>
      <dsp:txXfrm>
        <a:off x="2748645" y="3573869"/>
        <a:ext cx="1061714" cy="630078"/>
      </dsp:txXfrm>
    </dsp:sp>
    <dsp:sp modelId="{A4ADDB85-7FF6-4A5E-B74F-C30AC6B366AA}">
      <dsp:nvSpPr>
        <dsp:cNvPr id="0" name=""/>
        <dsp:cNvSpPr/>
      </dsp:nvSpPr>
      <dsp:spPr>
        <a:xfrm>
          <a:off x="2187333" y="5288916"/>
          <a:ext cx="2184339" cy="2488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0" rIns="0" bIns="177800" numCol="1" spcCol="1270" anchor="t" anchorCtr="1">
          <a:noAutofit/>
        </a:bodyPr>
        <a:lstStyle/>
        <a:p>
          <a:pPr marL="0" lvl="0" indent="0" algn="ctr" defTabSz="889000">
            <a:lnSpc>
              <a:spcPct val="90000"/>
            </a:lnSpc>
            <a:spcBef>
              <a:spcPct val="0"/>
            </a:spcBef>
            <a:spcAft>
              <a:spcPct val="35000"/>
            </a:spcAft>
            <a:buNone/>
          </a:pPr>
          <a:r>
            <a:rPr lang="en-US" sz="2000" kern="1200" dirty="0"/>
            <a:t>EP asks EC to implement a preparatory action on establishing a possible child guarantee scheme. </a:t>
          </a:r>
        </a:p>
      </dsp:txBody>
      <dsp:txXfrm>
        <a:off x="2187333" y="5288916"/>
        <a:ext cx="2184339" cy="2488901"/>
      </dsp:txXfrm>
    </dsp:sp>
    <dsp:sp modelId="{1879AB53-ECC3-4E64-AADD-764A1221C4F6}">
      <dsp:nvSpPr>
        <dsp:cNvPr id="0" name=""/>
        <dsp:cNvSpPr/>
      </dsp:nvSpPr>
      <dsp:spPr>
        <a:xfrm>
          <a:off x="4065865" y="3888909"/>
          <a:ext cx="611615" cy="0"/>
        </a:xfrm>
        <a:custGeom>
          <a:avLst/>
          <a:gdLst/>
          <a:ahLst/>
          <a:cxnLst/>
          <a:rect l="0" t="0" r="0" b="0"/>
          <a:pathLst>
            <a:path>
              <a:moveTo>
                <a:pt x="0" y="0"/>
              </a:moveTo>
              <a:lnTo>
                <a:pt x="611615" y="0"/>
              </a:lnTo>
            </a:path>
          </a:pathLst>
        </a:custGeom>
        <a:no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25F474-5736-4483-9123-D146A5FFF489}">
      <dsp:nvSpPr>
        <dsp:cNvPr id="0" name=""/>
        <dsp:cNvSpPr/>
      </dsp:nvSpPr>
      <dsp:spPr>
        <a:xfrm>
          <a:off x="3279503" y="4355578"/>
          <a:ext cx="0" cy="777781"/>
        </a:xfrm>
        <a:prstGeom prst="line">
          <a:avLst/>
        </a:prstGeom>
        <a:noFill/>
        <a:ln w="12700" cap="flat" cmpd="sng" algn="ctr">
          <a:solidFill>
            <a:schemeClr val="accent5">
              <a:hueOff val="-1689636"/>
              <a:satOff val="-4355"/>
              <a:lumOff val="-2941"/>
              <a:alphaOff val="0"/>
            </a:schemeClr>
          </a:solidFill>
          <a:prstDash val="dash"/>
          <a:miter lim="800000"/>
        </a:ln>
        <a:effectLst/>
      </dsp:spPr>
      <dsp:style>
        <a:lnRef idx="1">
          <a:scrgbClr r="0" g="0" b="0"/>
        </a:lnRef>
        <a:fillRef idx="0">
          <a:scrgbClr r="0" g="0" b="0"/>
        </a:fillRef>
        <a:effectRef idx="0">
          <a:scrgbClr r="0" g="0" b="0"/>
        </a:effectRef>
        <a:fontRef idx="minor"/>
      </dsp:style>
    </dsp:sp>
    <dsp:sp modelId="{1D2218CC-09C2-48ED-AB68-16296D6F1ACA}">
      <dsp:nvSpPr>
        <dsp:cNvPr id="0" name=""/>
        <dsp:cNvSpPr/>
      </dsp:nvSpPr>
      <dsp:spPr>
        <a:xfrm>
          <a:off x="3201724" y="5133359"/>
          <a:ext cx="155556" cy="155556"/>
        </a:xfrm>
        <a:prstGeom prst="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8C8529-8B46-4AE3-8029-89A7D37C3CA0}">
      <dsp:nvSpPr>
        <dsp:cNvPr id="0" name=""/>
        <dsp:cNvSpPr/>
      </dsp:nvSpPr>
      <dsp:spPr>
        <a:xfrm>
          <a:off x="4677480" y="3422239"/>
          <a:ext cx="1572724" cy="933338"/>
        </a:xfrm>
        <a:prstGeom prst="hexagon">
          <a:avLst>
            <a:gd name="adj" fmla="val 40000"/>
            <a:gd name="vf" fmla="val 115470"/>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a:t>2019</a:t>
          </a:r>
        </a:p>
      </dsp:txBody>
      <dsp:txXfrm>
        <a:off x="4932985" y="3573869"/>
        <a:ext cx="1061714" cy="630078"/>
      </dsp:txXfrm>
    </dsp:sp>
    <dsp:sp modelId="{98AFE655-AC86-446F-984D-5CC8F5566469}">
      <dsp:nvSpPr>
        <dsp:cNvPr id="0" name=""/>
        <dsp:cNvSpPr/>
      </dsp:nvSpPr>
      <dsp:spPr>
        <a:xfrm>
          <a:off x="4371672" y="0"/>
          <a:ext cx="2184339" cy="2488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0" rIns="0" bIns="177800" numCol="1" spcCol="1270" anchor="b" anchorCtr="1">
          <a:noAutofit/>
        </a:bodyPr>
        <a:lstStyle/>
        <a:p>
          <a:pPr marL="0" lvl="0" indent="0" algn="ctr" defTabSz="889000">
            <a:lnSpc>
              <a:spcPct val="90000"/>
            </a:lnSpc>
            <a:spcBef>
              <a:spcPct val="0"/>
            </a:spcBef>
            <a:spcAft>
              <a:spcPct val="35000"/>
            </a:spcAft>
            <a:buNone/>
          </a:pPr>
          <a:r>
            <a:rPr lang="en-US" sz="2000" kern="1200" dirty="0"/>
            <a:t>Feasibility study</a:t>
          </a:r>
        </a:p>
      </dsp:txBody>
      <dsp:txXfrm>
        <a:off x="4371672" y="0"/>
        <a:ext cx="2184339" cy="2488901"/>
      </dsp:txXfrm>
    </dsp:sp>
    <dsp:sp modelId="{4DEFB190-376F-4F52-A26A-684B94A05770}">
      <dsp:nvSpPr>
        <dsp:cNvPr id="0" name=""/>
        <dsp:cNvSpPr/>
      </dsp:nvSpPr>
      <dsp:spPr>
        <a:xfrm>
          <a:off x="6250204" y="3888909"/>
          <a:ext cx="611615" cy="0"/>
        </a:xfrm>
        <a:custGeom>
          <a:avLst/>
          <a:gdLst/>
          <a:ahLst/>
          <a:cxnLst/>
          <a:rect l="0" t="0" r="0" b="0"/>
          <a:pathLst>
            <a:path>
              <a:moveTo>
                <a:pt x="0" y="0"/>
              </a:moveTo>
              <a:lnTo>
                <a:pt x="611615" y="0"/>
              </a:lnTo>
            </a:path>
          </a:pathLst>
        </a:custGeom>
        <a:no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07E2EA-0404-4711-A7E1-2564C20A96EC}">
      <dsp:nvSpPr>
        <dsp:cNvPr id="0" name=""/>
        <dsp:cNvSpPr/>
      </dsp:nvSpPr>
      <dsp:spPr>
        <a:xfrm>
          <a:off x="5463842" y="2644458"/>
          <a:ext cx="0" cy="777781"/>
        </a:xfrm>
        <a:prstGeom prst="line">
          <a:avLst/>
        </a:prstGeom>
        <a:noFill/>
        <a:ln w="12700" cap="flat" cmpd="sng" algn="ctr">
          <a:solidFill>
            <a:schemeClr val="accent5">
              <a:hueOff val="-3379271"/>
              <a:satOff val="-8710"/>
              <a:lumOff val="-5883"/>
              <a:alphaOff val="0"/>
            </a:schemeClr>
          </a:solidFill>
          <a:prstDash val="dash"/>
          <a:miter lim="800000"/>
        </a:ln>
        <a:effectLst/>
      </dsp:spPr>
      <dsp:style>
        <a:lnRef idx="1">
          <a:scrgbClr r="0" g="0" b="0"/>
        </a:lnRef>
        <a:fillRef idx="0">
          <a:scrgbClr r="0" g="0" b="0"/>
        </a:fillRef>
        <a:effectRef idx="0">
          <a:scrgbClr r="0" g="0" b="0"/>
        </a:effectRef>
        <a:fontRef idx="minor"/>
      </dsp:style>
    </dsp:sp>
    <dsp:sp modelId="{35F6C90F-1E22-4209-9878-CC0CB2EBF524}">
      <dsp:nvSpPr>
        <dsp:cNvPr id="0" name=""/>
        <dsp:cNvSpPr/>
      </dsp:nvSpPr>
      <dsp:spPr>
        <a:xfrm>
          <a:off x="5386064" y="2488901"/>
          <a:ext cx="155556" cy="155556"/>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D0F681-ED26-488F-B915-D502D7CC6C5B}">
      <dsp:nvSpPr>
        <dsp:cNvPr id="0" name=""/>
        <dsp:cNvSpPr/>
      </dsp:nvSpPr>
      <dsp:spPr>
        <a:xfrm>
          <a:off x="6861819" y="3422239"/>
          <a:ext cx="1572724" cy="933338"/>
        </a:xfrm>
        <a:prstGeom prst="hexagon">
          <a:avLst>
            <a:gd name="adj" fmla="val 40000"/>
            <a:gd name="vf" fmla="val 115470"/>
          </a:avLst>
        </a:prstGeom>
        <a:solidFill>
          <a:schemeClr val="accent5">
            <a:hueOff val="-5068907"/>
            <a:satOff val="-13064"/>
            <a:lumOff val="-8824"/>
            <a:alphaOff val="0"/>
          </a:schemeClr>
        </a:solidFill>
        <a:ln w="12700" cap="flat" cmpd="sng" algn="ctr">
          <a:solidFill>
            <a:schemeClr val="accent5">
              <a:hueOff val="-5068907"/>
              <a:satOff val="-13064"/>
              <a:lumOff val="-88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a:t>2020</a:t>
          </a:r>
        </a:p>
      </dsp:txBody>
      <dsp:txXfrm>
        <a:off x="7117324" y="3573869"/>
        <a:ext cx="1061714" cy="630078"/>
      </dsp:txXfrm>
    </dsp:sp>
    <dsp:sp modelId="{8E2CD077-3272-472F-8B24-DBE952D26309}">
      <dsp:nvSpPr>
        <dsp:cNvPr id="0" name=""/>
        <dsp:cNvSpPr/>
      </dsp:nvSpPr>
      <dsp:spPr>
        <a:xfrm>
          <a:off x="6556012" y="5288916"/>
          <a:ext cx="2184339" cy="2488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0" rIns="0" bIns="177800" numCol="1" spcCol="1270" anchor="t" anchorCtr="1">
          <a:noAutofit/>
        </a:bodyPr>
        <a:lstStyle/>
        <a:p>
          <a:pPr marL="0" lvl="0" indent="0" algn="ctr" defTabSz="889000">
            <a:lnSpc>
              <a:spcPct val="90000"/>
            </a:lnSpc>
            <a:spcBef>
              <a:spcPct val="0"/>
            </a:spcBef>
            <a:spcAft>
              <a:spcPct val="35000"/>
            </a:spcAft>
            <a:buNone/>
          </a:pPr>
          <a:r>
            <a:rPr lang="en-US" sz="2000" kern="1200" dirty="0"/>
            <a:t>European Commission</a:t>
          </a:r>
          <a:br>
            <a:rPr lang="en-US" sz="2000" kern="1200" dirty="0"/>
          </a:br>
          <a:r>
            <a:rPr lang="en-US" sz="2000" kern="1200" dirty="0"/>
            <a:t>Roadmap</a:t>
          </a:r>
        </a:p>
      </dsp:txBody>
      <dsp:txXfrm>
        <a:off x="6556012" y="5288916"/>
        <a:ext cx="2184339" cy="2488901"/>
      </dsp:txXfrm>
    </dsp:sp>
    <dsp:sp modelId="{3EFB33A1-4A9E-4F68-AB4B-912D4514B259}">
      <dsp:nvSpPr>
        <dsp:cNvPr id="0" name=""/>
        <dsp:cNvSpPr/>
      </dsp:nvSpPr>
      <dsp:spPr>
        <a:xfrm>
          <a:off x="8434544" y="3888909"/>
          <a:ext cx="589064" cy="0"/>
        </a:xfrm>
        <a:custGeom>
          <a:avLst/>
          <a:gdLst/>
          <a:ahLst/>
          <a:cxnLst/>
          <a:rect l="0" t="0" r="0" b="0"/>
          <a:pathLst>
            <a:path>
              <a:moveTo>
                <a:pt x="0" y="0"/>
              </a:moveTo>
              <a:lnTo>
                <a:pt x="589064" y="0"/>
              </a:lnTo>
            </a:path>
          </a:pathLst>
        </a:custGeom>
        <a:no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B5CA9F-D262-468B-9CC3-F52A56B6FDBA}">
      <dsp:nvSpPr>
        <dsp:cNvPr id="0" name=""/>
        <dsp:cNvSpPr/>
      </dsp:nvSpPr>
      <dsp:spPr>
        <a:xfrm>
          <a:off x="7648182" y="4355578"/>
          <a:ext cx="0" cy="777781"/>
        </a:xfrm>
        <a:prstGeom prst="line">
          <a:avLst/>
        </a:prstGeom>
        <a:noFill/>
        <a:ln w="12700" cap="flat" cmpd="sng" algn="ctr">
          <a:solidFill>
            <a:schemeClr val="accent5">
              <a:hueOff val="-5068907"/>
              <a:satOff val="-13064"/>
              <a:lumOff val="-8824"/>
              <a:alphaOff val="0"/>
            </a:schemeClr>
          </a:solidFill>
          <a:prstDash val="dash"/>
          <a:miter lim="800000"/>
        </a:ln>
        <a:effectLst/>
      </dsp:spPr>
      <dsp:style>
        <a:lnRef idx="1">
          <a:scrgbClr r="0" g="0" b="0"/>
        </a:lnRef>
        <a:fillRef idx="0">
          <a:scrgbClr r="0" g="0" b="0"/>
        </a:fillRef>
        <a:effectRef idx="0">
          <a:scrgbClr r="0" g="0" b="0"/>
        </a:effectRef>
        <a:fontRef idx="minor"/>
      </dsp:style>
    </dsp:sp>
    <dsp:sp modelId="{6516F1A7-C64E-4ADF-B997-BD6F40732237}">
      <dsp:nvSpPr>
        <dsp:cNvPr id="0" name=""/>
        <dsp:cNvSpPr/>
      </dsp:nvSpPr>
      <dsp:spPr>
        <a:xfrm>
          <a:off x="7570403" y="5133359"/>
          <a:ext cx="155556" cy="155556"/>
        </a:xfrm>
        <a:prstGeom prst="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4450B2-2A5A-49AA-9C29-1E9BA0375654}">
      <dsp:nvSpPr>
        <dsp:cNvPr id="0" name=""/>
        <dsp:cNvSpPr/>
      </dsp:nvSpPr>
      <dsp:spPr>
        <a:xfrm rot="10800000">
          <a:off x="9023609" y="3422239"/>
          <a:ext cx="1456751" cy="933338"/>
        </a:xfrm>
        <a:prstGeom prst="homePlate">
          <a:avLst>
            <a:gd name="adj" fmla="val 40000"/>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889000">
            <a:lnSpc>
              <a:spcPct val="90000"/>
            </a:lnSpc>
            <a:spcBef>
              <a:spcPct val="0"/>
            </a:spcBef>
            <a:spcAft>
              <a:spcPct val="35000"/>
            </a:spcAft>
            <a:buNone/>
          </a:pPr>
          <a:r>
            <a:rPr lang="en-US" sz="2000" kern="1200"/>
            <a:t>2021</a:t>
          </a:r>
        </a:p>
      </dsp:txBody>
      <dsp:txXfrm rot="10800000">
        <a:off x="9210277" y="3422239"/>
        <a:ext cx="1270083" cy="933338"/>
      </dsp:txXfrm>
    </dsp:sp>
    <dsp:sp modelId="{99BDAB33-C384-41D2-BBC4-872585A80B79}">
      <dsp:nvSpPr>
        <dsp:cNvPr id="0" name=""/>
        <dsp:cNvSpPr/>
      </dsp:nvSpPr>
      <dsp:spPr>
        <a:xfrm>
          <a:off x="8740351" y="0"/>
          <a:ext cx="2023266" cy="24889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0" rIns="0" bIns="177800" numCol="1" spcCol="1270" anchor="b" anchorCtr="1">
          <a:noAutofit/>
        </a:bodyPr>
        <a:lstStyle/>
        <a:p>
          <a:pPr marL="0" lvl="0" indent="0" algn="ctr" defTabSz="889000">
            <a:lnSpc>
              <a:spcPct val="90000"/>
            </a:lnSpc>
            <a:spcBef>
              <a:spcPct val="0"/>
            </a:spcBef>
            <a:spcAft>
              <a:spcPct val="35000"/>
            </a:spcAft>
            <a:buNone/>
          </a:pPr>
          <a:r>
            <a:rPr lang="en-US" sz="2000" kern="1200" dirty="0"/>
            <a:t>Council Recommendation for a child guarantee</a:t>
          </a:r>
        </a:p>
      </dsp:txBody>
      <dsp:txXfrm>
        <a:off x="8740351" y="0"/>
        <a:ext cx="2023266" cy="2488901"/>
      </dsp:txXfrm>
    </dsp:sp>
    <dsp:sp modelId="{6B780F0A-7B19-4905-B7E6-E4A7525D486C}">
      <dsp:nvSpPr>
        <dsp:cNvPr id="0" name=""/>
        <dsp:cNvSpPr/>
      </dsp:nvSpPr>
      <dsp:spPr>
        <a:xfrm>
          <a:off x="9751984" y="2644458"/>
          <a:ext cx="0" cy="777781"/>
        </a:xfrm>
        <a:prstGeom prst="line">
          <a:avLst/>
        </a:prstGeom>
        <a:noFill/>
        <a:ln w="12700" cap="flat" cmpd="sng" algn="ctr">
          <a:solidFill>
            <a:schemeClr val="accent5">
              <a:hueOff val="-6758543"/>
              <a:satOff val="-17419"/>
              <a:lumOff val="-11765"/>
              <a:alphaOff val="0"/>
            </a:schemeClr>
          </a:solidFill>
          <a:prstDash val="dash"/>
          <a:miter lim="800000"/>
        </a:ln>
        <a:effectLst/>
      </dsp:spPr>
      <dsp:style>
        <a:lnRef idx="1">
          <a:scrgbClr r="0" g="0" b="0"/>
        </a:lnRef>
        <a:fillRef idx="0">
          <a:scrgbClr r="0" g="0" b="0"/>
        </a:fillRef>
        <a:effectRef idx="0">
          <a:scrgbClr r="0" g="0" b="0"/>
        </a:effectRef>
        <a:fontRef idx="minor"/>
      </dsp:style>
    </dsp:sp>
    <dsp:sp modelId="{19F7ABF0-A546-4274-9DCA-A52E151FA7F4}">
      <dsp:nvSpPr>
        <dsp:cNvPr id="0" name=""/>
        <dsp:cNvSpPr/>
      </dsp:nvSpPr>
      <dsp:spPr>
        <a:xfrm>
          <a:off x="9679942" y="2488901"/>
          <a:ext cx="144085" cy="155556"/>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254F6-9D4F-4915-B65A-6EFB52F53E5F}" type="datetimeFigureOut">
              <a:rPr lang="en-BE" smtClean="0"/>
              <a:t>10/13/2020</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D83198-49C8-4B8B-9602-F35DC32305E2}" type="slidenum">
              <a:rPr lang="en-BE" smtClean="0"/>
              <a:t>‹#›</a:t>
            </a:fld>
            <a:endParaRPr lang="en-BE"/>
          </a:p>
        </p:txBody>
      </p:sp>
    </p:spTree>
    <p:extLst>
      <p:ext uri="{BB962C8B-B14F-4D97-AF65-F5344CB8AC3E}">
        <p14:creationId xmlns:p14="http://schemas.microsoft.com/office/powerpoint/2010/main" val="3318652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D83198-49C8-4B8B-9602-F35DC32305E2}" type="slidenum">
              <a:rPr lang="en-BE" smtClean="0"/>
              <a:t>1</a:t>
            </a:fld>
            <a:endParaRPr lang="en-BE"/>
          </a:p>
        </p:txBody>
      </p:sp>
    </p:spTree>
    <p:extLst>
      <p:ext uri="{BB962C8B-B14F-4D97-AF65-F5344CB8AC3E}">
        <p14:creationId xmlns:p14="http://schemas.microsoft.com/office/powerpoint/2010/main" val="2776734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Ireland </a:t>
            </a:r>
            <a:br>
              <a:rPr lang="en-GB" dirty="0"/>
            </a:br>
            <a:r>
              <a:rPr lang="en-GB" dirty="0"/>
              <a:t>August 2019: 1,726 families with 3,848 children living in emergency accommodation across Ireland. </a:t>
            </a:r>
            <a:br>
              <a:rPr lang="en-GB" dirty="0"/>
            </a:br>
            <a:r>
              <a:rPr lang="en-GB" dirty="0"/>
              <a:t>An increase of 348%  of family homelessness in five years. </a:t>
            </a:r>
          </a:p>
          <a:p>
            <a:r>
              <a:rPr lang="en-GB" dirty="0"/>
              <a:t>Sweden</a:t>
            </a:r>
            <a:br>
              <a:rPr lang="en-GB" dirty="0"/>
            </a:br>
            <a:r>
              <a:rPr lang="en-GB" dirty="0"/>
              <a:t>City of Malmö most recent homelessness count (2016) showed that 34% of homeless adults had dependent children living with them, the majority of them coming from foreign countries. In previous counts, the proportion of adults with children had been much lower (2013: 16%; 2009: 10%).</a:t>
            </a:r>
          </a:p>
          <a:p>
            <a:endParaRPr lang="en-BE" dirty="0"/>
          </a:p>
        </p:txBody>
      </p:sp>
      <p:sp>
        <p:nvSpPr>
          <p:cNvPr id="4" name="Slide Number Placeholder 3"/>
          <p:cNvSpPr>
            <a:spLocks noGrp="1"/>
          </p:cNvSpPr>
          <p:nvPr>
            <p:ph type="sldNum" sz="quarter" idx="5"/>
          </p:nvPr>
        </p:nvSpPr>
        <p:spPr/>
        <p:txBody>
          <a:bodyPr/>
          <a:lstStyle/>
          <a:p>
            <a:fld id="{76D83198-49C8-4B8B-9602-F35DC32305E2}" type="slidenum">
              <a:rPr lang="en-BE" smtClean="0"/>
              <a:t>4</a:t>
            </a:fld>
            <a:endParaRPr lang="en-BE"/>
          </a:p>
        </p:txBody>
      </p:sp>
    </p:spTree>
    <p:extLst>
      <p:ext uri="{BB962C8B-B14F-4D97-AF65-F5344CB8AC3E}">
        <p14:creationId xmlns:p14="http://schemas.microsoft.com/office/powerpoint/2010/main" val="2086570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Sweden - City of Malmö most recent homelessness count (2016):</a:t>
            </a:r>
            <a:br>
              <a:rPr lang="en-GB" dirty="0"/>
            </a:br>
            <a:r>
              <a:rPr lang="en-GB" dirty="0"/>
              <a:t>34% of homeless adults had dependent children living with them, the majority of them coming from foreign countries. In previous counts, the proportion of adults with children had been much lower (2013: 16%; 2009: 10%).</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UKOn</a:t>
            </a:r>
            <a:r>
              <a:rPr lang="en-GB" dirty="0"/>
              <a:t> 31st December 2019: 62,580 households (i.e. 70.8% of households in temporary accommodation) included dependent children, with a total of 128,340 dependent children living in temporary accommodation.</a:t>
            </a:r>
          </a:p>
          <a:p>
            <a:endParaRPr lang="en-BE" dirty="0"/>
          </a:p>
        </p:txBody>
      </p:sp>
      <p:sp>
        <p:nvSpPr>
          <p:cNvPr id="4" name="Slide Number Placeholder 3"/>
          <p:cNvSpPr>
            <a:spLocks noGrp="1"/>
          </p:cNvSpPr>
          <p:nvPr>
            <p:ph type="sldNum" sz="quarter" idx="5"/>
          </p:nvPr>
        </p:nvSpPr>
        <p:spPr/>
        <p:txBody>
          <a:bodyPr/>
          <a:lstStyle/>
          <a:p>
            <a:fld id="{76D83198-49C8-4B8B-9602-F35DC32305E2}" type="slidenum">
              <a:rPr lang="en-BE" smtClean="0"/>
              <a:t>5</a:t>
            </a:fld>
            <a:endParaRPr lang="en-BE"/>
          </a:p>
        </p:txBody>
      </p:sp>
    </p:spTree>
    <p:extLst>
      <p:ext uri="{BB962C8B-B14F-4D97-AF65-F5344CB8AC3E}">
        <p14:creationId xmlns:p14="http://schemas.microsoft.com/office/powerpoint/2010/main" val="635656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F5779-8D78-40CF-9A7E-64808DB826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C8899B1-A42A-498F-A811-1B69053C8F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029B78B-7E89-4BE7-85D1-8C621F4D3C16}"/>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1E382A51-90D0-4291-829E-C4C5A63E6B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6D6CF47-A64E-47CE-B0A8-183CB5CB4399}"/>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539734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4ABB2-9955-4268-BE4D-F4DB8680A2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4B6878A-2EC1-4165-B1C8-EBB56EA683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37910D-0219-4D55-ABD9-B30BD31F70D5}"/>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A4071125-15EE-4C03-B194-CB6E34F974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84F92D-17ED-41CA-8AD8-B8CD5F93ABE5}"/>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2111249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A086CE-CAAA-4295-9FD2-1CEF06E846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AA34C4-CF89-4690-9997-29970755A9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C99DBE-516C-4803-93FD-A1172C80DC28}"/>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9C891E27-5E79-45BB-A505-AB63396D33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4A4968-2514-422D-9085-04DC3E20C23C}"/>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702565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F278-360D-4B53-8D3C-BD4BA9A165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B4F4E9-73F5-4436-8320-D220B2AE20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2C2D51-422D-4C73-A29A-C11DDDB0D6F6}"/>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64DA6769-F8BA-481F-8B8C-F1BDD6F767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676B26-70E2-4A9C-9809-82D8D0A6CBC5}"/>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447225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3E3DE-83EE-4257-8EBD-CBAE909B16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0CECB3-6DA3-4263-9D20-B8CCA21D1F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789E59-C110-4657-AC1D-22E16573F668}"/>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1A62343C-3CC8-449C-AECB-27F8E5F9DA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E4206F-97B0-4BD9-AD3D-8B9027FDD822}"/>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2731883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815C-6BFE-4EB7-9ECC-6699F4D30C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E706E6-7F9C-485D-9720-A3A15CDB96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EE37A37-8061-472A-BA22-3F2EA734C2C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86141-DE11-4146-972B-BABC8064952F}"/>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6" name="Footer Placeholder 5">
            <a:extLst>
              <a:ext uri="{FF2B5EF4-FFF2-40B4-BE49-F238E27FC236}">
                <a16:creationId xmlns:a16="http://schemas.microsoft.com/office/drawing/2014/main" id="{F02978A1-FF0D-45A9-8B67-CF817688DBE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B98D3C-2FE1-48E1-8E66-A4025735F5AF}"/>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231387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4CB77-AB3F-4BF4-A215-C11C6F17283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993C0C-2C9F-4132-8102-CF1F5CC713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2F0625-B169-4C5C-845C-55C3CA0F04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40586C3-7254-4EF9-8594-E698E82D7E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924B55-21EB-4391-8E9C-9A12BE3165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5D9555D-A39D-4509-B354-78689696C43C}"/>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8" name="Footer Placeholder 7">
            <a:extLst>
              <a:ext uri="{FF2B5EF4-FFF2-40B4-BE49-F238E27FC236}">
                <a16:creationId xmlns:a16="http://schemas.microsoft.com/office/drawing/2014/main" id="{F54CEC83-9744-4A1B-BB93-416825AA649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35D6BE-3F58-4F3F-AC60-E5FD7161787F}"/>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3314453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7BC2E-32BD-447C-B79E-7E338940DE6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631879-30A4-40AB-9814-07BEA2FCBB2F}"/>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4" name="Footer Placeholder 3">
            <a:extLst>
              <a:ext uri="{FF2B5EF4-FFF2-40B4-BE49-F238E27FC236}">
                <a16:creationId xmlns:a16="http://schemas.microsoft.com/office/drawing/2014/main" id="{3A7DEAD3-0083-480F-8427-5341FA4240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4C641F7-45F0-47EB-A7F8-DF205CC109B9}"/>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2264129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077964-8CA6-4EDA-AC9B-2C5CEB6435C1}"/>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3" name="Footer Placeholder 2">
            <a:extLst>
              <a:ext uri="{FF2B5EF4-FFF2-40B4-BE49-F238E27FC236}">
                <a16:creationId xmlns:a16="http://schemas.microsoft.com/office/drawing/2014/main" id="{A3FE2057-2601-4096-8D6D-3E0EE5AE016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BB03E6D-61DF-4D42-BA95-B329F36E4F34}"/>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149605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DF07E-02DF-4EC9-A4E6-8556D5E1E7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6D9E3B9-58A3-4368-8332-18E71E8EF0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769E332-E706-4268-BF39-317B2DEF23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A1B5EC-E36B-4004-8BA2-76B4FC5838ED}"/>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6" name="Footer Placeholder 5">
            <a:extLst>
              <a:ext uri="{FF2B5EF4-FFF2-40B4-BE49-F238E27FC236}">
                <a16:creationId xmlns:a16="http://schemas.microsoft.com/office/drawing/2014/main" id="{6334C2FF-26B8-43FC-9B49-D00E91E779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B3EDD5-030A-4A9B-8AF9-CD23997BB5E4}"/>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30868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A157B-5D25-41CD-91ED-B28027C7D3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228A8C-DD86-4845-8EDF-563211FD34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AAB80A8-F722-47D4-8A3A-B5FDE05D9A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2FDEA5-C5A6-43D1-BA48-3D3DDD46E50B}"/>
              </a:ext>
            </a:extLst>
          </p:cNvPr>
          <p:cNvSpPr>
            <a:spLocks noGrp="1"/>
          </p:cNvSpPr>
          <p:nvPr>
            <p:ph type="dt" sz="half" idx="10"/>
          </p:nvPr>
        </p:nvSpPr>
        <p:spPr/>
        <p:txBody>
          <a:bodyPr/>
          <a:lstStyle/>
          <a:p>
            <a:fld id="{7E6BC6D7-2EEF-4EB2-85FB-B98C061D3563}" type="datetimeFigureOut">
              <a:rPr lang="en-GB" smtClean="0"/>
              <a:t>13/10/2020</a:t>
            </a:fld>
            <a:endParaRPr lang="en-GB"/>
          </a:p>
        </p:txBody>
      </p:sp>
      <p:sp>
        <p:nvSpPr>
          <p:cNvPr id="6" name="Footer Placeholder 5">
            <a:extLst>
              <a:ext uri="{FF2B5EF4-FFF2-40B4-BE49-F238E27FC236}">
                <a16:creationId xmlns:a16="http://schemas.microsoft.com/office/drawing/2014/main" id="{51FD9605-DF79-4E63-BB0F-016752B0FD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B90FDD-A1C9-4CC0-B580-229B1DDFA0F4}"/>
              </a:ext>
            </a:extLst>
          </p:cNvPr>
          <p:cNvSpPr>
            <a:spLocks noGrp="1"/>
          </p:cNvSpPr>
          <p:nvPr>
            <p:ph type="sldNum" sz="quarter" idx="12"/>
          </p:nvPr>
        </p:nvSpPr>
        <p:spPr/>
        <p:txBody>
          <a:bodyPr/>
          <a:lstStyle/>
          <a:p>
            <a:fld id="{C8F6ECC1-9717-4680-9C07-45438DAAE384}" type="slidenum">
              <a:rPr lang="en-GB" smtClean="0"/>
              <a:t>‹#›</a:t>
            </a:fld>
            <a:endParaRPr lang="en-GB"/>
          </a:p>
        </p:txBody>
      </p:sp>
    </p:spTree>
    <p:extLst>
      <p:ext uri="{BB962C8B-B14F-4D97-AF65-F5344CB8AC3E}">
        <p14:creationId xmlns:p14="http://schemas.microsoft.com/office/powerpoint/2010/main" val="39498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897EFF-9520-4827-86B1-31DA5D19DD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FBC875-4F9E-48E2-9BDF-96C359CE6C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ABB853-63F0-43EB-9A72-76EADF1CB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6BC6D7-2EEF-4EB2-85FB-B98C061D3563}" type="datetimeFigureOut">
              <a:rPr lang="en-GB" smtClean="0"/>
              <a:t>13/10/2020</a:t>
            </a:fld>
            <a:endParaRPr lang="en-GB"/>
          </a:p>
        </p:txBody>
      </p:sp>
      <p:sp>
        <p:nvSpPr>
          <p:cNvPr id="5" name="Footer Placeholder 4">
            <a:extLst>
              <a:ext uri="{FF2B5EF4-FFF2-40B4-BE49-F238E27FC236}">
                <a16:creationId xmlns:a16="http://schemas.microsoft.com/office/drawing/2014/main" id="{8857D597-B218-4C50-9315-BD1F605841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DF5770D-854B-4B82-A8E4-259CDA8F75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6ECC1-9717-4680-9C07-45438DAAE384}" type="slidenum">
              <a:rPr lang="en-GB" smtClean="0"/>
              <a:t>‹#›</a:t>
            </a:fld>
            <a:endParaRPr lang="en-GB"/>
          </a:p>
        </p:txBody>
      </p:sp>
    </p:spTree>
    <p:extLst>
      <p:ext uri="{BB962C8B-B14F-4D97-AF65-F5344CB8AC3E}">
        <p14:creationId xmlns:p14="http://schemas.microsoft.com/office/powerpoint/2010/main" val="4210602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79C37-A556-4B2B-A5A3-8AEEFCF1DE88}"/>
              </a:ext>
            </a:extLst>
          </p:cNvPr>
          <p:cNvSpPr>
            <a:spLocks noGrp="1"/>
          </p:cNvSpPr>
          <p:nvPr>
            <p:ph type="ctrTitle"/>
          </p:nvPr>
        </p:nvSpPr>
        <p:spPr>
          <a:xfrm>
            <a:off x="841248" y="713232"/>
            <a:ext cx="5154168" cy="1197864"/>
          </a:xfrm>
        </p:spPr>
        <p:txBody>
          <a:bodyPr vert="horz" lIns="91440" tIns="45720" rIns="91440" bIns="45720" rtlCol="0" anchor="ctr">
            <a:normAutofit/>
          </a:bodyPr>
          <a:lstStyle/>
          <a:p>
            <a:pPr algn="l"/>
            <a:r>
              <a:rPr lang="en-US" sz="3700" dirty="0"/>
              <a:t>FEANTSA Online Conference Week</a:t>
            </a:r>
          </a:p>
        </p:txBody>
      </p:sp>
      <p:sp>
        <p:nvSpPr>
          <p:cNvPr id="3" name="Subtitle 2">
            <a:extLst>
              <a:ext uri="{FF2B5EF4-FFF2-40B4-BE49-F238E27FC236}">
                <a16:creationId xmlns:a16="http://schemas.microsoft.com/office/drawing/2014/main" id="{CDA6FE42-5566-4722-976E-69B9841CE7B3}"/>
              </a:ext>
            </a:extLst>
          </p:cNvPr>
          <p:cNvSpPr>
            <a:spLocks noGrp="1"/>
          </p:cNvSpPr>
          <p:nvPr>
            <p:ph type="subTitle" idx="1"/>
          </p:nvPr>
        </p:nvSpPr>
        <p:spPr>
          <a:xfrm>
            <a:off x="475488" y="2048256"/>
            <a:ext cx="5001387" cy="4123944"/>
          </a:xfrm>
        </p:spPr>
        <p:txBody>
          <a:bodyPr vert="horz" lIns="91440" tIns="45720" rIns="91440" bIns="45720" rtlCol="0" anchor="t">
            <a:normAutofit/>
          </a:bodyPr>
          <a:lstStyle/>
          <a:p>
            <a:pPr algn="l"/>
            <a:r>
              <a:rPr lang="en-GB" b="1" i="0" dirty="0">
                <a:solidFill>
                  <a:srgbClr val="232333"/>
                </a:solidFill>
                <a:effectLst/>
                <a:latin typeface="Lato"/>
              </a:rPr>
              <a:t>Child &amp; Family Homelessness</a:t>
            </a:r>
            <a:endParaRPr lang="en-IE" b="1" dirty="0"/>
          </a:p>
          <a:p>
            <a:pPr algn="l"/>
            <a:r>
              <a:rPr lang="en-US" sz="2200" dirty="0"/>
              <a:t>		</a:t>
            </a:r>
          </a:p>
          <a:p>
            <a:pPr algn="l"/>
            <a:r>
              <a:rPr lang="en-US" sz="2200" dirty="0"/>
              <a:t>Speakers:	</a:t>
            </a:r>
            <a:r>
              <a:rPr lang="en-GB" sz="2200" dirty="0">
                <a:effectLst/>
                <a:ea typeface="Calibri" panose="020F0502020204030204" pitchFamily="34" charset="0"/>
              </a:rPr>
              <a:t>Josefine </a:t>
            </a:r>
            <a:r>
              <a:rPr lang="en-GB" sz="2200" dirty="0" err="1">
                <a:effectLst/>
                <a:ea typeface="Calibri" panose="020F0502020204030204" pitchFamily="34" charset="0"/>
              </a:rPr>
              <a:t>Hederström</a:t>
            </a:r>
            <a:br>
              <a:rPr lang="en-GB" sz="2200" dirty="0">
                <a:effectLst/>
                <a:ea typeface="Calibri" panose="020F0502020204030204" pitchFamily="34" charset="0"/>
              </a:rPr>
            </a:br>
            <a:r>
              <a:rPr lang="en-US" sz="2200" dirty="0"/>
              <a:t>		</a:t>
            </a:r>
            <a:r>
              <a:rPr lang="en-GB" sz="2200" i="0" dirty="0">
                <a:effectLst/>
              </a:rPr>
              <a:t>Hana Kosan</a:t>
            </a:r>
          </a:p>
          <a:p>
            <a:pPr algn="l"/>
            <a:endParaRPr lang="en-US" sz="2200" dirty="0"/>
          </a:p>
          <a:p>
            <a:pPr algn="l"/>
            <a:r>
              <a:rPr lang="en-US" sz="2200" dirty="0"/>
              <a:t>Chair: 		Clotilde Clark-Foulquier</a:t>
            </a:r>
          </a:p>
          <a:p>
            <a:pPr algn="l"/>
            <a:endParaRPr lang="en-US" sz="2200" dirty="0"/>
          </a:p>
        </p:txBody>
      </p:sp>
      <p:pic>
        <p:nvPicPr>
          <p:cNvPr id="6" name="Picture 5" descr="A close up of a sign&#10;&#10;Description automatically generated">
            <a:extLst>
              <a:ext uri="{FF2B5EF4-FFF2-40B4-BE49-F238E27FC236}">
                <a16:creationId xmlns:a16="http://schemas.microsoft.com/office/drawing/2014/main" id="{54C4529C-EC88-4D21-98DC-DD35936FB9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9440" y="1"/>
            <a:ext cx="6572504" cy="6852522"/>
          </a:xfrm>
          <a:prstGeom prst="rect">
            <a:avLst/>
          </a:prstGeom>
        </p:spPr>
      </p:pic>
    </p:spTree>
    <p:extLst>
      <p:ext uri="{BB962C8B-B14F-4D97-AF65-F5344CB8AC3E}">
        <p14:creationId xmlns:p14="http://schemas.microsoft.com/office/powerpoint/2010/main" val="2786055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6D10B4-F130-4CB8-A9CC-EA600FCE72DF}"/>
              </a:ext>
            </a:extLst>
          </p:cNvPr>
          <p:cNvSpPr>
            <a:spLocks noGrp="1"/>
          </p:cNvSpPr>
          <p:nvPr>
            <p:ph idx="1"/>
          </p:nvPr>
        </p:nvSpPr>
        <p:spPr>
          <a:xfrm>
            <a:off x="838200" y="416859"/>
            <a:ext cx="10712824" cy="6279776"/>
          </a:xfrm>
        </p:spPr>
        <p:txBody>
          <a:bodyPr>
            <a:normAutofit/>
          </a:bodyPr>
          <a:lstStyle/>
          <a:p>
            <a:pPr marL="0" indent="0">
              <a:buNone/>
            </a:pPr>
            <a:endParaRPr lang="en-BE" sz="2600" b="0" i="0" u="none" strike="noStrike" baseline="0" dirty="0">
              <a:solidFill>
                <a:srgbClr val="000000"/>
              </a:solidFill>
              <a:latin typeface="Calibri" panose="020F0502020204030204" pitchFamily="34" charset="0"/>
            </a:endParaRPr>
          </a:p>
          <a:p>
            <a:r>
              <a:rPr lang="en-GB" b="0" i="0" u="none" strike="noStrike" baseline="0" dirty="0">
                <a:solidFill>
                  <a:srgbClr val="000000"/>
                </a:solidFill>
                <a:latin typeface="Calibri" panose="020F0502020204030204" pitchFamily="34" charset="0"/>
              </a:rPr>
              <a:t>aim to end child homelessness within the shortest time possible. </a:t>
            </a:r>
          </a:p>
          <a:p>
            <a:r>
              <a:rPr lang="en-GB" b="0" i="0" u="none" strike="noStrike" baseline="0" dirty="0">
                <a:solidFill>
                  <a:srgbClr val="000000"/>
                </a:solidFill>
                <a:latin typeface="Calibri" panose="020F0502020204030204" pitchFamily="34" charset="0"/>
              </a:rPr>
              <a:t>targeted use of ESIF funds should reflect this priority. </a:t>
            </a:r>
          </a:p>
          <a:p>
            <a:r>
              <a:rPr lang="en-GB" dirty="0">
                <a:solidFill>
                  <a:srgbClr val="000000"/>
                </a:solidFill>
                <a:latin typeface="Calibri" panose="020F0502020204030204" pitchFamily="34" charset="0"/>
              </a:rPr>
              <a:t>P</a:t>
            </a:r>
            <a:r>
              <a:rPr lang="en-GB" b="0" i="0" u="none" strike="noStrike" baseline="0" dirty="0">
                <a:solidFill>
                  <a:srgbClr val="000000"/>
                </a:solidFill>
                <a:latin typeface="Calibri" panose="020F0502020204030204" pitchFamily="34" charset="0"/>
              </a:rPr>
              <a:t>revention. Key policies such as a ban of families’ evictions “to nowhere” and rapid rehousing when needed, must be promoted through the CG. </a:t>
            </a:r>
            <a:endParaRPr lang="en-BE" b="0" i="0" u="none" strike="noStrike" baseline="0" dirty="0">
              <a:solidFill>
                <a:srgbClr val="000000"/>
              </a:solidFill>
              <a:latin typeface="Calibri" panose="020F0502020204030204" pitchFamily="34" charset="0"/>
            </a:endParaRPr>
          </a:p>
          <a:p>
            <a:r>
              <a:rPr lang="en-GB" b="0" i="0" u="none" strike="noStrike" baseline="0" dirty="0">
                <a:solidFill>
                  <a:srgbClr val="000000"/>
                </a:solidFill>
                <a:latin typeface="Calibri" panose="020F0502020204030204" pitchFamily="34" charset="0"/>
              </a:rPr>
              <a:t>Data collection. Children &amp; family homelessness should be monitored in the framework of the implementation of the CG. </a:t>
            </a:r>
            <a:endParaRPr lang="en-BE" b="0" i="0" u="none" strike="noStrike" baseline="0" dirty="0">
              <a:solidFill>
                <a:srgbClr val="000000"/>
              </a:solidFill>
              <a:latin typeface="Calibri" panose="020F0502020204030204" pitchFamily="34" charset="0"/>
            </a:endParaRPr>
          </a:p>
          <a:p>
            <a:r>
              <a:rPr lang="en-GB" b="0" i="0" u="none" strike="noStrike" baseline="0" dirty="0">
                <a:solidFill>
                  <a:srgbClr val="000000"/>
                </a:solidFill>
                <a:latin typeface="Calibri" panose="020F0502020204030204" pitchFamily="34" charset="0"/>
              </a:rPr>
              <a:t>action Plan on the European Pillar of Social Rights and participate to the EU fight against homelessness, making Principle 19 of the Social Pillar a reality. </a:t>
            </a:r>
          </a:p>
          <a:p>
            <a:pPr marL="0" indent="0">
              <a:buNone/>
            </a:pPr>
            <a:endParaRPr lang="en-GB" sz="1800" b="0" i="0" u="none" strike="noStrike" baseline="0" dirty="0">
              <a:solidFill>
                <a:srgbClr val="000000"/>
              </a:solidFill>
              <a:latin typeface="Calibri" panose="020F0502020204030204" pitchFamily="34" charset="0"/>
            </a:endParaRPr>
          </a:p>
          <a:p>
            <a:endParaRPr lang="en-BE" dirty="0"/>
          </a:p>
        </p:txBody>
      </p:sp>
    </p:spTree>
    <p:extLst>
      <p:ext uri="{BB962C8B-B14F-4D97-AF65-F5344CB8AC3E}">
        <p14:creationId xmlns:p14="http://schemas.microsoft.com/office/powerpoint/2010/main" val="1617380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54446-47E2-449A-9117-90294C095970}"/>
              </a:ext>
            </a:extLst>
          </p:cNvPr>
          <p:cNvSpPr>
            <a:spLocks noGrp="1"/>
          </p:cNvSpPr>
          <p:nvPr>
            <p:ph type="title"/>
          </p:nvPr>
        </p:nvSpPr>
        <p:spPr/>
        <p:txBody>
          <a:bodyPr/>
          <a:lstStyle/>
          <a:p>
            <a:endParaRPr lang="en-BE" dirty="0"/>
          </a:p>
        </p:txBody>
      </p:sp>
      <p:sp>
        <p:nvSpPr>
          <p:cNvPr id="3" name="Content Placeholder 2">
            <a:extLst>
              <a:ext uri="{FF2B5EF4-FFF2-40B4-BE49-F238E27FC236}">
                <a16:creationId xmlns:a16="http://schemas.microsoft.com/office/drawing/2014/main" id="{0867FCF4-6F63-4B27-9513-F2FD072C057B}"/>
              </a:ext>
            </a:extLst>
          </p:cNvPr>
          <p:cNvSpPr>
            <a:spLocks noGrp="1"/>
          </p:cNvSpPr>
          <p:nvPr>
            <p:ph idx="1"/>
          </p:nvPr>
        </p:nvSpPr>
        <p:spPr>
          <a:xfrm>
            <a:off x="838200" y="1690688"/>
            <a:ext cx="10515600" cy="4486275"/>
          </a:xfrm>
        </p:spPr>
        <p:txBody>
          <a:bodyPr>
            <a:normAutofit/>
          </a:bodyPr>
          <a:lstStyle/>
          <a:p>
            <a:r>
              <a:rPr lang="en-US" sz="3600" dirty="0"/>
              <a:t>What can be done now?</a:t>
            </a:r>
            <a:br>
              <a:rPr lang="en-US" sz="3600" dirty="0"/>
            </a:br>
            <a:r>
              <a:rPr lang="en-GB" sz="3600" b="0" i="0" dirty="0">
                <a:effectLst/>
              </a:rPr>
              <a:t>Hana Kosan, Kings of the Street, Slovenia</a:t>
            </a:r>
          </a:p>
          <a:p>
            <a:pPr marL="0" indent="0">
              <a:buNone/>
            </a:pPr>
            <a:endParaRPr lang="en-US" sz="3600" dirty="0"/>
          </a:p>
          <a:p>
            <a:r>
              <a:rPr lang="en-US" sz="3600" dirty="0"/>
              <a:t>Will the EU address this situation? </a:t>
            </a:r>
            <a:br>
              <a:rPr lang="en-US" sz="3600" dirty="0"/>
            </a:br>
            <a:r>
              <a:rPr lang="en-GB" sz="3600" dirty="0"/>
              <a:t>Josefine </a:t>
            </a:r>
            <a:r>
              <a:rPr lang="en-GB" sz="3600" dirty="0" err="1"/>
              <a:t>Hederström</a:t>
            </a:r>
            <a:r>
              <a:rPr lang="en-GB" sz="3600" dirty="0"/>
              <a:t>, Acting Head of Unit, </a:t>
            </a:r>
            <a:br>
              <a:rPr lang="en-GB" sz="3600" dirty="0"/>
            </a:br>
            <a:r>
              <a:rPr lang="en-GB" sz="3600" dirty="0"/>
              <a:t>European Commission</a:t>
            </a:r>
            <a:endParaRPr lang="en-BE" sz="3600" dirty="0"/>
          </a:p>
        </p:txBody>
      </p:sp>
      <p:pic>
        <p:nvPicPr>
          <p:cNvPr id="5" name="Picture 4">
            <a:extLst>
              <a:ext uri="{FF2B5EF4-FFF2-40B4-BE49-F238E27FC236}">
                <a16:creationId xmlns:a16="http://schemas.microsoft.com/office/drawing/2014/main" id="{35D4B3B5-C99A-4D01-B3EB-EDD6B561FD32}"/>
              </a:ext>
            </a:extLst>
          </p:cNvPr>
          <p:cNvPicPr>
            <a:picLocks noChangeAspect="1"/>
          </p:cNvPicPr>
          <p:nvPr/>
        </p:nvPicPr>
        <p:blipFill>
          <a:blip r:embed="rId2"/>
          <a:stretch>
            <a:fillRect/>
          </a:stretch>
        </p:blipFill>
        <p:spPr>
          <a:xfrm>
            <a:off x="0" y="4985170"/>
            <a:ext cx="12192000" cy="1872830"/>
          </a:xfrm>
          <a:prstGeom prst="rect">
            <a:avLst/>
          </a:prstGeom>
        </p:spPr>
      </p:pic>
    </p:spTree>
    <p:extLst>
      <p:ext uri="{BB962C8B-B14F-4D97-AF65-F5344CB8AC3E}">
        <p14:creationId xmlns:p14="http://schemas.microsoft.com/office/powerpoint/2010/main" val="2006038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1BA328E3-820D-4026-8AAB-9EBCBF34F785}"/>
              </a:ext>
            </a:extLst>
          </p:cNvPr>
          <p:cNvGrpSpPr/>
          <p:nvPr/>
        </p:nvGrpSpPr>
        <p:grpSpPr>
          <a:xfrm>
            <a:off x="838199" y="3201141"/>
            <a:ext cx="11126118" cy="3582431"/>
            <a:chOff x="838200" y="3275569"/>
            <a:chExt cx="10620765" cy="3582431"/>
          </a:xfrm>
        </p:grpSpPr>
        <p:sp>
          <p:nvSpPr>
            <p:cNvPr id="19" name="Freeform: Shape 18">
              <a:extLst>
                <a:ext uri="{FF2B5EF4-FFF2-40B4-BE49-F238E27FC236}">
                  <a16:creationId xmlns:a16="http://schemas.microsoft.com/office/drawing/2014/main" id="{C1236834-7557-409A-AFE9-229480100A63}"/>
                </a:ext>
              </a:extLst>
            </p:cNvPr>
            <p:cNvSpPr/>
            <p:nvPr/>
          </p:nvSpPr>
          <p:spPr>
            <a:xfrm>
              <a:off x="2845796" y="3275569"/>
              <a:ext cx="8613169" cy="1739044"/>
            </a:xfrm>
            <a:custGeom>
              <a:avLst/>
              <a:gdLst>
                <a:gd name="connsiteX0" fmla="*/ 0 w 8412480"/>
                <a:gd name="connsiteY0" fmla="*/ 0 h 1739044"/>
                <a:gd name="connsiteX1" fmla="*/ 8412480 w 8412480"/>
                <a:gd name="connsiteY1" fmla="*/ 0 h 1739044"/>
                <a:gd name="connsiteX2" fmla="*/ 8412480 w 8412480"/>
                <a:gd name="connsiteY2" fmla="*/ 1739044 h 1739044"/>
                <a:gd name="connsiteX3" fmla="*/ 0 w 8412480"/>
                <a:gd name="connsiteY3" fmla="*/ 1739044 h 1739044"/>
                <a:gd name="connsiteX4" fmla="*/ 0 w 8412480"/>
                <a:gd name="connsiteY4" fmla="*/ 0 h 1739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2480" h="1739044">
                  <a:moveTo>
                    <a:pt x="0" y="0"/>
                  </a:moveTo>
                  <a:lnTo>
                    <a:pt x="8412480" y="0"/>
                  </a:lnTo>
                  <a:lnTo>
                    <a:pt x="8412480" y="1739044"/>
                  </a:lnTo>
                  <a:lnTo>
                    <a:pt x="0" y="1739044"/>
                  </a:lnTo>
                  <a:lnTo>
                    <a:pt x="0" y="0"/>
                  </a:lnTo>
                  <a:close/>
                </a:path>
              </a:pathLst>
            </a:custGeom>
            <a:solidFill>
              <a:srgbClr val="4B7BA5"/>
            </a:solidFill>
            <a:ln>
              <a:solidFill>
                <a:srgbClr val="4B7BA5"/>
              </a:solid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spcFirstLastPara="0" vert="horz" wrap="square" lIns="163225" tIns="441717" rIns="163225" bIns="441717" numCol="1" spcCol="1270" anchor="ctr" anchorCtr="0">
              <a:noAutofit/>
            </a:bodyPr>
            <a:lstStyle/>
            <a:p>
              <a:pPr marL="0" lvl="0" indent="0" algn="l" defTabSz="488950">
                <a:spcBef>
                  <a:spcPts val="300"/>
                </a:spcBef>
                <a:spcAft>
                  <a:spcPts val="300"/>
                </a:spcAft>
                <a:buNone/>
              </a:pPr>
              <a:r>
                <a:rPr lang="en-IE" sz="1400" kern="1200" dirty="0"/>
                <a:t>Feed into our policy development </a:t>
              </a:r>
              <a:endParaRPr lang="en-US" sz="1400" kern="1200" dirty="0"/>
            </a:p>
            <a:p>
              <a:pPr marL="0" lvl="0" indent="0" algn="l" defTabSz="488950">
                <a:spcBef>
                  <a:spcPts val="300"/>
                </a:spcBef>
                <a:spcAft>
                  <a:spcPts val="300"/>
                </a:spcAft>
                <a:buNone/>
              </a:pPr>
              <a:r>
                <a:rPr lang="en-IE" sz="1400" kern="1200" dirty="0"/>
                <a:t>Contribute to our clusters</a:t>
              </a:r>
              <a:endParaRPr lang="en-US" sz="1400" kern="1200" dirty="0"/>
            </a:p>
            <a:p>
              <a:pPr marL="0" lvl="0" indent="0" algn="l" defTabSz="488950">
                <a:spcBef>
                  <a:spcPts val="300"/>
                </a:spcBef>
                <a:spcAft>
                  <a:spcPts val="300"/>
                </a:spcAft>
                <a:buNone/>
              </a:pPr>
              <a:r>
                <a:rPr lang="en-IE" sz="1400" kern="1200" dirty="0"/>
                <a:t>International best practices</a:t>
              </a:r>
              <a:endParaRPr lang="en-US" sz="1400" kern="1200" dirty="0"/>
            </a:p>
            <a:p>
              <a:pPr marL="0" lvl="0" indent="0" algn="l" defTabSz="488950">
                <a:spcBef>
                  <a:spcPts val="300"/>
                </a:spcBef>
                <a:spcAft>
                  <a:spcPts val="300"/>
                </a:spcAft>
                <a:buNone/>
              </a:pPr>
              <a:r>
                <a:rPr lang="en-IE" sz="1400" dirty="0"/>
                <a:t>Ne</a:t>
              </a:r>
              <a:r>
                <a:rPr lang="en-IE" sz="1400" kern="1200" dirty="0"/>
                <a:t>twork with counterparts across Europe</a:t>
              </a:r>
            </a:p>
            <a:p>
              <a:pPr marL="0" lvl="0" indent="0" algn="l" defTabSz="488950">
                <a:spcBef>
                  <a:spcPts val="300"/>
                </a:spcBef>
                <a:spcAft>
                  <a:spcPts val="300"/>
                </a:spcAft>
                <a:buNone/>
              </a:pPr>
              <a:endParaRPr lang="en-US" sz="1400" kern="1200" dirty="0"/>
            </a:p>
          </p:txBody>
        </p:sp>
        <p:sp>
          <p:nvSpPr>
            <p:cNvPr id="20" name="Freeform: Shape 19">
              <a:extLst>
                <a:ext uri="{FF2B5EF4-FFF2-40B4-BE49-F238E27FC236}">
                  <a16:creationId xmlns:a16="http://schemas.microsoft.com/office/drawing/2014/main" id="{10B3D3E2-DC98-48F9-9A75-4814D7014E07}"/>
                </a:ext>
              </a:extLst>
            </p:cNvPr>
            <p:cNvSpPr/>
            <p:nvPr/>
          </p:nvSpPr>
          <p:spPr>
            <a:xfrm>
              <a:off x="838200" y="3275569"/>
              <a:ext cx="2007595" cy="1739044"/>
            </a:xfrm>
            <a:custGeom>
              <a:avLst/>
              <a:gdLst>
                <a:gd name="connsiteX0" fmla="*/ 0 w 2103120"/>
                <a:gd name="connsiteY0" fmla="*/ 0 h 1739044"/>
                <a:gd name="connsiteX1" fmla="*/ 2103120 w 2103120"/>
                <a:gd name="connsiteY1" fmla="*/ 0 h 1739044"/>
                <a:gd name="connsiteX2" fmla="*/ 2103120 w 2103120"/>
                <a:gd name="connsiteY2" fmla="*/ 1739044 h 1739044"/>
                <a:gd name="connsiteX3" fmla="*/ 0 w 2103120"/>
                <a:gd name="connsiteY3" fmla="*/ 1739044 h 1739044"/>
                <a:gd name="connsiteX4" fmla="*/ 0 w 2103120"/>
                <a:gd name="connsiteY4" fmla="*/ 0 h 1739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3120" h="1739044">
                  <a:moveTo>
                    <a:pt x="0" y="0"/>
                  </a:moveTo>
                  <a:lnTo>
                    <a:pt x="2103120" y="0"/>
                  </a:lnTo>
                  <a:lnTo>
                    <a:pt x="2103120" y="1739044"/>
                  </a:lnTo>
                  <a:lnTo>
                    <a:pt x="0" y="1739044"/>
                  </a:lnTo>
                  <a:lnTo>
                    <a:pt x="0" y="0"/>
                  </a:lnTo>
                  <a:close/>
                </a:path>
              </a:pathLst>
            </a:cu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1290" tIns="171779" rIns="111290" bIns="171779" numCol="1" spcCol="1270" anchor="ctr" anchorCtr="0">
              <a:noAutofit/>
            </a:bodyPr>
            <a:lstStyle/>
            <a:p>
              <a:pPr marL="0" lvl="0" indent="0" algn="ctr" defTabSz="622300">
                <a:spcBef>
                  <a:spcPts val="300"/>
                </a:spcBef>
                <a:spcAft>
                  <a:spcPts val="300"/>
                </a:spcAft>
                <a:buNone/>
              </a:pPr>
              <a:r>
                <a:rPr lang="en-IE" sz="1400" kern="1200" dirty="0"/>
                <a:t>Benefits of membership:</a:t>
              </a:r>
              <a:endParaRPr lang="en-US" sz="1400" kern="1200" dirty="0"/>
            </a:p>
          </p:txBody>
        </p:sp>
        <p:sp>
          <p:nvSpPr>
            <p:cNvPr id="21" name="Freeform: Shape 20">
              <a:extLst>
                <a:ext uri="{FF2B5EF4-FFF2-40B4-BE49-F238E27FC236}">
                  <a16:creationId xmlns:a16="http://schemas.microsoft.com/office/drawing/2014/main" id="{28F6D856-5F20-4144-9078-7D24E2745C70}"/>
                </a:ext>
              </a:extLst>
            </p:cNvPr>
            <p:cNvSpPr/>
            <p:nvPr/>
          </p:nvSpPr>
          <p:spPr>
            <a:xfrm>
              <a:off x="2845795" y="5118956"/>
              <a:ext cx="8613170" cy="1739044"/>
            </a:xfrm>
            <a:custGeom>
              <a:avLst/>
              <a:gdLst>
                <a:gd name="connsiteX0" fmla="*/ 0 w 8412480"/>
                <a:gd name="connsiteY0" fmla="*/ 0 h 1739044"/>
                <a:gd name="connsiteX1" fmla="*/ 8412480 w 8412480"/>
                <a:gd name="connsiteY1" fmla="*/ 0 h 1739044"/>
                <a:gd name="connsiteX2" fmla="*/ 8412480 w 8412480"/>
                <a:gd name="connsiteY2" fmla="*/ 1739044 h 1739044"/>
                <a:gd name="connsiteX3" fmla="*/ 0 w 8412480"/>
                <a:gd name="connsiteY3" fmla="*/ 1739044 h 1739044"/>
                <a:gd name="connsiteX4" fmla="*/ 0 w 8412480"/>
                <a:gd name="connsiteY4" fmla="*/ 0 h 1739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2480" h="1739044">
                  <a:moveTo>
                    <a:pt x="0" y="0"/>
                  </a:moveTo>
                  <a:lnTo>
                    <a:pt x="8412480" y="0"/>
                  </a:lnTo>
                  <a:lnTo>
                    <a:pt x="8412480" y="1739044"/>
                  </a:lnTo>
                  <a:lnTo>
                    <a:pt x="0" y="1739044"/>
                  </a:lnTo>
                  <a:lnTo>
                    <a:pt x="0" y="0"/>
                  </a:lnTo>
                  <a:close/>
                </a:path>
              </a:pathLst>
            </a:custGeom>
            <a:solidFill>
              <a:srgbClr val="5F9B4B"/>
            </a:solidFill>
            <a:ln>
              <a:solidFill>
                <a:srgbClr val="5F9B4B"/>
              </a:solidFill>
            </a:ln>
          </p:spPr>
          <p:style>
            <a:lnRef idx="2">
              <a:scrgbClr r="0" g="0" b="0"/>
            </a:lnRef>
            <a:fillRef idx="1">
              <a:scrgbClr r="0" g="0" b="0"/>
            </a:fillRef>
            <a:effectRef idx="0">
              <a:schemeClr val="accent5">
                <a:hueOff val="-6758543"/>
                <a:satOff val="-17419"/>
                <a:lumOff val="-11765"/>
                <a:alphaOff val="0"/>
              </a:schemeClr>
            </a:effectRef>
            <a:fontRef idx="minor">
              <a:schemeClr val="lt1"/>
            </a:fontRef>
          </p:style>
          <p:txBody>
            <a:bodyPr spcFirstLastPara="0" vert="horz" wrap="square" lIns="163225" tIns="441717" rIns="163225" bIns="441717" numCol="1" spcCol="1270" anchor="ctr" anchorCtr="0">
              <a:noAutofit/>
            </a:bodyPr>
            <a:lstStyle/>
            <a:p>
              <a:pPr marL="0" lvl="0" indent="0" algn="l" defTabSz="488950">
                <a:spcBef>
                  <a:spcPts val="300"/>
                </a:spcBef>
                <a:spcAft>
                  <a:spcPts val="300"/>
                </a:spcAft>
                <a:buNone/>
              </a:pPr>
              <a:r>
                <a:rPr lang="en-IE" sz="1400" kern="1200" dirty="0"/>
                <a:t>Homeless services at all levels</a:t>
              </a:r>
              <a:endParaRPr lang="en-US" sz="1400" kern="1200" dirty="0"/>
            </a:p>
            <a:p>
              <a:pPr marL="0" lvl="0" indent="0" algn="l" defTabSz="488950">
                <a:spcBef>
                  <a:spcPts val="300"/>
                </a:spcBef>
                <a:spcAft>
                  <a:spcPts val="300"/>
                </a:spcAft>
                <a:buNone/>
              </a:pPr>
              <a:r>
                <a:rPr lang="en-IE" sz="1400" kern="1200" dirty="0"/>
                <a:t>Cities</a:t>
              </a:r>
            </a:p>
            <a:p>
              <a:pPr marL="0" lvl="0" indent="0" algn="l" defTabSz="488950">
                <a:spcBef>
                  <a:spcPts val="300"/>
                </a:spcBef>
                <a:spcAft>
                  <a:spcPts val="300"/>
                </a:spcAft>
                <a:buNone/>
              </a:pPr>
              <a:r>
                <a:rPr lang="en-IE" sz="1400" dirty="0"/>
                <a:t>Agencies</a:t>
              </a:r>
            </a:p>
            <a:p>
              <a:pPr marL="0" lvl="0" indent="0" algn="l" defTabSz="488950">
                <a:spcBef>
                  <a:spcPts val="300"/>
                </a:spcBef>
                <a:spcAft>
                  <a:spcPts val="300"/>
                </a:spcAft>
                <a:buNone/>
              </a:pPr>
              <a:r>
                <a:rPr lang="en-IE" sz="1400" kern="1200" dirty="0"/>
                <a:t>Ministries</a:t>
              </a:r>
              <a:endParaRPr lang="en-US" sz="1400" kern="1200" dirty="0"/>
            </a:p>
            <a:p>
              <a:pPr marL="0" lvl="0" indent="0" algn="l" defTabSz="488950">
                <a:spcBef>
                  <a:spcPts val="300"/>
                </a:spcBef>
                <a:spcAft>
                  <a:spcPts val="300"/>
                </a:spcAft>
                <a:buNone/>
              </a:pPr>
              <a:r>
                <a:rPr lang="en-IE" sz="1400" kern="1200" dirty="0"/>
                <a:t>Foundations</a:t>
              </a:r>
              <a:endParaRPr lang="en-US" sz="1400" kern="1200" dirty="0"/>
            </a:p>
          </p:txBody>
        </p:sp>
        <p:sp>
          <p:nvSpPr>
            <p:cNvPr id="22" name="Freeform: Shape 21">
              <a:extLst>
                <a:ext uri="{FF2B5EF4-FFF2-40B4-BE49-F238E27FC236}">
                  <a16:creationId xmlns:a16="http://schemas.microsoft.com/office/drawing/2014/main" id="{5DD38169-58AF-45A8-8CF4-262AD9539902}"/>
                </a:ext>
              </a:extLst>
            </p:cNvPr>
            <p:cNvSpPr/>
            <p:nvPr/>
          </p:nvSpPr>
          <p:spPr>
            <a:xfrm>
              <a:off x="838200" y="5118956"/>
              <a:ext cx="2007595" cy="1739044"/>
            </a:xfrm>
            <a:custGeom>
              <a:avLst/>
              <a:gdLst>
                <a:gd name="connsiteX0" fmla="*/ 0 w 2103120"/>
                <a:gd name="connsiteY0" fmla="*/ 0 h 1739044"/>
                <a:gd name="connsiteX1" fmla="*/ 2103120 w 2103120"/>
                <a:gd name="connsiteY1" fmla="*/ 0 h 1739044"/>
                <a:gd name="connsiteX2" fmla="*/ 2103120 w 2103120"/>
                <a:gd name="connsiteY2" fmla="*/ 1739044 h 1739044"/>
                <a:gd name="connsiteX3" fmla="*/ 0 w 2103120"/>
                <a:gd name="connsiteY3" fmla="*/ 1739044 h 1739044"/>
                <a:gd name="connsiteX4" fmla="*/ 0 w 2103120"/>
                <a:gd name="connsiteY4" fmla="*/ 0 h 1739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3120" h="1739044">
                  <a:moveTo>
                    <a:pt x="0" y="0"/>
                  </a:moveTo>
                  <a:lnTo>
                    <a:pt x="2103120" y="0"/>
                  </a:lnTo>
                  <a:lnTo>
                    <a:pt x="2103120" y="1739044"/>
                  </a:lnTo>
                  <a:lnTo>
                    <a:pt x="0" y="1739044"/>
                  </a:lnTo>
                  <a:lnTo>
                    <a:pt x="0" y="0"/>
                  </a:lnTo>
                  <a:close/>
                </a:path>
              </a:pathLst>
            </a:custGeom>
          </p:spPr>
          <p:style>
            <a:lnRef idx="2">
              <a:schemeClr val="accent5">
                <a:hueOff val="-6758543"/>
                <a:satOff val="-17419"/>
                <a:lumOff val="-11765"/>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1290" tIns="171779" rIns="111290" bIns="171779" numCol="1" spcCol="1270" anchor="ctr" anchorCtr="0">
              <a:noAutofit/>
            </a:bodyPr>
            <a:lstStyle/>
            <a:p>
              <a:pPr marL="0" lvl="0" indent="0" algn="ctr" defTabSz="622300">
                <a:spcBef>
                  <a:spcPts val="300"/>
                </a:spcBef>
                <a:spcAft>
                  <a:spcPts val="300"/>
                </a:spcAft>
                <a:buNone/>
              </a:pPr>
              <a:r>
                <a:rPr lang="en-IE" sz="1400" kern="1200" dirty="0"/>
                <a:t>Who? </a:t>
              </a:r>
              <a:endParaRPr lang="en-US" sz="1400" kern="1200" dirty="0"/>
            </a:p>
          </p:txBody>
        </p:sp>
      </p:grpSp>
      <p:grpSp>
        <p:nvGrpSpPr>
          <p:cNvPr id="25" name="Group 24">
            <a:extLst>
              <a:ext uri="{FF2B5EF4-FFF2-40B4-BE49-F238E27FC236}">
                <a16:creationId xmlns:a16="http://schemas.microsoft.com/office/drawing/2014/main" id="{CC5CCEC4-99BD-4E39-A475-8690295E7A29}"/>
              </a:ext>
            </a:extLst>
          </p:cNvPr>
          <p:cNvGrpSpPr/>
          <p:nvPr/>
        </p:nvGrpSpPr>
        <p:grpSpPr>
          <a:xfrm>
            <a:off x="838200" y="1079653"/>
            <a:ext cx="11126118" cy="2017705"/>
            <a:chOff x="838200" y="1432742"/>
            <a:chExt cx="11126118" cy="1739044"/>
          </a:xfrm>
        </p:grpSpPr>
        <p:sp>
          <p:nvSpPr>
            <p:cNvPr id="10" name="TextBox 9">
              <a:extLst>
                <a:ext uri="{FF2B5EF4-FFF2-40B4-BE49-F238E27FC236}">
                  <a16:creationId xmlns:a16="http://schemas.microsoft.com/office/drawing/2014/main" id="{5625BBE9-37DA-41F1-92EA-B20421E8DB85}"/>
                </a:ext>
              </a:extLst>
            </p:cNvPr>
            <p:cNvSpPr txBox="1"/>
            <p:nvPr/>
          </p:nvSpPr>
          <p:spPr>
            <a:xfrm>
              <a:off x="2941320" y="1432742"/>
              <a:ext cx="9022998" cy="1739044"/>
            </a:xfrm>
            <a:prstGeom prst="rect">
              <a:avLst/>
            </a:prstGeom>
            <a:solidFill>
              <a:srgbClr val="11354E"/>
            </a:solidFill>
            <a:ln>
              <a:solidFill>
                <a:srgbClr val="11354E"/>
              </a:solidFill>
            </a:ln>
          </p:spPr>
          <p:style>
            <a:lnRef idx="0">
              <a:scrgbClr r="0" g="0" b="0"/>
            </a:lnRef>
            <a:fillRef idx="0">
              <a:scrgbClr r="0" g="0" b="0"/>
            </a:fillRef>
            <a:effectRef idx="0">
              <a:scrgbClr r="0" g="0" b="0"/>
            </a:effectRef>
            <a:fontRef idx="minor">
              <a:schemeClr val="lt1"/>
            </a:fontRef>
          </p:style>
          <p:txBody>
            <a:bodyPr spcFirstLastPara="0" vert="horz" wrap="square" lIns="163225" tIns="441717" rIns="163225" bIns="441717" numCol="1" spcCol="1270" anchor="ctr" anchorCtr="0">
              <a:noAutofit/>
            </a:bodyPr>
            <a:lstStyle/>
            <a:p>
              <a:pPr>
                <a:spcBef>
                  <a:spcPts val="300"/>
                </a:spcBef>
                <a:spcAft>
                  <a:spcPts val="300"/>
                </a:spcAft>
              </a:pPr>
              <a:r>
                <a:rPr lang="en-IE" sz="1400" dirty="0"/>
                <a:t>Join over 140 services, cities, ministries, foundations, housing providers, public health actors, researchers  &amp; think thanks in the fight to end homelessness.</a:t>
              </a:r>
            </a:p>
            <a:p>
              <a:pPr>
                <a:spcBef>
                  <a:spcPts val="300"/>
                </a:spcBef>
                <a:spcAft>
                  <a:spcPts val="300"/>
                </a:spcAft>
              </a:pPr>
              <a:r>
                <a:rPr lang="en-IE" sz="1400" dirty="0"/>
                <a:t>In 2021 European Commission will launch a European Platform on Homelessness which will:</a:t>
              </a:r>
            </a:p>
            <a:p>
              <a:pPr lvl="1">
                <a:spcBef>
                  <a:spcPts val="300"/>
                </a:spcBef>
                <a:spcAft>
                  <a:spcPts val="300"/>
                </a:spcAft>
              </a:pPr>
              <a:r>
                <a:rPr lang="en-IE" sz="1400" dirty="0"/>
                <a:t>Establish a shared goal to end homelessness in EU</a:t>
              </a:r>
            </a:p>
            <a:p>
              <a:pPr lvl="1">
                <a:spcBef>
                  <a:spcPts val="300"/>
                </a:spcBef>
                <a:spcAft>
                  <a:spcPts val="300"/>
                </a:spcAft>
              </a:pPr>
              <a:r>
                <a:rPr lang="en-IE" sz="1400" dirty="0"/>
                <a:t>Support Member States to make progress by 2030</a:t>
              </a:r>
            </a:p>
            <a:p>
              <a:pPr lvl="1">
                <a:spcBef>
                  <a:spcPts val="300"/>
                </a:spcBef>
                <a:spcAft>
                  <a:spcPts val="300"/>
                </a:spcAft>
              </a:pPr>
              <a:r>
                <a:rPr lang="en-IE" sz="1400" dirty="0"/>
                <a:t>Monitor homelessness, develop integrated strategies and facilitate mutual learning, transitional exchanges &amp; capacity building</a:t>
              </a:r>
            </a:p>
          </p:txBody>
        </p:sp>
        <p:grpSp>
          <p:nvGrpSpPr>
            <p:cNvPr id="12" name="Group 11">
              <a:extLst>
                <a:ext uri="{FF2B5EF4-FFF2-40B4-BE49-F238E27FC236}">
                  <a16:creationId xmlns:a16="http://schemas.microsoft.com/office/drawing/2014/main" id="{FB8FB90B-9A5F-46C7-8B1B-5F1E61D8CB62}"/>
                </a:ext>
              </a:extLst>
            </p:cNvPr>
            <p:cNvGrpSpPr/>
            <p:nvPr/>
          </p:nvGrpSpPr>
          <p:grpSpPr>
            <a:xfrm>
              <a:off x="838200" y="1432742"/>
              <a:ext cx="2103120" cy="1739044"/>
              <a:chOff x="0" y="1843701"/>
              <a:chExt cx="2103120" cy="1739044"/>
            </a:xfrm>
          </p:grpSpPr>
          <p:sp>
            <p:nvSpPr>
              <p:cNvPr id="13" name="Rectangle 12">
                <a:extLst>
                  <a:ext uri="{FF2B5EF4-FFF2-40B4-BE49-F238E27FC236}">
                    <a16:creationId xmlns:a16="http://schemas.microsoft.com/office/drawing/2014/main" id="{9669AD38-21FA-499B-8619-641E23EFE148}"/>
                  </a:ext>
                </a:extLst>
              </p:cNvPr>
              <p:cNvSpPr/>
              <p:nvPr/>
            </p:nvSpPr>
            <p:spPr>
              <a:xfrm>
                <a:off x="0" y="1843701"/>
                <a:ext cx="2103120" cy="1739044"/>
              </a:xfrm>
              <a:prstGeom prst="rect">
                <a:avLst/>
              </a:prstGeom>
            </p:spPr>
            <p:style>
              <a:lnRef idx="2">
                <a:schemeClr val="accent5">
                  <a:hueOff val="-6758543"/>
                  <a:satOff val="-17419"/>
                  <a:lumOff val="-11765"/>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12D7E17-52CD-4A88-AA00-CAA07B65CB61}"/>
                  </a:ext>
                </a:extLst>
              </p:cNvPr>
              <p:cNvSpPr txBox="1"/>
              <p:nvPr/>
            </p:nvSpPr>
            <p:spPr>
              <a:xfrm>
                <a:off x="0" y="1843701"/>
                <a:ext cx="2103120" cy="1739044"/>
              </a:xfrm>
              <a:prstGeom prst="rect">
                <a:avLst/>
              </a:prstGeom>
              <a:ln>
                <a:solidFill>
                  <a:srgbClr val="11354E"/>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1290" tIns="171779" rIns="111290" bIns="171779" numCol="1" spcCol="1270" anchor="ctr" anchorCtr="0">
                <a:noAutofit/>
              </a:bodyPr>
              <a:lstStyle/>
              <a:p>
                <a:pPr marL="0" lvl="0" indent="0" algn="ctr" defTabSz="622300">
                  <a:spcBef>
                    <a:spcPts val="300"/>
                  </a:spcBef>
                  <a:spcAft>
                    <a:spcPts val="300"/>
                  </a:spcAft>
                  <a:buNone/>
                </a:pPr>
                <a:r>
                  <a:rPr lang="en-IE" sz="1400" kern="1200" dirty="0"/>
                  <a:t>Why Now? </a:t>
                </a:r>
                <a:endParaRPr lang="en-US" sz="1400" kern="1200" dirty="0"/>
              </a:p>
            </p:txBody>
          </p:sp>
        </p:grpSp>
      </p:grpSp>
      <p:sp>
        <p:nvSpPr>
          <p:cNvPr id="17" name="Title 1">
            <a:extLst>
              <a:ext uri="{FF2B5EF4-FFF2-40B4-BE49-F238E27FC236}">
                <a16:creationId xmlns:a16="http://schemas.microsoft.com/office/drawing/2014/main" id="{F1BB8276-C88F-4D16-97FF-CF5595A2F494}"/>
              </a:ext>
            </a:extLst>
          </p:cNvPr>
          <p:cNvSpPr>
            <a:spLocks noGrp="1"/>
          </p:cNvSpPr>
          <p:nvPr>
            <p:ph type="title"/>
          </p:nvPr>
        </p:nvSpPr>
        <p:spPr>
          <a:xfrm>
            <a:off x="838200" y="74428"/>
            <a:ext cx="10515600" cy="1325563"/>
          </a:xfrm>
        </p:spPr>
        <p:txBody>
          <a:bodyPr/>
          <a:lstStyle/>
          <a:p>
            <a:pPr algn="ctr">
              <a:lnSpc>
                <a:spcPct val="100000"/>
              </a:lnSpc>
              <a:spcBef>
                <a:spcPts val="300"/>
              </a:spcBef>
              <a:spcAft>
                <a:spcPts val="300"/>
              </a:spcAft>
            </a:pPr>
            <a:r>
              <a:rPr lang="en-IE" dirty="0"/>
              <a:t>New FEANTSA Membership	</a:t>
            </a:r>
          </a:p>
        </p:txBody>
      </p:sp>
      <p:sp>
        <p:nvSpPr>
          <p:cNvPr id="2" name="TextBox 1">
            <a:extLst>
              <a:ext uri="{FF2B5EF4-FFF2-40B4-BE49-F238E27FC236}">
                <a16:creationId xmlns:a16="http://schemas.microsoft.com/office/drawing/2014/main" id="{B72B1770-153F-4CD6-9D8B-922AF0E94CA0}"/>
              </a:ext>
            </a:extLst>
          </p:cNvPr>
          <p:cNvSpPr txBox="1"/>
          <p:nvPr/>
        </p:nvSpPr>
        <p:spPr>
          <a:xfrm>
            <a:off x="7519931" y="3337793"/>
            <a:ext cx="4368279" cy="1184940"/>
          </a:xfrm>
          <a:prstGeom prst="rect">
            <a:avLst/>
          </a:prstGeom>
          <a:noFill/>
        </p:spPr>
        <p:txBody>
          <a:bodyPr wrap="square" rtlCol="0">
            <a:spAutoFit/>
          </a:bodyPr>
          <a:lstStyle/>
          <a:p>
            <a:pPr>
              <a:spcBef>
                <a:spcPts val="300"/>
              </a:spcBef>
              <a:spcAft>
                <a:spcPts val="300"/>
              </a:spcAft>
            </a:pPr>
            <a:r>
              <a:rPr lang="en-IE" sz="1400" dirty="0">
                <a:solidFill>
                  <a:schemeClr val="bg1"/>
                </a:solidFill>
                <a:effectLst/>
              </a:rPr>
              <a:t>Access to latest knowledge and research </a:t>
            </a:r>
          </a:p>
          <a:p>
            <a:pPr>
              <a:spcBef>
                <a:spcPts val="300"/>
              </a:spcBef>
              <a:spcAft>
                <a:spcPts val="300"/>
              </a:spcAft>
            </a:pPr>
            <a:r>
              <a:rPr lang="en-IE" sz="1400" dirty="0">
                <a:solidFill>
                  <a:schemeClr val="bg1"/>
                </a:solidFill>
                <a:effectLst/>
              </a:rPr>
              <a:t>Support to access EU funding</a:t>
            </a:r>
          </a:p>
          <a:p>
            <a:pPr>
              <a:spcBef>
                <a:spcPts val="300"/>
              </a:spcBef>
              <a:spcAft>
                <a:spcPts val="300"/>
              </a:spcAft>
            </a:pPr>
            <a:r>
              <a:rPr lang="en-IE" sz="1400" dirty="0">
                <a:solidFill>
                  <a:schemeClr val="bg1"/>
                </a:solidFill>
                <a:effectLst/>
              </a:rPr>
              <a:t>Access to EU policy makers</a:t>
            </a:r>
          </a:p>
          <a:p>
            <a:pPr>
              <a:spcBef>
                <a:spcPts val="300"/>
              </a:spcBef>
              <a:spcAft>
                <a:spcPts val="300"/>
              </a:spcAft>
            </a:pPr>
            <a:endParaRPr lang="en-IE" sz="1400" dirty="0"/>
          </a:p>
        </p:txBody>
      </p:sp>
      <p:sp>
        <p:nvSpPr>
          <p:cNvPr id="3" name="TextBox 2">
            <a:extLst>
              <a:ext uri="{FF2B5EF4-FFF2-40B4-BE49-F238E27FC236}">
                <a16:creationId xmlns:a16="http://schemas.microsoft.com/office/drawing/2014/main" id="{C568B390-794B-4C5D-B503-7759D25132FB}"/>
              </a:ext>
            </a:extLst>
          </p:cNvPr>
          <p:cNvSpPr txBox="1"/>
          <p:nvPr/>
        </p:nvSpPr>
        <p:spPr>
          <a:xfrm>
            <a:off x="7519931" y="5185877"/>
            <a:ext cx="3833869" cy="1184940"/>
          </a:xfrm>
          <a:prstGeom prst="rect">
            <a:avLst/>
          </a:prstGeom>
          <a:noFill/>
        </p:spPr>
        <p:txBody>
          <a:bodyPr wrap="square" rtlCol="0">
            <a:spAutoFit/>
          </a:bodyPr>
          <a:lstStyle/>
          <a:p>
            <a:pPr>
              <a:spcBef>
                <a:spcPts val="300"/>
              </a:spcBef>
              <a:spcAft>
                <a:spcPts val="300"/>
              </a:spcAft>
            </a:pPr>
            <a:r>
              <a:rPr lang="en-IE" sz="1400" dirty="0">
                <a:solidFill>
                  <a:schemeClr val="bg1"/>
                </a:solidFill>
              </a:rPr>
              <a:t>Think Tanks</a:t>
            </a:r>
          </a:p>
          <a:p>
            <a:pPr>
              <a:spcBef>
                <a:spcPts val="300"/>
              </a:spcBef>
              <a:spcAft>
                <a:spcPts val="300"/>
              </a:spcAft>
            </a:pPr>
            <a:r>
              <a:rPr lang="en-IE" sz="1400" dirty="0">
                <a:solidFill>
                  <a:schemeClr val="bg1"/>
                </a:solidFill>
              </a:rPr>
              <a:t>R</a:t>
            </a:r>
            <a:r>
              <a:rPr lang="en-IE" sz="1400" dirty="0">
                <a:solidFill>
                  <a:schemeClr val="bg1"/>
                </a:solidFill>
                <a:effectLst/>
              </a:rPr>
              <a:t>esearch institutions</a:t>
            </a:r>
          </a:p>
          <a:p>
            <a:pPr>
              <a:spcBef>
                <a:spcPts val="300"/>
              </a:spcBef>
              <a:spcAft>
                <a:spcPts val="300"/>
              </a:spcAft>
            </a:pPr>
            <a:r>
              <a:rPr lang="en-IE" sz="1400" dirty="0">
                <a:solidFill>
                  <a:schemeClr val="bg1"/>
                </a:solidFill>
                <a:effectLst/>
              </a:rPr>
              <a:t>Social housing providers</a:t>
            </a:r>
          </a:p>
          <a:p>
            <a:pPr>
              <a:spcBef>
                <a:spcPts val="300"/>
              </a:spcBef>
              <a:spcAft>
                <a:spcPts val="300"/>
              </a:spcAft>
            </a:pPr>
            <a:r>
              <a:rPr lang="en-IE" sz="1400" dirty="0">
                <a:solidFill>
                  <a:schemeClr val="bg1"/>
                </a:solidFill>
              </a:rPr>
              <a:t>P</a:t>
            </a:r>
            <a:r>
              <a:rPr lang="en-IE" sz="1400" dirty="0">
                <a:solidFill>
                  <a:schemeClr val="bg1"/>
                </a:solidFill>
                <a:effectLst/>
              </a:rPr>
              <a:t>ublic health actors</a:t>
            </a:r>
          </a:p>
        </p:txBody>
      </p:sp>
    </p:spTree>
    <p:extLst>
      <p:ext uri="{BB962C8B-B14F-4D97-AF65-F5344CB8AC3E}">
        <p14:creationId xmlns:p14="http://schemas.microsoft.com/office/powerpoint/2010/main" val="126167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67FCF4-6F63-4B27-9513-F2FD072C057B}"/>
              </a:ext>
            </a:extLst>
          </p:cNvPr>
          <p:cNvSpPr>
            <a:spLocks noGrp="1"/>
          </p:cNvSpPr>
          <p:nvPr>
            <p:ph idx="1"/>
          </p:nvPr>
        </p:nvSpPr>
        <p:spPr>
          <a:xfrm>
            <a:off x="838200" y="255494"/>
            <a:ext cx="10515600" cy="5921469"/>
          </a:xfrm>
        </p:spPr>
        <p:txBody>
          <a:bodyPr>
            <a:normAutofit/>
          </a:bodyPr>
          <a:lstStyle/>
          <a:p>
            <a:pPr marL="0" indent="0">
              <a:buNone/>
            </a:pPr>
            <a:r>
              <a:rPr lang="en-GB" sz="3200" b="1" i="0" dirty="0">
                <a:solidFill>
                  <a:srgbClr val="232333"/>
                </a:solidFill>
                <a:effectLst/>
                <a:latin typeface="Lato"/>
              </a:rPr>
              <a:t>Child &amp; Family Homelessness</a:t>
            </a:r>
            <a:endParaRPr lang="en-IE" sz="3200" b="1" dirty="0"/>
          </a:p>
          <a:p>
            <a:r>
              <a:rPr lang="en-US" sz="3600" dirty="0"/>
              <a:t>State of Play</a:t>
            </a:r>
          </a:p>
          <a:p>
            <a:r>
              <a:rPr lang="en-US" sz="3600" dirty="0"/>
              <a:t>What can be done now?</a:t>
            </a:r>
            <a:br>
              <a:rPr lang="en-US" sz="3600" dirty="0"/>
            </a:br>
            <a:r>
              <a:rPr lang="en-GB" sz="3600" b="0" i="0" dirty="0">
                <a:effectLst/>
              </a:rPr>
              <a:t>Hana Kosan, Kings of the Street, Slovenia</a:t>
            </a:r>
            <a:endParaRPr lang="en-US" sz="3600" dirty="0"/>
          </a:p>
          <a:p>
            <a:r>
              <a:rPr lang="en-US" sz="3600" dirty="0"/>
              <a:t>Will the EU address this situation? </a:t>
            </a:r>
            <a:br>
              <a:rPr lang="en-US" sz="3600" dirty="0"/>
            </a:br>
            <a:r>
              <a:rPr lang="en-GB" sz="3600" dirty="0"/>
              <a:t>Josefine </a:t>
            </a:r>
            <a:r>
              <a:rPr lang="en-GB" sz="3600" dirty="0" err="1"/>
              <a:t>Hederström</a:t>
            </a:r>
            <a:r>
              <a:rPr lang="en-GB" sz="3600" dirty="0"/>
              <a:t>, Acting Head of Unit, European Commission</a:t>
            </a:r>
          </a:p>
          <a:p>
            <a:r>
              <a:rPr lang="en-GB" sz="3600" dirty="0"/>
              <a:t>Q&amp;A</a:t>
            </a:r>
            <a:endParaRPr lang="en-BE" sz="3600" dirty="0"/>
          </a:p>
        </p:txBody>
      </p:sp>
      <p:pic>
        <p:nvPicPr>
          <p:cNvPr id="5" name="Picture 4">
            <a:extLst>
              <a:ext uri="{FF2B5EF4-FFF2-40B4-BE49-F238E27FC236}">
                <a16:creationId xmlns:a16="http://schemas.microsoft.com/office/drawing/2014/main" id="{35D4B3B5-C99A-4D01-B3EB-EDD6B561FD32}"/>
              </a:ext>
            </a:extLst>
          </p:cNvPr>
          <p:cNvPicPr>
            <a:picLocks noChangeAspect="1"/>
          </p:cNvPicPr>
          <p:nvPr/>
        </p:nvPicPr>
        <p:blipFill>
          <a:blip r:embed="rId2"/>
          <a:stretch>
            <a:fillRect/>
          </a:stretch>
        </p:blipFill>
        <p:spPr>
          <a:xfrm>
            <a:off x="0" y="4985170"/>
            <a:ext cx="12192000" cy="1872830"/>
          </a:xfrm>
          <a:prstGeom prst="rect">
            <a:avLst/>
          </a:prstGeom>
        </p:spPr>
      </p:pic>
    </p:spTree>
    <p:extLst>
      <p:ext uri="{BB962C8B-B14F-4D97-AF65-F5344CB8AC3E}">
        <p14:creationId xmlns:p14="http://schemas.microsoft.com/office/powerpoint/2010/main" val="2180602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87821-2991-44C0-B1A5-BD2AAEA71754}"/>
              </a:ext>
            </a:extLst>
          </p:cNvPr>
          <p:cNvSpPr>
            <a:spLocks noGrp="1"/>
          </p:cNvSpPr>
          <p:nvPr>
            <p:ph type="title"/>
          </p:nvPr>
        </p:nvSpPr>
        <p:spPr/>
        <p:txBody>
          <a:bodyPr/>
          <a:lstStyle/>
          <a:p>
            <a:r>
              <a:rPr lang="en-US" dirty="0"/>
              <a:t>State of play</a:t>
            </a:r>
            <a:endParaRPr lang="en-BE" dirty="0"/>
          </a:p>
        </p:txBody>
      </p:sp>
      <p:sp>
        <p:nvSpPr>
          <p:cNvPr id="3" name="Content Placeholder 2">
            <a:extLst>
              <a:ext uri="{FF2B5EF4-FFF2-40B4-BE49-F238E27FC236}">
                <a16:creationId xmlns:a16="http://schemas.microsoft.com/office/drawing/2014/main" id="{77B5B792-AB3F-4410-AF10-F9C155E419DD}"/>
              </a:ext>
            </a:extLst>
          </p:cNvPr>
          <p:cNvSpPr>
            <a:spLocks noGrp="1"/>
          </p:cNvSpPr>
          <p:nvPr>
            <p:ph idx="1"/>
          </p:nvPr>
        </p:nvSpPr>
        <p:spPr>
          <a:xfrm>
            <a:off x="591671" y="1438834"/>
            <a:ext cx="11093823" cy="5271247"/>
          </a:xfrm>
        </p:spPr>
        <p:txBody>
          <a:bodyPr>
            <a:normAutofit/>
          </a:bodyPr>
          <a:lstStyle/>
          <a:p>
            <a:r>
              <a:rPr lang="en-GB" b="1" dirty="0"/>
              <a:t>Evolution </a:t>
            </a:r>
          </a:p>
          <a:p>
            <a:pPr marL="0" indent="0">
              <a:buNone/>
            </a:pPr>
            <a:r>
              <a:rPr lang="en-GB" b="1" dirty="0"/>
              <a:t>	</a:t>
            </a:r>
            <a:r>
              <a:rPr lang="en-GB" dirty="0"/>
              <a:t>Lack of comparable data </a:t>
            </a:r>
          </a:p>
          <a:p>
            <a:pPr marL="0" indent="0">
              <a:buNone/>
            </a:pPr>
            <a:r>
              <a:rPr lang="en-GB" dirty="0"/>
              <a:t>	Difficult overview</a:t>
            </a:r>
          </a:p>
          <a:p>
            <a:pPr marL="0" indent="0">
              <a:buNone/>
            </a:pPr>
            <a:endParaRPr lang="en-GB" b="1" dirty="0"/>
          </a:p>
          <a:p>
            <a:r>
              <a:rPr lang="en-GB" b="1" dirty="0"/>
              <a:t>What we know:</a:t>
            </a:r>
          </a:p>
          <a:p>
            <a:r>
              <a:rPr lang="en-GB" dirty="0"/>
              <a:t> Evidence of hidden female and children homelessness </a:t>
            </a:r>
          </a:p>
          <a:p>
            <a:pPr lvl="1"/>
            <a:r>
              <a:rPr lang="en-GB" dirty="0"/>
              <a:t>Social services, domestic violence or informal support networks </a:t>
            </a:r>
            <a:br>
              <a:rPr lang="en-GB" dirty="0"/>
            </a:br>
            <a:endParaRPr lang="en-GB" dirty="0"/>
          </a:p>
          <a:p>
            <a:r>
              <a:rPr lang="en-GB" dirty="0"/>
              <a:t>Evidence at national level: increasing </a:t>
            </a:r>
          </a:p>
          <a:p>
            <a:pPr lvl="1"/>
            <a:r>
              <a:rPr lang="en-GB" dirty="0"/>
              <a:t>Ireland – Focus Ireland: increase of 348%  of family homelessness in five years  </a:t>
            </a:r>
          </a:p>
          <a:p>
            <a:pPr lvl="1"/>
            <a:endParaRPr lang="en-GB" dirty="0"/>
          </a:p>
          <a:p>
            <a:pPr lvl="1"/>
            <a:endParaRPr lang="en-GB" dirty="0"/>
          </a:p>
          <a:p>
            <a:pPr lvl="1"/>
            <a:endParaRPr lang="en-GB" dirty="0"/>
          </a:p>
        </p:txBody>
      </p:sp>
      <p:pic>
        <p:nvPicPr>
          <p:cNvPr id="7" name="Graphic 6" descr="Europe">
            <a:extLst>
              <a:ext uri="{FF2B5EF4-FFF2-40B4-BE49-F238E27FC236}">
                <a16:creationId xmlns:a16="http://schemas.microsoft.com/office/drawing/2014/main" id="{02F64503-27EA-47CE-B3EA-968A42A9AA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89059" y="-282388"/>
            <a:ext cx="3872753" cy="3872753"/>
          </a:xfrm>
          <a:prstGeom prst="rect">
            <a:avLst/>
          </a:prstGeom>
        </p:spPr>
      </p:pic>
      <p:pic>
        <p:nvPicPr>
          <p:cNvPr id="17" name="Graphic 16" descr="Man with baby">
            <a:extLst>
              <a:ext uri="{FF2B5EF4-FFF2-40B4-BE49-F238E27FC236}">
                <a16:creationId xmlns:a16="http://schemas.microsoft.com/office/drawing/2014/main" id="{D4761DE6-1183-4845-9D64-ADF9B1EB34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06317" y="3769976"/>
            <a:ext cx="1434035" cy="1434035"/>
          </a:xfrm>
          <a:prstGeom prst="rect">
            <a:avLst/>
          </a:prstGeom>
        </p:spPr>
      </p:pic>
    </p:spTree>
    <p:extLst>
      <p:ext uri="{BB962C8B-B14F-4D97-AF65-F5344CB8AC3E}">
        <p14:creationId xmlns:p14="http://schemas.microsoft.com/office/powerpoint/2010/main" val="904208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E32DF2-16B2-442D-BC1D-FA504F77CA38}"/>
              </a:ext>
            </a:extLst>
          </p:cNvPr>
          <p:cNvSpPr>
            <a:spLocks noGrp="1"/>
          </p:cNvSpPr>
          <p:nvPr>
            <p:ph idx="1"/>
          </p:nvPr>
        </p:nvSpPr>
        <p:spPr>
          <a:xfrm>
            <a:off x="838200" y="779929"/>
            <a:ext cx="10515600" cy="5397034"/>
          </a:xfrm>
        </p:spPr>
        <p:txBody>
          <a:bodyPr>
            <a:normAutofit/>
          </a:bodyPr>
          <a:lstStyle/>
          <a:p>
            <a:r>
              <a:rPr lang="en-GB" dirty="0"/>
              <a:t>Sweden - City of Malmö most recent homelessness count (2016):</a:t>
            </a:r>
            <a:br>
              <a:rPr lang="en-GB" dirty="0"/>
            </a:br>
            <a:r>
              <a:rPr lang="en-GB" dirty="0"/>
              <a:t>34% of homeless adults had dependent children living with them</a:t>
            </a:r>
            <a:br>
              <a:rPr lang="en-GB" dirty="0"/>
            </a:br>
            <a:endParaRPr lang="en-GB" dirty="0"/>
          </a:p>
          <a:p>
            <a:r>
              <a:rPr lang="en-GB" dirty="0"/>
              <a:t>UK – Govt –2019: 70.8% of households in temporary accommodation had dependent children = 128,340 dependent children living in temporary accommodation.</a:t>
            </a:r>
          </a:p>
          <a:p>
            <a:pPr marL="0" indent="0">
              <a:buNone/>
            </a:pPr>
            <a:endParaRPr lang="en-GB" dirty="0"/>
          </a:p>
          <a:p>
            <a:r>
              <a:rPr lang="en-GB" dirty="0"/>
              <a:t>France - Paris “115” emergency accommodation hotline was unable to provide emergency housing to about 50 families per month back in 2000.</a:t>
            </a:r>
          </a:p>
          <a:p>
            <a:pPr marL="0" indent="0">
              <a:buNone/>
            </a:pPr>
            <a:r>
              <a:rPr lang="en-GB" dirty="0"/>
              <a:t>	October 2019: 12 000 families per month are not offered any 	housing solution after having called for help</a:t>
            </a:r>
            <a:endParaRPr lang="en-BE" dirty="0"/>
          </a:p>
        </p:txBody>
      </p:sp>
      <p:pic>
        <p:nvPicPr>
          <p:cNvPr id="5" name="Graphic 4" descr="Man with kid">
            <a:extLst>
              <a:ext uri="{FF2B5EF4-FFF2-40B4-BE49-F238E27FC236}">
                <a16:creationId xmlns:a16="http://schemas.microsoft.com/office/drawing/2014/main" id="{779852F5-6E83-45DC-8E16-214583BDAFB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83152" y="190341"/>
            <a:ext cx="1490541" cy="1490541"/>
          </a:xfrm>
          <a:prstGeom prst="rect">
            <a:avLst/>
          </a:prstGeom>
        </p:spPr>
      </p:pic>
    </p:spTree>
    <p:extLst>
      <p:ext uri="{BB962C8B-B14F-4D97-AF65-F5344CB8AC3E}">
        <p14:creationId xmlns:p14="http://schemas.microsoft.com/office/powerpoint/2010/main" val="418951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84D07E-FDEC-4DBE-A89B-B2D846178AC9}"/>
              </a:ext>
            </a:extLst>
          </p:cNvPr>
          <p:cNvSpPr>
            <a:spLocks noGrp="1"/>
          </p:cNvSpPr>
          <p:nvPr>
            <p:ph idx="1"/>
          </p:nvPr>
        </p:nvSpPr>
        <p:spPr>
          <a:xfrm>
            <a:off x="838200" y="847165"/>
            <a:ext cx="10515600" cy="5329798"/>
          </a:xfrm>
        </p:spPr>
        <p:txBody>
          <a:bodyPr/>
          <a:lstStyle/>
          <a:p>
            <a:r>
              <a:rPr lang="en-GB" dirty="0"/>
              <a:t>Consequences - affects children’ mental and physical health, education, and more likely to become homeless adults</a:t>
            </a:r>
          </a:p>
          <a:p>
            <a:r>
              <a:rPr lang="en-GB" dirty="0"/>
              <a:t>For the most part: no high &amp; complex support needs, such as severe mental illness or addiction</a:t>
            </a:r>
            <a:br>
              <a:rPr lang="en-GB" dirty="0"/>
            </a:br>
            <a:r>
              <a:rPr lang="en-GB" dirty="0"/>
              <a:t>-&gt; primarily economic and social reasons. </a:t>
            </a:r>
          </a:p>
          <a:p>
            <a:r>
              <a:rPr lang="en-GB" dirty="0"/>
              <a:t>quickly providing adequate, affordable homes + prevention. </a:t>
            </a:r>
          </a:p>
          <a:p>
            <a:pPr marL="0" indent="0">
              <a:buNone/>
            </a:pPr>
            <a:r>
              <a:rPr lang="en-GB" dirty="0"/>
              <a:t>= Housing, housing and… housing. </a:t>
            </a:r>
          </a:p>
          <a:p>
            <a:endParaRPr lang="en-BE" dirty="0"/>
          </a:p>
        </p:txBody>
      </p:sp>
      <p:pic>
        <p:nvPicPr>
          <p:cNvPr id="7" name="Graphic 6" descr="House">
            <a:extLst>
              <a:ext uri="{FF2B5EF4-FFF2-40B4-BE49-F238E27FC236}">
                <a16:creationId xmlns:a16="http://schemas.microsoft.com/office/drawing/2014/main" id="{500BE69B-89E9-4D20-8944-75FD133931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12422" y="3561512"/>
            <a:ext cx="2115671" cy="2115671"/>
          </a:xfrm>
          <a:prstGeom prst="rect">
            <a:avLst/>
          </a:prstGeom>
        </p:spPr>
      </p:pic>
      <p:pic>
        <p:nvPicPr>
          <p:cNvPr id="11" name="Graphic 10" descr="Family with two children">
            <a:extLst>
              <a:ext uri="{FF2B5EF4-FFF2-40B4-BE49-F238E27FC236}">
                <a16:creationId xmlns:a16="http://schemas.microsoft.com/office/drawing/2014/main" id="{0E0C3217-3ACF-4BE9-A532-847359BD70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48718" y="4801026"/>
            <a:ext cx="963704" cy="963704"/>
          </a:xfrm>
          <a:prstGeom prst="rect">
            <a:avLst/>
          </a:prstGeom>
        </p:spPr>
      </p:pic>
    </p:spTree>
    <p:extLst>
      <p:ext uri="{BB962C8B-B14F-4D97-AF65-F5344CB8AC3E}">
        <p14:creationId xmlns:p14="http://schemas.microsoft.com/office/powerpoint/2010/main" val="169591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BDCA1-5547-49B7-8F29-F8CC6CC78668}"/>
              </a:ext>
            </a:extLst>
          </p:cNvPr>
          <p:cNvSpPr>
            <a:spLocks noGrp="1"/>
          </p:cNvSpPr>
          <p:nvPr>
            <p:ph type="title"/>
          </p:nvPr>
        </p:nvSpPr>
        <p:spPr/>
        <p:txBody>
          <a:bodyPr/>
          <a:lstStyle/>
          <a:p>
            <a:r>
              <a:rPr lang="en-US" dirty="0"/>
              <a:t>The EU child guarantee</a:t>
            </a:r>
            <a:endParaRPr lang="en-BE" dirty="0"/>
          </a:p>
        </p:txBody>
      </p:sp>
      <p:sp>
        <p:nvSpPr>
          <p:cNvPr id="3" name="Content Placeholder 2">
            <a:extLst>
              <a:ext uri="{FF2B5EF4-FFF2-40B4-BE49-F238E27FC236}">
                <a16:creationId xmlns:a16="http://schemas.microsoft.com/office/drawing/2014/main" id="{476C524F-2644-44F4-928A-66B535F1A226}"/>
              </a:ext>
            </a:extLst>
          </p:cNvPr>
          <p:cNvSpPr>
            <a:spLocks noGrp="1"/>
          </p:cNvSpPr>
          <p:nvPr>
            <p:ph idx="1"/>
          </p:nvPr>
        </p:nvSpPr>
        <p:spPr>
          <a:xfrm>
            <a:off x="838199" y="1825625"/>
            <a:ext cx="11008660" cy="4351338"/>
          </a:xfrm>
        </p:spPr>
        <p:txBody>
          <a:bodyPr/>
          <a:lstStyle/>
          <a:p>
            <a:pPr algn="l"/>
            <a:r>
              <a:rPr lang="en-US" dirty="0"/>
              <a:t>2015 : </a:t>
            </a:r>
            <a:r>
              <a:rPr lang="en-GB" b="0" i="0" dirty="0">
                <a:solidFill>
                  <a:srgbClr val="000000"/>
                </a:solidFill>
                <a:effectLst/>
                <a:latin typeface="Arial" panose="020B0604020202020204" pitchFamily="34" charset="0"/>
              </a:rPr>
              <a:t>EP called for a </a:t>
            </a:r>
            <a:r>
              <a:rPr lang="en-GB" b="1" i="0" dirty="0">
                <a:solidFill>
                  <a:srgbClr val="000000"/>
                </a:solidFill>
                <a:effectLst/>
                <a:latin typeface="Arial" panose="020B0604020202020204" pitchFamily="34" charset="0"/>
              </a:rPr>
              <a:t>child guarantee</a:t>
            </a:r>
            <a:r>
              <a:rPr lang="en-GB" b="0" i="0" dirty="0">
                <a:solidFill>
                  <a:srgbClr val="000000"/>
                </a:solidFill>
                <a:effectLst/>
                <a:latin typeface="Arial" panose="020B0604020202020204" pitchFamily="34" charset="0"/>
              </a:rPr>
              <a:t> to help ensure that every child in Europe at risk of poverty or social exclusion has access to:</a:t>
            </a:r>
          </a:p>
          <a:p>
            <a:pPr algn="l">
              <a:buFont typeface="Arial" panose="020B0604020202020204" pitchFamily="34" charset="0"/>
              <a:buChar char="•"/>
            </a:pPr>
            <a:r>
              <a:rPr lang="en-GB" b="0" i="0" dirty="0">
                <a:solidFill>
                  <a:srgbClr val="000000"/>
                </a:solidFill>
                <a:effectLst/>
                <a:latin typeface="Arial" panose="020B0604020202020204" pitchFamily="34" charset="0"/>
              </a:rPr>
              <a:t>free healthcare,</a:t>
            </a:r>
          </a:p>
          <a:p>
            <a:pPr algn="l">
              <a:buFont typeface="Arial" panose="020B0604020202020204" pitchFamily="34" charset="0"/>
              <a:buChar char="•"/>
            </a:pPr>
            <a:r>
              <a:rPr lang="en-GB" b="0" i="0" dirty="0">
                <a:solidFill>
                  <a:srgbClr val="000000"/>
                </a:solidFill>
                <a:effectLst/>
                <a:latin typeface="Arial" panose="020B0604020202020204" pitchFamily="34" charset="0"/>
              </a:rPr>
              <a:t>free education,</a:t>
            </a:r>
          </a:p>
          <a:p>
            <a:pPr algn="l">
              <a:buFont typeface="Arial" panose="020B0604020202020204" pitchFamily="34" charset="0"/>
              <a:buChar char="•"/>
            </a:pPr>
            <a:r>
              <a:rPr lang="en-GB" b="0" i="0" dirty="0">
                <a:solidFill>
                  <a:srgbClr val="000000"/>
                </a:solidFill>
                <a:effectLst/>
                <a:latin typeface="Arial" panose="020B0604020202020204" pitchFamily="34" charset="0"/>
              </a:rPr>
              <a:t>free early childhood education and care,</a:t>
            </a:r>
          </a:p>
          <a:p>
            <a:pPr algn="l">
              <a:buFont typeface="Arial" panose="020B0604020202020204" pitchFamily="34" charset="0"/>
              <a:buChar char="•"/>
            </a:pPr>
            <a:r>
              <a:rPr lang="en-GB" b="0" i="0" dirty="0">
                <a:solidFill>
                  <a:srgbClr val="000000"/>
                </a:solidFill>
                <a:effectLst/>
                <a:latin typeface="Arial" panose="020B0604020202020204" pitchFamily="34" charset="0"/>
              </a:rPr>
              <a:t>decent housing and</a:t>
            </a:r>
          </a:p>
          <a:p>
            <a:pPr algn="l">
              <a:buFont typeface="Arial" panose="020B0604020202020204" pitchFamily="34" charset="0"/>
              <a:buChar char="•"/>
            </a:pPr>
            <a:r>
              <a:rPr lang="en-GB" b="0" i="0" dirty="0">
                <a:solidFill>
                  <a:srgbClr val="000000"/>
                </a:solidFill>
                <a:effectLst/>
                <a:latin typeface="Arial" panose="020B0604020202020204" pitchFamily="34" charset="0"/>
              </a:rPr>
              <a:t>adequate nutrition.</a:t>
            </a:r>
          </a:p>
          <a:p>
            <a:endParaRPr lang="en-BE" dirty="0"/>
          </a:p>
        </p:txBody>
      </p:sp>
      <p:pic>
        <p:nvPicPr>
          <p:cNvPr id="5" name="Graphic 4" descr="Man With Pram">
            <a:extLst>
              <a:ext uri="{FF2B5EF4-FFF2-40B4-BE49-F238E27FC236}">
                <a16:creationId xmlns:a16="http://schemas.microsoft.com/office/drawing/2014/main" id="{CF9AB53C-E1A2-45E5-8AF3-01A21F71B94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91602" y="4660199"/>
            <a:ext cx="1362633" cy="1362633"/>
          </a:xfrm>
          <a:prstGeom prst="rect">
            <a:avLst/>
          </a:prstGeom>
        </p:spPr>
      </p:pic>
    </p:spTree>
    <p:extLst>
      <p:ext uri="{BB962C8B-B14F-4D97-AF65-F5344CB8AC3E}">
        <p14:creationId xmlns:p14="http://schemas.microsoft.com/office/powerpoint/2010/main" val="3345424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Diagonal Corners Rounded 4">
            <a:extLst>
              <a:ext uri="{FF2B5EF4-FFF2-40B4-BE49-F238E27FC236}">
                <a16:creationId xmlns:a16="http://schemas.microsoft.com/office/drawing/2014/main" id="{1DE34A46-7B83-49E7-8853-35D4DAA08433}"/>
              </a:ext>
            </a:extLst>
          </p:cNvPr>
          <p:cNvSpPr/>
          <p:nvPr/>
        </p:nvSpPr>
        <p:spPr>
          <a:xfrm>
            <a:off x="174812" y="1680882"/>
            <a:ext cx="1909482" cy="753036"/>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0" i="0" u="none" strike="noStrike" baseline="0" dirty="0">
              <a:solidFill>
                <a:srgbClr val="000000"/>
              </a:solidFill>
              <a:latin typeface="Arial" panose="020B0604020202020204" pitchFamily="34" charset="0"/>
            </a:endParaRPr>
          </a:p>
          <a:p>
            <a:pPr algn="ctr"/>
            <a:endParaRPr lang="en-GB" sz="1600" dirty="0">
              <a:solidFill>
                <a:srgbClr val="000000"/>
              </a:solidFill>
              <a:latin typeface="Arial" panose="020B0604020202020204" pitchFamily="34" charset="0"/>
            </a:endParaRPr>
          </a:p>
          <a:p>
            <a:pPr algn="ctr"/>
            <a:r>
              <a:rPr lang="en-GB" sz="1400" b="0" i="0" u="none" strike="noStrike" baseline="0" dirty="0">
                <a:solidFill>
                  <a:schemeClr val="bg1"/>
                </a:solidFill>
                <a:latin typeface="Arial" panose="020B0604020202020204" pitchFamily="34" charset="0"/>
              </a:rPr>
              <a:t>2013 Commission Recommendation on Investing in Children </a:t>
            </a:r>
            <a:r>
              <a:rPr lang="en-GB" sz="1600" b="0" i="0" u="none" strike="noStrike" baseline="0" dirty="0">
                <a:solidFill>
                  <a:schemeClr val="bg1"/>
                </a:solidFill>
                <a:latin typeface="Arial" panose="020B0604020202020204" pitchFamily="34" charset="0"/>
              </a:rPr>
              <a:t>	</a:t>
            </a:r>
          </a:p>
          <a:p>
            <a:pPr algn="ctr"/>
            <a:endParaRPr lang="en-BE" dirty="0"/>
          </a:p>
        </p:txBody>
      </p:sp>
      <p:sp>
        <p:nvSpPr>
          <p:cNvPr id="7" name="Title 6">
            <a:extLst>
              <a:ext uri="{FF2B5EF4-FFF2-40B4-BE49-F238E27FC236}">
                <a16:creationId xmlns:a16="http://schemas.microsoft.com/office/drawing/2014/main" id="{E1774F2F-B7AA-4637-97F5-B6602C5EDDB8}"/>
              </a:ext>
            </a:extLst>
          </p:cNvPr>
          <p:cNvSpPr>
            <a:spLocks noGrp="1"/>
          </p:cNvSpPr>
          <p:nvPr>
            <p:ph type="title"/>
          </p:nvPr>
        </p:nvSpPr>
        <p:spPr>
          <a:xfrm>
            <a:off x="3442447" y="1319866"/>
            <a:ext cx="1864659" cy="73753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GB" sz="1600" b="0" i="0" u="none" strike="noStrike" baseline="0" dirty="0">
                <a:solidFill>
                  <a:schemeClr val="bg1"/>
                </a:solidFill>
                <a:latin typeface="Arial" panose="020B0604020202020204" pitchFamily="34" charset="0"/>
              </a:rPr>
              <a:t>2017</a:t>
            </a:r>
            <a:br>
              <a:rPr lang="en-GB" sz="1600" b="0" i="0" u="none" strike="noStrike" baseline="0" dirty="0">
                <a:solidFill>
                  <a:schemeClr val="bg1"/>
                </a:solidFill>
                <a:latin typeface="Arial" panose="020B0604020202020204" pitchFamily="34" charset="0"/>
              </a:rPr>
            </a:br>
            <a:r>
              <a:rPr lang="en-GB" sz="1600" b="0" i="0" u="none" strike="noStrike" baseline="0" dirty="0">
                <a:solidFill>
                  <a:schemeClr val="bg1"/>
                </a:solidFill>
                <a:latin typeface="Arial" panose="020B0604020202020204" pitchFamily="34" charset="0"/>
              </a:rPr>
              <a:t>European Pillar of social rights</a:t>
            </a:r>
            <a:endParaRPr lang="en-GB" sz="1800" b="0" i="0" u="none" strike="noStrike" baseline="0" dirty="0">
              <a:solidFill>
                <a:schemeClr val="bg1"/>
              </a:solidFill>
              <a:latin typeface="Arial" panose="020B0604020202020204" pitchFamily="34" charset="0"/>
            </a:endParaRPr>
          </a:p>
        </p:txBody>
      </p:sp>
      <p:graphicFrame>
        <p:nvGraphicFramePr>
          <p:cNvPr id="11" name="Content Placeholder 3">
            <a:extLst>
              <a:ext uri="{FF2B5EF4-FFF2-40B4-BE49-F238E27FC236}">
                <a16:creationId xmlns:a16="http://schemas.microsoft.com/office/drawing/2014/main" id="{FD84B23C-887A-4BDC-82EA-7F9F2DBE0AC9}"/>
              </a:ext>
            </a:extLst>
          </p:cNvPr>
          <p:cNvGraphicFramePr/>
          <p:nvPr>
            <p:extLst>
              <p:ext uri="{D42A27DB-BD31-4B8C-83A1-F6EECF244321}">
                <p14:modId xmlns:p14="http://schemas.microsoft.com/office/powerpoint/2010/main" val="2299250601"/>
              </p:ext>
            </p:extLst>
          </p:nvPr>
        </p:nvGraphicFramePr>
        <p:xfrm>
          <a:off x="1250576" y="-745007"/>
          <a:ext cx="10766612" cy="7777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3310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6620F-CC9F-4BF9-BC0F-668621EDD03B}"/>
              </a:ext>
            </a:extLst>
          </p:cNvPr>
          <p:cNvSpPr>
            <a:spLocks noGrp="1"/>
          </p:cNvSpPr>
          <p:nvPr>
            <p:ph type="title"/>
          </p:nvPr>
        </p:nvSpPr>
        <p:spPr/>
        <p:txBody>
          <a:bodyPr/>
          <a:lstStyle/>
          <a:p>
            <a:endParaRPr lang="en-BE" dirty="0"/>
          </a:p>
        </p:txBody>
      </p:sp>
      <p:sp>
        <p:nvSpPr>
          <p:cNvPr id="3" name="Content Placeholder 2">
            <a:extLst>
              <a:ext uri="{FF2B5EF4-FFF2-40B4-BE49-F238E27FC236}">
                <a16:creationId xmlns:a16="http://schemas.microsoft.com/office/drawing/2014/main" id="{BEE56C37-67DB-4611-BA9F-79386CA33723}"/>
              </a:ext>
            </a:extLst>
          </p:cNvPr>
          <p:cNvSpPr>
            <a:spLocks noGrp="1"/>
          </p:cNvSpPr>
          <p:nvPr>
            <p:ph idx="1"/>
          </p:nvPr>
        </p:nvSpPr>
        <p:spPr/>
        <p:txBody>
          <a:bodyPr>
            <a:normAutofit lnSpcReduction="10000"/>
          </a:bodyPr>
          <a:lstStyle/>
          <a:p>
            <a:r>
              <a:rPr lang="en-US" sz="3600" dirty="0"/>
              <a:t>The roadmap says:</a:t>
            </a:r>
          </a:p>
          <a:p>
            <a:r>
              <a:rPr lang="en-US" sz="2400" b="0" i="0" u="none" strike="noStrike" baseline="0" dirty="0">
                <a:solidFill>
                  <a:srgbClr val="000000"/>
                </a:solidFill>
                <a:latin typeface="Calibri" panose="020F0502020204030204" pitchFamily="34" charset="0"/>
              </a:rPr>
              <a:t>The guarantee will </a:t>
            </a:r>
            <a:r>
              <a:rPr lang="en-GB" sz="2400" b="0" i="0" u="none" strike="noStrike" baseline="0" dirty="0">
                <a:solidFill>
                  <a:srgbClr val="000000"/>
                </a:solidFill>
                <a:latin typeface="Calibri" panose="020F0502020204030204" pitchFamily="34" charset="0"/>
              </a:rPr>
              <a:t>aims to support MS activities to break the cycle of poverty </a:t>
            </a:r>
          </a:p>
          <a:p>
            <a:r>
              <a:rPr lang="en-GB" sz="2400" b="0" i="0" u="none" strike="noStrike" baseline="0" dirty="0">
                <a:solidFill>
                  <a:srgbClr val="000000"/>
                </a:solidFill>
                <a:latin typeface="Calibri" panose="020F0502020204030204" pitchFamily="34" charset="0"/>
              </a:rPr>
              <a:t>recognition of the short- &amp; long-term negative impacts of poverty and deprivation in childhood</a:t>
            </a:r>
          </a:p>
          <a:p>
            <a:r>
              <a:rPr lang="en-GB" sz="2400" b="0" i="0" u="none" strike="noStrike" baseline="0" dirty="0">
                <a:solidFill>
                  <a:srgbClr val="000000"/>
                </a:solidFill>
                <a:latin typeface="Calibri" panose="020F0502020204030204" pitchFamily="34" charset="0"/>
              </a:rPr>
              <a:t>proposal for a Council Recommendation for a Child Guarantee set to support “</a:t>
            </a:r>
            <a:r>
              <a:rPr lang="en-GB" sz="2400" b="1" i="0" u="none" strike="noStrike" baseline="0" dirty="0">
                <a:solidFill>
                  <a:srgbClr val="000000"/>
                </a:solidFill>
                <a:latin typeface="Calibri" panose="020F0502020204030204" pitchFamily="34" charset="0"/>
              </a:rPr>
              <a:t>children in need”</a:t>
            </a:r>
          </a:p>
          <a:p>
            <a:pPr marL="0" indent="0">
              <a:buNone/>
            </a:pPr>
            <a:endParaRPr lang="en-US" sz="3600" b="1" dirty="0"/>
          </a:p>
          <a:p>
            <a:r>
              <a:rPr lang="en-US" sz="3600" dirty="0"/>
              <a:t>FEANTSA: arguing for a targeted approach. </a:t>
            </a:r>
          </a:p>
          <a:p>
            <a:pPr marL="0" indent="0">
              <a:buNone/>
            </a:pPr>
            <a:r>
              <a:rPr lang="en-GB" sz="2400" b="0" i="0" u="none" strike="noStrike" baseline="0" dirty="0">
                <a:solidFill>
                  <a:srgbClr val="000000"/>
                </a:solidFill>
                <a:latin typeface="Calibri" panose="020F0502020204030204" pitchFamily="34" charset="0"/>
              </a:rPr>
              <a:t>Homelessness is a violation of children’s rights, the most extreme manifestation of child poverty</a:t>
            </a:r>
            <a:endParaRPr lang="en-BE" sz="3600" dirty="0"/>
          </a:p>
        </p:txBody>
      </p:sp>
    </p:spTree>
    <p:extLst>
      <p:ext uri="{BB962C8B-B14F-4D97-AF65-F5344CB8AC3E}">
        <p14:creationId xmlns:p14="http://schemas.microsoft.com/office/powerpoint/2010/main" val="29590842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10C49E8E779E44D8844BE7BFF36D096" ma:contentTypeVersion="10" ma:contentTypeDescription="Create a new document." ma:contentTypeScope="" ma:versionID="081b4ec5f478adef5384375f51c3fba1">
  <xsd:schema xmlns:xsd="http://www.w3.org/2001/XMLSchema" xmlns:xs="http://www.w3.org/2001/XMLSchema" xmlns:p="http://schemas.microsoft.com/office/2006/metadata/properties" xmlns:ns2="eb4defa2-306d-42f3-a45c-d773604bc3b6" xmlns:ns3="8e12d9bd-ea3e-4137-9ea7-b65ad54deda4" targetNamespace="http://schemas.microsoft.com/office/2006/metadata/properties" ma:root="true" ma:fieldsID="25728c13022431aa7084fc94569dcd33" ns2:_="" ns3:_="">
    <xsd:import namespace="eb4defa2-306d-42f3-a45c-d773604bc3b6"/>
    <xsd:import namespace="8e12d9bd-ea3e-4137-9ea7-b65ad54ded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4defa2-306d-42f3-a45c-d773604bc3b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12d9bd-ea3e-4137-9ea7-b65ad54deda4"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3A0001D-07E3-4178-95CD-8A4F8B634E1A}">
  <ds:schemaRefs>
    <ds:schemaRef ds:uri="http://schemas.microsoft.com/sharepoint/v3/contenttype/forms"/>
  </ds:schemaRefs>
</ds:datastoreItem>
</file>

<file path=customXml/itemProps2.xml><?xml version="1.0" encoding="utf-8"?>
<ds:datastoreItem xmlns:ds="http://schemas.openxmlformats.org/officeDocument/2006/customXml" ds:itemID="{65123DCB-7BC5-415E-B335-7C6762741F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b4defa2-306d-42f3-a45c-d773604bc3b6"/>
    <ds:schemaRef ds:uri="8e12d9bd-ea3e-4137-9ea7-b65ad54ded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26F79A-2BE1-4C1A-8D70-2501A67E2E6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122</TotalTime>
  <Words>918</Words>
  <Application>Microsoft Office PowerPoint</Application>
  <PresentationFormat>Widescreen</PresentationFormat>
  <Paragraphs>101</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Lato</vt:lpstr>
      <vt:lpstr>Office Theme</vt:lpstr>
      <vt:lpstr>FEANTSA Online Conference Week</vt:lpstr>
      <vt:lpstr>New FEANTSA Membership </vt:lpstr>
      <vt:lpstr>PowerPoint Presentation</vt:lpstr>
      <vt:lpstr>State of play</vt:lpstr>
      <vt:lpstr>PowerPoint Presentation</vt:lpstr>
      <vt:lpstr>PowerPoint Presentation</vt:lpstr>
      <vt:lpstr>The EU child guarantee</vt:lpstr>
      <vt:lpstr>2017 European Pillar of social rights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FEANTSA Online Conference Week</dc:title>
  <dc:creator>Clotilde Clark-Foulquier</dc:creator>
  <cp:lastModifiedBy>Robbie Stakelum</cp:lastModifiedBy>
  <cp:revision>8</cp:revision>
  <dcterms:created xsi:type="dcterms:W3CDTF">2020-10-08T12:47:34Z</dcterms:created>
  <dcterms:modified xsi:type="dcterms:W3CDTF">2020-10-13T10:07:25Z</dcterms:modified>
</cp:coreProperties>
</file>