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71" r:id="rId2"/>
    <p:sldId id="461" r:id="rId3"/>
    <p:sldId id="480" r:id="rId4"/>
    <p:sldId id="481" r:id="rId5"/>
    <p:sldId id="479" r:id="rId6"/>
    <p:sldId id="483" r:id="rId7"/>
    <p:sldId id="488" r:id="rId8"/>
    <p:sldId id="482" r:id="rId9"/>
    <p:sldId id="484" r:id="rId10"/>
    <p:sldId id="485" r:id="rId11"/>
    <p:sldId id="486" r:id="rId12"/>
    <p:sldId id="487" r:id="rId13"/>
    <p:sldId id="459" r:id="rId14"/>
  </p:sldIdLst>
  <p:sldSz cx="9906000" cy="6858000" type="A4"/>
  <p:notesSz cx="6662738" cy="9926638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Közepesen sötét stílus 2 – 3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18" autoAdjust="0"/>
    <p:restoredTop sz="0" autoAdjust="0"/>
  </p:normalViewPr>
  <p:slideViewPr>
    <p:cSldViewPr>
      <p:cViewPr varScale="1">
        <p:scale>
          <a:sx n="67" d="100"/>
          <a:sy n="67" d="100"/>
        </p:scale>
        <p:origin x="1260" y="4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6" d="100"/>
        <a:sy n="196" d="100"/>
      </p:scale>
      <p:origin x="0" y="46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7186" cy="495936"/>
          </a:xfrm>
          <a:prstGeom prst="rect">
            <a:avLst/>
          </a:prstGeom>
        </p:spPr>
        <p:txBody>
          <a:bodyPr vert="horz" lIns="90995" tIns="45498" rIns="90995" bIns="45498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4011" y="0"/>
            <a:ext cx="2887186" cy="495936"/>
          </a:xfrm>
          <a:prstGeom prst="rect">
            <a:avLst/>
          </a:prstGeom>
        </p:spPr>
        <p:txBody>
          <a:bodyPr vert="horz" lIns="90995" tIns="45498" rIns="90995" bIns="45498" rtlCol="0"/>
          <a:lstStyle>
            <a:lvl1pPr algn="r">
              <a:defRPr sz="1200"/>
            </a:lvl1pPr>
          </a:lstStyle>
          <a:p>
            <a:fld id="{122FBB0D-D60C-467E-AF3C-9AA93D727E91}" type="datetimeFigureOut">
              <a:rPr lang="hu-HU" smtClean="0"/>
              <a:t>2020. 10. 13.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9120"/>
            <a:ext cx="2887186" cy="495935"/>
          </a:xfrm>
          <a:prstGeom prst="rect">
            <a:avLst/>
          </a:prstGeom>
        </p:spPr>
        <p:txBody>
          <a:bodyPr vert="horz" lIns="90995" tIns="45498" rIns="90995" bIns="45498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4011" y="9429120"/>
            <a:ext cx="2887186" cy="495935"/>
          </a:xfrm>
          <a:prstGeom prst="rect">
            <a:avLst/>
          </a:prstGeom>
        </p:spPr>
        <p:txBody>
          <a:bodyPr vert="horz" lIns="90995" tIns="45498" rIns="90995" bIns="45498" rtlCol="0" anchor="b"/>
          <a:lstStyle>
            <a:lvl1pPr algn="r">
              <a:defRPr sz="1200"/>
            </a:lvl1pPr>
          </a:lstStyle>
          <a:p>
            <a:fld id="{CFB9C247-05BF-4897-9CF8-D46BEB83CBD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693418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87186" cy="496332"/>
          </a:xfrm>
          <a:prstGeom prst="rect">
            <a:avLst/>
          </a:prstGeom>
        </p:spPr>
        <p:txBody>
          <a:bodyPr vert="horz" lIns="90995" tIns="45498" rIns="90995" bIns="45498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774011" y="1"/>
            <a:ext cx="2887186" cy="496332"/>
          </a:xfrm>
          <a:prstGeom prst="rect">
            <a:avLst/>
          </a:prstGeom>
        </p:spPr>
        <p:txBody>
          <a:bodyPr vert="horz" lIns="90995" tIns="45498" rIns="90995" bIns="45498" rtlCol="0"/>
          <a:lstStyle>
            <a:lvl1pPr algn="r">
              <a:defRPr sz="1200"/>
            </a:lvl1pPr>
          </a:lstStyle>
          <a:p>
            <a:fld id="{743DEDDE-D34D-486B-958D-B15FA039A11D}" type="datetimeFigureOut">
              <a:rPr lang="hu-HU" smtClean="0"/>
              <a:pPr/>
              <a:t>2020. 10. 13.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42938" y="744538"/>
            <a:ext cx="537686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95" tIns="45498" rIns="90995" bIns="45498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66274" y="4715155"/>
            <a:ext cx="5330190" cy="4466987"/>
          </a:xfrm>
          <a:prstGeom prst="rect">
            <a:avLst/>
          </a:prstGeom>
        </p:spPr>
        <p:txBody>
          <a:bodyPr vert="horz" lIns="90995" tIns="45498" rIns="90995" bIns="45498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1" y="9428585"/>
            <a:ext cx="2887186" cy="496332"/>
          </a:xfrm>
          <a:prstGeom prst="rect">
            <a:avLst/>
          </a:prstGeom>
        </p:spPr>
        <p:txBody>
          <a:bodyPr vert="horz" lIns="90995" tIns="45498" rIns="90995" bIns="45498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774011" y="9428585"/>
            <a:ext cx="2887186" cy="496332"/>
          </a:xfrm>
          <a:prstGeom prst="rect">
            <a:avLst/>
          </a:prstGeom>
        </p:spPr>
        <p:txBody>
          <a:bodyPr vert="horz" lIns="90995" tIns="45498" rIns="90995" bIns="45498" rtlCol="0" anchor="b"/>
          <a:lstStyle>
            <a:lvl1pPr algn="r">
              <a:defRPr sz="1200"/>
            </a:lvl1pPr>
          </a:lstStyle>
          <a:p>
            <a:fld id="{8F69FE14-B312-4CCD-AE16-AF02E6E03D36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95868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KEZDŐOLDAL – NAGY KÉP, SZÖVEGMEZŐVEL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69FE14-B312-4CCD-AE16-AF02E6E03D36}" type="slidenum">
              <a:rPr lang="hu-HU" smtClean="0">
                <a:solidFill>
                  <a:prstClr val="black"/>
                </a:solidFill>
              </a:rPr>
              <a:pPr/>
              <a:t>1</a:t>
            </a:fld>
            <a:endParaRPr lang="hu-H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227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C1D6F-FF08-4FD9-AE28-8CA85CEB68C6}" type="datetimeFigureOut">
              <a:rPr lang="hu-HU" smtClean="0"/>
              <a:pPr/>
              <a:t>2020. 10. 13.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02E6-26EF-4CF8-BE0F-6E517DA01F4E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C1D6F-FF08-4FD9-AE28-8CA85CEB68C6}" type="datetimeFigureOut">
              <a:rPr lang="hu-HU" smtClean="0"/>
              <a:pPr/>
              <a:t>2020. 10. 13.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02E6-26EF-4CF8-BE0F-6E517DA01F4E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C1D6F-FF08-4FD9-AE28-8CA85CEB68C6}" type="datetimeFigureOut">
              <a:rPr lang="hu-HU" smtClean="0"/>
              <a:pPr/>
              <a:t>2020. 10. 13.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02E6-26EF-4CF8-BE0F-6E517DA01F4E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C1D6F-FF08-4FD9-AE28-8CA85CEB68C6}" type="datetimeFigureOut">
              <a:rPr lang="hu-HU" smtClean="0"/>
              <a:pPr/>
              <a:t>2020. 10. 13.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02E6-26EF-4CF8-BE0F-6E517DA01F4E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C1D6F-FF08-4FD9-AE28-8CA85CEB68C6}" type="datetimeFigureOut">
              <a:rPr lang="hu-HU" smtClean="0"/>
              <a:pPr/>
              <a:t>2020. 10. 13.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02E6-26EF-4CF8-BE0F-6E517DA01F4E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C1D6F-FF08-4FD9-AE28-8CA85CEB68C6}" type="datetimeFigureOut">
              <a:rPr lang="hu-HU" smtClean="0"/>
              <a:pPr/>
              <a:t>2020. 10. 13.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02E6-26EF-4CF8-BE0F-6E517DA01F4E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C1D6F-FF08-4FD9-AE28-8CA85CEB68C6}" type="datetimeFigureOut">
              <a:rPr lang="hu-HU" smtClean="0"/>
              <a:pPr/>
              <a:t>2020. 10. 13.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02E6-26EF-4CF8-BE0F-6E517DA01F4E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C1D6F-FF08-4FD9-AE28-8CA85CEB68C6}" type="datetimeFigureOut">
              <a:rPr lang="hu-HU" smtClean="0"/>
              <a:pPr/>
              <a:t>2020. 10. 13.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02E6-26EF-4CF8-BE0F-6E517DA01F4E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C1D6F-FF08-4FD9-AE28-8CA85CEB68C6}" type="datetimeFigureOut">
              <a:rPr lang="hu-HU" smtClean="0"/>
              <a:pPr/>
              <a:t>2020. 10. 13.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02E6-26EF-4CF8-BE0F-6E517DA01F4E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C1D6F-FF08-4FD9-AE28-8CA85CEB68C6}" type="datetimeFigureOut">
              <a:rPr lang="hu-HU" smtClean="0"/>
              <a:pPr/>
              <a:t>2020. 10. 13.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02E6-26EF-4CF8-BE0F-6E517DA01F4E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C1D6F-FF08-4FD9-AE28-8CA85CEB68C6}" type="datetimeFigureOut">
              <a:rPr lang="hu-HU" smtClean="0"/>
              <a:pPr/>
              <a:t>2020. 10. 13.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02E6-26EF-4CF8-BE0F-6E517DA01F4E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C1D6F-FF08-4FD9-AE28-8CA85CEB68C6}" type="datetimeFigureOut">
              <a:rPr lang="hu-HU" smtClean="0"/>
              <a:pPr/>
              <a:t>2020. 10. 13.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502E6-26EF-4CF8-BE0F-6E517DA01F4E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homelab.mri.hu/activities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somogyi@mri.hu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homelab.mri.hu/" TargetMode="External"/><Relationship Id="rId4" Type="http://schemas.openxmlformats.org/officeDocument/2006/relationships/hyperlink" Target="mailto:szemzo@mri.hu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1"/>
          <p:cNvSpPr txBox="1">
            <a:spLocks/>
          </p:cNvSpPr>
          <p:nvPr/>
        </p:nvSpPr>
        <p:spPr>
          <a:xfrm>
            <a:off x="194115" y="1268761"/>
            <a:ext cx="7855229" cy="43424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hu-HU" sz="2400" b="1" dirty="0" err="1"/>
              <a:t>HomeLab</a:t>
            </a:r>
            <a:r>
              <a:rPr lang="hu-HU" sz="2400" b="1" dirty="0"/>
              <a:t> - </a:t>
            </a:r>
            <a:r>
              <a:rPr lang="en-US" sz="2400" b="1" dirty="0"/>
              <a:t>Integrated Housing and </a:t>
            </a:r>
            <a:r>
              <a:rPr lang="en-US" sz="2400" b="1" dirty="0" err="1"/>
              <a:t>Labour</a:t>
            </a:r>
            <a:r>
              <a:rPr lang="en-US" sz="2400" b="1" dirty="0"/>
              <a:t> Services in the Social Rental Enterprise Model</a:t>
            </a:r>
            <a:endParaRPr lang="hu-HU" sz="2400" b="1" dirty="0"/>
          </a:p>
          <a:p>
            <a:endParaRPr lang="hu-HU" sz="2400" b="1" dirty="0"/>
          </a:p>
          <a:p>
            <a:endParaRPr lang="hu-HU" sz="1200" dirty="0"/>
          </a:p>
          <a:p>
            <a:r>
              <a:rPr lang="hu-HU" sz="2400" dirty="0" err="1"/>
              <a:t>Presenters</a:t>
            </a:r>
            <a:r>
              <a:rPr lang="hu-HU" sz="2400" dirty="0"/>
              <a:t>: </a:t>
            </a:r>
          </a:p>
          <a:p>
            <a:r>
              <a:rPr lang="hu-HU" sz="2400" dirty="0"/>
              <a:t>Eszter Somogyi and Hanna Szemző</a:t>
            </a:r>
          </a:p>
          <a:p>
            <a:r>
              <a:rPr lang="hu-HU" sz="2400" dirty="0"/>
              <a:t>Metropolitan Research Institute </a:t>
            </a:r>
          </a:p>
        </p:txBody>
      </p:sp>
      <p:sp>
        <p:nvSpPr>
          <p:cNvPr id="5" name="Alcím 2"/>
          <p:cNvSpPr txBox="1">
            <a:spLocks/>
          </p:cNvSpPr>
          <p:nvPr/>
        </p:nvSpPr>
        <p:spPr>
          <a:xfrm>
            <a:off x="159630" y="3632448"/>
            <a:ext cx="9617906" cy="20550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endParaRPr lang="en-US" altLang="hu-HU" sz="2800" dirty="0"/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2920" y="5157192"/>
            <a:ext cx="3417124" cy="908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4472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95300" y="274637"/>
            <a:ext cx="8915400" cy="778099"/>
          </a:xfrm>
        </p:spPr>
        <p:txBody>
          <a:bodyPr/>
          <a:lstStyle/>
          <a:p>
            <a:r>
              <a:rPr lang="en-GB" b="1" dirty="0">
                <a:latin typeface="Garamond" panose="02020404030301010803" pitchFamily="18" charset="0"/>
              </a:rPr>
              <a:t>Lessons learned </a:t>
            </a:r>
            <a:r>
              <a:rPr lang="hu-HU" b="1" dirty="0">
                <a:latin typeface="Garamond" panose="02020404030301010803" pitchFamily="18" charset="0"/>
              </a:rPr>
              <a:t>1.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95300" y="1268759"/>
            <a:ext cx="8915400" cy="4857405"/>
          </a:xfrm>
        </p:spPr>
        <p:txBody>
          <a:bodyPr>
            <a:normAutofit lnSpcReduction="10000"/>
          </a:bodyPr>
          <a:lstStyle/>
          <a:p>
            <a:r>
              <a:rPr lang="en-GB" sz="2400" dirty="0">
                <a:latin typeface="Garamond" panose="02020404030301010803" pitchFamily="18" charset="0"/>
              </a:rPr>
              <a:t>The role of guarantee and mediation of SREs are important both in the housing and labour market when dealing with clients with complex needs (also toward public actors)</a:t>
            </a:r>
            <a:endParaRPr lang="hu-HU" sz="2400" dirty="0">
              <a:latin typeface="Garamond" panose="02020404030301010803" pitchFamily="18" charset="0"/>
            </a:endParaRPr>
          </a:p>
          <a:p>
            <a:r>
              <a:rPr lang="hu-HU" sz="2400" dirty="0">
                <a:latin typeface="Garamond" panose="02020404030301010803" pitchFamily="18" charset="0"/>
              </a:rPr>
              <a:t>Prompt </a:t>
            </a:r>
            <a:r>
              <a:rPr lang="hu-HU" sz="2400" dirty="0" err="1">
                <a:latin typeface="Garamond" panose="02020404030301010803" pitchFamily="18" charset="0"/>
              </a:rPr>
              <a:t>housing</a:t>
            </a:r>
            <a:r>
              <a:rPr lang="hu-HU" sz="2400" dirty="0">
                <a:latin typeface="Garamond" panose="02020404030301010803" pitchFamily="18" charset="0"/>
              </a:rPr>
              <a:t> of </a:t>
            </a:r>
            <a:r>
              <a:rPr lang="hu-HU" sz="2400" dirty="0" err="1">
                <a:latin typeface="Garamond" panose="02020404030301010803" pitchFamily="18" charset="0"/>
              </a:rPr>
              <a:t>clients</a:t>
            </a:r>
            <a:r>
              <a:rPr lang="hu-HU" sz="2400" dirty="0">
                <a:latin typeface="Garamond" panose="02020404030301010803" pitchFamily="18" charset="0"/>
              </a:rPr>
              <a:t> </a:t>
            </a:r>
            <a:r>
              <a:rPr lang="hu-HU" sz="2400" dirty="0">
                <a:latin typeface="Garamond" panose="02020404030301010803" pitchFamily="18" charset="0"/>
                <a:sym typeface="Wingdings" panose="05000000000000000000" pitchFamily="2" charset="2"/>
              </a:rPr>
              <a:t> </a:t>
            </a:r>
            <a:r>
              <a:rPr lang="hu-HU" sz="2400" dirty="0" err="1">
                <a:latin typeface="Garamond" panose="02020404030301010803" pitchFamily="18" charset="0"/>
                <a:sym typeface="Wingdings" panose="05000000000000000000" pitchFamily="2" charset="2"/>
              </a:rPr>
              <a:t>maintain</a:t>
            </a:r>
            <a:r>
              <a:rPr lang="hu-HU" sz="2400" dirty="0">
                <a:latin typeface="Garamond" panose="02020404030301010803" pitchFamily="18" charset="0"/>
                <a:sym typeface="Wingdings" panose="05000000000000000000" pitchFamily="2" charset="2"/>
              </a:rPr>
              <a:t> </a:t>
            </a:r>
            <a:r>
              <a:rPr lang="hu-HU" sz="2400" dirty="0" err="1">
                <a:latin typeface="Garamond" panose="02020404030301010803" pitchFamily="18" charset="0"/>
                <a:sym typeface="Wingdings" panose="05000000000000000000" pitchFamily="2" charset="2"/>
              </a:rPr>
              <a:t>their</a:t>
            </a:r>
            <a:r>
              <a:rPr lang="hu-HU" sz="2400" dirty="0">
                <a:latin typeface="Garamond" panose="02020404030301010803" pitchFamily="18" charset="0"/>
                <a:sym typeface="Wingdings" panose="05000000000000000000" pitchFamily="2" charset="2"/>
              </a:rPr>
              <a:t> </a:t>
            </a:r>
            <a:r>
              <a:rPr lang="hu-HU" sz="2400" dirty="0" err="1">
                <a:latin typeface="Garamond" panose="02020404030301010803" pitchFamily="18" charset="0"/>
                <a:sym typeface="Wingdings" panose="05000000000000000000" pitchFamily="2" charset="2"/>
              </a:rPr>
              <a:t>cooperation</a:t>
            </a:r>
            <a:endParaRPr lang="en-GB" sz="2400" dirty="0">
              <a:latin typeface="Garamond" panose="02020404030301010803" pitchFamily="18" charset="0"/>
            </a:endParaRPr>
          </a:p>
          <a:p>
            <a:r>
              <a:rPr lang="en-GB" sz="2400" dirty="0">
                <a:latin typeface="Garamond" panose="02020404030301010803" pitchFamily="18" charset="0"/>
              </a:rPr>
              <a:t>Without rent subsidy / social housing marginalised people cannot be housed on the long-term </a:t>
            </a:r>
            <a:r>
              <a:rPr lang="en-GB" sz="2400" dirty="0">
                <a:latin typeface="Garamond" panose="02020404030301010803" pitchFamily="18" charset="0"/>
                <a:sym typeface="Wingdings" panose="05000000000000000000" pitchFamily="2" charset="2"/>
              </a:rPr>
              <a:t> central governments need to take more responsibilities in this field</a:t>
            </a:r>
          </a:p>
          <a:p>
            <a:r>
              <a:rPr lang="en-GB" sz="2400" dirty="0">
                <a:latin typeface="Garamond" panose="02020404030301010803" pitchFamily="18" charset="0"/>
                <a:sym typeface="Wingdings" panose="05000000000000000000" pitchFamily="2" charset="2"/>
              </a:rPr>
              <a:t>For upscaling Social Rental Agencies Guarantee fund is essential  searching for public and private possibilities (lobbying, fund raising, „social investors”)</a:t>
            </a:r>
            <a:endParaRPr lang="en-GB" sz="2400" dirty="0">
              <a:latin typeface="Garamond" panose="02020404030301010803" pitchFamily="18" charset="0"/>
            </a:endParaRPr>
          </a:p>
          <a:p>
            <a:r>
              <a:rPr lang="en-GB" sz="2400" dirty="0">
                <a:latin typeface="Garamond" panose="02020404030301010803" pitchFamily="18" charset="0"/>
              </a:rPr>
              <a:t>Municipalities: their supportive role is very important but cooperation sometimes difficult to achieve and can be fragile</a:t>
            </a:r>
          </a:p>
          <a:p>
            <a:pPr marL="0" indent="0">
              <a:buNone/>
            </a:pPr>
            <a:r>
              <a:rPr lang="en-US" sz="2400" dirty="0">
                <a:latin typeface="Garamond" panose="02020404030301010803" pitchFamily="18" charset="0"/>
              </a:rPr>
              <a:t> </a:t>
            </a:r>
          </a:p>
          <a:p>
            <a:endParaRPr lang="en-GB" sz="2400" b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34556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95300" y="274637"/>
            <a:ext cx="8915400" cy="778099"/>
          </a:xfrm>
        </p:spPr>
        <p:txBody>
          <a:bodyPr/>
          <a:lstStyle/>
          <a:p>
            <a:r>
              <a:rPr lang="en-GB" b="1" dirty="0">
                <a:latin typeface="Garamond" panose="02020404030301010803" pitchFamily="18" charset="0"/>
              </a:rPr>
              <a:t>Lessons learned</a:t>
            </a:r>
            <a:r>
              <a:rPr lang="hu-HU" b="1" dirty="0">
                <a:latin typeface="Garamond" panose="02020404030301010803" pitchFamily="18" charset="0"/>
              </a:rPr>
              <a:t> 2.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95300" y="1052737"/>
            <a:ext cx="8915400" cy="5073428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Garamond" panose="02020404030301010803" pitchFamily="18" charset="0"/>
              </a:rPr>
              <a:t>Vulnerable/marginalized people needs follow-up support on long-term but its intensity varies according to the concrete needs (both in employment and housing)</a:t>
            </a:r>
            <a:endParaRPr lang="hu-HU" sz="2400" dirty="0">
              <a:latin typeface="Garamond" panose="02020404030301010803" pitchFamily="18" charset="0"/>
            </a:endParaRPr>
          </a:p>
          <a:p>
            <a:r>
              <a:rPr lang="en-GB" sz="2400" dirty="0">
                <a:latin typeface="Garamond" panose="02020404030301010803" pitchFamily="18" charset="0"/>
              </a:rPr>
              <a:t>Debt management and prevention is crucial </a:t>
            </a:r>
            <a:r>
              <a:rPr lang="hu-HU" sz="2400" dirty="0">
                <a:latin typeface="Garamond" panose="02020404030301010803" pitchFamily="18" charset="0"/>
              </a:rPr>
              <a:t>– </a:t>
            </a:r>
            <a:r>
              <a:rPr lang="hu-HU" sz="2400" dirty="0" err="1">
                <a:latin typeface="Garamond" panose="02020404030301010803" pitchFamily="18" charset="0"/>
              </a:rPr>
              <a:t>private</a:t>
            </a:r>
            <a:r>
              <a:rPr lang="hu-HU" sz="2400" dirty="0">
                <a:latin typeface="Garamond" panose="02020404030301010803" pitchFamily="18" charset="0"/>
              </a:rPr>
              <a:t> </a:t>
            </a:r>
            <a:r>
              <a:rPr lang="hu-HU" sz="2400" dirty="0" err="1">
                <a:latin typeface="Garamond" panose="02020404030301010803" pitchFamily="18" charset="0"/>
              </a:rPr>
              <a:t>insolvency</a:t>
            </a:r>
            <a:r>
              <a:rPr lang="hu-HU" sz="2400" dirty="0">
                <a:latin typeface="Garamond" panose="02020404030301010803" pitchFamily="18" charset="0"/>
              </a:rPr>
              <a:t> </a:t>
            </a:r>
            <a:r>
              <a:rPr lang="hu-HU" sz="2400" dirty="0" err="1">
                <a:latin typeface="Garamond" panose="02020404030301010803" pitchFamily="18" charset="0"/>
              </a:rPr>
              <a:t>scheme</a:t>
            </a:r>
            <a:r>
              <a:rPr lang="hu-HU" sz="2400" dirty="0">
                <a:latin typeface="Garamond" panose="02020404030301010803" pitchFamily="18" charset="0"/>
              </a:rPr>
              <a:t> </a:t>
            </a:r>
            <a:r>
              <a:rPr lang="hu-HU" sz="2400" dirty="0" err="1">
                <a:latin typeface="Garamond" panose="02020404030301010803" pitchFamily="18" charset="0"/>
              </a:rPr>
              <a:t>to</a:t>
            </a:r>
            <a:r>
              <a:rPr lang="hu-HU" sz="2400" dirty="0">
                <a:latin typeface="Garamond" panose="02020404030301010803" pitchFamily="18" charset="0"/>
              </a:rPr>
              <a:t> free </a:t>
            </a:r>
            <a:r>
              <a:rPr lang="hu-HU" sz="2400" dirty="0" err="1">
                <a:latin typeface="Garamond" panose="02020404030301010803" pitchFamily="18" charset="0"/>
              </a:rPr>
              <a:t>households</a:t>
            </a:r>
            <a:r>
              <a:rPr lang="hu-HU" sz="2400" dirty="0">
                <a:latin typeface="Garamond" panose="02020404030301010803" pitchFamily="18" charset="0"/>
              </a:rPr>
              <a:t> </a:t>
            </a:r>
            <a:r>
              <a:rPr lang="hu-HU" sz="2400" dirty="0" err="1">
                <a:latin typeface="Garamond" panose="02020404030301010803" pitchFamily="18" charset="0"/>
              </a:rPr>
              <a:t>from</a:t>
            </a:r>
            <a:r>
              <a:rPr lang="hu-HU" sz="2400" dirty="0">
                <a:latin typeface="Garamond" panose="02020404030301010803" pitchFamily="18" charset="0"/>
              </a:rPr>
              <a:t> </a:t>
            </a:r>
            <a:r>
              <a:rPr lang="hu-HU" sz="2400" dirty="0" err="1">
                <a:latin typeface="Garamond" panose="02020404030301010803" pitchFamily="18" charset="0"/>
              </a:rPr>
              <a:t>debts</a:t>
            </a:r>
            <a:endParaRPr lang="hu-HU" sz="2400" dirty="0">
              <a:latin typeface="Garamond" panose="02020404030301010803" pitchFamily="18" charset="0"/>
            </a:endParaRPr>
          </a:p>
          <a:p>
            <a:r>
              <a:rPr lang="en-US" sz="2400" dirty="0">
                <a:latin typeface="Garamond" panose="02020404030301010803" pitchFamily="18" charset="0"/>
              </a:rPr>
              <a:t>Employment: direct cooperation with employers proved to be a must. Training for employers how to deal with vulnerable groups can be very efficient</a:t>
            </a:r>
            <a:r>
              <a:rPr lang="hu-HU" sz="2400" dirty="0">
                <a:latin typeface="Garamond" panose="02020404030301010803" pitchFamily="18" charset="0"/>
              </a:rPr>
              <a:t>.</a:t>
            </a:r>
          </a:p>
          <a:p>
            <a:r>
              <a:rPr lang="en-US" sz="2400" dirty="0">
                <a:latin typeface="Garamond" panose="02020404030301010803" pitchFamily="18" charset="0"/>
              </a:rPr>
              <a:t>Service integration requires to build up a wider network of stakeholders (service providers, municipalities, NGOs etc.) – time, networking etc.</a:t>
            </a:r>
          </a:p>
          <a:p>
            <a:endParaRPr lang="hu-HU" sz="2400" dirty="0">
              <a:latin typeface="Garamond" panose="02020404030301010803" pitchFamily="18" charset="0"/>
            </a:endParaRPr>
          </a:p>
          <a:p>
            <a:pPr marL="0" indent="0">
              <a:buNone/>
            </a:pPr>
            <a:endParaRPr lang="en-US" sz="2400" dirty="0">
              <a:latin typeface="Garamond" panose="02020404030301010803" pitchFamily="18" charset="0"/>
            </a:endParaRPr>
          </a:p>
          <a:p>
            <a:pPr marL="0" indent="0">
              <a:buNone/>
            </a:pPr>
            <a:endParaRPr lang="en-GB" sz="2400" b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70713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95300" y="274637"/>
            <a:ext cx="8915400" cy="778099"/>
          </a:xfrm>
        </p:spPr>
        <p:txBody>
          <a:bodyPr/>
          <a:lstStyle/>
          <a:p>
            <a:r>
              <a:rPr lang="hu-HU" b="1" dirty="0" err="1">
                <a:latin typeface="Garamond" panose="02020404030301010803" pitchFamily="18" charset="0"/>
              </a:rPr>
              <a:t>HomeLab</a:t>
            </a:r>
            <a:r>
              <a:rPr lang="hu-HU" b="1" dirty="0">
                <a:latin typeface="Garamond" panose="02020404030301010803" pitchFamily="18" charset="0"/>
              </a:rPr>
              <a:t> </a:t>
            </a:r>
            <a:r>
              <a:rPr lang="hu-HU" b="1" dirty="0" err="1">
                <a:latin typeface="Garamond" panose="02020404030301010803" pitchFamily="18" charset="0"/>
              </a:rPr>
              <a:t>partners</a:t>
            </a:r>
            <a:endParaRPr lang="hu-HU" b="1" dirty="0">
              <a:latin typeface="Garamond" panose="02020404030301010803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95300" y="1052737"/>
            <a:ext cx="8915400" cy="50734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2400" b="1" dirty="0">
                <a:latin typeface="Garamond" panose="02020404030301010803" pitchFamily="18" charset="0"/>
              </a:rPr>
              <a:t>Pilot </a:t>
            </a:r>
            <a:r>
              <a:rPr lang="hu-HU" sz="2400" b="1" dirty="0" err="1">
                <a:latin typeface="Garamond" panose="02020404030301010803" pitchFamily="18" charset="0"/>
              </a:rPr>
              <a:t>implementers</a:t>
            </a:r>
            <a:r>
              <a:rPr lang="en-GB" sz="2400" b="1" dirty="0">
                <a:latin typeface="Garamond" panose="02020404030301010803" pitchFamily="18" charset="0"/>
              </a:rPr>
              <a:t>:</a:t>
            </a:r>
            <a:endParaRPr lang="hu-HU" sz="2400" b="1" dirty="0">
              <a:latin typeface="Garamond" panose="02020404030301010803" pitchFamily="18" charset="0"/>
            </a:endParaRP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Garamond" panose="02020404030301010803" pitchFamily="18" charset="0"/>
              </a:rPr>
              <a:t>Pilot implementers – 5 NGOs (no public partner in the project): 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Garamond" panose="02020404030301010803" pitchFamily="18" charset="0"/>
              </a:rPr>
              <a:t>The Hungarian Charity Service of Malta (Hungary – City of </a:t>
            </a:r>
            <a:r>
              <a:rPr lang="en-GB" sz="2000" dirty="0" err="1">
                <a:latin typeface="Garamond" panose="02020404030301010803" pitchFamily="18" charset="0"/>
              </a:rPr>
              <a:t>Veszprém</a:t>
            </a:r>
            <a:r>
              <a:rPr lang="en-GB" sz="2000" dirty="0">
                <a:latin typeface="Garamond" panose="02020404030301010803" pitchFamily="18" charset="0"/>
              </a:rPr>
              <a:t>)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Garamond" panose="02020404030301010803" pitchFamily="18" charset="0"/>
              </a:rPr>
              <a:t>From Street to Home Association (Hungary-Budapest)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Garamond" panose="02020404030301010803" pitchFamily="18" charset="0"/>
              </a:rPr>
              <a:t>Habitat for Humanity Poland (Poland - Warsaw)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Garamond" panose="02020404030301010803" pitchFamily="18" charset="0"/>
              </a:rPr>
              <a:t>People in Need (Slovakia – villages in Eastern Slovakia 3 micro-regions)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GB" sz="2000" dirty="0" err="1">
                <a:latin typeface="Garamond" panose="02020404030301010803" pitchFamily="18" charset="0"/>
              </a:rPr>
              <a:t>Romodrom</a:t>
            </a:r>
            <a:r>
              <a:rPr lang="en-GB" sz="2000" dirty="0">
                <a:latin typeface="Garamond" panose="02020404030301010803" pitchFamily="18" charset="0"/>
              </a:rPr>
              <a:t> (Czech Republic-3 </a:t>
            </a:r>
            <a:r>
              <a:rPr lang="en-GB" sz="2000" dirty="0" err="1">
                <a:latin typeface="Garamond" panose="02020404030301010803" pitchFamily="18" charset="0"/>
              </a:rPr>
              <a:t>microregions</a:t>
            </a:r>
            <a:r>
              <a:rPr lang="en-GB" sz="2000" dirty="0">
                <a:latin typeface="Garamond" panose="02020404030301010803" pitchFamily="18" charset="0"/>
              </a:rPr>
              <a:t>, mainly urban areas)</a:t>
            </a:r>
          </a:p>
          <a:p>
            <a:pPr marL="0" indent="0">
              <a:buNone/>
            </a:pPr>
            <a:r>
              <a:rPr lang="en-US" sz="2400" b="1" dirty="0">
                <a:latin typeface="Garamond" panose="02020404030301010803" pitchFamily="18" charset="0"/>
              </a:rPr>
              <a:t>Research – Analysis:</a:t>
            </a:r>
          </a:p>
          <a:p>
            <a:r>
              <a:rPr lang="en-US" sz="2400" dirty="0">
                <a:latin typeface="Garamond" panose="02020404030301010803" pitchFamily="18" charset="0"/>
              </a:rPr>
              <a:t>Metropolitan Research Institute – Budapest</a:t>
            </a:r>
            <a:r>
              <a:rPr lang="hu-HU" sz="2400" dirty="0">
                <a:latin typeface="Garamond" panose="02020404030301010803" pitchFamily="18" charset="0"/>
              </a:rPr>
              <a:t> (</a:t>
            </a:r>
            <a:r>
              <a:rPr lang="hu-HU" sz="2400" dirty="0" err="1">
                <a:latin typeface="Garamond" panose="02020404030301010803" pitchFamily="18" charset="0"/>
              </a:rPr>
              <a:t>consortium</a:t>
            </a:r>
            <a:r>
              <a:rPr lang="hu-HU" sz="2400" dirty="0">
                <a:latin typeface="Garamond" panose="02020404030301010803" pitchFamily="18" charset="0"/>
              </a:rPr>
              <a:t> </a:t>
            </a:r>
            <a:r>
              <a:rPr lang="hu-HU" sz="2400" dirty="0" err="1">
                <a:latin typeface="Garamond" panose="02020404030301010803" pitchFamily="18" charset="0"/>
              </a:rPr>
              <a:t>leader</a:t>
            </a:r>
            <a:r>
              <a:rPr lang="hu-HU" sz="2400" dirty="0">
                <a:latin typeface="Garamond" panose="02020404030301010803" pitchFamily="18" charset="0"/>
              </a:rPr>
              <a:t>)</a:t>
            </a:r>
            <a:endParaRPr lang="en-US" sz="2400" dirty="0">
              <a:latin typeface="Garamond" panose="02020404030301010803" pitchFamily="18" charset="0"/>
            </a:endParaRPr>
          </a:p>
          <a:p>
            <a:r>
              <a:rPr lang="en-US" sz="2400" dirty="0">
                <a:latin typeface="Garamond" panose="02020404030301010803" pitchFamily="18" charset="0"/>
              </a:rPr>
              <a:t>Budapest Institute – Budapest</a:t>
            </a:r>
          </a:p>
          <a:p>
            <a:pPr marL="0" indent="0">
              <a:buNone/>
            </a:pPr>
            <a:r>
              <a:rPr lang="hu-HU" sz="2400" b="1" dirty="0" err="1">
                <a:latin typeface="Garamond" panose="02020404030301010803" pitchFamily="18" charset="0"/>
              </a:rPr>
              <a:t>HomeLab</a:t>
            </a:r>
            <a:r>
              <a:rPr lang="hu-HU" sz="2400" b="1" dirty="0">
                <a:latin typeface="Garamond" panose="02020404030301010803" pitchFamily="18" charset="0"/>
              </a:rPr>
              <a:t> </a:t>
            </a:r>
            <a:r>
              <a:rPr lang="hu-HU" sz="2400" b="1" dirty="0" err="1">
                <a:latin typeface="Garamond" panose="02020404030301010803" pitchFamily="18" charset="0"/>
              </a:rPr>
              <a:t>Final</a:t>
            </a:r>
            <a:r>
              <a:rPr lang="hu-HU" sz="2400" b="1" dirty="0">
                <a:latin typeface="Garamond" panose="02020404030301010803" pitchFamily="18" charset="0"/>
              </a:rPr>
              <a:t> </a:t>
            </a:r>
            <a:r>
              <a:rPr lang="hu-HU" sz="2400" b="1" dirty="0" err="1">
                <a:latin typeface="Garamond" panose="02020404030301010803" pitchFamily="18" charset="0"/>
              </a:rPr>
              <a:t>Report</a:t>
            </a:r>
            <a:r>
              <a:rPr lang="hu-HU" sz="2400" b="1" dirty="0">
                <a:latin typeface="Garamond" panose="02020404030301010803" pitchFamily="18" charset="0"/>
              </a:rPr>
              <a:t> :</a:t>
            </a:r>
          </a:p>
          <a:p>
            <a:pPr marL="0" indent="0">
              <a:buNone/>
            </a:pPr>
            <a:r>
              <a:rPr lang="en-GB" sz="2400" dirty="0">
                <a:latin typeface="Garamond" panose="02020404030301010803" pitchFamily="18" charset="0"/>
                <a:hlinkClick r:id="rId2"/>
              </a:rPr>
              <a:t>http://homelab.mri.hu/activities/</a:t>
            </a:r>
            <a:r>
              <a:rPr lang="hu-HU" sz="2400" dirty="0">
                <a:latin typeface="Garamond" panose="02020404030301010803" pitchFamily="18" charset="0"/>
              </a:rPr>
              <a:t> </a:t>
            </a:r>
            <a:endParaRPr lang="en-GB" sz="24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03031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95300" y="116632"/>
            <a:ext cx="8915400" cy="720080"/>
          </a:xfrm>
        </p:spPr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495300" y="836712"/>
            <a:ext cx="8915400" cy="540060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hu-HU" dirty="0"/>
          </a:p>
          <a:p>
            <a:pPr marL="457200" lvl="1" indent="0">
              <a:buNone/>
            </a:pPr>
            <a:endParaRPr lang="hu-HU" dirty="0"/>
          </a:p>
          <a:p>
            <a:pPr marL="457200" lvl="1" indent="0" algn="ctr">
              <a:buNone/>
            </a:pPr>
            <a:r>
              <a:rPr lang="en-US" sz="3600" b="1" dirty="0"/>
              <a:t>Thank you for your attention!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hu-HU" dirty="0" err="1"/>
              <a:t>Contact</a:t>
            </a:r>
            <a:r>
              <a:rPr lang="hu-HU" dirty="0"/>
              <a:t>:</a:t>
            </a:r>
          </a:p>
          <a:p>
            <a:pPr marL="457200" lvl="1" indent="0">
              <a:buNone/>
            </a:pPr>
            <a:r>
              <a:rPr lang="hu-HU" dirty="0">
                <a:hlinkClick r:id="rId3"/>
              </a:rPr>
              <a:t>somogyi@</a:t>
            </a:r>
            <a:r>
              <a:rPr lang="hu-HU" dirty="0" err="1">
                <a:hlinkClick r:id="rId3"/>
              </a:rPr>
              <a:t>mri.hu</a:t>
            </a:r>
            <a:endParaRPr lang="hu-HU" dirty="0"/>
          </a:p>
          <a:p>
            <a:pPr marL="457200" lvl="1" indent="0">
              <a:buNone/>
            </a:pPr>
            <a:r>
              <a:rPr lang="hu-HU" dirty="0">
                <a:hlinkClick r:id="rId4"/>
              </a:rPr>
              <a:t>szemzo@mri.hu</a:t>
            </a:r>
            <a:endParaRPr lang="hu-HU" dirty="0"/>
          </a:p>
          <a:p>
            <a:pPr marL="457200" lvl="1" indent="0">
              <a:buNone/>
            </a:pPr>
            <a:r>
              <a:rPr lang="hu-HU">
                <a:hlinkClick r:id="rId5"/>
              </a:rPr>
              <a:t>https://homelab.mri.hu/</a:t>
            </a:r>
            <a:endParaRPr lang="hu-HU"/>
          </a:p>
          <a:p>
            <a:pPr marL="457200" lvl="1" indent="0">
              <a:buNone/>
            </a:pPr>
            <a:endParaRPr lang="hu-HU" dirty="0"/>
          </a:p>
          <a:p>
            <a:pPr marL="457200" lvl="1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624340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95300" y="274637"/>
            <a:ext cx="8915400" cy="778099"/>
          </a:xfrm>
        </p:spPr>
        <p:txBody>
          <a:bodyPr/>
          <a:lstStyle/>
          <a:p>
            <a:r>
              <a:rPr lang="hu-HU" b="1" dirty="0" err="1">
                <a:latin typeface="Garamond" panose="02020404030301010803" pitchFamily="18" charset="0"/>
              </a:rPr>
              <a:t>Set</a:t>
            </a:r>
            <a:r>
              <a:rPr lang="hu-HU" b="1" dirty="0">
                <a:latin typeface="Garamond" panose="02020404030301010803" pitchFamily="18" charset="0"/>
              </a:rPr>
              <a:t> </a:t>
            </a:r>
            <a:r>
              <a:rPr lang="hu-HU" b="1" dirty="0" err="1">
                <a:latin typeface="Garamond" panose="02020404030301010803" pitchFamily="18" charset="0"/>
              </a:rPr>
              <a:t>up</a:t>
            </a:r>
            <a:endParaRPr lang="hu-HU" b="1" dirty="0">
              <a:latin typeface="Garamond" panose="02020404030301010803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95300" y="1052737"/>
            <a:ext cx="8915400" cy="5073428"/>
          </a:xfrm>
        </p:spPr>
        <p:txBody>
          <a:bodyPr>
            <a:normAutofit/>
          </a:bodyPr>
          <a:lstStyle/>
          <a:p>
            <a:r>
              <a:rPr lang="en-US" sz="2800" dirty="0" err="1">
                <a:latin typeface="Garamond" panose="02020404030301010803" pitchFamily="18" charset="0"/>
              </a:rPr>
              <a:t>HomeLab</a:t>
            </a:r>
            <a:r>
              <a:rPr lang="en-US" sz="2800" dirty="0">
                <a:latin typeface="Garamond" panose="02020404030301010803" pitchFamily="18" charset="0"/>
              </a:rPr>
              <a:t> - Integrated Housing and </a:t>
            </a:r>
            <a:r>
              <a:rPr lang="en-US" sz="2800" dirty="0" err="1">
                <a:latin typeface="Garamond" panose="02020404030301010803" pitchFamily="18" charset="0"/>
              </a:rPr>
              <a:t>Labour</a:t>
            </a:r>
            <a:r>
              <a:rPr lang="en-US" sz="2800" dirty="0">
                <a:latin typeface="Garamond" panose="02020404030301010803" pitchFamily="18" charset="0"/>
              </a:rPr>
              <a:t> Services in the Social Rental Enterprise Model in four Central European Countries</a:t>
            </a:r>
          </a:p>
          <a:p>
            <a:r>
              <a:rPr lang="en-US" sz="2800" dirty="0">
                <a:latin typeface="Garamond" panose="02020404030301010803" pitchFamily="18" charset="0"/>
              </a:rPr>
              <a:t>Funded by the EASI </a:t>
            </a:r>
            <a:r>
              <a:rPr lang="en-US" sz="2800" dirty="0" err="1">
                <a:latin typeface="Garamond" panose="02020404030301010803" pitchFamily="18" charset="0"/>
              </a:rPr>
              <a:t>programme</a:t>
            </a:r>
            <a:r>
              <a:rPr lang="en-US" sz="2800" dirty="0">
                <a:latin typeface="Garamond" panose="02020404030301010803" pitchFamily="18" charset="0"/>
              </a:rPr>
              <a:t> of the European Commission. 2016-2019</a:t>
            </a:r>
            <a:endParaRPr lang="hu-HU" sz="2800" dirty="0">
              <a:latin typeface="Garamond" panose="02020404030301010803" pitchFamily="18" charset="0"/>
            </a:endParaRPr>
          </a:p>
          <a:p>
            <a:r>
              <a:rPr lang="en-US" sz="2800" dirty="0">
                <a:latin typeface="Garamond" panose="02020404030301010803" pitchFamily="18" charset="0"/>
              </a:rPr>
              <a:t>7 partners, 5 pilots, 4 countries – all CEE, app. 200 cases (the number was fluctuating)</a:t>
            </a:r>
            <a:endParaRPr lang="hu-HU" sz="2800" dirty="0">
              <a:latin typeface="Garamond" panose="02020404030301010803" pitchFamily="18" charset="0"/>
            </a:endParaRPr>
          </a:p>
          <a:p>
            <a:r>
              <a:rPr lang="hu-HU" sz="2800" dirty="0">
                <a:latin typeface="Garamond" panose="02020404030301010803" pitchFamily="18" charset="0"/>
              </a:rPr>
              <a:t>The 5 </a:t>
            </a:r>
            <a:r>
              <a:rPr lang="hu-HU" sz="2800" dirty="0" err="1">
                <a:latin typeface="Garamond" panose="02020404030301010803" pitchFamily="18" charset="0"/>
              </a:rPr>
              <a:t>pilots</a:t>
            </a:r>
            <a:r>
              <a:rPr lang="hu-HU" sz="2800" dirty="0">
                <a:latin typeface="Garamond" panose="02020404030301010803" pitchFamily="18" charset="0"/>
              </a:rPr>
              <a:t> </a:t>
            </a:r>
            <a:r>
              <a:rPr lang="hu-HU" sz="2800" dirty="0" err="1">
                <a:latin typeface="Garamond" panose="02020404030301010803" pitchFamily="18" charset="0"/>
              </a:rPr>
              <a:t>all</a:t>
            </a:r>
            <a:r>
              <a:rPr lang="hu-HU" sz="2800" dirty="0">
                <a:latin typeface="Garamond" panose="02020404030301010803" pitchFamily="18" charset="0"/>
              </a:rPr>
              <a:t> </a:t>
            </a:r>
            <a:r>
              <a:rPr lang="hu-HU" sz="2800" dirty="0" err="1">
                <a:latin typeface="Garamond" panose="02020404030301010803" pitchFamily="18" charset="0"/>
              </a:rPr>
              <a:t>tried</a:t>
            </a:r>
            <a:r>
              <a:rPr lang="hu-HU" sz="2800" dirty="0">
                <a:latin typeface="Garamond" panose="02020404030301010803" pitchFamily="18" charset="0"/>
              </a:rPr>
              <a:t> </a:t>
            </a:r>
            <a:r>
              <a:rPr lang="hu-HU" sz="2800" dirty="0" err="1">
                <a:latin typeface="Garamond" panose="02020404030301010803" pitchFamily="18" charset="0"/>
              </a:rPr>
              <a:t>to</a:t>
            </a:r>
            <a:r>
              <a:rPr lang="hu-HU" sz="2800" dirty="0">
                <a:latin typeface="Garamond" panose="02020404030301010803" pitchFamily="18" charset="0"/>
              </a:rPr>
              <a:t> </a:t>
            </a:r>
            <a:r>
              <a:rPr lang="hu-HU" sz="2800" dirty="0" err="1">
                <a:latin typeface="Garamond" panose="02020404030301010803" pitchFamily="18" charset="0"/>
              </a:rPr>
              <a:t>establish</a:t>
            </a:r>
            <a:r>
              <a:rPr lang="hu-HU" sz="2800" dirty="0">
                <a:latin typeface="Garamond" panose="02020404030301010803" pitchFamily="18" charset="0"/>
              </a:rPr>
              <a:t>/</a:t>
            </a:r>
            <a:r>
              <a:rPr lang="hu-HU" sz="2800" dirty="0" err="1">
                <a:latin typeface="Garamond" panose="02020404030301010803" pitchFamily="18" charset="0"/>
              </a:rPr>
              <a:t>develop</a:t>
            </a:r>
            <a:r>
              <a:rPr lang="hu-HU" sz="2800" dirty="0">
                <a:latin typeface="Garamond" panose="02020404030301010803" pitchFamily="18" charset="0"/>
              </a:rPr>
              <a:t> </a:t>
            </a:r>
            <a:r>
              <a:rPr lang="hu-HU" sz="2800" dirty="0" err="1">
                <a:latin typeface="Garamond" panose="02020404030301010803" pitchFamily="18" charset="0"/>
              </a:rPr>
              <a:t>further</a:t>
            </a:r>
            <a:r>
              <a:rPr lang="hu-HU" sz="2800" dirty="0">
                <a:latin typeface="Garamond" panose="02020404030301010803" pitchFamily="18" charset="0"/>
              </a:rPr>
              <a:t> </a:t>
            </a:r>
            <a:r>
              <a:rPr lang="hu-HU" sz="2800" dirty="0" err="1">
                <a:latin typeface="Garamond" panose="02020404030301010803" pitchFamily="18" charset="0"/>
              </a:rPr>
              <a:t>daring</a:t>
            </a:r>
            <a:r>
              <a:rPr lang="hu-HU" sz="2800" dirty="0">
                <a:latin typeface="Garamond" panose="02020404030301010803" pitchFamily="18" charset="0"/>
              </a:rPr>
              <a:t> </a:t>
            </a:r>
            <a:r>
              <a:rPr lang="hu-HU" sz="2800" dirty="0" err="1">
                <a:latin typeface="Garamond" panose="02020404030301010803" pitchFamily="18" charset="0"/>
              </a:rPr>
              <a:t>housing</a:t>
            </a:r>
            <a:r>
              <a:rPr lang="hu-HU" sz="2800" dirty="0">
                <a:latin typeface="Garamond" panose="02020404030301010803" pitchFamily="18" charset="0"/>
              </a:rPr>
              <a:t> </a:t>
            </a:r>
            <a:r>
              <a:rPr lang="hu-HU" sz="2800" dirty="0" err="1">
                <a:latin typeface="Garamond" panose="02020404030301010803" pitchFamily="18" charset="0"/>
              </a:rPr>
              <a:t>solutions</a:t>
            </a:r>
            <a:r>
              <a:rPr lang="hu-HU" sz="2800" dirty="0">
                <a:latin typeface="Garamond" panose="02020404030301010803" pitchFamily="18" charset="0"/>
              </a:rPr>
              <a:t> </a:t>
            </a:r>
            <a:r>
              <a:rPr lang="hu-HU" sz="2800" dirty="0" err="1">
                <a:latin typeface="Garamond" panose="02020404030301010803" pitchFamily="18" charset="0"/>
              </a:rPr>
              <a:t>locally</a:t>
            </a:r>
            <a:endParaRPr lang="en-US" sz="2800" dirty="0">
              <a:latin typeface="Garamond" panose="02020404030301010803" pitchFamily="18" charset="0"/>
            </a:endParaRP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384562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039827E-1DA1-4093-BDEB-5B86B0D6D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 err="1">
                <a:latin typeface="Garamond" panose="02020404030301010803" pitchFamily="18" charset="0"/>
              </a:rPr>
              <a:t>Background</a:t>
            </a:r>
            <a:endParaRPr lang="de-DE" b="1" dirty="0">
              <a:latin typeface="Garamond" panose="02020404030301010803" pitchFamily="18" charset="0"/>
            </a:endParaRP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36B5A0AB-E4CE-47DC-92F1-8672C9B6EE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>
                <a:latin typeface="Garamond" panose="02020404030301010803" pitchFamily="18" charset="0"/>
              </a:rPr>
              <a:t>A fundamentally </a:t>
            </a:r>
            <a:r>
              <a:rPr lang="en-US" sz="2800" dirty="0" err="1">
                <a:latin typeface="Garamond" panose="02020404030301010803" pitchFamily="18" charset="0"/>
              </a:rPr>
              <a:t>privatised</a:t>
            </a:r>
            <a:r>
              <a:rPr lang="en-US" sz="2800" dirty="0">
                <a:latin typeface="Garamond" panose="02020404030301010803" pitchFamily="18" charset="0"/>
              </a:rPr>
              <a:t> housing environment</a:t>
            </a:r>
            <a:endParaRPr lang="hu-HU" sz="2800" dirty="0">
              <a:latin typeface="Garamond" panose="02020404030301010803" pitchFamily="18" charset="0"/>
            </a:endParaRPr>
          </a:p>
          <a:p>
            <a:r>
              <a:rPr lang="en-US" sz="2800" dirty="0">
                <a:latin typeface="Garamond" panose="02020404030301010803" pitchFamily="18" charset="0"/>
              </a:rPr>
              <a:t>very limited availability of social housing</a:t>
            </a:r>
            <a:endParaRPr lang="hu-HU" sz="2800" dirty="0">
              <a:latin typeface="Garamond" panose="02020404030301010803" pitchFamily="18" charset="0"/>
            </a:endParaRPr>
          </a:p>
          <a:p>
            <a:r>
              <a:rPr lang="en-US" sz="2800" dirty="0">
                <a:latin typeface="Garamond" panose="02020404030301010803" pitchFamily="18" charset="0"/>
              </a:rPr>
              <a:t>often unregulated private rental markets</a:t>
            </a:r>
            <a:endParaRPr lang="hu-HU" sz="2800" dirty="0">
              <a:latin typeface="Garamond" panose="02020404030301010803" pitchFamily="18" charset="0"/>
            </a:endParaRPr>
          </a:p>
          <a:p>
            <a:r>
              <a:rPr lang="en-US" sz="2800" dirty="0">
                <a:latin typeface="Garamond" panose="02020404030301010803" pitchFamily="18" charset="0"/>
              </a:rPr>
              <a:t>little municipal support for housing</a:t>
            </a:r>
            <a:endParaRPr lang="hu-HU" sz="2800" dirty="0">
              <a:latin typeface="Garamond" panose="02020404030301010803" pitchFamily="18" charset="0"/>
            </a:endParaRPr>
          </a:p>
          <a:p>
            <a:r>
              <a:rPr lang="en-US" sz="2800" dirty="0">
                <a:latin typeface="Garamond" panose="02020404030301010803" pitchFamily="18" charset="0"/>
              </a:rPr>
              <a:t>(the level is very different in the CEE countries though) 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699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8DD0338-7A56-4EB5-AE84-3924A3269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>
                <a:latin typeface="Garamond" panose="02020404030301010803" pitchFamily="18" charset="0"/>
              </a:rPr>
              <a:t>Main </a:t>
            </a:r>
            <a:r>
              <a:rPr lang="hu-HU" b="1" dirty="0" err="1">
                <a:latin typeface="Garamond" panose="02020404030301010803" pitchFamily="18" charset="0"/>
              </a:rPr>
              <a:t>goal</a:t>
            </a:r>
            <a:endParaRPr lang="de-DE" b="1" dirty="0">
              <a:latin typeface="Garamond" panose="02020404030301010803" pitchFamily="18" charset="0"/>
            </a:endParaRP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C3C59A5F-AC32-4817-97FC-22947B80DA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hu-HU" dirty="0" err="1">
                <a:latin typeface="Garamond" panose="02020404030301010803" pitchFamily="18" charset="0"/>
              </a:rPr>
              <a:t>To</a:t>
            </a:r>
            <a:r>
              <a:rPr lang="hu-HU" dirty="0">
                <a:latin typeface="Garamond" panose="02020404030301010803" pitchFamily="18" charset="0"/>
              </a:rPr>
              <a:t> e</a:t>
            </a:r>
            <a:r>
              <a:rPr lang="en-US" dirty="0" err="1">
                <a:latin typeface="Garamond" panose="02020404030301010803" pitchFamily="18" charset="0"/>
              </a:rPr>
              <a:t>nhance</a:t>
            </a:r>
            <a:r>
              <a:rPr lang="en-US" dirty="0">
                <a:latin typeface="Garamond" panose="02020404030301010803" pitchFamily="18" charset="0"/>
              </a:rPr>
              <a:t> </a:t>
            </a:r>
            <a:r>
              <a:rPr lang="hu-HU" dirty="0" err="1">
                <a:latin typeface="Garamond" panose="02020404030301010803" pitchFamily="18" charset="0"/>
              </a:rPr>
              <a:t>the</a:t>
            </a:r>
            <a:r>
              <a:rPr lang="hu-HU" dirty="0">
                <a:latin typeface="Garamond" panose="02020404030301010803" pitchFamily="18" charset="0"/>
              </a:rPr>
              <a:t> </a:t>
            </a:r>
            <a:r>
              <a:rPr lang="en-US" dirty="0">
                <a:latin typeface="Garamond" panose="02020404030301010803" pitchFamily="18" charset="0"/>
              </a:rPr>
              <a:t>life chances of vulnerable groups by decreasing inequality with the help of introducing and developing an innovative new tool, the SRE model.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dirty="0">
                <a:latin typeface="Garamond" panose="02020404030301010803" pitchFamily="18" charset="0"/>
              </a:rPr>
              <a:t>The project </a:t>
            </a:r>
            <a:r>
              <a:rPr lang="hu-HU" dirty="0" err="1">
                <a:latin typeface="Garamond" panose="02020404030301010803" pitchFamily="18" charset="0"/>
              </a:rPr>
              <a:t>was</a:t>
            </a:r>
            <a:r>
              <a:rPr lang="en-US" dirty="0">
                <a:latin typeface="Garamond" panose="02020404030301010803" pitchFamily="18" charset="0"/>
              </a:rPr>
              <a:t> based on the assumption that housing and employment problems have to be </a:t>
            </a:r>
            <a:r>
              <a:rPr lang="en-US" i="1" dirty="0">
                <a:latin typeface="Garamond" panose="02020404030301010803" pitchFamily="18" charset="0"/>
              </a:rPr>
              <a:t>tackled simultaneously </a:t>
            </a:r>
            <a:r>
              <a:rPr lang="en-US" dirty="0">
                <a:latin typeface="Garamond" panose="02020404030301010803" pitchFamily="18" charset="0"/>
              </a:rPr>
              <a:t>thus integrated services shall be provided in both domains. 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0193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95300" y="274637"/>
            <a:ext cx="8915400" cy="778099"/>
          </a:xfrm>
        </p:spPr>
        <p:txBody>
          <a:bodyPr/>
          <a:lstStyle/>
          <a:p>
            <a:r>
              <a:rPr lang="hu-HU" b="1" dirty="0" err="1">
                <a:latin typeface="Garamond" panose="02020404030301010803" pitchFamily="18" charset="0"/>
              </a:rPr>
              <a:t>Specific</a:t>
            </a:r>
            <a:r>
              <a:rPr lang="hu-HU" b="1" dirty="0">
                <a:latin typeface="Garamond" panose="02020404030301010803" pitchFamily="18" charset="0"/>
              </a:rPr>
              <a:t> </a:t>
            </a:r>
            <a:r>
              <a:rPr lang="hu-HU" b="1" dirty="0" err="1">
                <a:latin typeface="Garamond" panose="02020404030301010803" pitchFamily="18" charset="0"/>
              </a:rPr>
              <a:t>goals</a:t>
            </a:r>
            <a:endParaRPr lang="hu-HU" b="1" dirty="0">
              <a:latin typeface="Garamond" panose="02020404030301010803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95300" y="1052737"/>
            <a:ext cx="8915400" cy="50734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dirty="0">
                <a:latin typeface="Garamond" panose="02020404030301010803" pitchFamily="18" charset="0"/>
              </a:rPr>
              <a:t>Specific goals:</a:t>
            </a:r>
            <a:endParaRPr lang="hu-HU" sz="2400" b="1" dirty="0">
              <a:latin typeface="Garamond" panose="02020404030301010803" pitchFamily="18" charset="0"/>
            </a:endParaRPr>
          </a:p>
          <a:p>
            <a:pPr marL="0" indent="0">
              <a:buNone/>
            </a:pPr>
            <a:endParaRPr lang="en-GB" sz="2400" b="1" dirty="0">
              <a:latin typeface="Garamond" panose="02020404030301010803" pitchFamily="18" charset="0"/>
            </a:endParaRP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Garamond" panose="02020404030301010803" pitchFamily="18" charset="0"/>
              </a:rPr>
              <a:t>Improving </a:t>
            </a:r>
            <a:r>
              <a:rPr lang="en-GB" sz="2400" b="1" dirty="0">
                <a:latin typeface="Garamond" panose="02020404030301010803" pitchFamily="18" charset="0"/>
              </a:rPr>
              <a:t>quality</a:t>
            </a:r>
            <a:r>
              <a:rPr lang="en-GB" sz="2400" dirty="0">
                <a:latin typeface="Garamond" panose="02020404030301010803" pitchFamily="18" charset="0"/>
              </a:rPr>
              <a:t> and </a:t>
            </a:r>
            <a:r>
              <a:rPr lang="en-GB" sz="2400" b="1" dirty="0">
                <a:latin typeface="Garamond" panose="02020404030301010803" pitchFamily="18" charset="0"/>
              </a:rPr>
              <a:t>security</a:t>
            </a:r>
            <a:r>
              <a:rPr lang="en-GB" sz="2400" dirty="0">
                <a:latin typeface="Garamond" panose="02020404030301010803" pitchFamily="18" charset="0"/>
              </a:rPr>
              <a:t> in </a:t>
            </a:r>
            <a:r>
              <a:rPr lang="en-GB" sz="2400" b="1" dirty="0">
                <a:latin typeface="Garamond" panose="02020404030301010803" pitchFamily="18" charset="0"/>
              </a:rPr>
              <a:t>housing </a:t>
            </a:r>
            <a:r>
              <a:rPr lang="en-GB" sz="2400" dirty="0">
                <a:latin typeface="Garamond" panose="02020404030301010803" pitchFamily="18" charset="0"/>
              </a:rPr>
              <a:t>and </a:t>
            </a:r>
            <a:r>
              <a:rPr lang="en-GB" sz="2400" b="1" dirty="0">
                <a:latin typeface="Garamond" panose="02020404030301010803" pitchFamily="18" charset="0"/>
              </a:rPr>
              <a:t>labour </a:t>
            </a:r>
            <a:r>
              <a:rPr lang="en-GB" sz="2400" dirty="0">
                <a:latin typeface="Garamond" panose="02020404030301010803" pitchFamily="18" charset="0"/>
              </a:rPr>
              <a:t>situation 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Garamond" panose="02020404030301010803" pitchFamily="18" charset="0"/>
              </a:rPr>
              <a:t>Improve labour mobility of low income persons towards regions with well functioning job-markets.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Garamond" panose="02020404030301010803" pitchFamily="18" charset="0"/>
              </a:rPr>
              <a:t>To try the SRE model in the CEE countries and find ways to upscale the pilots – analyse the lessons and promote legislative change</a:t>
            </a:r>
          </a:p>
          <a:p>
            <a:pPr marL="0" indent="0">
              <a:buNone/>
            </a:pPr>
            <a:endParaRPr lang="en-GB" sz="2400" b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4152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95300" y="274637"/>
            <a:ext cx="8915400" cy="778099"/>
          </a:xfrm>
        </p:spPr>
        <p:txBody>
          <a:bodyPr/>
          <a:lstStyle/>
          <a:p>
            <a:r>
              <a:rPr lang="hu-HU" b="1" dirty="0">
                <a:latin typeface="Garamond" panose="02020404030301010803" pitchFamily="18" charset="0"/>
              </a:rPr>
              <a:t>CZ and PL </a:t>
            </a:r>
            <a:r>
              <a:rPr lang="hu-HU" b="1" dirty="0" err="1">
                <a:latin typeface="Garamond" panose="02020404030301010803" pitchFamily="18" charset="0"/>
              </a:rPr>
              <a:t>pilots</a:t>
            </a:r>
            <a:endParaRPr lang="hu-HU" b="1" dirty="0">
              <a:latin typeface="Garamond" panose="02020404030301010803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95300" y="1340768"/>
            <a:ext cx="8915400" cy="4785396"/>
          </a:xfrm>
        </p:spPr>
        <p:txBody>
          <a:bodyPr>
            <a:normAutofit/>
          </a:bodyPr>
          <a:lstStyle/>
          <a:p>
            <a:r>
              <a:rPr lang="en-GB" sz="2400" dirty="0">
                <a:latin typeface="Garamond" panose="02020404030301010803" pitchFamily="18" charset="0"/>
              </a:rPr>
              <a:t>Each pilot followed </a:t>
            </a:r>
            <a:r>
              <a:rPr lang="hu-HU" sz="2400" dirty="0">
                <a:latin typeface="Garamond" panose="02020404030301010803" pitchFamily="18" charset="0"/>
              </a:rPr>
              <a:t>a </a:t>
            </a:r>
            <a:r>
              <a:rPr lang="en-GB" sz="2400" dirty="0">
                <a:latin typeface="Garamond" panose="02020404030301010803" pitchFamily="18" charset="0"/>
              </a:rPr>
              <a:t>different housing provision model according to the local and national housing and welfare system</a:t>
            </a:r>
            <a:r>
              <a:rPr lang="hu-HU" sz="2400" dirty="0">
                <a:latin typeface="Garamond" panose="02020404030301010803" pitchFamily="18" charset="0"/>
              </a:rPr>
              <a:t> </a:t>
            </a:r>
            <a:r>
              <a:rPr lang="en-GB" sz="2400" dirty="0">
                <a:latin typeface="Garamond" panose="02020404030301010803" pitchFamily="18" charset="0"/>
              </a:rPr>
              <a:t>specificities.</a:t>
            </a:r>
          </a:p>
          <a:p>
            <a:r>
              <a:rPr lang="en-GB" sz="2400" dirty="0">
                <a:latin typeface="Garamond" panose="02020404030301010803" pitchFamily="18" charset="0"/>
              </a:rPr>
              <a:t>Main achievements, lessons and challenges shared many similarities</a:t>
            </a:r>
          </a:p>
          <a:p>
            <a:pPr marL="0" indent="0">
              <a:buNone/>
            </a:pPr>
            <a:r>
              <a:rPr lang="en-GB" sz="2400" b="1" dirty="0">
                <a:latin typeface="Garamond" panose="02020404030301010803" pitchFamily="18" charset="0"/>
              </a:rPr>
              <a:t>Two partner NGOs submitted their pilot model for 50 Out-of-the-Box Housing Solutions:</a:t>
            </a:r>
          </a:p>
          <a:p>
            <a:r>
              <a:rPr lang="en-GB" sz="2400" dirty="0">
                <a:latin typeface="Garamond" panose="02020404030301010803" pitchFamily="18" charset="0"/>
              </a:rPr>
              <a:t>Czech Republic – </a:t>
            </a:r>
            <a:r>
              <a:rPr lang="en-GB" sz="2400" dirty="0" err="1">
                <a:latin typeface="Garamond" panose="02020404030301010803" pitchFamily="18" charset="0"/>
              </a:rPr>
              <a:t>Romodrom</a:t>
            </a:r>
            <a:r>
              <a:rPr lang="en-GB" sz="2400" dirty="0">
                <a:latin typeface="Garamond" panose="02020404030301010803" pitchFamily="18" charset="0"/>
              </a:rPr>
              <a:t>: three micro-regions with middle sized towns  </a:t>
            </a:r>
          </a:p>
          <a:p>
            <a:r>
              <a:rPr lang="en-GB" sz="2400" dirty="0">
                <a:latin typeface="Garamond" panose="02020404030301010803" pitchFamily="18" charset="0"/>
              </a:rPr>
              <a:t>Poland – Habitat for Humanity Poland: War</a:t>
            </a:r>
            <a:r>
              <a:rPr lang="hu-HU" sz="2400" dirty="0" err="1">
                <a:latin typeface="Garamond" panose="02020404030301010803" pitchFamily="18" charset="0"/>
              </a:rPr>
              <a:t>saw</a:t>
            </a:r>
            <a:endParaRPr lang="en-GB" sz="24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8881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95300" y="274637"/>
            <a:ext cx="8915400" cy="778099"/>
          </a:xfrm>
        </p:spPr>
        <p:txBody>
          <a:bodyPr/>
          <a:lstStyle/>
          <a:p>
            <a:r>
              <a:rPr lang="en-GB" b="1" dirty="0">
                <a:latin typeface="Garamond" panose="02020404030301010803" pitchFamily="18" charset="0"/>
              </a:rPr>
              <a:t>Target groups</a:t>
            </a:r>
            <a:endParaRPr lang="hu-HU" b="1" dirty="0">
              <a:latin typeface="Garamond" panose="02020404030301010803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95300" y="1052737"/>
            <a:ext cx="8915400" cy="5073428"/>
          </a:xfrm>
        </p:spPr>
        <p:txBody>
          <a:bodyPr>
            <a:normAutofit/>
          </a:bodyPr>
          <a:lstStyle/>
          <a:p>
            <a:r>
              <a:rPr lang="en-GB" sz="2800" dirty="0">
                <a:latin typeface="Garamond" panose="02020404030301010803" pitchFamily="18" charset="0"/>
              </a:rPr>
              <a:t>CZ: socially </a:t>
            </a:r>
            <a:r>
              <a:rPr lang="en-GB" sz="2800" dirty="0" err="1">
                <a:latin typeface="Garamond" panose="02020404030301010803" pitchFamily="18" charset="0"/>
              </a:rPr>
              <a:t>exlcuded</a:t>
            </a:r>
            <a:r>
              <a:rPr lang="en-GB" sz="2800" dirty="0">
                <a:latin typeface="Garamond" panose="02020404030301010803" pitchFamily="18" charset="0"/>
              </a:rPr>
              <a:t>, vulnerable people – mainly Roma (temporary accommodation, bad quality housing in segregated areas)</a:t>
            </a:r>
          </a:p>
          <a:p>
            <a:r>
              <a:rPr lang="en-GB" sz="2800" dirty="0">
                <a:latin typeface="Garamond" panose="02020404030301010803" pitchFamily="18" charset="0"/>
              </a:rPr>
              <a:t>PL: homeless people, families, immigrants, families staying in overcrowded/ bad quality/ precarious housing (single mothers, victims of domestic violence)</a:t>
            </a:r>
          </a:p>
          <a:p>
            <a:pPr marL="0" indent="0">
              <a:buNone/>
            </a:pPr>
            <a:r>
              <a:rPr lang="en-GB" sz="2400" dirty="0">
                <a:latin typeface="Garamond" panose="02020404030301010803" pitchFamily="18" charset="0"/>
              </a:rPr>
              <a:t>Cannot find housing solution:</a:t>
            </a:r>
          </a:p>
          <a:p>
            <a:r>
              <a:rPr lang="en-GB" sz="2400" dirty="0">
                <a:latin typeface="Garamond" panose="02020404030301010803" pitchFamily="18" charset="0"/>
              </a:rPr>
              <a:t>Cannot afford private rentals or enter to the owner occupied sector </a:t>
            </a:r>
          </a:p>
          <a:p>
            <a:r>
              <a:rPr lang="en-GB" sz="2400" dirty="0">
                <a:latin typeface="Garamond" panose="02020404030301010803" pitchFamily="18" charset="0"/>
              </a:rPr>
              <a:t>Experience discrimination in the private rental market and even from the municipalities</a:t>
            </a:r>
          </a:p>
          <a:p>
            <a:r>
              <a:rPr lang="en-GB" sz="2400" dirty="0">
                <a:latin typeface="Garamond" panose="02020404030301010803" pitchFamily="18" charset="0"/>
              </a:rPr>
              <a:t>Shortage of social housing and/or not qualified of social housing </a:t>
            </a:r>
          </a:p>
          <a:p>
            <a:endParaRPr lang="en-GB" sz="24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21148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95300" y="274637"/>
            <a:ext cx="8915400" cy="778099"/>
          </a:xfrm>
        </p:spPr>
        <p:txBody>
          <a:bodyPr/>
          <a:lstStyle/>
          <a:p>
            <a:r>
              <a:rPr lang="en-GB" b="1" dirty="0">
                <a:latin typeface="Garamond" panose="02020404030301010803" pitchFamily="18" charset="0"/>
              </a:rPr>
              <a:t>Housing solutions - CZ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95300" y="1052737"/>
            <a:ext cx="8915400" cy="5073428"/>
          </a:xfrm>
        </p:spPr>
        <p:txBody>
          <a:bodyPr>
            <a:normAutofit lnSpcReduction="10000"/>
          </a:bodyPr>
          <a:lstStyle/>
          <a:p>
            <a:pPr lvl="1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Garamond" panose="02020404030301010803" pitchFamily="18" charset="0"/>
              </a:rPr>
              <a:t>Procuring flats from the private rental market: small-scale landlords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Garamond" panose="02020404030301010803" pitchFamily="18" charset="0"/>
              </a:rPr>
              <a:t>Importance of rent supplement subsidy 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Garamond" panose="02020404030301010803" pitchFamily="18" charset="0"/>
              </a:rPr>
              <a:t>Cooperating with „Social real estate agents”  - more efficient than social workers in negotiating with landlords and clients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Garamond" panose="02020404030301010803" pitchFamily="18" charset="0"/>
              </a:rPr>
              <a:t>Providing long-term lease agreement in integrated living environment (desegregation) – direct contract between clients and landlords 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Garamond" panose="02020404030301010803" pitchFamily="18" charset="0"/>
              </a:rPr>
              <a:t>Preparing clients: </a:t>
            </a:r>
            <a:r>
              <a:rPr lang="hu-HU" sz="2400" dirty="0">
                <a:latin typeface="Garamond" panose="02020404030301010803" pitchFamily="18" charset="0"/>
              </a:rPr>
              <a:t>s</a:t>
            </a:r>
            <a:r>
              <a:rPr lang="en-GB" sz="2400" dirty="0" err="1">
                <a:latin typeface="Garamond" panose="02020404030301010803" pitchFamily="18" charset="0"/>
              </a:rPr>
              <a:t>ocial</a:t>
            </a:r>
            <a:r>
              <a:rPr lang="en-GB" sz="2400" dirty="0">
                <a:latin typeface="Garamond" panose="02020404030301010803" pitchFamily="18" charset="0"/>
              </a:rPr>
              <a:t> work, debt </a:t>
            </a:r>
            <a:r>
              <a:rPr lang="hu-HU" sz="2400" dirty="0">
                <a:latin typeface="Garamond" panose="02020404030301010803" pitchFamily="18" charset="0"/>
              </a:rPr>
              <a:t>and household </a:t>
            </a:r>
            <a:r>
              <a:rPr lang="hu-HU" sz="2400" dirty="0" err="1">
                <a:latin typeface="Garamond" panose="02020404030301010803" pitchFamily="18" charset="0"/>
              </a:rPr>
              <a:t>budget</a:t>
            </a:r>
            <a:r>
              <a:rPr lang="hu-HU" sz="2400" dirty="0">
                <a:latin typeface="Garamond" panose="02020404030301010803" pitchFamily="18" charset="0"/>
              </a:rPr>
              <a:t> </a:t>
            </a:r>
            <a:r>
              <a:rPr lang="en-GB" sz="2400" dirty="0">
                <a:latin typeface="Garamond" panose="02020404030301010803" pitchFamily="18" charset="0"/>
              </a:rPr>
              <a:t>management, employment services</a:t>
            </a:r>
            <a:r>
              <a:rPr lang="hu-HU" sz="2400" dirty="0">
                <a:latin typeface="Garamond" panose="02020404030301010803" pitchFamily="18" charset="0"/>
              </a:rPr>
              <a:t> – </a:t>
            </a:r>
            <a:r>
              <a:rPr lang="hu-HU" sz="2400" dirty="0" err="1">
                <a:latin typeface="Garamond" panose="02020404030301010803" pitchFamily="18" charset="0"/>
              </a:rPr>
              <a:t>indebtedness</a:t>
            </a:r>
            <a:r>
              <a:rPr lang="hu-HU" sz="2400" dirty="0">
                <a:latin typeface="Garamond" panose="02020404030301010803" pitchFamily="18" charset="0"/>
              </a:rPr>
              <a:t> is a </a:t>
            </a:r>
            <a:r>
              <a:rPr lang="hu-HU" sz="2400" dirty="0" err="1">
                <a:latin typeface="Garamond" panose="02020404030301010803" pitchFamily="18" charset="0"/>
              </a:rPr>
              <a:t>severe</a:t>
            </a:r>
            <a:r>
              <a:rPr lang="hu-HU" sz="2400" dirty="0">
                <a:latin typeface="Garamond" panose="02020404030301010803" pitchFamily="18" charset="0"/>
              </a:rPr>
              <a:t> </a:t>
            </a:r>
            <a:r>
              <a:rPr lang="hu-HU" sz="2400" dirty="0" err="1">
                <a:latin typeface="Garamond" panose="02020404030301010803" pitchFamily="18" charset="0"/>
              </a:rPr>
              <a:t>problem</a:t>
            </a:r>
            <a:endParaRPr lang="hu-HU" sz="2400" dirty="0">
              <a:latin typeface="Garamond" panose="02020404030301010803" pitchFamily="18" charset="0"/>
            </a:endParaRP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hu-HU" sz="2400" dirty="0" err="1">
                <a:latin typeface="Garamond" panose="02020404030301010803" pitchFamily="18" charset="0"/>
              </a:rPr>
              <a:t>Checking</a:t>
            </a:r>
            <a:r>
              <a:rPr lang="hu-HU" sz="2400" dirty="0">
                <a:latin typeface="Garamond" panose="02020404030301010803" pitchFamily="18" charset="0"/>
              </a:rPr>
              <a:t> </a:t>
            </a:r>
            <a:r>
              <a:rPr lang="hu-HU" sz="2400" dirty="0" err="1">
                <a:latin typeface="Garamond" panose="02020404030301010803" pitchFamily="18" charset="0"/>
              </a:rPr>
              <a:t>housing</a:t>
            </a:r>
            <a:r>
              <a:rPr lang="hu-HU" sz="2400" dirty="0">
                <a:latin typeface="Garamond" panose="02020404030301010803" pitchFamily="18" charset="0"/>
              </a:rPr>
              <a:t> </a:t>
            </a:r>
            <a:r>
              <a:rPr lang="hu-HU" sz="2400" dirty="0" err="1">
                <a:latin typeface="Garamond" panose="02020404030301010803" pitchFamily="18" charset="0"/>
              </a:rPr>
              <a:t>related</a:t>
            </a:r>
            <a:r>
              <a:rPr lang="hu-HU" sz="2400" dirty="0">
                <a:latin typeface="Garamond" panose="02020404030301010803" pitchFamily="18" charset="0"/>
              </a:rPr>
              <a:t> </a:t>
            </a:r>
            <a:r>
              <a:rPr lang="hu-HU" sz="2400" dirty="0" err="1">
                <a:latin typeface="Garamond" panose="02020404030301010803" pitchFamily="18" charset="0"/>
              </a:rPr>
              <a:t>payments</a:t>
            </a:r>
            <a:r>
              <a:rPr lang="hu-HU" sz="2400" dirty="0">
                <a:latin typeface="Garamond" panose="02020404030301010803" pitchFamily="18" charset="0"/>
              </a:rPr>
              <a:t>, </a:t>
            </a:r>
            <a:r>
              <a:rPr lang="hu-HU" sz="2400" dirty="0" err="1">
                <a:latin typeface="Garamond" panose="02020404030301010803" pitchFamily="18" charset="0"/>
              </a:rPr>
              <a:t>mediation</a:t>
            </a:r>
            <a:endParaRPr lang="hu-HU" sz="2400" dirty="0">
              <a:latin typeface="Garamond" panose="02020404030301010803" pitchFamily="18" charset="0"/>
            </a:endParaRP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hu-HU" sz="2400" dirty="0">
                <a:latin typeface="Garamond" panose="02020404030301010803" pitchFamily="18" charset="0"/>
              </a:rPr>
              <a:t>24 </a:t>
            </a:r>
            <a:r>
              <a:rPr lang="hu-HU" sz="2400" dirty="0" err="1">
                <a:latin typeface="Garamond" panose="02020404030301010803" pitchFamily="18" charset="0"/>
              </a:rPr>
              <a:t>households</a:t>
            </a:r>
            <a:r>
              <a:rPr lang="hu-HU" sz="2400" dirty="0">
                <a:latin typeface="Garamond" panose="02020404030301010803" pitchFamily="18" charset="0"/>
              </a:rPr>
              <a:t> </a:t>
            </a:r>
            <a:r>
              <a:rPr lang="hu-HU" sz="2400" dirty="0" err="1">
                <a:latin typeface="Garamond" panose="02020404030301010803" pitchFamily="18" charset="0"/>
              </a:rPr>
              <a:t>moved</a:t>
            </a:r>
            <a:r>
              <a:rPr lang="hu-HU" sz="2400" dirty="0">
                <a:latin typeface="Garamond" panose="02020404030301010803" pitchFamily="18" charset="0"/>
              </a:rPr>
              <a:t> </a:t>
            </a:r>
            <a:r>
              <a:rPr lang="hu-HU" sz="2400" dirty="0" err="1">
                <a:latin typeface="Garamond" panose="02020404030301010803" pitchFamily="18" charset="0"/>
              </a:rPr>
              <a:t>to</a:t>
            </a:r>
            <a:r>
              <a:rPr lang="hu-HU" sz="2400" dirty="0">
                <a:latin typeface="Garamond" panose="02020404030301010803" pitchFamily="18" charset="0"/>
              </a:rPr>
              <a:t> </a:t>
            </a:r>
            <a:r>
              <a:rPr lang="hu-HU" sz="2400" dirty="0" err="1">
                <a:latin typeface="Garamond" panose="02020404030301010803" pitchFamily="18" charset="0"/>
              </a:rPr>
              <a:t>mainstream</a:t>
            </a:r>
            <a:r>
              <a:rPr lang="hu-HU" sz="2400" dirty="0">
                <a:latin typeface="Garamond" panose="02020404030301010803" pitchFamily="18" charset="0"/>
              </a:rPr>
              <a:t> </a:t>
            </a:r>
            <a:r>
              <a:rPr lang="hu-HU" sz="2400" dirty="0" err="1">
                <a:latin typeface="Garamond" panose="02020404030301010803" pitchFamily="18" charset="0"/>
              </a:rPr>
              <a:t>housing</a:t>
            </a:r>
            <a:r>
              <a:rPr lang="hu-HU" sz="2400" dirty="0">
                <a:latin typeface="Garamond" panose="02020404030301010803" pitchFamily="18" charset="0"/>
              </a:rPr>
              <a:t>, and 15 </a:t>
            </a:r>
            <a:r>
              <a:rPr lang="hu-HU" sz="2400" dirty="0" err="1">
                <a:latin typeface="Garamond" panose="02020404030301010803" pitchFamily="18" charset="0"/>
              </a:rPr>
              <a:t>people</a:t>
            </a:r>
            <a:r>
              <a:rPr lang="hu-HU" sz="2400" dirty="0">
                <a:latin typeface="Garamond" panose="02020404030301010803" pitchFamily="18" charset="0"/>
              </a:rPr>
              <a:t> </a:t>
            </a:r>
            <a:r>
              <a:rPr lang="hu-HU" sz="2400" dirty="0" err="1">
                <a:latin typeface="Garamond" panose="02020404030301010803" pitchFamily="18" charset="0"/>
              </a:rPr>
              <a:t>found</a:t>
            </a:r>
            <a:r>
              <a:rPr lang="hu-HU" sz="2400" dirty="0">
                <a:latin typeface="Garamond" panose="02020404030301010803" pitchFamily="18" charset="0"/>
              </a:rPr>
              <a:t> </a:t>
            </a:r>
            <a:r>
              <a:rPr lang="hu-HU" sz="2400" dirty="0" err="1">
                <a:latin typeface="Garamond" panose="02020404030301010803" pitchFamily="18" charset="0"/>
              </a:rPr>
              <a:t>job</a:t>
            </a:r>
            <a:endParaRPr lang="en-GB" sz="2400" dirty="0">
              <a:latin typeface="Garamond" panose="02020404030301010803" pitchFamily="18" charset="0"/>
            </a:endParaRPr>
          </a:p>
          <a:p>
            <a:pPr marL="0" indent="0">
              <a:buNone/>
            </a:pPr>
            <a:endParaRPr lang="en-GB" sz="2400" b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47118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95300" y="274637"/>
            <a:ext cx="8915400" cy="778099"/>
          </a:xfrm>
        </p:spPr>
        <p:txBody>
          <a:bodyPr/>
          <a:lstStyle/>
          <a:p>
            <a:r>
              <a:rPr lang="en-GB" b="1" dirty="0">
                <a:latin typeface="Garamond" panose="02020404030301010803" pitchFamily="18" charset="0"/>
              </a:rPr>
              <a:t>Housing solutions - </a:t>
            </a:r>
            <a:r>
              <a:rPr lang="hu-HU" b="1" dirty="0">
                <a:latin typeface="Garamond" panose="02020404030301010803" pitchFamily="18" charset="0"/>
              </a:rPr>
              <a:t>PL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95300" y="1052737"/>
            <a:ext cx="8915400" cy="507342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GB" sz="2400" b="1" dirty="0">
              <a:latin typeface="Garamond" panose="02020404030301010803" pitchFamily="18" charset="0"/>
            </a:endParaRP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Garamond" panose="02020404030301010803" pitchFamily="18" charset="0"/>
              </a:rPr>
              <a:t>Providing municipal and private rental housing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Garamond" panose="02020404030301010803" pitchFamily="18" charset="0"/>
              </a:rPr>
              <a:t>Agreement with municipalities: flats from their vacant stock and </a:t>
            </a:r>
            <a:r>
              <a:rPr lang="en-GB" sz="2400" dirty="0" err="1">
                <a:latin typeface="Garamond" panose="02020404030301010803" pitchFamily="18" charset="0"/>
              </a:rPr>
              <a:t>HfH</a:t>
            </a:r>
            <a:r>
              <a:rPr lang="en-GB" sz="2400" dirty="0">
                <a:latin typeface="Garamond" panose="02020404030301010803" pitchFamily="18" charset="0"/>
              </a:rPr>
              <a:t> renewed them  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Garamond" panose="02020404030301010803" pitchFamily="18" charset="0"/>
              </a:rPr>
              <a:t>Mixed model: </a:t>
            </a:r>
          </a:p>
          <a:p>
            <a:pPr lvl="2" indent="-342900"/>
            <a:r>
              <a:rPr lang="en-GB" sz="2000" dirty="0" err="1">
                <a:latin typeface="Garamond" panose="02020404030301010803" pitchFamily="18" charset="0"/>
              </a:rPr>
              <a:t>HfH</a:t>
            </a:r>
            <a:r>
              <a:rPr lang="en-GB" sz="2000" dirty="0">
                <a:latin typeface="Garamond" panose="02020404030301010803" pitchFamily="18" charset="0"/>
              </a:rPr>
              <a:t> rents flats from the owner </a:t>
            </a:r>
            <a:r>
              <a:rPr lang="hu-HU" sz="2000" dirty="0">
                <a:latin typeface="Garamond" panose="02020404030301010803" pitchFamily="18" charset="0"/>
              </a:rPr>
              <a:t>(</a:t>
            </a:r>
            <a:r>
              <a:rPr lang="hu-HU" sz="2000" dirty="0" err="1">
                <a:latin typeface="Garamond" panose="02020404030301010803" pitchFamily="18" charset="0"/>
              </a:rPr>
              <a:t>public</a:t>
            </a:r>
            <a:r>
              <a:rPr lang="hu-HU" sz="2000" dirty="0">
                <a:latin typeface="Garamond" panose="02020404030301010803" pitchFamily="18" charset="0"/>
              </a:rPr>
              <a:t> and </a:t>
            </a:r>
            <a:r>
              <a:rPr lang="hu-HU" sz="2000" dirty="0" err="1">
                <a:latin typeface="Garamond" panose="02020404030301010803" pitchFamily="18" charset="0"/>
              </a:rPr>
              <a:t>private</a:t>
            </a:r>
            <a:r>
              <a:rPr lang="hu-HU" sz="2000" dirty="0">
                <a:latin typeface="Garamond" panose="02020404030301010803" pitchFamily="18" charset="0"/>
              </a:rPr>
              <a:t>) </a:t>
            </a:r>
            <a:r>
              <a:rPr lang="en-GB" sz="2000" dirty="0">
                <a:latin typeface="Garamond" panose="02020404030301010803" pitchFamily="18" charset="0"/>
              </a:rPr>
              <a:t>and sublets them to clients</a:t>
            </a:r>
          </a:p>
          <a:p>
            <a:pPr lvl="2" indent="-342900"/>
            <a:r>
              <a:rPr lang="en-GB" sz="2000" dirty="0">
                <a:latin typeface="Garamond" panose="02020404030301010803" pitchFamily="18" charset="0"/>
              </a:rPr>
              <a:t>Mediates between private owners and clients but direct rental contracts between clients and landlords 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Garamond" panose="02020404030301010803" pitchFamily="18" charset="0"/>
              </a:rPr>
              <a:t>Established a guarantee fund: guaranteed rent, repair in case of impairments </a:t>
            </a:r>
            <a:r>
              <a:rPr lang="en-GB" sz="2400" dirty="0">
                <a:latin typeface="Garamond" panose="02020404030301010803" pitchFamily="18" charset="0"/>
                <a:sym typeface="Wingdings" panose="05000000000000000000" pitchFamily="2" charset="2"/>
              </a:rPr>
              <a:t> 10-20% reduction in rents (private market)</a:t>
            </a:r>
            <a:endParaRPr lang="en-GB" sz="2400" dirty="0">
              <a:latin typeface="Garamond" panose="02020404030301010803" pitchFamily="18" charset="0"/>
            </a:endParaRP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Garamond" panose="02020404030301010803" pitchFamily="18" charset="0"/>
              </a:rPr>
              <a:t>Checking on payments, mediation between landlords and clients 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Garamond" panose="02020404030301010803" pitchFamily="18" charset="0"/>
              </a:rPr>
              <a:t>14 municipal flats, 17 private rentals</a:t>
            </a:r>
          </a:p>
          <a:p>
            <a:pPr lvl="1" indent="-342900">
              <a:buFont typeface="Arial" panose="020B0604020202020204" pitchFamily="34" charset="0"/>
              <a:buChar char="•"/>
            </a:pPr>
            <a:endParaRPr lang="en-GB" sz="2400" dirty="0">
              <a:latin typeface="Garamond" panose="02020404030301010803" pitchFamily="18" charset="0"/>
            </a:endParaRPr>
          </a:p>
          <a:p>
            <a:pPr marL="0" indent="0">
              <a:buNone/>
            </a:pPr>
            <a:endParaRPr lang="en-GB" sz="2400" b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03096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</TotalTime>
  <Words>924</Words>
  <Application>Microsoft Office PowerPoint</Application>
  <PresentationFormat>A4 Paper (210x297 mm)</PresentationFormat>
  <Paragraphs>94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Garamond</vt:lpstr>
      <vt:lpstr>Office-téma</vt:lpstr>
      <vt:lpstr>PowerPoint Presentation</vt:lpstr>
      <vt:lpstr>Set up</vt:lpstr>
      <vt:lpstr>Background</vt:lpstr>
      <vt:lpstr>Main goal</vt:lpstr>
      <vt:lpstr>Specific goals</vt:lpstr>
      <vt:lpstr>CZ and PL pilots</vt:lpstr>
      <vt:lpstr>Target groups</vt:lpstr>
      <vt:lpstr>Housing solutions - CZ</vt:lpstr>
      <vt:lpstr>Housing solutions - PL</vt:lpstr>
      <vt:lpstr>Lessons learned 1.</vt:lpstr>
      <vt:lpstr>Lessons learned 2. </vt:lpstr>
      <vt:lpstr>HomeLab partners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dia</dc:title>
  <dc:creator>Erdei István</dc:creator>
  <cp:lastModifiedBy>Robbie Stakelum</cp:lastModifiedBy>
  <cp:revision>386</cp:revision>
  <cp:lastPrinted>2020-10-05T21:17:50Z</cp:lastPrinted>
  <dcterms:created xsi:type="dcterms:W3CDTF">2013-09-16T11:52:46Z</dcterms:created>
  <dcterms:modified xsi:type="dcterms:W3CDTF">2020-10-13T10:06:29Z</dcterms:modified>
</cp:coreProperties>
</file>